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4"/>
  </p:notesMasterIdLst>
  <p:handoutMasterIdLst>
    <p:handoutMasterId r:id="rId5"/>
  </p:handoutMasterIdLst>
  <p:sldIdLst>
    <p:sldId id="538" r:id="rId2"/>
    <p:sldId id="539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7FFF"/>
    <a:srgbClr val="217D21"/>
    <a:srgbClr val="000000"/>
    <a:srgbClr val="BEF6E3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91528" autoAdjust="0"/>
  </p:normalViewPr>
  <p:slideViewPr>
    <p:cSldViewPr snapToGrid="0">
      <p:cViewPr varScale="1">
        <p:scale>
          <a:sx n="78" d="100"/>
          <a:sy n="78" d="100"/>
        </p:scale>
        <p:origin x="58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napToGrid="0">
      <p:cViewPr varScale="1">
        <p:scale>
          <a:sx n="79" d="100"/>
          <a:sy n="79" d="100"/>
        </p:scale>
        <p:origin x="-120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" y="9120188"/>
            <a:ext cx="462012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fld id="{6E9A0431-2C4E-40E7-A0E7-A26E21DBBE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pitchFamily="34" charset="0"/>
              </a:defRPr>
            </a:lvl1pPr>
          </a:lstStyle>
          <a:p>
            <a:fld id="{F6B90027-AD36-416E-8B0F-CCCC7E8FF2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56DCD3FC-9B2D-40E7-8769-F1716260C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F46E8-4335-45A0-82AF-7473F25C1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DD9C3-50C9-4DA3-9206-6CC8C708B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B0678-6247-4395-BEF1-D1B1B1D2F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F59EA-8461-40A6-B8F4-26C8CC6A5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6AE8C-0458-4CA7-BB34-F68D22880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67632-A360-4D36-9B7C-B5A1967F6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165A093-3008-48F0-87E8-D7DCDEB270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65492" y="-3749661"/>
            <a:ext cx="782664" cy="6307810"/>
            <a:chOff x="6456335" y="-4091554"/>
            <a:chExt cx="782664" cy="6307810"/>
          </a:xfrm>
        </p:grpSpPr>
        <p:sp>
          <p:nvSpPr>
            <p:cNvPr id="6" name="Rectangle 5"/>
            <p:cNvSpPr/>
            <p:nvPr/>
          </p:nvSpPr>
          <p:spPr bwMode="auto">
            <a:xfrm>
              <a:off x="6456335" y="-4091554"/>
              <a:ext cx="782664" cy="447901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56335" y="387456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6465492" y="1712562"/>
            <a:ext cx="782664" cy="447901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52723" y="-280439"/>
            <a:ext cx="1402134" cy="197186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887104" y="3589361"/>
            <a:ext cx="0" cy="26022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87104" y="6171121"/>
            <a:ext cx="433999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7" name="Freeform 16"/>
          <p:cNvSpPr/>
          <p:nvPr/>
        </p:nvSpPr>
        <p:spPr bwMode="auto">
          <a:xfrm>
            <a:off x="900753" y="3766757"/>
            <a:ext cx="4326344" cy="229936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001" h="922662">
                <a:moveTo>
                  <a:pt x="0" y="284785"/>
                </a:moveTo>
                <a:cubicBezTo>
                  <a:pt x="47895" y="615196"/>
                  <a:pt x="25067" y="870680"/>
                  <a:pt x="223514" y="876237"/>
                </a:cubicBezTo>
                <a:lnTo>
                  <a:pt x="2389732" y="922658"/>
                </a:lnTo>
                <a:cubicBezTo>
                  <a:pt x="2989318" y="924482"/>
                  <a:pt x="3185207" y="378725"/>
                  <a:pt x="3374001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873698" y="4289977"/>
            <a:ext cx="45719" cy="179780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3015" y="3766757"/>
            <a:ext cx="2810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Effluent Turbidity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795" y="4289977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NTU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69659" y="6232515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40657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925 L -0.00087 0.72959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1721E-6 C 0.075 -0.00116 0.35625 -0.00509 0.45 -0.00625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76240" y="1712562"/>
            <a:ext cx="782664" cy="4479010"/>
            <a:chOff x="6465492" y="1712562"/>
            <a:chExt cx="782664" cy="4479010"/>
          </a:xfrm>
        </p:grpSpPr>
        <p:sp>
          <p:nvSpPr>
            <p:cNvPr id="6" name="Rectangle 5"/>
            <p:cNvSpPr/>
            <p:nvPr/>
          </p:nvSpPr>
          <p:spPr bwMode="auto">
            <a:xfrm>
              <a:off x="6465492" y="1712562"/>
              <a:ext cx="782664" cy="1828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65492" y="3504354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465492" y="1712562"/>
              <a:ext cx="782664" cy="447901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17" name="Freeform 16"/>
          <p:cNvSpPr/>
          <p:nvPr/>
        </p:nvSpPr>
        <p:spPr bwMode="auto">
          <a:xfrm>
            <a:off x="900753" y="3766757"/>
            <a:ext cx="4326344" cy="229936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001" h="922662">
                <a:moveTo>
                  <a:pt x="0" y="284785"/>
                </a:moveTo>
                <a:cubicBezTo>
                  <a:pt x="47895" y="615196"/>
                  <a:pt x="25067" y="870680"/>
                  <a:pt x="223514" y="876237"/>
                </a:cubicBezTo>
                <a:lnTo>
                  <a:pt x="2389732" y="922658"/>
                </a:lnTo>
                <a:cubicBezTo>
                  <a:pt x="2989318" y="924482"/>
                  <a:pt x="3185207" y="378725"/>
                  <a:pt x="3374001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95" y="3589361"/>
            <a:ext cx="5188301" cy="3166374"/>
            <a:chOff x="38795" y="3589361"/>
            <a:chExt cx="5188301" cy="316637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V="1">
              <a:off x="887104" y="3589361"/>
              <a:ext cx="0" cy="26022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887104" y="6171121"/>
              <a:ext cx="4339992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8795" y="4289977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NTU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69659" y="6232515"/>
              <a:ext cx="923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Time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Filtration zone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ight Brace 7"/>
          <p:cNvSpPr/>
          <p:nvPr/>
        </p:nvSpPr>
        <p:spPr bwMode="auto">
          <a:xfrm rot="10800000">
            <a:off x="7590602" y="3413578"/>
            <a:ext cx="373711" cy="1828800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6115" y="3766757"/>
            <a:ext cx="14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Active Filtration zone</a:t>
            </a:r>
          </a:p>
        </p:txBody>
      </p:sp>
      <p:cxnSp>
        <p:nvCxnSpPr>
          <p:cNvPr id="13" name="Straight Connector 12"/>
          <p:cNvCxnSpPr>
            <a:stCxn id="17" idx="2"/>
          </p:cNvCxnSpPr>
          <p:nvPr/>
        </p:nvCxnSpPr>
        <p:spPr bwMode="auto">
          <a:xfrm flipV="1">
            <a:off x="3965009" y="2250219"/>
            <a:ext cx="10643" cy="38158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266011" y="2130709"/>
            <a:ext cx="26072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Filtration improves while loaded zone expands and clean zone shrinks</a:t>
            </a:r>
          </a:p>
          <a:p>
            <a:r>
              <a:rPr lang="en-US" sz="2400" b="0" dirty="0">
                <a:latin typeface="+mn-lt"/>
              </a:rPr>
              <a:t>Therefore particle removal is better in loaded zone than in clean zone or flocculation helps!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75652" y="1599105"/>
            <a:ext cx="20342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Active filtration zone breakthrough</a:t>
            </a:r>
          </a:p>
          <a:p>
            <a:r>
              <a:rPr lang="en-US" sz="2400" b="0" dirty="0">
                <a:latin typeface="+mn-lt"/>
              </a:rPr>
              <a:t>(big flocs get to the bottom of the filter first)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6630" y="1518210"/>
            <a:ext cx="349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Initial active zone forms</a:t>
            </a:r>
            <a:endParaRPr lang="en-US" sz="2400" b="0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1254001" y="2100470"/>
            <a:ext cx="10643" cy="38158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985962" y="1876508"/>
            <a:ext cx="182880" cy="32123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33" name="Right Brace 32"/>
          <p:cNvSpPr/>
          <p:nvPr/>
        </p:nvSpPr>
        <p:spPr bwMode="auto">
          <a:xfrm rot="10800000">
            <a:off x="7585055" y="1712562"/>
            <a:ext cx="373711" cy="1701016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86115" y="1979875"/>
            <a:ext cx="14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Loaded zone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15662" y="5388193"/>
            <a:ext cx="14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Clean zone</a:t>
            </a:r>
          </a:p>
        </p:txBody>
      </p:sp>
      <p:sp>
        <p:nvSpPr>
          <p:cNvPr id="36" name="Right Brace 35"/>
          <p:cNvSpPr/>
          <p:nvPr/>
        </p:nvSpPr>
        <p:spPr bwMode="auto">
          <a:xfrm rot="10800000">
            <a:off x="7585054" y="5242379"/>
            <a:ext cx="373711" cy="949193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28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Monroe's Lectures</Template>
  <TotalTime>106641</TotalTime>
  <Words>62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Candara</vt:lpstr>
      <vt:lpstr>Century Gothic</vt:lpstr>
      <vt:lpstr>Times New Roman</vt:lpstr>
      <vt:lpstr>Wingdings</vt:lpstr>
      <vt:lpstr>Lectures</vt:lpstr>
      <vt:lpstr>PowerPoint Presentation</vt:lpstr>
      <vt:lpstr>Active Filtration zone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Filtration Theory</dc:title>
  <dc:creator>Monroe Weber-Shirk</dc:creator>
  <cp:lastModifiedBy>Monroe Weber-Shirk</cp:lastModifiedBy>
  <cp:revision>5751</cp:revision>
  <cp:lastPrinted>2014-11-08T19:01:33Z</cp:lastPrinted>
  <dcterms:created xsi:type="dcterms:W3CDTF">2004-05-06T14:53:47Z</dcterms:created>
  <dcterms:modified xsi:type="dcterms:W3CDTF">2018-10-09T18:01:51Z</dcterms:modified>
</cp:coreProperties>
</file>