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B66049-7D62-499E-8F6D-06BB49C1F694}">
  <a:tblStyle styleId="{C2B66049-7D62-499E-8F6D-06BB49C1F6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46a079b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57" name="Google Shape;157;g346a079b2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af03e0036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Moving forward on this goal, using the python code were were able to determine a set of experimental trials that we could test at a future date. Through kaleigh’s download of procoda, we were able to view the method file and explain each set point and ensure that all the data matches were there. Finally, we created a brief general procedure and a list of materials that future humic acid subteam members could use in later experiements</a:t>
            </a:r>
            <a:endParaRPr sz="1000"/>
          </a:p>
        </p:txBody>
      </p:sp>
      <p:sp>
        <p:nvSpPr>
          <p:cNvPr id="250" name="Google Shape;250;gcaf03e0036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d8aa0ef8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For future tasks, the humic acid subteams should first focus on rebuilding the experimental setup and troubleshoot the problems from previous semesters. Another future task, after retesting humic acid concentrations, should be the changing of the pH and temperature and then see how that would affect the optimal coagulant dosage. Another is to automate ProCoDA, meaning develop a code that would allow us to run trials without us being present to start and stop the runs. This would allow us to collect more data and could save time for future humic acid removal subteams. </a:t>
            </a:r>
            <a:endParaRPr sz="1000"/>
          </a:p>
        </p:txBody>
      </p:sp>
      <p:sp>
        <p:nvSpPr>
          <p:cNvPr id="258" name="Google Shape;258;g1d8aa0ef8d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From this point on, add any slides with figures that will help support your thesis. You might pull these figures from your Final Report. </a:t>
            </a:r>
            <a:endParaRPr/>
          </a:p>
        </p:txBody>
      </p:sp>
      <p:sp>
        <p:nvSpPr>
          <p:cNvPr id="266" name="Google Shape;26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c07b99bc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a:t>-Maya</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Natural Organic Matter (NOM): Present in surface and groundwater. Within Natural Organic Matter, Dissolved Organic Matter (DOM) is a part of NOM that results from plant and animal decay. Humic acid constitutes a large fraction of DOM. and although they are beneficial to plants because of their stimulation of plant growth and increase of plant disease resistance, they are not beneficial for the drinking water treatment process.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Calibri"/>
                <a:ea typeface="Calibri"/>
                <a:cs typeface="Calibri"/>
                <a:sym typeface="Calibri"/>
              </a:rPr>
              <a:t>Humic acid has a negative effect on water quality by causing colour, taste and odor problems</a:t>
            </a:r>
            <a:r>
              <a:rPr lang="en-US" sz="1800">
                <a:solidFill>
                  <a:schemeClr val="dk1"/>
                </a:solidFill>
                <a:latin typeface="Calibri"/>
                <a:ea typeface="Calibri"/>
                <a:cs typeface="Calibri"/>
                <a:sym typeface="Calibri"/>
              </a:rPr>
              <a:t>, </a:t>
            </a:r>
            <a:r>
              <a:rPr lang="en-US" sz="1800">
                <a:solidFill>
                  <a:schemeClr val="dk1"/>
                </a:solidFill>
                <a:highlight>
                  <a:srgbClr val="FFFFFF"/>
                </a:highlight>
                <a:latin typeface="Calibri"/>
                <a:ea typeface="Calibri"/>
                <a:cs typeface="Calibri"/>
                <a:sym typeface="Calibri"/>
              </a:rPr>
              <a:t>increased coagulant and disinfectant doses needed for removal (which in turn results in increased sludge volumes and production of harmful disinfection by-products), biological growth in distribution system, and increased levels of complexed heavy metals and adsorbed organic pollutants.</a:t>
            </a:r>
            <a:endParaRPr sz="1800">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react with the chlorine to produce trihalomethanes and haloacetic acids, which have carcinogenic effects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Arial"/>
              <a:ea typeface="Arial"/>
              <a:cs typeface="Arial"/>
              <a:sym typeface="Arial"/>
            </a:endParaRPr>
          </a:p>
        </p:txBody>
      </p:sp>
      <p:sp>
        <p:nvSpPr>
          <p:cNvPr id="273" name="Google Shape;273;g54c07b99bc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c07b99b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a:t>-Maya</a:t>
            </a:r>
            <a:endParaRPr sz="1000"/>
          </a:p>
          <a:p>
            <a:pPr marL="0" marR="0" lvl="0" indent="0" algn="l" rtl="0">
              <a:lnSpc>
                <a:spcPct val="100000"/>
              </a:lnSpc>
              <a:spcBef>
                <a:spcPts val="0"/>
              </a:spcBef>
              <a:spcAft>
                <a:spcPts val="0"/>
              </a:spcAft>
              <a:buClr>
                <a:srgbClr val="000000"/>
              </a:buClr>
              <a:buSzPts val="1400"/>
              <a:buFont typeface="Arial"/>
              <a:buNone/>
            </a:pPr>
            <a:endParaRPr sz="1000"/>
          </a:p>
          <a:p>
            <a:pPr marL="0" marR="0" lvl="0" indent="0" algn="l" rtl="0">
              <a:lnSpc>
                <a:spcPct val="100000"/>
              </a:lnSpc>
              <a:spcBef>
                <a:spcPts val="0"/>
              </a:spcBef>
              <a:spcAft>
                <a:spcPts val="0"/>
              </a:spcAft>
              <a:buClr>
                <a:srgbClr val="000000"/>
              </a:buClr>
              <a:buSzPts val="1400"/>
              <a:buFont typeface="Arial"/>
              <a:buNone/>
            </a:pPr>
            <a:r>
              <a:rPr lang="en-US" sz="1800"/>
              <a:t>Three pumps: one for coagulant, HA, and water</a:t>
            </a:r>
            <a:endParaRPr sz="1800"/>
          </a:p>
          <a:p>
            <a:pPr marL="0" marR="0" lvl="0" indent="0" algn="l" rtl="0">
              <a:lnSpc>
                <a:spcPct val="100000"/>
              </a:lnSpc>
              <a:spcBef>
                <a:spcPts val="0"/>
              </a:spcBef>
              <a:spcAft>
                <a:spcPts val="0"/>
              </a:spcAft>
              <a:buClr>
                <a:srgbClr val="000000"/>
              </a:buClr>
              <a:buSzPts val="1400"/>
              <a:buFont typeface="Arial"/>
              <a:buNone/>
            </a:pPr>
            <a:r>
              <a:rPr lang="en-US" sz="1800"/>
              <a:t>Water is pumped from the inlet and combined with the HA, then goes into the turbidimeter</a:t>
            </a:r>
            <a:endParaRPr sz="1800"/>
          </a:p>
          <a:p>
            <a:pPr marL="0" marR="0" lvl="0" indent="0" algn="l" rtl="0">
              <a:lnSpc>
                <a:spcPct val="100000"/>
              </a:lnSpc>
              <a:spcBef>
                <a:spcPts val="0"/>
              </a:spcBef>
              <a:spcAft>
                <a:spcPts val="0"/>
              </a:spcAft>
              <a:buClr>
                <a:srgbClr val="000000"/>
              </a:buClr>
              <a:buSzPts val="1400"/>
              <a:buFont typeface="Arial"/>
              <a:buNone/>
            </a:pPr>
            <a:r>
              <a:rPr lang="en-US" sz="1800"/>
              <a:t>Then combines with coagulant stream and goes into the flocculator, then into the recirculator and sedimentation tank and then the spectrophotometer</a:t>
            </a:r>
            <a:endParaRPr sz="1800"/>
          </a:p>
          <a:p>
            <a:pPr marL="0" marR="0" lvl="0" indent="0" algn="l" rtl="0">
              <a:lnSpc>
                <a:spcPct val="100000"/>
              </a:lnSpc>
              <a:spcBef>
                <a:spcPts val="0"/>
              </a:spcBef>
              <a:spcAft>
                <a:spcPts val="0"/>
              </a:spcAft>
              <a:buClr>
                <a:srgbClr val="000000"/>
              </a:buClr>
              <a:buSzPts val="1400"/>
              <a:buFont typeface="Arial"/>
              <a:buNone/>
            </a:pPr>
            <a:r>
              <a:rPr lang="en-US" sz="1800"/>
              <a:t>Flocs go into the tube settler, then combine with the stream out of the spectrophotomer to go to the wastewater stream out</a:t>
            </a:r>
            <a:endParaRPr sz="1800"/>
          </a:p>
          <a:p>
            <a:pPr marL="0" marR="0" lvl="0" indent="0" algn="l" rtl="0">
              <a:lnSpc>
                <a:spcPct val="100000"/>
              </a:lnSpc>
              <a:spcBef>
                <a:spcPts val="0"/>
              </a:spcBef>
              <a:spcAft>
                <a:spcPts val="0"/>
              </a:spcAft>
              <a:buClr>
                <a:srgbClr val="000000"/>
              </a:buClr>
              <a:buSzPts val="1400"/>
              <a:buFont typeface="Arial"/>
              <a:buNone/>
            </a:pPr>
            <a:endParaRPr sz="1000"/>
          </a:p>
        </p:txBody>
      </p:sp>
      <p:sp>
        <p:nvSpPr>
          <p:cNvPr id="283" name="Google Shape;283;g54c07b99bc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06fea348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06fea34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US"/>
              <a:t>Maya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4d67a4a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-Carolyn </a:t>
            </a:r>
            <a:endParaRPr sz="1000"/>
          </a:p>
        </p:txBody>
      </p:sp>
      <p:sp>
        <p:nvSpPr>
          <p:cNvPr id="321" name="Google Shape;321;g54d67a4aa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4e26895c8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g34e26895c8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874beab8b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a:t>-Maya</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Natural Organic Matter (NOM): Present in surface and groundwater. Within Natural Organic Matter, Dissolved Organic Matter (DOM) is a part of NOM that results from plant and animal decay. Humic acid constitutes a large fraction of DOM. and although they are beneficial to plants because of their stimulation of plant growth and increase of plant disease resistance, they are not beneficial for the drinking water treatment process.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Calibri"/>
                <a:ea typeface="Calibri"/>
                <a:cs typeface="Calibri"/>
                <a:sym typeface="Calibri"/>
              </a:rPr>
              <a:t>Humic acid has a negative effect on water quality by causing colour, taste and odor problems</a:t>
            </a:r>
            <a:r>
              <a:rPr lang="en-US" sz="1800">
                <a:solidFill>
                  <a:schemeClr val="dk1"/>
                </a:solidFill>
                <a:latin typeface="Calibri"/>
                <a:ea typeface="Calibri"/>
                <a:cs typeface="Calibri"/>
                <a:sym typeface="Calibri"/>
              </a:rPr>
              <a:t>, </a:t>
            </a:r>
            <a:r>
              <a:rPr lang="en-US" sz="1800">
                <a:solidFill>
                  <a:schemeClr val="dk1"/>
                </a:solidFill>
                <a:highlight>
                  <a:srgbClr val="FFFFFF"/>
                </a:highlight>
                <a:latin typeface="Calibri"/>
                <a:ea typeface="Calibri"/>
                <a:cs typeface="Calibri"/>
                <a:sym typeface="Calibri"/>
              </a:rPr>
              <a:t>increased coagulant and disinfectant doses needed for removal (which in turn results in increased sludge volumes and production of harmful disinfection by-products), biological growth in distribution system, and increased levels of complexed heavy metals and adsorbed organic pollutants.</a:t>
            </a:r>
            <a:endParaRPr sz="1800">
              <a:solidFill>
                <a:schemeClr val="dk1"/>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react with the chlorine to produce trihalomethanes and haloacetic acids, which have carcinogenic effects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Arial"/>
              <a:ea typeface="Arial"/>
              <a:cs typeface="Arial"/>
              <a:sym typeface="Arial"/>
            </a:endParaRPr>
          </a:p>
        </p:txBody>
      </p:sp>
      <p:sp>
        <p:nvSpPr>
          <p:cNvPr id="169" name="Google Shape;169;gd874beab8b_2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1253c7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t>Kaleigh</a:t>
            </a:r>
            <a:endParaRPr sz="1000"/>
          </a:p>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Last year, the goal was to determine the optimal coagulant dosage for two humic acid concentrations, 5 mg/L and 10mg/L. </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After the experiments done with different concentrations of coagulant, the team discovered the optimal dosage for 5 mg/L is 1.6 and for 10mg/L is 1.3 mg/L. The team tried to come up with a mathematical model to calculate the optimal coagulant dosage with known concentration of Humic Acid but the problem was that even with a large change in concentration, the resulting optimal dosage change is small. </a:t>
            </a:r>
            <a:endParaRPr sz="1100">
              <a:solidFill>
                <a:srgbClr val="24292E"/>
              </a:solidFill>
            </a:endParaRPr>
          </a:p>
        </p:txBody>
      </p:sp>
      <p:sp>
        <p:nvSpPr>
          <p:cNvPr id="179" name="Google Shape;179;g111253c77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6c2882312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Kaleigh</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Clr>
                <a:schemeClr val="dk1"/>
              </a:buClr>
              <a:buSzPts val="1100"/>
              <a:buFont typeface="Arial"/>
              <a:buNone/>
            </a:pPr>
            <a:r>
              <a:rPr lang="en-US" sz="1000"/>
              <a:t>Last semester the focus was on increasing the concentration of humic acid and testing different coagulant dosages at each. The team discovered that at higher coagulant dosages around 2-3 mg/L there was very little change of absorbance recorded which indicates that there’s a limit to how much coagulant can be put in before it becomes ineffective. They were also experimenting with decreasing the amount of Kaolin clay present to see its effect. Additionally, as we were reading the report from the past Humic Acid Subteam, we realized that the measurements for the 10mg/L suggested a strong negative association between coagulant dosage and humic acid concentration. Even though our group believes this relationship to be linear in nature, we believe it to be a strong positive relationship.</a:t>
            </a:r>
            <a:endParaRPr sz="1000"/>
          </a:p>
        </p:txBody>
      </p:sp>
      <p:sp>
        <p:nvSpPr>
          <p:cNvPr id="191" name="Google Shape;191;g6c2882312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c28823123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100">
                <a:solidFill>
                  <a:schemeClr val="dk1"/>
                </a:solidFill>
              </a:rPr>
              <a:t>Complications: Kaleigh</a:t>
            </a:r>
            <a:endParaRPr sz="1000"/>
          </a:p>
        </p:txBody>
      </p:sp>
      <p:sp>
        <p:nvSpPr>
          <p:cNvPr id="201" name="Google Shape;201;g6c28823123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4d67a4aa5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Kaleigh-</a:t>
            </a:r>
            <a:endParaRPr sz="1000"/>
          </a:p>
          <a:p>
            <a:pPr marL="0" lvl="0" indent="0" algn="l" rtl="0">
              <a:spcBef>
                <a:spcPts val="0"/>
              </a:spcBef>
              <a:spcAft>
                <a:spcPts val="0"/>
              </a:spcAft>
              <a:buClr>
                <a:schemeClr val="dk1"/>
              </a:buClr>
              <a:buSzPts val="1100"/>
              <a:buFont typeface="Arial"/>
              <a:buNone/>
            </a:pPr>
            <a:endParaRPr sz="1000"/>
          </a:p>
          <a:p>
            <a:pPr marL="457200" lvl="0" indent="-292100" algn="l" rtl="0">
              <a:spcBef>
                <a:spcPts val="0"/>
              </a:spcBef>
              <a:spcAft>
                <a:spcPts val="0"/>
              </a:spcAft>
              <a:buSzPts val="1000"/>
              <a:buChar char="●"/>
            </a:pPr>
            <a:r>
              <a:rPr lang="en-US" sz="1000"/>
              <a:t>past semesters python code</a:t>
            </a:r>
            <a:endParaRPr sz="1000"/>
          </a:p>
          <a:p>
            <a:pPr marL="457200" lvl="0" indent="-292100" algn="l" rtl="0">
              <a:spcBef>
                <a:spcPts val="0"/>
              </a:spcBef>
              <a:spcAft>
                <a:spcPts val="0"/>
              </a:spcAft>
              <a:buSzPts val="1000"/>
              <a:buChar char="●"/>
            </a:pPr>
            <a:r>
              <a:rPr lang="en-US" sz="1000"/>
              <a:t>calculate the flow rates for each pump based on varying coagulant dosages for 15 mg/L, 20 mg/L, and 25 mg/L of humic acid</a:t>
            </a:r>
            <a:endParaRPr sz="1000"/>
          </a:p>
          <a:p>
            <a:pPr marL="457200" lvl="0" indent="-292100" algn="l" rtl="0">
              <a:spcBef>
                <a:spcPts val="0"/>
              </a:spcBef>
              <a:spcAft>
                <a:spcPts val="0"/>
              </a:spcAft>
              <a:buSzPts val="1000"/>
              <a:buChar char="●"/>
            </a:pPr>
            <a:r>
              <a:rPr lang="en-US" sz="1000"/>
              <a:t>Determine a experimental procedure and plan for what the team can do in lab after the experimental setup has been constructed</a:t>
            </a:r>
            <a:endParaRPr sz="1000"/>
          </a:p>
          <a:p>
            <a:pPr marL="457200" lvl="0" indent="0" algn="l" rtl="0">
              <a:spcBef>
                <a:spcPts val="0"/>
              </a:spcBef>
              <a:spcAft>
                <a:spcPts val="0"/>
              </a:spcAft>
              <a:buNone/>
            </a:pPr>
            <a:endParaRPr sz="1000"/>
          </a:p>
        </p:txBody>
      </p:sp>
      <p:sp>
        <p:nvSpPr>
          <p:cNvPr id="210" name="Google Shape;210;g54d67a4aa5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874beab8b_2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874beab8b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Kaleigh</a:t>
            </a:r>
            <a:endParaRPr/>
          </a:p>
          <a:p>
            <a:pPr marL="457200" lvl="0" indent="-317500" algn="l" rtl="0">
              <a:spcBef>
                <a:spcPts val="0"/>
              </a:spcBef>
              <a:spcAft>
                <a:spcPts val="0"/>
              </a:spcAft>
              <a:buSzPts val="1400"/>
              <a:buChar char="●"/>
            </a:pPr>
            <a:r>
              <a:rPr lang="en-US"/>
              <a:t>Table of experimental procedure that was created</a:t>
            </a:r>
            <a:endParaRPr/>
          </a:p>
          <a:p>
            <a:pPr marL="457200" lvl="0" indent="-317500" algn="l" rtl="0">
              <a:spcBef>
                <a:spcPts val="0"/>
              </a:spcBef>
              <a:spcAft>
                <a:spcPts val="0"/>
              </a:spcAft>
              <a:buSzPts val="1400"/>
              <a:buChar char="●"/>
            </a:pPr>
            <a:r>
              <a:rPr lang="en-US"/>
              <a:t>Varied coagulant dosages from 0.4-1.8 mg/L to make sure that a good range was covered to find the optimal coagulant dosage for each of the three humic acid concentrations</a:t>
            </a:r>
            <a:endParaRPr/>
          </a:p>
          <a:p>
            <a:pPr marL="457200" lvl="0" indent="-317500" algn="l" rtl="0">
              <a:spcBef>
                <a:spcPts val="0"/>
              </a:spcBef>
              <a:spcAft>
                <a:spcPts val="0"/>
              </a:spcAft>
              <a:buSzPts val="1400"/>
              <a:buChar char="●"/>
            </a:pPr>
            <a:r>
              <a:rPr lang="en-US"/>
              <a:t>Past semesters the optimal dosage for 5 and 10 mg/L demonstrated a negative linear relationship which doesn’t follow logically thinking</a:t>
            </a:r>
            <a:endParaRPr/>
          </a:p>
          <a:p>
            <a:pPr marL="457200" lvl="0" indent="-317500" algn="l" rtl="0">
              <a:spcBef>
                <a:spcPts val="0"/>
              </a:spcBef>
              <a:spcAft>
                <a:spcPts val="0"/>
              </a:spcAft>
              <a:buSzPts val="1400"/>
              <a:buChar char="●"/>
            </a:pPr>
            <a:r>
              <a:rPr lang="en-US"/>
              <a:t>may need to test higher coagulant dosages as well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874beab8b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874beab8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Kaleigh</a:t>
            </a:r>
            <a:endParaRPr/>
          </a:p>
          <a:p>
            <a:pPr marL="457200" lvl="0" indent="-317500" algn="l" rtl="0">
              <a:spcBef>
                <a:spcPts val="0"/>
              </a:spcBef>
              <a:spcAft>
                <a:spcPts val="0"/>
              </a:spcAft>
              <a:buSzPts val="1400"/>
              <a:buChar char="●"/>
            </a:pPr>
            <a:r>
              <a:rPr lang="en-US"/>
              <a:t>Able to access the Procoda method for the humic acid testing</a:t>
            </a:r>
            <a:endParaRPr/>
          </a:p>
          <a:p>
            <a:pPr marL="457200" lvl="0" indent="-317500" algn="l" rtl="0">
              <a:spcBef>
                <a:spcPts val="0"/>
              </a:spcBef>
              <a:spcAft>
                <a:spcPts val="0"/>
              </a:spcAft>
              <a:buSzPts val="1400"/>
              <a:buChar char="●"/>
            </a:pPr>
            <a:r>
              <a:rPr lang="en-US"/>
              <a:t>table of set points</a:t>
            </a:r>
            <a:endParaRPr/>
          </a:p>
          <a:p>
            <a:pPr marL="457200" lvl="0" indent="-317500" algn="l" rtl="0">
              <a:spcBef>
                <a:spcPts val="0"/>
              </a:spcBef>
              <a:spcAft>
                <a:spcPts val="0"/>
              </a:spcAft>
              <a:buSzPts val="1400"/>
              <a:buChar char="●"/>
            </a:pPr>
            <a:r>
              <a:rPr lang="en-US"/>
              <a:t>went through set points and checked the requirements for the 3 pumps specifically and made sure that all matched data requirements</a:t>
            </a:r>
            <a:endParaRPr/>
          </a:p>
          <a:p>
            <a:pPr marL="457200" lvl="0" indent="-317500" algn="l" rtl="0">
              <a:spcBef>
                <a:spcPts val="0"/>
              </a:spcBef>
              <a:spcAft>
                <a:spcPts val="0"/>
              </a:spcAft>
              <a:buSzPts val="1400"/>
              <a:buChar char="●"/>
            </a:pPr>
            <a:r>
              <a:rPr lang="en-US"/>
              <a:t>Think that with this saved method, the team will be able to successfully run lab trials and obtain data in a good time interval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caf03e003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000"/>
              <a:t>For this semester, Humic Acid has accomplished a variety of tasks. First, at the start of the semester, the humic acid subteam analyzed past reports, procoda cost and previous problems the humic acid team faced. Additionally, we’ve had the opportunity to meet with our RIDE mentor Tigran. With him, we were able to ask questions about the current problems that people are having with humic acid and how we could target our research to solve those issues. With respect to starting in person research, with the assistance of Kevin Sarmiento, we were able to see the lab space in B55 in Hoilster and noted that the very first step would be to remodel the lab experimental setup previous years and determine what we would need in terms of materials to accomplish that. However, as we were unable to go into lab. this semester, we instead met with monroe on redefining what we should do for this semester and he noted that we should focus first on varying the concentration of humic acid and seeing how it affects coagulant dosage. With that said, he said we should also retest previous semester’s experiments and determine a better linear relationship as it should be an increasing relationship but not a decreasing one.</a:t>
            </a:r>
            <a:endParaRPr sz="1000"/>
          </a:p>
        </p:txBody>
      </p:sp>
      <p:sp>
        <p:nvSpPr>
          <p:cNvPr id="242" name="Google Shape;242;gcaf03e0036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3" name="Google Shape;13;p2"/>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lvl="0" indent="-317500" algn="l" rtl="0">
              <a:spcBef>
                <a:spcPts val="580"/>
              </a:spcBef>
              <a:spcAft>
                <a:spcPts val="0"/>
              </a:spcAft>
              <a:buClr>
                <a:schemeClr val="dk1"/>
              </a:buClr>
              <a:buSzPts val="1400"/>
              <a:buFont typeface="Arial"/>
              <a:buChar char="•"/>
              <a:defRPr/>
            </a:lvl1pPr>
            <a:lvl2pPr marL="914400" lvl="1" indent="-317500" algn="l" rtl="0">
              <a:spcBef>
                <a:spcPts val="500"/>
              </a:spcBef>
              <a:spcAft>
                <a:spcPts val="0"/>
              </a:spcAft>
              <a:buClr>
                <a:schemeClr val="dk1"/>
              </a:buClr>
              <a:buSzPts val="1400"/>
              <a:buFont typeface="Arial"/>
              <a:buChar char="–"/>
              <a:defRPr/>
            </a:lvl2pPr>
            <a:lvl3pPr marL="1371600" lvl="2" indent="-317500" algn="l" rtl="0">
              <a:spcBef>
                <a:spcPts val="440"/>
              </a:spcBef>
              <a:spcAft>
                <a:spcPts val="0"/>
              </a:spcAft>
              <a:buClr>
                <a:schemeClr val="dk1"/>
              </a:buClr>
              <a:buSzPts val="1400"/>
              <a:buFont typeface="Arial"/>
              <a:buChar char="•"/>
              <a:defRPr/>
            </a:lvl3pPr>
            <a:lvl4pPr marL="1828800" lvl="3" indent="-317500" algn="l" rtl="0">
              <a:spcBef>
                <a:spcPts val="360"/>
              </a:spcBef>
              <a:spcAft>
                <a:spcPts val="0"/>
              </a:spcAft>
              <a:buClr>
                <a:schemeClr val="dk1"/>
              </a:buClr>
              <a:buSzPts val="1400"/>
              <a:buFont typeface="Arial"/>
              <a:buChar char="–"/>
              <a:defRPr/>
            </a:lvl4pPr>
            <a:lvl5pPr marL="2286000" lvl="4" indent="-317500" algn="l" rtl="0">
              <a:spcBef>
                <a:spcPts val="360"/>
              </a:spcBef>
              <a:spcAft>
                <a:spcPts val="0"/>
              </a:spcAft>
              <a:buClr>
                <a:schemeClr val="dk1"/>
              </a:buClr>
              <a:buSzPts val="1400"/>
              <a:buFont typeface="Arial"/>
              <a:buChar char="»"/>
              <a:defRPr/>
            </a:lvl5pPr>
            <a:lvl6pPr marL="2743200" lvl="5" indent="-317500" algn="l" rtl="0">
              <a:spcBef>
                <a:spcPts val="360"/>
              </a:spcBef>
              <a:spcAft>
                <a:spcPts val="0"/>
              </a:spcAft>
              <a:buClr>
                <a:schemeClr val="dk1"/>
              </a:buClr>
              <a:buSzPts val="1400"/>
              <a:buFont typeface="Arial"/>
              <a:buChar char="•"/>
              <a:defRPr/>
            </a:lvl6pPr>
            <a:lvl7pPr marL="3200400" lvl="6" indent="-317500" algn="l" rtl="0">
              <a:spcBef>
                <a:spcPts val="360"/>
              </a:spcBef>
              <a:spcAft>
                <a:spcPts val="0"/>
              </a:spcAft>
              <a:buClr>
                <a:schemeClr val="dk1"/>
              </a:buClr>
              <a:buSzPts val="1400"/>
              <a:buFont typeface="Arial"/>
              <a:buChar char="•"/>
              <a:defRPr/>
            </a:lvl7pPr>
            <a:lvl8pPr marL="3657600" lvl="7" indent="-317500" algn="l" rtl="0">
              <a:spcBef>
                <a:spcPts val="360"/>
              </a:spcBef>
              <a:spcAft>
                <a:spcPts val="0"/>
              </a:spcAft>
              <a:buClr>
                <a:schemeClr val="dk1"/>
              </a:buClr>
              <a:buSzPts val="1400"/>
              <a:buFont typeface="Arial"/>
              <a:buChar char="•"/>
              <a:defRPr/>
            </a:lvl8pPr>
            <a:lvl9pPr marL="4114800" lvl="8" indent="-317500" algn="l" rtl="0">
              <a:spcBef>
                <a:spcPts val="360"/>
              </a:spcBef>
              <a:spcAft>
                <a:spcPts val="0"/>
              </a:spcAft>
              <a:buClr>
                <a:schemeClr val="dk1"/>
              </a:buClr>
              <a:buSzPts val="1400"/>
              <a:buFont typeface="Arial"/>
              <a:buChar char="•"/>
              <a:defRPr/>
            </a:lvl9pPr>
          </a:lstStyle>
          <a:p>
            <a:endParaRPr/>
          </a:p>
        </p:txBody>
      </p:sp>
      <p:sp>
        <p:nvSpPr>
          <p:cNvPr id="14" name="Google Shape;14;p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15" name="Google Shape;15;p2"/>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16" name="Google Shape;16;p2"/>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0" name="Google Shape;70;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580"/>
              </a:spcBef>
              <a:spcAft>
                <a:spcPts val="0"/>
              </a:spcAft>
              <a:buClr>
                <a:schemeClr val="dk1"/>
              </a:buClr>
              <a:buSzPts val="1400"/>
              <a:buFont typeface="Arial"/>
              <a:buChar char="•"/>
              <a:defRPr/>
            </a:lvl1pPr>
            <a:lvl2pPr marL="914400" lvl="1" indent="-317500" algn="l" rtl="0">
              <a:spcBef>
                <a:spcPts val="500"/>
              </a:spcBef>
              <a:spcAft>
                <a:spcPts val="0"/>
              </a:spcAft>
              <a:buClr>
                <a:schemeClr val="dk1"/>
              </a:buClr>
              <a:buSzPts val="1400"/>
              <a:buFont typeface="Arial"/>
              <a:buChar char="–"/>
              <a:defRPr/>
            </a:lvl2pPr>
            <a:lvl3pPr marL="1371600" lvl="2" indent="-317500" algn="l" rtl="0">
              <a:spcBef>
                <a:spcPts val="440"/>
              </a:spcBef>
              <a:spcAft>
                <a:spcPts val="0"/>
              </a:spcAft>
              <a:buClr>
                <a:schemeClr val="dk1"/>
              </a:buClr>
              <a:buSzPts val="1400"/>
              <a:buFont typeface="Arial"/>
              <a:buChar char="•"/>
              <a:defRPr/>
            </a:lvl3pPr>
            <a:lvl4pPr marL="1828800" lvl="3" indent="-317500" algn="l" rtl="0">
              <a:spcBef>
                <a:spcPts val="360"/>
              </a:spcBef>
              <a:spcAft>
                <a:spcPts val="0"/>
              </a:spcAft>
              <a:buClr>
                <a:schemeClr val="dk1"/>
              </a:buClr>
              <a:buSzPts val="1400"/>
              <a:buFont typeface="Arial"/>
              <a:buChar char="–"/>
              <a:defRPr/>
            </a:lvl4pPr>
            <a:lvl5pPr marL="2286000" lvl="4" indent="-317500" algn="l" rtl="0">
              <a:spcBef>
                <a:spcPts val="360"/>
              </a:spcBef>
              <a:spcAft>
                <a:spcPts val="0"/>
              </a:spcAft>
              <a:buClr>
                <a:schemeClr val="dk1"/>
              </a:buClr>
              <a:buSzPts val="1400"/>
              <a:buFont typeface="Arial"/>
              <a:buChar char="»"/>
              <a:defRPr/>
            </a:lvl5pPr>
            <a:lvl6pPr marL="2743200" lvl="5" indent="-317500" algn="l" rtl="0">
              <a:spcBef>
                <a:spcPts val="360"/>
              </a:spcBef>
              <a:spcAft>
                <a:spcPts val="0"/>
              </a:spcAft>
              <a:buClr>
                <a:schemeClr val="dk1"/>
              </a:buClr>
              <a:buSzPts val="1400"/>
              <a:buFont typeface="Arial"/>
              <a:buChar char="•"/>
              <a:defRPr/>
            </a:lvl6pPr>
            <a:lvl7pPr marL="3200400" lvl="6" indent="-317500" algn="l" rtl="0">
              <a:spcBef>
                <a:spcPts val="360"/>
              </a:spcBef>
              <a:spcAft>
                <a:spcPts val="0"/>
              </a:spcAft>
              <a:buClr>
                <a:schemeClr val="dk1"/>
              </a:buClr>
              <a:buSzPts val="1400"/>
              <a:buFont typeface="Arial"/>
              <a:buChar char="•"/>
              <a:defRPr/>
            </a:lvl7pPr>
            <a:lvl8pPr marL="3657600" lvl="7" indent="-317500" algn="l" rtl="0">
              <a:spcBef>
                <a:spcPts val="360"/>
              </a:spcBef>
              <a:spcAft>
                <a:spcPts val="0"/>
              </a:spcAft>
              <a:buClr>
                <a:schemeClr val="dk1"/>
              </a:buClr>
              <a:buSzPts val="1400"/>
              <a:buFont typeface="Arial"/>
              <a:buChar char="•"/>
              <a:defRPr/>
            </a:lvl8pPr>
            <a:lvl9pPr marL="4114800" lvl="8" indent="-317500" algn="l" rtl="0">
              <a:spcBef>
                <a:spcPts val="360"/>
              </a:spcBef>
              <a:spcAft>
                <a:spcPts val="0"/>
              </a:spcAft>
              <a:buClr>
                <a:schemeClr val="dk1"/>
              </a:buClr>
              <a:buSzPts val="1400"/>
              <a:buFont typeface="Arial"/>
              <a:buChar char="•"/>
              <a:defRPr/>
            </a:lvl9pPr>
          </a:lstStyle>
          <a:p>
            <a:endParaRPr/>
          </a:p>
        </p:txBody>
      </p:sp>
      <p:sp>
        <p:nvSpPr>
          <p:cNvPr id="71" name="Google Shape;71;p11"/>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2" name="Google Shape;72;p11"/>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3" name="Google Shape;73;p11"/>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649569" y="1920676"/>
            <a:ext cx="6144816" cy="2879725"/>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6" name="Google Shape;76;p12"/>
          <p:cNvSpPr txBox="1">
            <a:spLocks noGrp="1"/>
          </p:cNvSpPr>
          <p:nvPr>
            <p:ph type="body" idx="1"/>
          </p:nvPr>
        </p:nvSpPr>
        <p:spPr>
          <a:xfrm rot="5400000">
            <a:off x="1812331" y="-884436"/>
            <a:ext cx="6144816" cy="8489950"/>
          </a:xfrm>
          <a:prstGeom prst="rect">
            <a:avLst/>
          </a:prstGeom>
          <a:noFill/>
          <a:ln>
            <a:noFill/>
          </a:ln>
        </p:spPr>
        <p:txBody>
          <a:bodyPr spcFirstLastPara="1" wrap="square" lIns="91425" tIns="91425" rIns="91425" bIns="91425" anchor="t" anchorCtr="0">
            <a:noAutofit/>
          </a:bodyPr>
          <a:lstStyle>
            <a:lvl1pPr marL="457200" lvl="0" indent="-317500" algn="l" rtl="0">
              <a:spcBef>
                <a:spcPts val="580"/>
              </a:spcBef>
              <a:spcAft>
                <a:spcPts val="0"/>
              </a:spcAft>
              <a:buClr>
                <a:schemeClr val="dk1"/>
              </a:buClr>
              <a:buSzPts val="1400"/>
              <a:buFont typeface="Arial"/>
              <a:buChar char="•"/>
              <a:defRPr/>
            </a:lvl1pPr>
            <a:lvl2pPr marL="914400" lvl="1" indent="-317500" algn="l" rtl="0">
              <a:spcBef>
                <a:spcPts val="500"/>
              </a:spcBef>
              <a:spcAft>
                <a:spcPts val="0"/>
              </a:spcAft>
              <a:buClr>
                <a:schemeClr val="dk1"/>
              </a:buClr>
              <a:buSzPts val="1400"/>
              <a:buFont typeface="Arial"/>
              <a:buChar char="–"/>
              <a:defRPr/>
            </a:lvl2pPr>
            <a:lvl3pPr marL="1371600" lvl="2" indent="-317500" algn="l" rtl="0">
              <a:spcBef>
                <a:spcPts val="440"/>
              </a:spcBef>
              <a:spcAft>
                <a:spcPts val="0"/>
              </a:spcAft>
              <a:buClr>
                <a:schemeClr val="dk1"/>
              </a:buClr>
              <a:buSzPts val="1400"/>
              <a:buFont typeface="Arial"/>
              <a:buChar char="•"/>
              <a:defRPr/>
            </a:lvl3pPr>
            <a:lvl4pPr marL="1828800" lvl="3" indent="-317500" algn="l" rtl="0">
              <a:spcBef>
                <a:spcPts val="360"/>
              </a:spcBef>
              <a:spcAft>
                <a:spcPts val="0"/>
              </a:spcAft>
              <a:buClr>
                <a:schemeClr val="dk1"/>
              </a:buClr>
              <a:buSzPts val="1400"/>
              <a:buFont typeface="Arial"/>
              <a:buChar char="–"/>
              <a:defRPr/>
            </a:lvl4pPr>
            <a:lvl5pPr marL="2286000" lvl="4" indent="-317500" algn="l" rtl="0">
              <a:spcBef>
                <a:spcPts val="360"/>
              </a:spcBef>
              <a:spcAft>
                <a:spcPts val="0"/>
              </a:spcAft>
              <a:buClr>
                <a:schemeClr val="dk1"/>
              </a:buClr>
              <a:buSzPts val="1400"/>
              <a:buFont typeface="Arial"/>
              <a:buChar char="»"/>
              <a:defRPr/>
            </a:lvl5pPr>
            <a:lvl6pPr marL="2743200" lvl="5" indent="-317500" algn="l" rtl="0">
              <a:spcBef>
                <a:spcPts val="360"/>
              </a:spcBef>
              <a:spcAft>
                <a:spcPts val="0"/>
              </a:spcAft>
              <a:buClr>
                <a:schemeClr val="dk1"/>
              </a:buClr>
              <a:buSzPts val="1400"/>
              <a:buFont typeface="Arial"/>
              <a:buChar char="•"/>
              <a:defRPr/>
            </a:lvl6pPr>
            <a:lvl7pPr marL="3200400" lvl="6" indent="-317500" algn="l" rtl="0">
              <a:spcBef>
                <a:spcPts val="360"/>
              </a:spcBef>
              <a:spcAft>
                <a:spcPts val="0"/>
              </a:spcAft>
              <a:buClr>
                <a:schemeClr val="dk1"/>
              </a:buClr>
              <a:buSzPts val="1400"/>
              <a:buFont typeface="Arial"/>
              <a:buChar char="•"/>
              <a:defRPr/>
            </a:lvl7pPr>
            <a:lvl8pPr marL="3657600" lvl="7" indent="-317500" algn="l" rtl="0">
              <a:spcBef>
                <a:spcPts val="360"/>
              </a:spcBef>
              <a:spcAft>
                <a:spcPts val="0"/>
              </a:spcAft>
              <a:buClr>
                <a:schemeClr val="dk1"/>
              </a:buClr>
              <a:buSzPts val="1400"/>
              <a:buFont typeface="Arial"/>
              <a:buChar char="•"/>
              <a:defRPr/>
            </a:lvl8pPr>
            <a:lvl9pPr marL="4114800" lvl="8" indent="-317500" algn="l" rtl="0">
              <a:spcBef>
                <a:spcPts val="360"/>
              </a:spcBef>
              <a:spcAft>
                <a:spcPts val="0"/>
              </a:spcAft>
              <a:buClr>
                <a:schemeClr val="dk1"/>
              </a:buClr>
              <a:buSzPts val="1400"/>
              <a:buFont typeface="Arial"/>
              <a:buChar char="•"/>
              <a:defRPr/>
            </a:lvl9pPr>
          </a:lstStyle>
          <a:p>
            <a:endParaRPr/>
          </a:p>
        </p:txBody>
      </p:sp>
      <p:sp>
        <p:nvSpPr>
          <p:cNvPr id="77" name="Google Shape;77;p12"/>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8" name="Google Shape;78;p12"/>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79" name="Google Shape;79;p12"/>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8" name="Google Shape;88;p14"/>
          <p:cNvSpPr txBox="1">
            <a:spLocks noGrp="1"/>
          </p:cNvSpPr>
          <p:nvPr>
            <p:ph type="body" idx="1"/>
          </p:nvPr>
        </p:nvSpPr>
        <p:spPr>
          <a:xfrm>
            <a:off x="457200" y="1200151"/>
            <a:ext cx="8229600" cy="3394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9" name="Google Shape;89;p1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0" name="Google Shape;90;p1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1" name="Google Shape;91;p14"/>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15"/>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4" name="Google Shape;94;p15"/>
          <p:cNvSpPr txBox="1">
            <a:spLocks noGrp="1"/>
          </p:cNvSpPr>
          <p:nvPr>
            <p:ph type="subTitle" idx="1"/>
          </p:nvPr>
        </p:nvSpPr>
        <p:spPr>
          <a:xfrm>
            <a:off x="1371600" y="2914650"/>
            <a:ext cx="6400800" cy="13143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58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50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44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360"/>
              </a:spcBef>
              <a:spcAft>
                <a:spcPts val="0"/>
              </a:spcAft>
              <a:buClr>
                <a:srgbClr val="888888"/>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 name="Google Shape;95;p1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6" name="Google Shape;96;p1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97" name="Google Shape;97;p15"/>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722313" y="3305176"/>
            <a:ext cx="7772400" cy="1021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0" name="Google Shape;100;p16"/>
          <p:cNvSpPr txBox="1">
            <a:spLocks noGrp="1"/>
          </p:cNvSpPr>
          <p:nvPr>
            <p:ph type="body" idx="1"/>
          </p:nvPr>
        </p:nvSpPr>
        <p:spPr>
          <a:xfrm>
            <a:off x="722313" y="2180035"/>
            <a:ext cx="7772400" cy="11250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58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rgbClr val="888888"/>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01" name="Google Shape;101;p1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2" name="Google Shape;102;p1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3" name="Google Shape;103;p16"/>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6" name="Google Shape;106;p17"/>
          <p:cNvSpPr txBox="1">
            <a:spLocks noGrp="1"/>
          </p:cNvSpPr>
          <p:nvPr>
            <p:ph type="body" idx="1"/>
          </p:nvPr>
        </p:nvSpPr>
        <p:spPr>
          <a:xfrm>
            <a:off x="639764" y="1679972"/>
            <a:ext cx="5684700" cy="4752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7" name="Google Shape;107;p17"/>
          <p:cNvSpPr txBox="1">
            <a:spLocks noGrp="1"/>
          </p:cNvSpPr>
          <p:nvPr>
            <p:ph type="body" idx="2"/>
          </p:nvPr>
        </p:nvSpPr>
        <p:spPr>
          <a:xfrm>
            <a:off x="6477000" y="1679972"/>
            <a:ext cx="5684700" cy="4752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 name="Google Shape;108;p1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9" name="Google Shape;109;p1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0" name="Google Shape;110;p17"/>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3" name="Google Shape;113;p18"/>
          <p:cNvSpPr txBox="1">
            <a:spLocks noGrp="1"/>
          </p:cNvSpPr>
          <p:nvPr>
            <p:ph type="body" idx="1"/>
          </p:nvPr>
        </p:nvSpPr>
        <p:spPr>
          <a:xfrm>
            <a:off x="457200" y="1151335"/>
            <a:ext cx="40401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14" name="Google Shape;114;p18"/>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5" name="Google Shape;115;p18"/>
          <p:cNvSpPr txBox="1">
            <a:spLocks noGrp="1"/>
          </p:cNvSpPr>
          <p:nvPr>
            <p:ph type="body" idx="3"/>
          </p:nvPr>
        </p:nvSpPr>
        <p:spPr>
          <a:xfrm>
            <a:off x="4645026" y="1151335"/>
            <a:ext cx="4041900" cy="479700"/>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16" name="Google Shape;116;p18"/>
          <p:cNvSpPr txBox="1">
            <a:spLocks noGrp="1"/>
          </p:cNvSpPr>
          <p:nvPr>
            <p:ph type="body" idx="4"/>
          </p:nvPr>
        </p:nvSpPr>
        <p:spPr>
          <a:xfrm>
            <a:off x="4645026" y="1631156"/>
            <a:ext cx="4041900" cy="2963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7" name="Google Shape;117;p1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8" name="Google Shape;118;p1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19" name="Google Shape;119;p18"/>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2" name="Google Shape;122;p1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3" name="Google Shape;123;p1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4" name="Google Shape;124;p19"/>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7" name="Google Shape;127;p2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8" name="Google Shape;128;p20"/>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457201" y="204787"/>
            <a:ext cx="3008400" cy="871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1" name="Google Shape;131;p21"/>
          <p:cNvSpPr txBox="1">
            <a:spLocks noGrp="1"/>
          </p:cNvSpPr>
          <p:nvPr>
            <p:ph type="body" idx="1"/>
          </p:nvPr>
        </p:nvSpPr>
        <p:spPr>
          <a:xfrm>
            <a:off x="3575050" y="204788"/>
            <a:ext cx="5111700" cy="4389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2" name="Google Shape;132;p21"/>
          <p:cNvSpPr txBox="1">
            <a:spLocks noGrp="1"/>
          </p:cNvSpPr>
          <p:nvPr>
            <p:ph type="body" idx="2"/>
          </p:nvPr>
        </p:nvSpPr>
        <p:spPr>
          <a:xfrm>
            <a:off x="457201" y="1076326"/>
            <a:ext cx="3008400" cy="3518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33" name="Google Shape;133;p2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4" name="Google Shape;134;p2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5" name="Google Shape;135;p21"/>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685800" y="1597819"/>
            <a:ext cx="7772400" cy="1102519"/>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9" name="Google Shape;19;p3"/>
          <p:cNvSpPr txBox="1">
            <a:spLocks noGrp="1"/>
          </p:cNvSpPr>
          <p:nvPr>
            <p:ph type="subTitle" idx="1"/>
          </p:nvPr>
        </p:nvSpPr>
        <p:spPr>
          <a:xfrm>
            <a:off x="1371600" y="2914650"/>
            <a:ext cx="6400800" cy="1314450"/>
          </a:xfrm>
          <a:prstGeom prst="rect">
            <a:avLst/>
          </a:prstGeom>
          <a:noFill/>
          <a:ln>
            <a:noFill/>
          </a:ln>
        </p:spPr>
        <p:txBody>
          <a:bodyPr spcFirstLastPara="1" wrap="square" lIns="91425" tIns="91425" rIns="91425" bIns="91425" anchor="t" anchorCtr="0">
            <a:noAutofit/>
          </a:bodyPr>
          <a:lstStyle>
            <a:lvl1pPr marL="0" marR="0" lvl="0" indent="0" algn="ctr" rtl="0">
              <a:spcBef>
                <a:spcPts val="580"/>
              </a:spcBef>
              <a:spcAft>
                <a:spcPts val="0"/>
              </a:spcAft>
              <a:buClr>
                <a:srgbClr val="888888"/>
              </a:buClr>
              <a:buSzPts val="1400"/>
              <a:buFont typeface="Arial"/>
              <a:buNone/>
              <a:defRPr/>
            </a:lvl1pPr>
            <a:lvl2pPr marL="408179" marR="0" lvl="1" indent="-1779" algn="ctr" rtl="0">
              <a:spcBef>
                <a:spcPts val="500"/>
              </a:spcBef>
              <a:spcAft>
                <a:spcPts val="0"/>
              </a:spcAft>
              <a:buClr>
                <a:srgbClr val="888888"/>
              </a:buClr>
              <a:buSzPts val="1400"/>
              <a:buFont typeface="Arial"/>
              <a:buNone/>
              <a:defRPr/>
            </a:lvl2pPr>
            <a:lvl3pPr marL="816358" marR="0" lvl="2" indent="-3558" algn="ctr" rtl="0">
              <a:spcBef>
                <a:spcPts val="440"/>
              </a:spcBef>
              <a:spcAft>
                <a:spcPts val="0"/>
              </a:spcAft>
              <a:buClr>
                <a:srgbClr val="888888"/>
              </a:buClr>
              <a:buSzPts val="1400"/>
              <a:buFont typeface="Arial"/>
              <a:buNone/>
              <a:defRPr/>
            </a:lvl3pPr>
            <a:lvl4pPr marL="1224537" marR="0" lvl="3" indent="-5336" algn="ctr" rtl="0">
              <a:spcBef>
                <a:spcPts val="360"/>
              </a:spcBef>
              <a:spcAft>
                <a:spcPts val="0"/>
              </a:spcAft>
              <a:buClr>
                <a:srgbClr val="888888"/>
              </a:buClr>
              <a:buSzPts val="1400"/>
              <a:buFont typeface="Arial"/>
              <a:buNone/>
              <a:defRPr/>
            </a:lvl4pPr>
            <a:lvl5pPr marL="1632716" marR="0" lvl="4" indent="-7116" algn="ctr" rtl="0">
              <a:spcBef>
                <a:spcPts val="360"/>
              </a:spcBef>
              <a:spcAft>
                <a:spcPts val="0"/>
              </a:spcAft>
              <a:buClr>
                <a:srgbClr val="888888"/>
              </a:buClr>
              <a:buSzPts val="1400"/>
              <a:buFont typeface="Arial"/>
              <a:buNone/>
              <a:defRPr/>
            </a:lvl5pPr>
            <a:lvl6pPr marL="2040895" marR="0" lvl="5" indent="-8895" algn="ctr" rtl="0">
              <a:spcBef>
                <a:spcPts val="360"/>
              </a:spcBef>
              <a:spcAft>
                <a:spcPts val="0"/>
              </a:spcAft>
              <a:buClr>
                <a:srgbClr val="888888"/>
              </a:buClr>
              <a:buSzPts val="1400"/>
              <a:buFont typeface="Arial"/>
              <a:buNone/>
              <a:defRPr/>
            </a:lvl6pPr>
            <a:lvl7pPr marL="2449074" marR="0" lvl="6" indent="-10673" algn="ctr" rtl="0">
              <a:spcBef>
                <a:spcPts val="360"/>
              </a:spcBef>
              <a:spcAft>
                <a:spcPts val="0"/>
              </a:spcAft>
              <a:buClr>
                <a:srgbClr val="888888"/>
              </a:buClr>
              <a:buSzPts val="1400"/>
              <a:buFont typeface="Arial"/>
              <a:buNone/>
              <a:defRPr/>
            </a:lvl7pPr>
            <a:lvl8pPr marL="2857253" marR="0" lvl="7" indent="-12452" algn="ctr" rtl="0">
              <a:spcBef>
                <a:spcPts val="360"/>
              </a:spcBef>
              <a:spcAft>
                <a:spcPts val="0"/>
              </a:spcAft>
              <a:buClr>
                <a:srgbClr val="888888"/>
              </a:buClr>
              <a:buSzPts val="1400"/>
              <a:buFont typeface="Arial"/>
              <a:buNone/>
              <a:defRPr/>
            </a:lvl8pPr>
            <a:lvl9pPr marL="3265432" marR="0" lvl="8" indent="-1532" algn="ctr" rtl="0">
              <a:spcBef>
                <a:spcPts val="360"/>
              </a:spcBef>
              <a:spcAft>
                <a:spcPts val="0"/>
              </a:spcAft>
              <a:buClr>
                <a:srgbClr val="888888"/>
              </a:buClr>
              <a:buSzPts val="1400"/>
              <a:buFont typeface="Arial"/>
              <a:buNone/>
              <a:defRPr/>
            </a:lvl9pPr>
          </a:lstStyle>
          <a:p>
            <a:endParaRPr/>
          </a:p>
        </p:txBody>
      </p:sp>
      <p:sp>
        <p:nvSpPr>
          <p:cNvPr id="20" name="Google Shape;20;p3"/>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1" name="Google Shape;21;p3"/>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2" name="Google Shape;22;p3"/>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38" name="Google Shape;138;p22"/>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9" name="Google Shape;139;p22"/>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58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4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140" name="Google Shape;140;p2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1" name="Google Shape;141;p2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2" name="Google Shape;142;p22"/>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5" name="Google Shape;145;p23"/>
          <p:cNvSpPr txBox="1">
            <a:spLocks noGrp="1"/>
          </p:cNvSpPr>
          <p:nvPr>
            <p:ph type="body" idx="1"/>
          </p:nvPr>
        </p:nvSpPr>
        <p:spPr>
          <a:xfrm rot="5400000">
            <a:off x="2874750" y="-1217399"/>
            <a:ext cx="3394500" cy="82296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6" name="Google Shape;146;p2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7" name="Google Shape;147;p2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48" name="Google Shape;148;p23"/>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rot="5400000">
            <a:off x="7649540" y="1920730"/>
            <a:ext cx="6144900" cy="2879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1" name="Google Shape;151;p24"/>
          <p:cNvSpPr txBox="1">
            <a:spLocks noGrp="1"/>
          </p:cNvSpPr>
          <p:nvPr>
            <p:ph type="body" idx="1"/>
          </p:nvPr>
        </p:nvSpPr>
        <p:spPr>
          <a:xfrm rot="5400000">
            <a:off x="1812264" y="-884419"/>
            <a:ext cx="6144900" cy="8490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2" name="Google Shape;152;p2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3" name="Google Shape;153;p2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4" name="Google Shape;154;p24"/>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3305176"/>
            <a:ext cx="7772400" cy="1021556"/>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5" name="Google Shape;25;p4"/>
          <p:cNvSpPr txBox="1">
            <a:spLocks noGrp="1"/>
          </p:cNvSpPr>
          <p:nvPr>
            <p:ph type="body" idx="1"/>
          </p:nvPr>
        </p:nvSpPr>
        <p:spPr>
          <a:xfrm>
            <a:off x="722313" y="2180035"/>
            <a:ext cx="7772400" cy="1125140"/>
          </a:xfrm>
          <a:prstGeom prst="rect">
            <a:avLst/>
          </a:prstGeom>
          <a:noFill/>
          <a:ln>
            <a:noFill/>
          </a:ln>
        </p:spPr>
        <p:txBody>
          <a:bodyPr spcFirstLastPara="1" wrap="square" lIns="91425" tIns="91425" rIns="91425" bIns="91425" anchor="b" anchorCtr="0">
            <a:noAutofit/>
          </a:bodyPr>
          <a:lstStyle>
            <a:lvl1pPr marL="457200" lvl="0" indent="-228600" rtl="0">
              <a:spcBef>
                <a:spcPts val="580"/>
              </a:spcBef>
              <a:spcAft>
                <a:spcPts val="0"/>
              </a:spcAft>
              <a:buClr>
                <a:srgbClr val="888888"/>
              </a:buClr>
              <a:buSzPts val="1400"/>
              <a:buFont typeface="Calibri"/>
              <a:buNone/>
              <a:defRPr/>
            </a:lvl1pPr>
            <a:lvl2pPr marL="914400" lvl="1" indent="-228600" rtl="0">
              <a:spcBef>
                <a:spcPts val="500"/>
              </a:spcBef>
              <a:spcAft>
                <a:spcPts val="0"/>
              </a:spcAft>
              <a:buClr>
                <a:srgbClr val="888888"/>
              </a:buClr>
              <a:buSzPts val="1400"/>
              <a:buFont typeface="Calibri"/>
              <a:buNone/>
              <a:defRPr/>
            </a:lvl2pPr>
            <a:lvl3pPr marL="1371600" lvl="2" indent="-228600" rtl="0">
              <a:spcBef>
                <a:spcPts val="440"/>
              </a:spcBef>
              <a:spcAft>
                <a:spcPts val="0"/>
              </a:spcAft>
              <a:buClr>
                <a:srgbClr val="888888"/>
              </a:buClr>
              <a:buSzPts val="1400"/>
              <a:buFont typeface="Calibri"/>
              <a:buNone/>
              <a:defRPr/>
            </a:lvl3pPr>
            <a:lvl4pPr marL="1828800" lvl="3" indent="-228600" rtl="0">
              <a:spcBef>
                <a:spcPts val="360"/>
              </a:spcBef>
              <a:spcAft>
                <a:spcPts val="0"/>
              </a:spcAft>
              <a:buClr>
                <a:srgbClr val="888888"/>
              </a:buClr>
              <a:buSzPts val="1400"/>
              <a:buFont typeface="Calibri"/>
              <a:buNone/>
              <a:defRPr/>
            </a:lvl4pPr>
            <a:lvl5pPr marL="2286000" lvl="4" indent="-228600" rtl="0">
              <a:spcBef>
                <a:spcPts val="360"/>
              </a:spcBef>
              <a:spcAft>
                <a:spcPts val="0"/>
              </a:spcAft>
              <a:buClr>
                <a:srgbClr val="888888"/>
              </a:buClr>
              <a:buSzPts val="1400"/>
              <a:buFont typeface="Calibri"/>
              <a:buNone/>
              <a:defRPr/>
            </a:lvl5pPr>
            <a:lvl6pPr marL="2743200" lvl="5" indent="-228600" rtl="0">
              <a:spcBef>
                <a:spcPts val="360"/>
              </a:spcBef>
              <a:spcAft>
                <a:spcPts val="0"/>
              </a:spcAft>
              <a:buClr>
                <a:srgbClr val="888888"/>
              </a:buClr>
              <a:buSzPts val="1400"/>
              <a:buFont typeface="Calibri"/>
              <a:buNone/>
              <a:defRPr/>
            </a:lvl6pPr>
            <a:lvl7pPr marL="3200400" lvl="6" indent="-228600" rtl="0">
              <a:spcBef>
                <a:spcPts val="360"/>
              </a:spcBef>
              <a:spcAft>
                <a:spcPts val="0"/>
              </a:spcAft>
              <a:buClr>
                <a:srgbClr val="888888"/>
              </a:buClr>
              <a:buSzPts val="1400"/>
              <a:buFont typeface="Calibri"/>
              <a:buNone/>
              <a:defRPr/>
            </a:lvl7pPr>
            <a:lvl8pPr marL="3657600" lvl="7" indent="-228600" rtl="0">
              <a:spcBef>
                <a:spcPts val="360"/>
              </a:spcBef>
              <a:spcAft>
                <a:spcPts val="0"/>
              </a:spcAft>
              <a:buClr>
                <a:srgbClr val="888888"/>
              </a:buClr>
              <a:buSzPts val="1400"/>
              <a:buFont typeface="Calibri"/>
              <a:buNone/>
              <a:defRPr/>
            </a:lvl8pPr>
            <a:lvl9pPr marL="4114800" lvl="8" indent="-228600" rtl="0">
              <a:spcBef>
                <a:spcPts val="360"/>
              </a:spcBef>
              <a:spcAft>
                <a:spcPts val="0"/>
              </a:spcAft>
              <a:buClr>
                <a:srgbClr val="888888"/>
              </a:buClr>
              <a:buSzPts val="1400"/>
              <a:buFont typeface="Calibri"/>
              <a:buNone/>
              <a:defRPr/>
            </a:lvl9pPr>
          </a:lstStyle>
          <a:p>
            <a:endParaRPr/>
          </a:p>
        </p:txBody>
      </p:sp>
      <p:sp>
        <p:nvSpPr>
          <p:cNvPr id="26" name="Google Shape;26;p4"/>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7" name="Google Shape;27;p4"/>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28" name="Google Shape;28;p4"/>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1" name="Google Shape;31;p5"/>
          <p:cNvSpPr txBox="1">
            <a:spLocks noGrp="1"/>
          </p:cNvSpPr>
          <p:nvPr>
            <p:ph type="body" idx="1"/>
          </p:nvPr>
        </p:nvSpPr>
        <p:spPr>
          <a:xfrm>
            <a:off x="639764" y="1679972"/>
            <a:ext cx="5684837" cy="4752975"/>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32" name="Google Shape;32;p5"/>
          <p:cNvSpPr txBox="1">
            <a:spLocks noGrp="1"/>
          </p:cNvSpPr>
          <p:nvPr>
            <p:ph type="body" idx="2"/>
          </p:nvPr>
        </p:nvSpPr>
        <p:spPr>
          <a:xfrm>
            <a:off x="6477000" y="1679972"/>
            <a:ext cx="5684838" cy="4752975"/>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33" name="Google Shape;33;p5"/>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34" name="Google Shape;34;p5"/>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35" name="Google Shape;35;p5"/>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8" name="Google Shape;38;p6"/>
          <p:cNvSpPr txBox="1">
            <a:spLocks noGrp="1"/>
          </p:cNvSpPr>
          <p:nvPr>
            <p:ph type="body" idx="1"/>
          </p:nvPr>
        </p:nvSpPr>
        <p:spPr>
          <a:xfrm>
            <a:off x="457200" y="1151335"/>
            <a:ext cx="4040188" cy="479822"/>
          </a:xfrm>
          <a:prstGeom prst="rect">
            <a:avLst/>
          </a:prstGeom>
          <a:noFill/>
          <a:ln>
            <a:noFill/>
          </a:ln>
        </p:spPr>
        <p:txBody>
          <a:bodyPr spcFirstLastPara="1" wrap="square" lIns="91425" tIns="91425" rIns="91425" bIns="91425" anchor="b"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39" name="Google Shape;39;p6"/>
          <p:cNvSpPr txBox="1">
            <a:spLocks noGrp="1"/>
          </p:cNvSpPr>
          <p:nvPr>
            <p:ph type="body" idx="2"/>
          </p:nvPr>
        </p:nvSpPr>
        <p:spPr>
          <a:xfrm>
            <a:off x="457200" y="1631156"/>
            <a:ext cx="4040188" cy="2963466"/>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40" name="Google Shape;40;p6"/>
          <p:cNvSpPr txBox="1">
            <a:spLocks noGrp="1"/>
          </p:cNvSpPr>
          <p:nvPr>
            <p:ph type="body" idx="3"/>
          </p:nvPr>
        </p:nvSpPr>
        <p:spPr>
          <a:xfrm>
            <a:off x="4645026" y="1151335"/>
            <a:ext cx="4041775" cy="479822"/>
          </a:xfrm>
          <a:prstGeom prst="rect">
            <a:avLst/>
          </a:prstGeom>
          <a:noFill/>
          <a:ln>
            <a:noFill/>
          </a:ln>
        </p:spPr>
        <p:txBody>
          <a:bodyPr spcFirstLastPara="1" wrap="square" lIns="91425" tIns="91425" rIns="91425" bIns="91425" anchor="b"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41" name="Google Shape;41;p6"/>
          <p:cNvSpPr txBox="1">
            <a:spLocks noGrp="1"/>
          </p:cNvSpPr>
          <p:nvPr>
            <p:ph type="body" idx="4"/>
          </p:nvPr>
        </p:nvSpPr>
        <p:spPr>
          <a:xfrm>
            <a:off x="4645026" y="1631156"/>
            <a:ext cx="4041775" cy="2963466"/>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42" name="Google Shape;42;p6"/>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3" name="Google Shape;43;p6"/>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4" name="Google Shape;44;p6"/>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8" name="Google Shape;48;p7"/>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49" name="Google Shape;49;p7"/>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52" name="Google Shape;52;p8"/>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53" name="Google Shape;53;p8"/>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04787"/>
            <a:ext cx="3008313" cy="8715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6" name="Google Shape;56;p9"/>
          <p:cNvSpPr txBox="1">
            <a:spLocks noGrp="1"/>
          </p:cNvSpPr>
          <p:nvPr>
            <p:ph type="body" idx="1"/>
          </p:nvPr>
        </p:nvSpPr>
        <p:spPr>
          <a:xfrm>
            <a:off x="3575050" y="204788"/>
            <a:ext cx="5111750" cy="4389835"/>
          </a:xfrm>
          <a:prstGeom prst="rect">
            <a:avLst/>
          </a:prstGeom>
          <a:noFill/>
          <a:ln>
            <a:noFill/>
          </a:ln>
        </p:spPr>
        <p:txBody>
          <a:bodyPr spcFirstLastPara="1" wrap="square" lIns="91425" tIns="91425" rIns="91425" bIns="91425" anchor="t" anchorCtr="0">
            <a:noAutofit/>
          </a:bodyPr>
          <a:lstStyle>
            <a:lvl1pPr marL="457200" lvl="0" indent="-317500" rtl="0">
              <a:spcBef>
                <a:spcPts val="580"/>
              </a:spcBef>
              <a:spcAft>
                <a:spcPts val="0"/>
              </a:spcAft>
              <a:buSzPts val="1400"/>
              <a:buChar char="•"/>
              <a:defRPr/>
            </a:lvl1pPr>
            <a:lvl2pPr marL="914400" lvl="1" indent="-317500" rtl="0">
              <a:spcBef>
                <a:spcPts val="500"/>
              </a:spcBef>
              <a:spcAft>
                <a:spcPts val="0"/>
              </a:spcAft>
              <a:buSzPts val="1400"/>
              <a:buChar char="–"/>
              <a:defRPr/>
            </a:lvl2pPr>
            <a:lvl3pPr marL="1371600" lvl="2" indent="-317500" rtl="0">
              <a:spcBef>
                <a:spcPts val="440"/>
              </a:spcBef>
              <a:spcAft>
                <a:spcPts val="0"/>
              </a:spcAft>
              <a:buSzPts val="1400"/>
              <a:buChar char="•"/>
              <a:defRPr/>
            </a:lvl3pPr>
            <a:lvl4pPr marL="1828800" lvl="3" indent="-317500" rtl="0">
              <a:spcBef>
                <a:spcPts val="360"/>
              </a:spcBef>
              <a:spcAft>
                <a:spcPts val="0"/>
              </a:spcAft>
              <a:buSzPts val="1400"/>
              <a:buChar char="–"/>
              <a:defRPr/>
            </a:lvl4pPr>
            <a:lvl5pPr marL="2286000" lvl="4" indent="-317500" rtl="0">
              <a:spcBef>
                <a:spcPts val="360"/>
              </a:spcBef>
              <a:spcAft>
                <a:spcPts val="0"/>
              </a:spcAft>
              <a:buSzPts val="1400"/>
              <a:buChar char="»"/>
              <a:defRPr/>
            </a:lvl5pPr>
            <a:lvl6pPr marL="2743200" lvl="5" indent="-317500" rtl="0">
              <a:spcBef>
                <a:spcPts val="360"/>
              </a:spcBef>
              <a:spcAft>
                <a:spcPts val="0"/>
              </a:spcAft>
              <a:buSzPts val="1400"/>
              <a:buChar char="•"/>
              <a:defRPr/>
            </a:lvl6pPr>
            <a:lvl7pPr marL="3200400" lvl="6" indent="-317500" rtl="0">
              <a:spcBef>
                <a:spcPts val="360"/>
              </a:spcBef>
              <a:spcAft>
                <a:spcPts val="0"/>
              </a:spcAft>
              <a:buSzPts val="1400"/>
              <a:buChar char="•"/>
              <a:defRPr/>
            </a:lvl7pPr>
            <a:lvl8pPr marL="3657600" lvl="7" indent="-317500" rtl="0">
              <a:spcBef>
                <a:spcPts val="360"/>
              </a:spcBef>
              <a:spcAft>
                <a:spcPts val="0"/>
              </a:spcAft>
              <a:buSzPts val="1400"/>
              <a:buChar char="•"/>
              <a:defRPr/>
            </a:lvl8pPr>
            <a:lvl9pPr marL="4114800" lvl="8" indent="-317500" rtl="0">
              <a:spcBef>
                <a:spcPts val="360"/>
              </a:spcBef>
              <a:spcAft>
                <a:spcPts val="0"/>
              </a:spcAft>
              <a:buSzPts val="1400"/>
              <a:buChar char="•"/>
              <a:defRPr/>
            </a:lvl9pPr>
          </a:lstStyle>
          <a:p>
            <a:endParaRPr/>
          </a:p>
        </p:txBody>
      </p:sp>
      <p:sp>
        <p:nvSpPr>
          <p:cNvPr id="57" name="Google Shape;57;p9"/>
          <p:cNvSpPr txBox="1">
            <a:spLocks noGrp="1"/>
          </p:cNvSpPr>
          <p:nvPr>
            <p:ph type="body" idx="2"/>
          </p:nvPr>
        </p:nvSpPr>
        <p:spPr>
          <a:xfrm>
            <a:off x="457201" y="1076326"/>
            <a:ext cx="3008313" cy="3518297"/>
          </a:xfrm>
          <a:prstGeom prst="rect">
            <a:avLst/>
          </a:prstGeom>
          <a:noFill/>
          <a:ln>
            <a:noFill/>
          </a:ln>
        </p:spPr>
        <p:txBody>
          <a:bodyPr spcFirstLastPara="1" wrap="square" lIns="91425" tIns="91425" rIns="91425" bIns="91425" anchor="t"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58" name="Google Shape;58;p9"/>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59" name="Google Shape;59;p9"/>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60" name="Google Shape;60;p9"/>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3600450"/>
            <a:ext cx="5486400" cy="425053"/>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3" name="Google Shape;63;p10"/>
          <p:cNvSpPr>
            <a:spLocks noGrp="1"/>
          </p:cNvSpPr>
          <p:nvPr>
            <p:ph type="pic" idx="2"/>
          </p:nvPr>
        </p:nvSpPr>
        <p:spPr>
          <a:xfrm>
            <a:off x="1792288" y="459581"/>
            <a:ext cx="5486400" cy="3086100"/>
          </a:xfrm>
          <a:prstGeom prst="rect">
            <a:avLst/>
          </a:prstGeom>
          <a:noFill/>
          <a:ln>
            <a:noFill/>
          </a:ln>
        </p:spPr>
      </p:sp>
      <p:sp>
        <p:nvSpPr>
          <p:cNvPr id="64" name="Google Shape;64;p10"/>
          <p:cNvSpPr txBox="1">
            <a:spLocks noGrp="1"/>
          </p:cNvSpPr>
          <p:nvPr>
            <p:ph type="body" idx="1"/>
          </p:nvPr>
        </p:nvSpPr>
        <p:spPr>
          <a:xfrm>
            <a:off x="1792288" y="4025503"/>
            <a:ext cx="5486400" cy="603647"/>
          </a:xfrm>
          <a:prstGeom prst="rect">
            <a:avLst/>
          </a:prstGeom>
          <a:noFill/>
          <a:ln>
            <a:noFill/>
          </a:ln>
        </p:spPr>
        <p:txBody>
          <a:bodyPr spcFirstLastPara="1" wrap="square" lIns="91425" tIns="91425" rIns="91425" bIns="91425" anchor="t" anchorCtr="0">
            <a:noAutofit/>
          </a:bodyPr>
          <a:lstStyle>
            <a:lvl1pPr marL="457200" lvl="0" indent="-228600" rtl="0">
              <a:spcBef>
                <a:spcPts val="580"/>
              </a:spcBef>
              <a:spcAft>
                <a:spcPts val="0"/>
              </a:spcAft>
              <a:buSzPts val="1400"/>
              <a:buFont typeface="Calibri"/>
              <a:buNone/>
              <a:defRPr/>
            </a:lvl1pPr>
            <a:lvl2pPr marL="914400" lvl="1" indent="-228600" rtl="0">
              <a:spcBef>
                <a:spcPts val="500"/>
              </a:spcBef>
              <a:spcAft>
                <a:spcPts val="0"/>
              </a:spcAft>
              <a:buSzPts val="1400"/>
              <a:buFont typeface="Calibri"/>
              <a:buNone/>
              <a:defRPr/>
            </a:lvl2pPr>
            <a:lvl3pPr marL="1371600" lvl="2" indent="-228600" rtl="0">
              <a:spcBef>
                <a:spcPts val="440"/>
              </a:spcBef>
              <a:spcAft>
                <a:spcPts val="0"/>
              </a:spcAft>
              <a:buSzPts val="1400"/>
              <a:buFont typeface="Calibri"/>
              <a:buNone/>
              <a:defRPr/>
            </a:lvl3pPr>
            <a:lvl4pPr marL="1828800" lvl="3" indent="-228600" rtl="0">
              <a:spcBef>
                <a:spcPts val="360"/>
              </a:spcBef>
              <a:spcAft>
                <a:spcPts val="0"/>
              </a:spcAft>
              <a:buSzPts val="1400"/>
              <a:buFont typeface="Calibri"/>
              <a:buNone/>
              <a:defRPr/>
            </a:lvl4pPr>
            <a:lvl5pPr marL="2286000" lvl="4" indent="-228600" rtl="0">
              <a:spcBef>
                <a:spcPts val="360"/>
              </a:spcBef>
              <a:spcAft>
                <a:spcPts val="0"/>
              </a:spcAft>
              <a:buSzPts val="1400"/>
              <a:buFont typeface="Calibri"/>
              <a:buNone/>
              <a:defRPr/>
            </a:lvl5pPr>
            <a:lvl6pPr marL="2743200" lvl="5" indent="-228600" rtl="0">
              <a:spcBef>
                <a:spcPts val="360"/>
              </a:spcBef>
              <a:spcAft>
                <a:spcPts val="0"/>
              </a:spcAft>
              <a:buSzPts val="1400"/>
              <a:buFont typeface="Calibri"/>
              <a:buNone/>
              <a:defRPr/>
            </a:lvl6pPr>
            <a:lvl7pPr marL="3200400" lvl="6" indent="-228600" rtl="0">
              <a:spcBef>
                <a:spcPts val="360"/>
              </a:spcBef>
              <a:spcAft>
                <a:spcPts val="0"/>
              </a:spcAft>
              <a:buSzPts val="1400"/>
              <a:buFont typeface="Calibri"/>
              <a:buNone/>
              <a:defRPr/>
            </a:lvl7pPr>
            <a:lvl8pPr marL="3657600" lvl="7" indent="-228600" rtl="0">
              <a:spcBef>
                <a:spcPts val="360"/>
              </a:spcBef>
              <a:spcAft>
                <a:spcPts val="0"/>
              </a:spcAft>
              <a:buSzPts val="1400"/>
              <a:buFont typeface="Calibri"/>
              <a:buNone/>
              <a:defRPr/>
            </a:lvl8pPr>
            <a:lvl9pPr marL="4114800" lvl="8" indent="-228600" rtl="0">
              <a:spcBef>
                <a:spcPts val="360"/>
              </a:spcBef>
              <a:spcAft>
                <a:spcPts val="0"/>
              </a:spcAft>
              <a:buSzPts val="1400"/>
              <a:buFont typeface="Calibri"/>
              <a:buNone/>
              <a:defRPr/>
            </a:lvl9pPr>
          </a:lstStyle>
          <a:p>
            <a:endParaRPr/>
          </a:p>
        </p:txBody>
      </p:sp>
      <p:sp>
        <p:nvSpPr>
          <p:cNvPr id="65" name="Google Shape;65;p10"/>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66" name="Google Shape;66;p10"/>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67" name="Google Shape;67;p10"/>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7" name="Google Shape;7;p1"/>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580"/>
              </a:spcBef>
              <a:spcAft>
                <a:spcPts val="0"/>
              </a:spcAft>
              <a:buClr>
                <a:schemeClr val="dk1"/>
              </a:buClr>
              <a:buSzPts val="1400"/>
              <a:buFont typeface="Arial"/>
              <a:buChar char="•"/>
              <a:defRPr/>
            </a:lvl1pPr>
            <a:lvl2pPr marL="914400" marR="0" lvl="1" indent="-317500" algn="l" rtl="0">
              <a:spcBef>
                <a:spcPts val="500"/>
              </a:spcBef>
              <a:spcAft>
                <a:spcPts val="0"/>
              </a:spcAft>
              <a:buClr>
                <a:schemeClr val="dk1"/>
              </a:buClr>
              <a:buSzPts val="1400"/>
              <a:buFont typeface="Arial"/>
              <a:buChar char="–"/>
              <a:defRPr/>
            </a:lvl2pPr>
            <a:lvl3pPr marL="1371600" marR="0" lvl="2" indent="-317500" algn="l" rtl="0">
              <a:spcBef>
                <a:spcPts val="440"/>
              </a:spcBef>
              <a:spcAft>
                <a:spcPts val="0"/>
              </a:spcAft>
              <a:buClr>
                <a:schemeClr val="dk1"/>
              </a:buClr>
              <a:buSzPts val="1400"/>
              <a:buFont typeface="Arial"/>
              <a:buChar char="•"/>
              <a:defRPr/>
            </a:lvl3pPr>
            <a:lvl4pPr marL="1828800" marR="0" lvl="3" indent="-317500" algn="l" rtl="0">
              <a:spcBef>
                <a:spcPts val="360"/>
              </a:spcBef>
              <a:spcAft>
                <a:spcPts val="0"/>
              </a:spcAft>
              <a:buClr>
                <a:schemeClr val="dk1"/>
              </a:buClr>
              <a:buSzPts val="1400"/>
              <a:buFont typeface="Arial"/>
              <a:buChar char="–"/>
              <a:defRPr/>
            </a:lvl4pPr>
            <a:lvl5pPr marL="2286000" marR="0" lvl="4" indent="-317500" algn="l" rtl="0">
              <a:spcBef>
                <a:spcPts val="360"/>
              </a:spcBef>
              <a:spcAft>
                <a:spcPts val="0"/>
              </a:spcAft>
              <a:buClr>
                <a:schemeClr val="dk1"/>
              </a:buClr>
              <a:buSzPts val="1400"/>
              <a:buFont typeface="Arial"/>
              <a:buChar char="»"/>
              <a:defRPr/>
            </a:lvl5pPr>
            <a:lvl6pPr marL="2743200" marR="0" lvl="5" indent="-317500" algn="l" rtl="0">
              <a:spcBef>
                <a:spcPts val="360"/>
              </a:spcBef>
              <a:spcAft>
                <a:spcPts val="0"/>
              </a:spcAft>
              <a:buClr>
                <a:schemeClr val="dk1"/>
              </a:buClr>
              <a:buSzPts val="1400"/>
              <a:buFont typeface="Arial"/>
              <a:buChar char="•"/>
              <a:defRPr/>
            </a:lvl6pPr>
            <a:lvl7pPr marL="3200400" marR="0" lvl="6" indent="-317500" algn="l" rtl="0">
              <a:spcBef>
                <a:spcPts val="360"/>
              </a:spcBef>
              <a:spcAft>
                <a:spcPts val="0"/>
              </a:spcAft>
              <a:buClr>
                <a:schemeClr val="dk1"/>
              </a:buClr>
              <a:buSzPts val="1400"/>
              <a:buFont typeface="Arial"/>
              <a:buChar char="•"/>
              <a:defRPr/>
            </a:lvl7pPr>
            <a:lvl8pPr marL="3657600" marR="0" lvl="7" indent="-317500" algn="l" rtl="0">
              <a:spcBef>
                <a:spcPts val="360"/>
              </a:spcBef>
              <a:spcAft>
                <a:spcPts val="0"/>
              </a:spcAft>
              <a:buClr>
                <a:schemeClr val="dk1"/>
              </a:buClr>
              <a:buSzPts val="1400"/>
              <a:buFont typeface="Arial"/>
              <a:buChar char="•"/>
              <a:defRPr/>
            </a:lvl8pPr>
            <a:lvl9pPr marL="4114800" marR="0" lvl="8" indent="-317500" algn="l" rtl="0">
              <a:spcBef>
                <a:spcPts val="360"/>
              </a:spcBef>
              <a:spcAft>
                <a:spcPts val="0"/>
              </a:spcAft>
              <a:buClr>
                <a:schemeClr val="dk1"/>
              </a:buClr>
              <a:buSzPts val="1400"/>
              <a:buFont typeface="Arial"/>
              <a:buChar char="•"/>
              <a:defRPr/>
            </a:lvl9pPr>
          </a:lstStyle>
          <a:p>
            <a:endParaRPr/>
          </a:p>
        </p:txBody>
      </p:sp>
      <p:sp>
        <p:nvSpPr>
          <p:cNvPr id="8" name="Google Shape;8;p1"/>
          <p:cNvSpPr txBox="1">
            <a:spLocks noGrp="1"/>
          </p:cNvSpPr>
          <p:nvPr>
            <p:ph type="dt" idx="10"/>
          </p:nvPr>
        </p:nvSpPr>
        <p:spPr>
          <a:xfrm>
            <a:off x="457200" y="4767263"/>
            <a:ext cx="2133600" cy="273844"/>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9" name="Google Shape;9;p1"/>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08179" marR="0" lvl="1" indent="-90679" algn="l" rtl="0">
              <a:spcBef>
                <a:spcPts val="0"/>
              </a:spcBef>
              <a:spcAft>
                <a:spcPts val="0"/>
              </a:spcAft>
              <a:buSzPts val="1400"/>
              <a:buChar char="○"/>
              <a:defRPr/>
            </a:lvl2pPr>
            <a:lvl3pPr marL="816358" marR="0" lvl="2" indent="-92458" algn="l" rtl="0">
              <a:spcBef>
                <a:spcPts val="0"/>
              </a:spcBef>
              <a:spcAft>
                <a:spcPts val="0"/>
              </a:spcAft>
              <a:buSzPts val="1400"/>
              <a:buChar char="■"/>
              <a:defRPr/>
            </a:lvl3pPr>
            <a:lvl4pPr marL="1224537" marR="0" lvl="3" indent="-94236" algn="l" rtl="0">
              <a:spcBef>
                <a:spcPts val="0"/>
              </a:spcBef>
              <a:spcAft>
                <a:spcPts val="0"/>
              </a:spcAft>
              <a:buSzPts val="1400"/>
              <a:buChar char="●"/>
              <a:defRPr/>
            </a:lvl4pPr>
            <a:lvl5pPr marL="1632716" marR="0" lvl="4" indent="-96016" algn="l" rtl="0">
              <a:spcBef>
                <a:spcPts val="0"/>
              </a:spcBef>
              <a:spcAft>
                <a:spcPts val="0"/>
              </a:spcAft>
              <a:buSzPts val="1400"/>
              <a:buChar char="○"/>
              <a:defRPr/>
            </a:lvl5pPr>
            <a:lvl6pPr marL="2040895" marR="0" lvl="5" indent="-97795" algn="l" rtl="0">
              <a:spcBef>
                <a:spcPts val="0"/>
              </a:spcBef>
              <a:spcAft>
                <a:spcPts val="0"/>
              </a:spcAft>
              <a:buSzPts val="1400"/>
              <a:buChar char="■"/>
              <a:defRPr/>
            </a:lvl6pPr>
            <a:lvl7pPr marL="2449074" marR="0" lvl="6" indent="-99573" algn="l" rtl="0">
              <a:spcBef>
                <a:spcPts val="0"/>
              </a:spcBef>
              <a:spcAft>
                <a:spcPts val="0"/>
              </a:spcAft>
              <a:buSzPts val="1400"/>
              <a:buChar char="●"/>
              <a:defRPr/>
            </a:lvl7pPr>
            <a:lvl8pPr marL="2857253" marR="0" lvl="7" indent="-101352" algn="l" rtl="0">
              <a:spcBef>
                <a:spcPts val="0"/>
              </a:spcBef>
              <a:spcAft>
                <a:spcPts val="0"/>
              </a:spcAft>
              <a:buSzPts val="1400"/>
              <a:buChar char="○"/>
              <a:defRPr/>
            </a:lvl8pPr>
            <a:lvl9pPr marL="3265432" marR="0" lvl="8" indent="-90432" algn="l" rtl="0">
              <a:spcBef>
                <a:spcPts val="0"/>
              </a:spcBef>
              <a:spcAft>
                <a:spcPts val="0"/>
              </a:spcAft>
              <a:buSzPts val="1400"/>
              <a:buChar char="■"/>
              <a:defRPr/>
            </a:lvl9pPr>
          </a:lstStyle>
          <a:p>
            <a:endParaRPr/>
          </a:p>
        </p:txBody>
      </p:sp>
      <p:sp>
        <p:nvSpPr>
          <p:cNvPr id="10" name="Google Shape;10;p1"/>
          <p:cNvSpPr txBox="1">
            <a:spLocks noGrp="1"/>
          </p:cNvSpPr>
          <p:nvPr>
            <p:ph type="sldNum" idx="12"/>
          </p:nvPr>
        </p:nvSpPr>
        <p:spPr>
          <a:xfrm>
            <a:off x="6553200" y="4767263"/>
            <a:ext cx="2133600" cy="273844"/>
          </a:xfrm>
          <a:prstGeom prst="rect">
            <a:avLst/>
          </a:prstGeom>
          <a:noFill/>
          <a:ln>
            <a:noFill/>
          </a:ln>
        </p:spPr>
        <p:txBody>
          <a:bodyPr spcFirstLastPara="1" wrap="square" lIns="81625" tIns="40800" rIns="81625" bIns="408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457200" y="1200151"/>
            <a:ext cx="8229600" cy="33945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5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3" name="Google Shape;83;p1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4" name="Google Shape;84;p1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5" name="Google Shape;85;p13"/>
          <p:cNvSpPr txBox="1">
            <a:spLocks noGrp="1"/>
          </p:cNvSpPr>
          <p:nvPr>
            <p:ph type="sldNum" idx="12"/>
          </p:nvPr>
        </p:nvSpPr>
        <p:spPr>
          <a:xfrm>
            <a:off x="6553200" y="4767263"/>
            <a:ext cx="2133600" cy="273900"/>
          </a:xfrm>
          <a:prstGeom prst="rect">
            <a:avLst/>
          </a:prstGeom>
          <a:noFill/>
          <a:ln>
            <a:noFill/>
          </a:ln>
        </p:spPr>
        <p:txBody>
          <a:bodyPr spcFirstLastPara="1" wrap="square" lIns="81625" tIns="40800" rIns="81625"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guaClara/humic_ac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p:nvPr/>
        </p:nvSpPr>
        <p:spPr>
          <a:xfrm>
            <a:off x="2882800" y="2885400"/>
            <a:ext cx="4937400" cy="779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400"/>
              <a:buFont typeface="Arial"/>
              <a:buNone/>
            </a:pPr>
            <a:r>
              <a:rPr lang="en-US">
                <a:solidFill>
                  <a:srgbClr val="7F7F7F"/>
                </a:solidFill>
              </a:rPr>
              <a:t>Investigate humic acid performance in floc/sed model</a:t>
            </a:r>
            <a:endParaRPr>
              <a:solidFill>
                <a:srgbClr val="7F7F7F"/>
              </a:solidFill>
            </a:endParaRPr>
          </a:p>
          <a:p>
            <a:pPr marL="0" lvl="0" indent="0" algn="ctr" rtl="0">
              <a:spcBef>
                <a:spcPts val="0"/>
              </a:spcBef>
              <a:spcAft>
                <a:spcPts val="0"/>
              </a:spcAft>
              <a:buClr>
                <a:schemeClr val="dk1"/>
              </a:buClr>
              <a:buSzPts val="1400"/>
              <a:buFont typeface="Arial"/>
              <a:buNone/>
            </a:pPr>
            <a:r>
              <a:rPr lang="en-US">
                <a:solidFill>
                  <a:srgbClr val="7F7F7F"/>
                </a:solidFill>
              </a:rPr>
              <a:t>More at </a:t>
            </a:r>
            <a:r>
              <a:rPr lang="en-US" u="sng">
                <a:solidFill>
                  <a:schemeClr val="hlink"/>
                </a:solidFill>
                <a:hlinkClick r:id="rId3"/>
              </a:rPr>
              <a:t>Github-Humic Acid</a:t>
            </a:r>
            <a:endParaRPr>
              <a:solidFill>
                <a:srgbClr val="7F7F7F"/>
              </a:solidFill>
            </a:endParaRPr>
          </a:p>
          <a:p>
            <a:pPr marL="0" lvl="0" indent="0" algn="ctr" rtl="0">
              <a:spcBef>
                <a:spcPts val="0"/>
              </a:spcBef>
              <a:spcAft>
                <a:spcPts val="0"/>
              </a:spcAft>
              <a:buClr>
                <a:schemeClr val="dk1"/>
              </a:buClr>
              <a:buSzPts val="1400"/>
              <a:buFont typeface="Arial"/>
              <a:buNone/>
            </a:pPr>
            <a:endParaRPr>
              <a:solidFill>
                <a:srgbClr val="7F7F7F"/>
              </a:solidFill>
            </a:endParaRPr>
          </a:p>
        </p:txBody>
      </p:sp>
      <p:sp>
        <p:nvSpPr>
          <p:cNvPr id="160" name="Google Shape;160;p25"/>
          <p:cNvSpPr txBox="1"/>
          <p:nvPr/>
        </p:nvSpPr>
        <p:spPr>
          <a:xfrm>
            <a:off x="2837200" y="743200"/>
            <a:ext cx="5028600" cy="2058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a:solidFill>
                  <a:srgbClr val="595959"/>
                </a:solidFill>
              </a:rPr>
              <a:t>Humic Acid Removal</a:t>
            </a:r>
            <a:endParaRPr sz="7200">
              <a:solidFill>
                <a:srgbClr val="595959"/>
              </a:solidFill>
            </a:endParaRPr>
          </a:p>
        </p:txBody>
      </p:sp>
      <p:pic>
        <p:nvPicPr>
          <p:cNvPr id="161" name="Google Shape;161;p25"/>
          <p:cNvPicPr preferRelativeResize="0"/>
          <p:nvPr/>
        </p:nvPicPr>
        <p:blipFill rotWithShape="1">
          <a:blip r:embed="rId4">
            <a:alphaModFix/>
          </a:blip>
          <a:srcRect/>
          <a:stretch/>
        </p:blipFill>
        <p:spPr>
          <a:xfrm>
            <a:off x="7227500" y="66100"/>
            <a:ext cx="1869625" cy="593200"/>
          </a:xfrm>
          <a:prstGeom prst="rect">
            <a:avLst/>
          </a:prstGeom>
          <a:noFill/>
          <a:ln>
            <a:noFill/>
          </a:ln>
        </p:spPr>
      </p:pic>
      <p:pic>
        <p:nvPicPr>
          <p:cNvPr id="162" name="Google Shape;162;p25"/>
          <p:cNvPicPr preferRelativeResize="0"/>
          <p:nvPr/>
        </p:nvPicPr>
        <p:blipFill rotWithShape="1">
          <a:blip r:embed="rId5">
            <a:alphaModFix/>
          </a:blip>
          <a:srcRect/>
          <a:stretch/>
        </p:blipFill>
        <p:spPr>
          <a:xfrm>
            <a:off x="-49075" y="889513"/>
            <a:ext cx="2934525" cy="2775524"/>
          </a:xfrm>
          <a:prstGeom prst="rect">
            <a:avLst/>
          </a:prstGeom>
          <a:noFill/>
          <a:ln>
            <a:noFill/>
          </a:ln>
        </p:spPr>
      </p:pic>
      <p:sp>
        <p:nvSpPr>
          <p:cNvPr id="163" name="Google Shape;163;p25"/>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marR="0" lvl="0" indent="0" algn="r" rtl="0">
              <a:spcBef>
                <a:spcPts val="0"/>
              </a:spcBef>
              <a:spcAft>
                <a:spcPts val="0"/>
              </a:spcAft>
              <a:buNone/>
            </a:pPr>
            <a:endParaRPr sz="1000" b="1">
              <a:solidFill>
                <a:srgbClr val="0B68FF"/>
              </a:solidFill>
            </a:endParaRPr>
          </a:p>
        </p:txBody>
      </p:sp>
      <p:sp>
        <p:nvSpPr>
          <p:cNvPr id="164" name="Google Shape;164;p25"/>
          <p:cNvSpPr txBox="1"/>
          <p:nvPr/>
        </p:nvSpPr>
        <p:spPr>
          <a:xfrm>
            <a:off x="109725" y="3897675"/>
            <a:ext cx="33375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Malini Balachandran // mvb37@cornell.edu</a:t>
            </a:r>
            <a:endParaRPr sz="1200"/>
          </a:p>
        </p:txBody>
      </p:sp>
      <p:sp>
        <p:nvSpPr>
          <p:cNvPr id="165" name="Google Shape;165;p25"/>
          <p:cNvSpPr txBox="1"/>
          <p:nvPr/>
        </p:nvSpPr>
        <p:spPr>
          <a:xfrm>
            <a:off x="3520825" y="3897675"/>
            <a:ext cx="27402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Kaleigh Soucy // krs258@cornell.edu</a:t>
            </a:r>
            <a:endParaRPr sz="1200"/>
          </a:p>
        </p:txBody>
      </p:sp>
      <p:sp>
        <p:nvSpPr>
          <p:cNvPr id="166" name="Google Shape;166;p25"/>
          <p:cNvSpPr txBox="1"/>
          <p:nvPr/>
        </p:nvSpPr>
        <p:spPr>
          <a:xfrm>
            <a:off x="6261025" y="3897675"/>
            <a:ext cx="29799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Joseph Nocua  // jsn74@cornell.edu  </a:t>
            </a:r>
            <a:endParaRPr sz="1200"/>
          </a:p>
          <a:p>
            <a:pPr marL="0" marR="0" lvl="0" indent="0" algn="ctr" rtl="0">
              <a:spcBef>
                <a:spcPts val="0"/>
              </a:spcBef>
              <a:spcAft>
                <a:spcPts val="0"/>
              </a:spcAft>
              <a:buNone/>
            </a:pP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53" name="Google Shape;253;p34"/>
          <p:cNvSpPr txBox="1"/>
          <p:nvPr/>
        </p:nvSpPr>
        <p:spPr>
          <a:xfrm>
            <a:off x="461800" y="703750"/>
            <a:ext cx="6992400" cy="5931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Completed Tasks: Highlights Continued</a:t>
            </a:r>
            <a:endParaRPr sz="4000" b="0" i="0" u="none" strike="noStrike" cap="none">
              <a:solidFill>
                <a:srgbClr val="0B68FF"/>
              </a:solidFill>
              <a:latin typeface="Arial"/>
              <a:ea typeface="Arial"/>
              <a:cs typeface="Arial"/>
              <a:sym typeface="Arial"/>
            </a:endParaRPr>
          </a:p>
        </p:txBody>
      </p:sp>
      <p:pic>
        <p:nvPicPr>
          <p:cNvPr id="254" name="Google Shape;254;p34"/>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55" name="Google Shape;255;p34"/>
          <p:cNvSpPr txBox="1"/>
          <p:nvPr/>
        </p:nvSpPr>
        <p:spPr>
          <a:xfrm>
            <a:off x="275125" y="1154475"/>
            <a:ext cx="8405100" cy="33966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Developed a set of experimental trials with varying coagulant concentrations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Downloaded ProCoDA and defined the setpoints and explained what should be included for each run </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Created a general procedure and list of required materials for experiments</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61" name="Google Shape;261;p35"/>
          <p:cNvSpPr txBox="1"/>
          <p:nvPr/>
        </p:nvSpPr>
        <p:spPr>
          <a:xfrm>
            <a:off x="217950" y="316350"/>
            <a:ext cx="7480500" cy="8304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Future Tasks for HA Subteam</a:t>
            </a:r>
            <a:endParaRPr sz="4000" b="0" i="0" u="none" strike="noStrike" cap="none">
              <a:solidFill>
                <a:srgbClr val="0B68FF"/>
              </a:solidFill>
              <a:latin typeface="Arial"/>
              <a:ea typeface="Arial"/>
              <a:cs typeface="Arial"/>
              <a:sym typeface="Arial"/>
            </a:endParaRPr>
          </a:p>
        </p:txBody>
      </p:sp>
      <p:pic>
        <p:nvPicPr>
          <p:cNvPr id="262" name="Google Shape;262;p35"/>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63" name="Google Shape;263;p35"/>
          <p:cNvSpPr txBox="1"/>
          <p:nvPr/>
        </p:nvSpPr>
        <p:spPr>
          <a:xfrm>
            <a:off x="125950" y="1146762"/>
            <a:ext cx="8708100" cy="32091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Rebuild Experimental Setup and fix problems from previous semesters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Vary Parameters and determine optimum coagulant dosage</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AutoNum type="alphaLcPeriod"/>
            </a:pPr>
            <a:r>
              <a:rPr lang="en-US" sz="2800">
                <a:solidFill>
                  <a:schemeClr val="dk1"/>
                </a:solidFill>
                <a:latin typeface="Calibri"/>
                <a:ea typeface="Calibri"/>
                <a:cs typeface="Calibri"/>
                <a:sym typeface="Calibri"/>
              </a:rPr>
              <a:t>change pH, temperature and humic acid concentration</a:t>
            </a: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3.  Automate trials through the use of ProCoDA </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AutoNum type="alphaLcPeriod"/>
            </a:pPr>
            <a:r>
              <a:rPr lang="en-US" sz="2800">
                <a:solidFill>
                  <a:schemeClr val="dk1"/>
                </a:solidFill>
                <a:latin typeface="Calibri"/>
                <a:ea typeface="Calibri"/>
                <a:cs typeface="Calibri"/>
                <a:sym typeface="Calibri"/>
              </a:rPr>
              <a:t>allow trials to run without us being present</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p:nvPr/>
        </p:nvSpPr>
        <p:spPr>
          <a:xfrm>
            <a:off x="1293600" y="1667775"/>
            <a:ext cx="6556800" cy="1459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a:solidFill>
                  <a:srgbClr val="0B68FF"/>
                </a:solidFill>
              </a:rPr>
              <a:t>Appendix</a:t>
            </a:r>
            <a:endParaRPr sz="6000">
              <a:solidFill>
                <a:srgbClr val="0B68FF"/>
              </a:solidFill>
            </a:endParaRPr>
          </a:p>
          <a:p>
            <a:pPr marL="0" marR="0" lvl="0" indent="0" algn="ctr" rtl="0">
              <a:spcBef>
                <a:spcPts val="0"/>
              </a:spcBef>
              <a:spcAft>
                <a:spcPts val="0"/>
              </a:spcAft>
              <a:buNone/>
            </a:pPr>
            <a:r>
              <a:rPr lang="en-US" sz="6000">
                <a:solidFill>
                  <a:srgbClr val="0B68FF"/>
                </a:solidFill>
              </a:rPr>
              <a:t>Slides</a:t>
            </a:r>
            <a:endParaRPr sz="6000" b="0" i="0" u="none" strike="noStrike" cap="none">
              <a:solidFill>
                <a:srgbClr val="0B68FF"/>
              </a:solidFill>
              <a:latin typeface="Arial"/>
              <a:ea typeface="Arial"/>
              <a:cs typeface="Arial"/>
              <a:sym typeface="Arial"/>
            </a:endParaRPr>
          </a:p>
        </p:txBody>
      </p:sp>
      <p:pic>
        <p:nvPicPr>
          <p:cNvPr id="269" name="Google Shape;269;p36"/>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70" name="Google Shape;270;p36"/>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1">
                <a:solidFill>
                  <a:srgbClr val="0B68FF"/>
                </a:solidFill>
              </a:rPr>
              <a:t>Humic Acid</a:t>
            </a:r>
            <a:r>
              <a:rPr lang="en-US" sz="1000" b="1" i="0" u="none" strike="noStrike" cap="none">
                <a:solidFill>
                  <a:srgbClr val="0B68FF"/>
                </a:solidFill>
                <a:latin typeface="Arial"/>
                <a:ea typeface="Arial"/>
                <a:cs typeface="Arial"/>
                <a:sym typeface="Arial"/>
              </a:rPr>
              <a:t>| </a:t>
            </a:r>
            <a:r>
              <a:rPr lang="en-US" sz="1000" b="1">
                <a:solidFill>
                  <a:srgbClr val="0B68FF"/>
                </a:solidFill>
              </a:rPr>
              <a:t>Research</a:t>
            </a:r>
            <a:r>
              <a:rPr lang="en-US" sz="1000" b="1" i="0" u="none" strike="noStrike" cap="none">
                <a:solidFill>
                  <a:srgbClr val="0B68FF"/>
                </a:solidFill>
                <a:latin typeface="Arial"/>
                <a:ea typeface="Arial"/>
                <a:cs typeface="Arial"/>
                <a:sym typeface="Arial"/>
              </a:rPr>
              <a:t> | </a:t>
            </a:r>
            <a:r>
              <a:rPr lang="en-US" sz="1000" b="1">
                <a:solidFill>
                  <a:srgbClr val="888888"/>
                </a:solidFill>
              </a:rPr>
              <a:t>Final  Presentation</a:t>
            </a:r>
            <a:r>
              <a:rPr lang="en-US" sz="1000" b="1">
                <a:solidFill>
                  <a:srgbClr val="7F7F7F"/>
                </a:solidFill>
              </a:rPr>
              <a:t> Spring 2019</a:t>
            </a:r>
            <a:endParaRPr sz="1000" b="1">
              <a:solidFill>
                <a:srgbClr val="7F7F7F"/>
              </a:solidFill>
            </a:endParaRPr>
          </a:p>
          <a:p>
            <a:pPr marL="0" marR="0" lvl="0" indent="0" algn="r" rtl="0">
              <a:spcBef>
                <a:spcPts val="0"/>
              </a:spcBef>
              <a:spcAft>
                <a:spcPts val="0"/>
              </a:spcAft>
              <a:buNone/>
            </a:pPr>
            <a:endParaRPr sz="1000" b="1">
              <a:solidFill>
                <a:srgbClr val="7F7F7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Clr>
                <a:srgbClr val="000000"/>
              </a:buClr>
              <a:buSzPts val="4000"/>
              <a:buFont typeface="Arial"/>
              <a:buNone/>
            </a:pPr>
            <a:r>
              <a:rPr lang="en-US" sz="4000">
                <a:solidFill>
                  <a:srgbClr val="0B68FF"/>
                </a:solidFill>
              </a:rPr>
              <a:t>Background</a:t>
            </a:r>
            <a:endParaRPr sz="4000" b="0" i="0" u="none" strike="noStrike" cap="none">
              <a:solidFill>
                <a:srgbClr val="0B68FF"/>
              </a:solidFill>
              <a:latin typeface="Arial"/>
              <a:ea typeface="Arial"/>
              <a:cs typeface="Arial"/>
              <a:sym typeface="Arial"/>
            </a:endParaRPr>
          </a:p>
        </p:txBody>
      </p:sp>
      <p:sp>
        <p:nvSpPr>
          <p:cNvPr id="276" name="Google Shape;276;p37"/>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lnSpc>
                <a:spcPct val="100000"/>
              </a:lnSpc>
              <a:spcBef>
                <a:spcPts val="0"/>
              </a:spcBef>
              <a:spcAft>
                <a:spcPts val="0"/>
              </a:spcAft>
              <a:buClr>
                <a:srgbClr val="000000"/>
              </a:buClr>
              <a:buSzPts val="1000"/>
              <a:buFont typeface="Arial"/>
              <a:buNone/>
            </a:pPr>
            <a:endParaRPr sz="1000" b="1">
              <a:solidFill>
                <a:srgbClr val="0B68FF"/>
              </a:solidFill>
            </a:endParaRPr>
          </a:p>
        </p:txBody>
      </p:sp>
      <p:pic>
        <p:nvPicPr>
          <p:cNvPr id="277" name="Google Shape;277;p37"/>
          <p:cNvPicPr preferRelativeResize="0"/>
          <p:nvPr/>
        </p:nvPicPr>
        <p:blipFill rotWithShape="1">
          <a:blip r:embed="rId3">
            <a:alphaModFix/>
          </a:blip>
          <a:srcRect/>
          <a:stretch/>
        </p:blipFill>
        <p:spPr>
          <a:xfrm>
            <a:off x="7196613" y="76300"/>
            <a:ext cx="1869625" cy="593200"/>
          </a:xfrm>
          <a:prstGeom prst="rect">
            <a:avLst/>
          </a:prstGeom>
          <a:noFill/>
          <a:ln>
            <a:noFill/>
          </a:ln>
        </p:spPr>
      </p:pic>
      <p:pic>
        <p:nvPicPr>
          <p:cNvPr id="278" name="Google Shape;278;p37"/>
          <p:cNvPicPr preferRelativeResize="0"/>
          <p:nvPr/>
        </p:nvPicPr>
        <p:blipFill>
          <a:blip r:embed="rId4">
            <a:alphaModFix/>
          </a:blip>
          <a:stretch>
            <a:fillRect/>
          </a:stretch>
        </p:blipFill>
        <p:spPr>
          <a:xfrm>
            <a:off x="4842125" y="1560750"/>
            <a:ext cx="3914375" cy="2440175"/>
          </a:xfrm>
          <a:prstGeom prst="rect">
            <a:avLst/>
          </a:prstGeom>
          <a:noFill/>
          <a:ln>
            <a:noFill/>
          </a:ln>
        </p:spPr>
      </p:pic>
      <p:sp>
        <p:nvSpPr>
          <p:cNvPr id="279" name="Google Shape;279;p37"/>
          <p:cNvSpPr txBox="1"/>
          <p:nvPr/>
        </p:nvSpPr>
        <p:spPr>
          <a:xfrm>
            <a:off x="335475" y="884325"/>
            <a:ext cx="4258200" cy="39576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Natural Organic Matter: Present in surface and groundwater</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Humic Acid</a:t>
            </a:r>
            <a:endParaRPr>
              <a:solidFill>
                <a:schemeClr val="dk1"/>
              </a:solidFill>
              <a:latin typeface="Calibri"/>
              <a:ea typeface="Calibri"/>
              <a:cs typeface="Calibri"/>
              <a:sym typeface="Calibri"/>
            </a:endParaRPr>
          </a:p>
          <a:p>
            <a:pPr marL="914400" lvl="0" indent="0" algn="l" rtl="0">
              <a:spcBef>
                <a:spcPts val="0"/>
              </a:spcBef>
              <a:spcAft>
                <a:spcPts val="0"/>
              </a:spcAft>
              <a:buNone/>
            </a:pPr>
            <a:r>
              <a:rPr lang="en-US">
                <a:solidFill>
                  <a:schemeClr val="dk1"/>
                </a:solidFill>
                <a:latin typeface="Calibri"/>
                <a:ea typeface="Calibri"/>
                <a:cs typeface="Calibri"/>
                <a:sym typeface="Calibri"/>
              </a:rPr>
              <a:t>1) </a:t>
            </a:r>
            <a:r>
              <a:rPr lang="en-US">
                <a:solidFill>
                  <a:schemeClr val="dk1"/>
                </a:solidFill>
                <a:highlight>
                  <a:srgbClr val="FFFFFF"/>
                </a:highlight>
                <a:latin typeface="Calibri"/>
                <a:ea typeface="Calibri"/>
                <a:cs typeface="Calibri"/>
                <a:sym typeface="Calibri"/>
              </a:rPr>
              <a:t>Color, taste and odor problems</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2) Increased coagulant and disinfectant doses needed for removal </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3) Biological growth in distribution system</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4) Increased levels of complexed heavy metals and adsorbed organic pollutants</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5) Increased levels due to climate change and human activity</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endParaRPr>
              <a:solidFill>
                <a:schemeClr val="dk1"/>
              </a:solidFill>
              <a:highlight>
                <a:srgbClr val="FFFFFF"/>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Reacts with chlorine during chlorination - harmful effects</a:t>
            </a:r>
            <a:endParaRPr>
              <a:latin typeface="Calibri"/>
              <a:ea typeface="Calibri"/>
              <a:cs typeface="Calibri"/>
              <a:sym typeface="Calibri"/>
            </a:endParaRPr>
          </a:p>
        </p:txBody>
      </p:sp>
      <p:sp>
        <p:nvSpPr>
          <p:cNvPr id="280" name="Google Shape;280;p37"/>
          <p:cNvSpPr txBox="1"/>
          <p:nvPr/>
        </p:nvSpPr>
        <p:spPr>
          <a:xfrm>
            <a:off x="5211050" y="4168850"/>
            <a:ext cx="343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1: Diagram of the formation/ life of dissolved organic material</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p:nvPr/>
        </p:nvSpPr>
        <p:spPr>
          <a:xfrm>
            <a:off x="108725" y="261824"/>
            <a:ext cx="5398200" cy="691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Clr>
                <a:srgbClr val="000000"/>
              </a:buClr>
              <a:buSzPts val="4000"/>
              <a:buFont typeface="Arial"/>
              <a:buNone/>
            </a:pPr>
            <a:r>
              <a:rPr lang="en-US" sz="4000">
                <a:solidFill>
                  <a:srgbClr val="0B68FF"/>
                </a:solidFill>
              </a:rPr>
              <a:t>Experimental Design</a:t>
            </a:r>
            <a:endParaRPr sz="4000" b="0" i="0" u="none" strike="noStrike" cap="none">
              <a:solidFill>
                <a:srgbClr val="0B68FF"/>
              </a:solidFill>
              <a:latin typeface="Arial"/>
              <a:ea typeface="Arial"/>
              <a:cs typeface="Arial"/>
              <a:sym typeface="Arial"/>
            </a:endParaRPr>
          </a:p>
        </p:txBody>
      </p:sp>
      <p:sp>
        <p:nvSpPr>
          <p:cNvPr id="286" name="Google Shape;286;p38"/>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lnSpc>
                <a:spcPct val="100000"/>
              </a:lnSpc>
              <a:spcBef>
                <a:spcPts val="0"/>
              </a:spcBef>
              <a:spcAft>
                <a:spcPts val="0"/>
              </a:spcAft>
              <a:buClr>
                <a:srgbClr val="000000"/>
              </a:buClr>
              <a:buSzPts val="1000"/>
              <a:buFont typeface="Arial"/>
              <a:buNone/>
            </a:pPr>
            <a:endParaRPr sz="1000" b="1">
              <a:solidFill>
                <a:srgbClr val="0B68FF"/>
              </a:solidFill>
            </a:endParaRPr>
          </a:p>
        </p:txBody>
      </p:sp>
      <p:pic>
        <p:nvPicPr>
          <p:cNvPr id="287" name="Google Shape;287;p38"/>
          <p:cNvPicPr preferRelativeResize="0"/>
          <p:nvPr/>
        </p:nvPicPr>
        <p:blipFill rotWithShape="1">
          <a:blip r:embed="rId3">
            <a:alphaModFix/>
          </a:blip>
          <a:srcRect/>
          <a:stretch/>
        </p:blipFill>
        <p:spPr>
          <a:xfrm>
            <a:off x="7227500" y="66100"/>
            <a:ext cx="1869625" cy="593200"/>
          </a:xfrm>
          <a:prstGeom prst="rect">
            <a:avLst/>
          </a:prstGeom>
          <a:noFill/>
          <a:ln>
            <a:noFill/>
          </a:ln>
        </p:spPr>
      </p:pic>
      <p:pic>
        <p:nvPicPr>
          <p:cNvPr id="288" name="Google Shape;288;p38"/>
          <p:cNvPicPr preferRelativeResize="0"/>
          <p:nvPr/>
        </p:nvPicPr>
        <p:blipFill rotWithShape="1">
          <a:blip r:embed="rId4">
            <a:alphaModFix/>
          </a:blip>
          <a:srcRect l="3256" t="6193" r="11053" b="10445"/>
          <a:stretch/>
        </p:blipFill>
        <p:spPr>
          <a:xfrm>
            <a:off x="1935650" y="916654"/>
            <a:ext cx="5272724" cy="3846776"/>
          </a:xfrm>
          <a:prstGeom prst="rect">
            <a:avLst/>
          </a:prstGeom>
          <a:noFill/>
          <a:ln>
            <a:noFill/>
          </a:ln>
        </p:spPr>
      </p:pic>
      <p:cxnSp>
        <p:nvCxnSpPr>
          <p:cNvPr id="289" name="Google Shape;289;p38"/>
          <p:cNvCxnSpPr>
            <a:stCxn id="290" idx="3"/>
          </p:cNvCxnSpPr>
          <p:nvPr/>
        </p:nvCxnSpPr>
        <p:spPr>
          <a:xfrm>
            <a:off x="1583200" y="2575625"/>
            <a:ext cx="1221300" cy="81000"/>
          </a:xfrm>
          <a:prstGeom prst="straightConnector1">
            <a:avLst/>
          </a:prstGeom>
          <a:noFill/>
          <a:ln w="19050" cap="flat" cmpd="sng">
            <a:solidFill>
              <a:srgbClr val="FF0000"/>
            </a:solidFill>
            <a:prstDash val="solid"/>
            <a:round/>
            <a:headEnd type="none" w="med" len="med"/>
            <a:tailEnd type="triangle" w="med" len="med"/>
          </a:ln>
        </p:spPr>
      </p:cxnSp>
      <p:cxnSp>
        <p:nvCxnSpPr>
          <p:cNvPr id="291" name="Google Shape;291;p38"/>
          <p:cNvCxnSpPr>
            <a:stCxn id="292" idx="3"/>
          </p:cNvCxnSpPr>
          <p:nvPr/>
        </p:nvCxnSpPr>
        <p:spPr>
          <a:xfrm rot="10800000" flipH="1">
            <a:off x="1550800" y="2811538"/>
            <a:ext cx="2028900" cy="882000"/>
          </a:xfrm>
          <a:prstGeom prst="straightConnector1">
            <a:avLst/>
          </a:prstGeom>
          <a:noFill/>
          <a:ln w="19050" cap="flat" cmpd="sng">
            <a:solidFill>
              <a:srgbClr val="FF0000"/>
            </a:solidFill>
            <a:prstDash val="solid"/>
            <a:round/>
            <a:headEnd type="none" w="med" len="med"/>
            <a:tailEnd type="triangle" w="med" len="med"/>
          </a:ln>
        </p:spPr>
      </p:cxnSp>
      <p:sp>
        <p:nvSpPr>
          <p:cNvPr id="290" name="Google Shape;290;p38"/>
          <p:cNvSpPr txBox="1"/>
          <p:nvPr/>
        </p:nvSpPr>
        <p:spPr>
          <a:xfrm>
            <a:off x="420100" y="2229875"/>
            <a:ext cx="1163100" cy="691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Coagulant pump</a:t>
            </a:r>
            <a:endParaRPr/>
          </a:p>
        </p:txBody>
      </p:sp>
      <p:sp>
        <p:nvSpPr>
          <p:cNvPr id="292" name="Google Shape;292;p38"/>
          <p:cNvSpPr txBox="1"/>
          <p:nvPr/>
        </p:nvSpPr>
        <p:spPr>
          <a:xfrm>
            <a:off x="387700" y="3347788"/>
            <a:ext cx="1163100" cy="691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Humic acid pump</a:t>
            </a:r>
            <a:endParaRPr/>
          </a:p>
        </p:txBody>
      </p:sp>
      <p:cxnSp>
        <p:nvCxnSpPr>
          <p:cNvPr id="293" name="Google Shape;293;p38"/>
          <p:cNvCxnSpPr>
            <a:stCxn id="294" idx="1"/>
          </p:cNvCxnSpPr>
          <p:nvPr/>
        </p:nvCxnSpPr>
        <p:spPr>
          <a:xfrm rot="10800000">
            <a:off x="4390400" y="2717150"/>
            <a:ext cx="3055200" cy="591300"/>
          </a:xfrm>
          <a:prstGeom prst="straightConnector1">
            <a:avLst/>
          </a:prstGeom>
          <a:noFill/>
          <a:ln w="19050" cap="flat" cmpd="sng">
            <a:solidFill>
              <a:srgbClr val="FF0000"/>
            </a:solidFill>
            <a:prstDash val="solid"/>
            <a:round/>
            <a:headEnd type="none" w="med" len="med"/>
            <a:tailEnd type="triangle" w="med" len="med"/>
          </a:ln>
        </p:spPr>
      </p:cxnSp>
      <p:sp>
        <p:nvSpPr>
          <p:cNvPr id="294" name="Google Shape;294;p38"/>
          <p:cNvSpPr txBox="1"/>
          <p:nvPr/>
        </p:nvSpPr>
        <p:spPr>
          <a:xfrm>
            <a:off x="7445600" y="3095750"/>
            <a:ext cx="11631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Water pump</a:t>
            </a:r>
            <a:endParaRPr/>
          </a:p>
        </p:txBody>
      </p:sp>
      <p:cxnSp>
        <p:nvCxnSpPr>
          <p:cNvPr id="295" name="Google Shape;295;p38"/>
          <p:cNvCxnSpPr>
            <a:stCxn id="296" idx="3"/>
          </p:cNvCxnSpPr>
          <p:nvPr/>
        </p:nvCxnSpPr>
        <p:spPr>
          <a:xfrm rot="10800000" flipH="1">
            <a:off x="1583200" y="4039300"/>
            <a:ext cx="2565300" cy="292500"/>
          </a:xfrm>
          <a:prstGeom prst="straightConnector1">
            <a:avLst/>
          </a:prstGeom>
          <a:noFill/>
          <a:ln w="19050" cap="flat" cmpd="sng">
            <a:solidFill>
              <a:srgbClr val="FF0000"/>
            </a:solidFill>
            <a:prstDash val="solid"/>
            <a:round/>
            <a:headEnd type="none" w="med" len="med"/>
            <a:tailEnd type="triangle" w="med" len="med"/>
          </a:ln>
        </p:spPr>
      </p:cxnSp>
      <p:sp>
        <p:nvSpPr>
          <p:cNvPr id="296" name="Google Shape;296;p38"/>
          <p:cNvSpPr txBox="1"/>
          <p:nvPr/>
        </p:nvSpPr>
        <p:spPr>
          <a:xfrm>
            <a:off x="355300" y="4119100"/>
            <a:ext cx="12279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Turbidimeter</a:t>
            </a:r>
            <a:endParaRPr/>
          </a:p>
        </p:txBody>
      </p:sp>
      <p:cxnSp>
        <p:nvCxnSpPr>
          <p:cNvPr id="297" name="Google Shape;297;p38"/>
          <p:cNvCxnSpPr>
            <a:stCxn id="298" idx="1"/>
          </p:cNvCxnSpPr>
          <p:nvPr/>
        </p:nvCxnSpPr>
        <p:spPr>
          <a:xfrm rot="10800000">
            <a:off x="5873213" y="3783100"/>
            <a:ext cx="1493100" cy="447300"/>
          </a:xfrm>
          <a:prstGeom prst="straightConnector1">
            <a:avLst/>
          </a:prstGeom>
          <a:noFill/>
          <a:ln w="19050" cap="flat" cmpd="sng">
            <a:solidFill>
              <a:srgbClr val="FF0000"/>
            </a:solidFill>
            <a:prstDash val="solid"/>
            <a:round/>
            <a:headEnd type="none" w="med" len="med"/>
            <a:tailEnd type="triangle" w="med" len="med"/>
          </a:ln>
        </p:spPr>
      </p:cxnSp>
      <p:sp>
        <p:nvSpPr>
          <p:cNvPr id="298" name="Google Shape;298;p38"/>
          <p:cNvSpPr txBox="1"/>
          <p:nvPr/>
        </p:nvSpPr>
        <p:spPr>
          <a:xfrm>
            <a:off x="7366313" y="4039300"/>
            <a:ext cx="1730700" cy="3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Spectrophotometer</a:t>
            </a:r>
            <a:endParaRPr/>
          </a:p>
        </p:txBody>
      </p:sp>
      <p:sp>
        <p:nvSpPr>
          <p:cNvPr id="299" name="Google Shape;299;p38"/>
          <p:cNvSpPr txBox="1"/>
          <p:nvPr/>
        </p:nvSpPr>
        <p:spPr>
          <a:xfrm>
            <a:off x="672025" y="1378050"/>
            <a:ext cx="878700" cy="425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Water in</a:t>
            </a:r>
            <a:endParaRPr/>
          </a:p>
        </p:txBody>
      </p:sp>
      <p:cxnSp>
        <p:nvCxnSpPr>
          <p:cNvPr id="300" name="Google Shape;300;p38"/>
          <p:cNvCxnSpPr>
            <a:stCxn id="299" idx="3"/>
          </p:cNvCxnSpPr>
          <p:nvPr/>
        </p:nvCxnSpPr>
        <p:spPr>
          <a:xfrm>
            <a:off x="1550725" y="1590750"/>
            <a:ext cx="876300" cy="404100"/>
          </a:xfrm>
          <a:prstGeom prst="straightConnector1">
            <a:avLst/>
          </a:prstGeom>
          <a:noFill/>
          <a:ln w="19050" cap="flat" cmpd="sng">
            <a:solidFill>
              <a:srgbClr val="FF0000"/>
            </a:solidFill>
            <a:prstDash val="solid"/>
            <a:round/>
            <a:headEnd type="none" w="med" len="med"/>
            <a:tailEnd type="triangle" w="med" len="med"/>
          </a:ln>
        </p:spPr>
      </p:cxnSp>
      <p:sp>
        <p:nvSpPr>
          <p:cNvPr id="301" name="Google Shape;301;p38"/>
          <p:cNvSpPr txBox="1"/>
          <p:nvPr/>
        </p:nvSpPr>
        <p:spPr>
          <a:xfrm>
            <a:off x="7366325" y="1449388"/>
            <a:ext cx="1433400" cy="40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a:t>Wastewater out</a:t>
            </a:r>
            <a:endParaRPr/>
          </a:p>
        </p:txBody>
      </p:sp>
      <p:cxnSp>
        <p:nvCxnSpPr>
          <p:cNvPr id="302" name="Google Shape;302;p38"/>
          <p:cNvCxnSpPr>
            <a:stCxn id="301" idx="1"/>
          </p:cNvCxnSpPr>
          <p:nvPr/>
        </p:nvCxnSpPr>
        <p:spPr>
          <a:xfrm flipH="1">
            <a:off x="6526325" y="1651438"/>
            <a:ext cx="840000" cy="901800"/>
          </a:xfrm>
          <a:prstGeom prst="straightConnector1">
            <a:avLst/>
          </a:prstGeom>
          <a:noFill/>
          <a:ln w="19050" cap="flat" cmpd="sng">
            <a:solidFill>
              <a:srgbClr val="FF0000"/>
            </a:solidFill>
            <a:prstDash val="solid"/>
            <a:round/>
            <a:headEnd type="none" w="med" len="med"/>
            <a:tailEnd type="triangle" w="med" len="med"/>
          </a:ln>
        </p:spPr>
      </p:cxnSp>
      <p:sp>
        <p:nvSpPr>
          <p:cNvPr id="303" name="Google Shape;303;p38"/>
          <p:cNvSpPr txBox="1"/>
          <p:nvPr/>
        </p:nvSpPr>
        <p:spPr>
          <a:xfrm>
            <a:off x="7366325" y="3567531"/>
            <a:ext cx="14334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Flocculator</a:t>
            </a:r>
            <a:endParaRPr/>
          </a:p>
        </p:txBody>
      </p:sp>
      <p:cxnSp>
        <p:nvCxnSpPr>
          <p:cNvPr id="304" name="Google Shape;304;p38"/>
          <p:cNvCxnSpPr>
            <a:stCxn id="303" idx="1"/>
          </p:cNvCxnSpPr>
          <p:nvPr/>
        </p:nvCxnSpPr>
        <p:spPr>
          <a:xfrm rot="10800000">
            <a:off x="4728125" y="3121131"/>
            <a:ext cx="2638200" cy="659100"/>
          </a:xfrm>
          <a:prstGeom prst="straightConnector1">
            <a:avLst/>
          </a:prstGeom>
          <a:noFill/>
          <a:ln w="19050" cap="flat" cmpd="sng">
            <a:solidFill>
              <a:srgbClr val="FF0000"/>
            </a:solidFill>
            <a:prstDash val="solid"/>
            <a:round/>
            <a:headEnd type="none" w="med" len="med"/>
            <a:tailEnd type="triangle" w="med" len="med"/>
          </a:ln>
        </p:spPr>
      </p:cxnSp>
      <p:sp>
        <p:nvSpPr>
          <p:cNvPr id="305" name="Google Shape;305;p38"/>
          <p:cNvSpPr txBox="1"/>
          <p:nvPr/>
        </p:nvSpPr>
        <p:spPr>
          <a:xfrm>
            <a:off x="7366325" y="2046475"/>
            <a:ext cx="1433400" cy="40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Recirculator</a:t>
            </a:r>
            <a:endParaRPr/>
          </a:p>
        </p:txBody>
      </p:sp>
      <p:cxnSp>
        <p:nvCxnSpPr>
          <p:cNvPr id="306" name="Google Shape;306;p38"/>
          <p:cNvCxnSpPr>
            <a:stCxn id="305" idx="1"/>
          </p:cNvCxnSpPr>
          <p:nvPr/>
        </p:nvCxnSpPr>
        <p:spPr>
          <a:xfrm flipH="1">
            <a:off x="6718925" y="2248525"/>
            <a:ext cx="647400" cy="503400"/>
          </a:xfrm>
          <a:prstGeom prst="straightConnector1">
            <a:avLst/>
          </a:prstGeom>
          <a:noFill/>
          <a:ln w="19050" cap="flat" cmpd="sng">
            <a:solidFill>
              <a:srgbClr val="FF0000"/>
            </a:solidFill>
            <a:prstDash val="solid"/>
            <a:round/>
            <a:headEnd type="none" w="med" len="med"/>
            <a:tailEnd type="triangle" w="med" len="med"/>
          </a:ln>
        </p:spPr>
      </p:cxnSp>
      <p:sp>
        <p:nvSpPr>
          <p:cNvPr id="307" name="Google Shape;307;p38"/>
          <p:cNvSpPr txBox="1"/>
          <p:nvPr/>
        </p:nvSpPr>
        <p:spPr>
          <a:xfrm>
            <a:off x="1935650" y="4677550"/>
            <a:ext cx="2885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2: Image of lab set-up and experimental design</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9"/>
          <p:cNvPicPr preferRelativeResize="0"/>
          <p:nvPr/>
        </p:nvPicPr>
        <p:blipFill rotWithShape="1">
          <a:blip r:embed="rId3">
            <a:alphaModFix/>
          </a:blip>
          <a:srcRect/>
          <a:stretch/>
        </p:blipFill>
        <p:spPr>
          <a:xfrm>
            <a:off x="7213175" y="66100"/>
            <a:ext cx="1869625" cy="593200"/>
          </a:xfrm>
          <a:prstGeom prst="rect">
            <a:avLst/>
          </a:prstGeom>
          <a:noFill/>
          <a:ln>
            <a:noFill/>
          </a:ln>
        </p:spPr>
      </p:pic>
      <p:sp>
        <p:nvSpPr>
          <p:cNvPr id="313" name="Google Shape;313;p39"/>
          <p:cNvSpPr txBox="1"/>
          <p:nvPr/>
        </p:nvSpPr>
        <p:spPr>
          <a:xfrm>
            <a:off x="108725" y="261824"/>
            <a:ext cx="5398200" cy="691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Clr>
                <a:srgbClr val="000000"/>
              </a:buClr>
              <a:buSzPts val="4000"/>
              <a:buFont typeface="Arial"/>
              <a:buNone/>
            </a:pPr>
            <a:r>
              <a:rPr lang="en-US" sz="4000">
                <a:solidFill>
                  <a:srgbClr val="0B68FF"/>
                </a:solidFill>
              </a:rPr>
              <a:t>Schematic Drawing </a:t>
            </a:r>
            <a:endParaRPr sz="4000" b="0" i="0" u="none" strike="noStrike" cap="none">
              <a:solidFill>
                <a:srgbClr val="0B68FF"/>
              </a:solidFill>
              <a:latin typeface="Arial"/>
              <a:ea typeface="Arial"/>
              <a:cs typeface="Arial"/>
              <a:sym typeface="Arial"/>
            </a:endParaRPr>
          </a:p>
        </p:txBody>
      </p:sp>
      <p:pic>
        <p:nvPicPr>
          <p:cNvPr id="314" name="Google Shape;314;p39"/>
          <p:cNvPicPr preferRelativeResize="0"/>
          <p:nvPr/>
        </p:nvPicPr>
        <p:blipFill>
          <a:blip r:embed="rId4">
            <a:alphaModFix/>
          </a:blip>
          <a:stretch>
            <a:fillRect/>
          </a:stretch>
        </p:blipFill>
        <p:spPr>
          <a:xfrm>
            <a:off x="1283775" y="953324"/>
            <a:ext cx="6576444" cy="3885375"/>
          </a:xfrm>
          <a:prstGeom prst="rect">
            <a:avLst/>
          </a:prstGeom>
          <a:noFill/>
          <a:ln>
            <a:noFill/>
          </a:ln>
        </p:spPr>
      </p:pic>
      <p:sp>
        <p:nvSpPr>
          <p:cNvPr id="315" name="Google Shape;315;p39"/>
          <p:cNvSpPr/>
          <p:nvPr/>
        </p:nvSpPr>
        <p:spPr>
          <a:xfrm>
            <a:off x="7037250" y="2349650"/>
            <a:ext cx="11457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900">
                <a:latin typeface="Calibri"/>
                <a:ea typeface="Calibri"/>
                <a:cs typeface="Calibri"/>
                <a:sym typeface="Calibri"/>
              </a:rPr>
              <a:t>Effluent Turbidity meter</a:t>
            </a:r>
            <a:endParaRPr sz="900">
              <a:latin typeface="Calibri"/>
              <a:ea typeface="Calibri"/>
              <a:cs typeface="Calibri"/>
              <a:sym typeface="Calibri"/>
            </a:endParaRPr>
          </a:p>
        </p:txBody>
      </p:sp>
      <p:cxnSp>
        <p:nvCxnSpPr>
          <p:cNvPr id="316" name="Google Shape;316;p39"/>
          <p:cNvCxnSpPr/>
          <p:nvPr/>
        </p:nvCxnSpPr>
        <p:spPr>
          <a:xfrm>
            <a:off x="7352875" y="1566425"/>
            <a:ext cx="23400" cy="771600"/>
          </a:xfrm>
          <a:prstGeom prst="straightConnector1">
            <a:avLst/>
          </a:prstGeom>
          <a:noFill/>
          <a:ln w="9525" cap="flat" cmpd="sng">
            <a:solidFill>
              <a:srgbClr val="000000"/>
            </a:solidFill>
            <a:prstDash val="solid"/>
            <a:round/>
            <a:headEnd type="none" w="med" len="med"/>
            <a:tailEnd type="triangle" w="med" len="med"/>
          </a:ln>
        </p:spPr>
      </p:cxnSp>
      <p:sp>
        <p:nvSpPr>
          <p:cNvPr id="317" name="Google Shape;317;p39"/>
          <p:cNvSpPr txBox="1"/>
          <p:nvPr/>
        </p:nvSpPr>
        <p:spPr>
          <a:xfrm>
            <a:off x="1283775" y="4517125"/>
            <a:ext cx="4757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3: Schematic drawing of the experimental set up for testing varying humic acid and coagulant concentrations</a:t>
            </a:r>
            <a:endParaRPr sz="1000"/>
          </a:p>
        </p:txBody>
      </p:sp>
      <p:sp>
        <p:nvSpPr>
          <p:cNvPr id="318" name="Google Shape;318;p39"/>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lnSpc>
                <a:spcPct val="100000"/>
              </a:lnSpc>
              <a:spcBef>
                <a:spcPts val="0"/>
              </a:spcBef>
              <a:spcAft>
                <a:spcPts val="0"/>
              </a:spcAft>
              <a:buClr>
                <a:srgbClr val="000000"/>
              </a:buClr>
              <a:buSzPts val="1000"/>
              <a:buFont typeface="Arial"/>
              <a:buNone/>
            </a:pPr>
            <a:endParaRPr sz="1000" b="1">
              <a:solidFill>
                <a:srgbClr val="0B68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0"/>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000" b="1">
                <a:solidFill>
                  <a:srgbClr val="0B68FF"/>
                </a:solidFill>
              </a:rPr>
              <a:t>Humic Acid</a:t>
            </a:r>
            <a:r>
              <a:rPr lang="en-US" sz="1000" b="1" i="0" u="none" strike="noStrike" cap="none">
                <a:solidFill>
                  <a:srgbClr val="0B68FF"/>
                </a:solidFill>
                <a:latin typeface="Arial"/>
                <a:ea typeface="Arial"/>
                <a:cs typeface="Arial"/>
                <a:sym typeface="Arial"/>
              </a:rPr>
              <a:t>| </a:t>
            </a:r>
            <a:r>
              <a:rPr lang="en-US" sz="1000" b="1">
                <a:solidFill>
                  <a:srgbClr val="0B68FF"/>
                </a:solidFill>
              </a:rPr>
              <a:t>Research</a:t>
            </a:r>
            <a:r>
              <a:rPr lang="en-US" sz="1000" b="1" i="0" u="none" strike="noStrike" cap="none">
                <a:solidFill>
                  <a:srgbClr val="0B68FF"/>
                </a:solidFill>
                <a:latin typeface="Arial"/>
                <a:ea typeface="Arial"/>
                <a:cs typeface="Arial"/>
                <a:sym typeface="Arial"/>
              </a:rPr>
              <a:t> | </a:t>
            </a:r>
            <a:r>
              <a:rPr lang="en-US" sz="1000" b="1">
                <a:solidFill>
                  <a:srgbClr val="7F7F7F"/>
                </a:solidFill>
              </a:rPr>
              <a:t>Final Presentation Spring 2019</a:t>
            </a:r>
            <a:endParaRPr sz="1000" b="1">
              <a:solidFill>
                <a:srgbClr val="7F7F7F"/>
              </a:solidFill>
            </a:endParaRPr>
          </a:p>
          <a:p>
            <a:pPr marL="0" marR="0" lvl="0" indent="0" algn="r" rtl="0">
              <a:spcBef>
                <a:spcPts val="0"/>
              </a:spcBef>
              <a:spcAft>
                <a:spcPts val="0"/>
              </a:spcAft>
              <a:buNone/>
            </a:pPr>
            <a:endParaRPr sz="1000" b="1">
              <a:solidFill>
                <a:srgbClr val="7F7F7F"/>
              </a:solidFill>
            </a:endParaRPr>
          </a:p>
        </p:txBody>
      </p:sp>
      <p:sp>
        <p:nvSpPr>
          <p:cNvPr id="324" name="Google Shape;324;p40"/>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Bibliography</a:t>
            </a:r>
            <a:endParaRPr sz="4000" b="0" i="0" u="none" strike="noStrike" cap="none">
              <a:solidFill>
                <a:srgbClr val="0B68FF"/>
              </a:solidFill>
              <a:latin typeface="Arial"/>
              <a:ea typeface="Arial"/>
              <a:cs typeface="Arial"/>
              <a:sym typeface="Arial"/>
            </a:endParaRPr>
          </a:p>
        </p:txBody>
      </p:sp>
      <p:pic>
        <p:nvPicPr>
          <p:cNvPr id="325" name="Google Shape;325;p40"/>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326" name="Google Shape;326;p40"/>
          <p:cNvSpPr txBox="1"/>
          <p:nvPr/>
        </p:nvSpPr>
        <p:spPr>
          <a:xfrm>
            <a:off x="461800" y="1125575"/>
            <a:ext cx="7770900" cy="339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24292E"/>
                </a:solidFill>
              </a:rPr>
              <a:t>Logan, B. E., Hermanowicz, S. W., &amp; Parker,A. S. (1987). A Fundamental Model for Trickling Filter Process Design. Journal (Water Pollution Control Federation), 59(12), 1029–1042.</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Matilaninen, A, Vepsalainen, M &amp; Sillanpaa, M. (2010). Natural Organic Matter Removal by Coagulation during Drinking Water Treatment. Adv Colloid Interface Sci.</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Soh, YC, Roddick, F &amp; Van Leeuwen, J. (2008). The Impact of Alum Coagulation on the Character, Biodegradability and Disinfection By-product Formation Potential of Reservoir Natural Organic Matter (NOM) Fractions. Water Sci Technol. 58(6), 1173-9.</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Kopfler, F., H. Ringhand, W. Coleman, AND J. Meier. REACTIONS OF CHLORINE IN DRINKING WATER, WITH HUMIC ACIDS AND 'IN VIVO'. U.S. Environmental Protection Agency, Washington, D.C., EPA/600/D-84/196 (NTIS PB85160737).</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r>
              <a:rPr lang="en-US" sz="1200">
                <a:solidFill>
                  <a:srgbClr val="24292E"/>
                </a:solidFill>
              </a:rPr>
              <a:t>Du, Y. (2017). Observations and a Geometric Explanation of the Effects of Humic Acid on Flocculation.</a:t>
            </a:r>
            <a:endParaRPr sz="1200">
              <a:solidFill>
                <a:srgbClr val="24292E"/>
              </a:solidFill>
            </a:endParaRPr>
          </a:p>
          <a:p>
            <a:pPr marL="0" lvl="0" indent="0" algn="l" rtl="0">
              <a:lnSpc>
                <a:spcPct val="115000"/>
              </a:lnSpc>
              <a:spcBef>
                <a:spcPts val="1200"/>
              </a:spcBef>
              <a:spcAft>
                <a:spcPts val="0"/>
              </a:spcAft>
              <a:buClr>
                <a:schemeClr val="dk1"/>
              </a:buClr>
              <a:buSzPts val="1100"/>
              <a:buFont typeface="Arial"/>
              <a:buNone/>
            </a:pPr>
            <a:endParaRPr sz="1200">
              <a:solidFill>
                <a:srgbClr val="24292E"/>
              </a:solidFill>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1"/>
          <p:cNvSpPr txBox="1"/>
          <p:nvPr/>
        </p:nvSpPr>
        <p:spPr>
          <a:xfrm>
            <a:off x="1878150" y="793950"/>
            <a:ext cx="5387700" cy="2125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800" b="0" i="0" u="none" strike="noStrike" cap="none">
                <a:solidFill>
                  <a:srgbClr val="0B68FF"/>
                </a:solidFill>
                <a:latin typeface="Arial"/>
                <a:ea typeface="Arial"/>
                <a:cs typeface="Arial"/>
                <a:sym typeface="Arial"/>
              </a:rPr>
              <a:t>Q</a:t>
            </a:r>
            <a:r>
              <a:rPr lang="en-US" sz="4800">
                <a:solidFill>
                  <a:srgbClr val="0B68FF"/>
                </a:solidFill>
              </a:rPr>
              <a:t>uestions</a:t>
            </a:r>
            <a:endParaRPr sz="4800">
              <a:solidFill>
                <a:srgbClr val="0B68FF"/>
              </a:solidFill>
            </a:endParaRPr>
          </a:p>
          <a:p>
            <a:pPr marL="0" marR="0" lvl="0" indent="0" algn="ctr" rtl="0">
              <a:spcBef>
                <a:spcPts val="0"/>
              </a:spcBef>
              <a:spcAft>
                <a:spcPts val="0"/>
              </a:spcAft>
              <a:buNone/>
            </a:pPr>
            <a:r>
              <a:rPr lang="en-US" sz="4800">
                <a:solidFill>
                  <a:srgbClr val="0B68FF"/>
                </a:solidFill>
              </a:rPr>
              <a:t>and</a:t>
            </a:r>
            <a:endParaRPr sz="4800">
              <a:solidFill>
                <a:srgbClr val="0B68FF"/>
              </a:solidFill>
            </a:endParaRPr>
          </a:p>
          <a:p>
            <a:pPr marL="0" marR="0" lvl="0" indent="0" algn="ctr" rtl="0">
              <a:spcBef>
                <a:spcPts val="0"/>
              </a:spcBef>
              <a:spcAft>
                <a:spcPts val="0"/>
              </a:spcAft>
              <a:buNone/>
            </a:pPr>
            <a:r>
              <a:rPr lang="en-US" sz="4800">
                <a:solidFill>
                  <a:srgbClr val="0B68FF"/>
                </a:solidFill>
              </a:rPr>
              <a:t>Recommendations</a:t>
            </a:r>
            <a:endParaRPr sz="4800" b="0" i="0" u="none" strike="noStrike" cap="none">
              <a:solidFill>
                <a:srgbClr val="0B68FF"/>
              </a:solidFill>
              <a:latin typeface="Arial"/>
              <a:ea typeface="Arial"/>
              <a:cs typeface="Arial"/>
              <a:sym typeface="Arial"/>
            </a:endParaRPr>
          </a:p>
        </p:txBody>
      </p:sp>
      <p:sp>
        <p:nvSpPr>
          <p:cNvPr id="332" name="Google Shape;332;p41"/>
          <p:cNvSpPr txBox="1"/>
          <p:nvPr/>
        </p:nvSpPr>
        <p:spPr>
          <a:xfrm>
            <a:off x="914625" y="3141850"/>
            <a:ext cx="33375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Malini Balachandran // mvb37@cornell.edu</a:t>
            </a:r>
            <a:endParaRPr sz="1200"/>
          </a:p>
        </p:txBody>
      </p:sp>
      <p:sp>
        <p:nvSpPr>
          <p:cNvPr id="333" name="Google Shape;333;p41"/>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334" name="Google Shape;334;p41"/>
          <p:cNvSpPr txBox="1"/>
          <p:nvPr/>
        </p:nvSpPr>
        <p:spPr>
          <a:xfrm>
            <a:off x="5042300" y="3141850"/>
            <a:ext cx="2740200" cy="369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t>Kaleigh Soucy // krs258@cornell.edu</a:t>
            </a:r>
            <a:endParaRPr sz="1200"/>
          </a:p>
        </p:txBody>
      </p:sp>
      <p:sp>
        <p:nvSpPr>
          <p:cNvPr id="335" name="Google Shape;335;p41"/>
          <p:cNvSpPr txBox="1"/>
          <p:nvPr/>
        </p:nvSpPr>
        <p:spPr>
          <a:xfrm>
            <a:off x="3242725" y="3733550"/>
            <a:ext cx="2979900" cy="369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a:buNone/>
            </a:pPr>
            <a:r>
              <a:rPr lang="en-US" sz="1200">
                <a:solidFill>
                  <a:schemeClr val="dk1"/>
                </a:solidFill>
              </a:rPr>
              <a:t>Joseph Nocua  // jsn74@cornell.edu </a:t>
            </a:r>
            <a:endParaRPr sz="1200"/>
          </a:p>
          <a:p>
            <a:pPr marL="0" marR="0" lvl="0" indent="0" algn="ctr" rtl="0">
              <a:spcBef>
                <a:spcPts val="0"/>
              </a:spcBef>
              <a:spcAft>
                <a:spcPts val="0"/>
              </a:spcAft>
              <a:buNone/>
            </a:pPr>
            <a:endParaRPr sz="1200"/>
          </a:p>
        </p:txBody>
      </p:sp>
      <p:pic>
        <p:nvPicPr>
          <p:cNvPr id="336" name="Google Shape;336;p41"/>
          <p:cNvPicPr preferRelativeResize="0"/>
          <p:nvPr/>
        </p:nvPicPr>
        <p:blipFill rotWithShape="1">
          <a:blip r:embed="rId3">
            <a:alphaModFix/>
          </a:blip>
          <a:srcRect/>
          <a:stretch/>
        </p:blipFill>
        <p:spPr>
          <a:xfrm>
            <a:off x="7227500" y="66100"/>
            <a:ext cx="1869625" cy="59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108724" y="261825"/>
            <a:ext cx="65025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Clr>
                <a:srgbClr val="000000"/>
              </a:buClr>
              <a:buSzPts val="4000"/>
              <a:buFont typeface="Arial"/>
              <a:buNone/>
            </a:pPr>
            <a:r>
              <a:rPr lang="en-US" sz="4000">
                <a:solidFill>
                  <a:srgbClr val="0B68FF"/>
                </a:solidFill>
              </a:rPr>
              <a:t>Humic Acid Overview</a:t>
            </a:r>
            <a:endParaRPr sz="4000" b="0" i="0" u="none" strike="noStrike" cap="none">
              <a:solidFill>
                <a:srgbClr val="0B68FF"/>
              </a:solidFill>
              <a:latin typeface="Arial"/>
              <a:ea typeface="Arial"/>
              <a:cs typeface="Arial"/>
              <a:sym typeface="Arial"/>
            </a:endParaRPr>
          </a:p>
        </p:txBody>
      </p:sp>
      <p:sp>
        <p:nvSpPr>
          <p:cNvPr id="172" name="Google Shape;172;p26"/>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lnSpc>
                <a:spcPct val="100000"/>
              </a:lnSpc>
              <a:spcBef>
                <a:spcPts val="0"/>
              </a:spcBef>
              <a:spcAft>
                <a:spcPts val="0"/>
              </a:spcAft>
              <a:buClr>
                <a:srgbClr val="000000"/>
              </a:buClr>
              <a:buSzPts val="1000"/>
              <a:buFont typeface="Arial"/>
              <a:buNone/>
            </a:pPr>
            <a:endParaRPr sz="1000" b="1">
              <a:solidFill>
                <a:srgbClr val="0B68FF"/>
              </a:solidFill>
            </a:endParaRPr>
          </a:p>
        </p:txBody>
      </p:sp>
      <p:pic>
        <p:nvPicPr>
          <p:cNvPr id="173" name="Google Shape;173;p26"/>
          <p:cNvPicPr preferRelativeResize="0"/>
          <p:nvPr/>
        </p:nvPicPr>
        <p:blipFill rotWithShape="1">
          <a:blip r:embed="rId3">
            <a:alphaModFix/>
          </a:blip>
          <a:srcRect/>
          <a:stretch/>
        </p:blipFill>
        <p:spPr>
          <a:xfrm>
            <a:off x="7196613" y="76300"/>
            <a:ext cx="1869625" cy="593200"/>
          </a:xfrm>
          <a:prstGeom prst="rect">
            <a:avLst/>
          </a:prstGeom>
          <a:noFill/>
          <a:ln>
            <a:noFill/>
          </a:ln>
        </p:spPr>
      </p:pic>
      <p:pic>
        <p:nvPicPr>
          <p:cNvPr id="174" name="Google Shape;174;p26"/>
          <p:cNvPicPr preferRelativeResize="0"/>
          <p:nvPr/>
        </p:nvPicPr>
        <p:blipFill>
          <a:blip r:embed="rId4">
            <a:alphaModFix/>
          </a:blip>
          <a:stretch>
            <a:fillRect/>
          </a:stretch>
        </p:blipFill>
        <p:spPr>
          <a:xfrm>
            <a:off x="4842125" y="1560750"/>
            <a:ext cx="3914375" cy="2440175"/>
          </a:xfrm>
          <a:prstGeom prst="rect">
            <a:avLst/>
          </a:prstGeom>
          <a:noFill/>
          <a:ln>
            <a:noFill/>
          </a:ln>
        </p:spPr>
      </p:pic>
      <p:sp>
        <p:nvSpPr>
          <p:cNvPr id="175" name="Google Shape;175;p26"/>
          <p:cNvSpPr txBox="1"/>
          <p:nvPr/>
        </p:nvSpPr>
        <p:spPr>
          <a:xfrm>
            <a:off x="335475" y="884325"/>
            <a:ext cx="4258200" cy="39576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Natural Organic Matter: Present in surface and groundwater</a:t>
            </a:r>
            <a:endParaRPr>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Humic Acid</a:t>
            </a:r>
            <a:endParaRPr>
              <a:solidFill>
                <a:schemeClr val="dk1"/>
              </a:solidFill>
              <a:latin typeface="Calibri"/>
              <a:ea typeface="Calibri"/>
              <a:cs typeface="Calibri"/>
              <a:sym typeface="Calibri"/>
            </a:endParaRPr>
          </a:p>
          <a:p>
            <a:pPr marL="914400" lvl="0" indent="0" algn="l" rtl="0">
              <a:spcBef>
                <a:spcPts val="0"/>
              </a:spcBef>
              <a:spcAft>
                <a:spcPts val="0"/>
              </a:spcAft>
              <a:buNone/>
            </a:pPr>
            <a:r>
              <a:rPr lang="en-US">
                <a:solidFill>
                  <a:schemeClr val="dk1"/>
                </a:solidFill>
                <a:latin typeface="Calibri"/>
                <a:ea typeface="Calibri"/>
                <a:cs typeface="Calibri"/>
                <a:sym typeface="Calibri"/>
              </a:rPr>
              <a:t>1) </a:t>
            </a:r>
            <a:r>
              <a:rPr lang="en-US">
                <a:solidFill>
                  <a:schemeClr val="dk1"/>
                </a:solidFill>
                <a:highlight>
                  <a:srgbClr val="FFFFFF"/>
                </a:highlight>
                <a:latin typeface="Calibri"/>
                <a:ea typeface="Calibri"/>
                <a:cs typeface="Calibri"/>
                <a:sym typeface="Calibri"/>
              </a:rPr>
              <a:t>Color, taste and odor problems</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2) Increased coagulant and disinfectant doses needed for removal </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3) Biological growth in distribution system</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4) Increased levels of complexed heavy metals and adsorbed organic pollutants</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r>
              <a:rPr lang="en-US">
                <a:solidFill>
                  <a:schemeClr val="dk1"/>
                </a:solidFill>
                <a:highlight>
                  <a:srgbClr val="FFFFFF"/>
                </a:highlight>
                <a:latin typeface="Calibri"/>
                <a:ea typeface="Calibri"/>
                <a:cs typeface="Calibri"/>
                <a:sym typeface="Calibri"/>
              </a:rPr>
              <a:t>5) Increased levels due to climate change and human activity</a:t>
            </a:r>
            <a:endParaRPr>
              <a:solidFill>
                <a:schemeClr val="dk1"/>
              </a:solidFill>
              <a:highlight>
                <a:srgbClr val="FFFFFF"/>
              </a:highlight>
              <a:latin typeface="Calibri"/>
              <a:ea typeface="Calibri"/>
              <a:cs typeface="Calibri"/>
              <a:sym typeface="Calibri"/>
            </a:endParaRPr>
          </a:p>
          <a:p>
            <a:pPr marL="914400" lvl="0" indent="0" algn="l" rtl="0">
              <a:spcBef>
                <a:spcPts val="0"/>
              </a:spcBef>
              <a:spcAft>
                <a:spcPts val="0"/>
              </a:spcAft>
              <a:buNone/>
            </a:pPr>
            <a:endParaRPr>
              <a:solidFill>
                <a:schemeClr val="dk1"/>
              </a:solidFill>
              <a:highlight>
                <a:srgbClr val="FFFFFF"/>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Reacts with chlorine during chlorination - harmful effects</a:t>
            </a:r>
            <a:endParaRPr>
              <a:latin typeface="Calibri"/>
              <a:ea typeface="Calibri"/>
              <a:cs typeface="Calibri"/>
              <a:sym typeface="Calibri"/>
            </a:endParaRPr>
          </a:p>
        </p:txBody>
      </p:sp>
      <p:sp>
        <p:nvSpPr>
          <p:cNvPr id="176" name="Google Shape;176;p26"/>
          <p:cNvSpPr txBox="1"/>
          <p:nvPr/>
        </p:nvSpPr>
        <p:spPr>
          <a:xfrm>
            <a:off x="5211050" y="4168850"/>
            <a:ext cx="343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1: Diagram of the formation/ life of dissolved organic material</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281550" y="1100680"/>
            <a:ext cx="3204900" cy="136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t>Fall ‘17 and Spring ‘18:</a:t>
            </a:r>
            <a:endParaRPr sz="1800" i="0" u="none" strike="noStrike" cap="none"/>
          </a:p>
        </p:txBody>
      </p:sp>
      <p:sp>
        <p:nvSpPr>
          <p:cNvPr id="182" name="Google Shape;182;p27"/>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183" name="Google Shape;183;p27"/>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Previous Work</a:t>
            </a:r>
            <a:endParaRPr sz="4000" b="0" i="0" u="none" strike="noStrike" cap="none">
              <a:solidFill>
                <a:srgbClr val="0B68FF"/>
              </a:solidFill>
              <a:latin typeface="Arial"/>
              <a:ea typeface="Arial"/>
              <a:cs typeface="Arial"/>
              <a:sym typeface="Arial"/>
            </a:endParaRPr>
          </a:p>
        </p:txBody>
      </p:sp>
      <p:pic>
        <p:nvPicPr>
          <p:cNvPr id="184" name="Google Shape;184;p27"/>
          <p:cNvPicPr preferRelativeResize="0"/>
          <p:nvPr/>
        </p:nvPicPr>
        <p:blipFill rotWithShape="1">
          <a:blip r:embed="rId3">
            <a:alphaModFix/>
          </a:blip>
          <a:srcRect/>
          <a:stretch/>
        </p:blipFill>
        <p:spPr>
          <a:xfrm>
            <a:off x="7231600" y="0"/>
            <a:ext cx="1869625" cy="593200"/>
          </a:xfrm>
          <a:prstGeom prst="rect">
            <a:avLst/>
          </a:prstGeom>
          <a:noFill/>
          <a:ln>
            <a:noFill/>
          </a:ln>
        </p:spPr>
      </p:pic>
      <p:pic>
        <p:nvPicPr>
          <p:cNvPr id="185" name="Google Shape;185;p27"/>
          <p:cNvPicPr preferRelativeResize="0"/>
          <p:nvPr/>
        </p:nvPicPr>
        <p:blipFill>
          <a:blip r:embed="rId4">
            <a:alphaModFix/>
          </a:blip>
          <a:stretch>
            <a:fillRect/>
          </a:stretch>
        </p:blipFill>
        <p:spPr>
          <a:xfrm>
            <a:off x="4593775" y="1010376"/>
            <a:ext cx="4507450" cy="2826848"/>
          </a:xfrm>
          <a:prstGeom prst="rect">
            <a:avLst/>
          </a:prstGeom>
          <a:noFill/>
          <a:ln>
            <a:noFill/>
          </a:ln>
        </p:spPr>
      </p:pic>
      <p:graphicFrame>
        <p:nvGraphicFramePr>
          <p:cNvPr id="186" name="Google Shape;186;p27"/>
          <p:cNvGraphicFramePr/>
          <p:nvPr/>
        </p:nvGraphicFramePr>
        <p:xfrm>
          <a:off x="108725" y="1513150"/>
          <a:ext cx="3000000" cy="3000000"/>
        </p:xfrm>
        <a:graphic>
          <a:graphicData uri="http://schemas.openxmlformats.org/drawingml/2006/table">
            <a:tbl>
              <a:tblPr>
                <a:noFill/>
                <a:tableStyleId>{C2B66049-7D62-499E-8F6D-06BB49C1F694}</a:tableStyleId>
              </a:tblPr>
              <a:tblGrid>
                <a:gridCol w="2158625">
                  <a:extLst>
                    <a:ext uri="{9D8B030D-6E8A-4147-A177-3AD203B41FA5}">
                      <a16:colId xmlns:a16="http://schemas.microsoft.com/office/drawing/2014/main" val="20000"/>
                    </a:ext>
                  </a:extLst>
                </a:gridCol>
                <a:gridCol w="21586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a:t>Concentration of Humic Acid (mg/L)</a:t>
                      </a:r>
                      <a:endParaRPr/>
                    </a:p>
                  </a:txBody>
                  <a:tcPr marL="91425" marR="91425" marT="91425" marB="91425"/>
                </a:tc>
                <a:tc>
                  <a:txBody>
                    <a:bodyPr/>
                    <a:lstStyle/>
                    <a:p>
                      <a:pPr marL="0" lvl="0" indent="0" algn="l" rtl="0">
                        <a:spcBef>
                          <a:spcPts val="0"/>
                        </a:spcBef>
                        <a:spcAft>
                          <a:spcPts val="0"/>
                        </a:spcAft>
                        <a:buNone/>
                      </a:pPr>
                      <a:r>
                        <a:rPr lang="en-US"/>
                        <a:t>Optimal Coagulant Dosage (mg/L)</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5</a:t>
                      </a:r>
                      <a:endParaRPr/>
                    </a:p>
                  </a:txBody>
                  <a:tcPr marL="91425" marR="91425" marT="91425" marB="91425"/>
                </a:tc>
                <a:tc>
                  <a:txBody>
                    <a:bodyPr/>
                    <a:lstStyle/>
                    <a:p>
                      <a:pPr marL="0" lvl="0" indent="0" algn="l" rtl="0">
                        <a:spcBef>
                          <a:spcPts val="0"/>
                        </a:spcBef>
                        <a:spcAft>
                          <a:spcPts val="0"/>
                        </a:spcAft>
                        <a:buNone/>
                      </a:pPr>
                      <a:r>
                        <a:rPr lang="en-US"/>
                        <a:t>1.6 - 1.8</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10</a:t>
                      </a:r>
                      <a:endParaRPr/>
                    </a:p>
                  </a:txBody>
                  <a:tcPr marL="91425" marR="91425" marT="91425" marB="91425"/>
                </a:tc>
                <a:tc>
                  <a:txBody>
                    <a:bodyPr/>
                    <a:lstStyle/>
                    <a:p>
                      <a:pPr marL="0" lvl="0" indent="0" algn="l" rtl="0">
                        <a:spcBef>
                          <a:spcPts val="0"/>
                        </a:spcBef>
                        <a:spcAft>
                          <a:spcPts val="0"/>
                        </a:spcAft>
                        <a:buNone/>
                      </a:pPr>
                      <a:r>
                        <a:rPr lang="en-US"/>
                        <a:t>1.3</a:t>
                      </a:r>
                      <a:endParaRPr/>
                    </a:p>
                  </a:txBody>
                  <a:tcPr marL="91425" marR="91425" marT="91425" marB="91425"/>
                </a:tc>
                <a:extLst>
                  <a:ext uri="{0D108BD9-81ED-4DB2-BD59-A6C34878D82A}">
                    <a16:rowId xmlns:a16="http://schemas.microsoft.com/office/drawing/2014/main" val="10002"/>
                  </a:ext>
                </a:extLst>
              </a:tr>
            </a:tbl>
          </a:graphicData>
        </a:graphic>
      </p:graphicFrame>
      <p:sp>
        <p:nvSpPr>
          <p:cNvPr id="187" name="Google Shape;187;p27"/>
          <p:cNvSpPr txBox="1"/>
          <p:nvPr/>
        </p:nvSpPr>
        <p:spPr>
          <a:xfrm>
            <a:off x="243250" y="2960750"/>
            <a:ext cx="4626300" cy="17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Fall ‘18:</a:t>
            </a:r>
            <a:endParaRPr sz="1800"/>
          </a:p>
          <a:p>
            <a:pPr marL="457200" lvl="0" indent="-342900" algn="l" rtl="0">
              <a:spcBef>
                <a:spcPts val="0"/>
              </a:spcBef>
              <a:spcAft>
                <a:spcPts val="0"/>
              </a:spcAft>
              <a:buSzPts val="1800"/>
              <a:buChar char="●"/>
            </a:pPr>
            <a:r>
              <a:rPr lang="en-US" sz="1800"/>
              <a:t>Linear relationships between absorbance and concentration/NTU</a:t>
            </a:r>
            <a:endParaRPr sz="1800"/>
          </a:p>
          <a:p>
            <a:pPr marL="457200" marR="0" lvl="0" indent="-342900" algn="l" rtl="0">
              <a:lnSpc>
                <a:spcPct val="100000"/>
              </a:lnSpc>
              <a:spcBef>
                <a:spcPts val="0"/>
              </a:spcBef>
              <a:spcAft>
                <a:spcPts val="0"/>
              </a:spcAft>
              <a:buClr>
                <a:srgbClr val="000000"/>
              </a:buClr>
              <a:buSzPts val="1800"/>
              <a:buFont typeface="Arial"/>
              <a:buChar char="●"/>
            </a:pPr>
            <a:r>
              <a:rPr lang="en-US" sz="1800"/>
              <a:t>Experiments took too long to reach steady state</a:t>
            </a:r>
            <a:endParaRPr sz="1800"/>
          </a:p>
        </p:txBody>
      </p:sp>
      <p:sp>
        <p:nvSpPr>
          <p:cNvPr id="188" name="Google Shape;188;p27"/>
          <p:cNvSpPr txBox="1"/>
          <p:nvPr/>
        </p:nvSpPr>
        <p:spPr>
          <a:xfrm>
            <a:off x="4632050" y="3956550"/>
            <a:ext cx="4317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5: Absorbance vs. Time Data from Fall’17/ Spring ‘18 for 5 mg/L at various coagulant dosages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194" name="Google Shape;194;p28"/>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Previous Work</a:t>
            </a:r>
            <a:endParaRPr sz="4000" b="0" i="0" u="none" strike="noStrike" cap="none">
              <a:solidFill>
                <a:srgbClr val="0B68FF"/>
              </a:solidFill>
              <a:latin typeface="Arial"/>
              <a:ea typeface="Arial"/>
              <a:cs typeface="Arial"/>
              <a:sym typeface="Arial"/>
            </a:endParaRPr>
          </a:p>
        </p:txBody>
      </p:sp>
      <p:pic>
        <p:nvPicPr>
          <p:cNvPr id="195" name="Google Shape;195;p28"/>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196" name="Google Shape;196;p28"/>
          <p:cNvSpPr txBox="1"/>
          <p:nvPr/>
        </p:nvSpPr>
        <p:spPr>
          <a:xfrm>
            <a:off x="461800" y="1180300"/>
            <a:ext cx="3481500" cy="3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Fall ‘19 and Spring ‘20</a:t>
            </a:r>
            <a:endParaRPr sz="2800">
              <a:solidFill>
                <a:schemeClr val="dk1"/>
              </a:solidFill>
              <a:latin typeface="Calibri"/>
              <a:ea typeface="Calibri"/>
              <a:cs typeface="Calibri"/>
              <a:sym typeface="Calibri"/>
            </a:endParaRPr>
          </a:p>
          <a:p>
            <a:pPr marL="457200" lvl="0" indent="-387350" algn="l" rtl="0">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Flocs form at slower speed </a:t>
            </a:r>
            <a:endParaRPr sz="2500">
              <a:solidFill>
                <a:schemeClr val="dk1"/>
              </a:solidFill>
              <a:latin typeface="Calibri"/>
              <a:ea typeface="Calibri"/>
              <a:cs typeface="Calibri"/>
              <a:sym typeface="Calibri"/>
            </a:endParaRPr>
          </a:p>
          <a:p>
            <a:pPr marL="457200" lvl="0" indent="-387350" algn="l" rtl="0">
              <a:spcBef>
                <a:spcPts val="0"/>
              </a:spcBef>
              <a:spcAft>
                <a:spcPts val="0"/>
              </a:spcAft>
              <a:buClr>
                <a:schemeClr val="dk1"/>
              </a:buClr>
              <a:buSzPts val="2500"/>
              <a:buFont typeface="Calibri"/>
              <a:buAutoNum type="arabicPeriod"/>
            </a:pPr>
            <a:r>
              <a:rPr lang="en-US" sz="2500">
                <a:solidFill>
                  <a:schemeClr val="dk1"/>
                </a:solidFill>
                <a:latin typeface="Calibri"/>
                <a:ea typeface="Calibri"/>
                <a:cs typeface="Calibri"/>
                <a:sym typeface="Calibri"/>
              </a:rPr>
              <a:t>Small difference in absorbance with smaller and larger concentrations of coagulant </a:t>
            </a:r>
            <a:endParaRPr sz="2500">
              <a:solidFill>
                <a:schemeClr val="dk1"/>
              </a:solidFill>
              <a:latin typeface="Calibri"/>
              <a:ea typeface="Calibri"/>
              <a:cs typeface="Calibri"/>
              <a:sym typeface="Calibri"/>
            </a:endParaRPr>
          </a:p>
          <a:p>
            <a:pPr marL="45720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197" name="Google Shape;197;p28"/>
          <p:cNvPicPr preferRelativeResize="0"/>
          <p:nvPr/>
        </p:nvPicPr>
        <p:blipFill>
          <a:blip r:embed="rId4">
            <a:alphaModFix/>
          </a:blip>
          <a:stretch>
            <a:fillRect/>
          </a:stretch>
        </p:blipFill>
        <p:spPr>
          <a:xfrm>
            <a:off x="4509450" y="1459339"/>
            <a:ext cx="4168575" cy="2838524"/>
          </a:xfrm>
          <a:prstGeom prst="rect">
            <a:avLst/>
          </a:prstGeom>
          <a:noFill/>
          <a:ln>
            <a:noFill/>
          </a:ln>
        </p:spPr>
      </p:pic>
      <p:sp>
        <p:nvSpPr>
          <p:cNvPr id="198" name="Google Shape;198;p28"/>
          <p:cNvSpPr txBox="1"/>
          <p:nvPr/>
        </p:nvSpPr>
        <p:spPr>
          <a:xfrm>
            <a:off x="4516250" y="4429400"/>
            <a:ext cx="4120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000">
                <a:solidFill>
                  <a:schemeClr val="dk1"/>
                </a:solidFill>
              </a:rPr>
              <a:t>Figure 6: Absorbance vs. Time Data from Fall’19  for 15 mg/L at various coagulant dosages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04" name="Google Shape;204;p29"/>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Past Challenges</a:t>
            </a:r>
            <a:endParaRPr sz="4000" b="0" i="0" u="none" strike="noStrike" cap="none">
              <a:solidFill>
                <a:srgbClr val="0B68FF"/>
              </a:solidFill>
              <a:latin typeface="Arial"/>
              <a:ea typeface="Arial"/>
              <a:cs typeface="Arial"/>
              <a:sym typeface="Arial"/>
            </a:endParaRPr>
          </a:p>
        </p:txBody>
      </p:sp>
      <p:pic>
        <p:nvPicPr>
          <p:cNvPr id="205" name="Google Shape;205;p29"/>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06" name="Google Shape;206;p29"/>
          <p:cNvSpPr txBox="1"/>
          <p:nvPr/>
        </p:nvSpPr>
        <p:spPr>
          <a:xfrm>
            <a:off x="461800" y="1180300"/>
            <a:ext cx="4917300" cy="3396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07" name="Google Shape;207;p29"/>
          <p:cNvSpPr txBox="1"/>
          <p:nvPr/>
        </p:nvSpPr>
        <p:spPr>
          <a:xfrm>
            <a:off x="461800" y="1180300"/>
            <a:ext cx="7386900" cy="37347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Steady state not defined</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ProCoDa communicating with 4 pumps</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Running out of Humic Acid influent</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AutoNum type="arabicPeriod"/>
            </a:pPr>
            <a:r>
              <a:rPr lang="en-US" sz="2600">
                <a:solidFill>
                  <a:schemeClr val="dk1"/>
                </a:solidFill>
                <a:latin typeface="Calibri"/>
                <a:ea typeface="Calibri"/>
                <a:cs typeface="Calibri"/>
                <a:sym typeface="Calibri"/>
              </a:rPr>
              <a:t>Removing Humic Acid without/ with small amounts of Kaolin Clay</a:t>
            </a:r>
            <a:endParaRPr sz="2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13" name="Google Shape;213;p30"/>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Python Code</a:t>
            </a:r>
            <a:endParaRPr sz="4000" b="0" i="0" u="none" strike="noStrike" cap="none">
              <a:solidFill>
                <a:srgbClr val="0B68FF"/>
              </a:solidFill>
              <a:latin typeface="Arial"/>
              <a:ea typeface="Arial"/>
              <a:cs typeface="Arial"/>
              <a:sym typeface="Arial"/>
            </a:endParaRPr>
          </a:p>
        </p:txBody>
      </p:sp>
      <p:pic>
        <p:nvPicPr>
          <p:cNvPr id="214" name="Google Shape;214;p30"/>
          <p:cNvPicPr preferRelativeResize="0"/>
          <p:nvPr/>
        </p:nvPicPr>
        <p:blipFill rotWithShape="1">
          <a:blip r:embed="rId3">
            <a:alphaModFix/>
          </a:blip>
          <a:srcRect/>
          <a:stretch/>
        </p:blipFill>
        <p:spPr>
          <a:xfrm>
            <a:off x="7274375" y="36025"/>
            <a:ext cx="1869625" cy="593200"/>
          </a:xfrm>
          <a:prstGeom prst="rect">
            <a:avLst/>
          </a:prstGeom>
          <a:noFill/>
          <a:ln>
            <a:noFill/>
          </a:ln>
        </p:spPr>
      </p:pic>
      <p:pic>
        <p:nvPicPr>
          <p:cNvPr id="215" name="Google Shape;215;p30"/>
          <p:cNvPicPr preferRelativeResize="0"/>
          <p:nvPr/>
        </p:nvPicPr>
        <p:blipFill>
          <a:blip r:embed="rId4">
            <a:alphaModFix/>
          </a:blip>
          <a:stretch>
            <a:fillRect/>
          </a:stretch>
        </p:blipFill>
        <p:spPr>
          <a:xfrm>
            <a:off x="690150" y="1676813"/>
            <a:ext cx="7542548" cy="3125572"/>
          </a:xfrm>
          <a:prstGeom prst="rect">
            <a:avLst/>
          </a:prstGeom>
          <a:noFill/>
          <a:ln>
            <a:noFill/>
          </a:ln>
        </p:spPr>
      </p:pic>
      <p:sp>
        <p:nvSpPr>
          <p:cNvPr id="216" name="Google Shape;216;p30"/>
          <p:cNvSpPr txBox="1"/>
          <p:nvPr/>
        </p:nvSpPr>
        <p:spPr>
          <a:xfrm>
            <a:off x="860825" y="763775"/>
            <a:ext cx="7201200" cy="77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i="1"/>
              <a:t>Q</a:t>
            </a:r>
            <a:r>
              <a:rPr lang="en-US" sz="2400" i="1" baseline="-25000"/>
              <a:t>i</a:t>
            </a:r>
            <a:r>
              <a:rPr lang="en-US" sz="2400" i="1"/>
              <a:t>C</a:t>
            </a:r>
            <a:r>
              <a:rPr lang="en-US" sz="2400" i="1" baseline="-25000"/>
              <a:t>i</a:t>
            </a:r>
            <a:r>
              <a:rPr lang="en-US" sz="2400" i="1"/>
              <a:t>=Q</a:t>
            </a:r>
            <a:r>
              <a:rPr lang="en-US" sz="2400" i="1" baseline="-25000"/>
              <a:t>o</a:t>
            </a:r>
            <a:r>
              <a:rPr lang="en-US" sz="2400" i="1"/>
              <a:t>C</a:t>
            </a:r>
            <a:r>
              <a:rPr lang="en-US" sz="2400" i="1" baseline="-25000"/>
              <a:t>o</a:t>
            </a:r>
            <a:r>
              <a:rPr lang="en-US"/>
              <a:t>  </a:t>
            </a:r>
            <a:endParaRPr/>
          </a:p>
          <a:p>
            <a:pPr marL="0" lvl="0" indent="0" algn="ctr" rtl="0">
              <a:spcBef>
                <a:spcPts val="0"/>
              </a:spcBef>
              <a:spcAft>
                <a:spcPts val="0"/>
              </a:spcAft>
              <a:buNone/>
            </a:pPr>
            <a:endParaRPr/>
          </a:p>
          <a:p>
            <a:pPr marL="0" lvl="0" indent="0" algn="ctr" rtl="0">
              <a:spcBef>
                <a:spcPts val="0"/>
              </a:spcBef>
              <a:spcAft>
                <a:spcPts val="0"/>
              </a:spcAft>
              <a:buNone/>
            </a:pPr>
            <a:r>
              <a:rPr lang="en-US"/>
              <a:t>where Q is the flow rate and C is the concentration of humic acid/coagulant</a:t>
            </a:r>
            <a:endParaRPr/>
          </a:p>
        </p:txBody>
      </p:sp>
      <p:sp>
        <p:nvSpPr>
          <p:cNvPr id="217" name="Google Shape;217;p30"/>
          <p:cNvSpPr txBox="1"/>
          <p:nvPr/>
        </p:nvSpPr>
        <p:spPr>
          <a:xfrm>
            <a:off x="690150" y="4696225"/>
            <a:ext cx="3667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Figure 4: Image of python code used in calculating flow rates and concentrations for experimentation</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1"/>
          <p:cNvPicPr preferRelativeResize="0"/>
          <p:nvPr/>
        </p:nvPicPr>
        <p:blipFill rotWithShape="1">
          <a:blip r:embed="rId3">
            <a:alphaModFix/>
          </a:blip>
          <a:srcRect b="44687"/>
          <a:stretch/>
        </p:blipFill>
        <p:spPr>
          <a:xfrm>
            <a:off x="93975" y="1068127"/>
            <a:ext cx="3976975" cy="3007223"/>
          </a:xfrm>
          <a:prstGeom prst="rect">
            <a:avLst/>
          </a:prstGeom>
          <a:noFill/>
          <a:ln>
            <a:noFill/>
          </a:ln>
        </p:spPr>
      </p:pic>
      <p:sp>
        <p:nvSpPr>
          <p:cNvPr id="223" name="Google Shape;223;p31"/>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pic>
        <p:nvPicPr>
          <p:cNvPr id="224" name="Google Shape;224;p31"/>
          <p:cNvPicPr preferRelativeResize="0"/>
          <p:nvPr/>
        </p:nvPicPr>
        <p:blipFill rotWithShape="1">
          <a:blip r:embed="rId4">
            <a:alphaModFix/>
          </a:blip>
          <a:srcRect/>
          <a:stretch/>
        </p:blipFill>
        <p:spPr>
          <a:xfrm>
            <a:off x="7227500" y="66100"/>
            <a:ext cx="1869625" cy="593200"/>
          </a:xfrm>
          <a:prstGeom prst="rect">
            <a:avLst/>
          </a:prstGeom>
          <a:noFill/>
          <a:ln>
            <a:noFill/>
          </a:ln>
        </p:spPr>
      </p:pic>
      <p:pic>
        <p:nvPicPr>
          <p:cNvPr id="225" name="Google Shape;225;p31"/>
          <p:cNvPicPr preferRelativeResize="0"/>
          <p:nvPr/>
        </p:nvPicPr>
        <p:blipFill rotWithShape="1">
          <a:blip r:embed="rId3">
            <a:alphaModFix/>
          </a:blip>
          <a:srcRect t="54233"/>
          <a:stretch/>
        </p:blipFill>
        <p:spPr>
          <a:xfrm>
            <a:off x="4426750" y="1257174"/>
            <a:ext cx="4403100" cy="2754798"/>
          </a:xfrm>
          <a:prstGeom prst="rect">
            <a:avLst/>
          </a:prstGeom>
          <a:noFill/>
          <a:ln>
            <a:noFill/>
          </a:ln>
        </p:spPr>
      </p:pic>
      <p:sp>
        <p:nvSpPr>
          <p:cNvPr id="226" name="Google Shape;226;p31"/>
          <p:cNvSpPr txBox="1"/>
          <p:nvPr/>
        </p:nvSpPr>
        <p:spPr>
          <a:xfrm>
            <a:off x="108724" y="261825"/>
            <a:ext cx="63630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Experimental Procedure</a:t>
            </a:r>
            <a:endParaRPr sz="4000" b="0" i="0" u="none" strike="noStrike" cap="none">
              <a:solidFill>
                <a:srgbClr val="0B68FF"/>
              </a:solidFill>
              <a:latin typeface="Arial"/>
              <a:ea typeface="Arial"/>
              <a:cs typeface="Arial"/>
              <a:sym typeface="Arial"/>
            </a:endParaRPr>
          </a:p>
        </p:txBody>
      </p:sp>
      <p:pic>
        <p:nvPicPr>
          <p:cNvPr id="227" name="Google Shape;227;p31"/>
          <p:cNvPicPr preferRelativeResize="0"/>
          <p:nvPr/>
        </p:nvPicPr>
        <p:blipFill rotWithShape="1">
          <a:blip r:embed="rId3">
            <a:alphaModFix/>
          </a:blip>
          <a:srcRect b="96721"/>
          <a:stretch/>
        </p:blipFill>
        <p:spPr>
          <a:xfrm>
            <a:off x="4426750" y="1068125"/>
            <a:ext cx="4403100" cy="189049"/>
          </a:xfrm>
          <a:prstGeom prst="rect">
            <a:avLst/>
          </a:prstGeom>
          <a:noFill/>
          <a:ln>
            <a:noFill/>
          </a:ln>
        </p:spPr>
      </p:pic>
      <p:sp>
        <p:nvSpPr>
          <p:cNvPr id="228" name="Google Shape;228;p31"/>
          <p:cNvSpPr txBox="1"/>
          <p:nvPr/>
        </p:nvSpPr>
        <p:spPr>
          <a:xfrm>
            <a:off x="135700" y="4217100"/>
            <a:ext cx="8694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t>Figures: </a:t>
            </a:r>
            <a:r>
              <a:rPr lang="en-US" sz="1000"/>
              <a:t>Table of flow rates in rev/s for each of the experimental setup’s 3 pumps for varying coagulant dosages and 3 humic acid concentrations (15 mg/L, 20 mg/L and 25 mg/L)</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2"/>
          <p:cNvPicPr preferRelativeResize="0"/>
          <p:nvPr/>
        </p:nvPicPr>
        <p:blipFill>
          <a:blip r:embed="rId3">
            <a:alphaModFix/>
          </a:blip>
          <a:stretch>
            <a:fillRect/>
          </a:stretch>
        </p:blipFill>
        <p:spPr>
          <a:xfrm>
            <a:off x="152400" y="884325"/>
            <a:ext cx="3782367" cy="4106774"/>
          </a:xfrm>
          <a:prstGeom prst="rect">
            <a:avLst/>
          </a:prstGeom>
          <a:noFill/>
          <a:ln>
            <a:noFill/>
          </a:ln>
        </p:spPr>
      </p:pic>
      <p:sp>
        <p:nvSpPr>
          <p:cNvPr id="234" name="Google Shape;234;p32"/>
          <p:cNvSpPr txBox="1"/>
          <p:nvPr/>
        </p:nvSpPr>
        <p:spPr>
          <a:xfrm>
            <a:off x="108729" y="261836"/>
            <a:ext cx="4917300" cy="6225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ProCoDa Method</a:t>
            </a:r>
            <a:endParaRPr sz="4000" b="0" i="0" u="none" strike="noStrike" cap="none">
              <a:solidFill>
                <a:srgbClr val="0B68FF"/>
              </a:solidFill>
              <a:latin typeface="Arial"/>
              <a:ea typeface="Arial"/>
              <a:cs typeface="Arial"/>
              <a:sym typeface="Arial"/>
            </a:endParaRPr>
          </a:p>
        </p:txBody>
      </p:sp>
      <p:pic>
        <p:nvPicPr>
          <p:cNvPr id="235" name="Google Shape;235;p32"/>
          <p:cNvPicPr preferRelativeResize="0"/>
          <p:nvPr/>
        </p:nvPicPr>
        <p:blipFill>
          <a:blip r:embed="rId4">
            <a:alphaModFix/>
          </a:blip>
          <a:stretch>
            <a:fillRect/>
          </a:stretch>
        </p:blipFill>
        <p:spPr>
          <a:xfrm>
            <a:off x="4055422" y="884323"/>
            <a:ext cx="3143898" cy="2400925"/>
          </a:xfrm>
          <a:prstGeom prst="rect">
            <a:avLst/>
          </a:prstGeom>
          <a:noFill/>
          <a:ln>
            <a:noFill/>
          </a:ln>
        </p:spPr>
      </p:pic>
      <p:pic>
        <p:nvPicPr>
          <p:cNvPr id="236" name="Google Shape;236;p32"/>
          <p:cNvPicPr preferRelativeResize="0"/>
          <p:nvPr/>
        </p:nvPicPr>
        <p:blipFill>
          <a:blip r:embed="rId5">
            <a:alphaModFix/>
          </a:blip>
          <a:stretch>
            <a:fillRect/>
          </a:stretch>
        </p:blipFill>
        <p:spPr>
          <a:xfrm>
            <a:off x="6799058" y="884328"/>
            <a:ext cx="2344941" cy="2400926"/>
          </a:xfrm>
          <a:prstGeom prst="rect">
            <a:avLst/>
          </a:prstGeom>
          <a:noFill/>
          <a:ln>
            <a:noFill/>
          </a:ln>
        </p:spPr>
      </p:pic>
      <p:sp>
        <p:nvSpPr>
          <p:cNvPr id="237" name="Google Shape;237;p32"/>
          <p:cNvSpPr txBox="1"/>
          <p:nvPr/>
        </p:nvSpPr>
        <p:spPr>
          <a:xfrm>
            <a:off x="4119575" y="3540125"/>
            <a:ext cx="439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a:t>Figure 1 (on left):</a:t>
            </a:r>
            <a:r>
              <a:rPr lang="en-US" sz="800"/>
              <a:t> List of Set points, their value and purpose for the Procoda Method</a:t>
            </a:r>
            <a:endParaRPr sz="800"/>
          </a:p>
          <a:p>
            <a:pPr marL="0" lvl="0" indent="0" algn="l" rtl="0">
              <a:spcBef>
                <a:spcPts val="0"/>
              </a:spcBef>
              <a:spcAft>
                <a:spcPts val="0"/>
              </a:spcAft>
              <a:buNone/>
            </a:pPr>
            <a:r>
              <a:rPr lang="en-US" sz="800" b="1"/>
              <a:t>Figure 2 (middle):</a:t>
            </a:r>
            <a:r>
              <a:rPr lang="en-US" sz="800"/>
              <a:t> Image of Procoda set points in the rule editor</a:t>
            </a:r>
            <a:endParaRPr sz="800"/>
          </a:p>
          <a:p>
            <a:pPr marL="0" lvl="0" indent="0" algn="l" rtl="0">
              <a:spcBef>
                <a:spcPts val="0"/>
              </a:spcBef>
              <a:spcAft>
                <a:spcPts val="0"/>
              </a:spcAft>
              <a:buNone/>
            </a:pPr>
            <a:r>
              <a:rPr lang="en-US" sz="800" b="1"/>
              <a:t>Figure 3 (on right):</a:t>
            </a:r>
            <a:r>
              <a:rPr lang="en-US" sz="800"/>
              <a:t> Image of the Procoda interface for the humic acid method</a:t>
            </a:r>
            <a:endParaRPr sz="800"/>
          </a:p>
        </p:txBody>
      </p:sp>
      <p:pic>
        <p:nvPicPr>
          <p:cNvPr id="238" name="Google Shape;238;p32"/>
          <p:cNvPicPr preferRelativeResize="0"/>
          <p:nvPr/>
        </p:nvPicPr>
        <p:blipFill rotWithShape="1">
          <a:blip r:embed="rId6">
            <a:alphaModFix/>
          </a:blip>
          <a:srcRect/>
          <a:stretch/>
        </p:blipFill>
        <p:spPr>
          <a:xfrm>
            <a:off x="7274375" y="36025"/>
            <a:ext cx="1869625" cy="593200"/>
          </a:xfrm>
          <a:prstGeom prst="rect">
            <a:avLst/>
          </a:prstGeom>
          <a:noFill/>
          <a:ln>
            <a:noFill/>
          </a:ln>
        </p:spPr>
      </p:pic>
      <p:sp>
        <p:nvSpPr>
          <p:cNvPr id="239" name="Google Shape;239;p32"/>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Clr>
                <a:schemeClr val="dk1"/>
              </a:buClr>
              <a:buFont typeface="Arial"/>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p:nvPr/>
        </p:nvSpPr>
        <p:spPr>
          <a:xfrm>
            <a:off x="4593772" y="4763422"/>
            <a:ext cx="4403100" cy="246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000" b="1">
                <a:solidFill>
                  <a:srgbClr val="0B68FF"/>
                </a:solidFill>
              </a:rPr>
              <a:t>Humic Acid | Research | </a:t>
            </a:r>
            <a:r>
              <a:rPr lang="en-US" sz="1000" b="1">
                <a:solidFill>
                  <a:srgbClr val="7F7F7F"/>
                </a:solidFill>
              </a:rPr>
              <a:t>Final Presentation Spring 2021</a:t>
            </a:r>
            <a:endParaRPr sz="1000" b="1">
              <a:solidFill>
                <a:srgbClr val="7F7F7F"/>
              </a:solidFill>
            </a:endParaRPr>
          </a:p>
          <a:p>
            <a:pPr marL="0" lvl="0" indent="0" algn="r" rtl="0">
              <a:spcBef>
                <a:spcPts val="0"/>
              </a:spcBef>
              <a:spcAft>
                <a:spcPts val="0"/>
              </a:spcAft>
              <a:buNone/>
            </a:pPr>
            <a:endParaRPr sz="1000" b="1">
              <a:solidFill>
                <a:srgbClr val="0B68FF"/>
              </a:solidFill>
            </a:endParaRPr>
          </a:p>
          <a:p>
            <a:pPr marL="0" marR="0" lvl="0" indent="0" algn="r" rtl="0">
              <a:spcBef>
                <a:spcPts val="0"/>
              </a:spcBef>
              <a:spcAft>
                <a:spcPts val="0"/>
              </a:spcAft>
              <a:buNone/>
            </a:pPr>
            <a:endParaRPr sz="1000" b="1">
              <a:solidFill>
                <a:srgbClr val="0B68FF"/>
              </a:solidFill>
            </a:endParaRPr>
          </a:p>
        </p:txBody>
      </p:sp>
      <p:sp>
        <p:nvSpPr>
          <p:cNvPr id="245" name="Google Shape;245;p33"/>
          <p:cNvSpPr txBox="1"/>
          <p:nvPr/>
        </p:nvSpPr>
        <p:spPr>
          <a:xfrm>
            <a:off x="240425" y="261700"/>
            <a:ext cx="7405800" cy="918600"/>
          </a:xfrm>
          <a:prstGeom prst="rect">
            <a:avLst/>
          </a:prstGeom>
          <a:noFill/>
          <a:ln>
            <a:noFill/>
          </a:ln>
        </p:spPr>
        <p:txBody>
          <a:bodyPr spcFirstLastPara="1" wrap="square" lIns="121875" tIns="121875" rIns="121875" bIns="121875" anchor="b" anchorCtr="0">
            <a:noAutofit/>
          </a:bodyPr>
          <a:lstStyle/>
          <a:p>
            <a:pPr marL="0" marR="0" lvl="0" indent="0" algn="l" rtl="0">
              <a:lnSpc>
                <a:spcPct val="90000"/>
              </a:lnSpc>
              <a:spcBef>
                <a:spcPts val="0"/>
              </a:spcBef>
              <a:spcAft>
                <a:spcPts val="0"/>
              </a:spcAft>
              <a:buNone/>
            </a:pPr>
            <a:r>
              <a:rPr lang="en-US" sz="4000">
                <a:solidFill>
                  <a:srgbClr val="0B68FF"/>
                </a:solidFill>
              </a:rPr>
              <a:t>Completed Tasks: Highlights </a:t>
            </a:r>
            <a:endParaRPr sz="4000" b="0" i="0" u="none" strike="noStrike" cap="none">
              <a:solidFill>
                <a:srgbClr val="0B68FF"/>
              </a:solidFill>
              <a:latin typeface="Arial"/>
              <a:ea typeface="Arial"/>
              <a:cs typeface="Arial"/>
              <a:sym typeface="Arial"/>
            </a:endParaRPr>
          </a:p>
        </p:txBody>
      </p:sp>
      <p:pic>
        <p:nvPicPr>
          <p:cNvPr id="246" name="Google Shape;246;p33"/>
          <p:cNvPicPr preferRelativeResize="0"/>
          <p:nvPr/>
        </p:nvPicPr>
        <p:blipFill rotWithShape="1">
          <a:blip r:embed="rId3">
            <a:alphaModFix/>
          </a:blip>
          <a:srcRect/>
          <a:stretch/>
        </p:blipFill>
        <p:spPr>
          <a:xfrm>
            <a:off x="7227500" y="66100"/>
            <a:ext cx="1869625" cy="593200"/>
          </a:xfrm>
          <a:prstGeom prst="rect">
            <a:avLst/>
          </a:prstGeom>
          <a:noFill/>
          <a:ln>
            <a:noFill/>
          </a:ln>
        </p:spPr>
      </p:pic>
      <p:sp>
        <p:nvSpPr>
          <p:cNvPr id="247" name="Google Shape;247;p33"/>
          <p:cNvSpPr txBox="1"/>
          <p:nvPr/>
        </p:nvSpPr>
        <p:spPr>
          <a:xfrm>
            <a:off x="461800" y="1180300"/>
            <a:ext cx="8043900" cy="3396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Char char="●"/>
            </a:pPr>
            <a:r>
              <a:rPr lang="en-US" sz="2200">
                <a:solidFill>
                  <a:schemeClr val="dk1"/>
                </a:solidFill>
              </a:rPr>
              <a:t>Reviewed ProCoDA code and past literature about humic acid</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Met with our mentor, Tigran Mehrabyan and gained insight about next steps for Humic Acid Removal Subteam</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Met with Monroe about Humic Acid Project and decided that the team should focus on varying Humic Acid Concentration </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Redetermine the relationship between Humic Acid Concentration and Coagulant</a:t>
            </a:r>
            <a:endParaRPr sz="2200">
              <a:solidFill>
                <a:schemeClr val="dk1"/>
              </a:solidFill>
            </a:endParaRPr>
          </a:p>
          <a:p>
            <a:pPr marL="45720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2322</Words>
  <Application>Microsoft Office PowerPoint</Application>
  <PresentationFormat>On-screen Show (16:9)</PresentationFormat>
  <Paragraphs>176</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Kaleigh Soucy</dc:creator>
  <cp:lastModifiedBy>Kaleigh Soucy</cp:lastModifiedBy>
  <cp:revision>1</cp:revision>
  <dcterms:modified xsi:type="dcterms:W3CDTF">2021-05-14T00:26:14Z</dcterms:modified>
</cp:coreProperties>
</file>