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7E53F1-B700-4868-9D16-4466CDA03A67}">
  <a:tblStyle styleId="{557E53F1-B700-4868-9D16-4466CDA03A6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521d0d0f12_0_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82" name="Google Shape;82;g521d0d0f12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8d5fc590c_1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t>Our work was </a:t>
            </a:r>
            <a:r>
              <a:rPr lang="en-US" sz="1000"/>
              <a:t>unfortunately</a:t>
            </a:r>
            <a:r>
              <a:rPr lang="en-US" sz="1000"/>
              <a:t> limited by</a:t>
            </a:r>
            <a:r>
              <a:rPr lang="en-US" sz="1000"/>
              <a:t> the challenges we faced this semester. Throughout the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US" sz="1000"/>
              <a:t>So far, our team has done literature reviews to gain better understandings of natural organic matter, its effects on drinking water, the relationship between humic acid concentration and coagulant concentration, and how different environmental factors affect this relationship. Last semester, most of the experimental design has been set up, and we have familiarized ourselves with ProCoDa. To improve on our experimental design, we are planning to add clay in our experiments to help form floccs in the wastewater. We also added two extra pumps to help wastewater travel out of the system. We noticed that the turbidimeters have not been calibrated for years. The activated carbon subteam has helped calibrated the turbidimeters. Hopefully, now that most of our setup is complete, we can run experiments in the next coming week.</a:t>
            </a:r>
            <a:endParaRPr sz="1000"/>
          </a:p>
        </p:txBody>
      </p:sp>
      <p:sp>
        <p:nvSpPr>
          <p:cNvPr id="187" name="Google Shape;187;g128d5fc590c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8d5fc590c_2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These are the coagulant concentrations that we determined we needed based on past subteam experimental results. </a:t>
            </a:r>
            <a:endParaRPr sz="1000"/>
          </a:p>
        </p:txBody>
      </p:sp>
      <p:sp>
        <p:nvSpPr>
          <p:cNvPr id="195" name="Google Shape;195;g128d5fc590c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9190b1539_1_28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t>Our goals for next semester are to first make different concentrations of the coagulant solutions based on the concentration of humic acid as shown in the previous table and </a:t>
            </a:r>
            <a:r>
              <a:rPr lang="en-US" sz="1000">
                <a:solidFill>
                  <a:schemeClr val="dk1"/>
                </a:solidFill>
              </a:rPr>
              <a:t>then to validate a positive relationship between humic acid concentrations and coagulant dosage by varying the concentrations of both humic acid and coagulant. </a:t>
            </a:r>
            <a:endParaRPr sz="1000"/>
          </a:p>
          <a:p>
            <a:pPr indent="0" lvl="0" marL="0" rtl="0" algn="l">
              <a:spcBef>
                <a:spcPts val="0"/>
              </a:spcBef>
              <a:spcAft>
                <a:spcPts val="0"/>
              </a:spcAft>
              <a:buClr>
                <a:schemeClr val="dk1"/>
              </a:buClr>
              <a:buSzPts val="1100"/>
              <a:buFont typeface="Arial"/>
              <a:buNone/>
            </a:pPr>
            <a:r>
              <a:rPr lang="en-US" sz="1000"/>
              <a:t>We will also be working towards defining a steady state, which has not yet been determined by the previous teams, so we can get a sense of when the measurements can be taken to be able to get reliable and contributive data that would allow us to interpret the results, find the correlation, and redesign our experiment more easily and accurately. Another goal that we would like to </a:t>
            </a:r>
            <a:r>
              <a:rPr lang="en-US" sz="1000"/>
              <a:t>achieve is to design an automated ProCoda code that would allow experiments to run for longer periods of time without us being present in the lab to start and stop the experiments.</a:t>
            </a:r>
            <a:endParaRPr sz="1000"/>
          </a:p>
        </p:txBody>
      </p:sp>
      <p:sp>
        <p:nvSpPr>
          <p:cNvPr id="205" name="Google Shape;205;gf9190b1539_1_2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4e26895c8_3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34e26895c8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9190b1539_1_29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t>-Carolyn </a:t>
            </a:r>
            <a:endParaRPr sz="1000"/>
          </a:p>
        </p:txBody>
      </p:sp>
      <p:sp>
        <p:nvSpPr>
          <p:cNvPr id="223" name="Google Shape;223;gf9190b1539_1_2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This semester, the Humic Acid Removal subteam began work in the lab by familiarizing ourselves with equipment and past work done by previous teams. Moving forward, we</a:t>
            </a:r>
            <a:r>
              <a:rPr lang="en-US" sz="1200"/>
              <a:t> are working towards </a:t>
            </a:r>
            <a:r>
              <a:rPr lang="en-US" sz="1200">
                <a:solidFill>
                  <a:srgbClr val="212121"/>
                </a:solidFill>
                <a:highlight>
                  <a:schemeClr val="lt1"/>
                </a:highlight>
                <a:latin typeface="Roboto"/>
                <a:ea typeface="Roboto"/>
                <a:cs typeface="Roboto"/>
                <a:sym typeface="Roboto"/>
              </a:rPr>
              <a:t>validating the relationship between optimal coagulant dosage and humic acid concentration in order to effectively remove the humic acid from the water in substandard conditions.</a:t>
            </a:r>
            <a:r>
              <a:rPr lang="en-US" sz="1200"/>
              <a:t> T</a:t>
            </a:r>
            <a:r>
              <a:rPr lang="en-US" sz="1200"/>
              <a:t>he team</a:t>
            </a:r>
            <a:r>
              <a:rPr lang="en-US"/>
              <a:t> </a:t>
            </a:r>
            <a:r>
              <a:rPr lang="en-US" sz="1200"/>
              <a:t>has set up a system in which the effectiveness of the coagulant dosage is evaluated by pumping water, humic acid, and coagulant through an influent turbidimeter, a flocculator, a recirculator, a spectrophotometer, and an effluent turbidimeter.</a:t>
            </a:r>
            <a:endParaRPr sz="1200"/>
          </a:p>
        </p:txBody>
      </p:sp>
      <p:sp>
        <p:nvSpPr>
          <p:cNvPr id="231" name="Google Shape;2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98971b75b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Humic acid constitutes a large fraction Dissolved Organic Matter (NOM), which is present in surface and groundwater and results from plant and animal decay. Although it is beneficial to plants because of their stimulation of plant growth and increase of plant disease resistance, it is a deterrent for the drinking water treatment process.</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Calibri"/>
                <a:ea typeface="Calibri"/>
                <a:cs typeface="Calibri"/>
                <a:sym typeface="Calibri"/>
              </a:rPr>
              <a:t>Humic acid has a negative effect on water quality by causing color, taste and odor problems</a:t>
            </a:r>
            <a:r>
              <a:rPr lang="en-US" sz="1200">
                <a:solidFill>
                  <a:schemeClr val="dk1"/>
                </a:solidFill>
                <a:latin typeface="Calibri"/>
                <a:ea typeface="Calibri"/>
                <a:cs typeface="Calibri"/>
                <a:sym typeface="Calibri"/>
              </a:rPr>
              <a:t>, and </a:t>
            </a:r>
            <a:r>
              <a:rPr lang="en-US" sz="1200">
                <a:solidFill>
                  <a:schemeClr val="dk1"/>
                </a:solidFill>
                <a:highlight>
                  <a:schemeClr val="lt1"/>
                </a:highlight>
                <a:latin typeface="Calibri"/>
                <a:ea typeface="Calibri"/>
                <a:cs typeface="Calibri"/>
                <a:sym typeface="Calibri"/>
              </a:rPr>
              <a:t>increased levels of complex heavy metals and adsorbed organic pollutants. In addition, when humic acid reacts with chlorine, a harmful byproduct chloroform is formed.</a:t>
            </a:r>
            <a:endParaRPr sz="12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chemeClr val="lt1"/>
                </a:highlight>
                <a:latin typeface="Calibri"/>
                <a:ea typeface="Calibri"/>
                <a:cs typeface="Calibri"/>
                <a:sym typeface="Calibri"/>
              </a:rPr>
              <a:t>Thus, we need a higher dosage of coagulant to removal humic acid, but not too much to prevent flocculation. </a:t>
            </a:r>
            <a:endParaRPr sz="12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500">
              <a:solidFill>
                <a:schemeClr val="dk1"/>
              </a:solidFill>
            </a:endParaRPr>
          </a:p>
          <a:p>
            <a:pPr indent="0" lvl="0" marL="0" rtl="0" algn="l">
              <a:spcBef>
                <a:spcPts val="0"/>
              </a:spcBef>
              <a:spcAft>
                <a:spcPts val="0"/>
              </a:spcAft>
              <a:buClr>
                <a:schemeClr val="dk1"/>
              </a:buClr>
              <a:buSzPts val="1100"/>
              <a:buFont typeface="Arial"/>
              <a:buNone/>
            </a:pPr>
            <a:r>
              <a:t/>
            </a:r>
            <a:endParaRPr sz="500">
              <a:solidFill>
                <a:schemeClr val="dk1"/>
              </a:solidFill>
            </a:endParaRPr>
          </a:p>
          <a:p>
            <a:pPr indent="0" lvl="0" marL="0" rtl="0" algn="l">
              <a:spcBef>
                <a:spcPts val="0"/>
              </a:spcBef>
              <a:spcAft>
                <a:spcPts val="0"/>
              </a:spcAft>
              <a:buClr>
                <a:schemeClr val="dk1"/>
              </a:buClr>
              <a:buSzPts val="1100"/>
              <a:buFont typeface="Arial"/>
              <a:buNone/>
            </a:pPr>
            <a:r>
              <a:t/>
            </a:r>
            <a:endParaRPr sz="5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b="0" i="0" sz="400" u="none" cap="none" strike="noStrike">
              <a:solidFill>
                <a:srgbClr val="000000"/>
              </a:solidFill>
              <a:latin typeface="Arial"/>
              <a:ea typeface="Arial"/>
              <a:cs typeface="Arial"/>
              <a:sym typeface="Arial"/>
            </a:endParaRPr>
          </a:p>
        </p:txBody>
      </p:sp>
      <p:sp>
        <p:nvSpPr>
          <p:cNvPr id="238" name="Google Shape;238;g1198971b75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8d5fc590c_2_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Brief schematic drawing of process/show general flow of solutions:</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Water and humic acid are pumped in and combined before entering the influent turbidimeter. Coagulant is added to the humic acid - water solution and enters the flocculator where flocs form. It then moves into the recirculator where the flocs settle in the </a:t>
            </a:r>
            <a:r>
              <a:rPr lang="en-US" sz="1100">
                <a:solidFill>
                  <a:schemeClr val="dk1"/>
                </a:solidFill>
                <a:highlight>
                  <a:srgbClr val="FFF2CC"/>
                </a:highlight>
              </a:rPr>
              <a:t>sedimentation tank</a:t>
            </a:r>
            <a:r>
              <a:rPr lang="en-US" sz="1100">
                <a:solidFill>
                  <a:schemeClr val="dk1"/>
                </a:solidFill>
              </a:rPr>
              <a:t>. The wastewater travels out from the recirculator and the clear water rises to the top. Then this goes through the spectrophotometer and effluent turbidimeter to measure the absorbance and turbidity of the effluent water.</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explain turbidimeter and how the measurements of influent and effluent will be diff</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sp>
        <p:nvSpPr>
          <p:cNvPr id="248" name="Google Shape;248;g128d5fc590c_2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11d7c42e_0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p>
        </p:txBody>
      </p:sp>
      <p:sp>
        <p:nvSpPr>
          <p:cNvPr id="93" name="Google Shape;93;g1111d7c42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90e896eed_1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Humic acid constitutes a large fraction Dissolved </a:t>
            </a:r>
            <a:r>
              <a:rPr lang="en-US" sz="1200">
                <a:solidFill>
                  <a:schemeClr val="dk1"/>
                </a:solidFill>
                <a:latin typeface="Calibri"/>
                <a:ea typeface="Calibri"/>
                <a:cs typeface="Calibri"/>
                <a:sym typeface="Calibri"/>
              </a:rPr>
              <a:t>Organic Matter (NOM), which is present in surface and groundwater and results from plant and animal decay. Although it is beneficial to plants because of their stimulation of plant growth and increase of plant disease resistance, it is a </a:t>
            </a:r>
            <a:r>
              <a:rPr lang="en-US" sz="1200">
                <a:solidFill>
                  <a:schemeClr val="dk1"/>
                </a:solidFill>
                <a:latin typeface="Calibri"/>
                <a:ea typeface="Calibri"/>
                <a:cs typeface="Calibri"/>
                <a:sym typeface="Calibri"/>
              </a:rPr>
              <a:t>deterrent</a:t>
            </a:r>
            <a:r>
              <a:rPr lang="en-US" sz="1200">
                <a:solidFill>
                  <a:schemeClr val="dk1"/>
                </a:solidFill>
                <a:latin typeface="Calibri"/>
                <a:ea typeface="Calibri"/>
                <a:cs typeface="Calibri"/>
                <a:sym typeface="Calibri"/>
              </a:rPr>
              <a:t> for the drinking water treatment process.</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Calibri"/>
                <a:ea typeface="Calibri"/>
                <a:cs typeface="Calibri"/>
                <a:sym typeface="Calibri"/>
              </a:rPr>
              <a:t>Humic acid has a negative effect on water quality by causing color, taste and odor problems</a:t>
            </a:r>
            <a:r>
              <a:rPr lang="en-US" sz="1200">
                <a:solidFill>
                  <a:schemeClr val="dk1"/>
                </a:solidFill>
                <a:latin typeface="Calibri"/>
                <a:ea typeface="Calibri"/>
                <a:cs typeface="Calibri"/>
                <a:sym typeface="Calibri"/>
              </a:rPr>
              <a:t>, and </a:t>
            </a:r>
            <a:r>
              <a:rPr lang="en-US" sz="1200">
                <a:solidFill>
                  <a:schemeClr val="dk1"/>
                </a:solidFill>
                <a:highlight>
                  <a:schemeClr val="lt1"/>
                </a:highlight>
                <a:latin typeface="Calibri"/>
                <a:ea typeface="Calibri"/>
                <a:cs typeface="Calibri"/>
                <a:sym typeface="Calibri"/>
              </a:rPr>
              <a:t>increased levels of complex heavy metals and adsorbed organic pollutants. In addition, when humic acid reacts with chlorine, a harmful byproduct chloroform is formed.</a:t>
            </a:r>
            <a:endParaRPr sz="12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chemeClr val="lt1"/>
                </a:highlight>
                <a:latin typeface="Calibri"/>
                <a:ea typeface="Calibri"/>
                <a:cs typeface="Calibri"/>
                <a:sym typeface="Calibri"/>
              </a:rPr>
              <a:t>Coagulant is a sticky substance that causes the impurities in water to stick together in clumps - called floccs- so that it can be easily removed in the sedimentation tank. Thus, we need to determine a dosage of coagulant that is high enough to remove humic acid, but not enough to prevent flocculation. </a:t>
            </a:r>
            <a:endParaRPr sz="12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5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b="0" i="0" sz="400" u="none" cap="none" strike="noStrike">
              <a:solidFill>
                <a:srgbClr val="000000"/>
              </a:solidFill>
              <a:latin typeface="Arial"/>
              <a:ea typeface="Arial"/>
              <a:cs typeface="Arial"/>
              <a:sym typeface="Arial"/>
            </a:endParaRPr>
          </a:p>
        </p:txBody>
      </p:sp>
      <p:sp>
        <p:nvSpPr>
          <p:cNvPr id="101" name="Google Shape;101;gf90e896eed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9190b1539_1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Brief s</a:t>
            </a:r>
            <a:r>
              <a:rPr lang="en-US" sz="1100">
                <a:solidFill>
                  <a:schemeClr val="dk1"/>
                </a:solidFill>
              </a:rPr>
              <a:t>chematic drawing of process/show general flow of solutions:</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Water and humic acid are pumped in and combined before entering the influent turbidimeter. Coagulant is added to the humic acid - water solution and enters the flocculator where flocs form. It then moves into the recirculator where the flocs settle in the </a:t>
            </a:r>
            <a:r>
              <a:rPr lang="en-US" sz="1100">
                <a:solidFill>
                  <a:schemeClr val="dk1"/>
                </a:solidFill>
                <a:highlight>
                  <a:srgbClr val="FFF2CC"/>
                </a:highlight>
              </a:rPr>
              <a:t>sedimentation tank</a:t>
            </a:r>
            <a:r>
              <a:rPr lang="en-US" sz="1100">
                <a:solidFill>
                  <a:schemeClr val="dk1"/>
                </a:solidFill>
              </a:rPr>
              <a:t>. The wastewater travels out from the recirculator and the clear water rises to the top. Then this goes through the spectrophotometer and effluent turbidimeter to measure the absorbance and turbidity of the effluent water.</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explain turbidimeter and how the measurements of influent and effluent will be diff</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sp>
        <p:nvSpPr>
          <p:cNvPr id="111" name="Google Shape;111;gf9190b153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90e896eed_1_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Four</a:t>
            </a:r>
            <a:r>
              <a:rPr lang="en-US"/>
              <a:t> pumps: one for coagulant, HA, and water. Added two more pumps to ensure that the clean water leaves </a:t>
            </a:r>
            <a:r>
              <a:rPr lang="en-US"/>
              <a:t>the</a:t>
            </a:r>
            <a:r>
              <a:rPr lang="en-US"/>
              <a:t> system</a:t>
            </a:r>
            <a:endParaRPr/>
          </a:p>
          <a:p>
            <a:pPr indent="0" lvl="0" marL="0" marR="0" rtl="0" algn="l">
              <a:lnSpc>
                <a:spcPct val="100000"/>
              </a:lnSpc>
              <a:spcBef>
                <a:spcPts val="0"/>
              </a:spcBef>
              <a:spcAft>
                <a:spcPts val="0"/>
              </a:spcAft>
              <a:buClr>
                <a:srgbClr val="000000"/>
              </a:buClr>
              <a:buSzPts val="1400"/>
              <a:buFont typeface="Arial"/>
              <a:buNone/>
            </a:pPr>
            <a:r>
              <a:rPr lang="en-US"/>
              <a:t>Water is pumped from the inlet and combined with the HA, then goes into the turbidimeter</a:t>
            </a:r>
            <a:endParaRPr/>
          </a:p>
          <a:p>
            <a:pPr indent="0" lvl="0" marL="0" marR="0" rtl="0" algn="l">
              <a:lnSpc>
                <a:spcPct val="100000"/>
              </a:lnSpc>
              <a:spcBef>
                <a:spcPts val="0"/>
              </a:spcBef>
              <a:spcAft>
                <a:spcPts val="0"/>
              </a:spcAft>
              <a:buClr>
                <a:srgbClr val="000000"/>
              </a:buClr>
              <a:buSzPts val="1400"/>
              <a:buFont typeface="Arial"/>
              <a:buNone/>
            </a:pPr>
            <a:r>
              <a:rPr lang="en-US"/>
              <a:t>Then combines with coagulant stream and goes into the flocculator, then into the sedimentation tank and then the spectrophotometer</a:t>
            </a:r>
            <a:endParaRPr/>
          </a:p>
          <a:p>
            <a:pPr indent="0" lvl="0" marL="0" marR="0" rtl="0" algn="l">
              <a:lnSpc>
                <a:spcPct val="100000"/>
              </a:lnSpc>
              <a:spcBef>
                <a:spcPts val="0"/>
              </a:spcBef>
              <a:spcAft>
                <a:spcPts val="0"/>
              </a:spcAft>
              <a:buClr>
                <a:srgbClr val="000000"/>
              </a:buClr>
              <a:buSzPts val="1400"/>
              <a:buFont typeface="Arial"/>
              <a:buNone/>
            </a:pPr>
            <a:r>
              <a:rPr lang="en-US"/>
              <a:t>Flocs go into the tube settler, then combine with the stream out of the spectrophotometer to go to the wastewater stream out</a:t>
            </a:r>
            <a:endParaRPr/>
          </a:p>
          <a:p>
            <a:pPr indent="0" lvl="0" marL="0" marR="0" rtl="0" algn="l">
              <a:lnSpc>
                <a:spcPct val="100000"/>
              </a:lnSpc>
              <a:spcBef>
                <a:spcPts val="0"/>
              </a:spcBef>
              <a:spcAft>
                <a:spcPts val="0"/>
              </a:spcAft>
              <a:buClr>
                <a:srgbClr val="000000"/>
              </a:buClr>
              <a:buSzPts val="1400"/>
              <a:buFont typeface="Arial"/>
              <a:buNone/>
            </a:pPr>
            <a:r>
              <a:t/>
            </a:r>
            <a:endParaRPr sz="300"/>
          </a:p>
        </p:txBody>
      </p:sp>
      <p:sp>
        <p:nvSpPr>
          <p:cNvPr id="121" name="Google Shape;121;gf90e896eed_1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9190b1539_1_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solidFill>
                  <a:schemeClr val="dk1"/>
                </a:solidFill>
              </a:rPr>
              <a:t>Now I will talking about the previous work done in the past semesters. After conducting several experiments with different concentrations of coagulant, the 2017-2018 team </a:t>
            </a:r>
            <a:r>
              <a:rPr lang="en-US" sz="1100">
                <a:solidFill>
                  <a:schemeClr val="dk1"/>
                </a:solidFill>
              </a:rPr>
              <a:t>discovered the optimal coagulant dosage to be 1.6-1.8 mg/L for water with 5 mg/L of humic acid concentration and 1.3 mg/L for </a:t>
            </a:r>
            <a:r>
              <a:rPr lang="en-US" sz="1100">
                <a:solidFill>
                  <a:schemeClr val="dk1"/>
                </a:solidFill>
              </a:rPr>
              <a:t>10 mg/L of humic acid concentration</a:t>
            </a:r>
            <a:r>
              <a:rPr lang="en-US" sz="1100">
                <a:solidFill>
                  <a:schemeClr val="dk1"/>
                </a:solidFill>
              </a:rPr>
              <a:t>. These results show a negative relationship between coagulant dosage and humic acid concentration, which we would like to verify since other literatures have suggested a positive correlation between the two. The team also tried to come up with a mathematical model to calculate the optimal coagulant dosage with known concentration of Humic Acid but the problem was that even with a large change in concentration, the resulting optimal dosage change is small. </a:t>
            </a:r>
            <a:endParaRPr sz="1100">
              <a:solidFill>
                <a:srgbClr val="24292E"/>
              </a:solidFill>
            </a:endParaRPr>
          </a:p>
        </p:txBody>
      </p:sp>
      <p:sp>
        <p:nvSpPr>
          <p:cNvPr id="146" name="Google Shape;146;gf9190b1539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9190b1539_1_9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t>2 years ago,</a:t>
            </a:r>
            <a:r>
              <a:rPr lang="en-US" sz="1000"/>
              <a:t> the focus was on increasing the concentration of humic acid and testing different coagulant dosages at each. The team discovered that at higher coagulant dosages around 2-3 mg/L there was very little change of absorbance recorded which indicates that there’s a limit to how much coagulant can be put in before it becomes ineffective. </a:t>
            </a:r>
            <a:endParaRPr sz="1000"/>
          </a:p>
        </p:txBody>
      </p:sp>
      <p:sp>
        <p:nvSpPr>
          <p:cNvPr id="158" name="Google Shape;158;gf9190b1539_1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9190b1539_1_18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As </a:t>
            </a:r>
            <a:r>
              <a:rPr lang="en-US" sz="1100">
                <a:solidFill>
                  <a:schemeClr val="dk1"/>
                </a:solidFill>
              </a:rPr>
              <a:t>coagulant</a:t>
            </a:r>
            <a:r>
              <a:rPr lang="en-US" sz="1100">
                <a:solidFill>
                  <a:schemeClr val="dk1"/>
                </a:solidFill>
              </a:rPr>
              <a:t> </a:t>
            </a:r>
            <a:r>
              <a:rPr lang="en-US" sz="1100">
                <a:solidFill>
                  <a:schemeClr val="dk1"/>
                </a:solidFill>
              </a:rPr>
              <a:t>doses</a:t>
            </a:r>
            <a:r>
              <a:rPr lang="en-US" sz="1100">
                <a:solidFill>
                  <a:schemeClr val="dk1"/>
                </a:solidFill>
              </a:rPr>
              <a:t> increase, the </a:t>
            </a:r>
            <a:r>
              <a:rPr lang="en-US" sz="1100">
                <a:solidFill>
                  <a:schemeClr val="dk1"/>
                </a:solidFill>
              </a:rPr>
              <a:t>absorbance</a:t>
            </a:r>
            <a:r>
              <a:rPr lang="en-US" sz="1100">
                <a:solidFill>
                  <a:schemeClr val="dk1"/>
                </a:solidFill>
              </a:rPr>
              <a:t> of humic acid decreases. This makes sense because higher concentrations of coagulant can form more flocs in the water and thus decrease the effluent turbidity.</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There is a limit to the concentration of coagulant on minimizing the amount of humic acid in water.</a:t>
            </a:r>
            <a:endParaRPr sz="1100">
              <a:solidFill>
                <a:schemeClr val="dk1"/>
              </a:solidFill>
            </a:endParaRPr>
          </a:p>
        </p:txBody>
      </p:sp>
      <p:sp>
        <p:nvSpPr>
          <p:cNvPr id="168" name="Google Shape;168;gf9190b1539_1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9190b1539_1_27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t>And now, we are going to talk about what we have accomplished this semester. So far, our team has done literature reviews to gain better understandings of natural organic matter, its effects on drinking water, the relationship between humic acid concentration and coagulant concentration, and how different environmental factors affect this relationship. Last semester, most of the experimental design has been set up, and we have </a:t>
            </a:r>
            <a:r>
              <a:rPr lang="en-US" sz="1000"/>
              <a:t>familiarized</a:t>
            </a:r>
            <a:r>
              <a:rPr lang="en-US" sz="1000"/>
              <a:t> ourselves with ProCoDa. To </a:t>
            </a:r>
            <a:r>
              <a:rPr lang="en-US" sz="1000"/>
              <a:t>improve</a:t>
            </a:r>
            <a:r>
              <a:rPr lang="en-US" sz="1000"/>
              <a:t> on our experimental design, we are </a:t>
            </a:r>
            <a:r>
              <a:rPr lang="en-US" sz="1000"/>
              <a:t>planning</a:t>
            </a:r>
            <a:r>
              <a:rPr lang="en-US" sz="1000"/>
              <a:t> to add clay in our experiments to help form floccs in the wastewater. We also added two extra </a:t>
            </a:r>
            <a:r>
              <a:rPr lang="en-US" sz="1000"/>
              <a:t>pumps</a:t>
            </a:r>
            <a:r>
              <a:rPr lang="en-US" sz="1000"/>
              <a:t> to help </a:t>
            </a:r>
            <a:r>
              <a:rPr lang="en-US" sz="1000"/>
              <a:t>wastewater</a:t>
            </a:r>
            <a:r>
              <a:rPr lang="en-US" sz="1000"/>
              <a:t> travel out of the system. We noticed that the turbidimeters have not been calibrated for years. The activated carbon subteam has helped calibrated the turbidimeters. Hopefully, now that most of our setup is </a:t>
            </a:r>
            <a:r>
              <a:rPr lang="en-US" sz="1000"/>
              <a:t>complete</a:t>
            </a:r>
            <a:r>
              <a:rPr lang="en-US" sz="1000"/>
              <a:t>, we can run experiments in the next coming week.</a:t>
            </a:r>
            <a:endParaRPr sz="1000"/>
          </a:p>
        </p:txBody>
      </p:sp>
      <p:sp>
        <p:nvSpPr>
          <p:cNvPr id="179" name="Google Shape;179;gf9190b1539_1_2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 name="Google Shape;13;p2"/>
          <p:cNvSpPr txBox="1"/>
          <p:nvPr>
            <p:ph idx="1" type="body"/>
          </p:nvPr>
        </p:nvSpPr>
        <p:spPr>
          <a:xfrm>
            <a:off x="457200" y="1200151"/>
            <a:ext cx="8229600" cy="3394472"/>
          </a:xfrm>
          <a:prstGeom prst="rect">
            <a:avLst/>
          </a:prstGeom>
          <a:noFill/>
          <a:ln>
            <a:noFill/>
          </a:ln>
        </p:spPr>
        <p:txBody>
          <a:bodyPr anchorCtr="0" anchor="t" bIns="91425" lIns="91425" spcFirstLastPara="1" rIns="91425" wrap="square" tIns="91425">
            <a:noAutofit/>
          </a:bodyPr>
          <a:lstStyle>
            <a:lvl1pPr indent="-317500" lvl="0" marL="457200" rtl="0" algn="l">
              <a:spcBef>
                <a:spcPts val="580"/>
              </a:spcBef>
              <a:spcAft>
                <a:spcPts val="0"/>
              </a:spcAft>
              <a:buClr>
                <a:schemeClr val="dk1"/>
              </a:buClr>
              <a:buSzPts val="1400"/>
              <a:buFont typeface="Arial"/>
              <a:buChar char="•"/>
              <a:defRPr/>
            </a:lvl1pPr>
            <a:lvl2pPr indent="-317500" lvl="1" marL="914400" rtl="0" algn="l">
              <a:spcBef>
                <a:spcPts val="500"/>
              </a:spcBef>
              <a:spcAft>
                <a:spcPts val="0"/>
              </a:spcAft>
              <a:buClr>
                <a:schemeClr val="dk1"/>
              </a:buClr>
              <a:buSzPts val="1400"/>
              <a:buFont typeface="Arial"/>
              <a:buChar char="–"/>
              <a:defRPr/>
            </a:lvl2pPr>
            <a:lvl3pPr indent="-317500" lvl="2" marL="1371600" rtl="0" algn="l">
              <a:spcBef>
                <a:spcPts val="440"/>
              </a:spcBef>
              <a:spcAft>
                <a:spcPts val="0"/>
              </a:spcAft>
              <a:buClr>
                <a:schemeClr val="dk1"/>
              </a:buClr>
              <a:buSzPts val="1400"/>
              <a:buFont typeface="Arial"/>
              <a:buChar char="•"/>
              <a:defRPr/>
            </a:lvl3pPr>
            <a:lvl4pPr indent="-317500" lvl="3" marL="1828800" rtl="0" algn="l">
              <a:spcBef>
                <a:spcPts val="360"/>
              </a:spcBef>
              <a:spcAft>
                <a:spcPts val="0"/>
              </a:spcAft>
              <a:buClr>
                <a:schemeClr val="dk1"/>
              </a:buClr>
              <a:buSzPts val="1400"/>
              <a:buFont typeface="Arial"/>
              <a:buChar char="–"/>
              <a:defRPr/>
            </a:lvl4pPr>
            <a:lvl5pPr indent="-317500" lvl="4" marL="2286000" rtl="0" algn="l">
              <a:spcBef>
                <a:spcPts val="360"/>
              </a:spcBef>
              <a:spcAft>
                <a:spcPts val="0"/>
              </a:spcAft>
              <a:buClr>
                <a:schemeClr val="dk1"/>
              </a:buClr>
              <a:buSzPts val="1400"/>
              <a:buFont typeface="Arial"/>
              <a:buChar char="»"/>
              <a:defRPr/>
            </a:lvl5pPr>
            <a:lvl6pPr indent="-317500" lvl="5" marL="2743200" rtl="0" algn="l">
              <a:spcBef>
                <a:spcPts val="360"/>
              </a:spcBef>
              <a:spcAft>
                <a:spcPts val="0"/>
              </a:spcAft>
              <a:buClr>
                <a:schemeClr val="dk1"/>
              </a:buClr>
              <a:buSzPts val="1400"/>
              <a:buFont typeface="Arial"/>
              <a:buChar char="•"/>
              <a:defRPr/>
            </a:lvl6pPr>
            <a:lvl7pPr indent="-317500" lvl="6" marL="3200400" rtl="0" algn="l">
              <a:spcBef>
                <a:spcPts val="360"/>
              </a:spcBef>
              <a:spcAft>
                <a:spcPts val="0"/>
              </a:spcAft>
              <a:buClr>
                <a:schemeClr val="dk1"/>
              </a:buClr>
              <a:buSzPts val="1400"/>
              <a:buFont typeface="Arial"/>
              <a:buChar char="•"/>
              <a:defRPr/>
            </a:lvl7pPr>
            <a:lvl8pPr indent="-317500" lvl="7" marL="3657600" rtl="0" algn="l">
              <a:spcBef>
                <a:spcPts val="360"/>
              </a:spcBef>
              <a:spcAft>
                <a:spcPts val="0"/>
              </a:spcAft>
              <a:buClr>
                <a:schemeClr val="dk1"/>
              </a:buClr>
              <a:buSzPts val="1400"/>
              <a:buFont typeface="Arial"/>
              <a:buChar char="•"/>
              <a:defRPr/>
            </a:lvl8pPr>
            <a:lvl9pPr indent="-317500" lvl="8" marL="4114800" rtl="0" algn="l">
              <a:spcBef>
                <a:spcPts val="360"/>
              </a:spcBef>
              <a:spcAft>
                <a:spcPts val="0"/>
              </a:spcAft>
              <a:buClr>
                <a:schemeClr val="dk1"/>
              </a:buClr>
              <a:buSzPts val="1400"/>
              <a:buFont typeface="Arial"/>
              <a:buChar char="•"/>
              <a:defRPr/>
            </a:lvl9pPr>
          </a:lstStyle>
          <a:p/>
        </p:txBody>
      </p:sp>
      <p:sp>
        <p:nvSpPr>
          <p:cNvPr id="14" name="Google Shape;14;p2"/>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15" name="Google Shape;15;p2"/>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16" name="Google Shape;16;p2"/>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0" name="Google Shape;70;p11"/>
          <p:cNvSpPr txBox="1"/>
          <p:nvPr>
            <p:ph idx="1" type="body"/>
          </p:nvPr>
        </p:nvSpPr>
        <p:spPr>
          <a:xfrm rot="5400000">
            <a:off x="2874764" y="-1217413"/>
            <a:ext cx="3394472"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580"/>
              </a:spcBef>
              <a:spcAft>
                <a:spcPts val="0"/>
              </a:spcAft>
              <a:buClr>
                <a:schemeClr val="dk1"/>
              </a:buClr>
              <a:buSzPts val="1400"/>
              <a:buFont typeface="Arial"/>
              <a:buChar char="•"/>
              <a:defRPr/>
            </a:lvl1pPr>
            <a:lvl2pPr indent="-317500" lvl="1" marL="914400" rtl="0" algn="l">
              <a:spcBef>
                <a:spcPts val="500"/>
              </a:spcBef>
              <a:spcAft>
                <a:spcPts val="0"/>
              </a:spcAft>
              <a:buClr>
                <a:schemeClr val="dk1"/>
              </a:buClr>
              <a:buSzPts val="1400"/>
              <a:buFont typeface="Arial"/>
              <a:buChar char="–"/>
              <a:defRPr/>
            </a:lvl2pPr>
            <a:lvl3pPr indent="-317500" lvl="2" marL="1371600" rtl="0" algn="l">
              <a:spcBef>
                <a:spcPts val="440"/>
              </a:spcBef>
              <a:spcAft>
                <a:spcPts val="0"/>
              </a:spcAft>
              <a:buClr>
                <a:schemeClr val="dk1"/>
              </a:buClr>
              <a:buSzPts val="1400"/>
              <a:buFont typeface="Arial"/>
              <a:buChar char="•"/>
              <a:defRPr/>
            </a:lvl3pPr>
            <a:lvl4pPr indent="-317500" lvl="3" marL="1828800" rtl="0" algn="l">
              <a:spcBef>
                <a:spcPts val="360"/>
              </a:spcBef>
              <a:spcAft>
                <a:spcPts val="0"/>
              </a:spcAft>
              <a:buClr>
                <a:schemeClr val="dk1"/>
              </a:buClr>
              <a:buSzPts val="1400"/>
              <a:buFont typeface="Arial"/>
              <a:buChar char="–"/>
              <a:defRPr/>
            </a:lvl4pPr>
            <a:lvl5pPr indent="-317500" lvl="4" marL="2286000" rtl="0" algn="l">
              <a:spcBef>
                <a:spcPts val="360"/>
              </a:spcBef>
              <a:spcAft>
                <a:spcPts val="0"/>
              </a:spcAft>
              <a:buClr>
                <a:schemeClr val="dk1"/>
              </a:buClr>
              <a:buSzPts val="1400"/>
              <a:buFont typeface="Arial"/>
              <a:buChar char="»"/>
              <a:defRPr/>
            </a:lvl5pPr>
            <a:lvl6pPr indent="-317500" lvl="5" marL="2743200" rtl="0" algn="l">
              <a:spcBef>
                <a:spcPts val="360"/>
              </a:spcBef>
              <a:spcAft>
                <a:spcPts val="0"/>
              </a:spcAft>
              <a:buClr>
                <a:schemeClr val="dk1"/>
              </a:buClr>
              <a:buSzPts val="1400"/>
              <a:buFont typeface="Arial"/>
              <a:buChar char="•"/>
              <a:defRPr/>
            </a:lvl6pPr>
            <a:lvl7pPr indent="-317500" lvl="6" marL="3200400" rtl="0" algn="l">
              <a:spcBef>
                <a:spcPts val="360"/>
              </a:spcBef>
              <a:spcAft>
                <a:spcPts val="0"/>
              </a:spcAft>
              <a:buClr>
                <a:schemeClr val="dk1"/>
              </a:buClr>
              <a:buSzPts val="1400"/>
              <a:buFont typeface="Arial"/>
              <a:buChar char="•"/>
              <a:defRPr/>
            </a:lvl7pPr>
            <a:lvl8pPr indent="-317500" lvl="7" marL="3657600" rtl="0" algn="l">
              <a:spcBef>
                <a:spcPts val="360"/>
              </a:spcBef>
              <a:spcAft>
                <a:spcPts val="0"/>
              </a:spcAft>
              <a:buClr>
                <a:schemeClr val="dk1"/>
              </a:buClr>
              <a:buSzPts val="1400"/>
              <a:buFont typeface="Arial"/>
              <a:buChar char="•"/>
              <a:defRPr/>
            </a:lvl8pPr>
            <a:lvl9pPr indent="-317500" lvl="8" marL="4114800" rtl="0" algn="l">
              <a:spcBef>
                <a:spcPts val="360"/>
              </a:spcBef>
              <a:spcAft>
                <a:spcPts val="0"/>
              </a:spcAft>
              <a:buClr>
                <a:schemeClr val="dk1"/>
              </a:buClr>
              <a:buSzPts val="1400"/>
              <a:buFont typeface="Arial"/>
              <a:buChar char="•"/>
              <a:defRPr/>
            </a:lvl9pPr>
          </a:lstStyle>
          <a:p/>
        </p:txBody>
      </p:sp>
      <p:sp>
        <p:nvSpPr>
          <p:cNvPr id="71" name="Google Shape;71;p11"/>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72" name="Google Shape;72;p11"/>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73" name="Google Shape;73;p11"/>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649569" y="1920676"/>
            <a:ext cx="6144816" cy="2879725"/>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6" name="Google Shape;76;p12"/>
          <p:cNvSpPr txBox="1"/>
          <p:nvPr>
            <p:ph idx="1" type="body"/>
          </p:nvPr>
        </p:nvSpPr>
        <p:spPr>
          <a:xfrm rot="5400000">
            <a:off x="1812331" y="-884436"/>
            <a:ext cx="6144816" cy="8489950"/>
          </a:xfrm>
          <a:prstGeom prst="rect">
            <a:avLst/>
          </a:prstGeom>
          <a:noFill/>
          <a:ln>
            <a:noFill/>
          </a:ln>
        </p:spPr>
        <p:txBody>
          <a:bodyPr anchorCtr="0" anchor="t" bIns="91425" lIns="91425" spcFirstLastPara="1" rIns="91425" wrap="square" tIns="91425">
            <a:noAutofit/>
          </a:bodyPr>
          <a:lstStyle>
            <a:lvl1pPr indent="-317500" lvl="0" marL="457200" rtl="0" algn="l">
              <a:spcBef>
                <a:spcPts val="580"/>
              </a:spcBef>
              <a:spcAft>
                <a:spcPts val="0"/>
              </a:spcAft>
              <a:buClr>
                <a:schemeClr val="dk1"/>
              </a:buClr>
              <a:buSzPts val="1400"/>
              <a:buFont typeface="Arial"/>
              <a:buChar char="•"/>
              <a:defRPr/>
            </a:lvl1pPr>
            <a:lvl2pPr indent="-317500" lvl="1" marL="914400" rtl="0" algn="l">
              <a:spcBef>
                <a:spcPts val="500"/>
              </a:spcBef>
              <a:spcAft>
                <a:spcPts val="0"/>
              </a:spcAft>
              <a:buClr>
                <a:schemeClr val="dk1"/>
              </a:buClr>
              <a:buSzPts val="1400"/>
              <a:buFont typeface="Arial"/>
              <a:buChar char="–"/>
              <a:defRPr/>
            </a:lvl2pPr>
            <a:lvl3pPr indent="-317500" lvl="2" marL="1371600" rtl="0" algn="l">
              <a:spcBef>
                <a:spcPts val="440"/>
              </a:spcBef>
              <a:spcAft>
                <a:spcPts val="0"/>
              </a:spcAft>
              <a:buClr>
                <a:schemeClr val="dk1"/>
              </a:buClr>
              <a:buSzPts val="1400"/>
              <a:buFont typeface="Arial"/>
              <a:buChar char="•"/>
              <a:defRPr/>
            </a:lvl3pPr>
            <a:lvl4pPr indent="-317500" lvl="3" marL="1828800" rtl="0" algn="l">
              <a:spcBef>
                <a:spcPts val="360"/>
              </a:spcBef>
              <a:spcAft>
                <a:spcPts val="0"/>
              </a:spcAft>
              <a:buClr>
                <a:schemeClr val="dk1"/>
              </a:buClr>
              <a:buSzPts val="1400"/>
              <a:buFont typeface="Arial"/>
              <a:buChar char="–"/>
              <a:defRPr/>
            </a:lvl4pPr>
            <a:lvl5pPr indent="-317500" lvl="4" marL="2286000" rtl="0" algn="l">
              <a:spcBef>
                <a:spcPts val="360"/>
              </a:spcBef>
              <a:spcAft>
                <a:spcPts val="0"/>
              </a:spcAft>
              <a:buClr>
                <a:schemeClr val="dk1"/>
              </a:buClr>
              <a:buSzPts val="1400"/>
              <a:buFont typeface="Arial"/>
              <a:buChar char="»"/>
              <a:defRPr/>
            </a:lvl5pPr>
            <a:lvl6pPr indent="-317500" lvl="5" marL="2743200" rtl="0" algn="l">
              <a:spcBef>
                <a:spcPts val="360"/>
              </a:spcBef>
              <a:spcAft>
                <a:spcPts val="0"/>
              </a:spcAft>
              <a:buClr>
                <a:schemeClr val="dk1"/>
              </a:buClr>
              <a:buSzPts val="1400"/>
              <a:buFont typeface="Arial"/>
              <a:buChar char="•"/>
              <a:defRPr/>
            </a:lvl6pPr>
            <a:lvl7pPr indent="-317500" lvl="6" marL="3200400" rtl="0" algn="l">
              <a:spcBef>
                <a:spcPts val="360"/>
              </a:spcBef>
              <a:spcAft>
                <a:spcPts val="0"/>
              </a:spcAft>
              <a:buClr>
                <a:schemeClr val="dk1"/>
              </a:buClr>
              <a:buSzPts val="1400"/>
              <a:buFont typeface="Arial"/>
              <a:buChar char="•"/>
              <a:defRPr/>
            </a:lvl7pPr>
            <a:lvl8pPr indent="-317500" lvl="7" marL="3657600" rtl="0" algn="l">
              <a:spcBef>
                <a:spcPts val="360"/>
              </a:spcBef>
              <a:spcAft>
                <a:spcPts val="0"/>
              </a:spcAft>
              <a:buClr>
                <a:schemeClr val="dk1"/>
              </a:buClr>
              <a:buSzPts val="1400"/>
              <a:buFont typeface="Arial"/>
              <a:buChar char="•"/>
              <a:defRPr/>
            </a:lvl8pPr>
            <a:lvl9pPr indent="-317500" lvl="8" marL="4114800" rtl="0" algn="l">
              <a:spcBef>
                <a:spcPts val="360"/>
              </a:spcBef>
              <a:spcAft>
                <a:spcPts val="0"/>
              </a:spcAft>
              <a:buClr>
                <a:schemeClr val="dk1"/>
              </a:buClr>
              <a:buSzPts val="1400"/>
              <a:buFont typeface="Arial"/>
              <a:buChar char="•"/>
              <a:defRPr/>
            </a:lvl9pPr>
          </a:lstStyle>
          <a:p/>
        </p:txBody>
      </p:sp>
      <p:sp>
        <p:nvSpPr>
          <p:cNvPr id="77" name="Google Shape;77;p12"/>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78" name="Google Shape;78;p12"/>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79" name="Google Shape;79;p12"/>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1597819"/>
            <a:ext cx="7772400" cy="1102519"/>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9" name="Google Shape;19;p3"/>
          <p:cNvSpPr txBox="1"/>
          <p:nvPr>
            <p:ph idx="1" type="subTitle"/>
          </p:nvPr>
        </p:nvSpPr>
        <p:spPr>
          <a:xfrm>
            <a:off x="1371600" y="2914650"/>
            <a:ext cx="6400800" cy="1314450"/>
          </a:xfrm>
          <a:prstGeom prst="rect">
            <a:avLst/>
          </a:prstGeom>
          <a:noFill/>
          <a:ln>
            <a:noFill/>
          </a:ln>
        </p:spPr>
        <p:txBody>
          <a:bodyPr anchorCtr="0" anchor="t" bIns="91425" lIns="91425" spcFirstLastPara="1" rIns="91425" wrap="square" tIns="91425">
            <a:noAutofit/>
          </a:bodyPr>
          <a:lstStyle>
            <a:lvl1pPr indent="0" lvl="0" marL="0" marR="0" rtl="0" algn="ctr">
              <a:spcBef>
                <a:spcPts val="580"/>
              </a:spcBef>
              <a:spcAft>
                <a:spcPts val="0"/>
              </a:spcAft>
              <a:buClr>
                <a:srgbClr val="888888"/>
              </a:buClr>
              <a:buSzPts val="1400"/>
              <a:buFont typeface="Arial"/>
              <a:buNone/>
              <a:defRPr/>
            </a:lvl1pPr>
            <a:lvl2pPr indent="-1779" lvl="1" marL="408179" marR="0" rtl="0" algn="ctr">
              <a:spcBef>
                <a:spcPts val="500"/>
              </a:spcBef>
              <a:spcAft>
                <a:spcPts val="0"/>
              </a:spcAft>
              <a:buClr>
                <a:srgbClr val="888888"/>
              </a:buClr>
              <a:buSzPts val="1400"/>
              <a:buFont typeface="Arial"/>
              <a:buNone/>
              <a:defRPr/>
            </a:lvl2pPr>
            <a:lvl3pPr indent="-3558" lvl="2" marL="816358" marR="0" rtl="0" algn="ctr">
              <a:spcBef>
                <a:spcPts val="440"/>
              </a:spcBef>
              <a:spcAft>
                <a:spcPts val="0"/>
              </a:spcAft>
              <a:buClr>
                <a:srgbClr val="888888"/>
              </a:buClr>
              <a:buSzPts val="1400"/>
              <a:buFont typeface="Arial"/>
              <a:buNone/>
              <a:defRPr/>
            </a:lvl3pPr>
            <a:lvl4pPr indent="-5336" lvl="3" marL="1224537" marR="0" rtl="0" algn="ctr">
              <a:spcBef>
                <a:spcPts val="360"/>
              </a:spcBef>
              <a:spcAft>
                <a:spcPts val="0"/>
              </a:spcAft>
              <a:buClr>
                <a:srgbClr val="888888"/>
              </a:buClr>
              <a:buSzPts val="1400"/>
              <a:buFont typeface="Arial"/>
              <a:buNone/>
              <a:defRPr/>
            </a:lvl4pPr>
            <a:lvl5pPr indent="-7116" lvl="4" marL="1632716" marR="0" rtl="0" algn="ctr">
              <a:spcBef>
                <a:spcPts val="360"/>
              </a:spcBef>
              <a:spcAft>
                <a:spcPts val="0"/>
              </a:spcAft>
              <a:buClr>
                <a:srgbClr val="888888"/>
              </a:buClr>
              <a:buSzPts val="1400"/>
              <a:buFont typeface="Arial"/>
              <a:buNone/>
              <a:defRPr/>
            </a:lvl5pPr>
            <a:lvl6pPr indent="-8895" lvl="5" marL="2040895" marR="0" rtl="0" algn="ctr">
              <a:spcBef>
                <a:spcPts val="360"/>
              </a:spcBef>
              <a:spcAft>
                <a:spcPts val="0"/>
              </a:spcAft>
              <a:buClr>
                <a:srgbClr val="888888"/>
              </a:buClr>
              <a:buSzPts val="1400"/>
              <a:buFont typeface="Arial"/>
              <a:buNone/>
              <a:defRPr/>
            </a:lvl6pPr>
            <a:lvl7pPr indent="-10673" lvl="6" marL="2449074" marR="0" rtl="0" algn="ctr">
              <a:spcBef>
                <a:spcPts val="360"/>
              </a:spcBef>
              <a:spcAft>
                <a:spcPts val="0"/>
              </a:spcAft>
              <a:buClr>
                <a:srgbClr val="888888"/>
              </a:buClr>
              <a:buSzPts val="1400"/>
              <a:buFont typeface="Arial"/>
              <a:buNone/>
              <a:defRPr/>
            </a:lvl7pPr>
            <a:lvl8pPr indent="-12452" lvl="7" marL="2857253" marR="0" rtl="0" algn="ctr">
              <a:spcBef>
                <a:spcPts val="360"/>
              </a:spcBef>
              <a:spcAft>
                <a:spcPts val="0"/>
              </a:spcAft>
              <a:buClr>
                <a:srgbClr val="888888"/>
              </a:buClr>
              <a:buSzPts val="1400"/>
              <a:buFont typeface="Arial"/>
              <a:buNone/>
              <a:defRPr/>
            </a:lvl8pPr>
            <a:lvl9pPr indent="-1532" lvl="8" marL="3265432" marR="0" rtl="0" algn="ctr">
              <a:spcBef>
                <a:spcPts val="360"/>
              </a:spcBef>
              <a:spcAft>
                <a:spcPts val="0"/>
              </a:spcAft>
              <a:buClr>
                <a:srgbClr val="888888"/>
              </a:buClr>
              <a:buSzPts val="1400"/>
              <a:buFont typeface="Arial"/>
              <a:buNone/>
              <a:defRPr/>
            </a:lvl9pPr>
          </a:lstStyle>
          <a:p/>
        </p:txBody>
      </p:sp>
      <p:sp>
        <p:nvSpPr>
          <p:cNvPr id="20" name="Google Shape;20;p3"/>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21" name="Google Shape;21;p3"/>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22" name="Google Shape;22;p3"/>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6"/>
            <a:ext cx="7772400" cy="1021556"/>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4"/>
          <p:cNvSpPr txBox="1"/>
          <p:nvPr>
            <p:ph idx="1" type="body"/>
          </p:nvPr>
        </p:nvSpPr>
        <p:spPr>
          <a:xfrm>
            <a:off x="722313" y="2180035"/>
            <a:ext cx="7772400" cy="1125140"/>
          </a:xfrm>
          <a:prstGeom prst="rect">
            <a:avLst/>
          </a:prstGeom>
          <a:noFill/>
          <a:ln>
            <a:noFill/>
          </a:ln>
        </p:spPr>
        <p:txBody>
          <a:bodyPr anchorCtr="0" anchor="b" bIns="91425" lIns="91425" spcFirstLastPara="1" rIns="91425" wrap="square" tIns="91425">
            <a:noAutofit/>
          </a:bodyPr>
          <a:lstStyle>
            <a:lvl1pPr indent="-228600" lvl="0" marL="457200" rtl="0">
              <a:spcBef>
                <a:spcPts val="580"/>
              </a:spcBef>
              <a:spcAft>
                <a:spcPts val="0"/>
              </a:spcAft>
              <a:buClr>
                <a:srgbClr val="888888"/>
              </a:buClr>
              <a:buSzPts val="1400"/>
              <a:buFont typeface="Calibri"/>
              <a:buNone/>
              <a:defRPr/>
            </a:lvl1pPr>
            <a:lvl2pPr indent="-228600" lvl="1" marL="914400" rtl="0">
              <a:spcBef>
                <a:spcPts val="500"/>
              </a:spcBef>
              <a:spcAft>
                <a:spcPts val="0"/>
              </a:spcAft>
              <a:buClr>
                <a:srgbClr val="888888"/>
              </a:buClr>
              <a:buSzPts val="1400"/>
              <a:buFont typeface="Calibri"/>
              <a:buNone/>
              <a:defRPr/>
            </a:lvl2pPr>
            <a:lvl3pPr indent="-228600" lvl="2" marL="1371600" rtl="0">
              <a:spcBef>
                <a:spcPts val="440"/>
              </a:spcBef>
              <a:spcAft>
                <a:spcPts val="0"/>
              </a:spcAft>
              <a:buClr>
                <a:srgbClr val="888888"/>
              </a:buClr>
              <a:buSzPts val="1400"/>
              <a:buFont typeface="Calibri"/>
              <a:buNone/>
              <a:defRPr/>
            </a:lvl3pPr>
            <a:lvl4pPr indent="-228600" lvl="3" marL="1828800" rtl="0">
              <a:spcBef>
                <a:spcPts val="360"/>
              </a:spcBef>
              <a:spcAft>
                <a:spcPts val="0"/>
              </a:spcAft>
              <a:buClr>
                <a:srgbClr val="888888"/>
              </a:buClr>
              <a:buSzPts val="1400"/>
              <a:buFont typeface="Calibri"/>
              <a:buNone/>
              <a:defRPr/>
            </a:lvl4pPr>
            <a:lvl5pPr indent="-228600" lvl="4" marL="2286000" rtl="0">
              <a:spcBef>
                <a:spcPts val="360"/>
              </a:spcBef>
              <a:spcAft>
                <a:spcPts val="0"/>
              </a:spcAft>
              <a:buClr>
                <a:srgbClr val="888888"/>
              </a:buClr>
              <a:buSzPts val="1400"/>
              <a:buFont typeface="Calibri"/>
              <a:buNone/>
              <a:defRPr/>
            </a:lvl5pPr>
            <a:lvl6pPr indent="-228600" lvl="5" marL="2743200" rtl="0">
              <a:spcBef>
                <a:spcPts val="360"/>
              </a:spcBef>
              <a:spcAft>
                <a:spcPts val="0"/>
              </a:spcAft>
              <a:buClr>
                <a:srgbClr val="888888"/>
              </a:buClr>
              <a:buSzPts val="1400"/>
              <a:buFont typeface="Calibri"/>
              <a:buNone/>
              <a:defRPr/>
            </a:lvl6pPr>
            <a:lvl7pPr indent="-228600" lvl="6" marL="3200400" rtl="0">
              <a:spcBef>
                <a:spcPts val="360"/>
              </a:spcBef>
              <a:spcAft>
                <a:spcPts val="0"/>
              </a:spcAft>
              <a:buClr>
                <a:srgbClr val="888888"/>
              </a:buClr>
              <a:buSzPts val="1400"/>
              <a:buFont typeface="Calibri"/>
              <a:buNone/>
              <a:defRPr/>
            </a:lvl7pPr>
            <a:lvl8pPr indent="-228600" lvl="7" marL="3657600" rtl="0">
              <a:spcBef>
                <a:spcPts val="360"/>
              </a:spcBef>
              <a:spcAft>
                <a:spcPts val="0"/>
              </a:spcAft>
              <a:buClr>
                <a:srgbClr val="888888"/>
              </a:buClr>
              <a:buSzPts val="1400"/>
              <a:buFont typeface="Calibri"/>
              <a:buNone/>
              <a:defRPr/>
            </a:lvl8pPr>
            <a:lvl9pPr indent="-228600" lvl="8" marL="4114800" rtl="0">
              <a:spcBef>
                <a:spcPts val="360"/>
              </a:spcBef>
              <a:spcAft>
                <a:spcPts val="0"/>
              </a:spcAft>
              <a:buClr>
                <a:srgbClr val="888888"/>
              </a:buClr>
              <a:buSzPts val="1400"/>
              <a:buFont typeface="Calibri"/>
              <a:buNone/>
              <a:defRPr/>
            </a:lvl9pPr>
          </a:lstStyle>
          <a:p/>
        </p:txBody>
      </p:sp>
      <p:sp>
        <p:nvSpPr>
          <p:cNvPr id="26" name="Google Shape;26;p4"/>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27" name="Google Shape;27;p4"/>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28" name="Google Shape;28;p4"/>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1" name="Google Shape;31;p5"/>
          <p:cNvSpPr txBox="1"/>
          <p:nvPr>
            <p:ph idx="1" type="body"/>
          </p:nvPr>
        </p:nvSpPr>
        <p:spPr>
          <a:xfrm>
            <a:off x="639764" y="1679972"/>
            <a:ext cx="5684837" cy="4752975"/>
          </a:xfrm>
          <a:prstGeom prst="rect">
            <a:avLst/>
          </a:prstGeom>
          <a:noFill/>
          <a:ln>
            <a:noFill/>
          </a:ln>
        </p:spPr>
        <p:txBody>
          <a:bodyPr anchorCtr="0" anchor="t" bIns="91425" lIns="91425" spcFirstLastPara="1" rIns="91425" wrap="square" tIns="91425">
            <a:noAutofit/>
          </a:bodyPr>
          <a:lstStyle>
            <a:lvl1pPr indent="-317500" lvl="0" marL="457200" rtl="0">
              <a:spcBef>
                <a:spcPts val="580"/>
              </a:spcBef>
              <a:spcAft>
                <a:spcPts val="0"/>
              </a:spcAft>
              <a:buSzPts val="1400"/>
              <a:buChar char="•"/>
              <a:defRPr/>
            </a:lvl1pPr>
            <a:lvl2pPr indent="-317500" lvl="1" marL="914400" rtl="0">
              <a:spcBef>
                <a:spcPts val="500"/>
              </a:spcBef>
              <a:spcAft>
                <a:spcPts val="0"/>
              </a:spcAft>
              <a:buSzPts val="1400"/>
              <a:buChar char="–"/>
              <a:defRPr/>
            </a:lvl2pPr>
            <a:lvl3pPr indent="-317500" lvl="2" marL="1371600" rtl="0">
              <a:spcBef>
                <a:spcPts val="44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
              <a:defRPr/>
            </a:lvl8pPr>
            <a:lvl9pPr indent="-317500" lvl="8" marL="4114800" rtl="0">
              <a:spcBef>
                <a:spcPts val="360"/>
              </a:spcBef>
              <a:spcAft>
                <a:spcPts val="0"/>
              </a:spcAft>
              <a:buSzPts val="1400"/>
              <a:buChar char="•"/>
              <a:defRPr/>
            </a:lvl9pPr>
          </a:lstStyle>
          <a:p/>
        </p:txBody>
      </p:sp>
      <p:sp>
        <p:nvSpPr>
          <p:cNvPr id="32" name="Google Shape;32;p5"/>
          <p:cNvSpPr txBox="1"/>
          <p:nvPr>
            <p:ph idx="2" type="body"/>
          </p:nvPr>
        </p:nvSpPr>
        <p:spPr>
          <a:xfrm>
            <a:off x="6477000" y="1679972"/>
            <a:ext cx="5684838" cy="4752975"/>
          </a:xfrm>
          <a:prstGeom prst="rect">
            <a:avLst/>
          </a:prstGeom>
          <a:noFill/>
          <a:ln>
            <a:noFill/>
          </a:ln>
        </p:spPr>
        <p:txBody>
          <a:bodyPr anchorCtr="0" anchor="t" bIns="91425" lIns="91425" spcFirstLastPara="1" rIns="91425" wrap="square" tIns="91425">
            <a:noAutofit/>
          </a:bodyPr>
          <a:lstStyle>
            <a:lvl1pPr indent="-317500" lvl="0" marL="457200" rtl="0">
              <a:spcBef>
                <a:spcPts val="580"/>
              </a:spcBef>
              <a:spcAft>
                <a:spcPts val="0"/>
              </a:spcAft>
              <a:buSzPts val="1400"/>
              <a:buChar char="•"/>
              <a:defRPr/>
            </a:lvl1pPr>
            <a:lvl2pPr indent="-317500" lvl="1" marL="914400" rtl="0">
              <a:spcBef>
                <a:spcPts val="500"/>
              </a:spcBef>
              <a:spcAft>
                <a:spcPts val="0"/>
              </a:spcAft>
              <a:buSzPts val="1400"/>
              <a:buChar char="–"/>
              <a:defRPr/>
            </a:lvl2pPr>
            <a:lvl3pPr indent="-317500" lvl="2" marL="1371600" rtl="0">
              <a:spcBef>
                <a:spcPts val="44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
              <a:defRPr/>
            </a:lvl8pPr>
            <a:lvl9pPr indent="-317500" lvl="8" marL="4114800" rtl="0">
              <a:spcBef>
                <a:spcPts val="360"/>
              </a:spcBef>
              <a:spcAft>
                <a:spcPts val="0"/>
              </a:spcAft>
              <a:buSzPts val="1400"/>
              <a:buChar char="•"/>
              <a:defRPr/>
            </a:lvl9pPr>
          </a:lstStyle>
          <a:p/>
        </p:txBody>
      </p:sp>
      <p:sp>
        <p:nvSpPr>
          <p:cNvPr id="33" name="Google Shape;33;p5"/>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34" name="Google Shape;34;p5"/>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35" name="Google Shape;35;p5"/>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8" name="Google Shape;38;p6"/>
          <p:cNvSpPr txBox="1"/>
          <p:nvPr>
            <p:ph idx="1" type="body"/>
          </p:nvPr>
        </p:nvSpPr>
        <p:spPr>
          <a:xfrm>
            <a:off x="457200" y="1151335"/>
            <a:ext cx="4040188" cy="479822"/>
          </a:xfrm>
          <a:prstGeom prst="rect">
            <a:avLst/>
          </a:prstGeom>
          <a:noFill/>
          <a:ln>
            <a:noFill/>
          </a:ln>
        </p:spPr>
        <p:txBody>
          <a:bodyPr anchorCtr="0" anchor="b" bIns="91425" lIns="91425" spcFirstLastPara="1" rIns="91425" wrap="square" tIns="91425">
            <a:noAutofit/>
          </a:bodyPr>
          <a:lstStyle>
            <a:lvl1pPr indent="-228600" lvl="0" marL="457200" rtl="0">
              <a:spcBef>
                <a:spcPts val="580"/>
              </a:spcBef>
              <a:spcAft>
                <a:spcPts val="0"/>
              </a:spcAft>
              <a:buSzPts val="1400"/>
              <a:buFont typeface="Calibri"/>
              <a:buNone/>
              <a:defRPr/>
            </a:lvl1pPr>
            <a:lvl2pPr indent="-228600" lvl="1" marL="914400" rtl="0">
              <a:spcBef>
                <a:spcPts val="500"/>
              </a:spcBef>
              <a:spcAft>
                <a:spcPts val="0"/>
              </a:spcAft>
              <a:buSzPts val="1400"/>
              <a:buFont typeface="Calibri"/>
              <a:buNone/>
              <a:defRPr/>
            </a:lvl2pPr>
            <a:lvl3pPr indent="-228600" lvl="2" marL="1371600" rtl="0">
              <a:spcBef>
                <a:spcPts val="440"/>
              </a:spcBef>
              <a:spcAft>
                <a:spcPts val="0"/>
              </a:spcAft>
              <a:buSzPts val="1400"/>
              <a:buFont typeface="Calibri"/>
              <a:buNone/>
              <a:defRPr/>
            </a:lvl3pPr>
            <a:lvl4pPr indent="-228600" lvl="3" marL="1828800" rtl="0">
              <a:spcBef>
                <a:spcPts val="360"/>
              </a:spcBef>
              <a:spcAft>
                <a:spcPts val="0"/>
              </a:spcAft>
              <a:buSzPts val="1400"/>
              <a:buFont typeface="Calibri"/>
              <a:buNone/>
              <a:defRPr/>
            </a:lvl4pPr>
            <a:lvl5pPr indent="-228600" lvl="4" marL="2286000" rtl="0">
              <a:spcBef>
                <a:spcPts val="360"/>
              </a:spcBef>
              <a:spcAft>
                <a:spcPts val="0"/>
              </a:spcAft>
              <a:buSzPts val="1400"/>
              <a:buFont typeface="Calibri"/>
              <a:buNone/>
              <a:defRPr/>
            </a:lvl5pPr>
            <a:lvl6pPr indent="-228600" lvl="5" marL="2743200" rtl="0">
              <a:spcBef>
                <a:spcPts val="360"/>
              </a:spcBef>
              <a:spcAft>
                <a:spcPts val="0"/>
              </a:spcAft>
              <a:buSzPts val="1400"/>
              <a:buFont typeface="Calibri"/>
              <a:buNone/>
              <a:defRPr/>
            </a:lvl6pPr>
            <a:lvl7pPr indent="-228600" lvl="6" marL="3200400" rtl="0">
              <a:spcBef>
                <a:spcPts val="360"/>
              </a:spcBef>
              <a:spcAft>
                <a:spcPts val="0"/>
              </a:spcAft>
              <a:buSzPts val="1400"/>
              <a:buFont typeface="Calibri"/>
              <a:buNone/>
              <a:defRPr/>
            </a:lvl7pPr>
            <a:lvl8pPr indent="-228600" lvl="7" marL="3657600" rtl="0">
              <a:spcBef>
                <a:spcPts val="360"/>
              </a:spcBef>
              <a:spcAft>
                <a:spcPts val="0"/>
              </a:spcAft>
              <a:buSzPts val="1400"/>
              <a:buFont typeface="Calibri"/>
              <a:buNone/>
              <a:defRPr/>
            </a:lvl8pPr>
            <a:lvl9pPr indent="-228600" lvl="8" marL="4114800" rtl="0">
              <a:spcBef>
                <a:spcPts val="360"/>
              </a:spcBef>
              <a:spcAft>
                <a:spcPts val="0"/>
              </a:spcAft>
              <a:buSzPts val="1400"/>
              <a:buFont typeface="Calibri"/>
              <a:buNone/>
              <a:defRPr/>
            </a:lvl9pPr>
          </a:lstStyle>
          <a:p/>
        </p:txBody>
      </p:sp>
      <p:sp>
        <p:nvSpPr>
          <p:cNvPr id="39" name="Google Shape;39;p6"/>
          <p:cNvSpPr txBox="1"/>
          <p:nvPr>
            <p:ph idx="2" type="body"/>
          </p:nvPr>
        </p:nvSpPr>
        <p:spPr>
          <a:xfrm>
            <a:off x="457200" y="1631156"/>
            <a:ext cx="4040188" cy="2963466"/>
          </a:xfrm>
          <a:prstGeom prst="rect">
            <a:avLst/>
          </a:prstGeom>
          <a:noFill/>
          <a:ln>
            <a:noFill/>
          </a:ln>
        </p:spPr>
        <p:txBody>
          <a:bodyPr anchorCtr="0" anchor="t" bIns="91425" lIns="91425" spcFirstLastPara="1" rIns="91425" wrap="square" tIns="91425">
            <a:noAutofit/>
          </a:bodyPr>
          <a:lstStyle>
            <a:lvl1pPr indent="-317500" lvl="0" marL="457200" rtl="0">
              <a:spcBef>
                <a:spcPts val="580"/>
              </a:spcBef>
              <a:spcAft>
                <a:spcPts val="0"/>
              </a:spcAft>
              <a:buSzPts val="1400"/>
              <a:buChar char="•"/>
              <a:defRPr/>
            </a:lvl1pPr>
            <a:lvl2pPr indent="-317500" lvl="1" marL="914400" rtl="0">
              <a:spcBef>
                <a:spcPts val="500"/>
              </a:spcBef>
              <a:spcAft>
                <a:spcPts val="0"/>
              </a:spcAft>
              <a:buSzPts val="1400"/>
              <a:buChar char="–"/>
              <a:defRPr/>
            </a:lvl2pPr>
            <a:lvl3pPr indent="-317500" lvl="2" marL="1371600" rtl="0">
              <a:spcBef>
                <a:spcPts val="44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
              <a:defRPr/>
            </a:lvl8pPr>
            <a:lvl9pPr indent="-317500" lvl="8" marL="4114800" rtl="0">
              <a:spcBef>
                <a:spcPts val="360"/>
              </a:spcBef>
              <a:spcAft>
                <a:spcPts val="0"/>
              </a:spcAft>
              <a:buSzPts val="1400"/>
              <a:buChar char="•"/>
              <a:defRPr/>
            </a:lvl9pPr>
          </a:lstStyle>
          <a:p/>
        </p:txBody>
      </p:sp>
      <p:sp>
        <p:nvSpPr>
          <p:cNvPr id="40" name="Google Shape;40;p6"/>
          <p:cNvSpPr txBox="1"/>
          <p:nvPr>
            <p:ph idx="3" type="body"/>
          </p:nvPr>
        </p:nvSpPr>
        <p:spPr>
          <a:xfrm>
            <a:off x="4645026" y="1151335"/>
            <a:ext cx="4041775" cy="479822"/>
          </a:xfrm>
          <a:prstGeom prst="rect">
            <a:avLst/>
          </a:prstGeom>
          <a:noFill/>
          <a:ln>
            <a:noFill/>
          </a:ln>
        </p:spPr>
        <p:txBody>
          <a:bodyPr anchorCtr="0" anchor="b" bIns="91425" lIns="91425" spcFirstLastPara="1" rIns="91425" wrap="square" tIns="91425">
            <a:noAutofit/>
          </a:bodyPr>
          <a:lstStyle>
            <a:lvl1pPr indent="-228600" lvl="0" marL="457200" rtl="0">
              <a:spcBef>
                <a:spcPts val="580"/>
              </a:spcBef>
              <a:spcAft>
                <a:spcPts val="0"/>
              </a:spcAft>
              <a:buSzPts val="1400"/>
              <a:buFont typeface="Calibri"/>
              <a:buNone/>
              <a:defRPr/>
            </a:lvl1pPr>
            <a:lvl2pPr indent="-228600" lvl="1" marL="914400" rtl="0">
              <a:spcBef>
                <a:spcPts val="500"/>
              </a:spcBef>
              <a:spcAft>
                <a:spcPts val="0"/>
              </a:spcAft>
              <a:buSzPts val="1400"/>
              <a:buFont typeface="Calibri"/>
              <a:buNone/>
              <a:defRPr/>
            </a:lvl2pPr>
            <a:lvl3pPr indent="-228600" lvl="2" marL="1371600" rtl="0">
              <a:spcBef>
                <a:spcPts val="440"/>
              </a:spcBef>
              <a:spcAft>
                <a:spcPts val="0"/>
              </a:spcAft>
              <a:buSzPts val="1400"/>
              <a:buFont typeface="Calibri"/>
              <a:buNone/>
              <a:defRPr/>
            </a:lvl3pPr>
            <a:lvl4pPr indent="-228600" lvl="3" marL="1828800" rtl="0">
              <a:spcBef>
                <a:spcPts val="360"/>
              </a:spcBef>
              <a:spcAft>
                <a:spcPts val="0"/>
              </a:spcAft>
              <a:buSzPts val="1400"/>
              <a:buFont typeface="Calibri"/>
              <a:buNone/>
              <a:defRPr/>
            </a:lvl4pPr>
            <a:lvl5pPr indent="-228600" lvl="4" marL="2286000" rtl="0">
              <a:spcBef>
                <a:spcPts val="360"/>
              </a:spcBef>
              <a:spcAft>
                <a:spcPts val="0"/>
              </a:spcAft>
              <a:buSzPts val="1400"/>
              <a:buFont typeface="Calibri"/>
              <a:buNone/>
              <a:defRPr/>
            </a:lvl5pPr>
            <a:lvl6pPr indent="-228600" lvl="5" marL="2743200" rtl="0">
              <a:spcBef>
                <a:spcPts val="360"/>
              </a:spcBef>
              <a:spcAft>
                <a:spcPts val="0"/>
              </a:spcAft>
              <a:buSzPts val="1400"/>
              <a:buFont typeface="Calibri"/>
              <a:buNone/>
              <a:defRPr/>
            </a:lvl6pPr>
            <a:lvl7pPr indent="-228600" lvl="6" marL="3200400" rtl="0">
              <a:spcBef>
                <a:spcPts val="360"/>
              </a:spcBef>
              <a:spcAft>
                <a:spcPts val="0"/>
              </a:spcAft>
              <a:buSzPts val="1400"/>
              <a:buFont typeface="Calibri"/>
              <a:buNone/>
              <a:defRPr/>
            </a:lvl7pPr>
            <a:lvl8pPr indent="-228600" lvl="7" marL="3657600" rtl="0">
              <a:spcBef>
                <a:spcPts val="360"/>
              </a:spcBef>
              <a:spcAft>
                <a:spcPts val="0"/>
              </a:spcAft>
              <a:buSzPts val="1400"/>
              <a:buFont typeface="Calibri"/>
              <a:buNone/>
              <a:defRPr/>
            </a:lvl8pPr>
            <a:lvl9pPr indent="-228600" lvl="8" marL="4114800" rtl="0">
              <a:spcBef>
                <a:spcPts val="360"/>
              </a:spcBef>
              <a:spcAft>
                <a:spcPts val="0"/>
              </a:spcAft>
              <a:buSzPts val="1400"/>
              <a:buFont typeface="Calibri"/>
              <a:buNone/>
              <a:defRPr/>
            </a:lvl9pPr>
          </a:lstStyle>
          <a:p/>
        </p:txBody>
      </p:sp>
      <p:sp>
        <p:nvSpPr>
          <p:cNvPr id="41" name="Google Shape;41;p6"/>
          <p:cNvSpPr txBox="1"/>
          <p:nvPr>
            <p:ph idx="4" type="body"/>
          </p:nvPr>
        </p:nvSpPr>
        <p:spPr>
          <a:xfrm>
            <a:off x="4645026" y="1631156"/>
            <a:ext cx="4041775" cy="2963466"/>
          </a:xfrm>
          <a:prstGeom prst="rect">
            <a:avLst/>
          </a:prstGeom>
          <a:noFill/>
          <a:ln>
            <a:noFill/>
          </a:ln>
        </p:spPr>
        <p:txBody>
          <a:bodyPr anchorCtr="0" anchor="t" bIns="91425" lIns="91425" spcFirstLastPara="1" rIns="91425" wrap="square" tIns="91425">
            <a:noAutofit/>
          </a:bodyPr>
          <a:lstStyle>
            <a:lvl1pPr indent="-317500" lvl="0" marL="457200" rtl="0">
              <a:spcBef>
                <a:spcPts val="580"/>
              </a:spcBef>
              <a:spcAft>
                <a:spcPts val="0"/>
              </a:spcAft>
              <a:buSzPts val="1400"/>
              <a:buChar char="•"/>
              <a:defRPr/>
            </a:lvl1pPr>
            <a:lvl2pPr indent="-317500" lvl="1" marL="914400" rtl="0">
              <a:spcBef>
                <a:spcPts val="500"/>
              </a:spcBef>
              <a:spcAft>
                <a:spcPts val="0"/>
              </a:spcAft>
              <a:buSzPts val="1400"/>
              <a:buChar char="–"/>
              <a:defRPr/>
            </a:lvl2pPr>
            <a:lvl3pPr indent="-317500" lvl="2" marL="1371600" rtl="0">
              <a:spcBef>
                <a:spcPts val="44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
              <a:defRPr/>
            </a:lvl8pPr>
            <a:lvl9pPr indent="-317500" lvl="8" marL="4114800" rtl="0">
              <a:spcBef>
                <a:spcPts val="360"/>
              </a:spcBef>
              <a:spcAft>
                <a:spcPts val="0"/>
              </a:spcAft>
              <a:buSzPts val="1400"/>
              <a:buChar char="•"/>
              <a:defRPr/>
            </a:lvl9pPr>
          </a:lstStyle>
          <a:p/>
        </p:txBody>
      </p:sp>
      <p:sp>
        <p:nvSpPr>
          <p:cNvPr id="42" name="Google Shape;42;p6"/>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43" name="Google Shape;43;p6"/>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44" name="Google Shape;44;p6"/>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 name="Google Shape;47;p7"/>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48" name="Google Shape;48;p7"/>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49" name="Google Shape;49;p7"/>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52" name="Google Shape;52;p8"/>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53" name="Google Shape;53;p8"/>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1" y="204787"/>
            <a:ext cx="3008313" cy="8715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6" name="Google Shape;56;p9"/>
          <p:cNvSpPr txBox="1"/>
          <p:nvPr>
            <p:ph idx="1" type="body"/>
          </p:nvPr>
        </p:nvSpPr>
        <p:spPr>
          <a:xfrm>
            <a:off x="3575050" y="204788"/>
            <a:ext cx="5111750" cy="4389835"/>
          </a:xfrm>
          <a:prstGeom prst="rect">
            <a:avLst/>
          </a:prstGeom>
          <a:noFill/>
          <a:ln>
            <a:noFill/>
          </a:ln>
        </p:spPr>
        <p:txBody>
          <a:bodyPr anchorCtr="0" anchor="t" bIns="91425" lIns="91425" spcFirstLastPara="1" rIns="91425" wrap="square" tIns="91425">
            <a:noAutofit/>
          </a:bodyPr>
          <a:lstStyle>
            <a:lvl1pPr indent="-317500" lvl="0" marL="457200" rtl="0">
              <a:spcBef>
                <a:spcPts val="580"/>
              </a:spcBef>
              <a:spcAft>
                <a:spcPts val="0"/>
              </a:spcAft>
              <a:buSzPts val="1400"/>
              <a:buChar char="•"/>
              <a:defRPr/>
            </a:lvl1pPr>
            <a:lvl2pPr indent="-317500" lvl="1" marL="914400" rtl="0">
              <a:spcBef>
                <a:spcPts val="500"/>
              </a:spcBef>
              <a:spcAft>
                <a:spcPts val="0"/>
              </a:spcAft>
              <a:buSzPts val="1400"/>
              <a:buChar char="–"/>
              <a:defRPr/>
            </a:lvl2pPr>
            <a:lvl3pPr indent="-317500" lvl="2" marL="1371600" rtl="0">
              <a:spcBef>
                <a:spcPts val="44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
              <a:defRPr/>
            </a:lvl8pPr>
            <a:lvl9pPr indent="-317500" lvl="8" marL="4114800" rtl="0">
              <a:spcBef>
                <a:spcPts val="360"/>
              </a:spcBef>
              <a:spcAft>
                <a:spcPts val="0"/>
              </a:spcAft>
              <a:buSzPts val="1400"/>
              <a:buChar char="•"/>
              <a:defRPr/>
            </a:lvl9pPr>
          </a:lstStyle>
          <a:p/>
        </p:txBody>
      </p:sp>
      <p:sp>
        <p:nvSpPr>
          <p:cNvPr id="57" name="Google Shape;57;p9"/>
          <p:cNvSpPr txBox="1"/>
          <p:nvPr>
            <p:ph idx="2" type="body"/>
          </p:nvPr>
        </p:nvSpPr>
        <p:spPr>
          <a:xfrm>
            <a:off x="457201" y="1076326"/>
            <a:ext cx="3008313" cy="3518297"/>
          </a:xfrm>
          <a:prstGeom prst="rect">
            <a:avLst/>
          </a:prstGeom>
          <a:noFill/>
          <a:ln>
            <a:noFill/>
          </a:ln>
        </p:spPr>
        <p:txBody>
          <a:bodyPr anchorCtr="0" anchor="t" bIns="91425" lIns="91425" spcFirstLastPara="1" rIns="91425" wrap="square" tIns="91425">
            <a:noAutofit/>
          </a:bodyPr>
          <a:lstStyle>
            <a:lvl1pPr indent="-228600" lvl="0" marL="457200" rtl="0">
              <a:spcBef>
                <a:spcPts val="580"/>
              </a:spcBef>
              <a:spcAft>
                <a:spcPts val="0"/>
              </a:spcAft>
              <a:buSzPts val="1400"/>
              <a:buFont typeface="Calibri"/>
              <a:buNone/>
              <a:defRPr/>
            </a:lvl1pPr>
            <a:lvl2pPr indent="-228600" lvl="1" marL="914400" rtl="0">
              <a:spcBef>
                <a:spcPts val="500"/>
              </a:spcBef>
              <a:spcAft>
                <a:spcPts val="0"/>
              </a:spcAft>
              <a:buSzPts val="1400"/>
              <a:buFont typeface="Calibri"/>
              <a:buNone/>
              <a:defRPr/>
            </a:lvl2pPr>
            <a:lvl3pPr indent="-228600" lvl="2" marL="1371600" rtl="0">
              <a:spcBef>
                <a:spcPts val="440"/>
              </a:spcBef>
              <a:spcAft>
                <a:spcPts val="0"/>
              </a:spcAft>
              <a:buSzPts val="1400"/>
              <a:buFont typeface="Calibri"/>
              <a:buNone/>
              <a:defRPr/>
            </a:lvl3pPr>
            <a:lvl4pPr indent="-228600" lvl="3" marL="1828800" rtl="0">
              <a:spcBef>
                <a:spcPts val="360"/>
              </a:spcBef>
              <a:spcAft>
                <a:spcPts val="0"/>
              </a:spcAft>
              <a:buSzPts val="1400"/>
              <a:buFont typeface="Calibri"/>
              <a:buNone/>
              <a:defRPr/>
            </a:lvl4pPr>
            <a:lvl5pPr indent="-228600" lvl="4" marL="2286000" rtl="0">
              <a:spcBef>
                <a:spcPts val="360"/>
              </a:spcBef>
              <a:spcAft>
                <a:spcPts val="0"/>
              </a:spcAft>
              <a:buSzPts val="1400"/>
              <a:buFont typeface="Calibri"/>
              <a:buNone/>
              <a:defRPr/>
            </a:lvl5pPr>
            <a:lvl6pPr indent="-228600" lvl="5" marL="2743200" rtl="0">
              <a:spcBef>
                <a:spcPts val="360"/>
              </a:spcBef>
              <a:spcAft>
                <a:spcPts val="0"/>
              </a:spcAft>
              <a:buSzPts val="1400"/>
              <a:buFont typeface="Calibri"/>
              <a:buNone/>
              <a:defRPr/>
            </a:lvl6pPr>
            <a:lvl7pPr indent="-228600" lvl="6" marL="3200400" rtl="0">
              <a:spcBef>
                <a:spcPts val="360"/>
              </a:spcBef>
              <a:spcAft>
                <a:spcPts val="0"/>
              </a:spcAft>
              <a:buSzPts val="1400"/>
              <a:buFont typeface="Calibri"/>
              <a:buNone/>
              <a:defRPr/>
            </a:lvl7pPr>
            <a:lvl8pPr indent="-228600" lvl="7" marL="3657600" rtl="0">
              <a:spcBef>
                <a:spcPts val="360"/>
              </a:spcBef>
              <a:spcAft>
                <a:spcPts val="0"/>
              </a:spcAft>
              <a:buSzPts val="1400"/>
              <a:buFont typeface="Calibri"/>
              <a:buNone/>
              <a:defRPr/>
            </a:lvl8pPr>
            <a:lvl9pPr indent="-228600" lvl="8" marL="4114800" rtl="0">
              <a:spcBef>
                <a:spcPts val="360"/>
              </a:spcBef>
              <a:spcAft>
                <a:spcPts val="0"/>
              </a:spcAft>
              <a:buSzPts val="1400"/>
              <a:buFont typeface="Calibri"/>
              <a:buNone/>
              <a:defRPr/>
            </a:lvl9pPr>
          </a:lstStyle>
          <a:p/>
        </p:txBody>
      </p:sp>
      <p:sp>
        <p:nvSpPr>
          <p:cNvPr id="58" name="Google Shape;58;p9"/>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59" name="Google Shape;59;p9"/>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60" name="Google Shape;60;p9"/>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053"/>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3" name="Google Shape;63;p10"/>
          <p:cNvSpPr/>
          <p:nvPr>
            <p:ph idx="2" type="pic"/>
          </p:nvPr>
        </p:nvSpPr>
        <p:spPr>
          <a:xfrm>
            <a:off x="1792288" y="459581"/>
            <a:ext cx="5486400" cy="3086100"/>
          </a:xfrm>
          <a:prstGeom prst="rect">
            <a:avLst/>
          </a:prstGeom>
          <a:noFill/>
          <a:ln>
            <a:noFill/>
          </a:ln>
        </p:spPr>
      </p:sp>
      <p:sp>
        <p:nvSpPr>
          <p:cNvPr id="64" name="Google Shape;64;p10"/>
          <p:cNvSpPr txBox="1"/>
          <p:nvPr>
            <p:ph idx="1" type="body"/>
          </p:nvPr>
        </p:nvSpPr>
        <p:spPr>
          <a:xfrm>
            <a:off x="1792288" y="4025503"/>
            <a:ext cx="5486400" cy="603647"/>
          </a:xfrm>
          <a:prstGeom prst="rect">
            <a:avLst/>
          </a:prstGeom>
          <a:noFill/>
          <a:ln>
            <a:noFill/>
          </a:ln>
        </p:spPr>
        <p:txBody>
          <a:bodyPr anchorCtr="0" anchor="t" bIns="91425" lIns="91425" spcFirstLastPara="1" rIns="91425" wrap="square" tIns="91425">
            <a:noAutofit/>
          </a:bodyPr>
          <a:lstStyle>
            <a:lvl1pPr indent="-228600" lvl="0" marL="457200" rtl="0">
              <a:spcBef>
                <a:spcPts val="580"/>
              </a:spcBef>
              <a:spcAft>
                <a:spcPts val="0"/>
              </a:spcAft>
              <a:buSzPts val="1400"/>
              <a:buFont typeface="Calibri"/>
              <a:buNone/>
              <a:defRPr/>
            </a:lvl1pPr>
            <a:lvl2pPr indent="-228600" lvl="1" marL="914400" rtl="0">
              <a:spcBef>
                <a:spcPts val="500"/>
              </a:spcBef>
              <a:spcAft>
                <a:spcPts val="0"/>
              </a:spcAft>
              <a:buSzPts val="1400"/>
              <a:buFont typeface="Calibri"/>
              <a:buNone/>
              <a:defRPr/>
            </a:lvl2pPr>
            <a:lvl3pPr indent="-228600" lvl="2" marL="1371600" rtl="0">
              <a:spcBef>
                <a:spcPts val="440"/>
              </a:spcBef>
              <a:spcAft>
                <a:spcPts val="0"/>
              </a:spcAft>
              <a:buSzPts val="1400"/>
              <a:buFont typeface="Calibri"/>
              <a:buNone/>
              <a:defRPr/>
            </a:lvl3pPr>
            <a:lvl4pPr indent="-228600" lvl="3" marL="1828800" rtl="0">
              <a:spcBef>
                <a:spcPts val="360"/>
              </a:spcBef>
              <a:spcAft>
                <a:spcPts val="0"/>
              </a:spcAft>
              <a:buSzPts val="1400"/>
              <a:buFont typeface="Calibri"/>
              <a:buNone/>
              <a:defRPr/>
            </a:lvl4pPr>
            <a:lvl5pPr indent="-228600" lvl="4" marL="2286000" rtl="0">
              <a:spcBef>
                <a:spcPts val="360"/>
              </a:spcBef>
              <a:spcAft>
                <a:spcPts val="0"/>
              </a:spcAft>
              <a:buSzPts val="1400"/>
              <a:buFont typeface="Calibri"/>
              <a:buNone/>
              <a:defRPr/>
            </a:lvl5pPr>
            <a:lvl6pPr indent="-228600" lvl="5" marL="2743200" rtl="0">
              <a:spcBef>
                <a:spcPts val="360"/>
              </a:spcBef>
              <a:spcAft>
                <a:spcPts val="0"/>
              </a:spcAft>
              <a:buSzPts val="1400"/>
              <a:buFont typeface="Calibri"/>
              <a:buNone/>
              <a:defRPr/>
            </a:lvl6pPr>
            <a:lvl7pPr indent="-228600" lvl="6" marL="3200400" rtl="0">
              <a:spcBef>
                <a:spcPts val="360"/>
              </a:spcBef>
              <a:spcAft>
                <a:spcPts val="0"/>
              </a:spcAft>
              <a:buSzPts val="1400"/>
              <a:buFont typeface="Calibri"/>
              <a:buNone/>
              <a:defRPr/>
            </a:lvl7pPr>
            <a:lvl8pPr indent="-228600" lvl="7" marL="3657600" rtl="0">
              <a:spcBef>
                <a:spcPts val="360"/>
              </a:spcBef>
              <a:spcAft>
                <a:spcPts val="0"/>
              </a:spcAft>
              <a:buSzPts val="1400"/>
              <a:buFont typeface="Calibri"/>
              <a:buNone/>
              <a:defRPr/>
            </a:lvl8pPr>
            <a:lvl9pPr indent="-228600" lvl="8" marL="4114800" rtl="0">
              <a:spcBef>
                <a:spcPts val="360"/>
              </a:spcBef>
              <a:spcAft>
                <a:spcPts val="0"/>
              </a:spcAft>
              <a:buSzPts val="1400"/>
              <a:buFont typeface="Calibri"/>
              <a:buNone/>
              <a:defRPr/>
            </a:lvl9pPr>
          </a:lstStyle>
          <a:p/>
        </p:txBody>
      </p:sp>
      <p:sp>
        <p:nvSpPr>
          <p:cNvPr id="65" name="Google Shape;65;p10"/>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66" name="Google Shape;66;p10"/>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67" name="Google Shape;67;p10"/>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7" name="Google Shape;7;p1"/>
          <p:cNvSpPr txBox="1"/>
          <p:nvPr>
            <p:ph idx="1" type="body"/>
          </p:nvPr>
        </p:nvSpPr>
        <p:spPr>
          <a:xfrm>
            <a:off x="457200" y="1200151"/>
            <a:ext cx="8229600" cy="3394472"/>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80"/>
              </a:spcBef>
              <a:spcAft>
                <a:spcPts val="0"/>
              </a:spcAft>
              <a:buClr>
                <a:schemeClr val="dk1"/>
              </a:buClr>
              <a:buSzPts val="1400"/>
              <a:buFont typeface="Arial"/>
              <a:buChar char="•"/>
              <a:defRPr/>
            </a:lvl1pPr>
            <a:lvl2pPr indent="-317500" lvl="1" marL="914400" marR="0" rtl="0" algn="l">
              <a:spcBef>
                <a:spcPts val="500"/>
              </a:spcBef>
              <a:spcAft>
                <a:spcPts val="0"/>
              </a:spcAft>
              <a:buClr>
                <a:schemeClr val="dk1"/>
              </a:buClr>
              <a:buSzPts val="1400"/>
              <a:buFont typeface="Arial"/>
              <a:buChar char="–"/>
              <a:defRPr/>
            </a:lvl2pPr>
            <a:lvl3pPr indent="-317500" lvl="2" marL="1371600" marR="0" rtl="0" algn="l">
              <a:spcBef>
                <a:spcPts val="440"/>
              </a:spcBef>
              <a:spcAft>
                <a:spcPts val="0"/>
              </a:spcAft>
              <a:buClr>
                <a:schemeClr val="dk1"/>
              </a:buClr>
              <a:buSzPts val="1400"/>
              <a:buFont typeface="Arial"/>
              <a:buChar char="•"/>
              <a:defRPr/>
            </a:lvl3pPr>
            <a:lvl4pPr indent="-317500" lvl="3" marL="1828800" marR="0" rtl="0" algn="l">
              <a:spcBef>
                <a:spcPts val="360"/>
              </a:spcBef>
              <a:spcAft>
                <a:spcPts val="0"/>
              </a:spcAft>
              <a:buClr>
                <a:schemeClr val="dk1"/>
              </a:buClr>
              <a:buSzPts val="1400"/>
              <a:buFont typeface="Arial"/>
              <a:buChar char="–"/>
              <a:defRPr/>
            </a:lvl4pPr>
            <a:lvl5pPr indent="-317500" lvl="4" marL="2286000" marR="0" rtl="0" algn="l">
              <a:spcBef>
                <a:spcPts val="360"/>
              </a:spcBef>
              <a:spcAft>
                <a:spcPts val="0"/>
              </a:spcAft>
              <a:buClr>
                <a:schemeClr val="dk1"/>
              </a:buClr>
              <a:buSzPts val="1400"/>
              <a:buFont typeface="Arial"/>
              <a:buChar char="»"/>
              <a:defRPr/>
            </a:lvl5pPr>
            <a:lvl6pPr indent="-317500" lvl="5" marL="2743200" marR="0" rtl="0" algn="l">
              <a:spcBef>
                <a:spcPts val="360"/>
              </a:spcBef>
              <a:spcAft>
                <a:spcPts val="0"/>
              </a:spcAft>
              <a:buClr>
                <a:schemeClr val="dk1"/>
              </a:buClr>
              <a:buSzPts val="1400"/>
              <a:buFont typeface="Arial"/>
              <a:buChar char="•"/>
              <a:defRPr/>
            </a:lvl6pPr>
            <a:lvl7pPr indent="-317500" lvl="6" marL="3200400" marR="0" rtl="0" algn="l">
              <a:spcBef>
                <a:spcPts val="360"/>
              </a:spcBef>
              <a:spcAft>
                <a:spcPts val="0"/>
              </a:spcAft>
              <a:buClr>
                <a:schemeClr val="dk1"/>
              </a:buClr>
              <a:buSzPts val="1400"/>
              <a:buFont typeface="Arial"/>
              <a:buChar char="•"/>
              <a:defRPr/>
            </a:lvl7pPr>
            <a:lvl8pPr indent="-317500" lvl="7" marL="3657600" marR="0" rtl="0" algn="l">
              <a:spcBef>
                <a:spcPts val="360"/>
              </a:spcBef>
              <a:spcAft>
                <a:spcPts val="0"/>
              </a:spcAft>
              <a:buClr>
                <a:schemeClr val="dk1"/>
              </a:buClr>
              <a:buSzPts val="1400"/>
              <a:buFont typeface="Arial"/>
              <a:buChar char="•"/>
              <a:defRPr/>
            </a:lvl8pPr>
            <a:lvl9pPr indent="-317500" lvl="8" marL="4114800" marR="0" rtl="0" algn="l">
              <a:spcBef>
                <a:spcPts val="360"/>
              </a:spcBef>
              <a:spcAft>
                <a:spcPts val="0"/>
              </a:spcAft>
              <a:buClr>
                <a:schemeClr val="dk1"/>
              </a:buClr>
              <a:buSzPts val="1400"/>
              <a:buFont typeface="Arial"/>
              <a:buChar char="•"/>
              <a:defRPr/>
            </a:lvl9pPr>
          </a:lstStyle>
          <a:p/>
        </p:txBody>
      </p:sp>
      <p:sp>
        <p:nvSpPr>
          <p:cNvPr id="8" name="Google Shape;8;p1"/>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9" name="Google Shape;9;p1"/>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10" name="Google Shape;10;p1"/>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AguaClara/humic_acid/" TargetMode="External"/><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hyperlink" Target="mailto:rml267@cornell.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mailto:rml267@cornell.edu" TargetMode="Externa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2404750" y="3020500"/>
            <a:ext cx="6453900" cy="80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7F7F7F"/>
                </a:solidFill>
              </a:rPr>
              <a:t>Investigating how coagulant dosages affect </a:t>
            </a:r>
            <a:r>
              <a:rPr lang="en-US">
                <a:solidFill>
                  <a:srgbClr val="7F7F7F"/>
                </a:solidFill>
              </a:rPr>
              <a:t>humic acid concentrations </a:t>
            </a:r>
            <a:r>
              <a:rPr lang="en-US">
                <a:solidFill>
                  <a:srgbClr val="7F7F7F"/>
                </a:solidFill>
              </a:rPr>
              <a:t>in water</a:t>
            </a:r>
            <a:endParaRPr>
              <a:solidFill>
                <a:srgbClr val="7F7F7F"/>
              </a:solidFill>
            </a:endParaRPr>
          </a:p>
          <a:p>
            <a:pPr indent="0" lvl="0" marL="0" rtl="0" algn="ctr">
              <a:spcBef>
                <a:spcPts val="0"/>
              </a:spcBef>
              <a:spcAft>
                <a:spcPts val="0"/>
              </a:spcAft>
              <a:buClr>
                <a:schemeClr val="dk1"/>
              </a:buClr>
              <a:buFont typeface="Arial"/>
              <a:buNone/>
            </a:pPr>
            <a:r>
              <a:t/>
            </a:r>
            <a:endParaRPr>
              <a:solidFill>
                <a:srgbClr val="7F7F7F"/>
              </a:solidFill>
            </a:endParaRPr>
          </a:p>
          <a:p>
            <a:pPr indent="0" lvl="0" marL="0" rtl="0" algn="ctr">
              <a:spcBef>
                <a:spcPts val="0"/>
              </a:spcBef>
              <a:spcAft>
                <a:spcPts val="0"/>
              </a:spcAft>
              <a:buClr>
                <a:schemeClr val="dk1"/>
              </a:buClr>
              <a:buFont typeface="Arial"/>
              <a:buNone/>
            </a:pPr>
            <a:r>
              <a:rPr lang="en-US">
                <a:solidFill>
                  <a:srgbClr val="7F7F7F"/>
                </a:solidFill>
              </a:rPr>
              <a:t>More at </a:t>
            </a:r>
            <a:r>
              <a:rPr lang="en-US" u="sng">
                <a:solidFill>
                  <a:schemeClr val="hlink"/>
                </a:solidFill>
                <a:hlinkClick r:id="rId3"/>
              </a:rPr>
              <a:t>https://github.com/AguaClara/humic_acid/</a:t>
            </a:r>
            <a:endParaRPr>
              <a:solidFill>
                <a:srgbClr val="7F7F7F"/>
              </a:solidFill>
            </a:endParaRPr>
          </a:p>
          <a:p>
            <a:pPr indent="0" lvl="0" marL="0" rtl="0" algn="ctr">
              <a:spcBef>
                <a:spcPts val="0"/>
              </a:spcBef>
              <a:spcAft>
                <a:spcPts val="0"/>
              </a:spcAft>
              <a:buClr>
                <a:schemeClr val="dk1"/>
              </a:buClr>
              <a:buFont typeface="Arial"/>
              <a:buNone/>
            </a:pPr>
            <a:r>
              <a:t/>
            </a:r>
            <a:endParaRPr>
              <a:solidFill>
                <a:srgbClr val="7F7F7F"/>
              </a:solidFill>
            </a:endParaRPr>
          </a:p>
        </p:txBody>
      </p:sp>
      <p:sp>
        <p:nvSpPr>
          <p:cNvPr id="85" name="Google Shape;85;p13"/>
          <p:cNvSpPr txBox="1"/>
          <p:nvPr/>
        </p:nvSpPr>
        <p:spPr>
          <a:xfrm>
            <a:off x="3117400" y="1026850"/>
            <a:ext cx="5028600" cy="192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6000">
                <a:solidFill>
                  <a:srgbClr val="595959"/>
                </a:solidFill>
              </a:rPr>
              <a:t>Humic Acid Removal</a:t>
            </a:r>
            <a:endParaRPr sz="6000">
              <a:solidFill>
                <a:srgbClr val="595959"/>
              </a:solidFill>
            </a:endParaRPr>
          </a:p>
        </p:txBody>
      </p:sp>
      <p:sp>
        <p:nvSpPr>
          <p:cNvPr id="86" name="Google Shape;86;p13"/>
          <p:cNvSpPr txBox="1"/>
          <p:nvPr/>
        </p:nvSpPr>
        <p:spPr>
          <a:xfrm>
            <a:off x="2744050" y="1993450"/>
            <a:ext cx="5775300" cy="9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t/>
            </a:r>
            <a:endParaRPr sz="3000">
              <a:solidFill>
                <a:srgbClr val="595959"/>
              </a:solidFill>
            </a:endParaRPr>
          </a:p>
          <a:p>
            <a:pPr indent="0" lvl="0" marL="0" rtl="0" algn="l">
              <a:spcBef>
                <a:spcPts val="0"/>
              </a:spcBef>
              <a:spcAft>
                <a:spcPts val="0"/>
              </a:spcAft>
              <a:buNone/>
            </a:pPr>
            <a:r>
              <a:t/>
            </a:r>
            <a:endParaRPr sz="3000"/>
          </a:p>
        </p:txBody>
      </p:sp>
      <p:pic>
        <p:nvPicPr>
          <p:cNvPr id="87" name="Google Shape;87;p13"/>
          <p:cNvPicPr preferRelativeResize="0"/>
          <p:nvPr/>
        </p:nvPicPr>
        <p:blipFill rotWithShape="1">
          <a:blip r:embed="rId4">
            <a:alphaModFix/>
          </a:blip>
          <a:srcRect b="0" l="0" r="0" t="0"/>
          <a:stretch/>
        </p:blipFill>
        <p:spPr>
          <a:xfrm>
            <a:off x="7227500" y="66100"/>
            <a:ext cx="1869625" cy="593200"/>
          </a:xfrm>
          <a:prstGeom prst="rect">
            <a:avLst/>
          </a:prstGeom>
          <a:noFill/>
          <a:ln>
            <a:noFill/>
          </a:ln>
        </p:spPr>
      </p:pic>
      <p:pic>
        <p:nvPicPr>
          <p:cNvPr id="88" name="Google Shape;88;p13"/>
          <p:cNvPicPr preferRelativeResize="0"/>
          <p:nvPr/>
        </p:nvPicPr>
        <p:blipFill rotWithShape="1">
          <a:blip r:embed="rId5">
            <a:alphaModFix/>
          </a:blip>
          <a:srcRect b="0" l="0" r="0" t="0"/>
          <a:stretch/>
        </p:blipFill>
        <p:spPr>
          <a:xfrm>
            <a:off x="0" y="1183988"/>
            <a:ext cx="2934525" cy="2775524"/>
          </a:xfrm>
          <a:prstGeom prst="rect">
            <a:avLst/>
          </a:prstGeom>
          <a:noFill/>
          <a:ln>
            <a:noFill/>
          </a:ln>
        </p:spPr>
      </p:pic>
      <p:sp>
        <p:nvSpPr>
          <p:cNvPr id="89" name="Google Shape;89;p13"/>
          <p:cNvSpPr txBox="1"/>
          <p:nvPr/>
        </p:nvSpPr>
        <p:spPr>
          <a:xfrm>
            <a:off x="421350" y="4176925"/>
            <a:ext cx="8526600" cy="41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rgbClr val="333333"/>
                </a:solidFill>
              </a:rPr>
              <a:t>Emily Crites | eec67@cornell.edu	  Rachel Lai </a:t>
            </a:r>
            <a:r>
              <a:rPr lang="en-US">
                <a:solidFill>
                  <a:srgbClr val="333333"/>
                </a:solidFill>
              </a:rPr>
              <a:t>| </a:t>
            </a:r>
            <a:r>
              <a:rPr lang="en-US">
                <a:solidFill>
                  <a:schemeClr val="dk1"/>
                </a:solidFill>
                <a:uFill>
                  <a:noFill/>
                </a:uFill>
                <a:hlinkClick r:id="rId6">
                  <a:extLst>
                    <a:ext uri="{A12FA001-AC4F-418D-AE19-62706E023703}">
                      <ahyp:hlinkClr val="tx"/>
                    </a:ext>
                  </a:extLst>
                </a:hlinkClick>
              </a:rPr>
              <a:t>rml267@cornell.edu</a:t>
            </a:r>
            <a:r>
              <a:rPr lang="en-US">
                <a:solidFill>
                  <a:schemeClr val="dk1"/>
                </a:solidFill>
              </a:rPr>
              <a:t> </a:t>
            </a:r>
            <a:r>
              <a:rPr lang="en-US">
                <a:solidFill>
                  <a:srgbClr val="333333"/>
                </a:solidFill>
              </a:rPr>
              <a:t>   Abby Kim | sk2459@cornell.edu</a:t>
            </a:r>
            <a:endParaRPr b="0" i="0" sz="1400" u="none" cap="none" strike="noStrike">
              <a:solidFill>
                <a:srgbClr val="333333"/>
              </a:solidFill>
              <a:latin typeface="Arial"/>
              <a:ea typeface="Arial"/>
              <a:cs typeface="Arial"/>
              <a:sym typeface="Arial"/>
            </a:endParaRPr>
          </a:p>
        </p:txBody>
      </p:sp>
      <p:sp>
        <p:nvSpPr>
          <p:cNvPr id="90" name="Google Shape;90;p13"/>
          <p:cNvSpPr txBox="1"/>
          <p:nvPr/>
        </p:nvSpPr>
        <p:spPr>
          <a:xfrm>
            <a:off x="4908325" y="4760775"/>
            <a:ext cx="45717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rgbClr val="0B68FF"/>
                </a:solidFill>
              </a:rPr>
              <a:t>Humic Acid Removal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Final </a:t>
            </a:r>
            <a:r>
              <a:rPr b="1" lang="en-US" sz="1000">
                <a:solidFill>
                  <a:srgbClr val="7F7F7F"/>
                </a:solidFill>
              </a:rPr>
              <a:t>Presentation Spring 2022</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nvSpPr>
        <p:spPr>
          <a:xfrm>
            <a:off x="108724" y="261825"/>
            <a:ext cx="63051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Challenges</a:t>
            </a:r>
            <a:endParaRPr b="0" i="0" sz="4000" u="none" cap="none" strike="noStrike">
              <a:solidFill>
                <a:srgbClr val="0B68FF"/>
              </a:solidFill>
              <a:latin typeface="Arial"/>
              <a:ea typeface="Arial"/>
              <a:cs typeface="Arial"/>
              <a:sym typeface="Arial"/>
            </a:endParaRPr>
          </a:p>
        </p:txBody>
      </p:sp>
      <p:pic>
        <p:nvPicPr>
          <p:cNvPr id="190" name="Google Shape;190;p22"/>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191" name="Google Shape;191;p22"/>
          <p:cNvSpPr txBox="1"/>
          <p:nvPr/>
        </p:nvSpPr>
        <p:spPr>
          <a:xfrm>
            <a:off x="4473950" y="4763425"/>
            <a:ext cx="45228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 Removal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Final </a:t>
            </a:r>
            <a:r>
              <a:rPr b="1" lang="en-US" sz="1000">
                <a:solidFill>
                  <a:srgbClr val="7F7F7F"/>
                </a:solidFill>
              </a:rPr>
              <a:t>Presentation Spring 2022</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
        <p:nvSpPr>
          <p:cNvPr id="192" name="Google Shape;192;p22"/>
          <p:cNvSpPr txBox="1"/>
          <p:nvPr/>
        </p:nvSpPr>
        <p:spPr>
          <a:xfrm>
            <a:off x="917700" y="947363"/>
            <a:ext cx="7308600" cy="35280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dk1"/>
              </a:buClr>
              <a:buSzPts val="2400"/>
              <a:buFont typeface="Calibri"/>
              <a:buAutoNum type="arabicParenR"/>
            </a:pPr>
            <a:r>
              <a:rPr lang="en-US" sz="2400">
                <a:latin typeface="Calibri"/>
                <a:ea typeface="Calibri"/>
                <a:cs typeface="Calibri"/>
                <a:sym typeface="Calibri"/>
              </a:rPr>
              <a:t>Lack of materials</a:t>
            </a:r>
            <a:endParaRPr sz="2400">
              <a:latin typeface="Calibri"/>
              <a:ea typeface="Calibri"/>
              <a:cs typeface="Calibri"/>
              <a:sym typeface="Calibri"/>
            </a:endParaRPr>
          </a:p>
          <a:p>
            <a:pPr indent="-381000" lvl="1" marL="914400" rtl="0" algn="l">
              <a:lnSpc>
                <a:spcPct val="115000"/>
              </a:lnSpc>
              <a:spcBef>
                <a:spcPts val="0"/>
              </a:spcBef>
              <a:spcAft>
                <a:spcPts val="0"/>
              </a:spcAft>
              <a:buSzPts val="2400"/>
              <a:buFont typeface="Calibri"/>
              <a:buAutoNum type="alphaLcParenR"/>
            </a:pPr>
            <a:r>
              <a:rPr lang="en-US" sz="2400">
                <a:latin typeface="Calibri"/>
                <a:ea typeface="Calibri"/>
                <a:cs typeface="Calibri"/>
                <a:sym typeface="Calibri"/>
              </a:rPr>
              <a:t>Spectrophotometer</a:t>
            </a:r>
            <a:endParaRPr sz="2400">
              <a:latin typeface="Calibri"/>
              <a:ea typeface="Calibri"/>
              <a:cs typeface="Calibri"/>
              <a:sym typeface="Calibri"/>
            </a:endParaRPr>
          </a:p>
          <a:p>
            <a:pPr indent="-381000" lvl="1" marL="914400" rtl="0" algn="l">
              <a:lnSpc>
                <a:spcPct val="115000"/>
              </a:lnSpc>
              <a:spcBef>
                <a:spcPts val="0"/>
              </a:spcBef>
              <a:spcAft>
                <a:spcPts val="0"/>
              </a:spcAft>
              <a:buSzPts val="2400"/>
              <a:buFont typeface="Calibri"/>
              <a:buAutoNum type="alphaLcParenR"/>
            </a:pPr>
            <a:r>
              <a:rPr lang="en-US" sz="2400">
                <a:latin typeface="Calibri"/>
                <a:ea typeface="Calibri"/>
                <a:cs typeface="Calibri"/>
                <a:sym typeface="Calibri"/>
              </a:rPr>
              <a:t>Coagulant</a:t>
            </a:r>
            <a:endParaRPr sz="2400">
              <a:latin typeface="Calibri"/>
              <a:ea typeface="Calibri"/>
              <a:cs typeface="Calibri"/>
              <a:sym typeface="Calibri"/>
            </a:endParaRPr>
          </a:p>
          <a:p>
            <a:pPr indent="-381000" lvl="1" marL="914400" rtl="0" algn="l">
              <a:lnSpc>
                <a:spcPct val="115000"/>
              </a:lnSpc>
              <a:spcBef>
                <a:spcPts val="0"/>
              </a:spcBef>
              <a:spcAft>
                <a:spcPts val="0"/>
              </a:spcAft>
              <a:buSzPts val="2400"/>
              <a:buFont typeface="Calibri"/>
              <a:buAutoNum type="alphaLcParenR"/>
            </a:pPr>
            <a:r>
              <a:rPr lang="en-US" sz="2400">
                <a:latin typeface="Calibri"/>
                <a:ea typeface="Calibri"/>
                <a:cs typeface="Calibri"/>
                <a:sym typeface="Calibri"/>
              </a:rPr>
              <a:t>Pipette tips</a:t>
            </a:r>
            <a:endParaRPr sz="2400">
              <a:latin typeface="Calibri"/>
              <a:ea typeface="Calibri"/>
              <a:cs typeface="Calibri"/>
              <a:sym typeface="Calibri"/>
            </a:endParaRPr>
          </a:p>
          <a:p>
            <a:pPr indent="-381000" lvl="0" marL="457200" rtl="0" algn="l">
              <a:lnSpc>
                <a:spcPct val="115000"/>
              </a:lnSpc>
              <a:spcBef>
                <a:spcPts val="0"/>
              </a:spcBef>
              <a:spcAft>
                <a:spcPts val="0"/>
              </a:spcAft>
              <a:buSzPts val="2400"/>
              <a:buFont typeface="Calibri"/>
              <a:buAutoNum type="arabicParenR"/>
            </a:pPr>
            <a:r>
              <a:rPr lang="en-US" sz="2400">
                <a:latin typeface="Calibri"/>
                <a:ea typeface="Calibri"/>
                <a:cs typeface="Calibri"/>
                <a:sym typeface="Calibri"/>
              </a:rPr>
              <a:t>Malfunctioning of the water line</a:t>
            </a:r>
            <a:endParaRPr sz="2400">
              <a:latin typeface="Calibri"/>
              <a:ea typeface="Calibri"/>
              <a:cs typeface="Calibri"/>
              <a:sym typeface="Calibri"/>
            </a:endParaRPr>
          </a:p>
          <a:p>
            <a:pPr indent="-381000" lvl="0" marL="457200" rtl="0" algn="l">
              <a:lnSpc>
                <a:spcPct val="115000"/>
              </a:lnSpc>
              <a:spcBef>
                <a:spcPts val="0"/>
              </a:spcBef>
              <a:spcAft>
                <a:spcPts val="0"/>
              </a:spcAft>
              <a:buSzPts val="2400"/>
              <a:buFont typeface="Calibri"/>
              <a:buAutoNum type="arabicParenR"/>
            </a:pPr>
            <a:r>
              <a:rPr lang="en-US" sz="2400">
                <a:latin typeface="Calibri"/>
                <a:ea typeface="Calibri"/>
                <a:cs typeface="Calibri"/>
                <a:sym typeface="Calibri"/>
              </a:rPr>
              <a:t>Uncalibrated tools </a:t>
            </a:r>
            <a:endParaRPr sz="2400">
              <a:latin typeface="Calibri"/>
              <a:ea typeface="Calibri"/>
              <a:cs typeface="Calibri"/>
              <a:sym typeface="Calibri"/>
            </a:endParaRPr>
          </a:p>
          <a:p>
            <a:pPr indent="-381000" lvl="1" marL="914400" rtl="0" algn="l">
              <a:lnSpc>
                <a:spcPct val="115000"/>
              </a:lnSpc>
              <a:spcBef>
                <a:spcPts val="0"/>
              </a:spcBef>
              <a:spcAft>
                <a:spcPts val="0"/>
              </a:spcAft>
              <a:buSzPts val="2400"/>
              <a:buFont typeface="Calibri"/>
              <a:buAutoNum type="alphaLcParenR"/>
            </a:pPr>
            <a:r>
              <a:rPr lang="en-US" sz="2400">
                <a:latin typeface="Calibri"/>
                <a:ea typeface="Calibri"/>
                <a:cs typeface="Calibri"/>
                <a:sym typeface="Calibri"/>
              </a:rPr>
              <a:t>turbidimeter</a:t>
            </a:r>
            <a:endParaRPr sz="2400">
              <a:latin typeface="Calibri"/>
              <a:ea typeface="Calibri"/>
              <a:cs typeface="Calibri"/>
              <a:sym typeface="Calibri"/>
            </a:endParaRPr>
          </a:p>
          <a:p>
            <a:pPr indent="-381000" lvl="1" marL="914400" rtl="0" algn="l">
              <a:lnSpc>
                <a:spcPct val="115000"/>
              </a:lnSpc>
              <a:spcBef>
                <a:spcPts val="0"/>
              </a:spcBef>
              <a:spcAft>
                <a:spcPts val="0"/>
              </a:spcAft>
              <a:buSzPts val="2400"/>
              <a:buFont typeface="Calibri"/>
              <a:buAutoNum type="alphaLcParenR"/>
            </a:pPr>
            <a:r>
              <a:rPr lang="en-US" sz="2400">
                <a:latin typeface="Calibri"/>
                <a:ea typeface="Calibri"/>
                <a:cs typeface="Calibri"/>
                <a:sym typeface="Calibri"/>
              </a:rPr>
              <a:t>micro pipettes</a:t>
            </a:r>
            <a:endParaRPr sz="24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nvSpPr>
        <p:spPr>
          <a:xfrm>
            <a:off x="108724" y="261825"/>
            <a:ext cx="6305100" cy="622500"/>
          </a:xfrm>
          <a:prstGeom prst="rect">
            <a:avLst/>
          </a:prstGeom>
          <a:noFill/>
          <a:ln>
            <a:noFill/>
          </a:ln>
        </p:spPr>
        <p:txBody>
          <a:bodyPr anchorCtr="0" anchor="b" bIns="121875" lIns="121875" spcFirstLastPara="1" rIns="121875" wrap="square" tIns="121875">
            <a:noAutofit/>
          </a:bodyPr>
          <a:lstStyle/>
          <a:p>
            <a:pPr indent="0" lvl="0" marL="0" rtl="0" algn="l">
              <a:spcBef>
                <a:spcPts val="0"/>
              </a:spcBef>
              <a:spcAft>
                <a:spcPts val="0"/>
              </a:spcAft>
              <a:buClr>
                <a:schemeClr val="dk1"/>
              </a:buClr>
              <a:buSzPts val="1100"/>
              <a:buFont typeface="Arial"/>
              <a:buNone/>
            </a:pPr>
            <a:r>
              <a:rPr lang="en-US" sz="4000">
                <a:solidFill>
                  <a:srgbClr val="0B68FF"/>
                </a:solidFill>
              </a:rPr>
              <a:t>Coagulant Concentrations</a:t>
            </a:r>
            <a:endParaRPr b="0" i="0" sz="4000" u="none" cap="none" strike="noStrike">
              <a:solidFill>
                <a:srgbClr val="0B68FF"/>
              </a:solidFill>
              <a:latin typeface="Arial"/>
              <a:ea typeface="Arial"/>
              <a:cs typeface="Arial"/>
              <a:sym typeface="Arial"/>
            </a:endParaRPr>
          </a:p>
        </p:txBody>
      </p:sp>
      <p:pic>
        <p:nvPicPr>
          <p:cNvPr id="198" name="Google Shape;198;p23"/>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199" name="Google Shape;199;p23"/>
          <p:cNvSpPr txBox="1"/>
          <p:nvPr/>
        </p:nvSpPr>
        <p:spPr>
          <a:xfrm>
            <a:off x="4473950" y="4763425"/>
            <a:ext cx="45228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 Removal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Final Presentation Spring 2022</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graphicFrame>
        <p:nvGraphicFramePr>
          <p:cNvPr id="200" name="Google Shape;200;p23"/>
          <p:cNvGraphicFramePr/>
          <p:nvPr/>
        </p:nvGraphicFramePr>
        <p:xfrm>
          <a:off x="809000" y="1233175"/>
          <a:ext cx="3000000" cy="3000000"/>
        </p:xfrm>
        <a:graphic>
          <a:graphicData uri="http://schemas.openxmlformats.org/drawingml/2006/table">
            <a:tbl>
              <a:tblPr>
                <a:noFill/>
                <a:tableStyleId>{557E53F1-B700-4868-9D16-4466CDA03A67}</a:tableStyleId>
              </a:tblPr>
              <a:tblGrid>
                <a:gridCol w="1447800"/>
                <a:gridCol w="1447800"/>
                <a:gridCol w="1447800"/>
                <a:gridCol w="1447800"/>
                <a:gridCol w="1447800"/>
              </a:tblGrid>
              <a:tr h="326325">
                <a:tc>
                  <a:txBody>
                    <a:bodyPr/>
                    <a:lstStyle/>
                    <a:p>
                      <a:pPr indent="0" lvl="0" marL="0" rtl="0" algn="ctr">
                        <a:spcBef>
                          <a:spcPts val="0"/>
                        </a:spcBef>
                        <a:spcAft>
                          <a:spcPts val="0"/>
                        </a:spcAft>
                        <a:buNone/>
                      </a:pPr>
                      <a:r>
                        <a:rPr b="1" lang="en-US"/>
                        <a:t>5 mg/L HA</a:t>
                      </a:r>
                      <a:endParaRPr b="1"/>
                    </a:p>
                  </a:txBody>
                  <a:tcPr marT="91425" marB="91425" marR="91425" marL="91425"/>
                </a:tc>
                <a:tc>
                  <a:txBody>
                    <a:bodyPr/>
                    <a:lstStyle/>
                    <a:p>
                      <a:pPr indent="0" lvl="0" marL="0" rtl="0" algn="ctr">
                        <a:spcBef>
                          <a:spcPts val="0"/>
                        </a:spcBef>
                        <a:spcAft>
                          <a:spcPts val="0"/>
                        </a:spcAft>
                        <a:buNone/>
                      </a:pPr>
                      <a:r>
                        <a:rPr b="1" lang="en-US"/>
                        <a:t>10 mg/L HA</a:t>
                      </a:r>
                      <a:endParaRPr b="1"/>
                    </a:p>
                  </a:txBody>
                  <a:tcPr marT="91425" marB="91425" marR="91425" marL="91425"/>
                </a:tc>
                <a:tc>
                  <a:txBody>
                    <a:bodyPr/>
                    <a:lstStyle/>
                    <a:p>
                      <a:pPr indent="0" lvl="0" marL="0" rtl="0" algn="ctr">
                        <a:spcBef>
                          <a:spcPts val="0"/>
                        </a:spcBef>
                        <a:spcAft>
                          <a:spcPts val="0"/>
                        </a:spcAft>
                        <a:buNone/>
                      </a:pPr>
                      <a:r>
                        <a:rPr b="1" lang="en-US"/>
                        <a:t>15 mg/L HA</a:t>
                      </a:r>
                      <a:endParaRPr b="1"/>
                    </a:p>
                  </a:txBody>
                  <a:tcPr marT="91425" marB="91425" marR="91425" marL="91425"/>
                </a:tc>
                <a:tc>
                  <a:txBody>
                    <a:bodyPr/>
                    <a:lstStyle/>
                    <a:p>
                      <a:pPr indent="0" lvl="0" marL="0" rtl="0" algn="ctr">
                        <a:spcBef>
                          <a:spcPts val="0"/>
                        </a:spcBef>
                        <a:spcAft>
                          <a:spcPts val="0"/>
                        </a:spcAft>
                        <a:buNone/>
                      </a:pPr>
                      <a:r>
                        <a:rPr b="1" lang="en-US"/>
                        <a:t>20 mg/L HA</a:t>
                      </a:r>
                      <a:endParaRPr b="1"/>
                    </a:p>
                  </a:txBody>
                  <a:tcPr marT="91425" marB="91425" marR="91425" marL="91425"/>
                </a:tc>
                <a:tc>
                  <a:txBody>
                    <a:bodyPr/>
                    <a:lstStyle/>
                    <a:p>
                      <a:pPr indent="0" lvl="0" marL="0" rtl="0" algn="ctr">
                        <a:spcBef>
                          <a:spcPts val="0"/>
                        </a:spcBef>
                        <a:spcAft>
                          <a:spcPts val="0"/>
                        </a:spcAft>
                        <a:buNone/>
                      </a:pPr>
                      <a:r>
                        <a:rPr b="1" lang="en-US"/>
                        <a:t>25 mg/L HA</a:t>
                      </a:r>
                      <a:endParaRPr b="1"/>
                    </a:p>
                  </a:txBody>
                  <a:tcPr marT="91425" marB="91425" marR="91425" marL="91425"/>
                </a:tc>
              </a:tr>
              <a:tr h="2598025">
                <a:tc>
                  <a:txBody>
                    <a:bodyPr/>
                    <a:lstStyle/>
                    <a:p>
                      <a:pPr indent="0" lvl="0" marL="0" rtl="0" algn="ctr">
                        <a:spcBef>
                          <a:spcPts val="0"/>
                        </a:spcBef>
                        <a:spcAft>
                          <a:spcPts val="0"/>
                        </a:spcAft>
                        <a:buNone/>
                      </a:pPr>
                      <a:r>
                        <a:rPr lang="en-US"/>
                        <a:t>Coagulant dosages: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0.8 mg/L</a:t>
                      </a:r>
                      <a:endParaRPr/>
                    </a:p>
                    <a:p>
                      <a:pPr indent="0" lvl="0" marL="0" rtl="0" algn="ctr">
                        <a:spcBef>
                          <a:spcPts val="0"/>
                        </a:spcBef>
                        <a:spcAft>
                          <a:spcPts val="0"/>
                        </a:spcAft>
                        <a:buNone/>
                      </a:pPr>
                      <a:r>
                        <a:rPr lang="en-US"/>
                        <a:t>1.0 mg/L</a:t>
                      </a:r>
                      <a:endParaRPr/>
                    </a:p>
                    <a:p>
                      <a:pPr indent="0" lvl="0" marL="0" rtl="0" algn="ctr">
                        <a:spcBef>
                          <a:spcPts val="0"/>
                        </a:spcBef>
                        <a:spcAft>
                          <a:spcPts val="0"/>
                        </a:spcAft>
                        <a:buNone/>
                      </a:pPr>
                      <a:r>
                        <a:rPr lang="en-US"/>
                        <a:t>1.2 mg/L</a:t>
                      </a:r>
                      <a:endParaRPr/>
                    </a:p>
                    <a:p>
                      <a:pPr indent="0" lvl="0" marL="0" rtl="0" algn="ctr">
                        <a:spcBef>
                          <a:spcPts val="0"/>
                        </a:spcBef>
                        <a:spcAft>
                          <a:spcPts val="0"/>
                        </a:spcAft>
                        <a:buNone/>
                      </a:pPr>
                      <a:r>
                        <a:rPr lang="en-US"/>
                        <a:t>1.4 mg/L</a:t>
                      </a:r>
                      <a:endParaRPr/>
                    </a:p>
                    <a:p>
                      <a:pPr indent="0" lvl="0" marL="0" rtl="0" algn="ctr">
                        <a:spcBef>
                          <a:spcPts val="0"/>
                        </a:spcBef>
                        <a:spcAft>
                          <a:spcPts val="0"/>
                        </a:spcAft>
                        <a:buNone/>
                      </a:pPr>
                      <a:r>
                        <a:rPr lang="en-US"/>
                        <a:t>1.6 mg/L</a:t>
                      </a:r>
                      <a:endParaRPr/>
                    </a:p>
                    <a:p>
                      <a:pPr indent="0" lvl="0" marL="0" rtl="0" algn="ctr">
                        <a:spcBef>
                          <a:spcPts val="0"/>
                        </a:spcBef>
                        <a:spcAft>
                          <a:spcPts val="0"/>
                        </a:spcAft>
                        <a:buNone/>
                      </a:pPr>
                      <a:r>
                        <a:rPr lang="en-US"/>
                        <a:t>1.8 mg/L</a:t>
                      </a:r>
                      <a:endParaRPr/>
                    </a:p>
                    <a:p>
                      <a:pPr indent="0" lvl="0" marL="0" rtl="0" algn="ctr">
                        <a:spcBef>
                          <a:spcPts val="0"/>
                        </a:spcBef>
                        <a:spcAft>
                          <a:spcPts val="0"/>
                        </a:spcAft>
                        <a:buNone/>
                      </a:pPr>
                      <a:r>
                        <a:rPr lang="en-US"/>
                        <a:t>2 mg/L </a:t>
                      </a:r>
                      <a:endParaRPr/>
                    </a:p>
                  </a:txBody>
                  <a:tcPr marT="91425" marB="91425" marR="91425" marL="91425"/>
                </a:tc>
                <a:tc>
                  <a:txBody>
                    <a:bodyPr/>
                    <a:lstStyle/>
                    <a:p>
                      <a:pPr indent="0" lvl="0" marL="0" rtl="0" algn="ctr">
                        <a:spcBef>
                          <a:spcPts val="0"/>
                        </a:spcBef>
                        <a:spcAft>
                          <a:spcPts val="0"/>
                        </a:spcAft>
                        <a:buNone/>
                      </a:pPr>
                      <a:r>
                        <a:rPr lang="en-US"/>
                        <a:t>Coagulant dosages: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0.8 mg/L</a:t>
                      </a:r>
                      <a:endParaRPr/>
                    </a:p>
                    <a:p>
                      <a:pPr indent="0" lvl="0" marL="0" rtl="0" algn="ctr">
                        <a:spcBef>
                          <a:spcPts val="0"/>
                        </a:spcBef>
                        <a:spcAft>
                          <a:spcPts val="0"/>
                        </a:spcAft>
                        <a:buClr>
                          <a:schemeClr val="dk1"/>
                        </a:buClr>
                        <a:buSzPts val="1100"/>
                        <a:buFont typeface="Arial"/>
                        <a:buNone/>
                      </a:pPr>
                      <a:r>
                        <a:rPr lang="en-US">
                          <a:solidFill>
                            <a:schemeClr val="dk1"/>
                          </a:solidFill>
                        </a:rPr>
                        <a:t>1.0 mg/L</a:t>
                      </a:r>
                      <a:endParaRPr>
                        <a:solidFill>
                          <a:schemeClr val="dk1"/>
                        </a:solidFill>
                      </a:endParaRPr>
                    </a:p>
                    <a:p>
                      <a:pPr indent="0" lvl="0" marL="0" rtl="0" algn="ctr">
                        <a:spcBef>
                          <a:spcPts val="0"/>
                        </a:spcBef>
                        <a:spcAft>
                          <a:spcPts val="0"/>
                        </a:spcAft>
                        <a:buClr>
                          <a:schemeClr val="dk1"/>
                        </a:buClr>
                        <a:buSzPts val="1100"/>
                        <a:buFont typeface="Arial"/>
                        <a:buNone/>
                      </a:pPr>
                      <a:r>
                        <a:rPr lang="en-US">
                          <a:solidFill>
                            <a:schemeClr val="dk1"/>
                          </a:solidFill>
                        </a:rPr>
                        <a:t>1.2 mg/L</a:t>
                      </a:r>
                      <a:endParaRPr>
                        <a:solidFill>
                          <a:schemeClr val="dk1"/>
                        </a:solidFill>
                      </a:endParaRPr>
                    </a:p>
                    <a:p>
                      <a:pPr indent="0" lvl="0" marL="0" rtl="0" algn="ctr">
                        <a:spcBef>
                          <a:spcPts val="0"/>
                        </a:spcBef>
                        <a:spcAft>
                          <a:spcPts val="0"/>
                        </a:spcAft>
                        <a:buClr>
                          <a:schemeClr val="dk1"/>
                        </a:buClr>
                        <a:buSzPts val="1100"/>
                        <a:buFont typeface="Arial"/>
                        <a:buNone/>
                      </a:pPr>
                      <a:r>
                        <a:rPr lang="en-US">
                          <a:solidFill>
                            <a:schemeClr val="dk1"/>
                          </a:solidFill>
                        </a:rPr>
                        <a:t>1.4 mg/L</a:t>
                      </a:r>
                      <a:endParaRPr>
                        <a:solidFill>
                          <a:schemeClr val="dk1"/>
                        </a:solidFill>
                      </a:endParaRPr>
                    </a:p>
                    <a:p>
                      <a:pPr indent="0" lvl="0" marL="0" rtl="0" algn="ctr">
                        <a:spcBef>
                          <a:spcPts val="0"/>
                        </a:spcBef>
                        <a:spcAft>
                          <a:spcPts val="0"/>
                        </a:spcAft>
                        <a:buClr>
                          <a:schemeClr val="dk1"/>
                        </a:buClr>
                        <a:buSzPts val="1100"/>
                        <a:buFont typeface="Arial"/>
                        <a:buNone/>
                      </a:pPr>
                      <a:r>
                        <a:rPr lang="en-US">
                          <a:solidFill>
                            <a:schemeClr val="dk1"/>
                          </a:solidFill>
                        </a:rPr>
                        <a:t>1.6 mg/L</a:t>
                      </a:r>
                      <a:endParaRPr>
                        <a:solidFill>
                          <a:schemeClr val="dk1"/>
                        </a:solidFill>
                      </a:endParaRPr>
                    </a:p>
                    <a:p>
                      <a:pPr indent="0" lvl="0" marL="0" rtl="0" algn="ctr">
                        <a:spcBef>
                          <a:spcPts val="0"/>
                        </a:spcBef>
                        <a:spcAft>
                          <a:spcPts val="0"/>
                        </a:spcAft>
                        <a:buClr>
                          <a:schemeClr val="dk1"/>
                        </a:buClr>
                        <a:buSzPts val="1100"/>
                        <a:buFont typeface="Arial"/>
                        <a:buNone/>
                      </a:pPr>
                      <a:r>
                        <a:rPr lang="en-US">
                          <a:solidFill>
                            <a:schemeClr val="dk1"/>
                          </a:solidFill>
                        </a:rPr>
                        <a:t>1.8 mg/L</a:t>
                      </a:r>
                      <a:endParaRPr>
                        <a:solidFill>
                          <a:schemeClr val="dk1"/>
                        </a:solidFill>
                      </a:endParaRPr>
                    </a:p>
                    <a:p>
                      <a:pPr indent="0" lvl="0" marL="0" rtl="0" algn="ctr">
                        <a:spcBef>
                          <a:spcPts val="0"/>
                        </a:spcBef>
                        <a:spcAft>
                          <a:spcPts val="0"/>
                        </a:spcAft>
                        <a:buClr>
                          <a:schemeClr val="dk1"/>
                        </a:buClr>
                        <a:buSzPts val="1100"/>
                        <a:buFont typeface="Arial"/>
                        <a:buNone/>
                      </a:pPr>
                      <a:r>
                        <a:rPr lang="en-US">
                          <a:solidFill>
                            <a:schemeClr val="dk1"/>
                          </a:solidFill>
                        </a:rPr>
                        <a:t>2 mg/L </a:t>
                      </a:r>
                      <a:endParaRPr>
                        <a:solidFill>
                          <a:schemeClr val="dk1"/>
                        </a:solidFill>
                      </a:endParaRPr>
                    </a:p>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Coagulant dosages:</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US">
                          <a:solidFill>
                            <a:schemeClr val="dk1"/>
                          </a:solidFill>
                        </a:rPr>
                        <a:t>1.6 mg/L</a:t>
                      </a:r>
                      <a:endParaRPr>
                        <a:solidFill>
                          <a:schemeClr val="dk1"/>
                        </a:solidFill>
                      </a:endParaRPr>
                    </a:p>
                    <a:p>
                      <a:pPr indent="0" lvl="0" marL="0" rtl="0" algn="ctr">
                        <a:spcBef>
                          <a:spcPts val="0"/>
                        </a:spcBef>
                        <a:spcAft>
                          <a:spcPts val="0"/>
                        </a:spcAft>
                        <a:buClr>
                          <a:schemeClr val="dk1"/>
                        </a:buClr>
                        <a:buSzPts val="1100"/>
                        <a:buFont typeface="Arial"/>
                        <a:buNone/>
                      </a:pPr>
                      <a:r>
                        <a:rPr lang="en-US">
                          <a:solidFill>
                            <a:schemeClr val="dk1"/>
                          </a:solidFill>
                        </a:rPr>
                        <a:t>1.8 mg/L</a:t>
                      </a:r>
                      <a:endParaRPr>
                        <a:solidFill>
                          <a:schemeClr val="dk1"/>
                        </a:solidFill>
                      </a:endParaRPr>
                    </a:p>
                    <a:p>
                      <a:pPr indent="0" lvl="0" marL="0" rtl="0" algn="ctr">
                        <a:spcBef>
                          <a:spcPts val="0"/>
                        </a:spcBef>
                        <a:spcAft>
                          <a:spcPts val="0"/>
                        </a:spcAft>
                        <a:buNone/>
                      </a:pPr>
                      <a:r>
                        <a:rPr lang="en-US">
                          <a:solidFill>
                            <a:schemeClr val="dk1"/>
                          </a:solidFill>
                        </a:rPr>
                        <a:t>2 mg/L </a:t>
                      </a:r>
                      <a:endParaRPr>
                        <a:solidFill>
                          <a:schemeClr val="dk1"/>
                        </a:solidFill>
                      </a:endParaRPr>
                    </a:p>
                    <a:p>
                      <a:pPr indent="0" lvl="0" marL="0" rtl="0" algn="ctr">
                        <a:spcBef>
                          <a:spcPts val="0"/>
                        </a:spcBef>
                        <a:spcAft>
                          <a:spcPts val="0"/>
                        </a:spcAft>
                        <a:buNone/>
                      </a:pPr>
                      <a:r>
                        <a:rPr lang="en-US">
                          <a:solidFill>
                            <a:schemeClr val="dk1"/>
                          </a:solidFill>
                        </a:rPr>
                        <a:t>2.2mg/L</a:t>
                      </a:r>
                      <a:endParaRPr>
                        <a:solidFill>
                          <a:schemeClr val="dk1"/>
                        </a:solidFill>
                      </a:endParaRPr>
                    </a:p>
                    <a:p>
                      <a:pPr indent="0" lvl="0" marL="0" rtl="0" algn="ctr">
                        <a:spcBef>
                          <a:spcPts val="0"/>
                        </a:spcBef>
                        <a:spcAft>
                          <a:spcPts val="0"/>
                        </a:spcAft>
                        <a:buNone/>
                      </a:pPr>
                      <a:r>
                        <a:rPr lang="en-US">
                          <a:solidFill>
                            <a:schemeClr val="dk1"/>
                          </a:solidFill>
                        </a:rPr>
                        <a:t>2.4 mg/L</a:t>
                      </a:r>
                      <a:endParaRPr>
                        <a:solidFill>
                          <a:schemeClr val="dk1"/>
                        </a:solidFill>
                      </a:endParaRPr>
                    </a:p>
                    <a:p>
                      <a:pPr indent="0" lvl="0" marL="0" rtl="0" algn="ctr">
                        <a:spcBef>
                          <a:spcPts val="0"/>
                        </a:spcBef>
                        <a:spcAft>
                          <a:spcPts val="0"/>
                        </a:spcAft>
                        <a:buClr>
                          <a:schemeClr val="dk1"/>
                        </a:buClr>
                        <a:buSzPts val="1100"/>
                        <a:buFont typeface="Arial"/>
                        <a:buNone/>
                      </a:pPr>
                      <a:r>
                        <a:rPr lang="en-US">
                          <a:solidFill>
                            <a:schemeClr val="dk1"/>
                          </a:solidFill>
                        </a:rPr>
                        <a:t>2.8 mg/L</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Coagulant dosages:</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US">
                          <a:solidFill>
                            <a:schemeClr val="dk1"/>
                          </a:solidFill>
                        </a:rPr>
                        <a:t>2 mg/L </a:t>
                      </a:r>
                      <a:endParaRPr>
                        <a:solidFill>
                          <a:schemeClr val="dk1"/>
                        </a:solidFill>
                      </a:endParaRPr>
                    </a:p>
                    <a:p>
                      <a:pPr indent="0" lvl="0" marL="0" rtl="0" algn="ctr">
                        <a:spcBef>
                          <a:spcPts val="0"/>
                        </a:spcBef>
                        <a:spcAft>
                          <a:spcPts val="0"/>
                        </a:spcAft>
                        <a:buClr>
                          <a:schemeClr val="dk1"/>
                        </a:buClr>
                        <a:buSzPts val="1100"/>
                        <a:buFont typeface="Arial"/>
                        <a:buNone/>
                      </a:pPr>
                      <a:r>
                        <a:rPr lang="en-US">
                          <a:solidFill>
                            <a:schemeClr val="dk1"/>
                          </a:solidFill>
                        </a:rPr>
                        <a:t>2.2 mg/L</a:t>
                      </a:r>
                      <a:endParaRPr>
                        <a:solidFill>
                          <a:schemeClr val="dk1"/>
                        </a:solidFill>
                      </a:endParaRPr>
                    </a:p>
                    <a:p>
                      <a:pPr indent="0" lvl="0" marL="0" rtl="0" algn="ctr">
                        <a:spcBef>
                          <a:spcPts val="0"/>
                        </a:spcBef>
                        <a:spcAft>
                          <a:spcPts val="0"/>
                        </a:spcAft>
                        <a:buNone/>
                      </a:pPr>
                      <a:r>
                        <a:rPr lang="en-US">
                          <a:solidFill>
                            <a:schemeClr val="dk1"/>
                          </a:solidFill>
                        </a:rPr>
                        <a:t>2.4 mg/L</a:t>
                      </a:r>
                      <a:endParaRPr>
                        <a:solidFill>
                          <a:schemeClr val="dk1"/>
                        </a:solidFill>
                      </a:endParaRPr>
                    </a:p>
                    <a:p>
                      <a:pPr indent="0" lvl="0" marL="0" rtl="0" algn="ctr">
                        <a:spcBef>
                          <a:spcPts val="0"/>
                        </a:spcBef>
                        <a:spcAft>
                          <a:spcPts val="0"/>
                        </a:spcAft>
                        <a:buClr>
                          <a:schemeClr val="dk1"/>
                        </a:buClr>
                        <a:buSzPts val="1100"/>
                        <a:buFont typeface="Arial"/>
                        <a:buNone/>
                      </a:pPr>
                      <a:r>
                        <a:rPr lang="en-US">
                          <a:solidFill>
                            <a:schemeClr val="dk1"/>
                          </a:solidFill>
                        </a:rPr>
                        <a:t>2.6 mg/L</a:t>
                      </a:r>
                      <a:endParaRPr>
                        <a:solidFill>
                          <a:schemeClr val="dk1"/>
                        </a:solidFill>
                      </a:endParaRPr>
                    </a:p>
                    <a:p>
                      <a:pPr indent="0" lvl="0" marL="0" rtl="0" algn="ctr">
                        <a:spcBef>
                          <a:spcPts val="0"/>
                        </a:spcBef>
                        <a:spcAft>
                          <a:spcPts val="0"/>
                        </a:spcAft>
                        <a:buClr>
                          <a:schemeClr val="dk1"/>
                        </a:buClr>
                        <a:buSzPts val="1100"/>
                        <a:buFont typeface="Arial"/>
                        <a:buNone/>
                      </a:pPr>
                      <a:r>
                        <a:rPr lang="en-US">
                          <a:solidFill>
                            <a:schemeClr val="dk1"/>
                          </a:solidFill>
                        </a:rPr>
                        <a:t>2.8 mg/L</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Coagulant dosages:</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None/>
                      </a:pPr>
                      <a:r>
                        <a:rPr lang="en-US">
                          <a:solidFill>
                            <a:schemeClr val="dk1"/>
                          </a:solidFill>
                        </a:rPr>
                        <a:t>2.4 mg/L</a:t>
                      </a:r>
                      <a:endParaRPr>
                        <a:solidFill>
                          <a:schemeClr val="dk1"/>
                        </a:solidFill>
                      </a:endParaRPr>
                    </a:p>
                    <a:p>
                      <a:pPr indent="0" lvl="0" marL="0" rtl="0" algn="ctr">
                        <a:spcBef>
                          <a:spcPts val="0"/>
                        </a:spcBef>
                        <a:spcAft>
                          <a:spcPts val="0"/>
                        </a:spcAft>
                        <a:buClr>
                          <a:schemeClr val="dk1"/>
                        </a:buClr>
                        <a:buSzPts val="1100"/>
                        <a:buFont typeface="Arial"/>
                        <a:buNone/>
                      </a:pPr>
                      <a:r>
                        <a:rPr lang="en-US">
                          <a:solidFill>
                            <a:schemeClr val="dk1"/>
                          </a:solidFill>
                        </a:rPr>
                        <a:t>2.6 mg/L</a:t>
                      </a:r>
                      <a:endParaRPr>
                        <a:solidFill>
                          <a:schemeClr val="dk1"/>
                        </a:solidFill>
                      </a:endParaRPr>
                    </a:p>
                    <a:p>
                      <a:pPr indent="0" lvl="0" marL="0" rtl="0" algn="ctr">
                        <a:spcBef>
                          <a:spcPts val="0"/>
                        </a:spcBef>
                        <a:spcAft>
                          <a:spcPts val="0"/>
                        </a:spcAft>
                        <a:buClr>
                          <a:schemeClr val="dk1"/>
                        </a:buClr>
                        <a:buSzPts val="1100"/>
                        <a:buFont typeface="Arial"/>
                        <a:buNone/>
                      </a:pPr>
                      <a:r>
                        <a:rPr lang="en-US">
                          <a:solidFill>
                            <a:schemeClr val="dk1"/>
                          </a:solidFill>
                        </a:rPr>
                        <a:t>2.8 mg/L</a:t>
                      </a:r>
                      <a:endParaRPr>
                        <a:solidFill>
                          <a:schemeClr val="dk1"/>
                        </a:solidFill>
                      </a:endParaRPr>
                    </a:p>
                    <a:p>
                      <a:pPr indent="0" lvl="0" marL="0" rtl="0" algn="ctr">
                        <a:spcBef>
                          <a:spcPts val="0"/>
                        </a:spcBef>
                        <a:spcAft>
                          <a:spcPts val="0"/>
                        </a:spcAft>
                        <a:buNone/>
                      </a:pPr>
                      <a:r>
                        <a:rPr lang="en-US">
                          <a:solidFill>
                            <a:schemeClr val="dk1"/>
                          </a:solidFill>
                        </a:rPr>
                        <a:t>3.0mg/L</a:t>
                      </a:r>
                      <a:endParaRPr>
                        <a:solidFill>
                          <a:schemeClr val="dk1"/>
                        </a:solidFill>
                      </a:endParaRPr>
                    </a:p>
                    <a:p>
                      <a:pPr indent="0" lvl="0" marL="0" rtl="0" algn="ctr">
                        <a:spcBef>
                          <a:spcPts val="0"/>
                        </a:spcBef>
                        <a:spcAft>
                          <a:spcPts val="0"/>
                        </a:spcAft>
                        <a:buNone/>
                      </a:pPr>
                      <a:r>
                        <a:rPr lang="en-US">
                          <a:solidFill>
                            <a:schemeClr val="dk1"/>
                          </a:solidFill>
                        </a:rPr>
                        <a:t>3.4 mg/L</a:t>
                      </a:r>
                      <a:endParaRPr>
                        <a:solidFill>
                          <a:schemeClr val="dk1"/>
                        </a:solidFill>
                      </a:endParaRPr>
                    </a:p>
                    <a:p>
                      <a:pPr indent="0" lvl="0" marL="0" rtl="0" algn="ctr">
                        <a:spcBef>
                          <a:spcPts val="0"/>
                        </a:spcBef>
                        <a:spcAft>
                          <a:spcPts val="0"/>
                        </a:spcAft>
                        <a:buNone/>
                      </a:pPr>
                      <a:r>
                        <a:rPr lang="en-US">
                          <a:solidFill>
                            <a:schemeClr val="dk1"/>
                          </a:solidFill>
                        </a:rPr>
                        <a:t>3.8 mg/L</a:t>
                      </a:r>
                      <a:endParaRPr>
                        <a:solidFill>
                          <a:schemeClr val="dk1"/>
                        </a:solidFill>
                      </a:endParaRPr>
                    </a:p>
                    <a:p>
                      <a:pPr indent="0" lvl="0" marL="0" rtl="0" algn="ctr">
                        <a:spcBef>
                          <a:spcPts val="0"/>
                        </a:spcBef>
                        <a:spcAft>
                          <a:spcPts val="0"/>
                        </a:spcAft>
                        <a:buClr>
                          <a:schemeClr val="dk1"/>
                        </a:buClr>
                        <a:buSzPts val="1100"/>
                        <a:buFont typeface="Arial"/>
                        <a:buNone/>
                      </a:pPr>
                      <a:r>
                        <a:rPr lang="en-US">
                          <a:solidFill>
                            <a:schemeClr val="dk1"/>
                          </a:solidFill>
                        </a:rPr>
                        <a:t>4.0 mg/L</a:t>
                      </a:r>
                      <a:endParaRPr>
                        <a:solidFill>
                          <a:schemeClr val="dk1"/>
                        </a:solidFill>
                      </a:endParaRPr>
                    </a:p>
                    <a:p>
                      <a:pPr indent="0" lvl="0" marL="0" rtl="0" algn="ctr">
                        <a:spcBef>
                          <a:spcPts val="0"/>
                        </a:spcBef>
                        <a:spcAft>
                          <a:spcPts val="0"/>
                        </a:spcAft>
                        <a:buNone/>
                      </a:pPr>
                      <a:r>
                        <a:t/>
                      </a:r>
                      <a:endParaRPr/>
                    </a:p>
                  </a:txBody>
                  <a:tcPr marT="91425" marB="91425" marR="91425" marL="91425"/>
                </a:tc>
              </a:tr>
            </a:tbl>
          </a:graphicData>
        </a:graphic>
      </p:graphicFrame>
      <p:sp>
        <p:nvSpPr>
          <p:cNvPr id="201" name="Google Shape;201;p2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t>
            </a:r>
            <a:endParaRPr/>
          </a:p>
        </p:txBody>
      </p:sp>
      <p:sp>
        <p:nvSpPr>
          <p:cNvPr id="202" name="Google Shape;202;p23"/>
          <p:cNvSpPr txBox="1"/>
          <p:nvPr/>
        </p:nvSpPr>
        <p:spPr>
          <a:xfrm>
            <a:off x="809000" y="4336575"/>
            <a:ext cx="682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Figure 8: Table of coagulant concentrations to use for different concentrations of humic acid</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Future Tasks</a:t>
            </a:r>
            <a:endParaRPr b="0" i="0" sz="4000" u="none" cap="none" strike="noStrike">
              <a:solidFill>
                <a:srgbClr val="0B68FF"/>
              </a:solidFill>
              <a:latin typeface="Arial"/>
              <a:ea typeface="Arial"/>
              <a:cs typeface="Arial"/>
              <a:sym typeface="Arial"/>
            </a:endParaRPr>
          </a:p>
        </p:txBody>
      </p:sp>
      <p:pic>
        <p:nvPicPr>
          <p:cNvPr id="208" name="Google Shape;208;p24"/>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209" name="Google Shape;209;p24"/>
          <p:cNvSpPr txBox="1"/>
          <p:nvPr/>
        </p:nvSpPr>
        <p:spPr>
          <a:xfrm>
            <a:off x="4449425" y="4763425"/>
            <a:ext cx="45474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 Removal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Final </a:t>
            </a:r>
            <a:r>
              <a:rPr b="1" lang="en-US" sz="1000">
                <a:solidFill>
                  <a:srgbClr val="7F7F7F"/>
                </a:solidFill>
              </a:rPr>
              <a:t>Presentation Spring 2022</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
        <p:nvSpPr>
          <p:cNvPr id="210" name="Google Shape;210;p24"/>
          <p:cNvSpPr txBox="1"/>
          <p:nvPr/>
        </p:nvSpPr>
        <p:spPr>
          <a:xfrm>
            <a:off x="546975" y="1132650"/>
            <a:ext cx="7902900" cy="27705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SzPts val="2400"/>
              <a:buAutoNum type="arabicParenR"/>
            </a:pPr>
            <a:r>
              <a:rPr lang="en-US" sz="2400"/>
              <a:t>Make different concentrations of coagulant solutions</a:t>
            </a:r>
            <a:endParaRPr sz="2400"/>
          </a:p>
          <a:p>
            <a:pPr indent="-381000" lvl="0" marL="457200" rtl="0" algn="l">
              <a:lnSpc>
                <a:spcPct val="150000"/>
              </a:lnSpc>
              <a:spcBef>
                <a:spcPts val="0"/>
              </a:spcBef>
              <a:spcAft>
                <a:spcPts val="0"/>
              </a:spcAft>
              <a:buSzPts val="2400"/>
              <a:buAutoNum type="arabicParenR"/>
            </a:pPr>
            <a:r>
              <a:rPr lang="en-US" sz="2400"/>
              <a:t>Vary </a:t>
            </a:r>
            <a:r>
              <a:rPr lang="en-US" sz="2400"/>
              <a:t>concentrations</a:t>
            </a:r>
            <a:r>
              <a:rPr lang="en-US" sz="2400"/>
              <a:t> of humic acid and concentrations of coagulant to prove a positive relationship among both solutions (concentrations suggested above)</a:t>
            </a:r>
            <a:endParaRPr sz="2400"/>
          </a:p>
          <a:p>
            <a:pPr indent="-381000" lvl="0" marL="457200" rtl="0" algn="l">
              <a:lnSpc>
                <a:spcPct val="150000"/>
              </a:lnSpc>
              <a:spcBef>
                <a:spcPts val="0"/>
              </a:spcBef>
              <a:spcAft>
                <a:spcPts val="0"/>
              </a:spcAft>
              <a:buSzPts val="2400"/>
              <a:buAutoNum type="arabicParenR"/>
            </a:pPr>
            <a:r>
              <a:rPr lang="en-US" sz="2400"/>
              <a:t>Automate Procoda to run for longer periods of time</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nvSpPr>
        <p:spPr>
          <a:xfrm>
            <a:off x="1878150" y="793950"/>
            <a:ext cx="5387700" cy="2125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rgbClr val="0B68FF"/>
                </a:solidFill>
                <a:latin typeface="Arial"/>
                <a:ea typeface="Arial"/>
                <a:cs typeface="Arial"/>
                <a:sym typeface="Arial"/>
              </a:rPr>
              <a:t>Q</a:t>
            </a:r>
            <a:r>
              <a:rPr lang="en-US" sz="4800">
                <a:solidFill>
                  <a:srgbClr val="0B68FF"/>
                </a:solidFill>
              </a:rPr>
              <a:t>uestions</a:t>
            </a:r>
            <a:endParaRPr sz="4800">
              <a:solidFill>
                <a:srgbClr val="0B68FF"/>
              </a:solidFill>
            </a:endParaRPr>
          </a:p>
          <a:p>
            <a:pPr indent="0" lvl="0" marL="0" marR="0" rtl="0" algn="ctr">
              <a:spcBef>
                <a:spcPts val="0"/>
              </a:spcBef>
              <a:spcAft>
                <a:spcPts val="0"/>
              </a:spcAft>
              <a:buNone/>
            </a:pPr>
            <a:r>
              <a:rPr lang="en-US" sz="4800">
                <a:solidFill>
                  <a:srgbClr val="0B68FF"/>
                </a:solidFill>
              </a:rPr>
              <a:t>and</a:t>
            </a:r>
            <a:endParaRPr sz="4800">
              <a:solidFill>
                <a:srgbClr val="0B68FF"/>
              </a:solidFill>
            </a:endParaRPr>
          </a:p>
          <a:p>
            <a:pPr indent="0" lvl="0" marL="0" marR="0" rtl="0" algn="ctr">
              <a:spcBef>
                <a:spcPts val="0"/>
              </a:spcBef>
              <a:spcAft>
                <a:spcPts val="0"/>
              </a:spcAft>
              <a:buNone/>
            </a:pPr>
            <a:r>
              <a:rPr lang="en-US" sz="4800">
                <a:solidFill>
                  <a:srgbClr val="0B68FF"/>
                </a:solidFill>
              </a:rPr>
              <a:t>Recommendations</a:t>
            </a:r>
            <a:endParaRPr b="0" i="0" sz="4800" u="none" cap="none" strike="noStrike">
              <a:solidFill>
                <a:srgbClr val="0B68FF"/>
              </a:solidFill>
              <a:latin typeface="Arial"/>
              <a:ea typeface="Arial"/>
              <a:cs typeface="Arial"/>
              <a:sym typeface="Arial"/>
            </a:endParaRPr>
          </a:p>
        </p:txBody>
      </p:sp>
      <p:sp>
        <p:nvSpPr>
          <p:cNvPr id="216" name="Google Shape;216;p25"/>
          <p:cNvSpPr txBox="1"/>
          <p:nvPr/>
        </p:nvSpPr>
        <p:spPr>
          <a:xfrm>
            <a:off x="350850" y="3522850"/>
            <a:ext cx="2754300" cy="369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200">
                <a:solidFill>
                  <a:srgbClr val="333333"/>
                </a:solidFill>
              </a:rPr>
              <a:t>Emily Crites</a:t>
            </a:r>
            <a:r>
              <a:rPr lang="en-US" sz="1200">
                <a:solidFill>
                  <a:srgbClr val="333333"/>
                </a:solidFill>
              </a:rPr>
              <a:t> | eec67@cornell.edu</a:t>
            </a:r>
            <a:endParaRPr sz="1200"/>
          </a:p>
        </p:txBody>
      </p:sp>
      <p:sp>
        <p:nvSpPr>
          <p:cNvPr id="217" name="Google Shape;217;p25"/>
          <p:cNvSpPr txBox="1"/>
          <p:nvPr/>
        </p:nvSpPr>
        <p:spPr>
          <a:xfrm>
            <a:off x="3105150" y="3522850"/>
            <a:ext cx="2933700" cy="369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200">
                <a:solidFill>
                  <a:srgbClr val="333333"/>
                </a:solidFill>
              </a:rPr>
              <a:t>Rachel Lai | </a:t>
            </a:r>
            <a:r>
              <a:rPr lang="en-US" sz="1200">
                <a:solidFill>
                  <a:schemeClr val="dk1"/>
                </a:solidFill>
                <a:uFill>
                  <a:noFill/>
                </a:uFill>
                <a:hlinkClick r:id="rId3">
                  <a:extLst>
                    <a:ext uri="{A12FA001-AC4F-418D-AE19-62706E023703}">
                      <ahyp:hlinkClr val="tx"/>
                    </a:ext>
                  </a:extLst>
                </a:hlinkClick>
              </a:rPr>
              <a:t>rml267@cornell.edu</a:t>
            </a:r>
            <a:endParaRPr sz="1200"/>
          </a:p>
        </p:txBody>
      </p:sp>
      <p:sp>
        <p:nvSpPr>
          <p:cNvPr id="218" name="Google Shape;218;p25"/>
          <p:cNvSpPr txBox="1"/>
          <p:nvPr/>
        </p:nvSpPr>
        <p:spPr>
          <a:xfrm>
            <a:off x="6038850" y="3522850"/>
            <a:ext cx="2933700" cy="369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200">
                <a:solidFill>
                  <a:srgbClr val="333333"/>
                </a:solidFill>
              </a:rPr>
              <a:t>Abby Kim | sk2459@cornell.edu</a:t>
            </a:r>
            <a:endParaRPr sz="1200"/>
          </a:p>
        </p:txBody>
      </p:sp>
      <p:pic>
        <p:nvPicPr>
          <p:cNvPr id="219" name="Google Shape;219;p25"/>
          <p:cNvPicPr preferRelativeResize="0"/>
          <p:nvPr/>
        </p:nvPicPr>
        <p:blipFill rotWithShape="1">
          <a:blip r:embed="rId4">
            <a:alphaModFix/>
          </a:blip>
          <a:srcRect b="0" l="0" r="0" t="0"/>
          <a:stretch/>
        </p:blipFill>
        <p:spPr>
          <a:xfrm>
            <a:off x="7227500" y="66100"/>
            <a:ext cx="1869625" cy="593200"/>
          </a:xfrm>
          <a:prstGeom prst="rect">
            <a:avLst/>
          </a:prstGeom>
          <a:noFill/>
          <a:ln>
            <a:noFill/>
          </a:ln>
        </p:spPr>
      </p:pic>
      <p:sp>
        <p:nvSpPr>
          <p:cNvPr id="220" name="Google Shape;220;p25"/>
          <p:cNvSpPr txBox="1"/>
          <p:nvPr/>
        </p:nvSpPr>
        <p:spPr>
          <a:xfrm>
            <a:off x="4437175" y="4763425"/>
            <a:ext cx="45597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 Removal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Final </a:t>
            </a:r>
            <a:r>
              <a:rPr b="1" lang="en-US" sz="1000">
                <a:solidFill>
                  <a:srgbClr val="7F7F7F"/>
                </a:solidFill>
              </a:rPr>
              <a:t>Presentation Spring 2022</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nvSpPr>
        <p:spPr>
          <a:xfrm>
            <a:off x="4449425" y="4763425"/>
            <a:ext cx="45474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 Removal </a:t>
            </a:r>
            <a:r>
              <a:rPr b="1" i="0" lang="en-US" sz="1000" u="none" cap="none" strike="noStrike">
                <a:solidFill>
                  <a:srgbClr val="0B68FF"/>
                </a:solidFill>
                <a:latin typeface="Arial"/>
                <a:ea typeface="Arial"/>
                <a:cs typeface="Arial"/>
                <a:sym typeface="Arial"/>
              </a:rPr>
              <a:t>| </a:t>
            </a:r>
            <a:r>
              <a:rPr b="1" lang="en-US" sz="1000">
                <a:solidFill>
                  <a:srgbClr val="0B68FF"/>
                </a:solidFill>
              </a:rPr>
              <a:t>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Final </a:t>
            </a:r>
            <a:r>
              <a:rPr b="1" lang="en-US" sz="1000">
                <a:solidFill>
                  <a:srgbClr val="7F7F7F"/>
                </a:solidFill>
              </a:rPr>
              <a:t>Presentation Spring 2022</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
        <p:nvSpPr>
          <p:cNvPr id="226" name="Google Shape;226;p26"/>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Bibliography</a:t>
            </a:r>
            <a:endParaRPr b="0" i="0" sz="4000" u="none" cap="none" strike="noStrike">
              <a:solidFill>
                <a:srgbClr val="0B68FF"/>
              </a:solidFill>
              <a:latin typeface="Arial"/>
              <a:ea typeface="Arial"/>
              <a:cs typeface="Arial"/>
              <a:sym typeface="Arial"/>
            </a:endParaRPr>
          </a:p>
        </p:txBody>
      </p:sp>
      <p:pic>
        <p:nvPicPr>
          <p:cNvPr id="227" name="Google Shape;227;p26"/>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228" name="Google Shape;228;p26"/>
          <p:cNvSpPr txBox="1"/>
          <p:nvPr/>
        </p:nvSpPr>
        <p:spPr>
          <a:xfrm>
            <a:off x="461800" y="1125575"/>
            <a:ext cx="7770900" cy="339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rgbClr val="24292E"/>
                </a:solidFill>
              </a:rPr>
              <a:t>Logan, B. E., Hermanowicz, S. W., &amp; Parker, A. S. (1987). A Fundamental Model for Trickling Filter Process Design. Journal (Water Pollution Control Federation), 59(12), 1029–1042.</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US" sz="1200">
                <a:solidFill>
                  <a:srgbClr val="24292E"/>
                </a:solidFill>
              </a:rPr>
              <a:t>Matilaninen, A, Vepsalainen, M &amp; Sillanpaa, M. (2010). Natural Organic Matter Removal by Coagulation during Drinking Water Treatment. Adv Colloid Interface Sci.</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US" sz="1200">
                <a:solidFill>
                  <a:srgbClr val="24292E"/>
                </a:solidFill>
              </a:rPr>
              <a:t>Soh, YC, Roddick, F &amp; Van Leeuwen, J. (2008). The Impact of Alum Coagulation on the Character, Biodegradability and Disinfection By-product Formation Potential of Reservoir Natural Organic Matter (NOM) Fractions. Water Sci Technol. 58(6), 1173-9.</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US" sz="1200">
                <a:solidFill>
                  <a:srgbClr val="24292E"/>
                </a:solidFill>
              </a:rPr>
              <a:t>Kopfler, F., H. Ringhand, W. Coleman, AND J. Meier. REACTIONS OF CHLORINE IN DRINKING WATER, WITH HUMIC ACIDS AND 'IN VIVO'. U.S. Environmental Protection Agency, Washington, D.C., EPA/600/D-84/196 (NTIS PB85160737).</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US" sz="1200">
                <a:solidFill>
                  <a:srgbClr val="24292E"/>
                </a:solidFill>
              </a:rPr>
              <a:t>Du, Y. (2017). Observations and a Geometric Explanation of the Effects of Humic Acid on Flocculation.</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24292E"/>
              </a:solidFill>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nvSpPr>
        <p:spPr>
          <a:xfrm>
            <a:off x="1293600" y="1667775"/>
            <a:ext cx="6556800" cy="1459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0">
                <a:solidFill>
                  <a:srgbClr val="0B68FF"/>
                </a:solidFill>
              </a:rPr>
              <a:t>Appendix</a:t>
            </a:r>
            <a:endParaRPr sz="6000">
              <a:solidFill>
                <a:srgbClr val="0B68FF"/>
              </a:solidFill>
            </a:endParaRPr>
          </a:p>
          <a:p>
            <a:pPr indent="0" lvl="0" marL="0" marR="0" rtl="0" algn="ctr">
              <a:spcBef>
                <a:spcPts val="0"/>
              </a:spcBef>
              <a:spcAft>
                <a:spcPts val="0"/>
              </a:spcAft>
              <a:buNone/>
            </a:pPr>
            <a:r>
              <a:rPr lang="en-US" sz="6000">
                <a:solidFill>
                  <a:srgbClr val="0B68FF"/>
                </a:solidFill>
              </a:rPr>
              <a:t>Slides</a:t>
            </a:r>
            <a:endParaRPr b="0" i="0" sz="6000" u="none" cap="none" strike="noStrike">
              <a:solidFill>
                <a:srgbClr val="0B68FF"/>
              </a:solidFill>
              <a:latin typeface="Arial"/>
              <a:ea typeface="Arial"/>
              <a:cs typeface="Arial"/>
              <a:sym typeface="Arial"/>
            </a:endParaRPr>
          </a:p>
        </p:txBody>
      </p:sp>
      <p:pic>
        <p:nvPicPr>
          <p:cNvPr id="234" name="Google Shape;234;p27"/>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235" name="Google Shape;235;p27"/>
          <p:cNvSpPr txBox="1"/>
          <p:nvPr/>
        </p:nvSpPr>
        <p:spPr>
          <a:xfrm>
            <a:off x="4473950" y="4763425"/>
            <a:ext cx="45228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 Removal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Final </a:t>
            </a:r>
            <a:r>
              <a:rPr b="1" lang="en-US" sz="1000">
                <a:solidFill>
                  <a:srgbClr val="7F7F7F"/>
                </a:solidFill>
              </a:rPr>
              <a:t>Presentation Spring 2022</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Clr>
                <a:srgbClr val="000000"/>
              </a:buClr>
              <a:buSzPts val="4000"/>
              <a:buFont typeface="Arial"/>
              <a:buNone/>
            </a:pPr>
            <a:r>
              <a:rPr lang="en-US" sz="4000">
                <a:solidFill>
                  <a:srgbClr val="0B68FF"/>
                </a:solidFill>
              </a:rPr>
              <a:t>Background</a:t>
            </a:r>
            <a:endParaRPr b="0" i="0" sz="4000" u="none" cap="none" strike="noStrike">
              <a:solidFill>
                <a:srgbClr val="0B68FF"/>
              </a:solidFill>
              <a:latin typeface="Arial"/>
              <a:ea typeface="Arial"/>
              <a:cs typeface="Arial"/>
              <a:sym typeface="Arial"/>
            </a:endParaRPr>
          </a:p>
        </p:txBody>
      </p:sp>
      <p:sp>
        <p:nvSpPr>
          <p:cNvPr id="241" name="Google Shape;241;p28"/>
          <p:cNvSpPr txBox="1"/>
          <p:nvPr/>
        </p:nvSpPr>
        <p:spPr>
          <a:xfrm>
            <a:off x="4486200" y="4763425"/>
            <a:ext cx="4510800" cy="2463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Font typeface="Arial"/>
              <a:buNone/>
            </a:pPr>
            <a:r>
              <a:rPr b="1" lang="en-US" sz="1000">
                <a:solidFill>
                  <a:srgbClr val="0B68FF"/>
                </a:solidFill>
              </a:rPr>
              <a:t>Humic Acid Removal | Research | </a:t>
            </a:r>
            <a:r>
              <a:rPr b="1" lang="en-US" sz="1000">
                <a:solidFill>
                  <a:srgbClr val="7F7F7F"/>
                </a:solidFill>
              </a:rPr>
              <a:t>Final </a:t>
            </a:r>
            <a:r>
              <a:rPr b="1" lang="en-US" sz="1000">
                <a:solidFill>
                  <a:srgbClr val="7F7F7F"/>
                </a:solidFill>
              </a:rPr>
              <a:t>Presentation Spring 2022</a:t>
            </a:r>
            <a:endParaRPr b="1" sz="1000">
              <a:solidFill>
                <a:srgbClr val="7F7F7F"/>
              </a:solidFill>
            </a:endParaRPr>
          </a:p>
          <a:p>
            <a:pPr indent="0" lvl="0" marL="0" rtl="0" algn="r">
              <a:spcBef>
                <a:spcPts val="0"/>
              </a:spcBef>
              <a:spcAft>
                <a:spcPts val="0"/>
              </a:spcAft>
              <a:buClr>
                <a:schemeClr val="dk1"/>
              </a:buClr>
              <a:buFont typeface="Arial"/>
              <a:buNone/>
            </a:pPr>
            <a:r>
              <a:t/>
            </a:r>
            <a:endParaRPr b="1" sz="1000">
              <a:solidFill>
                <a:srgbClr val="0B68FF"/>
              </a:solidFill>
            </a:endParaRPr>
          </a:p>
          <a:p>
            <a:pPr indent="0" lvl="0" marL="0" marR="0" rtl="0" algn="r">
              <a:lnSpc>
                <a:spcPct val="100000"/>
              </a:lnSpc>
              <a:spcBef>
                <a:spcPts val="0"/>
              </a:spcBef>
              <a:spcAft>
                <a:spcPts val="0"/>
              </a:spcAft>
              <a:buClr>
                <a:srgbClr val="000000"/>
              </a:buClr>
              <a:buSzPts val="1000"/>
              <a:buFont typeface="Arial"/>
              <a:buNone/>
            </a:pPr>
            <a:r>
              <a:t/>
            </a:r>
            <a:endParaRPr b="1" sz="1000">
              <a:solidFill>
                <a:srgbClr val="0B68FF"/>
              </a:solidFill>
            </a:endParaRPr>
          </a:p>
        </p:txBody>
      </p:sp>
      <p:pic>
        <p:nvPicPr>
          <p:cNvPr id="242" name="Google Shape;242;p28"/>
          <p:cNvPicPr preferRelativeResize="0"/>
          <p:nvPr/>
        </p:nvPicPr>
        <p:blipFill rotWithShape="1">
          <a:blip r:embed="rId3">
            <a:alphaModFix/>
          </a:blip>
          <a:srcRect b="0" l="0" r="0" t="0"/>
          <a:stretch/>
        </p:blipFill>
        <p:spPr>
          <a:xfrm>
            <a:off x="7196613" y="76300"/>
            <a:ext cx="1869625" cy="593200"/>
          </a:xfrm>
          <a:prstGeom prst="rect">
            <a:avLst/>
          </a:prstGeom>
          <a:noFill/>
          <a:ln>
            <a:noFill/>
          </a:ln>
        </p:spPr>
      </p:pic>
      <p:pic>
        <p:nvPicPr>
          <p:cNvPr id="243" name="Google Shape;243;p28"/>
          <p:cNvPicPr preferRelativeResize="0"/>
          <p:nvPr/>
        </p:nvPicPr>
        <p:blipFill>
          <a:blip r:embed="rId4">
            <a:alphaModFix/>
          </a:blip>
          <a:stretch>
            <a:fillRect/>
          </a:stretch>
        </p:blipFill>
        <p:spPr>
          <a:xfrm>
            <a:off x="4949825" y="1111125"/>
            <a:ext cx="3914375" cy="2440175"/>
          </a:xfrm>
          <a:prstGeom prst="rect">
            <a:avLst/>
          </a:prstGeom>
          <a:noFill/>
          <a:ln>
            <a:noFill/>
          </a:ln>
        </p:spPr>
      </p:pic>
      <p:sp>
        <p:nvSpPr>
          <p:cNvPr id="244" name="Google Shape;244;p28"/>
          <p:cNvSpPr txBox="1"/>
          <p:nvPr/>
        </p:nvSpPr>
        <p:spPr>
          <a:xfrm>
            <a:off x="330725" y="598950"/>
            <a:ext cx="4695300" cy="4250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800">
                <a:solidFill>
                  <a:schemeClr val="dk1"/>
                </a:solidFill>
                <a:latin typeface="Calibri"/>
                <a:ea typeface="Calibri"/>
                <a:cs typeface="Calibri"/>
                <a:sym typeface="Calibri"/>
              </a:rPr>
              <a:t>Humic Acid- Dissolved Organic Matter</a:t>
            </a:r>
            <a:endParaRPr b="1"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Creates: </a:t>
            </a:r>
            <a:endParaRPr sz="1800">
              <a:solidFill>
                <a:schemeClr val="dk1"/>
              </a:solidFill>
              <a:latin typeface="Calibri"/>
              <a:ea typeface="Calibri"/>
              <a:cs typeface="Calibri"/>
              <a:sym typeface="Calibri"/>
            </a:endParaRPr>
          </a:p>
          <a:p>
            <a:pPr indent="-342900" lvl="0" marL="914400" rtl="0" algn="l">
              <a:spcBef>
                <a:spcPts val="0"/>
              </a:spcBef>
              <a:spcAft>
                <a:spcPts val="0"/>
              </a:spcAft>
              <a:buClr>
                <a:schemeClr val="dk1"/>
              </a:buClr>
              <a:buSzPts val="1800"/>
              <a:buFont typeface="Calibri"/>
              <a:buAutoNum type="arabicPeriod"/>
            </a:pPr>
            <a:r>
              <a:rPr lang="en-US" sz="1800">
                <a:solidFill>
                  <a:schemeClr val="dk1"/>
                </a:solidFill>
                <a:highlight>
                  <a:srgbClr val="FFFFFF"/>
                </a:highlight>
                <a:latin typeface="Calibri"/>
                <a:ea typeface="Calibri"/>
                <a:cs typeface="Calibri"/>
                <a:sym typeface="Calibri"/>
              </a:rPr>
              <a:t>color, taste and odor problems</a:t>
            </a:r>
            <a:endParaRPr sz="1800">
              <a:solidFill>
                <a:schemeClr val="dk1"/>
              </a:solidFill>
              <a:highlight>
                <a:srgbClr val="FFFFFF"/>
              </a:highlight>
              <a:latin typeface="Calibri"/>
              <a:ea typeface="Calibri"/>
              <a:cs typeface="Calibri"/>
              <a:sym typeface="Calibri"/>
            </a:endParaRPr>
          </a:p>
          <a:p>
            <a:pPr indent="-342900" lvl="0" marL="914400" rtl="0" algn="l">
              <a:spcBef>
                <a:spcPts val="0"/>
              </a:spcBef>
              <a:spcAft>
                <a:spcPts val="0"/>
              </a:spcAft>
              <a:buClr>
                <a:schemeClr val="dk1"/>
              </a:buClr>
              <a:buSzPts val="1800"/>
              <a:buFont typeface="Calibri"/>
              <a:buAutoNum type="arabicPeriod"/>
            </a:pPr>
            <a:r>
              <a:rPr lang="en-US" sz="1800">
                <a:solidFill>
                  <a:schemeClr val="dk1"/>
                </a:solidFill>
                <a:highlight>
                  <a:schemeClr val="lt1"/>
                </a:highlight>
                <a:latin typeface="Calibri"/>
                <a:ea typeface="Calibri"/>
                <a:cs typeface="Calibri"/>
                <a:sym typeface="Calibri"/>
              </a:rPr>
              <a:t>increased levels of complexed heavy metals and adsorbed organic pollutants</a:t>
            </a:r>
            <a:endParaRPr sz="1800">
              <a:solidFill>
                <a:schemeClr val="dk1"/>
              </a:solidFill>
              <a:highlight>
                <a:srgbClr val="FFFFFF"/>
              </a:highlight>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Reacts with chlorine during chlorination - produces harmful byproducts to humans</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rPr lang="en-US" sz="1800">
                <a:solidFill>
                  <a:schemeClr val="dk1"/>
                </a:solidFill>
                <a:highlight>
                  <a:schemeClr val="lt1"/>
                </a:highlight>
                <a:latin typeface="Calibri"/>
                <a:ea typeface="Calibri"/>
                <a:cs typeface="Calibri"/>
                <a:sym typeface="Calibri"/>
              </a:rPr>
              <a:t>→ Increased coagulant and disinfectant doses are needed for its removal </a:t>
            </a:r>
            <a:endParaRPr sz="1800">
              <a:solidFill>
                <a:schemeClr val="dk1"/>
              </a:solidFill>
              <a:latin typeface="Calibri"/>
              <a:ea typeface="Calibri"/>
              <a:cs typeface="Calibri"/>
              <a:sym typeface="Calibri"/>
            </a:endParaRPr>
          </a:p>
        </p:txBody>
      </p:sp>
      <p:sp>
        <p:nvSpPr>
          <p:cNvPr id="245" name="Google Shape;245;p28"/>
          <p:cNvSpPr txBox="1"/>
          <p:nvPr/>
        </p:nvSpPr>
        <p:spPr>
          <a:xfrm>
            <a:off x="5346100" y="3551300"/>
            <a:ext cx="3435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Figure 1: Diagram of the formation/ life of dissolved organic material</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rtl="0" algn="l">
              <a:lnSpc>
                <a:spcPct val="90000"/>
              </a:lnSpc>
              <a:spcBef>
                <a:spcPts val="0"/>
              </a:spcBef>
              <a:spcAft>
                <a:spcPts val="0"/>
              </a:spcAft>
              <a:buClr>
                <a:schemeClr val="dk1"/>
              </a:buClr>
              <a:buSzPts val="4000"/>
              <a:buFont typeface="Arial"/>
              <a:buNone/>
            </a:pPr>
            <a:r>
              <a:rPr lang="en-US" sz="4000">
                <a:solidFill>
                  <a:srgbClr val="0B68FF"/>
                </a:solidFill>
              </a:rPr>
              <a:t>Schematic Drawing</a:t>
            </a:r>
            <a:endParaRPr b="0" i="0" sz="4000" u="none" cap="none" strike="noStrike">
              <a:solidFill>
                <a:srgbClr val="0B68FF"/>
              </a:solidFill>
              <a:latin typeface="Arial"/>
              <a:ea typeface="Arial"/>
              <a:cs typeface="Arial"/>
              <a:sym typeface="Arial"/>
            </a:endParaRPr>
          </a:p>
        </p:txBody>
      </p:sp>
      <p:pic>
        <p:nvPicPr>
          <p:cNvPr id="251" name="Google Shape;251;p29"/>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252" name="Google Shape;252;p29"/>
          <p:cNvSpPr txBox="1"/>
          <p:nvPr/>
        </p:nvSpPr>
        <p:spPr>
          <a:xfrm>
            <a:off x="4461675" y="4763425"/>
            <a:ext cx="45351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 Removal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Final Presentation Spring 2022</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
        <p:nvSpPr>
          <p:cNvPr id="253" name="Google Shape;253;p29"/>
          <p:cNvSpPr txBox="1"/>
          <p:nvPr/>
        </p:nvSpPr>
        <p:spPr>
          <a:xfrm>
            <a:off x="1201800" y="4343900"/>
            <a:ext cx="67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Figure 2: Schematic drawing of the experimental set up for testing varying humic acid and coagulant concentrations</a:t>
            </a:r>
            <a:endParaRPr sz="1000"/>
          </a:p>
        </p:txBody>
      </p:sp>
      <p:sp>
        <p:nvSpPr>
          <p:cNvPr id="254" name="Google Shape;254;p29"/>
          <p:cNvSpPr txBox="1"/>
          <p:nvPr/>
        </p:nvSpPr>
        <p:spPr>
          <a:xfrm>
            <a:off x="8234225" y="4313150"/>
            <a:ext cx="664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55" name="Google Shape;255;p29"/>
          <p:cNvPicPr preferRelativeResize="0"/>
          <p:nvPr/>
        </p:nvPicPr>
        <p:blipFill rotWithShape="1">
          <a:blip r:embed="rId4">
            <a:alphaModFix/>
          </a:blip>
          <a:srcRect b="30128" l="0" r="0" t="0"/>
          <a:stretch/>
        </p:blipFill>
        <p:spPr>
          <a:xfrm>
            <a:off x="1483962" y="953537"/>
            <a:ext cx="6176076" cy="3236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Table of Contents</a:t>
            </a:r>
            <a:endParaRPr b="0" i="0" sz="4000" u="none" cap="none" strike="noStrike">
              <a:solidFill>
                <a:srgbClr val="0B68FF"/>
              </a:solidFill>
              <a:latin typeface="Arial"/>
              <a:ea typeface="Arial"/>
              <a:cs typeface="Arial"/>
              <a:sym typeface="Arial"/>
            </a:endParaRPr>
          </a:p>
        </p:txBody>
      </p:sp>
      <p:pic>
        <p:nvPicPr>
          <p:cNvPr id="96" name="Google Shape;96;p14"/>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97" name="Google Shape;97;p14"/>
          <p:cNvSpPr txBox="1"/>
          <p:nvPr/>
        </p:nvSpPr>
        <p:spPr>
          <a:xfrm>
            <a:off x="4486200" y="4763425"/>
            <a:ext cx="45108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 Removal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Final </a:t>
            </a:r>
            <a:r>
              <a:rPr b="1" lang="en-US" sz="1000">
                <a:solidFill>
                  <a:srgbClr val="7F7F7F"/>
                </a:solidFill>
              </a:rPr>
              <a:t>Presentation Spring 2022</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
        <p:nvSpPr>
          <p:cNvPr id="98" name="Google Shape;98;p14"/>
          <p:cNvSpPr txBox="1"/>
          <p:nvPr/>
        </p:nvSpPr>
        <p:spPr>
          <a:xfrm>
            <a:off x="813425" y="925913"/>
            <a:ext cx="7308600" cy="3570900"/>
          </a:xfrm>
          <a:prstGeom prst="rect">
            <a:avLst/>
          </a:prstGeom>
          <a:noFill/>
          <a:ln>
            <a:noFill/>
          </a:ln>
        </p:spPr>
        <p:txBody>
          <a:bodyPr anchorCtr="0" anchor="t" bIns="91425" lIns="91425" spcFirstLastPara="1" rIns="91425" wrap="square" tIns="91425">
            <a:spAutoFit/>
          </a:bodyPr>
          <a:lstStyle/>
          <a:p>
            <a:pPr indent="-368300" lvl="0" marL="457200" rtl="0" algn="l">
              <a:lnSpc>
                <a:spcPct val="150000"/>
              </a:lnSpc>
              <a:spcBef>
                <a:spcPts val="0"/>
              </a:spcBef>
              <a:spcAft>
                <a:spcPts val="0"/>
              </a:spcAft>
              <a:buSzPts val="2200"/>
              <a:buAutoNum type="arabicParenR"/>
            </a:pPr>
            <a:r>
              <a:rPr lang="en-US" sz="2200"/>
              <a:t>Background</a:t>
            </a:r>
            <a:endParaRPr sz="2200"/>
          </a:p>
          <a:p>
            <a:pPr indent="-368300" lvl="0" marL="457200" rtl="0" algn="l">
              <a:lnSpc>
                <a:spcPct val="150000"/>
              </a:lnSpc>
              <a:spcBef>
                <a:spcPts val="0"/>
              </a:spcBef>
              <a:spcAft>
                <a:spcPts val="0"/>
              </a:spcAft>
              <a:buSzPts val="2200"/>
              <a:buAutoNum type="arabicParenR"/>
            </a:pPr>
            <a:r>
              <a:rPr lang="en-US" sz="2200"/>
              <a:t>Schematic Drawing</a:t>
            </a:r>
            <a:endParaRPr sz="2200"/>
          </a:p>
          <a:p>
            <a:pPr indent="-368300" lvl="0" marL="457200" rtl="0" algn="l">
              <a:lnSpc>
                <a:spcPct val="150000"/>
              </a:lnSpc>
              <a:spcBef>
                <a:spcPts val="0"/>
              </a:spcBef>
              <a:spcAft>
                <a:spcPts val="0"/>
              </a:spcAft>
              <a:buSzPts val="2200"/>
              <a:buAutoNum type="arabicParenR"/>
            </a:pPr>
            <a:r>
              <a:rPr lang="en-US" sz="2200"/>
              <a:t>Experimental Setup</a:t>
            </a:r>
            <a:endParaRPr sz="2200"/>
          </a:p>
          <a:p>
            <a:pPr indent="-368300" lvl="0" marL="457200" rtl="0" algn="l">
              <a:lnSpc>
                <a:spcPct val="150000"/>
              </a:lnSpc>
              <a:spcBef>
                <a:spcPts val="0"/>
              </a:spcBef>
              <a:spcAft>
                <a:spcPts val="0"/>
              </a:spcAft>
              <a:buSzPts val="2200"/>
              <a:buAutoNum type="arabicParenR"/>
            </a:pPr>
            <a:r>
              <a:rPr lang="en-US" sz="2200"/>
              <a:t>Previous Work</a:t>
            </a:r>
            <a:endParaRPr sz="2200"/>
          </a:p>
          <a:p>
            <a:pPr indent="-368300" lvl="0" marL="457200" rtl="0" algn="l">
              <a:lnSpc>
                <a:spcPct val="150000"/>
              </a:lnSpc>
              <a:spcBef>
                <a:spcPts val="0"/>
              </a:spcBef>
              <a:spcAft>
                <a:spcPts val="0"/>
              </a:spcAft>
              <a:buSzPts val="2200"/>
              <a:buAutoNum type="arabicParenR"/>
            </a:pPr>
            <a:r>
              <a:rPr lang="en-US" sz="2200"/>
              <a:t>Current Work</a:t>
            </a:r>
            <a:endParaRPr sz="2200"/>
          </a:p>
          <a:p>
            <a:pPr indent="-368300" lvl="0" marL="457200" rtl="0" algn="l">
              <a:lnSpc>
                <a:spcPct val="150000"/>
              </a:lnSpc>
              <a:spcBef>
                <a:spcPts val="0"/>
              </a:spcBef>
              <a:spcAft>
                <a:spcPts val="0"/>
              </a:spcAft>
              <a:buSzPts val="2200"/>
              <a:buAutoNum type="arabicParenR"/>
            </a:pPr>
            <a:r>
              <a:rPr lang="en-US" sz="2200"/>
              <a:t>Challenges</a:t>
            </a:r>
            <a:endParaRPr sz="2200"/>
          </a:p>
          <a:p>
            <a:pPr indent="-368300" lvl="0" marL="457200" rtl="0" algn="l">
              <a:lnSpc>
                <a:spcPct val="150000"/>
              </a:lnSpc>
              <a:spcBef>
                <a:spcPts val="0"/>
              </a:spcBef>
              <a:spcAft>
                <a:spcPts val="0"/>
              </a:spcAft>
              <a:buSzPts val="2200"/>
              <a:buAutoNum type="arabicParenR"/>
            </a:pPr>
            <a:r>
              <a:rPr lang="en-US" sz="2200"/>
              <a:t>Future Tasks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Clr>
                <a:srgbClr val="000000"/>
              </a:buClr>
              <a:buSzPts val="4000"/>
              <a:buFont typeface="Arial"/>
              <a:buNone/>
            </a:pPr>
            <a:r>
              <a:rPr lang="en-US" sz="4000">
                <a:solidFill>
                  <a:srgbClr val="0B68FF"/>
                </a:solidFill>
              </a:rPr>
              <a:t>Background</a:t>
            </a:r>
            <a:endParaRPr b="0" i="0" sz="4000" u="none" cap="none" strike="noStrike">
              <a:solidFill>
                <a:srgbClr val="0B68FF"/>
              </a:solidFill>
              <a:latin typeface="Arial"/>
              <a:ea typeface="Arial"/>
              <a:cs typeface="Arial"/>
              <a:sym typeface="Arial"/>
            </a:endParaRPr>
          </a:p>
        </p:txBody>
      </p:sp>
      <p:sp>
        <p:nvSpPr>
          <p:cNvPr id="104" name="Google Shape;104;p15"/>
          <p:cNvSpPr txBox="1"/>
          <p:nvPr/>
        </p:nvSpPr>
        <p:spPr>
          <a:xfrm>
            <a:off x="4486200" y="4763425"/>
            <a:ext cx="4510800" cy="2463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Font typeface="Arial"/>
              <a:buNone/>
            </a:pPr>
            <a:r>
              <a:rPr b="1" lang="en-US" sz="1000">
                <a:solidFill>
                  <a:srgbClr val="0B68FF"/>
                </a:solidFill>
              </a:rPr>
              <a:t>Humic Acid Removal | Research | </a:t>
            </a:r>
            <a:r>
              <a:rPr b="1" lang="en-US" sz="1000">
                <a:solidFill>
                  <a:srgbClr val="7F7F7F"/>
                </a:solidFill>
              </a:rPr>
              <a:t>Final </a:t>
            </a:r>
            <a:r>
              <a:rPr b="1" lang="en-US" sz="1000">
                <a:solidFill>
                  <a:srgbClr val="7F7F7F"/>
                </a:solidFill>
              </a:rPr>
              <a:t>Presentation Spring 2022</a:t>
            </a:r>
            <a:endParaRPr b="1" sz="1000">
              <a:solidFill>
                <a:srgbClr val="7F7F7F"/>
              </a:solidFill>
            </a:endParaRPr>
          </a:p>
          <a:p>
            <a:pPr indent="0" lvl="0" marL="0" rtl="0" algn="r">
              <a:spcBef>
                <a:spcPts val="0"/>
              </a:spcBef>
              <a:spcAft>
                <a:spcPts val="0"/>
              </a:spcAft>
              <a:buClr>
                <a:schemeClr val="dk1"/>
              </a:buClr>
              <a:buFont typeface="Arial"/>
              <a:buNone/>
            </a:pPr>
            <a:r>
              <a:t/>
            </a:r>
            <a:endParaRPr b="1" sz="1000">
              <a:solidFill>
                <a:srgbClr val="0B68FF"/>
              </a:solidFill>
            </a:endParaRPr>
          </a:p>
          <a:p>
            <a:pPr indent="0" lvl="0" marL="0" marR="0" rtl="0" algn="r">
              <a:lnSpc>
                <a:spcPct val="100000"/>
              </a:lnSpc>
              <a:spcBef>
                <a:spcPts val="0"/>
              </a:spcBef>
              <a:spcAft>
                <a:spcPts val="0"/>
              </a:spcAft>
              <a:buClr>
                <a:srgbClr val="000000"/>
              </a:buClr>
              <a:buSzPts val="1000"/>
              <a:buFont typeface="Arial"/>
              <a:buNone/>
            </a:pPr>
            <a:r>
              <a:t/>
            </a:r>
            <a:endParaRPr b="1" sz="1000">
              <a:solidFill>
                <a:srgbClr val="0B68FF"/>
              </a:solidFill>
            </a:endParaRPr>
          </a:p>
        </p:txBody>
      </p:sp>
      <p:pic>
        <p:nvPicPr>
          <p:cNvPr id="105" name="Google Shape;105;p15"/>
          <p:cNvPicPr preferRelativeResize="0"/>
          <p:nvPr/>
        </p:nvPicPr>
        <p:blipFill rotWithShape="1">
          <a:blip r:embed="rId3">
            <a:alphaModFix/>
          </a:blip>
          <a:srcRect b="0" l="0" r="0" t="0"/>
          <a:stretch/>
        </p:blipFill>
        <p:spPr>
          <a:xfrm>
            <a:off x="7196613" y="76300"/>
            <a:ext cx="1869625" cy="593200"/>
          </a:xfrm>
          <a:prstGeom prst="rect">
            <a:avLst/>
          </a:prstGeom>
          <a:noFill/>
          <a:ln>
            <a:noFill/>
          </a:ln>
        </p:spPr>
      </p:pic>
      <p:pic>
        <p:nvPicPr>
          <p:cNvPr id="106" name="Google Shape;106;p15"/>
          <p:cNvPicPr preferRelativeResize="0"/>
          <p:nvPr/>
        </p:nvPicPr>
        <p:blipFill>
          <a:blip r:embed="rId4">
            <a:alphaModFix/>
          </a:blip>
          <a:stretch>
            <a:fillRect/>
          </a:stretch>
        </p:blipFill>
        <p:spPr>
          <a:xfrm>
            <a:off x="4949825" y="1111125"/>
            <a:ext cx="3914375" cy="2440175"/>
          </a:xfrm>
          <a:prstGeom prst="rect">
            <a:avLst/>
          </a:prstGeom>
          <a:noFill/>
          <a:ln>
            <a:noFill/>
          </a:ln>
        </p:spPr>
      </p:pic>
      <p:sp>
        <p:nvSpPr>
          <p:cNvPr id="107" name="Google Shape;107;p15"/>
          <p:cNvSpPr txBox="1"/>
          <p:nvPr/>
        </p:nvSpPr>
        <p:spPr>
          <a:xfrm>
            <a:off x="330725" y="598950"/>
            <a:ext cx="4695300" cy="4250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800">
                <a:solidFill>
                  <a:schemeClr val="dk1"/>
                </a:solidFill>
                <a:latin typeface="Calibri"/>
                <a:ea typeface="Calibri"/>
                <a:cs typeface="Calibri"/>
                <a:sym typeface="Calibri"/>
              </a:rPr>
              <a:t>Humic Acid- Dissolved Organic Matter</a:t>
            </a:r>
            <a:endParaRPr b="1"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Creates: </a:t>
            </a:r>
            <a:endParaRPr sz="1800">
              <a:solidFill>
                <a:schemeClr val="dk1"/>
              </a:solidFill>
              <a:latin typeface="Calibri"/>
              <a:ea typeface="Calibri"/>
              <a:cs typeface="Calibri"/>
              <a:sym typeface="Calibri"/>
            </a:endParaRPr>
          </a:p>
          <a:p>
            <a:pPr indent="-342900" lvl="0" marL="914400" rtl="0" algn="l">
              <a:spcBef>
                <a:spcPts val="0"/>
              </a:spcBef>
              <a:spcAft>
                <a:spcPts val="0"/>
              </a:spcAft>
              <a:buClr>
                <a:schemeClr val="dk1"/>
              </a:buClr>
              <a:buSzPts val="1800"/>
              <a:buFont typeface="Calibri"/>
              <a:buAutoNum type="arabicPeriod"/>
            </a:pPr>
            <a:r>
              <a:rPr lang="en-US" sz="1800">
                <a:solidFill>
                  <a:schemeClr val="dk1"/>
                </a:solidFill>
                <a:highlight>
                  <a:srgbClr val="FFFFFF"/>
                </a:highlight>
                <a:latin typeface="Calibri"/>
                <a:ea typeface="Calibri"/>
                <a:cs typeface="Calibri"/>
                <a:sym typeface="Calibri"/>
              </a:rPr>
              <a:t>c</a:t>
            </a:r>
            <a:r>
              <a:rPr lang="en-US" sz="1800">
                <a:solidFill>
                  <a:schemeClr val="dk1"/>
                </a:solidFill>
                <a:highlight>
                  <a:srgbClr val="FFFFFF"/>
                </a:highlight>
                <a:latin typeface="Calibri"/>
                <a:ea typeface="Calibri"/>
                <a:cs typeface="Calibri"/>
                <a:sym typeface="Calibri"/>
              </a:rPr>
              <a:t>olor, taste and odor problems</a:t>
            </a:r>
            <a:endParaRPr sz="1800">
              <a:solidFill>
                <a:schemeClr val="dk1"/>
              </a:solidFill>
              <a:highlight>
                <a:srgbClr val="FFFFFF"/>
              </a:highlight>
              <a:latin typeface="Calibri"/>
              <a:ea typeface="Calibri"/>
              <a:cs typeface="Calibri"/>
              <a:sym typeface="Calibri"/>
            </a:endParaRPr>
          </a:p>
          <a:p>
            <a:pPr indent="-342900" lvl="0" marL="914400" rtl="0" algn="l">
              <a:spcBef>
                <a:spcPts val="0"/>
              </a:spcBef>
              <a:spcAft>
                <a:spcPts val="0"/>
              </a:spcAft>
              <a:buClr>
                <a:schemeClr val="dk1"/>
              </a:buClr>
              <a:buSzPts val="1800"/>
              <a:buFont typeface="Calibri"/>
              <a:buAutoNum type="arabicPeriod"/>
            </a:pPr>
            <a:r>
              <a:rPr lang="en-US" sz="1800">
                <a:solidFill>
                  <a:schemeClr val="dk1"/>
                </a:solidFill>
                <a:highlight>
                  <a:schemeClr val="lt1"/>
                </a:highlight>
                <a:latin typeface="Calibri"/>
                <a:ea typeface="Calibri"/>
                <a:cs typeface="Calibri"/>
                <a:sym typeface="Calibri"/>
              </a:rPr>
              <a:t>increased levels of complexed heavy metals and adsorbed organic pollutants</a:t>
            </a:r>
            <a:endParaRPr sz="1800">
              <a:solidFill>
                <a:schemeClr val="dk1"/>
              </a:solidFill>
              <a:highlight>
                <a:srgbClr val="FFFFFF"/>
              </a:highlight>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Reacts with chlorine during chlorination - produces harmful byproducts to humans</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rPr lang="en-US" sz="1800">
                <a:solidFill>
                  <a:schemeClr val="dk1"/>
                </a:solidFill>
                <a:highlight>
                  <a:schemeClr val="lt1"/>
                </a:highlight>
                <a:latin typeface="Calibri"/>
                <a:ea typeface="Calibri"/>
                <a:cs typeface="Calibri"/>
                <a:sym typeface="Calibri"/>
              </a:rPr>
              <a:t>→ Increased coagulant and disinfectant doses are needed for its removal </a:t>
            </a:r>
            <a:endParaRPr sz="1800">
              <a:solidFill>
                <a:schemeClr val="dk1"/>
              </a:solidFill>
              <a:latin typeface="Calibri"/>
              <a:ea typeface="Calibri"/>
              <a:cs typeface="Calibri"/>
              <a:sym typeface="Calibri"/>
            </a:endParaRPr>
          </a:p>
        </p:txBody>
      </p:sp>
      <p:sp>
        <p:nvSpPr>
          <p:cNvPr id="108" name="Google Shape;108;p15"/>
          <p:cNvSpPr txBox="1"/>
          <p:nvPr/>
        </p:nvSpPr>
        <p:spPr>
          <a:xfrm>
            <a:off x="5346100" y="3551300"/>
            <a:ext cx="3435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Figure 1: Diagram of the formation/ life of dissolved organic material</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rtl="0" algn="l">
              <a:lnSpc>
                <a:spcPct val="90000"/>
              </a:lnSpc>
              <a:spcBef>
                <a:spcPts val="0"/>
              </a:spcBef>
              <a:spcAft>
                <a:spcPts val="0"/>
              </a:spcAft>
              <a:buClr>
                <a:schemeClr val="dk1"/>
              </a:buClr>
              <a:buSzPts val="4000"/>
              <a:buFont typeface="Arial"/>
              <a:buNone/>
            </a:pPr>
            <a:r>
              <a:rPr lang="en-US" sz="4000">
                <a:solidFill>
                  <a:srgbClr val="0B68FF"/>
                </a:solidFill>
              </a:rPr>
              <a:t>Schematic Drawing</a:t>
            </a:r>
            <a:endParaRPr b="0" i="0" sz="4000" u="none" cap="none" strike="noStrike">
              <a:solidFill>
                <a:srgbClr val="0B68FF"/>
              </a:solidFill>
              <a:latin typeface="Arial"/>
              <a:ea typeface="Arial"/>
              <a:cs typeface="Arial"/>
              <a:sym typeface="Arial"/>
            </a:endParaRPr>
          </a:p>
        </p:txBody>
      </p:sp>
      <p:pic>
        <p:nvPicPr>
          <p:cNvPr id="114" name="Google Shape;114;p16"/>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115" name="Google Shape;115;p16"/>
          <p:cNvSpPr txBox="1"/>
          <p:nvPr/>
        </p:nvSpPr>
        <p:spPr>
          <a:xfrm>
            <a:off x="4461675" y="4763425"/>
            <a:ext cx="45351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 Removal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Final </a:t>
            </a:r>
            <a:r>
              <a:rPr b="1" lang="en-US" sz="1000">
                <a:solidFill>
                  <a:srgbClr val="7F7F7F"/>
                </a:solidFill>
              </a:rPr>
              <a:t>Presentation Spring 2022</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
        <p:nvSpPr>
          <p:cNvPr id="116" name="Google Shape;116;p16"/>
          <p:cNvSpPr txBox="1"/>
          <p:nvPr/>
        </p:nvSpPr>
        <p:spPr>
          <a:xfrm>
            <a:off x="1201800" y="4343900"/>
            <a:ext cx="67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Figure 2: Schematic drawing of the experimental set up for testing varying humic acid and coagulant concentrations</a:t>
            </a:r>
            <a:endParaRPr sz="1000"/>
          </a:p>
        </p:txBody>
      </p:sp>
      <p:sp>
        <p:nvSpPr>
          <p:cNvPr id="117" name="Google Shape;117;p16"/>
          <p:cNvSpPr txBox="1"/>
          <p:nvPr/>
        </p:nvSpPr>
        <p:spPr>
          <a:xfrm>
            <a:off x="8234225" y="4313150"/>
            <a:ext cx="664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8" name="Google Shape;118;p16"/>
          <p:cNvPicPr preferRelativeResize="0"/>
          <p:nvPr/>
        </p:nvPicPr>
        <p:blipFill rotWithShape="1">
          <a:blip r:embed="rId4">
            <a:alphaModFix/>
          </a:blip>
          <a:srcRect b="30128" l="0" r="0" t="0"/>
          <a:stretch/>
        </p:blipFill>
        <p:spPr>
          <a:xfrm>
            <a:off x="1483962" y="953537"/>
            <a:ext cx="6176076" cy="3236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7"/>
          <p:cNvPicPr preferRelativeResize="0"/>
          <p:nvPr/>
        </p:nvPicPr>
        <p:blipFill rotWithShape="1">
          <a:blip r:embed="rId3">
            <a:alphaModFix/>
          </a:blip>
          <a:srcRect b="4370" l="0" r="0" t="0"/>
          <a:stretch/>
        </p:blipFill>
        <p:spPr>
          <a:xfrm>
            <a:off x="2061950" y="843599"/>
            <a:ext cx="5008874" cy="3593575"/>
          </a:xfrm>
          <a:prstGeom prst="rect">
            <a:avLst/>
          </a:prstGeom>
          <a:noFill/>
          <a:ln>
            <a:noFill/>
          </a:ln>
        </p:spPr>
      </p:pic>
      <p:sp>
        <p:nvSpPr>
          <p:cNvPr id="124" name="Google Shape;124;p17"/>
          <p:cNvSpPr txBox="1"/>
          <p:nvPr/>
        </p:nvSpPr>
        <p:spPr>
          <a:xfrm>
            <a:off x="108725" y="185624"/>
            <a:ext cx="5398200" cy="691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Clr>
                <a:srgbClr val="000000"/>
              </a:buClr>
              <a:buSzPts val="4000"/>
              <a:buFont typeface="Arial"/>
              <a:buNone/>
            </a:pPr>
            <a:r>
              <a:rPr lang="en-US" sz="4000">
                <a:solidFill>
                  <a:srgbClr val="0B68FF"/>
                </a:solidFill>
              </a:rPr>
              <a:t>Experimental Design</a:t>
            </a:r>
            <a:endParaRPr b="0" i="0" sz="4000" u="none" cap="none" strike="noStrike">
              <a:solidFill>
                <a:srgbClr val="0B68FF"/>
              </a:solidFill>
              <a:latin typeface="Arial"/>
              <a:ea typeface="Arial"/>
              <a:cs typeface="Arial"/>
              <a:sym typeface="Arial"/>
            </a:endParaRPr>
          </a:p>
        </p:txBody>
      </p:sp>
      <p:sp>
        <p:nvSpPr>
          <p:cNvPr id="125" name="Google Shape;125;p17"/>
          <p:cNvSpPr txBox="1"/>
          <p:nvPr/>
        </p:nvSpPr>
        <p:spPr>
          <a:xfrm>
            <a:off x="4473950" y="4763425"/>
            <a:ext cx="4522800" cy="2463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Font typeface="Arial"/>
              <a:buNone/>
            </a:pPr>
            <a:r>
              <a:rPr b="1" lang="en-US" sz="1000">
                <a:solidFill>
                  <a:srgbClr val="0B68FF"/>
                </a:solidFill>
              </a:rPr>
              <a:t>Humic Acid Removal | Research | </a:t>
            </a:r>
            <a:r>
              <a:rPr b="1" lang="en-US" sz="1000">
                <a:solidFill>
                  <a:srgbClr val="7F7F7F"/>
                </a:solidFill>
              </a:rPr>
              <a:t>Final </a:t>
            </a:r>
            <a:r>
              <a:rPr b="1" lang="en-US" sz="1000">
                <a:solidFill>
                  <a:srgbClr val="7F7F7F"/>
                </a:solidFill>
              </a:rPr>
              <a:t>Presentation Spring 2022</a:t>
            </a:r>
            <a:endParaRPr b="1" sz="1000">
              <a:solidFill>
                <a:srgbClr val="7F7F7F"/>
              </a:solidFill>
            </a:endParaRPr>
          </a:p>
          <a:p>
            <a:pPr indent="0" lvl="0" marL="0" rtl="0" algn="r">
              <a:spcBef>
                <a:spcPts val="0"/>
              </a:spcBef>
              <a:spcAft>
                <a:spcPts val="0"/>
              </a:spcAft>
              <a:buClr>
                <a:schemeClr val="dk1"/>
              </a:buClr>
              <a:buFont typeface="Arial"/>
              <a:buNone/>
            </a:pPr>
            <a:r>
              <a:t/>
            </a:r>
            <a:endParaRPr b="1" sz="1000">
              <a:solidFill>
                <a:srgbClr val="0B68FF"/>
              </a:solidFill>
            </a:endParaRPr>
          </a:p>
          <a:p>
            <a:pPr indent="0" lvl="0" marL="0" marR="0" rtl="0" algn="r">
              <a:lnSpc>
                <a:spcPct val="100000"/>
              </a:lnSpc>
              <a:spcBef>
                <a:spcPts val="0"/>
              </a:spcBef>
              <a:spcAft>
                <a:spcPts val="0"/>
              </a:spcAft>
              <a:buClr>
                <a:srgbClr val="000000"/>
              </a:buClr>
              <a:buSzPts val="1000"/>
              <a:buFont typeface="Arial"/>
              <a:buNone/>
            </a:pPr>
            <a:r>
              <a:t/>
            </a:r>
            <a:endParaRPr b="1" sz="1000">
              <a:solidFill>
                <a:srgbClr val="0B68FF"/>
              </a:solidFill>
            </a:endParaRPr>
          </a:p>
        </p:txBody>
      </p:sp>
      <p:pic>
        <p:nvPicPr>
          <p:cNvPr id="126" name="Google Shape;126;p17"/>
          <p:cNvPicPr preferRelativeResize="0"/>
          <p:nvPr/>
        </p:nvPicPr>
        <p:blipFill rotWithShape="1">
          <a:blip r:embed="rId4">
            <a:alphaModFix/>
          </a:blip>
          <a:srcRect b="0" l="0" r="0" t="0"/>
          <a:stretch/>
        </p:blipFill>
        <p:spPr>
          <a:xfrm>
            <a:off x="7227500" y="66100"/>
            <a:ext cx="1869625" cy="593200"/>
          </a:xfrm>
          <a:prstGeom prst="rect">
            <a:avLst/>
          </a:prstGeom>
          <a:noFill/>
          <a:ln>
            <a:noFill/>
          </a:ln>
        </p:spPr>
      </p:pic>
      <p:cxnSp>
        <p:nvCxnSpPr>
          <p:cNvPr id="127" name="Google Shape;127;p17"/>
          <p:cNvCxnSpPr>
            <a:stCxn id="128" idx="3"/>
          </p:cNvCxnSpPr>
          <p:nvPr/>
        </p:nvCxnSpPr>
        <p:spPr>
          <a:xfrm>
            <a:off x="1599425" y="2126725"/>
            <a:ext cx="1000200" cy="300"/>
          </a:xfrm>
          <a:prstGeom prst="straightConnector1">
            <a:avLst/>
          </a:prstGeom>
          <a:noFill/>
          <a:ln cap="flat" cmpd="sng" w="19050">
            <a:solidFill>
              <a:srgbClr val="FF0000"/>
            </a:solidFill>
            <a:prstDash val="solid"/>
            <a:round/>
            <a:headEnd len="med" w="med" type="none"/>
            <a:tailEnd len="med" w="med" type="triangle"/>
          </a:ln>
        </p:spPr>
      </p:cxnSp>
      <p:cxnSp>
        <p:nvCxnSpPr>
          <p:cNvPr id="129" name="Google Shape;129;p17"/>
          <p:cNvCxnSpPr>
            <a:stCxn id="130" idx="3"/>
          </p:cNvCxnSpPr>
          <p:nvPr/>
        </p:nvCxnSpPr>
        <p:spPr>
          <a:xfrm flipH="1" rot="10800000">
            <a:off x="1766450" y="2195538"/>
            <a:ext cx="2465400" cy="741600"/>
          </a:xfrm>
          <a:prstGeom prst="straightConnector1">
            <a:avLst/>
          </a:prstGeom>
          <a:noFill/>
          <a:ln cap="flat" cmpd="sng" w="19050">
            <a:solidFill>
              <a:srgbClr val="FF0000"/>
            </a:solidFill>
            <a:prstDash val="solid"/>
            <a:round/>
            <a:headEnd len="med" w="med" type="none"/>
            <a:tailEnd len="med" w="med" type="triangle"/>
          </a:ln>
        </p:spPr>
      </p:cxnSp>
      <p:sp>
        <p:nvSpPr>
          <p:cNvPr id="128" name="Google Shape;128;p17"/>
          <p:cNvSpPr txBox="1"/>
          <p:nvPr/>
        </p:nvSpPr>
        <p:spPr>
          <a:xfrm>
            <a:off x="108725" y="1895575"/>
            <a:ext cx="1490700" cy="462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t>Coagulant pump</a:t>
            </a:r>
            <a:endParaRPr/>
          </a:p>
        </p:txBody>
      </p:sp>
      <p:sp>
        <p:nvSpPr>
          <p:cNvPr id="130" name="Google Shape;130;p17"/>
          <p:cNvSpPr txBox="1"/>
          <p:nvPr/>
        </p:nvSpPr>
        <p:spPr>
          <a:xfrm>
            <a:off x="75950" y="2724438"/>
            <a:ext cx="1690500" cy="42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t>Humic acid pump</a:t>
            </a:r>
            <a:endParaRPr/>
          </a:p>
        </p:txBody>
      </p:sp>
      <p:cxnSp>
        <p:nvCxnSpPr>
          <p:cNvPr id="131" name="Google Shape;131;p17"/>
          <p:cNvCxnSpPr/>
          <p:nvPr/>
        </p:nvCxnSpPr>
        <p:spPr>
          <a:xfrm flipH="1" rot="10800000">
            <a:off x="1908650" y="3406538"/>
            <a:ext cx="2565300" cy="292500"/>
          </a:xfrm>
          <a:prstGeom prst="straightConnector1">
            <a:avLst/>
          </a:prstGeom>
          <a:noFill/>
          <a:ln cap="flat" cmpd="sng" w="19050">
            <a:solidFill>
              <a:srgbClr val="FF0000"/>
            </a:solidFill>
            <a:prstDash val="solid"/>
            <a:round/>
            <a:headEnd len="med" w="med" type="none"/>
            <a:tailEnd len="med" w="med" type="triangle"/>
          </a:ln>
        </p:spPr>
      </p:cxnSp>
      <p:sp>
        <p:nvSpPr>
          <p:cNvPr id="132" name="Google Shape;132;p17"/>
          <p:cNvSpPr txBox="1"/>
          <p:nvPr/>
        </p:nvSpPr>
        <p:spPr>
          <a:xfrm>
            <a:off x="108725" y="3516425"/>
            <a:ext cx="1990200" cy="4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Influent </a:t>
            </a:r>
            <a:r>
              <a:rPr lang="en-US"/>
              <a:t>Turbidimeter</a:t>
            </a:r>
            <a:endParaRPr/>
          </a:p>
        </p:txBody>
      </p:sp>
      <p:sp>
        <p:nvSpPr>
          <p:cNvPr id="133" name="Google Shape;133;p17"/>
          <p:cNvSpPr txBox="1"/>
          <p:nvPr/>
        </p:nvSpPr>
        <p:spPr>
          <a:xfrm>
            <a:off x="436325" y="1225725"/>
            <a:ext cx="1163100" cy="42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t>Water pump</a:t>
            </a:r>
            <a:endParaRPr/>
          </a:p>
        </p:txBody>
      </p:sp>
      <p:cxnSp>
        <p:nvCxnSpPr>
          <p:cNvPr id="134" name="Google Shape;134;p17"/>
          <p:cNvCxnSpPr>
            <a:stCxn id="133" idx="3"/>
          </p:cNvCxnSpPr>
          <p:nvPr/>
        </p:nvCxnSpPr>
        <p:spPr>
          <a:xfrm>
            <a:off x="1599425" y="1438425"/>
            <a:ext cx="2127000" cy="547200"/>
          </a:xfrm>
          <a:prstGeom prst="straightConnector1">
            <a:avLst/>
          </a:prstGeom>
          <a:noFill/>
          <a:ln cap="flat" cmpd="sng" w="19050">
            <a:solidFill>
              <a:srgbClr val="FF0000"/>
            </a:solidFill>
            <a:prstDash val="solid"/>
            <a:round/>
            <a:headEnd len="med" w="med" type="none"/>
            <a:tailEnd len="med" w="med" type="triangle"/>
          </a:ln>
        </p:spPr>
      </p:cxnSp>
      <p:sp>
        <p:nvSpPr>
          <p:cNvPr id="135" name="Google Shape;135;p17"/>
          <p:cNvSpPr txBox="1"/>
          <p:nvPr/>
        </p:nvSpPr>
        <p:spPr>
          <a:xfrm>
            <a:off x="7580750" y="2071325"/>
            <a:ext cx="1433400" cy="40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t>Wastewater out</a:t>
            </a:r>
            <a:endParaRPr/>
          </a:p>
        </p:txBody>
      </p:sp>
      <p:cxnSp>
        <p:nvCxnSpPr>
          <p:cNvPr id="136" name="Google Shape;136;p17"/>
          <p:cNvCxnSpPr>
            <a:stCxn id="135" idx="1"/>
          </p:cNvCxnSpPr>
          <p:nvPr/>
        </p:nvCxnSpPr>
        <p:spPr>
          <a:xfrm rot="10800000">
            <a:off x="5552750" y="2218475"/>
            <a:ext cx="2028000" cy="54900"/>
          </a:xfrm>
          <a:prstGeom prst="straightConnector1">
            <a:avLst/>
          </a:prstGeom>
          <a:noFill/>
          <a:ln cap="flat" cmpd="sng" w="19050">
            <a:solidFill>
              <a:srgbClr val="FF0000"/>
            </a:solidFill>
            <a:prstDash val="solid"/>
            <a:round/>
            <a:headEnd len="med" w="med" type="none"/>
            <a:tailEnd len="med" w="med" type="triangle"/>
          </a:ln>
        </p:spPr>
      </p:cxnSp>
      <p:sp>
        <p:nvSpPr>
          <p:cNvPr id="137" name="Google Shape;137;p17"/>
          <p:cNvSpPr txBox="1"/>
          <p:nvPr/>
        </p:nvSpPr>
        <p:spPr>
          <a:xfrm>
            <a:off x="7580738" y="3636806"/>
            <a:ext cx="1433400" cy="4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Flocculator</a:t>
            </a:r>
            <a:endParaRPr/>
          </a:p>
        </p:txBody>
      </p:sp>
      <p:cxnSp>
        <p:nvCxnSpPr>
          <p:cNvPr id="138" name="Google Shape;138;p17"/>
          <p:cNvCxnSpPr>
            <a:stCxn id="139" idx="1"/>
          </p:cNvCxnSpPr>
          <p:nvPr/>
        </p:nvCxnSpPr>
        <p:spPr>
          <a:xfrm rot="10800000">
            <a:off x="6005600" y="2789838"/>
            <a:ext cx="1221900" cy="352500"/>
          </a:xfrm>
          <a:prstGeom prst="straightConnector1">
            <a:avLst/>
          </a:prstGeom>
          <a:noFill/>
          <a:ln cap="flat" cmpd="sng" w="19050">
            <a:solidFill>
              <a:srgbClr val="FF0000"/>
            </a:solidFill>
            <a:prstDash val="solid"/>
            <a:round/>
            <a:headEnd len="med" w="med" type="none"/>
            <a:tailEnd len="med" w="med" type="triangle"/>
          </a:ln>
        </p:spPr>
      </p:cxnSp>
      <p:sp>
        <p:nvSpPr>
          <p:cNvPr id="140" name="Google Shape;140;p17"/>
          <p:cNvSpPr txBox="1"/>
          <p:nvPr/>
        </p:nvSpPr>
        <p:spPr>
          <a:xfrm>
            <a:off x="7280325" y="1152975"/>
            <a:ext cx="17640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Sedimentation Tank</a:t>
            </a:r>
            <a:endParaRPr/>
          </a:p>
        </p:txBody>
      </p:sp>
      <p:cxnSp>
        <p:nvCxnSpPr>
          <p:cNvPr id="141" name="Google Shape;141;p17"/>
          <p:cNvCxnSpPr/>
          <p:nvPr/>
        </p:nvCxnSpPr>
        <p:spPr>
          <a:xfrm flipH="1">
            <a:off x="5503600" y="1360575"/>
            <a:ext cx="1801800" cy="131100"/>
          </a:xfrm>
          <a:prstGeom prst="straightConnector1">
            <a:avLst/>
          </a:prstGeom>
          <a:noFill/>
          <a:ln cap="flat" cmpd="sng" w="19050">
            <a:solidFill>
              <a:srgbClr val="FF0000"/>
            </a:solidFill>
            <a:prstDash val="solid"/>
            <a:round/>
            <a:headEnd len="med" w="med" type="none"/>
            <a:tailEnd len="med" w="med" type="triangle"/>
          </a:ln>
        </p:spPr>
      </p:cxnSp>
      <p:sp>
        <p:nvSpPr>
          <p:cNvPr id="142" name="Google Shape;142;p17"/>
          <p:cNvSpPr txBox="1"/>
          <p:nvPr/>
        </p:nvSpPr>
        <p:spPr>
          <a:xfrm>
            <a:off x="2061950" y="4487600"/>
            <a:ext cx="343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Figure 3: Image of lab set-up and experimental design</a:t>
            </a:r>
            <a:endParaRPr sz="1000"/>
          </a:p>
        </p:txBody>
      </p:sp>
      <p:cxnSp>
        <p:nvCxnSpPr>
          <p:cNvPr id="143" name="Google Shape;143;p17"/>
          <p:cNvCxnSpPr>
            <a:stCxn id="137" idx="1"/>
          </p:cNvCxnSpPr>
          <p:nvPr/>
        </p:nvCxnSpPr>
        <p:spPr>
          <a:xfrm rot="10800000">
            <a:off x="4167338" y="2610806"/>
            <a:ext cx="3413400" cy="1238700"/>
          </a:xfrm>
          <a:prstGeom prst="straightConnector1">
            <a:avLst/>
          </a:prstGeom>
          <a:noFill/>
          <a:ln cap="flat" cmpd="sng" w="19050">
            <a:solidFill>
              <a:srgbClr val="FF0000"/>
            </a:solidFill>
            <a:prstDash val="solid"/>
            <a:round/>
            <a:headEnd len="med" w="med" type="none"/>
            <a:tailEnd len="med" w="med" type="triangle"/>
          </a:ln>
        </p:spPr>
      </p:cxnSp>
      <p:sp>
        <p:nvSpPr>
          <p:cNvPr id="139" name="Google Shape;139;p17"/>
          <p:cNvSpPr txBox="1"/>
          <p:nvPr/>
        </p:nvSpPr>
        <p:spPr>
          <a:xfrm>
            <a:off x="7227500" y="2929638"/>
            <a:ext cx="1990200" cy="4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Effluent</a:t>
            </a:r>
            <a:r>
              <a:rPr lang="en-US"/>
              <a:t> Turbidimeter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nvSpPr>
        <p:spPr>
          <a:xfrm>
            <a:off x="357750" y="872080"/>
            <a:ext cx="3204900" cy="136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800">
                <a:latin typeface="Calibri"/>
                <a:ea typeface="Calibri"/>
                <a:cs typeface="Calibri"/>
                <a:sym typeface="Calibri"/>
              </a:rPr>
              <a:t>Fall ‘17 and Spring ‘18:</a:t>
            </a:r>
            <a:endParaRPr i="0" sz="1800" u="none" cap="none" strike="noStrike">
              <a:latin typeface="Calibri"/>
              <a:ea typeface="Calibri"/>
              <a:cs typeface="Calibri"/>
              <a:sym typeface="Calibri"/>
            </a:endParaRPr>
          </a:p>
        </p:txBody>
      </p:sp>
      <p:sp>
        <p:nvSpPr>
          <p:cNvPr id="149" name="Google Shape;149;p18"/>
          <p:cNvSpPr txBox="1"/>
          <p:nvPr/>
        </p:nvSpPr>
        <p:spPr>
          <a:xfrm>
            <a:off x="4449425" y="4763425"/>
            <a:ext cx="4547400" cy="2463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Font typeface="Arial"/>
              <a:buNone/>
            </a:pPr>
            <a:r>
              <a:rPr b="1" lang="en-US" sz="1000">
                <a:solidFill>
                  <a:srgbClr val="0B68FF"/>
                </a:solidFill>
              </a:rPr>
              <a:t>Humic Acid Removal | Research | </a:t>
            </a:r>
            <a:r>
              <a:rPr b="1" lang="en-US" sz="1000">
                <a:solidFill>
                  <a:srgbClr val="7F7F7F"/>
                </a:solidFill>
              </a:rPr>
              <a:t>Final </a:t>
            </a:r>
            <a:r>
              <a:rPr b="1" lang="en-US" sz="1000">
                <a:solidFill>
                  <a:srgbClr val="7F7F7F"/>
                </a:solidFill>
              </a:rPr>
              <a:t>Presentation Spring 2022</a:t>
            </a:r>
            <a:endParaRPr b="1" sz="1000">
              <a:solidFill>
                <a:srgbClr val="7F7F7F"/>
              </a:solidFill>
            </a:endParaRPr>
          </a:p>
          <a:p>
            <a:pPr indent="0" lvl="0" marL="0" rtl="0" algn="r">
              <a:spcBef>
                <a:spcPts val="0"/>
              </a:spcBef>
              <a:spcAft>
                <a:spcPts val="0"/>
              </a:spcAft>
              <a:buClr>
                <a:schemeClr val="dk1"/>
              </a:buClr>
              <a:buFont typeface="Arial"/>
              <a:buNone/>
            </a:pPr>
            <a:r>
              <a:t/>
            </a:r>
            <a:endParaRPr b="1" sz="1000">
              <a:solidFill>
                <a:srgbClr val="0B68FF"/>
              </a:solidFill>
            </a:endParaRPr>
          </a:p>
          <a:p>
            <a:pPr indent="0" lvl="0" marL="0" marR="0" rtl="0" algn="r">
              <a:spcBef>
                <a:spcPts val="0"/>
              </a:spcBef>
              <a:spcAft>
                <a:spcPts val="0"/>
              </a:spcAft>
              <a:buNone/>
            </a:pPr>
            <a:r>
              <a:t/>
            </a:r>
            <a:endParaRPr b="1" sz="1000">
              <a:solidFill>
                <a:srgbClr val="0B68FF"/>
              </a:solidFill>
            </a:endParaRPr>
          </a:p>
        </p:txBody>
      </p:sp>
      <p:sp>
        <p:nvSpPr>
          <p:cNvPr id="150" name="Google Shape;150;p18"/>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Previous Work</a:t>
            </a:r>
            <a:endParaRPr b="0" i="0" sz="4000" u="none" cap="none" strike="noStrike">
              <a:solidFill>
                <a:srgbClr val="0B68FF"/>
              </a:solidFill>
              <a:latin typeface="Arial"/>
              <a:ea typeface="Arial"/>
              <a:cs typeface="Arial"/>
              <a:sym typeface="Arial"/>
            </a:endParaRPr>
          </a:p>
        </p:txBody>
      </p:sp>
      <p:pic>
        <p:nvPicPr>
          <p:cNvPr id="151" name="Google Shape;151;p18"/>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pic>
        <p:nvPicPr>
          <p:cNvPr id="152" name="Google Shape;152;p18"/>
          <p:cNvPicPr preferRelativeResize="0"/>
          <p:nvPr/>
        </p:nvPicPr>
        <p:blipFill rotWithShape="1">
          <a:blip r:embed="rId4">
            <a:alphaModFix/>
          </a:blip>
          <a:srcRect b="0" l="0" r="1009" t="0"/>
          <a:stretch/>
        </p:blipFill>
        <p:spPr>
          <a:xfrm>
            <a:off x="4504663" y="1100675"/>
            <a:ext cx="4273574" cy="2707599"/>
          </a:xfrm>
          <a:prstGeom prst="rect">
            <a:avLst/>
          </a:prstGeom>
          <a:noFill/>
          <a:ln>
            <a:noFill/>
          </a:ln>
        </p:spPr>
      </p:pic>
      <p:graphicFrame>
        <p:nvGraphicFramePr>
          <p:cNvPr id="153" name="Google Shape;153;p18"/>
          <p:cNvGraphicFramePr/>
          <p:nvPr/>
        </p:nvGraphicFramePr>
        <p:xfrm>
          <a:off x="319450" y="1284550"/>
          <a:ext cx="3000000" cy="3000000"/>
        </p:xfrm>
        <a:graphic>
          <a:graphicData uri="http://schemas.openxmlformats.org/drawingml/2006/table">
            <a:tbl>
              <a:tblPr>
                <a:noFill/>
                <a:tableStyleId>{557E53F1-B700-4868-9D16-4466CDA03A67}</a:tableStyleId>
              </a:tblPr>
              <a:tblGrid>
                <a:gridCol w="1964900"/>
                <a:gridCol w="1737225"/>
              </a:tblGrid>
              <a:tr h="381000">
                <a:tc>
                  <a:txBody>
                    <a:bodyPr/>
                    <a:lstStyle/>
                    <a:p>
                      <a:pPr indent="0" lvl="0" marL="0" rtl="0" algn="l">
                        <a:spcBef>
                          <a:spcPts val="0"/>
                        </a:spcBef>
                        <a:spcAft>
                          <a:spcPts val="0"/>
                        </a:spcAft>
                        <a:buNone/>
                      </a:pPr>
                      <a:r>
                        <a:rPr lang="en-US"/>
                        <a:t>Concentration of Humic Acid (mg/L)</a:t>
                      </a:r>
                      <a:endParaRPr/>
                    </a:p>
                  </a:txBody>
                  <a:tcPr marT="91425" marB="91425" marR="91425" marL="91425"/>
                </a:tc>
                <a:tc>
                  <a:txBody>
                    <a:bodyPr/>
                    <a:lstStyle/>
                    <a:p>
                      <a:pPr indent="0" lvl="0" marL="0" rtl="0" algn="l">
                        <a:spcBef>
                          <a:spcPts val="0"/>
                        </a:spcBef>
                        <a:spcAft>
                          <a:spcPts val="0"/>
                        </a:spcAft>
                        <a:buNone/>
                      </a:pPr>
                      <a:r>
                        <a:rPr lang="en-US"/>
                        <a:t>Optimal Coagulant Dosage (mg/L)</a:t>
                      </a:r>
                      <a:endParaRPr/>
                    </a:p>
                  </a:txBody>
                  <a:tcPr marT="91425" marB="91425" marR="91425" marL="91425"/>
                </a:tc>
              </a:tr>
              <a:tr h="381000">
                <a:tc>
                  <a:txBody>
                    <a:bodyPr/>
                    <a:lstStyle/>
                    <a:p>
                      <a:pPr indent="0" lvl="0" marL="0" rtl="0" algn="l">
                        <a:spcBef>
                          <a:spcPts val="0"/>
                        </a:spcBef>
                        <a:spcAft>
                          <a:spcPts val="0"/>
                        </a:spcAft>
                        <a:buNone/>
                      </a:pPr>
                      <a:r>
                        <a:rPr lang="en-US"/>
                        <a:t>5</a:t>
                      </a:r>
                      <a:endParaRPr/>
                    </a:p>
                  </a:txBody>
                  <a:tcPr marT="91425" marB="91425" marR="91425" marL="91425"/>
                </a:tc>
                <a:tc>
                  <a:txBody>
                    <a:bodyPr/>
                    <a:lstStyle/>
                    <a:p>
                      <a:pPr indent="0" lvl="0" marL="0" rtl="0" algn="l">
                        <a:spcBef>
                          <a:spcPts val="0"/>
                        </a:spcBef>
                        <a:spcAft>
                          <a:spcPts val="0"/>
                        </a:spcAft>
                        <a:buNone/>
                      </a:pPr>
                      <a:r>
                        <a:rPr lang="en-US"/>
                        <a:t>1.6 - 1.8</a:t>
                      </a:r>
                      <a:endParaRPr/>
                    </a:p>
                  </a:txBody>
                  <a:tcPr marT="91425" marB="91425" marR="91425" marL="91425"/>
                </a:tc>
              </a:tr>
              <a:tr h="381000">
                <a:tc>
                  <a:txBody>
                    <a:bodyPr/>
                    <a:lstStyle/>
                    <a:p>
                      <a:pPr indent="0" lvl="0" marL="0" rtl="0" algn="l">
                        <a:spcBef>
                          <a:spcPts val="0"/>
                        </a:spcBef>
                        <a:spcAft>
                          <a:spcPts val="0"/>
                        </a:spcAft>
                        <a:buNone/>
                      </a:pPr>
                      <a:r>
                        <a:rPr lang="en-US"/>
                        <a:t>10</a:t>
                      </a:r>
                      <a:endParaRPr/>
                    </a:p>
                  </a:txBody>
                  <a:tcPr marT="91425" marB="91425" marR="91425" marL="91425"/>
                </a:tc>
                <a:tc>
                  <a:txBody>
                    <a:bodyPr/>
                    <a:lstStyle/>
                    <a:p>
                      <a:pPr indent="0" lvl="0" marL="0" rtl="0" algn="l">
                        <a:spcBef>
                          <a:spcPts val="0"/>
                        </a:spcBef>
                        <a:spcAft>
                          <a:spcPts val="0"/>
                        </a:spcAft>
                        <a:buNone/>
                      </a:pPr>
                      <a:r>
                        <a:rPr lang="en-US"/>
                        <a:t>1.3</a:t>
                      </a:r>
                      <a:endParaRPr/>
                    </a:p>
                  </a:txBody>
                  <a:tcPr marT="91425" marB="91425" marR="91425" marL="91425"/>
                </a:tc>
              </a:tr>
            </a:tbl>
          </a:graphicData>
        </a:graphic>
      </p:graphicFrame>
      <p:sp>
        <p:nvSpPr>
          <p:cNvPr id="154" name="Google Shape;154;p18"/>
          <p:cNvSpPr txBox="1"/>
          <p:nvPr/>
        </p:nvSpPr>
        <p:spPr>
          <a:xfrm>
            <a:off x="319450" y="2732150"/>
            <a:ext cx="4317300" cy="17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Fall ‘18:</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Negative relationship between coagulant dosage and humic acid concentration</a:t>
            </a:r>
            <a:endParaRPr sz="1800">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lang="en-US" sz="1800">
                <a:highlight>
                  <a:srgbClr val="FFFFFF"/>
                </a:highlight>
                <a:latin typeface="Calibri"/>
                <a:ea typeface="Calibri"/>
                <a:cs typeface="Calibri"/>
                <a:sym typeface="Calibri"/>
              </a:rPr>
              <a:t>Experiments took too long to reach steady state</a:t>
            </a:r>
            <a:endParaRPr sz="1800">
              <a:highlight>
                <a:srgbClr val="FFFFFF"/>
              </a:highlight>
              <a:latin typeface="Calibri"/>
              <a:ea typeface="Calibri"/>
              <a:cs typeface="Calibri"/>
              <a:sym typeface="Calibri"/>
            </a:endParaRPr>
          </a:p>
        </p:txBody>
      </p:sp>
      <p:sp>
        <p:nvSpPr>
          <p:cNvPr id="155" name="Google Shape;155;p18"/>
          <p:cNvSpPr txBox="1"/>
          <p:nvPr/>
        </p:nvSpPr>
        <p:spPr>
          <a:xfrm>
            <a:off x="4601888" y="3808275"/>
            <a:ext cx="392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Figure 4: Absorbance vs. Time Data from Fall ’17/ Spring ‘18 for 5 mg/L of humic acid with various coagulant dosages</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nvSpPr>
        <p:spPr>
          <a:xfrm>
            <a:off x="4424900" y="4763425"/>
            <a:ext cx="4572000" cy="2463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Font typeface="Arial"/>
              <a:buNone/>
            </a:pPr>
            <a:r>
              <a:rPr b="1" lang="en-US" sz="1000">
                <a:solidFill>
                  <a:srgbClr val="0B68FF"/>
                </a:solidFill>
              </a:rPr>
              <a:t>Humic Acid Removal | Research | </a:t>
            </a:r>
            <a:r>
              <a:rPr b="1" lang="en-US" sz="1000">
                <a:solidFill>
                  <a:srgbClr val="7F7F7F"/>
                </a:solidFill>
              </a:rPr>
              <a:t>Final </a:t>
            </a:r>
            <a:r>
              <a:rPr b="1" lang="en-US" sz="1000">
                <a:solidFill>
                  <a:srgbClr val="7F7F7F"/>
                </a:solidFill>
              </a:rPr>
              <a:t>Presentation Spring 2022</a:t>
            </a:r>
            <a:endParaRPr b="1" sz="1000">
              <a:solidFill>
                <a:srgbClr val="7F7F7F"/>
              </a:solidFill>
            </a:endParaRPr>
          </a:p>
          <a:p>
            <a:pPr indent="0" lvl="0" marL="0" rtl="0" algn="r">
              <a:spcBef>
                <a:spcPts val="0"/>
              </a:spcBef>
              <a:spcAft>
                <a:spcPts val="0"/>
              </a:spcAft>
              <a:buClr>
                <a:schemeClr val="dk1"/>
              </a:buClr>
              <a:buFont typeface="Arial"/>
              <a:buNone/>
            </a:pPr>
            <a:r>
              <a:t/>
            </a:r>
            <a:endParaRPr b="1" sz="1000">
              <a:solidFill>
                <a:srgbClr val="0B68FF"/>
              </a:solidFill>
            </a:endParaRPr>
          </a:p>
          <a:p>
            <a:pPr indent="0" lvl="0" marL="0" marR="0" rtl="0" algn="r">
              <a:spcBef>
                <a:spcPts val="0"/>
              </a:spcBef>
              <a:spcAft>
                <a:spcPts val="0"/>
              </a:spcAft>
              <a:buNone/>
            </a:pPr>
            <a:r>
              <a:t/>
            </a:r>
            <a:endParaRPr b="1" sz="1000">
              <a:solidFill>
                <a:srgbClr val="0B68FF"/>
              </a:solidFill>
            </a:endParaRPr>
          </a:p>
        </p:txBody>
      </p:sp>
      <p:sp>
        <p:nvSpPr>
          <p:cNvPr id="161" name="Google Shape;161;p19"/>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Previous Work</a:t>
            </a:r>
            <a:endParaRPr b="0" i="0" sz="4000" u="none" cap="none" strike="noStrike">
              <a:solidFill>
                <a:srgbClr val="0B68FF"/>
              </a:solidFill>
              <a:latin typeface="Arial"/>
              <a:ea typeface="Arial"/>
              <a:cs typeface="Arial"/>
              <a:sym typeface="Arial"/>
            </a:endParaRPr>
          </a:p>
        </p:txBody>
      </p:sp>
      <p:pic>
        <p:nvPicPr>
          <p:cNvPr id="162" name="Google Shape;162;p19"/>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163" name="Google Shape;163;p19"/>
          <p:cNvSpPr txBox="1"/>
          <p:nvPr/>
        </p:nvSpPr>
        <p:spPr>
          <a:xfrm>
            <a:off x="461800" y="1068200"/>
            <a:ext cx="3481500" cy="3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Fall ‘19 and Spring ‘20</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Flocs take a long time to form</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a:t>
            </a:r>
            <a:r>
              <a:rPr lang="en-US" sz="1800">
                <a:solidFill>
                  <a:schemeClr val="dk1"/>
                </a:solidFill>
                <a:latin typeface="Calibri"/>
                <a:ea typeface="Calibri"/>
                <a:cs typeface="Calibri"/>
                <a:sym typeface="Calibri"/>
              </a:rPr>
              <a:t>t higher coagulant dosages around 2-3 mg/L there was very little change of absorbance</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4" name="Google Shape;164;p19"/>
          <p:cNvPicPr preferRelativeResize="0"/>
          <p:nvPr/>
        </p:nvPicPr>
        <p:blipFill>
          <a:blip r:embed="rId4">
            <a:alphaModFix/>
          </a:blip>
          <a:stretch>
            <a:fillRect/>
          </a:stretch>
        </p:blipFill>
        <p:spPr>
          <a:xfrm>
            <a:off x="4509450" y="1154539"/>
            <a:ext cx="4168575" cy="2838524"/>
          </a:xfrm>
          <a:prstGeom prst="rect">
            <a:avLst/>
          </a:prstGeom>
          <a:noFill/>
          <a:ln>
            <a:noFill/>
          </a:ln>
        </p:spPr>
      </p:pic>
      <p:sp>
        <p:nvSpPr>
          <p:cNvPr id="165" name="Google Shape;165;p19"/>
          <p:cNvSpPr txBox="1"/>
          <p:nvPr/>
        </p:nvSpPr>
        <p:spPr>
          <a:xfrm>
            <a:off x="4516250" y="3972200"/>
            <a:ext cx="4120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000">
                <a:solidFill>
                  <a:schemeClr val="dk1"/>
                </a:solidFill>
              </a:rPr>
              <a:t>Figure 5: Absorbance vs. Time Data from Fall’19  for 15 mg/L at various coagulant dosages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nvSpPr>
        <p:spPr>
          <a:xfrm>
            <a:off x="4424900" y="4763425"/>
            <a:ext cx="4572000" cy="2463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Font typeface="Arial"/>
              <a:buNone/>
            </a:pPr>
            <a:r>
              <a:rPr b="1" lang="en-US" sz="1000">
                <a:solidFill>
                  <a:srgbClr val="0B68FF"/>
                </a:solidFill>
              </a:rPr>
              <a:t>Humic Acid Removal | Research | </a:t>
            </a:r>
            <a:r>
              <a:rPr b="1" lang="en-US" sz="1000">
                <a:solidFill>
                  <a:srgbClr val="7F7F7F"/>
                </a:solidFill>
              </a:rPr>
              <a:t>Final </a:t>
            </a:r>
            <a:r>
              <a:rPr b="1" lang="en-US" sz="1000">
                <a:solidFill>
                  <a:srgbClr val="7F7F7F"/>
                </a:solidFill>
              </a:rPr>
              <a:t>Presentation Spring 2022</a:t>
            </a:r>
            <a:endParaRPr b="1" sz="1000">
              <a:solidFill>
                <a:srgbClr val="7F7F7F"/>
              </a:solidFill>
            </a:endParaRPr>
          </a:p>
          <a:p>
            <a:pPr indent="0" lvl="0" marL="0" rtl="0" algn="r">
              <a:spcBef>
                <a:spcPts val="0"/>
              </a:spcBef>
              <a:spcAft>
                <a:spcPts val="0"/>
              </a:spcAft>
              <a:buClr>
                <a:schemeClr val="dk1"/>
              </a:buClr>
              <a:buFont typeface="Arial"/>
              <a:buNone/>
            </a:pPr>
            <a:r>
              <a:t/>
            </a:r>
            <a:endParaRPr b="1" sz="1000">
              <a:solidFill>
                <a:srgbClr val="0B68FF"/>
              </a:solidFill>
            </a:endParaRPr>
          </a:p>
          <a:p>
            <a:pPr indent="0" lvl="0" marL="0" marR="0" rtl="0" algn="r">
              <a:spcBef>
                <a:spcPts val="0"/>
              </a:spcBef>
              <a:spcAft>
                <a:spcPts val="0"/>
              </a:spcAft>
              <a:buNone/>
            </a:pPr>
            <a:r>
              <a:t/>
            </a:r>
            <a:endParaRPr b="1" sz="1000">
              <a:solidFill>
                <a:srgbClr val="0B68FF"/>
              </a:solidFill>
            </a:endParaRPr>
          </a:p>
        </p:txBody>
      </p:sp>
      <p:sp>
        <p:nvSpPr>
          <p:cNvPr id="171" name="Google Shape;171;p20"/>
          <p:cNvSpPr txBox="1"/>
          <p:nvPr/>
        </p:nvSpPr>
        <p:spPr>
          <a:xfrm>
            <a:off x="108724" y="261825"/>
            <a:ext cx="55365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Previous Work</a:t>
            </a:r>
            <a:endParaRPr b="0" i="0" sz="4000" u="none" cap="none" strike="noStrike">
              <a:solidFill>
                <a:srgbClr val="0B68FF"/>
              </a:solidFill>
              <a:latin typeface="Arial"/>
              <a:ea typeface="Arial"/>
              <a:cs typeface="Arial"/>
              <a:sym typeface="Arial"/>
            </a:endParaRPr>
          </a:p>
        </p:txBody>
      </p:sp>
      <p:pic>
        <p:nvPicPr>
          <p:cNvPr id="172" name="Google Shape;172;p20"/>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pic>
        <p:nvPicPr>
          <p:cNvPr id="173" name="Google Shape;173;p20"/>
          <p:cNvPicPr preferRelativeResize="0"/>
          <p:nvPr/>
        </p:nvPicPr>
        <p:blipFill>
          <a:blip r:embed="rId4">
            <a:alphaModFix/>
          </a:blip>
          <a:stretch>
            <a:fillRect/>
          </a:stretch>
        </p:blipFill>
        <p:spPr>
          <a:xfrm>
            <a:off x="190675" y="1019975"/>
            <a:ext cx="4306358" cy="2932350"/>
          </a:xfrm>
          <a:prstGeom prst="rect">
            <a:avLst/>
          </a:prstGeom>
          <a:noFill/>
          <a:ln>
            <a:noFill/>
          </a:ln>
        </p:spPr>
      </p:pic>
      <p:pic>
        <p:nvPicPr>
          <p:cNvPr id="174" name="Google Shape;174;p20"/>
          <p:cNvPicPr preferRelativeResize="0"/>
          <p:nvPr/>
        </p:nvPicPr>
        <p:blipFill>
          <a:blip r:embed="rId5">
            <a:alphaModFix/>
          </a:blip>
          <a:stretch>
            <a:fillRect/>
          </a:stretch>
        </p:blipFill>
        <p:spPr>
          <a:xfrm>
            <a:off x="4588500" y="1019975"/>
            <a:ext cx="4306350" cy="2932345"/>
          </a:xfrm>
          <a:prstGeom prst="rect">
            <a:avLst/>
          </a:prstGeom>
          <a:noFill/>
          <a:ln>
            <a:noFill/>
          </a:ln>
        </p:spPr>
      </p:pic>
      <p:sp>
        <p:nvSpPr>
          <p:cNvPr id="175" name="Google Shape;175;p20"/>
          <p:cNvSpPr txBox="1"/>
          <p:nvPr/>
        </p:nvSpPr>
        <p:spPr>
          <a:xfrm>
            <a:off x="190675" y="4087975"/>
            <a:ext cx="4120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rPr>
              <a:t>Figure 6: Absorbance vs. Time Data from Fall’19  for 20 mg/L at various coagulant dosages</a:t>
            </a:r>
            <a:endParaRPr sz="1000"/>
          </a:p>
        </p:txBody>
      </p:sp>
      <p:sp>
        <p:nvSpPr>
          <p:cNvPr id="176" name="Google Shape;176;p20"/>
          <p:cNvSpPr txBox="1"/>
          <p:nvPr/>
        </p:nvSpPr>
        <p:spPr>
          <a:xfrm>
            <a:off x="4681432" y="4087975"/>
            <a:ext cx="4120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rPr>
              <a:t>Figure 7: Absorbance vs. Time Data from Fall’19  for 25 mg/L at various coagulant dosages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nvSpPr>
        <p:spPr>
          <a:xfrm>
            <a:off x="261124" y="338025"/>
            <a:ext cx="63051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Current Work</a:t>
            </a:r>
            <a:endParaRPr b="0" i="0" sz="4000" u="none" cap="none" strike="noStrike">
              <a:solidFill>
                <a:srgbClr val="0B68FF"/>
              </a:solidFill>
              <a:latin typeface="Arial"/>
              <a:ea typeface="Arial"/>
              <a:cs typeface="Arial"/>
              <a:sym typeface="Arial"/>
            </a:endParaRPr>
          </a:p>
        </p:txBody>
      </p:sp>
      <p:pic>
        <p:nvPicPr>
          <p:cNvPr id="182" name="Google Shape;182;p21"/>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183" name="Google Shape;183;p21"/>
          <p:cNvSpPr txBox="1"/>
          <p:nvPr/>
        </p:nvSpPr>
        <p:spPr>
          <a:xfrm>
            <a:off x="4473950" y="4763425"/>
            <a:ext cx="45228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 Removal | 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Final </a:t>
            </a:r>
            <a:r>
              <a:rPr b="1" lang="en-US" sz="1000">
                <a:solidFill>
                  <a:srgbClr val="7F7F7F"/>
                </a:solidFill>
              </a:rPr>
              <a:t>Presentation Spring 2022</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
        <p:nvSpPr>
          <p:cNvPr id="184" name="Google Shape;184;p21"/>
          <p:cNvSpPr txBox="1"/>
          <p:nvPr/>
        </p:nvSpPr>
        <p:spPr>
          <a:xfrm>
            <a:off x="761500" y="1128875"/>
            <a:ext cx="7308600" cy="3374100"/>
          </a:xfrm>
          <a:prstGeom prst="rect">
            <a:avLst/>
          </a:prstGeom>
          <a:noFill/>
          <a:ln>
            <a:noFill/>
          </a:ln>
        </p:spPr>
        <p:txBody>
          <a:bodyPr anchorCtr="0" anchor="t" bIns="91425" lIns="91425" spcFirstLastPara="1" rIns="91425" wrap="square" tIns="91425">
            <a:spAutoFit/>
          </a:bodyPr>
          <a:lstStyle/>
          <a:p>
            <a:pPr indent="-406400" lvl="0" marL="457200" rtl="0" algn="l">
              <a:lnSpc>
                <a:spcPct val="150000"/>
              </a:lnSpc>
              <a:spcBef>
                <a:spcPts val="0"/>
              </a:spcBef>
              <a:spcAft>
                <a:spcPts val="0"/>
              </a:spcAft>
              <a:buSzPts val="2800"/>
              <a:buFont typeface="Calibri"/>
              <a:buAutoNum type="arabicParenR"/>
            </a:pPr>
            <a:r>
              <a:rPr lang="en-US" sz="2800">
                <a:latin typeface="Calibri"/>
                <a:ea typeface="Calibri"/>
                <a:cs typeface="Calibri"/>
                <a:sym typeface="Calibri"/>
              </a:rPr>
              <a:t>Obtained new materials</a:t>
            </a:r>
            <a:endParaRPr sz="2800">
              <a:latin typeface="Calibri"/>
              <a:ea typeface="Calibri"/>
              <a:cs typeface="Calibri"/>
              <a:sym typeface="Calibri"/>
            </a:endParaRPr>
          </a:p>
          <a:p>
            <a:pPr indent="-406400" lvl="1" marL="914400" rtl="0" algn="l">
              <a:lnSpc>
                <a:spcPct val="125000"/>
              </a:lnSpc>
              <a:spcBef>
                <a:spcPts val="0"/>
              </a:spcBef>
              <a:spcAft>
                <a:spcPts val="0"/>
              </a:spcAft>
              <a:buSzPts val="2800"/>
              <a:buFont typeface="Calibri"/>
              <a:buAutoNum type="alphaLcParenR"/>
            </a:pPr>
            <a:r>
              <a:rPr lang="en-US" sz="2800">
                <a:latin typeface="Calibri"/>
                <a:ea typeface="Calibri"/>
                <a:cs typeface="Calibri"/>
                <a:sym typeface="Calibri"/>
              </a:rPr>
              <a:t>Calibrated turbidimeters</a:t>
            </a:r>
            <a:endParaRPr sz="2800">
              <a:latin typeface="Calibri"/>
              <a:ea typeface="Calibri"/>
              <a:cs typeface="Calibri"/>
              <a:sym typeface="Calibri"/>
            </a:endParaRPr>
          </a:p>
          <a:p>
            <a:pPr indent="-406400" lvl="1" marL="914400" rtl="0" algn="l">
              <a:lnSpc>
                <a:spcPct val="125000"/>
              </a:lnSpc>
              <a:spcBef>
                <a:spcPts val="0"/>
              </a:spcBef>
              <a:spcAft>
                <a:spcPts val="0"/>
              </a:spcAft>
              <a:buSzPts val="2800"/>
              <a:buFont typeface="Calibri"/>
              <a:buAutoNum type="alphaLcParenR"/>
            </a:pPr>
            <a:r>
              <a:rPr lang="en-US" sz="2800">
                <a:latin typeface="Calibri"/>
                <a:ea typeface="Calibri"/>
                <a:cs typeface="Calibri"/>
                <a:sym typeface="Calibri"/>
              </a:rPr>
              <a:t>Stock</a:t>
            </a:r>
            <a:r>
              <a:rPr lang="en-US" sz="2800">
                <a:solidFill>
                  <a:schemeClr val="dk1"/>
                </a:solidFill>
                <a:latin typeface="Calibri"/>
                <a:ea typeface="Calibri"/>
                <a:cs typeface="Calibri"/>
                <a:sym typeface="Calibri"/>
              </a:rPr>
              <a:t> coagulant solutions (72 g/L)</a:t>
            </a:r>
            <a:endParaRPr sz="2800">
              <a:solidFill>
                <a:schemeClr val="dk1"/>
              </a:solidFill>
              <a:latin typeface="Calibri"/>
              <a:ea typeface="Calibri"/>
              <a:cs typeface="Calibri"/>
              <a:sym typeface="Calibri"/>
            </a:endParaRPr>
          </a:p>
          <a:p>
            <a:pPr indent="-406400" lvl="1" marL="914400" rtl="0" algn="l">
              <a:lnSpc>
                <a:spcPct val="125000"/>
              </a:lnSpc>
              <a:spcBef>
                <a:spcPts val="0"/>
              </a:spcBef>
              <a:spcAft>
                <a:spcPts val="0"/>
              </a:spcAft>
              <a:buClr>
                <a:schemeClr val="dk1"/>
              </a:buClr>
              <a:buSzPts val="2800"/>
              <a:buFont typeface="Calibri"/>
              <a:buAutoNum type="alphaLcParenR"/>
            </a:pPr>
            <a:r>
              <a:rPr lang="en-US" sz="2800">
                <a:solidFill>
                  <a:schemeClr val="dk1"/>
                </a:solidFill>
                <a:latin typeface="Calibri"/>
                <a:ea typeface="Calibri"/>
                <a:cs typeface="Calibri"/>
                <a:sym typeface="Calibri"/>
              </a:rPr>
              <a:t>More kaolin clay</a:t>
            </a:r>
            <a:endParaRPr sz="2800">
              <a:solidFill>
                <a:schemeClr val="dk1"/>
              </a:solidFill>
              <a:latin typeface="Calibri"/>
              <a:ea typeface="Calibri"/>
              <a:cs typeface="Calibri"/>
              <a:sym typeface="Calibri"/>
            </a:endParaRPr>
          </a:p>
          <a:p>
            <a:pPr indent="-406400" lvl="0" marL="457200" rtl="0" algn="l">
              <a:lnSpc>
                <a:spcPct val="115000"/>
              </a:lnSpc>
              <a:spcBef>
                <a:spcPts val="0"/>
              </a:spcBef>
              <a:spcAft>
                <a:spcPts val="0"/>
              </a:spcAft>
              <a:buClr>
                <a:schemeClr val="dk1"/>
              </a:buClr>
              <a:buSzPts val="2800"/>
              <a:buFont typeface="Calibri"/>
              <a:buAutoNum type="arabicParenR"/>
            </a:pPr>
            <a:r>
              <a:rPr lang="en-US" sz="2800">
                <a:solidFill>
                  <a:schemeClr val="dk1"/>
                </a:solidFill>
                <a:latin typeface="Calibri"/>
                <a:ea typeface="Calibri"/>
                <a:cs typeface="Calibri"/>
                <a:sym typeface="Calibri"/>
              </a:rPr>
              <a:t>Created 2 mg/L coagulant solution</a:t>
            </a:r>
            <a:endParaRPr sz="2800">
              <a:solidFill>
                <a:schemeClr val="dk1"/>
              </a:solidFill>
              <a:latin typeface="Calibri"/>
              <a:ea typeface="Calibri"/>
              <a:cs typeface="Calibri"/>
              <a:sym typeface="Calibri"/>
            </a:endParaRPr>
          </a:p>
          <a:p>
            <a:pPr indent="-406400" lvl="0" marL="457200" rtl="0" algn="l">
              <a:lnSpc>
                <a:spcPct val="115000"/>
              </a:lnSpc>
              <a:spcBef>
                <a:spcPts val="0"/>
              </a:spcBef>
              <a:spcAft>
                <a:spcPts val="0"/>
              </a:spcAft>
              <a:buClr>
                <a:schemeClr val="dk1"/>
              </a:buClr>
              <a:buSzPts val="2800"/>
              <a:buFont typeface="Calibri"/>
              <a:buAutoNum type="arabicParenR"/>
            </a:pPr>
            <a:r>
              <a:rPr lang="en-US" sz="2800">
                <a:solidFill>
                  <a:schemeClr val="dk1"/>
                </a:solidFill>
                <a:latin typeface="Calibri"/>
                <a:ea typeface="Calibri"/>
                <a:cs typeface="Calibri"/>
                <a:sym typeface="Calibri"/>
              </a:rPr>
              <a:t>Ran initial testing</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