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2AFD77-0F14-4B45-A76A-E38D0137BA0E}">
  <a:tblStyle styleId="{092AFD77-0F14-4B45-A76A-E38D0137BA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46a079b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57" name="Google Shape;157;g346a079b2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af03e003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 for this semester so far, we’ve been analyzing past humic acid reports, procoda code and previous problems the humic acid team faced. Additionally, we’ve had the opportunity to meet with our RIDE mentor Tigran. With him, we were able to ask questions about the current problems that people are having with humic acid and how we could target our research to solve those issues. With respect to starting in person research, with the assistance of Kevin Sarmiento, we were able to see the lab space in B55 in Hoilster and noted that the very first step would be to remodel the lab experimental setup previous years and determine what we would need in terms of materials to accomplish that</a:t>
            </a:r>
            <a:endParaRPr sz="1000"/>
          </a:p>
        </p:txBody>
      </p:sp>
      <p:sp>
        <p:nvSpPr>
          <p:cNvPr id="273" name="Google Shape;273;gcaf03e003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d8aa0ef8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One of our goals for this semester are to change variables regarding the water and then see how that would affect the optimal coagulant dosage. For a starting parameter, we would like to change the pH of the water and determine if and/or how much that would change the optimum coagulant dosage. Another is to automate ProCoDA, meaning develop a code that would allow us to run trials without us being present to start and stop the runs. This would allow us to collect more data and could save time for future humic acid removal subteams. </a:t>
            </a:r>
            <a:endParaRPr sz="1000"/>
          </a:p>
        </p:txBody>
      </p:sp>
      <p:sp>
        <p:nvSpPr>
          <p:cNvPr id="282" name="Google Shape;282;g1d8aa0ef8d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af03e0036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When accomplishing these goals, we’re bound to have a few issues. The main problems we’ve identified will likely be the reconstruction of the experimental setup, troubleshooting procoda and dealing with the restrictions that may cause us to stop conducting our in person research. While we can’t predict the specific problems until we actually face them, we can act proactively and let our RA and  mentors know that we’ll likely need their assistance in these following areas so they can be as prepared to help us as well</a:t>
            </a:r>
            <a:endParaRPr sz="1000"/>
          </a:p>
          <a:p>
            <a:pPr marL="0" lvl="0" indent="0" algn="l" rtl="0">
              <a:spcBef>
                <a:spcPts val="0"/>
              </a:spcBef>
              <a:spcAft>
                <a:spcPts val="0"/>
              </a:spcAft>
              <a:buClr>
                <a:schemeClr val="dk1"/>
              </a:buClr>
              <a:buSzPts val="1100"/>
              <a:buFont typeface="Arial"/>
              <a:buNone/>
            </a:pPr>
            <a:endParaRPr sz="1000"/>
          </a:p>
        </p:txBody>
      </p:sp>
      <p:sp>
        <p:nvSpPr>
          <p:cNvPr id="291" name="Google Shape;291;gcaf03e003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From this point on, add any slides with figures that will help support your thesis. You might pull these figures from your Final Report. </a:t>
            </a:r>
            <a:endParaRPr/>
          </a:p>
        </p:txBody>
      </p:sp>
      <p:sp>
        <p:nvSpPr>
          <p:cNvPr id="300" name="Google Shape;30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4d67a4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-Carolyn </a:t>
            </a:r>
            <a:endParaRPr sz="1000"/>
          </a:p>
        </p:txBody>
      </p:sp>
      <p:sp>
        <p:nvSpPr>
          <p:cNvPr id="308" name="Google Shape;308;g54d67a4aa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4e26895c8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g34e26895c8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c07b99b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a:t>-Maya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Natural Organic Matter (NOM): Present in surface and groundwater. Within Natural Organic Matter, Dissolved Organic Matter (DOM) is a part of NOM that results from plant and animal decay. Humic acid constitutes a large fraction of DOM. and although they are beneficial to plants because of their stimulation of plant growth and increase of plant disease resistance, they are not beneficial for the drinking water treatment process.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Humic acid has a negative effect on water quality by causing colour, taste and odor problems</a:t>
            </a:r>
            <a:r>
              <a:rPr lang="en-US" sz="1800">
                <a:solidFill>
                  <a:schemeClr val="dk1"/>
                </a:solidFill>
                <a:latin typeface="Calibri"/>
                <a:ea typeface="Calibri"/>
                <a:cs typeface="Calibri"/>
                <a:sym typeface="Calibri"/>
              </a:rPr>
              <a:t>, </a:t>
            </a:r>
            <a:r>
              <a:rPr lang="en-US" sz="1800">
                <a:solidFill>
                  <a:schemeClr val="dk1"/>
                </a:solidFill>
                <a:highlight>
                  <a:srgbClr val="FFFFFF"/>
                </a:highlight>
                <a:latin typeface="Calibri"/>
                <a:ea typeface="Calibri"/>
                <a:cs typeface="Calibri"/>
                <a:sym typeface="Calibri"/>
              </a:rPr>
              <a:t>increased coagulant and disinfectant doses needed for removal (which in turn results in increased sludge volumes and production of harmful disinfection by-products), biological growth in distribution system, and 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react with the chlorine to produce trihalomethanes and haloacetic acids, which have carcinogenic effects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p:txBody>
      </p:sp>
      <p:sp>
        <p:nvSpPr>
          <p:cNvPr id="169" name="Google Shape;169;g54c07b99bc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c07b99b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a:t>-Maya</a:t>
            </a:r>
            <a:endParaRPr sz="1000"/>
          </a:p>
          <a:p>
            <a:pPr marL="0" marR="0" lvl="0" indent="0" algn="l" rtl="0">
              <a:lnSpc>
                <a:spcPct val="100000"/>
              </a:lnSpc>
              <a:spcBef>
                <a:spcPts val="0"/>
              </a:spcBef>
              <a:spcAft>
                <a:spcPts val="0"/>
              </a:spcAft>
              <a:buClr>
                <a:srgbClr val="000000"/>
              </a:buClr>
              <a:buSzPts val="1400"/>
              <a:buFont typeface="Arial"/>
              <a:buNone/>
            </a:pPr>
            <a:endParaRPr sz="1000"/>
          </a:p>
          <a:p>
            <a:pPr marL="0" marR="0" lvl="0" indent="0" algn="l" rtl="0">
              <a:lnSpc>
                <a:spcPct val="100000"/>
              </a:lnSpc>
              <a:spcBef>
                <a:spcPts val="0"/>
              </a:spcBef>
              <a:spcAft>
                <a:spcPts val="0"/>
              </a:spcAft>
              <a:buClr>
                <a:srgbClr val="000000"/>
              </a:buClr>
              <a:buSzPts val="1400"/>
              <a:buFont typeface="Arial"/>
              <a:buNone/>
            </a:pPr>
            <a:r>
              <a:rPr lang="en-US" sz="1800"/>
              <a:t>Three pumps: one for coagulant, HA, and water</a:t>
            </a:r>
            <a:endParaRPr sz="1800"/>
          </a:p>
          <a:p>
            <a:pPr marL="0" marR="0" lvl="0" indent="0" algn="l" rtl="0">
              <a:lnSpc>
                <a:spcPct val="100000"/>
              </a:lnSpc>
              <a:spcBef>
                <a:spcPts val="0"/>
              </a:spcBef>
              <a:spcAft>
                <a:spcPts val="0"/>
              </a:spcAft>
              <a:buClr>
                <a:srgbClr val="000000"/>
              </a:buClr>
              <a:buSzPts val="1400"/>
              <a:buFont typeface="Arial"/>
              <a:buNone/>
            </a:pPr>
            <a:r>
              <a:rPr lang="en-US" sz="1800"/>
              <a:t>Water is pumped from the inlet and combined with the HA, then goes into the turbidimeter</a:t>
            </a:r>
            <a:endParaRPr sz="1800"/>
          </a:p>
          <a:p>
            <a:pPr marL="0" marR="0" lvl="0" indent="0" algn="l" rtl="0">
              <a:lnSpc>
                <a:spcPct val="100000"/>
              </a:lnSpc>
              <a:spcBef>
                <a:spcPts val="0"/>
              </a:spcBef>
              <a:spcAft>
                <a:spcPts val="0"/>
              </a:spcAft>
              <a:buClr>
                <a:srgbClr val="000000"/>
              </a:buClr>
              <a:buSzPts val="1400"/>
              <a:buFont typeface="Arial"/>
              <a:buNone/>
            </a:pPr>
            <a:r>
              <a:rPr lang="en-US" sz="1800"/>
              <a:t>Then combines with coagulant stream and goes into the flocculator, then into the recirculator and sedimentation tank and then the spectrophotometer</a:t>
            </a:r>
            <a:endParaRPr sz="1800"/>
          </a:p>
          <a:p>
            <a:pPr marL="0" marR="0" lvl="0" indent="0" algn="l" rtl="0">
              <a:lnSpc>
                <a:spcPct val="100000"/>
              </a:lnSpc>
              <a:spcBef>
                <a:spcPts val="0"/>
              </a:spcBef>
              <a:spcAft>
                <a:spcPts val="0"/>
              </a:spcAft>
              <a:buClr>
                <a:srgbClr val="000000"/>
              </a:buClr>
              <a:buSzPts val="1400"/>
              <a:buFont typeface="Arial"/>
              <a:buNone/>
            </a:pPr>
            <a:r>
              <a:rPr lang="en-US" sz="1800"/>
              <a:t>Flocs go into the tube settler, then combine with the stream out of the spectrophotomer to go to the wastewater stream out</a:t>
            </a:r>
            <a:endParaRPr sz="1800"/>
          </a:p>
          <a:p>
            <a:pPr marL="0" marR="0" lvl="0" indent="0" algn="l" rtl="0">
              <a:lnSpc>
                <a:spcPct val="100000"/>
              </a:lnSpc>
              <a:spcBef>
                <a:spcPts val="0"/>
              </a:spcBef>
              <a:spcAft>
                <a:spcPts val="0"/>
              </a:spcAft>
              <a:buClr>
                <a:srgbClr val="000000"/>
              </a:buClr>
              <a:buSzPts val="1400"/>
              <a:buFont typeface="Arial"/>
              <a:buNone/>
            </a:pPr>
            <a:endParaRPr sz="1000"/>
          </a:p>
        </p:txBody>
      </p:sp>
      <p:sp>
        <p:nvSpPr>
          <p:cNvPr id="179" name="Google Shape;179;g54c07b99bc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06fea348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06fea3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Maya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67a4aa5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Kaleigh</a:t>
            </a:r>
            <a:endParaRPr sz="1000"/>
          </a:p>
        </p:txBody>
      </p:sp>
      <p:sp>
        <p:nvSpPr>
          <p:cNvPr id="216" name="Google Shape;216;g54d67a4aa5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253c7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t>Kaleigh</a:t>
            </a:r>
            <a:endParaRPr sz="1000"/>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Last year, the goal was to determine the optimal coagulant dosage for two humic acid concentrations, 5 mg/L and 10mg/L.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After the experiments done with different concentrations of coagulant, the team discovered the optimal dosage for 5 mg/L is 1.6 and for 10mg/L is 1.3 mg/L. The team tried to come up with a mathematical model to calculate the optimal coagulant dosage with known concentration of Humic Acid but the problem was that even with a large change in concentration, the resulting optimal dosage change is small. </a:t>
            </a:r>
            <a:endParaRPr sz="1100">
              <a:solidFill>
                <a:srgbClr val="24292E"/>
              </a:solidFill>
            </a:endParaRPr>
          </a:p>
        </p:txBody>
      </p:sp>
      <p:sp>
        <p:nvSpPr>
          <p:cNvPr id="227" name="Google Shape;227;g111253c77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c2882312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Kaleigh</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Clr>
                <a:schemeClr val="dk1"/>
              </a:buClr>
              <a:buSzPts val="1100"/>
              <a:buFont typeface="Arial"/>
              <a:buNone/>
            </a:pPr>
            <a:r>
              <a:rPr lang="en-US" sz="1000"/>
              <a:t>Last semester the focus was on increasing the concentration of humic acid and testing different coagulant dosages at each. The team discovered that at higher coagulant dosages around 2-3 mg/L there was very little change of absorbance recorded which indicates that there’s a limit to how much coagulant can be put in before it becomes ineffective. They were also experimenting with decreasing the amount of Koalin clay present to see its effect</a:t>
            </a:r>
            <a:endParaRPr sz="1000"/>
          </a:p>
        </p:txBody>
      </p:sp>
      <p:sp>
        <p:nvSpPr>
          <p:cNvPr id="240" name="Google Shape;240;g6c2882312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c28823123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a:solidFill>
                  <a:schemeClr val="dk1"/>
                </a:solidFill>
              </a:rPr>
              <a:t>Kaleigh</a:t>
            </a:r>
            <a:endParaRPr sz="1100">
              <a:solidFill>
                <a:schemeClr val="dk1"/>
              </a:solidFill>
            </a:endParaRPr>
          </a:p>
          <a:p>
            <a:pPr marL="0" lvl="0" indent="0" algn="l" rtl="0">
              <a:spcBef>
                <a:spcPts val="0"/>
              </a:spcBef>
              <a:spcAft>
                <a:spcPts val="0"/>
              </a:spcAft>
              <a:buClr>
                <a:schemeClr val="dk1"/>
              </a:buClr>
              <a:buSzPts val="1100"/>
              <a:buFont typeface="Arial"/>
              <a:buNone/>
            </a:pPr>
            <a:endParaRPr sz="1000"/>
          </a:p>
        </p:txBody>
      </p:sp>
      <p:sp>
        <p:nvSpPr>
          <p:cNvPr id="251" name="Google Shape;251;g6c28823123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c28823123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a:solidFill>
                  <a:schemeClr val="dk1"/>
                </a:solidFill>
              </a:rPr>
              <a:t>Complications: Kaleigh</a:t>
            </a:r>
            <a:endParaRPr sz="1000"/>
          </a:p>
        </p:txBody>
      </p:sp>
      <p:sp>
        <p:nvSpPr>
          <p:cNvPr id="263" name="Google Shape;263;g6c28823123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3" name="Google Shape;13;p2"/>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14" name="Google Shape;14;p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5" name="Google Shape;15;p2"/>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6" name="Google Shape;16;p2"/>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71" name="Google Shape;71;p1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2" name="Google Shape;72;p1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3" name="Google Shape;73;p11"/>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649569" y="1920676"/>
            <a:ext cx="6144816" cy="2879725"/>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6" name="Google Shape;76;p12"/>
          <p:cNvSpPr txBox="1">
            <a:spLocks noGrp="1"/>
          </p:cNvSpPr>
          <p:nvPr>
            <p:ph type="body" idx="1"/>
          </p:nvPr>
        </p:nvSpPr>
        <p:spPr>
          <a:xfrm rot="5400000">
            <a:off x="1812331" y="-884436"/>
            <a:ext cx="6144816" cy="8489950"/>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77" name="Google Shape;77;p1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8" name="Google Shape;78;p12"/>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9" name="Google Shape;79;p12"/>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8" name="Google Shape;88;p14"/>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9" name="Google Shape;89;p1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0" name="Google Shape;90;p1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1" name="Google Shape;91;p14"/>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15"/>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4" name="Google Shape;94;p15"/>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58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50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44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1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6" name="Google Shape;96;p1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7" name="Google Shape;97;p15"/>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3305176"/>
            <a:ext cx="7772400" cy="102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0" name="Google Shape;100;p16"/>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01" name="Google Shape;101;p1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3" name="Google Shape;103;p16"/>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6" name="Google Shape;106;p17"/>
          <p:cNvSpPr txBox="1">
            <a:spLocks noGrp="1"/>
          </p:cNvSpPr>
          <p:nvPr>
            <p:ph type="body" idx="1"/>
          </p:nvPr>
        </p:nvSpPr>
        <p:spPr>
          <a:xfrm>
            <a:off x="639764" y="1679972"/>
            <a:ext cx="5684700" cy="4752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7" name="Google Shape;107;p17"/>
          <p:cNvSpPr txBox="1">
            <a:spLocks noGrp="1"/>
          </p:cNvSpPr>
          <p:nvPr>
            <p:ph type="body" idx="2"/>
          </p:nvPr>
        </p:nvSpPr>
        <p:spPr>
          <a:xfrm>
            <a:off x="6477000" y="1679972"/>
            <a:ext cx="5684700" cy="4752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 name="Google Shape;108;p1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9" name="Google Shape;109;p1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0" name="Google Shape;110;p17"/>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3" name="Google Shape;113;p18"/>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14" name="Google Shape;114;p18"/>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5" name="Google Shape;115;p18"/>
          <p:cNvSpPr txBox="1">
            <a:spLocks noGrp="1"/>
          </p:cNvSpPr>
          <p:nvPr>
            <p:ph type="body" idx="3"/>
          </p:nvPr>
        </p:nvSpPr>
        <p:spPr>
          <a:xfrm>
            <a:off x="4645026" y="1151335"/>
            <a:ext cx="40419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16" name="Google Shape;116;p18"/>
          <p:cNvSpPr txBox="1">
            <a:spLocks noGrp="1"/>
          </p:cNvSpPr>
          <p:nvPr>
            <p:ph type="body" idx="4"/>
          </p:nvPr>
        </p:nvSpPr>
        <p:spPr>
          <a:xfrm>
            <a:off x="4645026" y="1631156"/>
            <a:ext cx="4041900" cy="2963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7" name="Google Shape;117;p1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8" name="Google Shape;118;p1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2" name="Google Shape;122;p1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3" name="Google Shape;123;p1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4" name="Google Shape;124;p19"/>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7" name="Google Shape;127;p2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8" name="Google Shape;128;p20"/>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1" y="204787"/>
            <a:ext cx="3008400" cy="871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1" name="Google Shape;131;p21"/>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2" name="Google Shape;132;p21"/>
          <p:cNvSpPr txBox="1">
            <a:spLocks noGrp="1"/>
          </p:cNvSpPr>
          <p:nvPr>
            <p:ph type="body" idx="2"/>
          </p:nvPr>
        </p:nvSpPr>
        <p:spPr>
          <a:xfrm>
            <a:off x="457201" y="1076326"/>
            <a:ext cx="3008400" cy="3518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33" name="Google Shape;133;p2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4" name="Google Shape;134;p2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5" name="Google Shape;135;p21"/>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1597819"/>
            <a:ext cx="7772400" cy="1102519"/>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9" name="Google Shape;19;p3"/>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0" marR="0" lvl="0" indent="0" algn="ctr" rtl="0">
              <a:spcBef>
                <a:spcPts val="580"/>
              </a:spcBef>
              <a:spcAft>
                <a:spcPts val="0"/>
              </a:spcAft>
              <a:buClr>
                <a:srgbClr val="888888"/>
              </a:buClr>
              <a:buSzPts val="1400"/>
              <a:buFont typeface="Arial"/>
              <a:buNone/>
              <a:defRPr/>
            </a:lvl1pPr>
            <a:lvl2pPr marL="408179" marR="0" lvl="1" indent="-1779" algn="ctr" rtl="0">
              <a:spcBef>
                <a:spcPts val="500"/>
              </a:spcBef>
              <a:spcAft>
                <a:spcPts val="0"/>
              </a:spcAft>
              <a:buClr>
                <a:srgbClr val="888888"/>
              </a:buClr>
              <a:buSzPts val="1400"/>
              <a:buFont typeface="Arial"/>
              <a:buNone/>
              <a:defRPr/>
            </a:lvl2pPr>
            <a:lvl3pPr marL="816358" marR="0" lvl="2" indent="-3558" algn="ctr" rtl="0">
              <a:spcBef>
                <a:spcPts val="440"/>
              </a:spcBef>
              <a:spcAft>
                <a:spcPts val="0"/>
              </a:spcAft>
              <a:buClr>
                <a:srgbClr val="888888"/>
              </a:buClr>
              <a:buSzPts val="1400"/>
              <a:buFont typeface="Arial"/>
              <a:buNone/>
              <a:defRPr/>
            </a:lvl3pPr>
            <a:lvl4pPr marL="1224537" marR="0" lvl="3" indent="-5336" algn="ctr" rtl="0">
              <a:spcBef>
                <a:spcPts val="360"/>
              </a:spcBef>
              <a:spcAft>
                <a:spcPts val="0"/>
              </a:spcAft>
              <a:buClr>
                <a:srgbClr val="888888"/>
              </a:buClr>
              <a:buSzPts val="1400"/>
              <a:buFont typeface="Arial"/>
              <a:buNone/>
              <a:defRPr/>
            </a:lvl4pPr>
            <a:lvl5pPr marL="1632716" marR="0" lvl="4" indent="-7116" algn="ctr" rtl="0">
              <a:spcBef>
                <a:spcPts val="360"/>
              </a:spcBef>
              <a:spcAft>
                <a:spcPts val="0"/>
              </a:spcAft>
              <a:buClr>
                <a:srgbClr val="888888"/>
              </a:buClr>
              <a:buSzPts val="1400"/>
              <a:buFont typeface="Arial"/>
              <a:buNone/>
              <a:defRPr/>
            </a:lvl5pPr>
            <a:lvl6pPr marL="2040895" marR="0" lvl="5" indent="-8895" algn="ctr" rtl="0">
              <a:spcBef>
                <a:spcPts val="360"/>
              </a:spcBef>
              <a:spcAft>
                <a:spcPts val="0"/>
              </a:spcAft>
              <a:buClr>
                <a:srgbClr val="888888"/>
              </a:buClr>
              <a:buSzPts val="1400"/>
              <a:buFont typeface="Arial"/>
              <a:buNone/>
              <a:defRPr/>
            </a:lvl6pPr>
            <a:lvl7pPr marL="2449074" marR="0" lvl="6" indent="-10673" algn="ctr" rtl="0">
              <a:spcBef>
                <a:spcPts val="360"/>
              </a:spcBef>
              <a:spcAft>
                <a:spcPts val="0"/>
              </a:spcAft>
              <a:buClr>
                <a:srgbClr val="888888"/>
              </a:buClr>
              <a:buSzPts val="1400"/>
              <a:buFont typeface="Arial"/>
              <a:buNone/>
              <a:defRPr/>
            </a:lvl7pPr>
            <a:lvl8pPr marL="2857253" marR="0" lvl="7" indent="-12452" algn="ctr" rtl="0">
              <a:spcBef>
                <a:spcPts val="360"/>
              </a:spcBef>
              <a:spcAft>
                <a:spcPts val="0"/>
              </a:spcAft>
              <a:buClr>
                <a:srgbClr val="888888"/>
              </a:buClr>
              <a:buSzPts val="1400"/>
              <a:buFont typeface="Arial"/>
              <a:buNone/>
              <a:defRPr/>
            </a:lvl8pPr>
            <a:lvl9pPr marL="3265432" marR="0" lvl="8" indent="-1532" algn="ctr" rtl="0">
              <a:spcBef>
                <a:spcPts val="360"/>
              </a:spcBef>
              <a:spcAft>
                <a:spcPts val="0"/>
              </a:spcAft>
              <a:buClr>
                <a:srgbClr val="888888"/>
              </a:buClr>
              <a:buSzPts val="1400"/>
              <a:buFont typeface="Arial"/>
              <a:buNone/>
              <a:defRPr/>
            </a:lvl9pPr>
          </a:lstStyle>
          <a:p>
            <a:endParaRPr/>
          </a:p>
        </p:txBody>
      </p:sp>
      <p:sp>
        <p:nvSpPr>
          <p:cNvPr id="20" name="Google Shape;20;p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1" name="Google Shape;21;p3"/>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2" name="Google Shape;22;p3"/>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8" name="Google Shape;138;p2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9" name="Google Shape;139;p22"/>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40" name="Google Shape;140;p2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1" name="Google Shape;141;p2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2" name="Google Shape;142;p22"/>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5" name="Google Shape;145;p23"/>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6" name="Google Shape;146;p2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7" name="Google Shape;147;p2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8" name="Google Shape;148;p23"/>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649540" y="1920730"/>
            <a:ext cx="6144900" cy="2879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1" name="Google Shape;151;p24"/>
          <p:cNvSpPr txBox="1">
            <a:spLocks noGrp="1"/>
          </p:cNvSpPr>
          <p:nvPr>
            <p:ph type="body" idx="1"/>
          </p:nvPr>
        </p:nvSpPr>
        <p:spPr>
          <a:xfrm rot="5400000">
            <a:off x="1812264" y="-884419"/>
            <a:ext cx="6144900" cy="8490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2" name="Google Shape;152;p2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3" name="Google Shape;153;p2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4" name="Google Shape;154;p24"/>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56"/>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5" name="Google Shape;25;p4"/>
          <p:cNvSpPr txBox="1">
            <a:spLocks noGrp="1"/>
          </p:cNvSpPr>
          <p:nvPr>
            <p:ph type="body" idx="1"/>
          </p:nvPr>
        </p:nvSpPr>
        <p:spPr>
          <a:xfrm>
            <a:off x="722313" y="2180035"/>
            <a:ext cx="7772400" cy="1125140"/>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Clr>
                <a:srgbClr val="888888"/>
              </a:buClr>
              <a:buSzPts val="1400"/>
              <a:buFont typeface="Calibri"/>
              <a:buNone/>
              <a:defRPr/>
            </a:lvl1pPr>
            <a:lvl2pPr marL="914400" lvl="1" indent="-228600" rtl="0">
              <a:spcBef>
                <a:spcPts val="500"/>
              </a:spcBef>
              <a:spcAft>
                <a:spcPts val="0"/>
              </a:spcAft>
              <a:buClr>
                <a:srgbClr val="888888"/>
              </a:buClr>
              <a:buSzPts val="1400"/>
              <a:buFont typeface="Calibri"/>
              <a:buNone/>
              <a:defRPr/>
            </a:lvl2pPr>
            <a:lvl3pPr marL="1371600" lvl="2" indent="-228600" rtl="0">
              <a:spcBef>
                <a:spcPts val="440"/>
              </a:spcBef>
              <a:spcAft>
                <a:spcPts val="0"/>
              </a:spcAft>
              <a:buClr>
                <a:srgbClr val="888888"/>
              </a:buClr>
              <a:buSzPts val="1400"/>
              <a:buFont typeface="Calibri"/>
              <a:buNone/>
              <a:defRPr/>
            </a:lvl3pPr>
            <a:lvl4pPr marL="1828800" lvl="3" indent="-228600" rtl="0">
              <a:spcBef>
                <a:spcPts val="360"/>
              </a:spcBef>
              <a:spcAft>
                <a:spcPts val="0"/>
              </a:spcAft>
              <a:buClr>
                <a:srgbClr val="888888"/>
              </a:buClr>
              <a:buSzPts val="1400"/>
              <a:buFont typeface="Calibri"/>
              <a:buNone/>
              <a:defRPr/>
            </a:lvl4pPr>
            <a:lvl5pPr marL="2286000" lvl="4" indent="-228600" rtl="0">
              <a:spcBef>
                <a:spcPts val="360"/>
              </a:spcBef>
              <a:spcAft>
                <a:spcPts val="0"/>
              </a:spcAft>
              <a:buClr>
                <a:srgbClr val="888888"/>
              </a:buClr>
              <a:buSzPts val="1400"/>
              <a:buFont typeface="Calibri"/>
              <a:buNone/>
              <a:defRPr/>
            </a:lvl5pPr>
            <a:lvl6pPr marL="2743200" lvl="5" indent="-228600" rtl="0">
              <a:spcBef>
                <a:spcPts val="360"/>
              </a:spcBef>
              <a:spcAft>
                <a:spcPts val="0"/>
              </a:spcAft>
              <a:buClr>
                <a:srgbClr val="888888"/>
              </a:buClr>
              <a:buSzPts val="1400"/>
              <a:buFont typeface="Calibri"/>
              <a:buNone/>
              <a:defRPr/>
            </a:lvl6pPr>
            <a:lvl7pPr marL="3200400" lvl="6" indent="-228600" rtl="0">
              <a:spcBef>
                <a:spcPts val="360"/>
              </a:spcBef>
              <a:spcAft>
                <a:spcPts val="0"/>
              </a:spcAft>
              <a:buClr>
                <a:srgbClr val="888888"/>
              </a:buClr>
              <a:buSzPts val="1400"/>
              <a:buFont typeface="Calibri"/>
              <a:buNone/>
              <a:defRPr/>
            </a:lvl7pPr>
            <a:lvl8pPr marL="3657600" lvl="7" indent="-228600" rtl="0">
              <a:spcBef>
                <a:spcPts val="360"/>
              </a:spcBef>
              <a:spcAft>
                <a:spcPts val="0"/>
              </a:spcAft>
              <a:buClr>
                <a:srgbClr val="888888"/>
              </a:buClr>
              <a:buSzPts val="1400"/>
              <a:buFont typeface="Calibri"/>
              <a:buNone/>
              <a:defRPr/>
            </a:lvl8pPr>
            <a:lvl9pPr marL="4114800" lvl="8" indent="-228600" rtl="0">
              <a:spcBef>
                <a:spcPts val="360"/>
              </a:spcBef>
              <a:spcAft>
                <a:spcPts val="0"/>
              </a:spcAft>
              <a:buClr>
                <a:srgbClr val="888888"/>
              </a:buClr>
              <a:buSzPts val="1400"/>
              <a:buFont typeface="Calibri"/>
              <a:buNone/>
              <a:defRPr/>
            </a:lvl9pPr>
          </a:lstStyle>
          <a:p>
            <a:endParaRPr/>
          </a:p>
        </p:txBody>
      </p:sp>
      <p:sp>
        <p:nvSpPr>
          <p:cNvPr id="26" name="Google Shape;26;p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7" name="Google Shape;27;p4"/>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8" name="Google Shape;28;p4"/>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 name="Google Shape;31;p5"/>
          <p:cNvSpPr txBox="1">
            <a:spLocks noGrp="1"/>
          </p:cNvSpPr>
          <p:nvPr>
            <p:ph type="body" idx="1"/>
          </p:nvPr>
        </p:nvSpPr>
        <p:spPr>
          <a:xfrm>
            <a:off x="639764" y="1679972"/>
            <a:ext cx="5684837" cy="475297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32" name="Google Shape;32;p5"/>
          <p:cNvSpPr txBox="1">
            <a:spLocks noGrp="1"/>
          </p:cNvSpPr>
          <p:nvPr>
            <p:ph type="body" idx="2"/>
          </p:nvPr>
        </p:nvSpPr>
        <p:spPr>
          <a:xfrm>
            <a:off x="6477000" y="1679972"/>
            <a:ext cx="5684838" cy="475297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33" name="Google Shape;33;p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34" name="Google Shape;34;p5"/>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35" name="Google Shape;35;p5"/>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8" name="Google Shape;38;p6"/>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39" name="Google Shape;39;p6"/>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40" name="Google Shape;40;p6"/>
          <p:cNvSpPr txBox="1">
            <a:spLocks noGrp="1"/>
          </p:cNvSpPr>
          <p:nvPr>
            <p:ph type="body" idx="3"/>
          </p:nvPr>
        </p:nvSpPr>
        <p:spPr>
          <a:xfrm>
            <a:off x="4645026" y="1151335"/>
            <a:ext cx="4041775" cy="479822"/>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41" name="Google Shape;41;p6"/>
          <p:cNvSpPr txBox="1">
            <a:spLocks noGrp="1"/>
          </p:cNvSpPr>
          <p:nvPr>
            <p:ph type="body" idx="4"/>
          </p:nvPr>
        </p:nvSpPr>
        <p:spPr>
          <a:xfrm>
            <a:off x="4645026" y="1631156"/>
            <a:ext cx="4041775" cy="2963466"/>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42" name="Google Shape;42;p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2" name="Google Shape;52;p8"/>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3" name="Google Shape;53;p8"/>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04787"/>
            <a:ext cx="3008313" cy="8715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Google Shape;56;p9"/>
          <p:cNvSpPr txBox="1">
            <a:spLocks noGrp="1"/>
          </p:cNvSpPr>
          <p:nvPr>
            <p:ph type="body" idx="1"/>
          </p:nvPr>
        </p:nvSpPr>
        <p:spPr>
          <a:xfrm>
            <a:off x="3575050" y="204788"/>
            <a:ext cx="5111750" cy="438983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57" name="Google Shape;57;p9"/>
          <p:cNvSpPr txBox="1">
            <a:spLocks noGrp="1"/>
          </p:cNvSpPr>
          <p:nvPr>
            <p:ph type="body" idx="2"/>
          </p:nvPr>
        </p:nvSpPr>
        <p:spPr>
          <a:xfrm>
            <a:off x="457201" y="1076326"/>
            <a:ext cx="3008313" cy="3518297"/>
          </a:xfrm>
          <a:prstGeom prst="rect">
            <a:avLst/>
          </a:prstGeom>
          <a:noFill/>
          <a:ln>
            <a:noFill/>
          </a:ln>
        </p:spPr>
        <p:txBody>
          <a:bodyPr spcFirstLastPara="1" wrap="square" lIns="91425" tIns="91425" rIns="91425" bIns="91425" anchor="t"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58" name="Google Shape;58;p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9" name="Google Shape;59;p9"/>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0" name="Google Shape;60;p9"/>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0"/>
            <a:ext cx="5486400" cy="425053"/>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sp>
      <p:sp>
        <p:nvSpPr>
          <p:cNvPr id="64" name="Google Shape;64;p10"/>
          <p:cNvSpPr txBox="1">
            <a:spLocks noGrp="1"/>
          </p:cNvSpPr>
          <p:nvPr>
            <p:ph type="body" idx="1"/>
          </p:nvPr>
        </p:nvSpPr>
        <p:spPr>
          <a:xfrm>
            <a:off x="1792288" y="4025503"/>
            <a:ext cx="5486400" cy="603647"/>
          </a:xfrm>
          <a:prstGeom prst="rect">
            <a:avLst/>
          </a:prstGeom>
          <a:noFill/>
          <a:ln>
            <a:noFill/>
          </a:ln>
        </p:spPr>
        <p:txBody>
          <a:bodyPr spcFirstLastPara="1" wrap="square" lIns="91425" tIns="91425" rIns="91425" bIns="91425" anchor="t"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65" name="Google Shape;65;p10"/>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6" name="Google Shape;66;p10"/>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7" name="Google Shape;67;p10"/>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580"/>
              </a:spcBef>
              <a:spcAft>
                <a:spcPts val="0"/>
              </a:spcAft>
              <a:buClr>
                <a:schemeClr val="dk1"/>
              </a:buClr>
              <a:buSzPts val="1400"/>
              <a:buFont typeface="Arial"/>
              <a:buChar char="•"/>
              <a:defRPr/>
            </a:lvl1pPr>
            <a:lvl2pPr marL="914400" marR="0" lvl="1" indent="-317500" algn="l" rtl="0">
              <a:spcBef>
                <a:spcPts val="500"/>
              </a:spcBef>
              <a:spcAft>
                <a:spcPts val="0"/>
              </a:spcAft>
              <a:buClr>
                <a:schemeClr val="dk1"/>
              </a:buClr>
              <a:buSzPts val="1400"/>
              <a:buFont typeface="Arial"/>
              <a:buChar char="–"/>
              <a:defRPr/>
            </a:lvl2pPr>
            <a:lvl3pPr marL="1371600" marR="0" lvl="2" indent="-317500" algn="l" rtl="0">
              <a:spcBef>
                <a:spcPts val="440"/>
              </a:spcBef>
              <a:spcAft>
                <a:spcPts val="0"/>
              </a:spcAft>
              <a:buClr>
                <a:schemeClr val="dk1"/>
              </a:buClr>
              <a:buSzPts val="1400"/>
              <a:buFont typeface="Arial"/>
              <a:buChar char="•"/>
              <a:defRPr/>
            </a:lvl3pPr>
            <a:lvl4pPr marL="1828800" marR="0" lvl="3" indent="-317500" algn="l" rtl="0">
              <a:spcBef>
                <a:spcPts val="360"/>
              </a:spcBef>
              <a:spcAft>
                <a:spcPts val="0"/>
              </a:spcAft>
              <a:buClr>
                <a:schemeClr val="dk1"/>
              </a:buClr>
              <a:buSzPts val="1400"/>
              <a:buFont typeface="Arial"/>
              <a:buChar char="–"/>
              <a:defRPr/>
            </a:lvl4pPr>
            <a:lvl5pPr marL="2286000" marR="0" lvl="4" indent="-317500" algn="l" rtl="0">
              <a:spcBef>
                <a:spcPts val="360"/>
              </a:spcBef>
              <a:spcAft>
                <a:spcPts val="0"/>
              </a:spcAft>
              <a:buClr>
                <a:schemeClr val="dk1"/>
              </a:buClr>
              <a:buSzPts val="1400"/>
              <a:buFont typeface="Arial"/>
              <a:buChar char="»"/>
              <a:defRPr/>
            </a:lvl5pPr>
            <a:lvl6pPr marL="2743200" marR="0" lvl="5" indent="-317500" algn="l" rtl="0">
              <a:spcBef>
                <a:spcPts val="360"/>
              </a:spcBef>
              <a:spcAft>
                <a:spcPts val="0"/>
              </a:spcAft>
              <a:buClr>
                <a:schemeClr val="dk1"/>
              </a:buClr>
              <a:buSzPts val="1400"/>
              <a:buFont typeface="Arial"/>
              <a:buChar char="•"/>
              <a:defRPr/>
            </a:lvl6pPr>
            <a:lvl7pPr marL="3200400" marR="0" lvl="6" indent="-317500" algn="l" rtl="0">
              <a:spcBef>
                <a:spcPts val="360"/>
              </a:spcBef>
              <a:spcAft>
                <a:spcPts val="0"/>
              </a:spcAft>
              <a:buClr>
                <a:schemeClr val="dk1"/>
              </a:buClr>
              <a:buSzPts val="1400"/>
              <a:buFont typeface="Arial"/>
              <a:buChar char="•"/>
              <a:defRPr/>
            </a:lvl7pPr>
            <a:lvl8pPr marL="3657600" marR="0" lvl="7" indent="-317500" algn="l" rtl="0">
              <a:spcBef>
                <a:spcPts val="360"/>
              </a:spcBef>
              <a:spcAft>
                <a:spcPts val="0"/>
              </a:spcAft>
              <a:buClr>
                <a:schemeClr val="dk1"/>
              </a:buClr>
              <a:buSzPts val="1400"/>
              <a:buFont typeface="Arial"/>
              <a:buChar char="•"/>
              <a:defRPr/>
            </a:lvl8pPr>
            <a:lvl9pPr marL="4114800" marR="0" lvl="8" indent="-317500" algn="l" rtl="0">
              <a:spcBef>
                <a:spcPts val="360"/>
              </a:spcBef>
              <a:spcAft>
                <a:spcPts val="0"/>
              </a:spcAft>
              <a:buClr>
                <a:schemeClr val="dk1"/>
              </a:buClr>
              <a:buSzPts val="1400"/>
              <a:buFont typeface="Arial"/>
              <a:buChar char="•"/>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guaClara/humic_ac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2882800" y="2885400"/>
            <a:ext cx="4937400" cy="77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400"/>
              <a:buFont typeface="Arial"/>
              <a:buNone/>
            </a:pPr>
            <a:r>
              <a:rPr lang="en-US">
                <a:solidFill>
                  <a:srgbClr val="7F7F7F"/>
                </a:solidFill>
              </a:rPr>
              <a:t>Investigate humic acid performance in floc/sed model</a:t>
            </a:r>
            <a:endParaRPr>
              <a:solidFill>
                <a:srgbClr val="7F7F7F"/>
              </a:solidFill>
            </a:endParaRPr>
          </a:p>
          <a:p>
            <a:pPr marL="0" lvl="0" indent="0" algn="ctr" rtl="0">
              <a:spcBef>
                <a:spcPts val="0"/>
              </a:spcBef>
              <a:spcAft>
                <a:spcPts val="0"/>
              </a:spcAft>
              <a:buClr>
                <a:schemeClr val="dk1"/>
              </a:buClr>
              <a:buSzPts val="1400"/>
              <a:buFont typeface="Arial"/>
              <a:buNone/>
            </a:pPr>
            <a:r>
              <a:rPr lang="en-US">
                <a:solidFill>
                  <a:srgbClr val="7F7F7F"/>
                </a:solidFill>
              </a:rPr>
              <a:t>More at </a:t>
            </a:r>
            <a:r>
              <a:rPr lang="en-US" u="sng">
                <a:solidFill>
                  <a:schemeClr val="hlink"/>
                </a:solidFill>
                <a:hlinkClick r:id="rId3"/>
              </a:rPr>
              <a:t>Github-Humic Acid</a:t>
            </a:r>
            <a:endParaRPr>
              <a:solidFill>
                <a:srgbClr val="7F7F7F"/>
              </a:solidFill>
            </a:endParaRPr>
          </a:p>
          <a:p>
            <a:pPr marL="0" lvl="0" indent="0" algn="ctr" rtl="0">
              <a:spcBef>
                <a:spcPts val="0"/>
              </a:spcBef>
              <a:spcAft>
                <a:spcPts val="0"/>
              </a:spcAft>
              <a:buClr>
                <a:schemeClr val="dk1"/>
              </a:buClr>
              <a:buSzPts val="1400"/>
              <a:buFont typeface="Arial"/>
              <a:buNone/>
            </a:pPr>
            <a:endParaRPr>
              <a:solidFill>
                <a:srgbClr val="7F7F7F"/>
              </a:solidFill>
            </a:endParaRPr>
          </a:p>
        </p:txBody>
      </p:sp>
      <p:sp>
        <p:nvSpPr>
          <p:cNvPr id="160" name="Google Shape;160;p25"/>
          <p:cNvSpPr txBox="1"/>
          <p:nvPr/>
        </p:nvSpPr>
        <p:spPr>
          <a:xfrm>
            <a:off x="2837200" y="743200"/>
            <a:ext cx="5028600" cy="2058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a:solidFill>
                  <a:srgbClr val="595959"/>
                </a:solidFill>
              </a:rPr>
              <a:t>Humic Acid Removal</a:t>
            </a:r>
            <a:endParaRPr sz="7200">
              <a:solidFill>
                <a:srgbClr val="595959"/>
              </a:solidFill>
            </a:endParaRPr>
          </a:p>
        </p:txBody>
      </p:sp>
      <p:pic>
        <p:nvPicPr>
          <p:cNvPr id="161" name="Google Shape;161;p25"/>
          <p:cNvPicPr preferRelativeResize="0"/>
          <p:nvPr/>
        </p:nvPicPr>
        <p:blipFill rotWithShape="1">
          <a:blip r:embed="rId4">
            <a:alphaModFix/>
          </a:blip>
          <a:srcRect/>
          <a:stretch/>
        </p:blipFill>
        <p:spPr>
          <a:xfrm>
            <a:off x="7227500" y="66100"/>
            <a:ext cx="1869625" cy="593200"/>
          </a:xfrm>
          <a:prstGeom prst="rect">
            <a:avLst/>
          </a:prstGeom>
          <a:noFill/>
          <a:ln>
            <a:noFill/>
          </a:ln>
        </p:spPr>
      </p:pic>
      <p:pic>
        <p:nvPicPr>
          <p:cNvPr id="162" name="Google Shape;162;p25"/>
          <p:cNvPicPr preferRelativeResize="0"/>
          <p:nvPr/>
        </p:nvPicPr>
        <p:blipFill rotWithShape="1">
          <a:blip r:embed="rId5">
            <a:alphaModFix/>
          </a:blip>
          <a:srcRect/>
          <a:stretch/>
        </p:blipFill>
        <p:spPr>
          <a:xfrm>
            <a:off x="-49075" y="889513"/>
            <a:ext cx="2934525" cy="2775524"/>
          </a:xfrm>
          <a:prstGeom prst="rect">
            <a:avLst/>
          </a:prstGeom>
          <a:noFill/>
          <a:ln>
            <a:noFill/>
          </a:ln>
        </p:spPr>
      </p:pic>
      <p:sp>
        <p:nvSpPr>
          <p:cNvPr id="163" name="Google Shape;163;p25"/>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marR="0" lvl="0" indent="0" algn="r" rtl="0">
              <a:spcBef>
                <a:spcPts val="0"/>
              </a:spcBef>
              <a:spcAft>
                <a:spcPts val="0"/>
              </a:spcAft>
              <a:buNone/>
            </a:pPr>
            <a:endParaRPr sz="1000" b="1">
              <a:solidFill>
                <a:srgbClr val="0B68FF"/>
              </a:solidFill>
            </a:endParaRPr>
          </a:p>
        </p:txBody>
      </p:sp>
      <p:sp>
        <p:nvSpPr>
          <p:cNvPr id="164" name="Google Shape;164;p25"/>
          <p:cNvSpPr txBox="1"/>
          <p:nvPr/>
        </p:nvSpPr>
        <p:spPr>
          <a:xfrm>
            <a:off x="109725" y="3897675"/>
            <a:ext cx="33375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Malini Balachandran // mvb37@cornell.edu</a:t>
            </a:r>
            <a:endParaRPr sz="1200"/>
          </a:p>
        </p:txBody>
      </p:sp>
      <p:sp>
        <p:nvSpPr>
          <p:cNvPr id="165" name="Google Shape;165;p25"/>
          <p:cNvSpPr txBox="1"/>
          <p:nvPr/>
        </p:nvSpPr>
        <p:spPr>
          <a:xfrm>
            <a:off x="3520825" y="3897675"/>
            <a:ext cx="27402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Kaleigh Soucy // krs258@cornell.edu</a:t>
            </a:r>
            <a:endParaRPr sz="1200"/>
          </a:p>
        </p:txBody>
      </p:sp>
      <p:sp>
        <p:nvSpPr>
          <p:cNvPr id="166" name="Google Shape;166;p25"/>
          <p:cNvSpPr txBox="1"/>
          <p:nvPr/>
        </p:nvSpPr>
        <p:spPr>
          <a:xfrm>
            <a:off x="6261025" y="3897675"/>
            <a:ext cx="29799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Joseph Nocua  // jsn74@cornell.edu  </a:t>
            </a:r>
            <a:endParaRPr sz="1200"/>
          </a:p>
          <a:p>
            <a:pPr marL="0" marR="0" lvl="0" indent="0" algn="ctr" rtl="0">
              <a:spcBef>
                <a:spcPts val="0"/>
              </a:spcBef>
              <a:spcAft>
                <a:spcPts val="0"/>
              </a:spcAft>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p:nvPr/>
        </p:nvSpPr>
        <p:spPr>
          <a:xfrm>
            <a:off x="7514491" y="45563"/>
            <a:ext cx="718200" cy="718200"/>
          </a:xfrm>
          <a:prstGeom prst="rect">
            <a:avLst/>
          </a:prstGeom>
          <a:solidFill>
            <a:srgbClr val="FFFFFF"/>
          </a:solidFill>
          <a:ln>
            <a:noFill/>
          </a:ln>
        </p:spPr>
      </p:sp>
      <p:sp>
        <p:nvSpPr>
          <p:cNvPr id="276" name="Google Shape;276;p34"/>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77" name="Google Shape;277;p34"/>
          <p:cNvSpPr txBox="1"/>
          <p:nvPr/>
        </p:nvSpPr>
        <p:spPr>
          <a:xfrm>
            <a:off x="340750" y="480200"/>
            <a:ext cx="7405800" cy="9186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Completed Tasks and First Steps</a:t>
            </a:r>
            <a:endParaRPr sz="4000" b="0" i="0" u="none" strike="noStrike" cap="none">
              <a:solidFill>
                <a:srgbClr val="0B68FF"/>
              </a:solidFill>
              <a:latin typeface="Arial"/>
              <a:ea typeface="Arial"/>
              <a:cs typeface="Arial"/>
              <a:sym typeface="Arial"/>
            </a:endParaRPr>
          </a:p>
        </p:txBody>
      </p:sp>
      <p:pic>
        <p:nvPicPr>
          <p:cNvPr id="278" name="Google Shape;278;p34"/>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79" name="Google Shape;279;p34"/>
          <p:cNvSpPr txBox="1"/>
          <p:nvPr/>
        </p:nvSpPr>
        <p:spPr>
          <a:xfrm>
            <a:off x="461800" y="1180300"/>
            <a:ext cx="8245800" cy="33966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Reviewed ProCoDA code and past literature about humic acid</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Met with our mentor, Tigran Mehrabyan and gained insight about next steps for Humic Acid Removal Subteam</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Get into Lab and get familiar with the experimental setup</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p:nvPr/>
        </p:nvSpPr>
        <p:spPr>
          <a:xfrm>
            <a:off x="7514491" y="45563"/>
            <a:ext cx="718200" cy="718200"/>
          </a:xfrm>
          <a:prstGeom prst="rect">
            <a:avLst/>
          </a:prstGeom>
          <a:solidFill>
            <a:srgbClr val="FFFFFF"/>
          </a:solidFill>
          <a:ln>
            <a:noFill/>
          </a:ln>
        </p:spPr>
      </p:sp>
      <p:sp>
        <p:nvSpPr>
          <p:cNvPr id="285" name="Google Shape;285;p35"/>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86" name="Google Shape;286;p35"/>
          <p:cNvSpPr txBox="1"/>
          <p:nvPr/>
        </p:nvSpPr>
        <p:spPr>
          <a:xfrm>
            <a:off x="461800" y="466550"/>
            <a:ext cx="7629900" cy="8304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Future Tasks</a:t>
            </a:r>
            <a:endParaRPr sz="4000" b="0" i="0" u="none" strike="noStrike" cap="none">
              <a:solidFill>
                <a:srgbClr val="0B68FF"/>
              </a:solidFill>
              <a:latin typeface="Arial"/>
              <a:ea typeface="Arial"/>
              <a:cs typeface="Arial"/>
              <a:sym typeface="Arial"/>
            </a:endParaRPr>
          </a:p>
        </p:txBody>
      </p:sp>
      <p:pic>
        <p:nvPicPr>
          <p:cNvPr id="287" name="Google Shape;287;p35"/>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88" name="Google Shape;288;p35"/>
          <p:cNvSpPr txBox="1"/>
          <p:nvPr/>
        </p:nvSpPr>
        <p:spPr>
          <a:xfrm>
            <a:off x="217950" y="1410449"/>
            <a:ext cx="8708100" cy="32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Vary Parameters and determine optimum coagulant dosage</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change pH, temperature and humic acid concentration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 Automate trials through the use of ProCoDA </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allow trials to run without us being present</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p:nvPr/>
        </p:nvSpPr>
        <p:spPr>
          <a:xfrm>
            <a:off x="7514491" y="45563"/>
            <a:ext cx="718200" cy="718200"/>
          </a:xfrm>
          <a:prstGeom prst="rect">
            <a:avLst/>
          </a:prstGeom>
          <a:solidFill>
            <a:srgbClr val="FFFFFF"/>
          </a:solidFill>
          <a:ln>
            <a:noFill/>
          </a:ln>
        </p:spPr>
      </p:sp>
      <p:sp>
        <p:nvSpPr>
          <p:cNvPr id="294" name="Google Shape;294;p36"/>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95" name="Google Shape;295;p36"/>
          <p:cNvSpPr txBox="1"/>
          <p:nvPr/>
        </p:nvSpPr>
        <p:spPr>
          <a:xfrm>
            <a:off x="461800" y="466550"/>
            <a:ext cx="7629900" cy="8304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Potential Problems </a:t>
            </a:r>
            <a:endParaRPr sz="4000" b="0" i="0" u="none" strike="noStrike" cap="none">
              <a:solidFill>
                <a:srgbClr val="0B68FF"/>
              </a:solidFill>
              <a:latin typeface="Arial"/>
              <a:ea typeface="Arial"/>
              <a:cs typeface="Arial"/>
              <a:sym typeface="Arial"/>
            </a:endParaRPr>
          </a:p>
        </p:txBody>
      </p:sp>
      <p:pic>
        <p:nvPicPr>
          <p:cNvPr id="296" name="Google Shape;296;p36"/>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97" name="Google Shape;297;p36"/>
          <p:cNvSpPr txBox="1"/>
          <p:nvPr/>
        </p:nvSpPr>
        <p:spPr>
          <a:xfrm>
            <a:off x="275125" y="1154475"/>
            <a:ext cx="8405100" cy="3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Understanding Experimental Setup </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Troubleshooting ProCoDA code</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Dealing with COVID-19 Restrictions </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In order to solve the majority of these problems, the previous subteam members, and current research advisor and mentors will be used as a resource</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p:nvPr/>
        </p:nvSpPr>
        <p:spPr>
          <a:xfrm>
            <a:off x="7514491" y="45563"/>
            <a:ext cx="718111" cy="718111"/>
          </a:xfrm>
          <a:prstGeom prst="rect">
            <a:avLst/>
          </a:prstGeom>
          <a:solidFill>
            <a:srgbClr val="FFFFFF"/>
          </a:solidFill>
          <a:ln>
            <a:noFill/>
          </a:ln>
        </p:spPr>
      </p:sp>
      <p:sp>
        <p:nvSpPr>
          <p:cNvPr id="303" name="Google Shape;303;p37"/>
          <p:cNvSpPr txBox="1"/>
          <p:nvPr/>
        </p:nvSpPr>
        <p:spPr>
          <a:xfrm>
            <a:off x="1293600" y="1667775"/>
            <a:ext cx="6556800" cy="145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a:solidFill>
                  <a:srgbClr val="0B68FF"/>
                </a:solidFill>
              </a:rPr>
              <a:t>Appendix</a:t>
            </a:r>
            <a:endParaRPr sz="6000">
              <a:solidFill>
                <a:srgbClr val="0B68FF"/>
              </a:solidFill>
            </a:endParaRPr>
          </a:p>
          <a:p>
            <a:pPr marL="0" marR="0" lvl="0" indent="0" algn="ctr" rtl="0">
              <a:spcBef>
                <a:spcPts val="0"/>
              </a:spcBef>
              <a:spcAft>
                <a:spcPts val="0"/>
              </a:spcAft>
              <a:buNone/>
            </a:pPr>
            <a:r>
              <a:rPr lang="en-US" sz="6000">
                <a:solidFill>
                  <a:srgbClr val="0B68FF"/>
                </a:solidFill>
              </a:rPr>
              <a:t>Slides</a:t>
            </a:r>
            <a:endParaRPr sz="6000" b="0" i="0" u="none" strike="noStrike" cap="none">
              <a:solidFill>
                <a:srgbClr val="0B68FF"/>
              </a:solidFill>
              <a:latin typeface="Arial"/>
              <a:ea typeface="Arial"/>
              <a:cs typeface="Arial"/>
              <a:sym typeface="Arial"/>
            </a:endParaRPr>
          </a:p>
        </p:txBody>
      </p:sp>
      <p:pic>
        <p:nvPicPr>
          <p:cNvPr id="304" name="Google Shape;304;p37"/>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305" name="Google Shape;305;p37"/>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1">
                <a:solidFill>
                  <a:srgbClr val="0B68FF"/>
                </a:solidFill>
              </a:rPr>
              <a:t>Humic Acid</a:t>
            </a:r>
            <a:r>
              <a:rPr lang="en-US" sz="1000" b="1" i="0" u="none" strike="noStrike" cap="none">
                <a:solidFill>
                  <a:srgbClr val="0B68FF"/>
                </a:solidFill>
                <a:latin typeface="Arial"/>
                <a:ea typeface="Arial"/>
                <a:cs typeface="Arial"/>
                <a:sym typeface="Arial"/>
              </a:rPr>
              <a:t>| </a:t>
            </a:r>
            <a:r>
              <a:rPr lang="en-US" sz="1000" b="1">
                <a:solidFill>
                  <a:srgbClr val="0B68FF"/>
                </a:solidFill>
              </a:rPr>
              <a:t>Research</a:t>
            </a:r>
            <a:r>
              <a:rPr lang="en-US" sz="1000" b="1" i="0" u="none" strike="noStrike" cap="none">
                <a:solidFill>
                  <a:srgbClr val="0B68FF"/>
                </a:solidFill>
                <a:latin typeface="Arial"/>
                <a:ea typeface="Arial"/>
                <a:cs typeface="Arial"/>
                <a:sym typeface="Arial"/>
              </a:rPr>
              <a:t> | </a:t>
            </a:r>
            <a:r>
              <a:rPr lang="en-US" sz="1000" b="1">
                <a:solidFill>
                  <a:srgbClr val="888888"/>
                </a:solidFill>
              </a:rPr>
              <a:t>Symposium Presentation</a:t>
            </a:r>
            <a:r>
              <a:rPr lang="en-US" sz="1000" b="1">
                <a:solidFill>
                  <a:srgbClr val="7F7F7F"/>
                </a:solidFill>
              </a:rPr>
              <a:t> Spring 2019</a:t>
            </a:r>
            <a:endParaRPr sz="1000" b="1">
              <a:solidFill>
                <a:srgbClr val="7F7F7F"/>
              </a:solidFill>
            </a:endParaRPr>
          </a:p>
          <a:p>
            <a:pPr marL="0" marR="0" lvl="0" indent="0" algn="r" rtl="0">
              <a:spcBef>
                <a:spcPts val="0"/>
              </a:spcBef>
              <a:spcAft>
                <a:spcPts val="0"/>
              </a:spcAft>
              <a:buNone/>
            </a:pPr>
            <a:endParaRPr sz="1000" b="1">
              <a:solidFill>
                <a:srgbClr val="7F7F7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p:nvPr/>
        </p:nvSpPr>
        <p:spPr>
          <a:xfrm>
            <a:off x="7514491" y="45563"/>
            <a:ext cx="718200" cy="718200"/>
          </a:xfrm>
          <a:prstGeom prst="rect">
            <a:avLst/>
          </a:prstGeom>
          <a:solidFill>
            <a:srgbClr val="FFFFFF"/>
          </a:solidFill>
          <a:ln>
            <a:noFill/>
          </a:ln>
        </p:spPr>
      </p:sp>
      <p:sp>
        <p:nvSpPr>
          <p:cNvPr id="311" name="Google Shape;311;p38"/>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1">
                <a:solidFill>
                  <a:srgbClr val="0B68FF"/>
                </a:solidFill>
              </a:rPr>
              <a:t>Humic Acid</a:t>
            </a:r>
            <a:r>
              <a:rPr lang="en-US" sz="1000" b="1" i="0" u="none" strike="noStrike" cap="none">
                <a:solidFill>
                  <a:srgbClr val="0B68FF"/>
                </a:solidFill>
                <a:latin typeface="Arial"/>
                <a:ea typeface="Arial"/>
                <a:cs typeface="Arial"/>
                <a:sym typeface="Arial"/>
              </a:rPr>
              <a:t>| </a:t>
            </a:r>
            <a:r>
              <a:rPr lang="en-US" sz="1000" b="1">
                <a:solidFill>
                  <a:srgbClr val="0B68FF"/>
                </a:solidFill>
              </a:rPr>
              <a:t>Research</a:t>
            </a:r>
            <a:r>
              <a:rPr lang="en-US" sz="1000" b="1" i="0" u="none" strike="noStrike" cap="none">
                <a:solidFill>
                  <a:srgbClr val="0B68FF"/>
                </a:solidFill>
                <a:latin typeface="Arial"/>
                <a:ea typeface="Arial"/>
                <a:cs typeface="Arial"/>
                <a:sym typeface="Arial"/>
              </a:rPr>
              <a:t> | </a:t>
            </a:r>
            <a:r>
              <a:rPr lang="en-US" sz="1000" b="1">
                <a:solidFill>
                  <a:srgbClr val="7F7F7F"/>
                </a:solidFill>
              </a:rPr>
              <a:t>Symposium Presentation Spring 2019</a:t>
            </a:r>
            <a:endParaRPr sz="1000" b="1">
              <a:solidFill>
                <a:srgbClr val="7F7F7F"/>
              </a:solidFill>
            </a:endParaRPr>
          </a:p>
          <a:p>
            <a:pPr marL="0" marR="0" lvl="0" indent="0" algn="r" rtl="0">
              <a:spcBef>
                <a:spcPts val="0"/>
              </a:spcBef>
              <a:spcAft>
                <a:spcPts val="0"/>
              </a:spcAft>
              <a:buNone/>
            </a:pPr>
            <a:endParaRPr sz="1000" b="1">
              <a:solidFill>
                <a:srgbClr val="7F7F7F"/>
              </a:solidFill>
            </a:endParaRPr>
          </a:p>
        </p:txBody>
      </p:sp>
      <p:sp>
        <p:nvSpPr>
          <p:cNvPr id="312" name="Google Shape;312;p38"/>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Bibliography</a:t>
            </a:r>
            <a:endParaRPr sz="4000" b="0" i="0" u="none" strike="noStrike" cap="none">
              <a:solidFill>
                <a:srgbClr val="0B68FF"/>
              </a:solidFill>
              <a:latin typeface="Arial"/>
              <a:ea typeface="Arial"/>
              <a:cs typeface="Arial"/>
              <a:sym typeface="Arial"/>
            </a:endParaRPr>
          </a:p>
        </p:txBody>
      </p:sp>
      <p:pic>
        <p:nvPicPr>
          <p:cNvPr id="313" name="Google Shape;313;p38"/>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314" name="Google Shape;314;p38"/>
          <p:cNvSpPr txBox="1"/>
          <p:nvPr/>
        </p:nvSpPr>
        <p:spPr>
          <a:xfrm>
            <a:off x="461800" y="1125575"/>
            <a:ext cx="7770900" cy="339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24292E"/>
                </a:solidFill>
              </a:rPr>
              <a:t>Logan, B. E., Hermanowicz, S. W., &amp; Parker,A. S. (1987). A Fundamental Model for Trickling Filter Process Design. Journal (Water Pollution Control Federation), 59(12), 1029–1042.</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Matilaninen, A, Vepsalainen, M &amp; Sillanpaa, M. (2010). Natural Organic Matter Removal by Coagulation during Drinking Water Treatment. Adv Colloid Interface Sci.</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Kopfler, F., H. Ringhand, W. Coleman, AND J. Meier. REACTIONS OF CHLORINE IN DRINKING WATER, WITH HUMIC ACIDS AND 'IN VIVO'. U.S. Environmental Protection Agency, Washington, D.C., EPA/600/D-84/196 (NTIS PB85160737).</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Du, Y. (2017). Observations and a Geometric Explanation of the Effects of Humic Acid on Flocculation.</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200">
              <a:solidFill>
                <a:srgbClr val="24292E"/>
              </a:solidFill>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9"/>
          <p:cNvSpPr/>
          <p:nvPr/>
        </p:nvSpPr>
        <p:spPr>
          <a:xfrm>
            <a:off x="7514491" y="45563"/>
            <a:ext cx="718200" cy="718200"/>
          </a:xfrm>
          <a:prstGeom prst="rect">
            <a:avLst/>
          </a:prstGeom>
          <a:solidFill>
            <a:srgbClr val="FFFFFF"/>
          </a:solidFill>
          <a:ln>
            <a:noFill/>
          </a:ln>
        </p:spPr>
      </p:sp>
      <p:sp>
        <p:nvSpPr>
          <p:cNvPr id="320" name="Google Shape;320;p39"/>
          <p:cNvSpPr txBox="1"/>
          <p:nvPr/>
        </p:nvSpPr>
        <p:spPr>
          <a:xfrm>
            <a:off x="1878150" y="793950"/>
            <a:ext cx="5387700" cy="2125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0" i="0" u="none" strike="noStrike" cap="non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marL="0" marR="0" lvl="0" indent="0" algn="ctr" rtl="0">
              <a:spcBef>
                <a:spcPts val="0"/>
              </a:spcBef>
              <a:spcAft>
                <a:spcPts val="0"/>
              </a:spcAft>
              <a:buNone/>
            </a:pPr>
            <a:r>
              <a:rPr lang="en-US" sz="4800">
                <a:solidFill>
                  <a:srgbClr val="0B68FF"/>
                </a:solidFill>
              </a:rPr>
              <a:t>and</a:t>
            </a:r>
            <a:endParaRPr sz="4800">
              <a:solidFill>
                <a:srgbClr val="0B68FF"/>
              </a:solidFill>
            </a:endParaRPr>
          </a:p>
          <a:p>
            <a:pPr marL="0" marR="0" lvl="0" indent="0" algn="ctr" rtl="0">
              <a:spcBef>
                <a:spcPts val="0"/>
              </a:spcBef>
              <a:spcAft>
                <a:spcPts val="0"/>
              </a:spcAft>
              <a:buNone/>
            </a:pPr>
            <a:r>
              <a:rPr lang="en-US" sz="4800">
                <a:solidFill>
                  <a:srgbClr val="0B68FF"/>
                </a:solidFill>
              </a:rPr>
              <a:t>Recommendations</a:t>
            </a:r>
            <a:endParaRPr sz="4800" b="0" i="0" u="none" strike="noStrike" cap="none">
              <a:solidFill>
                <a:srgbClr val="0B68FF"/>
              </a:solidFill>
              <a:latin typeface="Arial"/>
              <a:ea typeface="Arial"/>
              <a:cs typeface="Arial"/>
              <a:sym typeface="Arial"/>
            </a:endParaRPr>
          </a:p>
        </p:txBody>
      </p:sp>
      <p:sp>
        <p:nvSpPr>
          <p:cNvPr id="321" name="Google Shape;321;p39"/>
          <p:cNvSpPr txBox="1"/>
          <p:nvPr/>
        </p:nvSpPr>
        <p:spPr>
          <a:xfrm>
            <a:off x="914625" y="3141850"/>
            <a:ext cx="33375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Malini Balachandran // mvb37@cornell.edu</a:t>
            </a:r>
            <a:endParaRPr sz="1200"/>
          </a:p>
        </p:txBody>
      </p:sp>
      <p:sp>
        <p:nvSpPr>
          <p:cNvPr id="322" name="Google Shape;322;p39"/>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323" name="Google Shape;323;p39"/>
          <p:cNvSpPr txBox="1"/>
          <p:nvPr/>
        </p:nvSpPr>
        <p:spPr>
          <a:xfrm>
            <a:off x="5042300" y="3141850"/>
            <a:ext cx="27402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Kaleigh Soucy // krs258@cornell.edu</a:t>
            </a:r>
            <a:endParaRPr sz="1200"/>
          </a:p>
        </p:txBody>
      </p:sp>
      <p:sp>
        <p:nvSpPr>
          <p:cNvPr id="324" name="Google Shape;324;p39"/>
          <p:cNvSpPr txBox="1"/>
          <p:nvPr/>
        </p:nvSpPr>
        <p:spPr>
          <a:xfrm>
            <a:off x="3242725" y="3733550"/>
            <a:ext cx="2979900" cy="369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200">
                <a:solidFill>
                  <a:schemeClr val="dk1"/>
                </a:solidFill>
              </a:rPr>
              <a:t>Joseph Nocua  // jsn74@cornell.edu </a:t>
            </a:r>
            <a:endParaRPr sz="1200"/>
          </a:p>
          <a:p>
            <a:pPr marL="0" marR="0" lvl="0" indent="0" algn="ctr" rtl="0">
              <a:spcBef>
                <a:spcPts val="0"/>
              </a:spcBef>
              <a:spcAft>
                <a:spcPts val="0"/>
              </a:spcAft>
              <a:buNone/>
            </a:pPr>
            <a:endParaRPr sz="1200"/>
          </a:p>
        </p:txBody>
      </p:sp>
      <p:pic>
        <p:nvPicPr>
          <p:cNvPr id="325" name="Google Shape;325;p39"/>
          <p:cNvPicPr preferRelativeResize="0"/>
          <p:nvPr/>
        </p:nvPicPr>
        <p:blipFill rotWithShape="1">
          <a:blip r:embed="rId3">
            <a:alphaModFix/>
          </a:blip>
          <a:srcRect/>
          <a:stretch/>
        </p:blipFill>
        <p:spPr>
          <a:xfrm>
            <a:off x="7227500" y="66100"/>
            <a:ext cx="1869625" cy="59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Background</a:t>
            </a:r>
            <a:endParaRPr sz="4000" b="0" i="0" u="none" strike="noStrike" cap="none">
              <a:solidFill>
                <a:srgbClr val="0B68FF"/>
              </a:solidFill>
              <a:latin typeface="Arial"/>
              <a:ea typeface="Arial"/>
              <a:cs typeface="Arial"/>
              <a:sym typeface="Arial"/>
            </a:endParaRPr>
          </a:p>
        </p:txBody>
      </p:sp>
      <p:sp>
        <p:nvSpPr>
          <p:cNvPr id="172" name="Google Shape;172;p26"/>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pic>
        <p:nvPicPr>
          <p:cNvPr id="173" name="Google Shape;173;p26"/>
          <p:cNvPicPr preferRelativeResize="0"/>
          <p:nvPr/>
        </p:nvPicPr>
        <p:blipFill rotWithShape="1">
          <a:blip r:embed="rId3">
            <a:alphaModFix/>
          </a:blip>
          <a:srcRect/>
          <a:stretch/>
        </p:blipFill>
        <p:spPr>
          <a:xfrm>
            <a:off x="7196613" y="76300"/>
            <a:ext cx="1869625" cy="5932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842125" y="1560750"/>
            <a:ext cx="3914375" cy="2440175"/>
          </a:xfrm>
          <a:prstGeom prst="rect">
            <a:avLst/>
          </a:prstGeom>
          <a:noFill/>
          <a:ln>
            <a:noFill/>
          </a:ln>
        </p:spPr>
      </p:pic>
      <p:sp>
        <p:nvSpPr>
          <p:cNvPr id="175" name="Google Shape;175;p26"/>
          <p:cNvSpPr txBox="1"/>
          <p:nvPr/>
        </p:nvSpPr>
        <p:spPr>
          <a:xfrm>
            <a:off x="335475" y="884325"/>
            <a:ext cx="4258200" cy="39576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Natural Organic Matter: Present in surface and groundwater</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Humic Acid</a:t>
            </a:r>
            <a:endParaRPr>
              <a:solidFill>
                <a:schemeClr val="dk1"/>
              </a:solidFill>
              <a:latin typeface="Calibri"/>
              <a:ea typeface="Calibri"/>
              <a:cs typeface="Calibri"/>
              <a:sym typeface="Calibri"/>
            </a:endParaRPr>
          </a:p>
          <a:p>
            <a:pPr marL="914400" lvl="0" indent="0" algn="l" rtl="0">
              <a:spcBef>
                <a:spcPts val="0"/>
              </a:spcBef>
              <a:spcAft>
                <a:spcPts val="0"/>
              </a:spcAft>
              <a:buNone/>
            </a:pPr>
            <a:r>
              <a:rPr lang="en-US">
                <a:solidFill>
                  <a:schemeClr val="dk1"/>
                </a:solidFill>
                <a:latin typeface="Calibri"/>
                <a:ea typeface="Calibri"/>
                <a:cs typeface="Calibri"/>
                <a:sym typeface="Calibri"/>
              </a:rPr>
              <a:t>1) </a:t>
            </a:r>
            <a:r>
              <a:rPr lang="en-US">
                <a:solidFill>
                  <a:schemeClr val="dk1"/>
                </a:solidFill>
                <a:highlight>
                  <a:srgbClr val="FFFFFF"/>
                </a:highlight>
                <a:latin typeface="Calibri"/>
                <a:ea typeface="Calibri"/>
                <a:cs typeface="Calibri"/>
                <a:sym typeface="Calibri"/>
              </a:rPr>
              <a:t>Color, taste and odor problems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2) Increased coagulant and disinfectant doses needed for removal </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3) Biological growth in distribution system</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4) Increased levels of complexed heavy metals and adsorbed organic pollutants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5) Increased levels due to climate change and human activity</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Reacts with chlorine during chlorination - harmful effects</a:t>
            </a:r>
            <a:endParaRPr>
              <a:latin typeface="Calibri"/>
              <a:ea typeface="Calibri"/>
              <a:cs typeface="Calibri"/>
              <a:sym typeface="Calibri"/>
            </a:endParaRPr>
          </a:p>
        </p:txBody>
      </p:sp>
      <p:sp>
        <p:nvSpPr>
          <p:cNvPr id="176" name="Google Shape;176;p26"/>
          <p:cNvSpPr txBox="1"/>
          <p:nvPr/>
        </p:nvSpPr>
        <p:spPr>
          <a:xfrm>
            <a:off x="5211050" y="4168850"/>
            <a:ext cx="343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108725" y="261824"/>
            <a:ext cx="5398200" cy="691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Experimental Design</a:t>
            </a:r>
            <a:endParaRPr sz="4000" b="0" i="0" u="none" strike="noStrike" cap="none">
              <a:solidFill>
                <a:srgbClr val="0B68FF"/>
              </a:solidFill>
              <a:latin typeface="Arial"/>
              <a:ea typeface="Arial"/>
              <a:cs typeface="Arial"/>
              <a:sym typeface="Arial"/>
            </a:endParaRPr>
          </a:p>
        </p:txBody>
      </p:sp>
      <p:sp>
        <p:nvSpPr>
          <p:cNvPr id="182" name="Google Shape;182;p27"/>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pic>
        <p:nvPicPr>
          <p:cNvPr id="183" name="Google Shape;183;p27"/>
          <p:cNvPicPr preferRelativeResize="0"/>
          <p:nvPr/>
        </p:nvPicPr>
        <p:blipFill rotWithShape="1">
          <a:blip r:embed="rId3">
            <a:alphaModFix/>
          </a:blip>
          <a:srcRect/>
          <a:stretch/>
        </p:blipFill>
        <p:spPr>
          <a:xfrm>
            <a:off x="7227500" y="66100"/>
            <a:ext cx="1869625" cy="593200"/>
          </a:xfrm>
          <a:prstGeom prst="rect">
            <a:avLst/>
          </a:prstGeom>
          <a:noFill/>
          <a:ln>
            <a:noFill/>
          </a:ln>
        </p:spPr>
      </p:pic>
      <p:pic>
        <p:nvPicPr>
          <p:cNvPr id="184" name="Google Shape;184;p27"/>
          <p:cNvPicPr preferRelativeResize="0"/>
          <p:nvPr/>
        </p:nvPicPr>
        <p:blipFill rotWithShape="1">
          <a:blip r:embed="rId4">
            <a:alphaModFix/>
          </a:blip>
          <a:srcRect l="3256" t="6193" r="11053" b="10445"/>
          <a:stretch/>
        </p:blipFill>
        <p:spPr>
          <a:xfrm>
            <a:off x="1935650" y="916654"/>
            <a:ext cx="5272724" cy="3846776"/>
          </a:xfrm>
          <a:prstGeom prst="rect">
            <a:avLst/>
          </a:prstGeom>
          <a:noFill/>
          <a:ln>
            <a:noFill/>
          </a:ln>
        </p:spPr>
      </p:pic>
      <p:cxnSp>
        <p:nvCxnSpPr>
          <p:cNvPr id="185" name="Google Shape;185;p27"/>
          <p:cNvCxnSpPr>
            <a:stCxn id="186" idx="3"/>
          </p:cNvCxnSpPr>
          <p:nvPr/>
        </p:nvCxnSpPr>
        <p:spPr>
          <a:xfrm>
            <a:off x="1583200" y="2575625"/>
            <a:ext cx="1221300" cy="81000"/>
          </a:xfrm>
          <a:prstGeom prst="straightConnector1">
            <a:avLst/>
          </a:prstGeom>
          <a:noFill/>
          <a:ln w="19050" cap="flat" cmpd="sng">
            <a:solidFill>
              <a:srgbClr val="FF0000"/>
            </a:solidFill>
            <a:prstDash val="solid"/>
            <a:round/>
            <a:headEnd type="none" w="med" len="med"/>
            <a:tailEnd type="triangle" w="med" len="med"/>
          </a:ln>
        </p:spPr>
      </p:cxnSp>
      <p:cxnSp>
        <p:nvCxnSpPr>
          <p:cNvPr id="187" name="Google Shape;187;p27"/>
          <p:cNvCxnSpPr>
            <a:stCxn id="188" idx="3"/>
          </p:cNvCxnSpPr>
          <p:nvPr/>
        </p:nvCxnSpPr>
        <p:spPr>
          <a:xfrm rot="10800000" flipH="1">
            <a:off x="1550800" y="2811538"/>
            <a:ext cx="2028900" cy="882000"/>
          </a:xfrm>
          <a:prstGeom prst="straightConnector1">
            <a:avLst/>
          </a:prstGeom>
          <a:noFill/>
          <a:ln w="19050" cap="flat" cmpd="sng">
            <a:solidFill>
              <a:srgbClr val="FF0000"/>
            </a:solidFill>
            <a:prstDash val="solid"/>
            <a:round/>
            <a:headEnd type="none" w="med" len="med"/>
            <a:tailEnd type="triangle" w="med" len="med"/>
          </a:ln>
        </p:spPr>
      </p:cxnSp>
      <p:sp>
        <p:nvSpPr>
          <p:cNvPr id="186" name="Google Shape;186;p27"/>
          <p:cNvSpPr txBox="1"/>
          <p:nvPr/>
        </p:nvSpPr>
        <p:spPr>
          <a:xfrm>
            <a:off x="420100" y="2229875"/>
            <a:ext cx="1163100" cy="691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Coagulant pump</a:t>
            </a:r>
            <a:endParaRPr/>
          </a:p>
        </p:txBody>
      </p:sp>
      <p:sp>
        <p:nvSpPr>
          <p:cNvPr id="188" name="Google Shape;188;p27"/>
          <p:cNvSpPr txBox="1"/>
          <p:nvPr/>
        </p:nvSpPr>
        <p:spPr>
          <a:xfrm>
            <a:off x="387700" y="3347788"/>
            <a:ext cx="1163100" cy="691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Humic acid pump</a:t>
            </a:r>
            <a:endParaRPr/>
          </a:p>
        </p:txBody>
      </p:sp>
      <p:cxnSp>
        <p:nvCxnSpPr>
          <p:cNvPr id="189" name="Google Shape;189;p27"/>
          <p:cNvCxnSpPr>
            <a:stCxn id="190" idx="1"/>
          </p:cNvCxnSpPr>
          <p:nvPr/>
        </p:nvCxnSpPr>
        <p:spPr>
          <a:xfrm rot="10800000">
            <a:off x="4390400" y="2717150"/>
            <a:ext cx="3055200" cy="591300"/>
          </a:xfrm>
          <a:prstGeom prst="straightConnector1">
            <a:avLst/>
          </a:prstGeom>
          <a:noFill/>
          <a:ln w="19050" cap="flat" cmpd="sng">
            <a:solidFill>
              <a:srgbClr val="FF0000"/>
            </a:solidFill>
            <a:prstDash val="solid"/>
            <a:round/>
            <a:headEnd type="none" w="med" len="med"/>
            <a:tailEnd type="triangle" w="med" len="med"/>
          </a:ln>
        </p:spPr>
      </p:cxnSp>
      <p:sp>
        <p:nvSpPr>
          <p:cNvPr id="190" name="Google Shape;190;p27"/>
          <p:cNvSpPr txBox="1"/>
          <p:nvPr/>
        </p:nvSpPr>
        <p:spPr>
          <a:xfrm>
            <a:off x="7445600" y="3095750"/>
            <a:ext cx="11631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Water pump</a:t>
            </a:r>
            <a:endParaRPr/>
          </a:p>
        </p:txBody>
      </p:sp>
      <p:cxnSp>
        <p:nvCxnSpPr>
          <p:cNvPr id="191" name="Google Shape;191;p27"/>
          <p:cNvCxnSpPr>
            <a:stCxn id="192" idx="3"/>
          </p:cNvCxnSpPr>
          <p:nvPr/>
        </p:nvCxnSpPr>
        <p:spPr>
          <a:xfrm rot="10800000" flipH="1">
            <a:off x="1583200" y="4039300"/>
            <a:ext cx="2565300" cy="292500"/>
          </a:xfrm>
          <a:prstGeom prst="straightConnector1">
            <a:avLst/>
          </a:prstGeom>
          <a:noFill/>
          <a:ln w="19050" cap="flat" cmpd="sng">
            <a:solidFill>
              <a:srgbClr val="FF0000"/>
            </a:solidFill>
            <a:prstDash val="solid"/>
            <a:round/>
            <a:headEnd type="none" w="med" len="med"/>
            <a:tailEnd type="triangle" w="med" len="med"/>
          </a:ln>
        </p:spPr>
      </p:cxnSp>
      <p:sp>
        <p:nvSpPr>
          <p:cNvPr id="192" name="Google Shape;192;p27"/>
          <p:cNvSpPr txBox="1"/>
          <p:nvPr/>
        </p:nvSpPr>
        <p:spPr>
          <a:xfrm>
            <a:off x="355300" y="4119100"/>
            <a:ext cx="12279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Turbidimeter</a:t>
            </a:r>
            <a:endParaRPr/>
          </a:p>
        </p:txBody>
      </p:sp>
      <p:cxnSp>
        <p:nvCxnSpPr>
          <p:cNvPr id="193" name="Google Shape;193;p27"/>
          <p:cNvCxnSpPr>
            <a:stCxn id="194" idx="1"/>
          </p:cNvCxnSpPr>
          <p:nvPr/>
        </p:nvCxnSpPr>
        <p:spPr>
          <a:xfrm rot="10800000">
            <a:off x="5873213" y="3783100"/>
            <a:ext cx="1493100" cy="447300"/>
          </a:xfrm>
          <a:prstGeom prst="straightConnector1">
            <a:avLst/>
          </a:prstGeom>
          <a:noFill/>
          <a:ln w="19050" cap="flat" cmpd="sng">
            <a:solidFill>
              <a:srgbClr val="FF0000"/>
            </a:solidFill>
            <a:prstDash val="solid"/>
            <a:round/>
            <a:headEnd type="none" w="med" len="med"/>
            <a:tailEnd type="triangle" w="med" len="med"/>
          </a:ln>
        </p:spPr>
      </p:cxnSp>
      <p:sp>
        <p:nvSpPr>
          <p:cNvPr id="194" name="Google Shape;194;p27"/>
          <p:cNvSpPr txBox="1"/>
          <p:nvPr/>
        </p:nvSpPr>
        <p:spPr>
          <a:xfrm>
            <a:off x="7366313" y="4039300"/>
            <a:ext cx="1730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Spectrophotometer</a:t>
            </a:r>
            <a:endParaRPr/>
          </a:p>
        </p:txBody>
      </p:sp>
      <p:sp>
        <p:nvSpPr>
          <p:cNvPr id="195" name="Google Shape;195;p27"/>
          <p:cNvSpPr txBox="1"/>
          <p:nvPr/>
        </p:nvSpPr>
        <p:spPr>
          <a:xfrm>
            <a:off x="672025" y="1378050"/>
            <a:ext cx="878700" cy="42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Water in</a:t>
            </a:r>
            <a:endParaRPr/>
          </a:p>
        </p:txBody>
      </p:sp>
      <p:cxnSp>
        <p:nvCxnSpPr>
          <p:cNvPr id="196" name="Google Shape;196;p27"/>
          <p:cNvCxnSpPr>
            <a:stCxn id="195" idx="3"/>
          </p:cNvCxnSpPr>
          <p:nvPr/>
        </p:nvCxnSpPr>
        <p:spPr>
          <a:xfrm>
            <a:off x="1550725" y="1590750"/>
            <a:ext cx="876300" cy="404100"/>
          </a:xfrm>
          <a:prstGeom prst="straightConnector1">
            <a:avLst/>
          </a:prstGeom>
          <a:noFill/>
          <a:ln w="19050" cap="flat" cmpd="sng">
            <a:solidFill>
              <a:srgbClr val="FF0000"/>
            </a:solidFill>
            <a:prstDash val="solid"/>
            <a:round/>
            <a:headEnd type="none" w="med" len="med"/>
            <a:tailEnd type="triangle" w="med" len="med"/>
          </a:ln>
        </p:spPr>
      </p:cxnSp>
      <p:sp>
        <p:nvSpPr>
          <p:cNvPr id="197" name="Google Shape;197;p27"/>
          <p:cNvSpPr txBox="1"/>
          <p:nvPr/>
        </p:nvSpPr>
        <p:spPr>
          <a:xfrm>
            <a:off x="7366325" y="1449388"/>
            <a:ext cx="1433400" cy="40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Wastewater out</a:t>
            </a:r>
            <a:endParaRPr/>
          </a:p>
        </p:txBody>
      </p:sp>
      <p:cxnSp>
        <p:nvCxnSpPr>
          <p:cNvPr id="198" name="Google Shape;198;p27"/>
          <p:cNvCxnSpPr>
            <a:stCxn id="197" idx="1"/>
          </p:cNvCxnSpPr>
          <p:nvPr/>
        </p:nvCxnSpPr>
        <p:spPr>
          <a:xfrm flipH="1">
            <a:off x="6526325" y="1651438"/>
            <a:ext cx="840000" cy="901800"/>
          </a:xfrm>
          <a:prstGeom prst="straightConnector1">
            <a:avLst/>
          </a:prstGeom>
          <a:noFill/>
          <a:ln w="19050" cap="flat" cmpd="sng">
            <a:solidFill>
              <a:srgbClr val="FF0000"/>
            </a:solidFill>
            <a:prstDash val="solid"/>
            <a:round/>
            <a:headEnd type="none" w="med" len="med"/>
            <a:tailEnd type="triangle" w="med" len="med"/>
          </a:ln>
        </p:spPr>
      </p:cxnSp>
      <p:sp>
        <p:nvSpPr>
          <p:cNvPr id="199" name="Google Shape;199;p27"/>
          <p:cNvSpPr txBox="1"/>
          <p:nvPr/>
        </p:nvSpPr>
        <p:spPr>
          <a:xfrm>
            <a:off x="7366325" y="3567531"/>
            <a:ext cx="14334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Flocculator</a:t>
            </a:r>
            <a:endParaRPr/>
          </a:p>
        </p:txBody>
      </p:sp>
      <p:cxnSp>
        <p:nvCxnSpPr>
          <p:cNvPr id="200" name="Google Shape;200;p27"/>
          <p:cNvCxnSpPr>
            <a:stCxn id="199" idx="1"/>
          </p:cNvCxnSpPr>
          <p:nvPr/>
        </p:nvCxnSpPr>
        <p:spPr>
          <a:xfrm rot="10800000">
            <a:off x="4728125" y="3121131"/>
            <a:ext cx="2638200" cy="659100"/>
          </a:xfrm>
          <a:prstGeom prst="straightConnector1">
            <a:avLst/>
          </a:prstGeom>
          <a:noFill/>
          <a:ln w="19050" cap="flat" cmpd="sng">
            <a:solidFill>
              <a:srgbClr val="FF0000"/>
            </a:solidFill>
            <a:prstDash val="solid"/>
            <a:round/>
            <a:headEnd type="none" w="med" len="med"/>
            <a:tailEnd type="triangle" w="med" len="med"/>
          </a:ln>
        </p:spPr>
      </p:cxnSp>
      <p:sp>
        <p:nvSpPr>
          <p:cNvPr id="201" name="Google Shape;201;p27"/>
          <p:cNvSpPr txBox="1"/>
          <p:nvPr/>
        </p:nvSpPr>
        <p:spPr>
          <a:xfrm>
            <a:off x="7366325" y="2046475"/>
            <a:ext cx="14334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Recirculator</a:t>
            </a:r>
            <a:endParaRPr/>
          </a:p>
        </p:txBody>
      </p:sp>
      <p:cxnSp>
        <p:nvCxnSpPr>
          <p:cNvPr id="202" name="Google Shape;202;p27"/>
          <p:cNvCxnSpPr>
            <a:stCxn id="201" idx="1"/>
          </p:cNvCxnSpPr>
          <p:nvPr/>
        </p:nvCxnSpPr>
        <p:spPr>
          <a:xfrm flipH="1">
            <a:off x="6718925" y="2248525"/>
            <a:ext cx="647400" cy="503400"/>
          </a:xfrm>
          <a:prstGeom prst="straightConnector1">
            <a:avLst/>
          </a:prstGeom>
          <a:noFill/>
          <a:ln w="19050" cap="flat" cmpd="sng">
            <a:solidFill>
              <a:srgbClr val="FF0000"/>
            </a:solidFill>
            <a:prstDash val="solid"/>
            <a:round/>
            <a:headEnd type="none" w="med" len="med"/>
            <a:tailEnd type="triangle" w="med" len="med"/>
          </a:ln>
        </p:spPr>
      </p:cxnSp>
      <p:sp>
        <p:nvSpPr>
          <p:cNvPr id="203" name="Google Shape;203;p27"/>
          <p:cNvSpPr txBox="1"/>
          <p:nvPr/>
        </p:nvSpPr>
        <p:spPr>
          <a:xfrm>
            <a:off x="1935650" y="4677550"/>
            <a:ext cx="288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2: Image of lab set-up and experimental design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8"/>
          <p:cNvPicPr preferRelativeResize="0"/>
          <p:nvPr/>
        </p:nvPicPr>
        <p:blipFill rotWithShape="1">
          <a:blip r:embed="rId3">
            <a:alphaModFix/>
          </a:blip>
          <a:srcRect/>
          <a:stretch/>
        </p:blipFill>
        <p:spPr>
          <a:xfrm>
            <a:off x="7213175" y="66100"/>
            <a:ext cx="1869625" cy="593200"/>
          </a:xfrm>
          <a:prstGeom prst="rect">
            <a:avLst/>
          </a:prstGeom>
          <a:noFill/>
          <a:ln>
            <a:noFill/>
          </a:ln>
        </p:spPr>
      </p:pic>
      <p:sp>
        <p:nvSpPr>
          <p:cNvPr id="209" name="Google Shape;209;p28"/>
          <p:cNvSpPr txBox="1"/>
          <p:nvPr/>
        </p:nvSpPr>
        <p:spPr>
          <a:xfrm>
            <a:off x="108725" y="261824"/>
            <a:ext cx="5398200" cy="691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Schematic Drawing </a:t>
            </a:r>
            <a:endParaRPr sz="4000" b="0" i="0" u="none" strike="noStrike" cap="none">
              <a:solidFill>
                <a:srgbClr val="0B68FF"/>
              </a:solidFill>
              <a:latin typeface="Arial"/>
              <a:ea typeface="Arial"/>
              <a:cs typeface="Arial"/>
              <a:sym typeface="Arial"/>
            </a:endParaRPr>
          </a:p>
        </p:txBody>
      </p:sp>
      <p:pic>
        <p:nvPicPr>
          <p:cNvPr id="210" name="Google Shape;210;p28"/>
          <p:cNvPicPr preferRelativeResize="0"/>
          <p:nvPr/>
        </p:nvPicPr>
        <p:blipFill>
          <a:blip r:embed="rId4">
            <a:alphaModFix/>
          </a:blip>
          <a:stretch>
            <a:fillRect/>
          </a:stretch>
        </p:blipFill>
        <p:spPr>
          <a:xfrm>
            <a:off x="1283775" y="953324"/>
            <a:ext cx="6576444" cy="3885375"/>
          </a:xfrm>
          <a:prstGeom prst="rect">
            <a:avLst/>
          </a:prstGeom>
          <a:noFill/>
          <a:ln>
            <a:noFill/>
          </a:ln>
        </p:spPr>
      </p:pic>
      <p:sp>
        <p:nvSpPr>
          <p:cNvPr id="211" name="Google Shape;211;p28"/>
          <p:cNvSpPr/>
          <p:nvPr/>
        </p:nvSpPr>
        <p:spPr>
          <a:xfrm>
            <a:off x="7037250" y="2349650"/>
            <a:ext cx="11457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a:latin typeface="Calibri"/>
                <a:ea typeface="Calibri"/>
                <a:cs typeface="Calibri"/>
                <a:sym typeface="Calibri"/>
              </a:rPr>
              <a:t>Effluent Turbidity meter</a:t>
            </a:r>
            <a:endParaRPr sz="900">
              <a:latin typeface="Calibri"/>
              <a:ea typeface="Calibri"/>
              <a:cs typeface="Calibri"/>
              <a:sym typeface="Calibri"/>
            </a:endParaRPr>
          </a:p>
        </p:txBody>
      </p:sp>
      <p:cxnSp>
        <p:nvCxnSpPr>
          <p:cNvPr id="212" name="Google Shape;212;p28"/>
          <p:cNvCxnSpPr/>
          <p:nvPr/>
        </p:nvCxnSpPr>
        <p:spPr>
          <a:xfrm>
            <a:off x="7352875" y="1566425"/>
            <a:ext cx="23400" cy="771600"/>
          </a:xfrm>
          <a:prstGeom prst="straightConnector1">
            <a:avLst/>
          </a:prstGeom>
          <a:noFill/>
          <a:ln w="9525" cap="flat" cmpd="sng">
            <a:solidFill>
              <a:srgbClr val="000000"/>
            </a:solidFill>
            <a:prstDash val="solid"/>
            <a:round/>
            <a:headEnd type="none" w="med" len="med"/>
            <a:tailEnd type="triangle" w="med" len="med"/>
          </a:ln>
        </p:spPr>
      </p:cxnSp>
      <p:sp>
        <p:nvSpPr>
          <p:cNvPr id="213" name="Google Shape;213;p28"/>
          <p:cNvSpPr txBox="1"/>
          <p:nvPr/>
        </p:nvSpPr>
        <p:spPr>
          <a:xfrm>
            <a:off x="1698425" y="4757500"/>
            <a:ext cx="4757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3: Schematic drawing of the experimental set up for testing varying humic acid and coagulant concentrations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p:nvPr/>
        </p:nvSpPr>
        <p:spPr>
          <a:xfrm>
            <a:off x="7514491" y="45563"/>
            <a:ext cx="718200" cy="718200"/>
          </a:xfrm>
          <a:prstGeom prst="rect">
            <a:avLst/>
          </a:prstGeom>
          <a:solidFill>
            <a:srgbClr val="FFFFFF"/>
          </a:solidFill>
          <a:ln>
            <a:noFill/>
          </a:ln>
        </p:spPr>
      </p:sp>
      <p:sp>
        <p:nvSpPr>
          <p:cNvPr id="219" name="Google Shape;219;p29"/>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20" name="Google Shape;220;p29"/>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Python Code</a:t>
            </a:r>
            <a:endParaRPr sz="4000" b="0" i="0" u="none" strike="noStrike" cap="none">
              <a:solidFill>
                <a:srgbClr val="0B68FF"/>
              </a:solidFill>
              <a:latin typeface="Arial"/>
              <a:ea typeface="Arial"/>
              <a:cs typeface="Arial"/>
              <a:sym typeface="Arial"/>
            </a:endParaRPr>
          </a:p>
        </p:txBody>
      </p:sp>
      <p:pic>
        <p:nvPicPr>
          <p:cNvPr id="221" name="Google Shape;221;p29"/>
          <p:cNvPicPr preferRelativeResize="0"/>
          <p:nvPr/>
        </p:nvPicPr>
        <p:blipFill rotWithShape="1">
          <a:blip r:embed="rId3">
            <a:alphaModFix/>
          </a:blip>
          <a:srcRect/>
          <a:stretch/>
        </p:blipFill>
        <p:spPr>
          <a:xfrm>
            <a:off x="7227500" y="66100"/>
            <a:ext cx="1869625" cy="593200"/>
          </a:xfrm>
          <a:prstGeom prst="rect">
            <a:avLst/>
          </a:prstGeom>
          <a:noFill/>
          <a:ln>
            <a:noFill/>
          </a:ln>
        </p:spPr>
      </p:pic>
      <p:pic>
        <p:nvPicPr>
          <p:cNvPr id="222" name="Google Shape;222;p29"/>
          <p:cNvPicPr preferRelativeResize="0"/>
          <p:nvPr/>
        </p:nvPicPr>
        <p:blipFill>
          <a:blip r:embed="rId4">
            <a:alphaModFix/>
          </a:blip>
          <a:stretch>
            <a:fillRect/>
          </a:stretch>
        </p:blipFill>
        <p:spPr>
          <a:xfrm>
            <a:off x="690150" y="1676813"/>
            <a:ext cx="7542548" cy="3125572"/>
          </a:xfrm>
          <a:prstGeom prst="rect">
            <a:avLst/>
          </a:prstGeom>
          <a:noFill/>
          <a:ln>
            <a:noFill/>
          </a:ln>
        </p:spPr>
      </p:pic>
      <p:sp>
        <p:nvSpPr>
          <p:cNvPr id="223" name="Google Shape;223;p29"/>
          <p:cNvSpPr txBox="1"/>
          <p:nvPr/>
        </p:nvSpPr>
        <p:spPr>
          <a:xfrm>
            <a:off x="860825" y="763775"/>
            <a:ext cx="7201200" cy="7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i="1"/>
              <a:t>Q</a:t>
            </a:r>
            <a:r>
              <a:rPr lang="en-US" sz="2400" i="1" baseline="-25000"/>
              <a:t>i</a:t>
            </a:r>
            <a:r>
              <a:rPr lang="en-US" sz="2400" i="1"/>
              <a:t>C</a:t>
            </a:r>
            <a:r>
              <a:rPr lang="en-US" sz="2400" i="1" baseline="-25000"/>
              <a:t>i</a:t>
            </a:r>
            <a:r>
              <a:rPr lang="en-US" sz="2400" i="1"/>
              <a:t>=Q</a:t>
            </a:r>
            <a:r>
              <a:rPr lang="en-US" sz="2400" i="1" baseline="-25000"/>
              <a:t>o</a:t>
            </a:r>
            <a:r>
              <a:rPr lang="en-US" sz="2400" i="1"/>
              <a:t>C</a:t>
            </a:r>
            <a:r>
              <a:rPr lang="en-US" sz="2400" i="1" baseline="-25000"/>
              <a:t>o</a:t>
            </a:r>
            <a:r>
              <a:rPr lang="en-US"/>
              <a:t>  </a:t>
            </a:r>
            <a:endParaRPr/>
          </a:p>
          <a:p>
            <a:pPr marL="0" lvl="0" indent="0" algn="ctr" rtl="0">
              <a:spcBef>
                <a:spcPts val="0"/>
              </a:spcBef>
              <a:spcAft>
                <a:spcPts val="0"/>
              </a:spcAft>
              <a:buNone/>
            </a:pPr>
            <a:endParaRPr/>
          </a:p>
          <a:p>
            <a:pPr marL="0" lvl="0" indent="0" algn="ctr" rtl="0">
              <a:spcBef>
                <a:spcPts val="0"/>
              </a:spcBef>
              <a:spcAft>
                <a:spcPts val="0"/>
              </a:spcAft>
              <a:buNone/>
            </a:pPr>
            <a:r>
              <a:rPr lang="en-US"/>
              <a:t>where Q is the flow rate and C is the concentration of humic acid/coagulant</a:t>
            </a:r>
            <a:endParaRPr/>
          </a:p>
        </p:txBody>
      </p:sp>
      <p:sp>
        <p:nvSpPr>
          <p:cNvPr id="224" name="Google Shape;224;p29"/>
          <p:cNvSpPr txBox="1"/>
          <p:nvPr/>
        </p:nvSpPr>
        <p:spPr>
          <a:xfrm>
            <a:off x="690150" y="4696225"/>
            <a:ext cx="366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4: Image of python code used in calculating flow rates and concentrations for experimentation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p:nvPr/>
        </p:nvSpPr>
        <p:spPr>
          <a:xfrm>
            <a:off x="281550" y="1100680"/>
            <a:ext cx="3204900" cy="136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t>Fall ‘17 and Spring ‘18:</a:t>
            </a:r>
            <a:endParaRPr sz="1800" i="0" u="none" strike="noStrike" cap="none"/>
          </a:p>
        </p:txBody>
      </p:sp>
      <p:sp>
        <p:nvSpPr>
          <p:cNvPr id="230" name="Google Shape;230;p30"/>
          <p:cNvSpPr/>
          <p:nvPr/>
        </p:nvSpPr>
        <p:spPr>
          <a:xfrm>
            <a:off x="7514491" y="45563"/>
            <a:ext cx="718200" cy="718200"/>
          </a:xfrm>
          <a:prstGeom prst="rect">
            <a:avLst/>
          </a:prstGeom>
          <a:solidFill>
            <a:srgbClr val="FFFFFF"/>
          </a:solidFill>
          <a:ln>
            <a:noFill/>
          </a:ln>
        </p:spPr>
      </p:sp>
      <p:sp>
        <p:nvSpPr>
          <p:cNvPr id="231" name="Google Shape;231;p30"/>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32" name="Google Shape;232;p30"/>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Previous Work</a:t>
            </a:r>
            <a:endParaRPr sz="4000" b="0" i="0" u="none" strike="noStrike" cap="none">
              <a:solidFill>
                <a:srgbClr val="0B68FF"/>
              </a:solidFill>
              <a:latin typeface="Arial"/>
              <a:ea typeface="Arial"/>
              <a:cs typeface="Arial"/>
              <a:sym typeface="Arial"/>
            </a:endParaRPr>
          </a:p>
        </p:txBody>
      </p:sp>
      <p:pic>
        <p:nvPicPr>
          <p:cNvPr id="233" name="Google Shape;233;p30"/>
          <p:cNvPicPr preferRelativeResize="0"/>
          <p:nvPr/>
        </p:nvPicPr>
        <p:blipFill rotWithShape="1">
          <a:blip r:embed="rId3">
            <a:alphaModFix/>
          </a:blip>
          <a:srcRect/>
          <a:stretch/>
        </p:blipFill>
        <p:spPr>
          <a:xfrm>
            <a:off x="7227500" y="66100"/>
            <a:ext cx="1869625" cy="593200"/>
          </a:xfrm>
          <a:prstGeom prst="rect">
            <a:avLst/>
          </a:prstGeom>
          <a:noFill/>
          <a:ln>
            <a:noFill/>
          </a:ln>
        </p:spPr>
      </p:pic>
      <p:pic>
        <p:nvPicPr>
          <p:cNvPr id="234" name="Google Shape;234;p30"/>
          <p:cNvPicPr preferRelativeResize="0"/>
          <p:nvPr/>
        </p:nvPicPr>
        <p:blipFill>
          <a:blip r:embed="rId4">
            <a:alphaModFix/>
          </a:blip>
          <a:stretch>
            <a:fillRect/>
          </a:stretch>
        </p:blipFill>
        <p:spPr>
          <a:xfrm>
            <a:off x="4593775" y="1010376"/>
            <a:ext cx="4507450" cy="2826848"/>
          </a:xfrm>
          <a:prstGeom prst="rect">
            <a:avLst/>
          </a:prstGeom>
          <a:noFill/>
          <a:ln>
            <a:noFill/>
          </a:ln>
        </p:spPr>
      </p:pic>
      <p:graphicFrame>
        <p:nvGraphicFramePr>
          <p:cNvPr id="235" name="Google Shape;235;p30"/>
          <p:cNvGraphicFramePr/>
          <p:nvPr/>
        </p:nvGraphicFramePr>
        <p:xfrm>
          <a:off x="108725" y="1513150"/>
          <a:ext cx="3000000" cy="3000000"/>
        </p:xfrm>
        <a:graphic>
          <a:graphicData uri="http://schemas.openxmlformats.org/drawingml/2006/table">
            <a:tbl>
              <a:tblPr>
                <a:noFill/>
                <a:tableStyleId>{092AFD77-0F14-4B45-A76A-E38D0137BA0E}</a:tableStyleId>
              </a:tblPr>
              <a:tblGrid>
                <a:gridCol w="2158625">
                  <a:extLst>
                    <a:ext uri="{9D8B030D-6E8A-4147-A177-3AD203B41FA5}">
                      <a16:colId xmlns:a16="http://schemas.microsoft.com/office/drawing/2014/main" val="20000"/>
                    </a:ext>
                  </a:extLst>
                </a:gridCol>
                <a:gridCol w="21586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Concentration of Humic Acid (mg/L)</a:t>
                      </a:r>
                      <a:endParaRPr/>
                    </a:p>
                  </a:txBody>
                  <a:tcPr marL="91425" marR="91425" marT="91425" marB="91425"/>
                </a:tc>
                <a:tc>
                  <a:txBody>
                    <a:bodyPr/>
                    <a:lstStyle/>
                    <a:p>
                      <a:pPr marL="0" lvl="0" indent="0" algn="l" rtl="0">
                        <a:spcBef>
                          <a:spcPts val="0"/>
                        </a:spcBef>
                        <a:spcAft>
                          <a:spcPts val="0"/>
                        </a:spcAft>
                        <a:buNone/>
                      </a:pPr>
                      <a:r>
                        <a:rPr lang="en-US"/>
                        <a:t>Optimal Coagulant Dosage (mg/L)</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5</a:t>
                      </a:r>
                      <a:endParaRPr/>
                    </a:p>
                  </a:txBody>
                  <a:tcPr marL="91425" marR="91425" marT="91425" marB="91425"/>
                </a:tc>
                <a:tc>
                  <a:txBody>
                    <a:bodyPr/>
                    <a:lstStyle/>
                    <a:p>
                      <a:pPr marL="0" lvl="0" indent="0" algn="l" rtl="0">
                        <a:spcBef>
                          <a:spcPts val="0"/>
                        </a:spcBef>
                        <a:spcAft>
                          <a:spcPts val="0"/>
                        </a:spcAft>
                        <a:buNone/>
                      </a:pPr>
                      <a:r>
                        <a:rPr lang="en-US"/>
                        <a:t>1.6 - 1.8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10</a:t>
                      </a:r>
                      <a:endParaRPr/>
                    </a:p>
                  </a:txBody>
                  <a:tcPr marL="91425" marR="91425" marT="91425" marB="91425"/>
                </a:tc>
                <a:tc>
                  <a:txBody>
                    <a:bodyPr/>
                    <a:lstStyle/>
                    <a:p>
                      <a:pPr marL="0" lvl="0" indent="0" algn="l" rtl="0">
                        <a:spcBef>
                          <a:spcPts val="0"/>
                        </a:spcBef>
                        <a:spcAft>
                          <a:spcPts val="0"/>
                        </a:spcAft>
                        <a:buNone/>
                      </a:pPr>
                      <a:r>
                        <a:rPr lang="en-US"/>
                        <a:t>1.3</a:t>
                      </a:r>
                      <a:endParaRPr/>
                    </a:p>
                  </a:txBody>
                  <a:tcPr marL="91425" marR="91425" marT="91425" marB="91425"/>
                </a:tc>
                <a:extLst>
                  <a:ext uri="{0D108BD9-81ED-4DB2-BD59-A6C34878D82A}">
                    <a16:rowId xmlns:a16="http://schemas.microsoft.com/office/drawing/2014/main" val="10002"/>
                  </a:ext>
                </a:extLst>
              </a:tr>
            </a:tbl>
          </a:graphicData>
        </a:graphic>
      </p:graphicFrame>
      <p:sp>
        <p:nvSpPr>
          <p:cNvPr id="236" name="Google Shape;236;p30"/>
          <p:cNvSpPr txBox="1"/>
          <p:nvPr/>
        </p:nvSpPr>
        <p:spPr>
          <a:xfrm>
            <a:off x="243250" y="2960750"/>
            <a:ext cx="4626300" cy="17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Fall ‘18:</a:t>
            </a:r>
            <a:endParaRPr sz="1800"/>
          </a:p>
          <a:p>
            <a:pPr marL="457200" lvl="0" indent="-342900" algn="l" rtl="0">
              <a:spcBef>
                <a:spcPts val="0"/>
              </a:spcBef>
              <a:spcAft>
                <a:spcPts val="0"/>
              </a:spcAft>
              <a:buSzPts val="1800"/>
              <a:buChar char="●"/>
            </a:pPr>
            <a:r>
              <a:rPr lang="en-US" sz="1800"/>
              <a:t>Linear relationships between absorbance and concentration/NTU</a:t>
            </a:r>
            <a:endParaRPr sz="1800"/>
          </a:p>
          <a:p>
            <a:pPr marL="457200" marR="0" lvl="0" indent="-342900" algn="l" rtl="0">
              <a:lnSpc>
                <a:spcPct val="100000"/>
              </a:lnSpc>
              <a:spcBef>
                <a:spcPts val="0"/>
              </a:spcBef>
              <a:spcAft>
                <a:spcPts val="0"/>
              </a:spcAft>
              <a:buClr>
                <a:srgbClr val="000000"/>
              </a:buClr>
              <a:buSzPts val="1800"/>
              <a:buFont typeface="Arial"/>
              <a:buChar char="●"/>
            </a:pPr>
            <a:r>
              <a:rPr lang="en-US" sz="1800"/>
              <a:t>Experiments took too long to reach steady state</a:t>
            </a:r>
            <a:endParaRPr sz="1800"/>
          </a:p>
        </p:txBody>
      </p:sp>
      <p:sp>
        <p:nvSpPr>
          <p:cNvPr id="237" name="Google Shape;237;p30"/>
          <p:cNvSpPr txBox="1"/>
          <p:nvPr/>
        </p:nvSpPr>
        <p:spPr>
          <a:xfrm>
            <a:off x="4632050" y="3956550"/>
            <a:ext cx="431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5: Absorbance vs. Time Data from Fall’17/ Spring ‘18 for 5 mg/L at various coagulant dosages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p:nvPr/>
        </p:nvSpPr>
        <p:spPr>
          <a:xfrm>
            <a:off x="7514491" y="45563"/>
            <a:ext cx="718200" cy="718200"/>
          </a:xfrm>
          <a:prstGeom prst="rect">
            <a:avLst/>
          </a:prstGeom>
          <a:solidFill>
            <a:srgbClr val="FFFFFF"/>
          </a:solidFill>
          <a:ln>
            <a:noFill/>
          </a:ln>
        </p:spPr>
      </p:sp>
      <p:sp>
        <p:nvSpPr>
          <p:cNvPr id="243" name="Google Shape;243;p31"/>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44" name="Google Shape;244;p31"/>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Previous Work</a:t>
            </a:r>
            <a:endParaRPr sz="4000" b="0" i="0" u="none" strike="noStrike" cap="none">
              <a:solidFill>
                <a:srgbClr val="0B68FF"/>
              </a:solidFill>
              <a:latin typeface="Arial"/>
              <a:ea typeface="Arial"/>
              <a:cs typeface="Arial"/>
              <a:sym typeface="Arial"/>
            </a:endParaRPr>
          </a:p>
        </p:txBody>
      </p:sp>
      <p:pic>
        <p:nvPicPr>
          <p:cNvPr id="245" name="Google Shape;245;p31"/>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46" name="Google Shape;246;p31"/>
          <p:cNvSpPr txBox="1"/>
          <p:nvPr/>
        </p:nvSpPr>
        <p:spPr>
          <a:xfrm>
            <a:off x="461800" y="1180300"/>
            <a:ext cx="3481500" cy="3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Fall ‘19 and Spring ‘20</a:t>
            </a:r>
            <a:endParaRPr sz="280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Flocs form at slower speed </a:t>
            </a:r>
            <a:endParaRPr sz="250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Small difference in absorbance with smaller and larger concentrations of coagulant </a:t>
            </a:r>
            <a:endParaRPr sz="2500">
              <a:solidFill>
                <a:schemeClr val="dk1"/>
              </a:solidFill>
              <a:latin typeface="Calibri"/>
              <a:ea typeface="Calibri"/>
              <a:cs typeface="Calibri"/>
              <a:sym typeface="Calibri"/>
            </a:endParaRPr>
          </a:p>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47" name="Google Shape;247;p31"/>
          <p:cNvPicPr preferRelativeResize="0"/>
          <p:nvPr/>
        </p:nvPicPr>
        <p:blipFill>
          <a:blip r:embed="rId4">
            <a:alphaModFix/>
          </a:blip>
          <a:stretch>
            <a:fillRect/>
          </a:stretch>
        </p:blipFill>
        <p:spPr>
          <a:xfrm>
            <a:off x="4509450" y="1459339"/>
            <a:ext cx="4168575" cy="2838524"/>
          </a:xfrm>
          <a:prstGeom prst="rect">
            <a:avLst/>
          </a:prstGeom>
          <a:noFill/>
          <a:ln>
            <a:noFill/>
          </a:ln>
        </p:spPr>
      </p:pic>
      <p:sp>
        <p:nvSpPr>
          <p:cNvPr id="248" name="Google Shape;248;p31"/>
          <p:cNvSpPr txBox="1"/>
          <p:nvPr/>
        </p:nvSpPr>
        <p:spPr>
          <a:xfrm>
            <a:off x="4516250" y="4429400"/>
            <a:ext cx="412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000">
                <a:solidFill>
                  <a:schemeClr val="dk1"/>
                </a:solidFill>
              </a:rPr>
              <a:t>Figure 6: Absorbance vs. Time Data from Fall’19  for 15 mg/L at various coagulant dosages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p:nvPr/>
        </p:nvSpPr>
        <p:spPr>
          <a:xfrm>
            <a:off x="7514491" y="45563"/>
            <a:ext cx="718200" cy="718200"/>
          </a:xfrm>
          <a:prstGeom prst="rect">
            <a:avLst/>
          </a:prstGeom>
          <a:solidFill>
            <a:srgbClr val="FFFFFF"/>
          </a:solidFill>
          <a:ln>
            <a:noFill/>
          </a:ln>
        </p:spPr>
      </p:sp>
      <p:sp>
        <p:nvSpPr>
          <p:cNvPr id="254" name="Google Shape;254;p32"/>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55" name="Google Shape;255;p32"/>
          <p:cNvSpPr txBox="1"/>
          <p:nvPr/>
        </p:nvSpPr>
        <p:spPr>
          <a:xfrm>
            <a:off x="108724" y="261825"/>
            <a:ext cx="55365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Previous Experiments</a:t>
            </a:r>
            <a:endParaRPr sz="4000" b="0" i="0" u="none" strike="noStrike" cap="none">
              <a:solidFill>
                <a:srgbClr val="0B68FF"/>
              </a:solidFill>
              <a:latin typeface="Arial"/>
              <a:ea typeface="Arial"/>
              <a:cs typeface="Arial"/>
              <a:sym typeface="Arial"/>
            </a:endParaRPr>
          </a:p>
        </p:txBody>
      </p:sp>
      <p:pic>
        <p:nvPicPr>
          <p:cNvPr id="256" name="Google Shape;256;p32"/>
          <p:cNvPicPr preferRelativeResize="0"/>
          <p:nvPr/>
        </p:nvPicPr>
        <p:blipFill rotWithShape="1">
          <a:blip r:embed="rId3">
            <a:alphaModFix/>
          </a:blip>
          <a:srcRect/>
          <a:stretch/>
        </p:blipFill>
        <p:spPr>
          <a:xfrm>
            <a:off x="7227500" y="66100"/>
            <a:ext cx="1869625" cy="593200"/>
          </a:xfrm>
          <a:prstGeom prst="rect">
            <a:avLst/>
          </a:prstGeom>
          <a:noFill/>
          <a:ln>
            <a:noFill/>
          </a:ln>
        </p:spPr>
      </p:pic>
      <p:pic>
        <p:nvPicPr>
          <p:cNvPr id="257" name="Google Shape;257;p32"/>
          <p:cNvPicPr preferRelativeResize="0"/>
          <p:nvPr/>
        </p:nvPicPr>
        <p:blipFill>
          <a:blip r:embed="rId4">
            <a:alphaModFix/>
          </a:blip>
          <a:stretch>
            <a:fillRect/>
          </a:stretch>
        </p:blipFill>
        <p:spPr>
          <a:xfrm>
            <a:off x="190675" y="1324768"/>
            <a:ext cx="4403100" cy="2998220"/>
          </a:xfrm>
          <a:prstGeom prst="rect">
            <a:avLst/>
          </a:prstGeom>
          <a:noFill/>
          <a:ln>
            <a:noFill/>
          </a:ln>
        </p:spPr>
      </p:pic>
      <p:pic>
        <p:nvPicPr>
          <p:cNvPr id="258" name="Google Shape;258;p32"/>
          <p:cNvPicPr preferRelativeResize="0"/>
          <p:nvPr/>
        </p:nvPicPr>
        <p:blipFill>
          <a:blip r:embed="rId5">
            <a:alphaModFix/>
          </a:blip>
          <a:stretch>
            <a:fillRect/>
          </a:stretch>
        </p:blipFill>
        <p:spPr>
          <a:xfrm>
            <a:off x="4740900" y="1324768"/>
            <a:ext cx="4403100" cy="2998220"/>
          </a:xfrm>
          <a:prstGeom prst="rect">
            <a:avLst/>
          </a:prstGeom>
          <a:noFill/>
          <a:ln>
            <a:noFill/>
          </a:ln>
        </p:spPr>
      </p:pic>
      <p:sp>
        <p:nvSpPr>
          <p:cNvPr id="259" name="Google Shape;259;p32"/>
          <p:cNvSpPr txBox="1"/>
          <p:nvPr/>
        </p:nvSpPr>
        <p:spPr>
          <a:xfrm>
            <a:off x="190675" y="4381150"/>
            <a:ext cx="412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rPr>
              <a:t>Figure 7: Absorbance vs. Time Data from Fall’19  for 20 mg/L at various coagulant dosages</a:t>
            </a:r>
            <a:endParaRPr/>
          </a:p>
        </p:txBody>
      </p:sp>
      <p:sp>
        <p:nvSpPr>
          <p:cNvPr id="260" name="Google Shape;260;p32"/>
          <p:cNvSpPr txBox="1"/>
          <p:nvPr/>
        </p:nvSpPr>
        <p:spPr>
          <a:xfrm>
            <a:off x="4735075" y="4381150"/>
            <a:ext cx="412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rPr>
              <a:t>Figure 8: Absorbance vs. Time Data from Fall’19  for 25 mg/L at various coagulant dosages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p:nvPr/>
        </p:nvSpPr>
        <p:spPr>
          <a:xfrm>
            <a:off x="7514491" y="45563"/>
            <a:ext cx="718200" cy="718200"/>
          </a:xfrm>
          <a:prstGeom prst="rect">
            <a:avLst/>
          </a:prstGeom>
          <a:solidFill>
            <a:srgbClr val="FFFFFF"/>
          </a:solidFill>
          <a:ln>
            <a:noFill/>
          </a:ln>
        </p:spPr>
      </p:sp>
      <p:sp>
        <p:nvSpPr>
          <p:cNvPr id="266" name="Google Shape;266;p33"/>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Symposium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67" name="Google Shape;267;p33"/>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Past Challenges</a:t>
            </a:r>
            <a:endParaRPr sz="4000" b="0" i="0" u="none" strike="noStrike" cap="none">
              <a:solidFill>
                <a:srgbClr val="0B68FF"/>
              </a:solidFill>
              <a:latin typeface="Arial"/>
              <a:ea typeface="Arial"/>
              <a:cs typeface="Arial"/>
              <a:sym typeface="Arial"/>
            </a:endParaRPr>
          </a:p>
        </p:txBody>
      </p:sp>
      <p:pic>
        <p:nvPicPr>
          <p:cNvPr id="268" name="Google Shape;268;p33"/>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69" name="Google Shape;269;p33"/>
          <p:cNvSpPr txBox="1"/>
          <p:nvPr/>
        </p:nvSpPr>
        <p:spPr>
          <a:xfrm>
            <a:off x="461800" y="1180300"/>
            <a:ext cx="4917300" cy="3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70" name="Google Shape;270;p33"/>
          <p:cNvSpPr txBox="1"/>
          <p:nvPr/>
        </p:nvSpPr>
        <p:spPr>
          <a:xfrm>
            <a:off x="461800" y="1180300"/>
            <a:ext cx="7386900" cy="37347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Steady state not defined</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ProCoDa communicating with 4 pumps</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Running out of Humic Acid influent</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Removing Humic Acid without/ with small amounts of Kaolin Clay</a:t>
            </a:r>
            <a:endParaRPr sz="2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1634</Words>
  <Application>Microsoft Office PowerPoint</Application>
  <PresentationFormat>On-screen Show (16:9)</PresentationFormat>
  <Paragraphs>138</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Kaleigh Soucy</dc:creator>
  <cp:lastModifiedBy>Kaleigh Soucy</cp:lastModifiedBy>
  <cp:revision>1</cp:revision>
  <dcterms:modified xsi:type="dcterms:W3CDTF">2021-05-12T18:37:29Z</dcterms:modified>
</cp:coreProperties>
</file>