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69FF"/>
    <a:srgbClr val="F1434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32" autoAdjust="0"/>
    <p:restoredTop sz="69203" autoAdjust="0"/>
  </p:normalViewPr>
  <p:slideViewPr>
    <p:cSldViewPr snapToGrid="0">
      <p:cViewPr varScale="1">
        <p:scale>
          <a:sx n="86" d="100"/>
          <a:sy n="86" d="100"/>
        </p:scale>
        <p:origin x="-84" y="-11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90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706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706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3126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fld id="{48F05E01-914A-418E-812D-6C6AFA0A55B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6488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3126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fld id="{68131A24-38D8-4CC5-9E6E-A126B09286E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F8AB35-CBED-4C25-8C2C-1F82BC0B8696}" type="slidenum">
              <a:rPr lang="en-US"/>
              <a:pPr/>
              <a:t>1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ee.cornell.edu/faculty/info.cfm?abbrev=faculty&amp;shorttitle=bio&amp;netid=mw24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://ceeserver.cee.cornell.edu/mw24/Default.htm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cornell.edu/" TargetMode="External"/><Relationship Id="rId5" Type="http://schemas.openxmlformats.org/officeDocument/2006/relationships/hyperlink" Target="http://www.cee.cornell.edu/index.cfm" TargetMode="External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ltGray">
          <a:xfrm>
            <a:off x="0" y="3200400"/>
            <a:ext cx="9131300" cy="1143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ltGray">
          <a:xfrm>
            <a:off x="0" y="3409950"/>
            <a:ext cx="9131300" cy="381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62000" y="1905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39913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dt" sz="quarter" idx="2"/>
          </p:nvPr>
        </p:nvSpPr>
        <p:spPr>
          <a:xfrm>
            <a:off x="1212850" y="623252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3651250" y="623252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80250" y="623252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BD1A636-7E37-4EAB-95F7-9A5D943009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609600" y="6451600"/>
            <a:ext cx="3276600" cy="3810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000">
                <a:hlinkClick r:id="rId2"/>
              </a:rPr>
              <a:t>Monroe L. Weber-Shirk </a:t>
            </a:r>
            <a:endParaRPr lang="en-US" sz="2000"/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1117600" y="15208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5131" name="Picture 11" descr="mw24 photo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061075"/>
            <a:ext cx="542925" cy="796925"/>
          </a:xfrm>
          <a:prstGeom prst="rect">
            <a:avLst/>
          </a:prstGeom>
          <a:noFill/>
        </p:spPr>
      </p:pic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-485775" y="29575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133" name="Text Box 13"/>
          <p:cNvSpPr txBox="1">
            <a:spLocks noChangeArrowheads="1"/>
          </p:cNvSpPr>
          <p:nvPr/>
        </p:nvSpPr>
        <p:spPr bwMode="auto">
          <a:xfrm>
            <a:off x="3568700" y="6156325"/>
            <a:ext cx="3124200" cy="70167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000">
                <a:hlinkClick r:id="rId5"/>
              </a:rPr>
              <a:t>S</a:t>
            </a:r>
            <a:r>
              <a:rPr lang="en-US" sz="1400">
                <a:hlinkClick r:id="rId5"/>
              </a:rPr>
              <a:t>chool of </a:t>
            </a:r>
            <a:r>
              <a:rPr lang="en-US" sz="2000">
                <a:hlinkClick r:id="rId5"/>
              </a:rPr>
              <a:t>Civil </a:t>
            </a:r>
            <a:r>
              <a:rPr lang="en-US" sz="1400">
                <a:hlinkClick r:id="rId5"/>
              </a:rPr>
              <a:t>and</a:t>
            </a:r>
            <a:r>
              <a:rPr lang="en-US" sz="2000">
                <a:hlinkClick r:id="rId5"/>
              </a:rPr>
              <a:t> Environmental Engineering</a:t>
            </a:r>
            <a:endParaRPr lang="en-US" sz="2000"/>
          </a:p>
        </p:txBody>
      </p:sp>
      <p:pic>
        <p:nvPicPr>
          <p:cNvPr id="5134" name="Picture 14" descr="culogo_web_60red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638925" y="6134100"/>
            <a:ext cx="2505075" cy="7239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A6548E-EFB0-42FC-873A-AC791A8934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40AA61-0401-4317-8389-7DD83DFA73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304800"/>
            <a:ext cx="7772400" cy="579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B081E52-71EA-4E57-8407-382B560E53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A79BC0-511B-4CFC-9826-67DEDC2355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78881C-DF4E-42B1-8F79-BE94BBDBE0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E702A8-1066-4838-80BE-2730EB4320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F264D9-4964-426E-9878-7879DDECF5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D3787F-6F85-40D3-ADBA-556FACFB0E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63D85D-F9A0-4F0D-8D42-A96CBF0C08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4DA6F5-7930-453F-A98A-214042573E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98900E-90ED-4055-96D0-B350CC15C9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ltGray">
          <a:xfrm>
            <a:off x="0" y="1524000"/>
            <a:ext cx="9131300" cy="1143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ltGray">
          <a:xfrm>
            <a:off x="0" y="1733550"/>
            <a:ext cx="9131300" cy="381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3470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fld id="{5B081E52-71EA-4E57-8407-382B560E53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endParaRPr lang="en-US" sz="40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39913" y="3886200"/>
            <a:ext cx="6400800" cy="2128838"/>
          </a:xfrm>
        </p:spPr>
        <p:txBody>
          <a:bodyPr/>
          <a:lstStyle/>
          <a:p>
            <a:endParaRPr lang="en-US" sz="2800" dirty="0"/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410874" y="693738"/>
            <a:ext cx="2455609" cy="646331"/>
          </a:xfrm>
          <a:prstGeom prst="rect">
            <a:avLst/>
          </a:prstGeom>
          <a:noFill/>
          <a:ln w="12700" algn="ctr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600" dirty="0" smtClean="0"/>
              <a:t>Course Title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241914" y="3234016"/>
            <a:ext cx="3887340" cy="1354108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708238" y="1293401"/>
            <a:ext cx="4863782" cy="1240511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876008" y="1274978"/>
            <a:ext cx="466726" cy="1268147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422573" y="1268836"/>
            <a:ext cx="426807" cy="5589164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7488227" y="6560413"/>
            <a:ext cx="303987" cy="297587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244979" y="2887021"/>
            <a:ext cx="3887340" cy="346981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6273069" y="2883941"/>
            <a:ext cx="1060456" cy="1704183"/>
            <a:chOff x="6273069" y="2883941"/>
            <a:chExt cx="1060456" cy="1704183"/>
          </a:xfrm>
        </p:grpSpPr>
        <p:grpSp>
          <p:nvGrpSpPr>
            <p:cNvPr id="17" name="Group 16"/>
            <p:cNvGrpSpPr/>
            <p:nvPr/>
          </p:nvGrpSpPr>
          <p:grpSpPr>
            <a:xfrm>
              <a:off x="6273069" y="2883941"/>
              <a:ext cx="1060456" cy="967245"/>
              <a:chOff x="6177516" y="3625684"/>
              <a:chExt cx="967568" cy="882522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6177516" y="3625684"/>
                <a:ext cx="967568" cy="88252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 flipV="1">
                <a:off x="6301543" y="3673985"/>
                <a:ext cx="772657" cy="724012"/>
                <a:chOff x="6301543" y="4652221"/>
                <a:chExt cx="772657" cy="724012"/>
              </a:xfrm>
            </p:grpSpPr>
            <p:sp>
              <p:nvSpPr>
                <p:cNvPr id="11" name="Oval 10"/>
                <p:cNvSpPr/>
                <p:nvPr/>
              </p:nvSpPr>
              <p:spPr bwMode="auto">
                <a:xfrm>
                  <a:off x="6723325" y="5032745"/>
                  <a:ext cx="350875" cy="343488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chemeClr val="tx2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12" name="Oval 11"/>
                <p:cNvSpPr/>
                <p:nvPr/>
              </p:nvSpPr>
              <p:spPr bwMode="auto">
                <a:xfrm>
                  <a:off x="6301543" y="5031471"/>
                  <a:ext cx="290619" cy="284501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chemeClr val="tx2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13" name="Oval 12"/>
                <p:cNvSpPr/>
                <p:nvPr/>
              </p:nvSpPr>
              <p:spPr bwMode="auto">
                <a:xfrm>
                  <a:off x="6305081" y="4652221"/>
                  <a:ext cx="290619" cy="284501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chemeClr val="tx2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14" name="Oval 13"/>
                <p:cNvSpPr/>
                <p:nvPr/>
              </p:nvSpPr>
              <p:spPr bwMode="auto">
                <a:xfrm>
                  <a:off x="6733939" y="4655759"/>
                  <a:ext cx="290619" cy="284501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chemeClr val="tx2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18" name="Oval 17"/>
            <p:cNvSpPr/>
            <p:nvPr/>
          </p:nvSpPr>
          <p:spPr bwMode="auto">
            <a:xfrm>
              <a:off x="6311030" y="4003875"/>
              <a:ext cx="555777" cy="544076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6292598" y="3940226"/>
              <a:ext cx="1037837" cy="647898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20" name="Oval 19"/>
          <p:cNvSpPr/>
          <p:nvPr/>
        </p:nvSpPr>
        <p:spPr bwMode="auto">
          <a:xfrm>
            <a:off x="5432204" y="4006940"/>
            <a:ext cx="555777" cy="544076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1184313" y="2891215"/>
            <a:ext cx="962571" cy="945524"/>
            <a:chOff x="8543404" y="2861955"/>
            <a:chExt cx="962571" cy="945524"/>
          </a:xfrm>
        </p:grpSpPr>
        <p:sp>
          <p:nvSpPr>
            <p:cNvPr id="22" name="Rectangle 21"/>
            <p:cNvSpPr/>
            <p:nvPr/>
          </p:nvSpPr>
          <p:spPr bwMode="auto">
            <a:xfrm>
              <a:off x="8543404" y="2861955"/>
              <a:ext cx="962571" cy="945524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5" name="Oval 24"/>
            <p:cNvSpPr/>
            <p:nvPr/>
          </p:nvSpPr>
          <p:spPr bwMode="auto">
            <a:xfrm flipV="1">
              <a:off x="8688311" y="2952604"/>
              <a:ext cx="318518" cy="311814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6" name="Oval 25"/>
            <p:cNvSpPr/>
            <p:nvPr/>
          </p:nvSpPr>
          <p:spPr bwMode="auto">
            <a:xfrm flipV="1">
              <a:off x="8673354" y="3363379"/>
              <a:ext cx="318518" cy="311814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7" name="Oval 26"/>
            <p:cNvSpPr/>
            <p:nvPr/>
          </p:nvSpPr>
          <p:spPr bwMode="auto">
            <a:xfrm flipV="1">
              <a:off x="9104261" y="2952604"/>
              <a:ext cx="318518" cy="311814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8" name="Oval 27"/>
            <p:cNvSpPr/>
            <p:nvPr/>
          </p:nvSpPr>
          <p:spPr bwMode="auto">
            <a:xfrm flipV="1">
              <a:off x="9079238" y="3378049"/>
              <a:ext cx="318518" cy="311814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687632" y="2893876"/>
            <a:ext cx="426807" cy="2779061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6273423" y="3950206"/>
            <a:ext cx="689591" cy="1609346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7933810" y="395020"/>
            <a:ext cx="537192" cy="5362041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7047615" y="3942893"/>
            <a:ext cx="882061" cy="1609344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 flipV="1">
            <a:off x="2226064" y="4912112"/>
            <a:ext cx="3890405" cy="1701103"/>
            <a:chOff x="2057777" y="4912112"/>
            <a:chExt cx="3890405" cy="1701103"/>
          </a:xfrm>
        </p:grpSpPr>
        <p:sp>
          <p:nvSpPr>
            <p:cNvPr id="38" name="Rectangle 37"/>
            <p:cNvSpPr/>
            <p:nvPr/>
          </p:nvSpPr>
          <p:spPr bwMode="auto">
            <a:xfrm>
              <a:off x="2057777" y="5259107"/>
              <a:ext cx="3887340" cy="1354108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2060842" y="4912112"/>
              <a:ext cx="3887340" cy="346981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5248067" y="6032031"/>
              <a:ext cx="555777" cy="544076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 flipV="1">
            <a:off x="6257219" y="4901717"/>
            <a:ext cx="1060456" cy="1704183"/>
            <a:chOff x="6273069" y="2883941"/>
            <a:chExt cx="1060456" cy="1704183"/>
          </a:xfrm>
        </p:grpSpPr>
        <p:grpSp>
          <p:nvGrpSpPr>
            <p:cNvPr id="44" name="Group 43"/>
            <p:cNvGrpSpPr/>
            <p:nvPr/>
          </p:nvGrpSpPr>
          <p:grpSpPr>
            <a:xfrm>
              <a:off x="6273069" y="2883941"/>
              <a:ext cx="1060456" cy="967245"/>
              <a:chOff x="6177516" y="3625684"/>
              <a:chExt cx="967568" cy="882522"/>
            </a:xfrm>
          </p:grpSpPr>
          <p:sp>
            <p:nvSpPr>
              <p:cNvPr id="47" name="Rectangle 46"/>
              <p:cNvSpPr/>
              <p:nvPr/>
            </p:nvSpPr>
            <p:spPr bwMode="auto">
              <a:xfrm>
                <a:off x="6177516" y="3625684"/>
                <a:ext cx="967568" cy="88252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grpSp>
            <p:nvGrpSpPr>
              <p:cNvPr id="48" name="Group 47"/>
              <p:cNvGrpSpPr/>
              <p:nvPr/>
            </p:nvGrpSpPr>
            <p:grpSpPr>
              <a:xfrm flipV="1">
                <a:off x="6301543" y="3673985"/>
                <a:ext cx="772657" cy="724012"/>
                <a:chOff x="6301543" y="4652221"/>
                <a:chExt cx="772657" cy="724012"/>
              </a:xfrm>
            </p:grpSpPr>
            <p:sp>
              <p:nvSpPr>
                <p:cNvPr id="49" name="Oval 48"/>
                <p:cNvSpPr/>
                <p:nvPr/>
              </p:nvSpPr>
              <p:spPr bwMode="auto">
                <a:xfrm>
                  <a:off x="6723325" y="5032745"/>
                  <a:ext cx="350875" cy="343488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chemeClr val="tx2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50" name="Oval 49"/>
                <p:cNvSpPr/>
                <p:nvPr/>
              </p:nvSpPr>
              <p:spPr bwMode="auto">
                <a:xfrm>
                  <a:off x="6301543" y="5031471"/>
                  <a:ext cx="290619" cy="284501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chemeClr val="tx2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51" name="Oval 50"/>
                <p:cNvSpPr/>
                <p:nvPr/>
              </p:nvSpPr>
              <p:spPr bwMode="auto">
                <a:xfrm>
                  <a:off x="6305081" y="4652221"/>
                  <a:ext cx="290619" cy="284501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chemeClr val="tx2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52" name="Oval 51"/>
                <p:cNvSpPr/>
                <p:nvPr/>
              </p:nvSpPr>
              <p:spPr bwMode="auto">
                <a:xfrm>
                  <a:off x="6733939" y="4655759"/>
                  <a:ext cx="290619" cy="284501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chemeClr val="tx2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45" name="Oval 44"/>
            <p:cNvSpPr/>
            <p:nvPr/>
          </p:nvSpPr>
          <p:spPr bwMode="auto">
            <a:xfrm>
              <a:off x="6311030" y="4003875"/>
              <a:ext cx="555777" cy="544076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6292598" y="3940226"/>
              <a:ext cx="1037837" cy="647898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286470" y="3911695"/>
            <a:ext cx="2681758" cy="934158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819302" y="1719072"/>
            <a:ext cx="5624357" cy="1709643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653372" y="1689811"/>
            <a:ext cx="321980" cy="1745259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030431" y="1689811"/>
            <a:ext cx="294441" cy="4871923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7068407" y="6272313"/>
            <a:ext cx="209711" cy="205296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288585" y="3672314"/>
            <a:ext cx="2681758" cy="239372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237422" y="3670189"/>
            <a:ext cx="731577" cy="667273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 flipV="1">
            <a:off x="6650108" y="3706709"/>
            <a:ext cx="265296" cy="2597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 flipV="1">
            <a:off x="6331199" y="3752272"/>
            <a:ext cx="219737" cy="2151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 flipV="1">
            <a:off x="6333874" y="4039022"/>
            <a:ext cx="219737" cy="2151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 flipV="1">
            <a:off x="6658133" y="4036347"/>
            <a:ext cx="219737" cy="2151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4178786" y="4442797"/>
            <a:ext cx="383414" cy="37534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228949" y="4398889"/>
            <a:ext cx="757067" cy="195058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3487355" y="4444912"/>
            <a:ext cx="383414" cy="375342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4144540" y="3670161"/>
            <a:ext cx="664049" cy="652288"/>
            <a:chOff x="4144540" y="3670161"/>
            <a:chExt cx="664049" cy="652288"/>
          </a:xfrm>
        </p:grpSpPr>
        <p:sp>
          <p:nvSpPr>
            <p:cNvPr id="22" name="Rectangle 21"/>
            <p:cNvSpPr/>
            <p:nvPr/>
          </p:nvSpPr>
          <p:spPr bwMode="auto">
            <a:xfrm>
              <a:off x="4144540" y="3670161"/>
              <a:ext cx="664049" cy="652288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5" name="Oval 24"/>
            <p:cNvSpPr/>
            <p:nvPr/>
          </p:nvSpPr>
          <p:spPr bwMode="auto">
            <a:xfrm flipV="1">
              <a:off x="4244507" y="3732697"/>
              <a:ext cx="219736" cy="215111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6" name="Oval 25"/>
            <p:cNvSpPr/>
            <p:nvPr/>
          </p:nvSpPr>
          <p:spPr bwMode="auto">
            <a:xfrm flipV="1">
              <a:off x="4234189" y="4016078"/>
              <a:ext cx="219736" cy="215111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7" name="Oval 26"/>
            <p:cNvSpPr/>
            <p:nvPr/>
          </p:nvSpPr>
          <p:spPr bwMode="auto">
            <a:xfrm flipV="1">
              <a:off x="4531459" y="3732697"/>
              <a:ext cx="219736" cy="215111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8" name="Oval 27"/>
            <p:cNvSpPr/>
            <p:nvPr/>
          </p:nvSpPr>
          <p:spPr bwMode="auto">
            <a:xfrm flipV="1">
              <a:off x="4514196" y="4026198"/>
              <a:ext cx="219736" cy="215111"/>
            </a:xfrm>
            <a:prstGeom prst="ellipse">
              <a:avLst/>
            </a:prstGeom>
            <a:noFill/>
            <a:ln w="12700" cap="flat" cmpd="sng" algn="ctr">
              <a:solidFill>
                <a:srgbClr val="92D050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4899174" y="3671997"/>
            <a:ext cx="294441" cy="2585856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4118464" y="4420403"/>
            <a:ext cx="473529" cy="1110239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7383117" y="1953157"/>
            <a:ext cx="370593" cy="458663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4657666" y="4422674"/>
            <a:ext cx="236204" cy="1110238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7" name="Group 40"/>
          <p:cNvGrpSpPr/>
          <p:nvPr/>
        </p:nvGrpSpPr>
        <p:grpSpPr>
          <a:xfrm flipV="1">
            <a:off x="1275536" y="5069363"/>
            <a:ext cx="2683873" cy="1173539"/>
            <a:chOff x="2057777" y="4912112"/>
            <a:chExt cx="3890405" cy="1701103"/>
          </a:xfrm>
        </p:grpSpPr>
        <p:sp>
          <p:nvSpPr>
            <p:cNvPr id="38" name="Rectangle 37"/>
            <p:cNvSpPr/>
            <p:nvPr/>
          </p:nvSpPr>
          <p:spPr bwMode="auto">
            <a:xfrm>
              <a:off x="2057777" y="5259107"/>
              <a:ext cx="3887340" cy="1354108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2060842" y="4912112"/>
              <a:ext cx="3887340" cy="346981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5248067" y="6032031"/>
              <a:ext cx="555777" cy="544076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23" name="Group 43"/>
          <p:cNvGrpSpPr/>
          <p:nvPr/>
        </p:nvGrpSpPr>
        <p:grpSpPr>
          <a:xfrm flipV="1">
            <a:off x="6226488" y="5570583"/>
            <a:ext cx="731577" cy="667273"/>
            <a:chOff x="6177516" y="3625684"/>
            <a:chExt cx="967568" cy="882522"/>
          </a:xfrm>
        </p:grpSpPr>
        <p:sp>
          <p:nvSpPr>
            <p:cNvPr id="47" name="Rectangle 46"/>
            <p:cNvSpPr/>
            <p:nvPr/>
          </p:nvSpPr>
          <p:spPr bwMode="auto">
            <a:xfrm>
              <a:off x="6177516" y="3625684"/>
              <a:ext cx="967568" cy="882522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grpSp>
          <p:nvGrpSpPr>
            <p:cNvPr id="24" name="Group 47"/>
            <p:cNvGrpSpPr/>
            <p:nvPr/>
          </p:nvGrpSpPr>
          <p:grpSpPr>
            <a:xfrm flipV="1">
              <a:off x="6301543" y="3673985"/>
              <a:ext cx="772657" cy="724012"/>
              <a:chOff x="6301543" y="4652221"/>
              <a:chExt cx="772657" cy="724012"/>
            </a:xfrm>
          </p:grpSpPr>
          <p:sp>
            <p:nvSpPr>
              <p:cNvPr id="49" name="Oval 48"/>
              <p:cNvSpPr/>
              <p:nvPr/>
            </p:nvSpPr>
            <p:spPr bwMode="auto">
              <a:xfrm>
                <a:off x="6723325" y="5032745"/>
                <a:ext cx="350875" cy="343488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50" name="Oval 49"/>
              <p:cNvSpPr/>
              <p:nvPr/>
            </p:nvSpPr>
            <p:spPr bwMode="auto">
              <a:xfrm>
                <a:off x="6301543" y="5031471"/>
                <a:ext cx="290619" cy="28450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51" name="Oval 50"/>
              <p:cNvSpPr/>
              <p:nvPr/>
            </p:nvSpPr>
            <p:spPr bwMode="auto">
              <a:xfrm>
                <a:off x="6305081" y="4652221"/>
                <a:ext cx="290619" cy="28450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52" name="Oval 51"/>
              <p:cNvSpPr/>
              <p:nvPr/>
            </p:nvSpPr>
            <p:spPr bwMode="auto">
              <a:xfrm>
                <a:off x="6733939" y="4655759"/>
                <a:ext cx="290619" cy="28450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</p:grpSp>
      <p:sp>
        <p:nvSpPr>
          <p:cNvPr id="45" name="Oval 44"/>
          <p:cNvSpPr/>
          <p:nvPr/>
        </p:nvSpPr>
        <p:spPr bwMode="auto">
          <a:xfrm flipV="1">
            <a:off x="4175167" y="5075276"/>
            <a:ext cx="383414" cy="37534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6539788" y="4407118"/>
            <a:ext cx="182689" cy="178843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4687823" y="4844817"/>
            <a:ext cx="182689" cy="178843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6227730" y="5297438"/>
            <a:ext cx="715973" cy="195058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6516624" y="5305667"/>
            <a:ext cx="182689" cy="178843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 flipV="1">
            <a:off x="4143320" y="5614785"/>
            <a:ext cx="664049" cy="652288"/>
            <a:chOff x="4144540" y="3670161"/>
            <a:chExt cx="664049" cy="652288"/>
          </a:xfrm>
        </p:grpSpPr>
        <p:sp>
          <p:nvSpPr>
            <p:cNvPr id="58" name="Rectangle 57"/>
            <p:cNvSpPr/>
            <p:nvPr/>
          </p:nvSpPr>
          <p:spPr bwMode="auto">
            <a:xfrm>
              <a:off x="4144540" y="3670161"/>
              <a:ext cx="664049" cy="652288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9" name="Oval 58"/>
            <p:cNvSpPr/>
            <p:nvPr/>
          </p:nvSpPr>
          <p:spPr bwMode="auto">
            <a:xfrm flipV="1">
              <a:off x="4244507" y="3732697"/>
              <a:ext cx="219736" cy="215111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 flipV="1">
              <a:off x="4234189" y="4016078"/>
              <a:ext cx="219736" cy="215111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1" name="Oval 60"/>
            <p:cNvSpPr/>
            <p:nvPr/>
          </p:nvSpPr>
          <p:spPr bwMode="auto">
            <a:xfrm flipV="1">
              <a:off x="4531459" y="3732697"/>
              <a:ext cx="219736" cy="215111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2" name="Oval 61"/>
            <p:cNvSpPr/>
            <p:nvPr/>
          </p:nvSpPr>
          <p:spPr bwMode="auto">
            <a:xfrm flipV="1">
              <a:off x="4514196" y="4026198"/>
              <a:ext cx="219736" cy="215111"/>
            </a:xfrm>
            <a:prstGeom prst="ellipse">
              <a:avLst/>
            </a:prstGeom>
            <a:noFill/>
            <a:ln w="12700" cap="flat" cmpd="sng" algn="ctr">
              <a:solidFill>
                <a:srgbClr val="92D050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63" name="Oval 62"/>
          <p:cNvSpPr/>
          <p:nvPr/>
        </p:nvSpPr>
        <p:spPr bwMode="auto">
          <a:xfrm flipV="1">
            <a:off x="6670834" y="3705490"/>
            <a:ext cx="265296" cy="259711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4" name="Oval 63"/>
          <p:cNvSpPr/>
          <p:nvPr/>
        </p:nvSpPr>
        <p:spPr bwMode="auto">
          <a:xfrm flipV="1">
            <a:off x="6662299" y="5942722"/>
            <a:ext cx="265296" cy="259711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608338" y="3897065"/>
            <a:ext cx="2681758" cy="934158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819302" y="1719072"/>
            <a:ext cx="5624357" cy="1709643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653372" y="1689811"/>
            <a:ext cx="321980" cy="1745259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030431" y="1689811"/>
            <a:ext cx="294441" cy="4871923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7068407" y="6272313"/>
            <a:ext cx="209711" cy="205296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610453" y="3657684"/>
            <a:ext cx="2681758" cy="239372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237422" y="3670189"/>
            <a:ext cx="731577" cy="667273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 flipV="1">
            <a:off x="6650108" y="3706709"/>
            <a:ext cx="265296" cy="2597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 flipV="1">
            <a:off x="6331199" y="3752272"/>
            <a:ext cx="219737" cy="2151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 flipV="1">
            <a:off x="6333874" y="4039022"/>
            <a:ext cx="219737" cy="2151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 flipV="1">
            <a:off x="6658133" y="4036347"/>
            <a:ext cx="219737" cy="2151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4486024" y="4428167"/>
            <a:ext cx="383414" cy="37534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228949" y="4398889"/>
            <a:ext cx="757067" cy="195058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3809223" y="4430282"/>
            <a:ext cx="383414" cy="375342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358838" y="3655531"/>
            <a:ext cx="664049" cy="652288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 flipV="1">
            <a:off x="5458805" y="3718067"/>
            <a:ext cx="219736" cy="2151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 flipV="1">
            <a:off x="5448487" y="4001448"/>
            <a:ext cx="219736" cy="2151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 flipV="1">
            <a:off x="5745757" y="3718067"/>
            <a:ext cx="219736" cy="2151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 flipV="1">
            <a:off x="5728494" y="4011568"/>
            <a:ext cx="219736" cy="215111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4425702" y="4405773"/>
            <a:ext cx="473529" cy="1110239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7383117" y="1953157"/>
            <a:ext cx="370593" cy="458663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4964904" y="4593946"/>
            <a:ext cx="236204" cy="614478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3" name="Group 40"/>
          <p:cNvGrpSpPr/>
          <p:nvPr/>
        </p:nvGrpSpPr>
        <p:grpSpPr>
          <a:xfrm flipV="1">
            <a:off x="1597404" y="5054733"/>
            <a:ext cx="2683873" cy="1173539"/>
            <a:chOff x="2057777" y="4912112"/>
            <a:chExt cx="3890405" cy="1701103"/>
          </a:xfrm>
        </p:grpSpPr>
        <p:sp>
          <p:nvSpPr>
            <p:cNvPr id="38" name="Rectangle 37"/>
            <p:cNvSpPr/>
            <p:nvPr/>
          </p:nvSpPr>
          <p:spPr bwMode="auto">
            <a:xfrm>
              <a:off x="2057777" y="5259107"/>
              <a:ext cx="3887340" cy="1354108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2060842" y="4912112"/>
              <a:ext cx="3887340" cy="346981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5248067" y="6032031"/>
              <a:ext cx="555777" cy="544076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5" name="Group 43"/>
          <p:cNvGrpSpPr/>
          <p:nvPr/>
        </p:nvGrpSpPr>
        <p:grpSpPr>
          <a:xfrm flipV="1">
            <a:off x="6219172" y="5599843"/>
            <a:ext cx="731577" cy="667273"/>
            <a:chOff x="6177516" y="3625684"/>
            <a:chExt cx="967568" cy="882522"/>
          </a:xfrm>
        </p:grpSpPr>
        <p:sp>
          <p:nvSpPr>
            <p:cNvPr id="47" name="Rectangle 46"/>
            <p:cNvSpPr/>
            <p:nvPr/>
          </p:nvSpPr>
          <p:spPr bwMode="auto">
            <a:xfrm>
              <a:off x="6177516" y="3625684"/>
              <a:ext cx="967568" cy="882522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grpSp>
          <p:nvGrpSpPr>
            <p:cNvPr id="15" name="Group 47"/>
            <p:cNvGrpSpPr/>
            <p:nvPr/>
          </p:nvGrpSpPr>
          <p:grpSpPr>
            <a:xfrm flipV="1">
              <a:off x="6301543" y="3673985"/>
              <a:ext cx="772657" cy="724012"/>
              <a:chOff x="6301543" y="4652221"/>
              <a:chExt cx="772657" cy="724012"/>
            </a:xfrm>
          </p:grpSpPr>
          <p:sp>
            <p:nvSpPr>
              <p:cNvPr id="49" name="Oval 48"/>
              <p:cNvSpPr/>
              <p:nvPr/>
            </p:nvSpPr>
            <p:spPr bwMode="auto">
              <a:xfrm>
                <a:off x="6723325" y="5032745"/>
                <a:ext cx="350875" cy="343488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50" name="Oval 49"/>
              <p:cNvSpPr/>
              <p:nvPr/>
            </p:nvSpPr>
            <p:spPr bwMode="auto">
              <a:xfrm>
                <a:off x="6301543" y="5031471"/>
                <a:ext cx="290619" cy="28450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51" name="Oval 50"/>
              <p:cNvSpPr/>
              <p:nvPr/>
            </p:nvSpPr>
            <p:spPr bwMode="auto">
              <a:xfrm>
                <a:off x="6305081" y="4652221"/>
                <a:ext cx="290619" cy="28450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52" name="Oval 51"/>
              <p:cNvSpPr/>
              <p:nvPr/>
            </p:nvSpPr>
            <p:spPr bwMode="auto">
              <a:xfrm>
                <a:off x="6733939" y="4655759"/>
                <a:ext cx="290619" cy="28450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</p:grpSp>
      <p:sp>
        <p:nvSpPr>
          <p:cNvPr id="45" name="Oval 44"/>
          <p:cNvSpPr/>
          <p:nvPr/>
        </p:nvSpPr>
        <p:spPr bwMode="auto">
          <a:xfrm flipV="1">
            <a:off x="4482405" y="5060646"/>
            <a:ext cx="383414" cy="37534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6539788" y="4407118"/>
            <a:ext cx="182689" cy="178843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4995061" y="4830187"/>
            <a:ext cx="182689" cy="178843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6220414" y="5326698"/>
            <a:ext cx="743656" cy="195058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6509308" y="5334927"/>
            <a:ext cx="182689" cy="178843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7" name="Group 56"/>
          <p:cNvGrpSpPr/>
          <p:nvPr/>
        </p:nvGrpSpPr>
        <p:grpSpPr>
          <a:xfrm flipV="1">
            <a:off x="5386879" y="5600155"/>
            <a:ext cx="664049" cy="652288"/>
            <a:chOff x="4144540" y="3670161"/>
            <a:chExt cx="664049" cy="652288"/>
          </a:xfrm>
        </p:grpSpPr>
        <p:sp>
          <p:nvSpPr>
            <p:cNvPr id="58" name="Rectangle 57"/>
            <p:cNvSpPr/>
            <p:nvPr/>
          </p:nvSpPr>
          <p:spPr bwMode="auto">
            <a:xfrm>
              <a:off x="4144540" y="3670161"/>
              <a:ext cx="664049" cy="652288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9" name="Oval 58"/>
            <p:cNvSpPr/>
            <p:nvPr/>
          </p:nvSpPr>
          <p:spPr bwMode="auto">
            <a:xfrm flipV="1">
              <a:off x="4244507" y="3732697"/>
              <a:ext cx="219736" cy="215111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 flipV="1">
              <a:off x="4234189" y="4016078"/>
              <a:ext cx="219736" cy="215111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1" name="Oval 60"/>
            <p:cNvSpPr/>
            <p:nvPr/>
          </p:nvSpPr>
          <p:spPr bwMode="auto">
            <a:xfrm flipV="1">
              <a:off x="4531459" y="3732697"/>
              <a:ext cx="219736" cy="215111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2" name="Oval 61"/>
            <p:cNvSpPr/>
            <p:nvPr/>
          </p:nvSpPr>
          <p:spPr bwMode="auto">
            <a:xfrm flipV="1">
              <a:off x="4514196" y="4026198"/>
              <a:ext cx="219736" cy="215111"/>
            </a:xfrm>
            <a:prstGeom prst="ellipse">
              <a:avLst/>
            </a:prstGeom>
            <a:noFill/>
            <a:ln w="12700" cap="flat" cmpd="sng" algn="ctr">
              <a:solidFill>
                <a:srgbClr val="92D050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63" name="Oval 62"/>
          <p:cNvSpPr/>
          <p:nvPr/>
        </p:nvSpPr>
        <p:spPr bwMode="auto">
          <a:xfrm flipV="1">
            <a:off x="6670834" y="3705490"/>
            <a:ext cx="265296" cy="259711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4" name="Oval 63"/>
          <p:cNvSpPr/>
          <p:nvPr/>
        </p:nvSpPr>
        <p:spPr bwMode="auto">
          <a:xfrm flipV="1">
            <a:off x="6654983" y="5971982"/>
            <a:ext cx="265296" cy="259711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5340095" y="4383040"/>
            <a:ext cx="701040" cy="195058"/>
            <a:chOff x="5018227" y="4397670"/>
            <a:chExt cx="701040" cy="195058"/>
          </a:xfrm>
        </p:grpSpPr>
        <p:sp>
          <p:nvSpPr>
            <p:cNvPr id="55" name="Rectangle 54"/>
            <p:cNvSpPr/>
            <p:nvPr/>
          </p:nvSpPr>
          <p:spPr bwMode="auto">
            <a:xfrm>
              <a:off x="5018227" y="4397670"/>
              <a:ext cx="701040" cy="195058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5280355" y="4405899"/>
              <a:ext cx="182689" cy="178843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353507" y="5340112"/>
            <a:ext cx="701040" cy="195058"/>
            <a:chOff x="5018227" y="4397670"/>
            <a:chExt cx="701040" cy="195058"/>
          </a:xfrm>
        </p:grpSpPr>
        <p:sp>
          <p:nvSpPr>
            <p:cNvPr id="66" name="Rectangle 65"/>
            <p:cNvSpPr/>
            <p:nvPr/>
          </p:nvSpPr>
          <p:spPr bwMode="auto">
            <a:xfrm>
              <a:off x="5018227" y="4397670"/>
              <a:ext cx="701040" cy="195058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5280355" y="4405899"/>
              <a:ext cx="182689" cy="178843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cxnSp>
        <p:nvCxnSpPr>
          <p:cNvPr id="69" name="Straight Arrow Connector 68"/>
          <p:cNvCxnSpPr>
            <a:stCxn id="70" idx="1"/>
            <a:endCxn id="67" idx="2"/>
          </p:cNvCxnSpPr>
          <p:nvPr/>
        </p:nvCxnSpPr>
        <p:spPr bwMode="auto">
          <a:xfrm rot="10800000" flipH="1">
            <a:off x="4396435" y="5437764"/>
            <a:ext cx="1219199" cy="1084141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arrow"/>
          </a:ln>
          <a:effectLst/>
        </p:spPr>
      </p:cxnSp>
      <p:sp>
        <p:nvSpPr>
          <p:cNvPr id="70" name="TextBox 69"/>
          <p:cNvSpPr txBox="1"/>
          <p:nvPr/>
        </p:nvSpPr>
        <p:spPr>
          <a:xfrm>
            <a:off x="4396436" y="6291071"/>
            <a:ext cx="1353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Cl</a:t>
            </a:r>
            <a:r>
              <a:rPr lang="en-US" sz="1200" dirty="0" smtClean="0"/>
              <a:t> injection- closest to Dist tank</a:t>
            </a:r>
            <a:endParaRPr 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4278173" y="3978249"/>
            <a:ext cx="95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Under Floor</a:t>
            </a:r>
            <a:endParaRPr lang="en-US" sz="1200" dirty="0"/>
          </a:p>
        </p:txBody>
      </p:sp>
      <p:cxnSp>
        <p:nvCxnSpPr>
          <p:cNvPr id="73" name="Straight Arrow Connector 72"/>
          <p:cNvCxnSpPr>
            <a:stCxn id="71" idx="2"/>
            <a:endCxn id="48" idx="0"/>
          </p:cNvCxnSpPr>
          <p:nvPr/>
        </p:nvCxnSpPr>
        <p:spPr bwMode="auto">
          <a:xfrm rot="16200000" flipH="1">
            <a:off x="4632869" y="4376649"/>
            <a:ext cx="574939" cy="332135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arrow"/>
          </a:ln>
          <a:effectLst/>
        </p:spPr>
      </p:cxnSp>
      <p:sp>
        <p:nvSpPr>
          <p:cNvPr id="76" name="TextBox 75"/>
          <p:cNvSpPr txBox="1"/>
          <p:nvPr/>
        </p:nvSpPr>
        <p:spPr>
          <a:xfrm>
            <a:off x="5359602" y="4703674"/>
            <a:ext cx="646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Ceiling</a:t>
            </a:r>
            <a:endParaRPr lang="en-US" sz="1200" dirty="0"/>
          </a:p>
        </p:txBody>
      </p:sp>
      <p:cxnSp>
        <p:nvCxnSpPr>
          <p:cNvPr id="77" name="Straight Arrow Connector 76"/>
          <p:cNvCxnSpPr>
            <a:stCxn id="76" idx="0"/>
            <a:endCxn id="56" idx="4"/>
          </p:cNvCxnSpPr>
          <p:nvPr/>
        </p:nvCxnSpPr>
        <p:spPr bwMode="auto">
          <a:xfrm rot="5400000" flipH="1" flipV="1">
            <a:off x="5621348" y="4631455"/>
            <a:ext cx="133562" cy="10877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arrow"/>
          </a:ln>
          <a:effectLst/>
        </p:spPr>
      </p:cxnSp>
      <p:sp>
        <p:nvSpPr>
          <p:cNvPr id="89" name="TextBox 88"/>
          <p:cNvSpPr txBox="1"/>
          <p:nvPr/>
        </p:nvSpPr>
        <p:spPr>
          <a:xfrm>
            <a:off x="5307176" y="4951172"/>
            <a:ext cx="646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Ceiling</a:t>
            </a:r>
            <a:endParaRPr lang="en-US" sz="1200" dirty="0"/>
          </a:p>
        </p:txBody>
      </p:sp>
      <p:cxnSp>
        <p:nvCxnSpPr>
          <p:cNvPr id="90" name="Straight Arrow Connector 89"/>
          <p:cNvCxnSpPr>
            <a:stCxn id="89" idx="2"/>
            <a:endCxn id="67" idx="0"/>
          </p:cNvCxnSpPr>
          <p:nvPr/>
        </p:nvCxnSpPr>
        <p:spPr bwMode="auto">
          <a:xfrm rot="16200000" flipH="1">
            <a:off x="5608537" y="5249898"/>
            <a:ext cx="120170" cy="76715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arrow"/>
          </a:ln>
          <a:effectLst/>
        </p:spPr>
      </p:cxnSp>
      <p:sp>
        <p:nvSpPr>
          <p:cNvPr id="96" name="TextBox 95"/>
          <p:cNvSpPr txBox="1"/>
          <p:nvPr/>
        </p:nvSpPr>
        <p:spPr>
          <a:xfrm>
            <a:off x="7947963" y="4709770"/>
            <a:ext cx="646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Floor</a:t>
            </a:r>
            <a:endParaRPr lang="en-US" sz="1200" dirty="0"/>
          </a:p>
        </p:txBody>
      </p:sp>
      <p:cxnSp>
        <p:nvCxnSpPr>
          <p:cNvPr id="97" name="Straight Arrow Connector 96"/>
          <p:cNvCxnSpPr>
            <a:stCxn id="96" idx="1"/>
            <a:endCxn id="28" idx="6"/>
          </p:cNvCxnSpPr>
          <p:nvPr/>
        </p:nvCxnSpPr>
        <p:spPr bwMode="auto">
          <a:xfrm rot="10800000">
            <a:off x="5948231" y="4119124"/>
            <a:ext cx="1999733" cy="729147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arrow"/>
          </a:ln>
          <a:effectLst/>
        </p:spPr>
      </p:cxnSp>
      <p:cxnSp>
        <p:nvCxnSpPr>
          <p:cNvPr id="99" name="Straight Arrow Connector 98"/>
          <p:cNvCxnSpPr>
            <a:stCxn id="96" idx="1"/>
            <a:endCxn id="62" idx="7"/>
          </p:cNvCxnSpPr>
          <p:nvPr/>
        </p:nvCxnSpPr>
        <p:spPr bwMode="auto">
          <a:xfrm rot="10800000" flipV="1">
            <a:off x="5944091" y="4848269"/>
            <a:ext cx="2003872" cy="864527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arrow"/>
          </a:ln>
          <a:effectLst/>
        </p:spPr>
      </p:cxnSp>
      <p:cxnSp>
        <p:nvCxnSpPr>
          <p:cNvPr id="101" name="Straight Arrow Connector 100"/>
          <p:cNvCxnSpPr>
            <a:stCxn id="96" idx="1"/>
            <a:endCxn id="63" idx="6"/>
          </p:cNvCxnSpPr>
          <p:nvPr/>
        </p:nvCxnSpPr>
        <p:spPr bwMode="auto">
          <a:xfrm rot="10800000">
            <a:off x="6936131" y="3835346"/>
            <a:ext cx="1011833" cy="1012925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arrow"/>
          </a:ln>
          <a:effectLst/>
        </p:spPr>
      </p:cxnSp>
      <p:cxnSp>
        <p:nvCxnSpPr>
          <p:cNvPr id="106" name="Straight Arrow Connector 105"/>
          <p:cNvCxnSpPr>
            <a:stCxn id="96" idx="1"/>
            <a:endCxn id="64" idx="6"/>
          </p:cNvCxnSpPr>
          <p:nvPr/>
        </p:nvCxnSpPr>
        <p:spPr bwMode="auto">
          <a:xfrm rot="10800000" flipV="1">
            <a:off x="6920279" y="4848269"/>
            <a:ext cx="1027684" cy="1253567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arrow"/>
          </a:ln>
          <a:effectLst/>
        </p:spPr>
      </p:cxnSp>
      <p:cxnSp>
        <p:nvCxnSpPr>
          <p:cNvPr id="109" name="Straight Arrow Connector 108"/>
          <p:cNvCxnSpPr>
            <a:stCxn id="96" idx="1"/>
            <a:endCxn id="54" idx="0"/>
          </p:cNvCxnSpPr>
          <p:nvPr/>
        </p:nvCxnSpPr>
        <p:spPr bwMode="auto">
          <a:xfrm rot="10800000" flipV="1">
            <a:off x="6600653" y="4848269"/>
            <a:ext cx="1347310" cy="486657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arrow"/>
          </a:ln>
          <a:effectLst/>
        </p:spPr>
      </p:cxnSp>
      <p:cxnSp>
        <p:nvCxnSpPr>
          <p:cNvPr id="113" name="Straight Arrow Connector 112"/>
          <p:cNvCxnSpPr>
            <a:stCxn id="96" idx="1"/>
            <a:endCxn id="44" idx="4"/>
          </p:cNvCxnSpPr>
          <p:nvPr/>
        </p:nvCxnSpPr>
        <p:spPr bwMode="auto">
          <a:xfrm rot="10800000">
            <a:off x="6631133" y="4585962"/>
            <a:ext cx="1316830" cy="262309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arrow"/>
          </a:ln>
          <a:effectLst/>
        </p:spPr>
      </p:cxnSp>
      <p:sp>
        <p:nvSpPr>
          <p:cNvPr id="119" name="Rectangle 118"/>
          <p:cNvSpPr/>
          <p:nvPr/>
        </p:nvSpPr>
        <p:spPr bwMode="auto">
          <a:xfrm>
            <a:off x="5257849" y="5207074"/>
            <a:ext cx="1759895" cy="1248810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608338" y="3897065"/>
            <a:ext cx="2681758" cy="934158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819302" y="1719072"/>
            <a:ext cx="5624357" cy="1709643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653372" y="1689811"/>
            <a:ext cx="321980" cy="1745259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030431" y="1689811"/>
            <a:ext cx="294441" cy="4788107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7068407" y="3440978"/>
            <a:ext cx="209711" cy="205296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610453" y="3657684"/>
            <a:ext cx="2681758" cy="239372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237422" y="3670189"/>
            <a:ext cx="731577" cy="667273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 flipV="1">
            <a:off x="6650108" y="3706709"/>
            <a:ext cx="265296" cy="2597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 flipV="1">
            <a:off x="6331199" y="3752272"/>
            <a:ext cx="219737" cy="2151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 flipV="1">
            <a:off x="6333874" y="4039022"/>
            <a:ext cx="219737" cy="2151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 flipV="1">
            <a:off x="6658133" y="4036347"/>
            <a:ext cx="219737" cy="2151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4486024" y="4428167"/>
            <a:ext cx="383414" cy="37534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3809223" y="4430282"/>
            <a:ext cx="383414" cy="375342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358838" y="3655531"/>
            <a:ext cx="664049" cy="652288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 flipV="1">
            <a:off x="5458805" y="3718067"/>
            <a:ext cx="219736" cy="2151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 flipV="1">
            <a:off x="5448487" y="4001448"/>
            <a:ext cx="219736" cy="2151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 flipV="1">
            <a:off x="5745757" y="3718067"/>
            <a:ext cx="219736" cy="2151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 flipV="1">
            <a:off x="5728494" y="4011568"/>
            <a:ext cx="219736" cy="215111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4425702" y="4405773"/>
            <a:ext cx="473529" cy="1110239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7383117" y="1953157"/>
            <a:ext cx="370593" cy="458663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5255046" y="4825388"/>
            <a:ext cx="2115237" cy="297455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2" name="Group 40"/>
          <p:cNvGrpSpPr/>
          <p:nvPr/>
        </p:nvGrpSpPr>
        <p:grpSpPr>
          <a:xfrm flipV="1">
            <a:off x="1597404" y="5054733"/>
            <a:ext cx="2683873" cy="1173539"/>
            <a:chOff x="2057777" y="4912112"/>
            <a:chExt cx="3890405" cy="1701103"/>
          </a:xfrm>
        </p:grpSpPr>
        <p:sp>
          <p:nvSpPr>
            <p:cNvPr id="38" name="Rectangle 37"/>
            <p:cNvSpPr/>
            <p:nvPr/>
          </p:nvSpPr>
          <p:spPr bwMode="auto">
            <a:xfrm>
              <a:off x="2057777" y="5259107"/>
              <a:ext cx="3887340" cy="1354108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2060842" y="4912112"/>
              <a:ext cx="3887340" cy="346981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5248067" y="6032031"/>
              <a:ext cx="555777" cy="544076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3" name="Group 43"/>
          <p:cNvGrpSpPr/>
          <p:nvPr/>
        </p:nvGrpSpPr>
        <p:grpSpPr>
          <a:xfrm flipV="1">
            <a:off x="6219172" y="5599843"/>
            <a:ext cx="731577" cy="667273"/>
            <a:chOff x="6177516" y="3625684"/>
            <a:chExt cx="967568" cy="882522"/>
          </a:xfrm>
        </p:grpSpPr>
        <p:sp>
          <p:nvSpPr>
            <p:cNvPr id="47" name="Rectangle 46"/>
            <p:cNvSpPr/>
            <p:nvPr/>
          </p:nvSpPr>
          <p:spPr bwMode="auto">
            <a:xfrm>
              <a:off x="6177516" y="3625684"/>
              <a:ext cx="967568" cy="882522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grpSp>
          <p:nvGrpSpPr>
            <p:cNvPr id="5" name="Group 47"/>
            <p:cNvGrpSpPr/>
            <p:nvPr/>
          </p:nvGrpSpPr>
          <p:grpSpPr>
            <a:xfrm flipV="1">
              <a:off x="6301543" y="3673985"/>
              <a:ext cx="772657" cy="724012"/>
              <a:chOff x="6301543" y="4652221"/>
              <a:chExt cx="772657" cy="724012"/>
            </a:xfrm>
          </p:grpSpPr>
          <p:sp>
            <p:nvSpPr>
              <p:cNvPr id="49" name="Oval 48"/>
              <p:cNvSpPr/>
              <p:nvPr/>
            </p:nvSpPr>
            <p:spPr bwMode="auto">
              <a:xfrm>
                <a:off x="6723325" y="5032745"/>
                <a:ext cx="350875" cy="343488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50" name="Oval 49"/>
              <p:cNvSpPr/>
              <p:nvPr/>
            </p:nvSpPr>
            <p:spPr bwMode="auto">
              <a:xfrm>
                <a:off x="6301543" y="5031471"/>
                <a:ext cx="290619" cy="28450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51" name="Oval 50"/>
              <p:cNvSpPr/>
              <p:nvPr/>
            </p:nvSpPr>
            <p:spPr bwMode="auto">
              <a:xfrm>
                <a:off x="6305081" y="4652221"/>
                <a:ext cx="290619" cy="28450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52" name="Oval 51"/>
              <p:cNvSpPr/>
              <p:nvPr/>
            </p:nvSpPr>
            <p:spPr bwMode="auto">
              <a:xfrm>
                <a:off x="6733939" y="4655759"/>
                <a:ext cx="290619" cy="28450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</p:grpSp>
      <p:sp>
        <p:nvSpPr>
          <p:cNvPr id="45" name="Oval 44"/>
          <p:cNvSpPr/>
          <p:nvPr/>
        </p:nvSpPr>
        <p:spPr bwMode="auto">
          <a:xfrm flipV="1">
            <a:off x="4482405" y="5060646"/>
            <a:ext cx="383414" cy="37534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6671990" y="4836776"/>
            <a:ext cx="182689" cy="178843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6220414" y="4406747"/>
            <a:ext cx="743656" cy="1115009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5" name="Group 56"/>
          <p:cNvGrpSpPr/>
          <p:nvPr/>
        </p:nvGrpSpPr>
        <p:grpSpPr>
          <a:xfrm flipV="1">
            <a:off x="5386879" y="5600155"/>
            <a:ext cx="664049" cy="652288"/>
            <a:chOff x="4144540" y="3670161"/>
            <a:chExt cx="664049" cy="652288"/>
          </a:xfrm>
        </p:grpSpPr>
        <p:sp>
          <p:nvSpPr>
            <p:cNvPr id="58" name="Rectangle 57"/>
            <p:cNvSpPr/>
            <p:nvPr/>
          </p:nvSpPr>
          <p:spPr bwMode="auto">
            <a:xfrm>
              <a:off x="4144540" y="3670161"/>
              <a:ext cx="664049" cy="652288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9" name="Oval 58"/>
            <p:cNvSpPr/>
            <p:nvPr/>
          </p:nvSpPr>
          <p:spPr bwMode="auto">
            <a:xfrm flipV="1">
              <a:off x="4244507" y="3732697"/>
              <a:ext cx="219736" cy="215111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 flipV="1">
              <a:off x="4234189" y="4016078"/>
              <a:ext cx="219736" cy="215111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1" name="Oval 60"/>
            <p:cNvSpPr/>
            <p:nvPr/>
          </p:nvSpPr>
          <p:spPr bwMode="auto">
            <a:xfrm flipV="1">
              <a:off x="4531459" y="3732697"/>
              <a:ext cx="219736" cy="215111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2" name="Oval 61"/>
            <p:cNvSpPr/>
            <p:nvPr/>
          </p:nvSpPr>
          <p:spPr bwMode="auto">
            <a:xfrm flipV="1">
              <a:off x="4514196" y="4026198"/>
              <a:ext cx="219736" cy="215111"/>
            </a:xfrm>
            <a:prstGeom prst="ellipse">
              <a:avLst/>
            </a:prstGeom>
            <a:noFill/>
            <a:ln w="12700" cap="flat" cmpd="sng" algn="ctr">
              <a:solidFill>
                <a:srgbClr val="92D050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63" name="Oval 62"/>
          <p:cNvSpPr/>
          <p:nvPr/>
        </p:nvSpPr>
        <p:spPr bwMode="auto">
          <a:xfrm flipV="1">
            <a:off x="6670834" y="3705490"/>
            <a:ext cx="265296" cy="259711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4" name="Oval 63"/>
          <p:cNvSpPr/>
          <p:nvPr/>
        </p:nvSpPr>
        <p:spPr bwMode="auto">
          <a:xfrm flipV="1">
            <a:off x="6654983" y="5971982"/>
            <a:ext cx="265296" cy="259711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5353507" y="4395731"/>
            <a:ext cx="701040" cy="1139440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7" name="Oval 66"/>
          <p:cNvSpPr/>
          <p:nvPr/>
        </p:nvSpPr>
        <p:spPr bwMode="auto">
          <a:xfrm>
            <a:off x="5450382" y="4896649"/>
            <a:ext cx="182689" cy="178843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9" name="Straight Arrow Connector 68"/>
          <p:cNvCxnSpPr>
            <a:stCxn id="70" idx="0"/>
            <a:endCxn id="67" idx="4"/>
          </p:cNvCxnSpPr>
          <p:nvPr/>
        </p:nvCxnSpPr>
        <p:spPr bwMode="auto">
          <a:xfrm rot="5400000" flipH="1" flipV="1">
            <a:off x="4699621" y="5448965"/>
            <a:ext cx="1215579" cy="468634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arrow"/>
          </a:ln>
          <a:effectLst/>
        </p:spPr>
      </p:cxnSp>
      <p:sp>
        <p:nvSpPr>
          <p:cNvPr id="70" name="TextBox 69"/>
          <p:cNvSpPr txBox="1"/>
          <p:nvPr/>
        </p:nvSpPr>
        <p:spPr>
          <a:xfrm>
            <a:off x="4396436" y="6291071"/>
            <a:ext cx="1353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Cl</a:t>
            </a:r>
            <a:r>
              <a:rPr lang="en-US" sz="1200" dirty="0" smtClean="0"/>
              <a:t> injection- closest to Dist tank</a:t>
            </a:r>
            <a:endParaRPr 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4278173" y="3978249"/>
            <a:ext cx="95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Under Floor</a:t>
            </a:r>
            <a:endParaRPr lang="en-US" sz="1200" dirty="0"/>
          </a:p>
        </p:txBody>
      </p:sp>
      <p:sp>
        <p:nvSpPr>
          <p:cNvPr id="89" name="TextBox 88"/>
          <p:cNvSpPr txBox="1"/>
          <p:nvPr/>
        </p:nvSpPr>
        <p:spPr>
          <a:xfrm>
            <a:off x="4304641" y="5557100"/>
            <a:ext cx="646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Ceiling</a:t>
            </a:r>
            <a:endParaRPr lang="en-US" sz="1200" dirty="0"/>
          </a:p>
        </p:txBody>
      </p:sp>
      <p:cxnSp>
        <p:nvCxnSpPr>
          <p:cNvPr id="90" name="Straight Arrow Connector 89"/>
          <p:cNvCxnSpPr>
            <a:stCxn id="89" idx="3"/>
            <a:endCxn id="67" idx="2"/>
          </p:cNvCxnSpPr>
          <p:nvPr/>
        </p:nvCxnSpPr>
        <p:spPr bwMode="auto">
          <a:xfrm flipV="1">
            <a:off x="4950818" y="4986071"/>
            <a:ext cx="499564" cy="709529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arrow"/>
          </a:ln>
          <a:effectLst/>
        </p:spPr>
      </p:cxnSp>
      <p:sp>
        <p:nvSpPr>
          <p:cNvPr id="96" name="TextBox 95"/>
          <p:cNvSpPr txBox="1"/>
          <p:nvPr/>
        </p:nvSpPr>
        <p:spPr>
          <a:xfrm>
            <a:off x="7947963" y="4709770"/>
            <a:ext cx="646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Floor</a:t>
            </a:r>
            <a:endParaRPr lang="en-US" sz="1200" dirty="0"/>
          </a:p>
        </p:txBody>
      </p:sp>
      <p:cxnSp>
        <p:nvCxnSpPr>
          <p:cNvPr id="97" name="Straight Arrow Connector 96"/>
          <p:cNvCxnSpPr>
            <a:stCxn id="96" idx="1"/>
            <a:endCxn id="28" idx="6"/>
          </p:cNvCxnSpPr>
          <p:nvPr/>
        </p:nvCxnSpPr>
        <p:spPr bwMode="auto">
          <a:xfrm rot="10800000">
            <a:off x="5948231" y="4119124"/>
            <a:ext cx="1999733" cy="729147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arrow"/>
          </a:ln>
          <a:effectLst/>
        </p:spPr>
      </p:cxnSp>
      <p:cxnSp>
        <p:nvCxnSpPr>
          <p:cNvPr id="99" name="Straight Arrow Connector 98"/>
          <p:cNvCxnSpPr>
            <a:stCxn id="96" idx="1"/>
            <a:endCxn id="62" idx="7"/>
          </p:cNvCxnSpPr>
          <p:nvPr/>
        </p:nvCxnSpPr>
        <p:spPr bwMode="auto">
          <a:xfrm rot="10800000" flipV="1">
            <a:off x="5944091" y="4848269"/>
            <a:ext cx="2003872" cy="864527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arrow"/>
          </a:ln>
          <a:effectLst/>
        </p:spPr>
      </p:cxnSp>
      <p:cxnSp>
        <p:nvCxnSpPr>
          <p:cNvPr id="101" name="Straight Arrow Connector 100"/>
          <p:cNvCxnSpPr>
            <a:stCxn id="96" idx="1"/>
            <a:endCxn id="63" idx="6"/>
          </p:cNvCxnSpPr>
          <p:nvPr/>
        </p:nvCxnSpPr>
        <p:spPr bwMode="auto">
          <a:xfrm rot="10800000">
            <a:off x="6936131" y="3835346"/>
            <a:ext cx="1011833" cy="1012925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arrow"/>
          </a:ln>
          <a:effectLst/>
        </p:spPr>
      </p:cxnSp>
      <p:cxnSp>
        <p:nvCxnSpPr>
          <p:cNvPr id="106" name="Straight Arrow Connector 105"/>
          <p:cNvCxnSpPr>
            <a:stCxn id="96" idx="1"/>
            <a:endCxn id="64" idx="6"/>
          </p:cNvCxnSpPr>
          <p:nvPr/>
        </p:nvCxnSpPr>
        <p:spPr bwMode="auto">
          <a:xfrm rot="10800000" flipV="1">
            <a:off x="6920279" y="4848269"/>
            <a:ext cx="1027684" cy="1253567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arrow"/>
          </a:ln>
          <a:effectLst/>
        </p:spPr>
      </p:cxnSp>
      <p:cxnSp>
        <p:nvCxnSpPr>
          <p:cNvPr id="113" name="Straight Arrow Connector 112"/>
          <p:cNvCxnSpPr>
            <a:stCxn id="96" idx="1"/>
            <a:endCxn id="44" idx="6"/>
          </p:cNvCxnSpPr>
          <p:nvPr/>
        </p:nvCxnSpPr>
        <p:spPr bwMode="auto">
          <a:xfrm rot="10800000" flipV="1">
            <a:off x="6854679" y="4848270"/>
            <a:ext cx="1093284" cy="77928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arrow"/>
          </a:ln>
          <a:effectLst/>
        </p:spPr>
      </p:cxnSp>
      <p:sp>
        <p:nvSpPr>
          <p:cNvPr id="119" name="Rectangle 118"/>
          <p:cNvSpPr/>
          <p:nvPr/>
        </p:nvSpPr>
        <p:spPr bwMode="auto">
          <a:xfrm>
            <a:off x="5257849" y="3437263"/>
            <a:ext cx="1759895" cy="3018621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6" name="Straight Arrow Connector 85"/>
          <p:cNvCxnSpPr>
            <a:endCxn id="92" idx="3"/>
          </p:cNvCxnSpPr>
          <p:nvPr/>
        </p:nvCxnSpPr>
        <p:spPr bwMode="auto">
          <a:xfrm rot="10800000" flipV="1">
            <a:off x="6301648" y="3327094"/>
            <a:ext cx="1696598" cy="1624070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arrow"/>
          </a:ln>
          <a:effectLst/>
        </p:spPr>
      </p:cxnSp>
      <p:sp>
        <p:nvSpPr>
          <p:cNvPr id="92" name="Rectangle 91"/>
          <p:cNvSpPr/>
          <p:nvPr/>
        </p:nvSpPr>
        <p:spPr bwMode="auto">
          <a:xfrm>
            <a:off x="5998240" y="4845585"/>
            <a:ext cx="303408" cy="211157"/>
          </a:xfrm>
          <a:prstGeom prst="rect">
            <a:avLst/>
          </a:prstGeom>
          <a:noFill/>
          <a:ln w="12700" cap="flat" cmpd="sng" algn="ctr">
            <a:solidFill>
              <a:srgbClr val="00B0F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023245" y="2857101"/>
            <a:ext cx="8783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Above water in tank aka above the bottom</a:t>
            </a:r>
            <a:endParaRPr lang="en-US" sz="1200" dirty="0"/>
          </a:p>
        </p:txBody>
      </p:sp>
      <p:sp>
        <p:nvSpPr>
          <p:cNvPr id="100" name="TextBox 99"/>
          <p:cNvSpPr txBox="1"/>
          <p:nvPr/>
        </p:nvSpPr>
        <p:spPr>
          <a:xfrm>
            <a:off x="4286689" y="762061"/>
            <a:ext cx="2863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To bypass filtration we would plug all four inlet pipes as well as the overflow drain and unplug the blue pipe</a:t>
            </a:r>
            <a:endParaRPr lang="en-US" sz="1200" dirty="0"/>
          </a:p>
        </p:txBody>
      </p:sp>
      <p:sp>
        <p:nvSpPr>
          <p:cNvPr id="102" name="Oval 101"/>
          <p:cNvSpPr/>
          <p:nvPr/>
        </p:nvSpPr>
        <p:spPr bwMode="auto">
          <a:xfrm>
            <a:off x="4618652" y="4828350"/>
            <a:ext cx="182689" cy="178843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" name="Straight Arrow Connector 102"/>
          <p:cNvCxnSpPr>
            <a:stCxn id="71" idx="2"/>
            <a:endCxn id="102" idx="0"/>
          </p:cNvCxnSpPr>
          <p:nvPr/>
        </p:nvCxnSpPr>
        <p:spPr bwMode="auto">
          <a:xfrm rot="5400000">
            <a:off x="4445583" y="4519662"/>
            <a:ext cx="573102" cy="44274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arrow"/>
          </a:ln>
          <a:effectLst/>
        </p:spPr>
      </p:cxnSp>
      <p:sp>
        <p:nvSpPr>
          <p:cNvPr id="108" name="Trapezoid 107"/>
          <p:cNvSpPr/>
          <p:nvPr/>
        </p:nvSpPr>
        <p:spPr bwMode="auto">
          <a:xfrm rot="5400000">
            <a:off x="4560980" y="4836405"/>
            <a:ext cx="1079655" cy="286441"/>
          </a:xfrm>
          <a:prstGeom prst="trapezoid">
            <a:avLst>
              <a:gd name="adj" fmla="val 141154"/>
            </a:avLst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classroom">
      <a:dk1>
        <a:srgbClr val="663300"/>
      </a:dk1>
      <a:lt1>
        <a:srgbClr val="FFFFFF"/>
      </a:lt1>
      <a:dk2>
        <a:srgbClr val="003A1A"/>
      </a:dk2>
      <a:lt2>
        <a:srgbClr val="FFFFFF"/>
      </a:lt2>
      <a:accent1>
        <a:srgbClr val="F14343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1900B4"/>
      </a:hlink>
      <a:folHlink>
        <a:srgbClr val="AC0000"/>
      </a:folHlink>
    </a:clrScheme>
    <a:fontScheme name="teaching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bg2"/>
          </a:solidFill>
          <a:prstDash val="solid"/>
          <a:round/>
          <a:headEnd type="none" w="lg" len="med"/>
          <a:tailEnd type="none" w="lg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bg2"/>
          </a:solidFill>
          <a:prstDash val="solid"/>
          <a:round/>
          <a:headEnd type="none" w="lg" len="med"/>
          <a:tailEnd type="none" w="lg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eaching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969696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AEAEAE"/>
        </a:accent6>
        <a:hlink>
          <a:srgbClr val="EAEAEA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aching 2">
        <a:dk1>
          <a:srgbClr val="000000"/>
        </a:dk1>
        <a:lt1>
          <a:srgbClr val="FFFFFF"/>
        </a:lt1>
        <a:dk2>
          <a:srgbClr val="003225"/>
        </a:dk2>
        <a:lt2>
          <a:srgbClr val="85FFBC"/>
        </a:lt2>
        <a:accent1>
          <a:srgbClr val="FA3A57"/>
        </a:accent1>
        <a:accent2>
          <a:srgbClr val="FBA305"/>
        </a:accent2>
        <a:accent3>
          <a:srgbClr val="AAADAC"/>
        </a:accent3>
        <a:accent4>
          <a:srgbClr val="DADADA"/>
        </a:accent4>
        <a:accent5>
          <a:srgbClr val="FCAEB4"/>
        </a:accent5>
        <a:accent6>
          <a:srgbClr val="E39304"/>
        </a:accent6>
        <a:hlink>
          <a:srgbClr val="3DA3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aching 3">
        <a:dk1>
          <a:srgbClr val="000000"/>
        </a:dk1>
        <a:lt1>
          <a:srgbClr val="FFFFFF"/>
        </a:lt1>
        <a:dk2>
          <a:srgbClr val="000044"/>
        </a:dk2>
        <a:lt2>
          <a:srgbClr val="FBBFF4"/>
        </a:lt2>
        <a:accent1>
          <a:srgbClr val="BC3C48"/>
        </a:accent1>
        <a:accent2>
          <a:srgbClr val="FF00FF"/>
        </a:accent2>
        <a:accent3>
          <a:srgbClr val="AAAAB0"/>
        </a:accent3>
        <a:accent4>
          <a:srgbClr val="DADADA"/>
        </a:accent4>
        <a:accent5>
          <a:srgbClr val="DAAFB1"/>
        </a:accent5>
        <a:accent6>
          <a:srgbClr val="E700E7"/>
        </a:accent6>
        <a:hlink>
          <a:srgbClr val="0000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aching 4">
        <a:dk1>
          <a:srgbClr val="000000"/>
        </a:dk1>
        <a:lt1>
          <a:srgbClr val="F8F8F8"/>
        </a:lt1>
        <a:dk2>
          <a:srgbClr val="2A002A"/>
        </a:dk2>
        <a:lt2>
          <a:srgbClr val="FFC9FF"/>
        </a:lt2>
        <a:accent1>
          <a:srgbClr val="CB9661"/>
        </a:accent1>
        <a:accent2>
          <a:srgbClr val="90F4B8"/>
        </a:accent2>
        <a:accent3>
          <a:srgbClr val="ACAAAC"/>
        </a:accent3>
        <a:accent4>
          <a:srgbClr val="D4D4D4"/>
        </a:accent4>
        <a:accent5>
          <a:srgbClr val="E2C9B7"/>
        </a:accent5>
        <a:accent6>
          <a:srgbClr val="82DDA6"/>
        </a:accent6>
        <a:hlink>
          <a:srgbClr val="0000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aching 5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5F5F5F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737373"/>
        </a:accent6>
        <a:hlink>
          <a:srgbClr val="B2B2B2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aching 6">
        <a:dk1>
          <a:srgbClr val="663300"/>
        </a:dk1>
        <a:lt1>
          <a:srgbClr val="FFFFFF"/>
        </a:lt1>
        <a:dk2>
          <a:srgbClr val="85FFBC"/>
        </a:dk2>
        <a:lt2>
          <a:srgbClr val="000000"/>
        </a:lt2>
        <a:accent1>
          <a:srgbClr val="FA3A57"/>
        </a:accent1>
        <a:accent2>
          <a:srgbClr val="FBA305"/>
        </a:accent2>
        <a:accent3>
          <a:srgbClr val="FFFFFF"/>
        </a:accent3>
        <a:accent4>
          <a:srgbClr val="562A00"/>
        </a:accent4>
        <a:accent5>
          <a:srgbClr val="FCAEB4"/>
        </a:accent5>
        <a:accent6>
          <a:srgbClr val="E39304"/>
        </a:accent6>
        <a:hlink>
          <a:srgbClr val="3DA3FF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aching 7">
        <a:dk1>
          <a:srgbClr val="663300"/>
        </a:dk1>
        <a:lt1>
          <a:srgbClr val="FFFFFF"/>
        </a:lt1>
        <a:dk2>
          <a:srgbClr val="003A1A"/>
        </a:dk2>
        <a:lt2>
          <a:srgbClr val="000000"/>
        </a:lt2>
        <a:accent1>
          <a:srgbClr val="F14343"/>
        </a:accent1>
        <a:accent2>
          <a:srgbClr val="FBA305"/>
        </a:accent2>
        <a:accent3>
          <a:srgbClr val="FFFFFF"/>
        </a:accent3>
        <a:accent4>
          <a:srgbClr val="562A00"/>
        </a:accent4>
        <a:accent5>
          <a:srgbClr val="F7B0B0"/>
        </a:accent5>
        <a:accent6>
          <a:srgbClr val="E39304"/>
        </a:accent6>
        <a:hlink>
          <a:srgbClr val="7E69FF"/>
        </a:hlink>
        <a:folHlink>
          <a:srgbClr val="A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297</TotalTime>
  <Words>53</Words>
  <Application>Microsoft Office PowerPoint</Application>
  <PresentationFormat>On-screen Show (4:3)</PresentationFormat>
  <Paragraphs>13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Default Theme</vt:lpstr>
      <vt:lpstr>Slide 1</vt:lpstr>
      <vt:lpstr>Slide 2</vt:lpstr>
      <vt:lpstr>Slide 3</vt:lpstr>
      <vt:lpstr>Slide 4</vt:lpstr>
      <vt:lpstr>Slide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mw24</dc:creator>
  <cp:lastModifiedBy>mw24</cp:lastModifiedBy>
  <cp:revision>18</cp:revision>
  <dcterms:created xsi:type="dcterms:W3CDTF">2011-04-03T13:22:53Z</dcterms:created>
  <dcterms:modified xsi:type="dcterms:W3CDTF">2011-04-03T18:20:10Z</dcterms:modified>
</cp:coreProperties>
</file>