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69FF"/>
    <a:srgbClr val="F1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2" autoAdjust="0"/>
    <p:restoredTop sz="69203" autoAdjust="0"/>
  </p:normalViewPr>
  <p:slideViewPr>
    <p:cSldViewPr snapToGrid="0">
      <p:cViewPr varScale="1">
        <p:scale>
          <a:sx n="113" d="100"/>
          <a:sy n="113" d="100"/>
        </p:scale>
        <p:origin x="-9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9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48F05E01-914A-418E-812D-6C6AFA0A55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95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68131A24-38D8-4CC5-9E6E-A126B09286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36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F8AB35-CBED-4C25-8C2C-1F82BC0B8696}" type="slidenum">
              <a:rPr lang="en-US"/>
              <a:pPr/>
              <a:t>1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e.cornell.edu/faculty/info.cfm?abbrev=faculty&amp;shorttitle=bio&amp;netid=mw24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ceeserver.cee.cornell.edu/mw24/Default.ht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cornell.edu/" TargetMode="External"/><Relationship Id="rId5" Type="http://schemas.openxmlformats.org/officeDocument/2006/relationships/hyperlink" Target="http://www.cee.cornell.edu/index.cfm" TargetMode="Externa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0" y="32004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0" y="34099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1905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quarter" idx="2"/>
          </p:nvPr>
        </p:nvSpPr>
        <p:spPr>
          <a:xfrm>
            <a:off x="12128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651250" y="62325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02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BD1A636-7E37-4EAB-95F7-9A5D943009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609600" y="6451600"/>
            <a:ext cx="3276600" cy="381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>
                <a:hlinkClick r:id="rId2"/>
              </a:rPr>
              <a:t>Monroe L. Weber-Shirk </a:t>
            </a:r>
            <a:endParaRPr lang="en-US" sz="2000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1117600" y="1520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5131" name="Picture 11" descr="mw24 pho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61075"/>
            <a:ext cx="542925" cy="796925"/>
          </a:xfrm>
          <a:prstGeom prst="rect">
            <a:avLst/>
          </a:prstGeom>
          <a:noFill/>
        </p:spPr>
      </p:pic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-485775" y="2957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3568700" y="6156325"/>
            <a:ext cx="3124200" cy="7016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>
                <a:hlinkClick r:id="rId5"/>
              </a:rPr>
              <a:t>S</a:t>
            </a:r>
            <a:r>
              <a:rPr lang="en-US" sz="1400">
                <a:hlinkClick r:id="rId5"/>
              </a:rPr>
              <a:t>chool of </a:t>
            </a:r>
            <a:r>
              <a:rPr lang="en-US" sz="2000">
                <a:hlinkClick r:id="rId5"/>
              </a:rPr>
              <a:t>Civil </a:t>
            </a:r>
            <a:r>
              <a:rPr lang="en-US" sz="1400">
                <a:hlinkClick r:id="rId5"/>
              </a:rPr>
              <a:t>and</a:t>
            </a:r>
            <a:r>
              <a:rPr lang="en-US" sz="2000">
                <a:hlinkClick r:id="rId5"/>
              </a:rPr>
              <a:t> Environmental Engineering</a:t>
            </a:r>
            <a:endParaRPr lang="en-US" sz="2000"/>
          </a:p>
        </p:txBody>
      </p:sp>
      <p:pic>
        <p:nvPicPr>
          <p:cNvPr id="5134" name="Picture 14" descr="culogo_web_60red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38925" y="6134100"/>
            <a:ext cx="2505075" cy="7239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A6548E-EFB0-42FC-873A-AC791A8934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0AA61-0401-4317-8389-7DD83DFA7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304800"/>
            <a:ext cx="7772400" cy="579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B081E52-71EA-4E57-8407-382B560E5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79BC0-511B-4CFC-9826-67DEDC235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8881C-DF4E-42B1-8F79-BE94BBDBE0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702A8-1066-4838-80BE-2730EB432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264D9-4964-426E-9878-7879DDECF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3787F-6F85-40D3-ADBA-556FACFB0E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3D85D-F9A0-4F0D-8D42-A96CBF0C0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4DA6F5-7930-453F-A98A-214042573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98900E-90ED-4055-96D0-B350CC15C9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0" y="15240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fld id="{5B081E52-71EA-4E57-8407-382B560E5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2128838"/>
          </a:xfrm>
        </p:spPr>
        <p:txBody>
          <a:bodyPr/>
          <a:lstStyle/>
          <a:p>
            <a:endParaRPr lang="en-US" sz="2800" dirty="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410874" y="693738"/>
            <a:ext cx="2455609" cy="646331"/>
          </a:xfrm>
          <a:prstGeom prst="rect">
            <a:avLst/>
          </a:prstGeom>
          <a:noFill/>
          <a:ln w="12700" algn="ctr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Course Title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41914" y="3234016"/>
            <a:ext cx="3887340" cy="135410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08238" y="1293401"/>
            <a:ext cx="4863782" cy="1240511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876008" y="1274978"/>
            <a:ext cx="466726" cy="1268147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422573" y="1268836"/>
            <a:ext cx="426807" cy="5589164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488227" y="6560413"/>
            <a:ext cx="303987" cy="297587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244979" y="2887021"/>
            <a:ext cx="3887340" cy="346981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273069" y="2883941"/>
            <a:ext cx="1060456" cy="1704183"/>
            <a:chOff x="6273069" y="2883941"/>
            <a:chExt cx="1060456" cy="1704183"/>
          </a:xfrm>
        </p:grpSpPr>
        <p:grpSp>
          <p:nvGrpSpPr>
            <p:cNvPr id="17" name="Group 16"/>
            <p:cNvGrpSpPr/>
            <p:nvPr/>
          </p:nvGrpSpPr>
          <p:grpSpPr>
            <a:xfrm>
              <a:off x="6273069" y="2883941"/>
              <a:ext cx="1060456" cy="967245"/>
              <a:chOff x="6177516" y="3625684"/>
              <a:chExt cx="967568" cy="882522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177516" y="3625684"/>
                <a:ext cx="967568" cy="88252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 flipV="1">
                <a:off x="6301543" y="3673985"/>
                <a:ext cx="772657" cy="724012"/>
                <a:chOff x="6301543" y="4652221"/>
                <a:chExt cx="772657" cy="724012"/>
              </a:xfrm>
            </p:grpSpPr>
            <p:sp>
              <p:nvSpPr>
                <p:cNvPr id="11" name="Oval 10"/>
                <p:cNvSpPr/>
                <p:nvPr/>
              </p:nvSpPr>
              <p:spPr bwMode="auto">
                <a:xfrm>
                  <a:off x="6723325" y="5032745"/>
                  <a:ext cx="350875" cy="343488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2" name="Oval 11"/>
                <p:cNvSpPr/>
                <p:nvPr/>
              </p:nvSpPr>
              <p:spPr bwMode="auto">
                <a:xfrm>
                  <a:off x="6301543" y="5031471"/>
                  <a:ext cx="290619" cy="284501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3" name="Oval 12"/>
                <p:cNvSpPr/>
                <p:nvPr/>
              </p:nvSpPr>
              <p:spPr bwMode="auto">
                <a:xfrm>
                  <a:off x="6305081" y="4652221"/>
                  <a:ext cx="290619" cy="284501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4" name="Oval 13"/>
                <p:cNvSpPr/>
                <p:nvPr/>
              </p:nvSpPr>
              <p:spPr bwMode="auto">
                <a:xfrm>
                  <a:off x="6733939" y="4655759"/>
                  <a:ext cx="290619" cy="284501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18" name="Oval 17"/>
            <p:cNvSpPr/>
            <p:nvPr/>
          </p:nvSpPr>
          <p:spPr bwMode="auto">
            <a:xfrm>
              <a:off x="6311030" y="4003875"/>
              <a:ext cx="555777" cy="544076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6292598" y="3940226"/>
              <a:ext cx="1037837" cy="64789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0" name="Oval 19"/>
          <p:cNvSpPr/>
          <p:nvPr/>
        </p:nvSpPr>
        <p:spPr bwMode="auto">
          <a:xfrm>
            <a:off x="5432204" y="4006940"/>
            <a:ext cx="555777" cy="544076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184313" y="2891215"/>
            <a:ext cx="962571" cy="945524"/>
            <a:chOff x="8543404" y="2861955"/>
            <a:chExt cx="962571" cy="945524"/>
          </a:xfrm>
        </p:grpSpPr>
        <p:sp>
          <p:nvSpPr>
            <p:cNvPr id="22" name="Rectangle 21"/>
            <p:cNvSpPr/>
            <p:nvPr/>
          </p:nvSpPr>
          <p:spPr bwMode="auto">
            <a:xfrm>
              <a:off x="8543404" y="2861955"/>
              <a:ext cx="962571" cy="945524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 flipV="1">
              <a:off x="8688311" y="2952604"/>
              <a:ext cx="318518" cy="311814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 flipV="1">
              <a:off x="8673354" y="3363379"/>
              <a:ext cx="318518" cy="311814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 flipV="1">
              <a:off x="9104261" y="2952604"/>
              <a:ext cx="318518" cy="311814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 flipV="1">
              <a:off x="9079238" y="3378049"/>
              <a:ext cx="318518" cy="311814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687632" y="2893876"/>
            <a:ext cx="426807" cy="2779061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273423" y="3950206"/>
            <a:ext cx="689591" cy="1609346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933810" y="395020"/>
            <a:ext cx="537192" cy="5362041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7047615" y="3942893"/>
            <a:ext cx="882061" cy="1609344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 flipV="1">
            <a:off x="2226064" y="4912112"/>
            <a:ext cx="3890405" cy="1701103"/>
            <a:chOff x="2057777" y="4912112"/>
            <a:chExt cx="3890405" cy="1701103"/>
          </a:xfrm>
        </p:grpSpPr>
        <p:sp>
          <p:nvSpPr>
            <p:cNvPr id="38" name="Rectangle 37"/>
            <p:cNvSpPr/>
            <p:nvPr/>
          </p:nvSpPr>
          <p:spPr bwMode="auto">
            <a:xfrm>
              <a:off x="2057777" y="5259107"/>
              <a:ext cx="3887340" cy="135410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060842" y="4912112"/>
              <a:ext cx="3887340" cy="346981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248067" y="6032031"/>
              <a:ext cx="555777" cy="544076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 flipV="1">
            <a:off x="6257219" y="4901717"/>
            <a:ext cx="1060456" cy="1704183"/>
            <a:chOff x="6273069" y="2883941"/>
            <a:chExt cx="1060456" cy="1704183"/>
          </a:xfrm>
        </p:grpSpPr>
        <p:grpSp>
          <p:nvGrpSpPr>
            <p:cNvPr id="44" name="Group 43"/>
            <p:cNvGrpSpPr/>
            <p:nvPr/>
          </p:nvGrpSpPr>
          <p:grpSpPr>
            <a:xfrm>
              <a:off x="6273069" y="2883941"/>
              <a:ext cx="1060456" cy="967245"/>
              <a:chOff x="6177516" y="3625684"/>
              <a:chExt cx="967568" cy="882522"/>
            </a:xfrm>
          </p:grpSpPr>
          <p:sp>
            <p:nvSpPr>
              <p:cNvPr id="47" name="Rectangle 46"/>
              <p:cNvSpPr/>
              <p:nvPr/>
            </p:nvSpPr>
            <p:spPr bwMode="auto">
              <a:xfrm>
                <a:off x="6177516" y="3625684"/>
                <a:ext cx="967568" cy="88252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 flipV="1">
                <a:off x="6301543" y="3673985"/>
                <a:ext cx="772657" cy="724012"/>
                <a:chOff x="6301543" y="4652221"/>
                <a:chExt cx="772657" cy="724012"/>
              </a:xfrm>
            </p:grpSpPr>
            <p:sp>
              <p:nvSpPr>
                <p:cNvPr id="49" name="Oval 48"/>
                <p:cNvSpPr/>
                <p:nvPr/>
              </p:nvSpPr>
              <p:spPr bwMode="auto">
                <a:xfrm>
                  <a:off x="6723325" y="5032745"/>
                  <a:ext cx="350875" cy="343488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50" name="Oval 49"/>
                <p:cNvSpPr/>
                <p:nvPr/>
              </p:nvSpPr>
              <p:spPr bwMode="auto">
                <a:xfrm>
                  <a:off x="6301543" y="5031471"/>
                  <a:ext cx="290619" cy="284501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 bwMode="auto">
                <a:xfrm>
                  <a:off x="6305081" y="4652221"/>
                  <a:ext cx="290619" cy="284501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52" name="Oval 51"/>
                <p:cNvSpPr/>
                <p:nvPr/>
              </p:nvSpPr>
              <p:spPr bwMode="auto">
                <a:xfrm>
                  <a:off x="6733939" y="4655759"/>
                  <a:ext cx="290619" cy="284501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45" name="Oval 44"/>
            <p:cNvSpPr/>
            <p:nvPr/>
          </p:nvSpPr>
          <p:spPr bwMode="auto">
            <a:xfrm>
              <a:off x="6311030" y="4003875"/>
              <a:ext cx="555777" cy="544076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292598" y="3940226"/>
              <a:ext cx="1037837" cy="64789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286470" y="3911695"/>
            <a:ext cx="2681758" cy="9341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19302" y="1719072"/>
            <a:ext cx="5624357" cy="170964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653372" y="1689811"/>
            <a:ext cx="321980" cy="1745259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030431" y="1689811"/>
            <a:ext cx="294441" cy="487192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068407" y="6272313"/>
            <a:ext cx="209711" cy="205296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88585" y="3672314"/>
            <a:ext cx="2681758" cy="239372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37422" y="3670189"/>
            <a:ext cx="731577" cy="66727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 flipV="1">
            <a:off x="6650108" y="3706709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flipV="1">
            <a:off x="6331199" y="375227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 flipV="1">
            <a:off x="6333874" y="403902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 flipV="1">
            <a:off x="6658133" y="4036347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178786" y="4442797"/>
            <a:ext cx="383414" cy="37534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228949" y="4398889"/>
            <a:ext cx="757067" cy="1950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487355" y="4444912"/>
            <a:ext cx="383414" cy="375342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4144540" y="3670161"/>
            <a:ext cx="664049" cy="652288"/>
            <a:chOff x="4144540" y="3670161"/>
            <a:chExt cx="664049" cy="652288"/>
          </a:xfrm>
        </p:grpSpPr>
        <p:sp>
          <p:nvSpPr>
            <p:cNvPr id="22" name="Rectangle 21"/>
            <p:cNvSpPr/>
            <p:nvPr/>
          </p:nvSpPr>
          <p:spPr bwMode="auto">
            <a:xfrm>
              <a:off x="4144540" y="3670161"/>
              <a:ext cx="664049" cy="65228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 flipV="1">
              <a:off x="4244507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 flipV="1">
              <a:off x="4234189" y="401607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 flipV="1">
              <a:off x="4531459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 flipV="1">
              <a:off x="4514196" y="402619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4899174" y="3671997"/>
            <a:ext cx="294441" cy="2585856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118464" y="4420403"/>
            <a:ext cx="473529" cy="1110239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383117" y="1953157"/>
            <a:ext cx="370593" cy="458663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657666" y="4422674"/>
            <a:ext cx="236204" cy="1110238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7" name="Group 40"/>
          <p:cNvGrpSpPr/>
          <p:nvPr/>
        </p:nvGrpSpPr>
        <p:grpSpPr>
          <a:xfrm flipV="1">
            <a:off x="1275536" y="5069363"/>
            <a:ext cx="2683873" cy="1173539"/>
            <a:chOff x="2057777" y="4912112"/>
            <a:chExt cx="3890405" cy="1701103"/>
          </a:xfrm>
        </p:grpSpPr>
        <p:sp>
          <p:nvSpPr>
            <p:cNvPr id="38" name="Rectangle 37"/>
            <p:cNvSpPr/>
            <p:nvPr/>
          </p:nvSpPr>
          <p:spPr bwMode="auto">
            <a:xfrm>
              <a:off x="2057777" y="5259107"/>
              <a:ext cx="3887340" cy="135410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060842" y="4912112"/>
              <a:ext cx="3887340" cy="346981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248067" y="6032031"/>
              <a:ext cx="555777" cy="544076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23" name="Group 43"/>
          <p:cNvGrpSpPr/>
          <p:nvPr/>
        </p:nvGrpSpPr>
        <p:grpSpPr>
          <a:xfrm flipV="1">
            <a:off x="6226488" y="5570583"/>
            <a:ext cx="731577" cy="667273"/>
            <a:chOff x="6177516" y="3625684"/>
            <a:chExt cx="967568" cy="882522"/>
          </a:xfrm>
        </p:grpSpPr>
        <p:sp>
          <p:nvSpPr>
            <p:cNvPr id="47" name="Rectangle 46"/>
            <p:cNvSpPr/>
            <p:nvPr/>
          </p:nvSpPr>
          <p:spPr bwMode="auto">
            <a:xfrm>
              <a:off x="6177516" y="3625684"/>
              <a:ext cx="967568" cy="882522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24" name="Group 47"/>
            <p:cNvGrpSpPr/>
            <p:nvPr/>
          </p:nvGrpSpPr>
          <p:grpSpPr>
            <a:xfrm flipV="1">
              <a:off x="6301543" y="3673985"/>
              <a:ext cx="772657" cy="724012"/>
              <a:chOff x="6301543" y="4652221"/>
              <a:chExt cx="772657" cy="724012"/>
            </a:xfrm>
          </p:grpSpPr>
          <p:sp>
            <p:nvSpPr>
              <p:cNvPr id="49" name="Oval 48"/>
              <p:cNvSpPr/>
              <p:nvPr/>
            </p:nvSpPr>
            <p:spPr bwMode="auto">
              <a:xfrm>
                <a:off x="6723325" y="5032745"/>
                <a:ext cx="350875" cy="343488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 bwMode="auto">
              <a:xfrm>
                <a:off x="6301543" y="5031471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>
                <a:off x="6305081" y="4652221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 bwMode="auto">
              <a:xfrm>
                <a:off x="6733939" y="4655759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sp>
        <p:nvSpPr>
          <p:cNvPr id="45" name="Oval 44"/>
          <p:cNvSpPr/>
          <p:nvPr/>
        </p:nvSpPr>
        <p:spPr bwMode="auto">
          <a:xfrm flipV="1">
            <a:off x="4175167" y="5075276"/>
            <a:ext cx="383414" cy="37534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539788" y="4407118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4687823" y="4844817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227730" y="5297438"/>
            <a:ext cx="715973" cy="1950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6516624" y="5305667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 flipV="1">
            <a:off x="4143320" y="5614785"/>
            <a:ext cx="664049" cy="652288"/>
            <a:chOff x="4144540" y="3670161"/>
            <a:chExt cx="664049" cy="652288"/>
          </a:xfrm>
        </p:grpSpPr>
        <p:sp>
          <p:nvSpPr>
            <p:cNvPr id="58" name="Rectangle 57"/>
            <p:cNvSpPr/>
            <p:nvPr/>
          </p:nvSpPr>
          <p:spPr bwMode="auto">
            <a:xfrm>
              <a:off x="4144540" y="3670161"/>
              <a:ext cx="664049" cy="65228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 flipV="1">
              <a:off x="4244507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 flipV="1">
              <a:off x="4234189" y="401607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 flipV="1">
              <a:off x="4531459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 flipV="1">
              <a:off x="4514196" y="402619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63" name="Oval 62"/>
          <p:cNvSpPr/>
          <p:nvPr/>
        </p:nvSpPr>
        <p:spPr bwMode="auto">
          <a:xfrm flipV="1">
            <a:off x="6670834" y="3705490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 flipV="1">
            <a:off x="6662299" y="5942722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608338" y="3897065"/>
            <a:ext cx="2681758" cy="9341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19302" y="1719072"/>
            <a:ext cx="5624357" cy="170964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653372" y="1689811"/>
            <a:ext cx="321980" cy="1745259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030431" y="1689811"/>
            <a:ext cx="294441" cy="487192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068407" y="6272313"/>
            <a:ext cx="209711" cy="205296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610453" y="3657684"/>
            <a:ext cx="2681758" cy="239372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37422" y="3670189"/>
            <a:ext cx="731577" cy="66727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 flipV="1">
            <a:off x="6650108" y="3706709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flipV="1">
            <a:off x="6331199" y="375227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 flipV="1">
            <a:off x="6333874" y="403902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 flipV="1">
            <a:off x="6658133" y="4036347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486024" y="4428167"/>
            <a:ext cx="383414" cy="37534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228949" y="4398889"/>
            <a:ext cx="757067" cy="1950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809223" y="4430282"/>
            <a:ext cx="383414" cy="375342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358838" y="3655531"/>
            <a:ext cx="664049" cy="65228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 flipV="1">
            <a:off x="5458805" y="3718067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 flipV="1">
            <a:off x="5448487" y="4001448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 flipV="1">
            <a:off x="5745757" y="3718067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 flipV="1">
            <a:off x="5728494" y="4011568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425702" y="4405773"/>
            <a:ext cx="473529" cy="1110239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383117" y="1953157"/>
            <a:ext cx="370593" cy="458663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964904" y="4593946"/>
            <a:ext cx="236204" cy="614478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3" name="Group 40"/>
          <p:cNvGrpSpPr/>
          <p:nvPr/>
        </p:nvGrpSpPr>
        <p:grpSpPr>
          <a:xfrm flipV="1">
            <a:off x="1597404" y="5054733"/>
            <a:ext cx="2683873" cy="1173539"/>
            <a:chOff x="2057777" y="4912112"/>
            <a:chExt cx="3890405" cy="1701103"/>
          </a:xfrm>
        </p:grpSpPr>
        <p:sp>
          <p:nvSpPr>
            <p:cNvPr id="38" name="Rectangle 37"/>
            <p:cNvSpPr/>
            <p:nvPr/>
          </p:nvSpPr>
          <p:spPr bwMode="auto">
            <a:xfrm>
              <a:off x="2057777" y="5259107"/>
              <a:ext cx="3887340" cy="135410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060842" y="4912112"/>
              <a:ext cx="3887340" cy="346981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248067" y="6032031"/>
              <a:ext cx="555777" cy="544076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" name="Group 43"/>
          <p:cNvGrpSpPr/>
          <p:nvPr/>
        </p:nvGrpSpPr>
        <p:grpSpPr>
          <a:xfrm flipV="1">
            <a:off x="6219172" y="5599843"/>
            <a:ext cx="731577" cy="667273"/>
            <a:chOff x="6177516" y="3625684"/>
            <a:chExt cx="967568" cy="882522"/>
          </a:xfrm>
        </p:grpSpPr>
        <p:sp>
          <p:nvSpPr>
            <p:cNvPr id="47" name="Rectangle 46"/>
            <p:cNvSpPr/>
            <p:nvPr/>
          </p:nvSpPr>
          <p:spPr bwMode="auto">
            <a:xfrm>
              <a:off x="6177516" y="3625684"/>
              <a:ext cx="967568" cy="882522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15" name="Group 47"/>
            <p:cNvGrpSpPr/>
            <p:nvPr/>
          </p:nvGrpSpPr>
          <p:grpSpPr>
            <a:xfrm flipV="1">
              <a:off x="6301543" y="3673985"/>
              <a:ext cx="772657" cy="724012"/>
              <a:chOff x="6301543" y="4652221"/>
              <a:chExt cx="772657" cy="724012"/>
            </a:xfrm>
          </p:grpSpPr>
          <p:sp>
            <p:nvSpPr>
              <p:cNvPr id="49" name="Oval 48"/>
              <p:cNvSpPr/>
              <p:nvPr/>
            </p:nvSpPr>
            <p:spPr bwMode="auto">
              <a:xfrm>
                <a:off x="6723325" y="5032745"/>
                <a:ext cx="350875" cy="343488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 bwMode="auto">
              <a:xfrm>
                <a:off x="6301543" y="5031471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>
                <a:off x="6305081" y="4652221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 bwMode="auto">
              <a:xfrm>
                <a:off x="6733939" y="4655759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sp>
        <p:nvSpPr>
          <p:cNvPr id="45" name="Oval 44"/>
          <p:cNvSpPr/>
          <p:nvPr/>
        </p:nvSpPr>
        <p:spPr bwMode="auto">
          <a:xfrm flipV="1">
            <a:off x="4482405" y="5060646"/>
            <a:ext cx="383414" cy="37534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539788" y="4407118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4995061" y="4830187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220414" y="5326698"/>
            <a:ext cx="743656" cy="1950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6509308" y="5334927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7" name="Group 56"/>
          <p:cNvGrpSpPr/>
          <p:nvPr/>
        </p:nvGrpSpPr>
        <p:grpSpPr>
          <a:xfrm flipV="1">
            <a:off x="5386879" y="5600155"/>
            <a:ext cx="664049" cy="652288"/>
            <a:chOff x="4144540" y="3670161"/>
            <a:chExt cx="664049" cy="652288"/>
          </a:xfrm>
        </p:grpSpPr>
        <p:sp>
          <p:nvSpPr>
            <p:cNvPr id="58" name="Rectangle 57"/>
            <p:cNvSpPr/>
            <p:nvPr/>
          </p:nvSpPr>
          <p:spPr bwMode="auto">
            <a:xfrm>
              <a:off x="4144540" y="3670161"/>
              <a:ext cx="664049" cy="65228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 flipV="1">
              <a:off x="4244507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 flipV="1">
              <a:off x="4234189" y="401607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 flipV="1">
              <a:off x="4531459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 flipV="1">
              <a:off x="4514196" y="402619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63" name="Oval 62"/>
          <p:cNvSpPr/>
          <p:nvPr/>
        </p:nvSpPr>
        <p:spPr bwMode="auto">
          <a:xfrm flipV="1">
            <a:off x="6670834" y="3705490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 flipV="1">
            <a:off x="6654983" y="5971982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340095" y="4383040"/>
            <a:ext cx="701040" cy="195058"/>
            <a:chOff x="5018227" y="4397670"/>
            <a:chExt cx="701040" cy="195058"/>
          </a:xfrm>
        </p:grpSpPr>
        <p:sp>
          <p:nvSpPr>
            <p:cNvPr id="55" name="Rectangle 54"/>
            <p:cNvSpPr/>
            <p:nvPr/>
          </p:nvSpPr>
          <p:spPr bwMode="auto">
            <a:xfrm>
              <a:off x="5018227" y="4397670"/>
              <a:ext cx="701040" cy="19505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5280355" y="4405899"/>
              <a:ext cx="182689" cy="178843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353507" y="5340112"/>
            <a:ext cx="701040" cy="195058"/>
            <a:chOff x="5018227" y="4397670"/>
            <a:chExt cx="701040" cy="195058"/>
          </a:xfrm>
        </p:grpSpPr>
        <p:sp>
          <p:nvSpPr>
            <p:cNvPr id="66" name="Rectangle 65"/>
            <p:cNvSpPr/>
            <p:nvPr/>
          </p:nvSpPr>
          <p:spPr bwMode="auto">
            <a:xfrm>
              <a:off x="5018227" y="4397670"/>
              <a:ext cx="701040" cy="19505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5280355" y="4405899"/>
              <a:ext cx="182689" cy="178843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cxnSp>
        <p:nvCxnSpPr>
          <p:cNvPr id="69" name="Straight Arrow Connector 68"/>
          <p:cNvCxnSpPr>
            <a:stCxn id="70" idx="1"/>
            <a:endCxn id="67" idx="2"/>
          </p:cNvCxnSpPr>
          <p:nvPr/>
        </p:nvCxnSpPr>
        <p:spPr bwMode="auto">
          <a:xfrm rot="10800000" flipH="1">
            <a:off x="4396435" y="5437764"/>
            <a:ext cx="1219199" cy="108414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4396436" y="6291071"/>
            <a:ext cx="1353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Cl</a:t>
            </a:r>
            <a:r>
              <a:rPr lang="en-US" sz="1200" dirty="0" smtClean="0"/>
              <a:t> injection- closest to Dist tank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4278173" y="3978249"/>
            <a:ext cx="95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Under Floor</a:t>
            </a:r>
            <a:endParaRPr lang="en-US" sz="1200" dirty="0"/>
          </a:p>
        </p:txBody>
      </p:sp>
      <p:cxnSp>
        <p:nvCxnSpPr>
          <p:cNvPr id="73" name="Straight Arrow Connector 72"/>
          <p:cNvCxnSpPr>
            <a:stCxn id="71" idx="2"/>
            <a:endCxn id="48" idx="0"/>
          </p:cNvCxnSpPr>
          <p:nvPr/>
        </p:nvCxnSpPr>
        <p:spPr bwMode="auto">
          <a:xfrm rot="16200000" flipH="1">
            <a:off x="4632869" y="4376649"/>
            <a:ext cx="574939" cy="332135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5359602" y="4703674"/>
            <a:ext cx="64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Ceiling</a:t>
            </a:r>
            <a:endParaRPr lang="en-US" sz="1200" dirty="0"/>
          </a:p>
        </p:txBody>
      </p:sp>
      <p:cxnSp>
        <p:nvCxnSpPr>
          <p:cNvPr id="77" name="Straight Arrow Connector 76"/>
          <p:cNvCxnSpPr>
            <a:stCxn id="76" idx="0"/>
            <a:endCxn id="56" idx="4"/>
          </p:cNvCxnSpPr>
          <p:nvPr/>
        </p:nvCxnSpPr>
        <p:spPr bwMode="auto">
          <a:xfrm rot="5400000" flipH="1" flipV="1">
            <a:off x="5621348" y="4631455"/>
            <a:ext cx="133562" cy="1087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5307176" y="4951172"/>
            <a:ext cx="64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Ceiling</a:t>
            </a:r>
            <a:endParaRPr lang="en-US" sz="1200" dirty="0"/>
          </a:p>
        </p:txBody>
      </p:sp>
      <p:cxnSp>
        <p:nvCxnSpPr>
          <p:cNvPr id="90" name="Straight Arrow Connector 89"/>
          <p:cNvCxnSpPr>
            <a:stCxn id="89" idx="2"/>
            <a:endCxn id="67" idx="0"/>
          </p:cNvCxnSpPr>
          <p:nvPr/>
        </p:nvCxnSpPr>
        <p:spPr bwMode="auto">
          <a:xfrm rot="16200000" flipH="1">
            <a:off x="5608537" y="5249898"/>
            <a:ext cx="120170" cy="76715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7947963" y="4709770"/>
            <a:ext cx="64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Floor</a:t>
            </a:r>
            <a:endParaRPr lang="en-US" sz="1200" dirty="0"/>
          </a:p>
        </p:txBody>
      </p:sp>
      <p:cxnSp>
        <p:nvCxnSpPr>
          <p:cNvPr id="97" name="Straight Arrow Connector 96"/>
          <p:cNvCxnSpPr>
            <a:stCxn id="96" idx="1"/>
            <a:endCxn id="28" idx="6"/>
          </p:cNvCxnSpPr>
          <p:nvPr/>
        </p:nvCxnSpPr>
        <p:spPr bwMode="auto">
          <a:xfrm rot="10800000">
            <a:off x="5948231" y="4119124"/>
            <a:ext cx="1999733" cy="72914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99" name="Straight Arrow Connector 98"/>
          <p:cNvCxnSpPr>
            <a:stCxn id="96" idx="1"/>
            <a:endCxn id="62" idx="7"/>
          </p:cNvCxnSpPr>
          <p:nvPr/>
        </p:nvCxnSpPr>
        <p:spPr bwMode="auto">
          <a:xfrm rot="10800000" flipV="1">
            <a:off x="5944091" y="4848269"/>
            <a:ext cx="2003872" cy="86452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01" name="Straight Arrow Connector 100"/>
          <p:cNvCxnSpPr>
            <a:stCxn id="96" idx="1"/>
            <a:endCxn id="63" idx="6"/>
          </p:cNvCxnSpPr>
          <p:nvPr/>
        </p:nvCxnSpPr>
        <p:spPr bwMode="auto">
          <a:xfrm rot="10800000">
            <a:off x="6936131" y="3835346"/>
            <a:ext cx="1011833" cy="1012925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06" name="Straight Arrow Connector 105"/>
          <p:cNvCxnSpPr>
            <a:stCxn id="96" idx="1"/>
            <a:endCxn id="64" idx="6"/>
          </p:cNvCxnSpPr>
          <p:nvPr/>
        </p:nvCxnSpPr>
        <p:spPr bwMode="auto">
          <a:xfrm rot="10800000" flipV="1">
            <a:off x="6920279" y="4848269"/>
            <a:ext cx="1027684" cy="125356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09" name="Straight Arrow Connector 108"/>
          <p:cNvCxnSpPr>
            <a:stCxn id="96" idx="1"/>
            <a:endCxn id="54" idx="0"/>
          </p:cNvCxnSpPr>
          <p:nvPr/>
        </p:nvCxnSpPr>
        <p:spPr bwMode="auto">
          <a:xfrm rot="10800000" flipV="1">
            <a:off x="6600653" y="4848269"/>
            <a:ext cx="1347310" cy="48665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13" name="Straight Arrow Connector 112"/>
          <p:cNvCxnSpPr>
            <a:stCxn id="96" idx="1"/>
            <a:endCxn id="44" idx="4"/>
          </p:cNvCxnSpPr>
          <p:nvPr/>
        </p:nvCxnSpPr>
        <p:spPr bwMode="auto">
          <a:xfrm rot="10800000">
            <a:off x="6631133" y="4585962"/>
            <a:ext cx="1316830" cy="262309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119" name="Rectangle 118"/>
          <p:cNvSpPr/>
          <p:nvPr/>
        </p:nvSpPr>
        <p:spPr bwMode="auto">
          <a:xfrm>
            <a:off x="5257849" y="5207074"/>
            <a:ext cx="1759895" cy="1248810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608338" y="3897065"/>
            <a:ext cx="2681758" cy="9341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19302" y="1719072"/>
            <a:ext cx="5624357" cy="170964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653372" y="1689811"/>
            <a:ext cx="321980" cy="1745259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030431" y="1689811"/>
            <a:ext cx="294441" cy="4788107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068407" y="3440978"/>
            <a:ext cx="209711" cy="205296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610453" y="3657684"/>
            <a:ext cx="2681758" cy="239372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37422" y="3670189"/>
            <a:ext cx="731577" cy="66727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 flipV="1">
            <a:off x="6650108" y="3706709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flipV="1">
            <a:off x="6331199" y="375227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 flipV="1">
            <a:off x="6333874" y="403902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 flipV="1">
            <a:off x="6658133" y="4036347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486024" y="4428167"/>
            <a:ext cx="383414" cy="37534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809223" y="4430282"/>
            <a:ext cx="383414" cy="375342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358838" y="3655531"/>
            <a:ext cx="664049" cy="65228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 flipV="1">
            <a:off x="5458805" y="3718067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 flipV="1">
            <a:off x="5448487" y="4001448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 flipV="1">
            <a:off x="5745757" y="3718067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 flipV="1">
            <a:off x="5728494" y="4011568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425702" y="4405773"/>
            <a:ext cx="473529" cy="1110239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383117" y="1953157"/>
            <a:ext cx="370593" cy="458663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953740" y="4825388"/>
            <a:ext cx="2416543" cy="297455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 flipV="1">
            <a:off x="1597404" y="5054733"/>
            <a:ext cx="2683873" cy="1173539"/>
            <a:chOff x="2057777" y="4912112"/>
            <a:chExt cx="3890405" cy="1701103"/>
          </a:xfrm>
        </p:grpSpPr>
        <p:sp>
          <p:nvSpPr>
            <p:cNvPr id="38" name="Rectangle 37"/>
            <p:cNvSpPr/>
            <p:nvPr/>
          </p:nvSpPr>
          <p:spPr bwMode="auto">
            <a:xfrm>
              <a:off x="2057777" y="5259107"/>
              <a:ext cx="3887340" cy="135410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060842" y="4912112"/>
              <a:ext cx="3887340" cy="346981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248067" y="6032031"/>
              <a:ext cx="555777" cy="544076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" name="Group 43"/>
          <p:cNvGrpSpPr/>
          <p:nvPr/>
        </p:nvGrpSpPr>
        <p:grpSpPr>
          <a:xfrm flipV="1">
            <a:off x="6219172" y="5599843"/>
            <a:ext cx="731577" cy="667273"/>
            <a:chOff x="6177516" y="3625684"/>
            <a:chExt cx="967568" cy="882522"/>
          </a:xfrm>
        </p:grpSpPr>
        <p:sp>
          <p:nvSpPr>
            <p:cNvPr id="47" name="Rectangle 46"/>
            <p:cNvSpPr/>
            <p:nvPr/>
          </p:nvSpPr>
          <p:spPr bwMode="auto">
            <a:xfrm>
              <a:off x="6177516" y="3625684"/>
              <a:ext cx="967568" cy="882522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5" name="Group 47"/>
            <p:cNvGrpSpPr/>
            <p:nvPr/>
          </p:nvGrpSpPr>
          <p:grpSpPr>
            <a:xfrm flipV="1">
              <a:off x="6301543" y="3673985"/>
              <a:ext cx="772657" cy="724012"/>
              <a:chOff x="6301543" y="4652221"/>
              <a:chExt cx="772657" cy="724012"/>
            </a:xfrm>
          </p:grpSpPr>
          <p:sp>
            <p:nvSpPr>
              <p:cNvPr id="49" name="Oval 48"/>
              <p:cNvSpPr/>
              <p:nvPr/>
            </p:nvSpPr>
            <p:spPr bwMode="auto">
              <a:xfrm>
                <a:off x="6723325" y="5032745"/>
                <a:ext cx="350875" cy="343488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 bwMode="auto">
              <a:xfrm>
                <a:off x="6301543" y="5031471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>
                <a:off x="6305081" y="4652221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 bwMode="auto">
              <a:xfrm>
                <a:off x="6733939" y="4655759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sp>
        <p:nvSpPr>
          <p:cNvPr id="45" name="Oval 44"/>
          <p:cNvSpPr/>
          <p:nvPr/>
        </p:nvSpPr>
        <p:spPr bwMode="auto">
          <a:xfrm flipV="1">
            <a:off x="4482405" y="5060646"/>
            <a:ext cx="383414" cy="37534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556580" y="4872287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220414" y="4406747"/>
            <a:ext cx="743656" cy="1115009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5" name="Group 56"/>
          <p:cNvGrpSpPr/>
          <p:nvPr/>
        </p:nvGrpSpPr>
        <p:grpSpPr>
          <a:xfrm flipV="1">
            <a:off x="5386879" y="5600155"/>
            <a:ext cx="664049" cy="652288"/>
            <a:chOff x="4144540" y="3670161"/>
            <a:chExt cx="664049" cy="652288"/>
          </a:xfrm>
        </p:grpSpPr>
        <p:sp>
          <p:nvSpPr>
            <p:cNvPr id="58" name="Rectangle 57"/>
            <p:cNvSpPr/>
            <p:nvPr/>
          </p:nvSpPr>
          <p:spPr bwMode="auto">
            <a:xfrm>
              <a:off x="4144540" y="3670161"/>
              <a:ext cx="664049" cy="65228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 flipV="1">
              <a:off x="4244507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 flipV="1">
              <a:off x="4234189" y="401607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 flipV="1">
              <a:off x="4531459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 flipV="1">
              <a:off x="4514196" y="402619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63" name="Oval 62"/>
          <p:cNvSpPr/>
          <p:nvPr/>
        </p:nvSpPr>
        <p:spPr bwMode="auto">
          <a:xfrm flipV="1">
            <a:off x="6670834" y="3705490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 flipV="1">
            <a:off x="6654983" y="5971982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5353507" y="4395731"/>
            <a:ext cx="701040" cy="1139440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450382" y="4896649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9" name="Straight Arrow Connector 68"/>
          <p:cNvCxnSpPr>
            <a:stCxn id="70" idx="0"/>
            <a:endCxn id="67" idx="4"/>
          </p:cNvCxnSpPr>
          <p:nvPr/>
        </p:nvCxnSpPr>
        <p:spPr bwMode="auto">
          <a:xfrm rot="5400000" flipH="1" flipV="1">
            <a:off x="4699621" y="5448965"/>
            <a:ext cx="1215579" cy="468634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4396436" y="6291071"/>
            <a:ext cx="1353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Cl</a:t>
            </a:r>
            <a:r>
              <a:rPr lang="en-US" sz="1200" dirty="0" smtClean="0"/>
              <a:t> injection- closest to Dist tank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4278173" y="3978249"/>
            <a:ext cx="95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Under Floor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4304641" y="5557100"/>
            <a:ext cx="64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Ceiling</a:t>
            </a:r>
            <a:endParaRPr lang="en-US" sz="1200" dirty="0"/>
          </a:p>
        </p:txBody>
      </p:sp>
      <p:cxnSp>
        <p:nvCxnSpPr>
          <p:cNvPr id="90" name="Straight Arrow Connector 89"/>
          <p:cNvCxnSpPr>
            <a:stCxn id="89" idx="3"/>
            <a:endCxn id="67" idx="2"/>
          </p:cNvCxnSpPr>
          <p:nvPr/>
        </p:nvCxnSpPr>
        <p:spPr bwMode="auto">
          <a:xfrm flipV="1">
            <a:off x="4950818" y="4986071"/>
            <a:ext cx="499564" cy="709529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7947963" y="4709770"/>
            <a:ext cx="64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Floor</a:t>
            </a:r>
            <a:endParaRPr lang="en-US" sz="1200" dirty="0"/>
          </a:p>
        </p:txBody>
      </p:sp>
      <p:cxnSp>
        <p:nvCxnSpPr>
          <p:cNvPr id="97" name="Straight Arrow Connector 96"/>
          <p:cNvCxnSpPr>
            <a:stCxn id="96" idx="1"/>
            <a:endCxn id="28" idx="6"/>
          </p:cNvCxnSpPr>
          <p:nvPr/>
        </p:nvCxnSpPr>
        <p:spPr bwMode="auto">
          <a:xfrm rot="10800000">
            <a:off x="5948231" y="4119124"/>
            <a:ext cx="1999733" cy="72914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99" name="Straight Arrow Connector 98"/>
          <p:cNvCxnSpPr>
            <a:stCxn id="96" idx="1"/>
            <a:endCxn id="62" idx="7"/>
          </p:cNvCxnSpPr>
          <p:nvPr/>
        </p:nvCxnSpPr>
        <p:spPr bwMode="auto">
          <a:xfrm rot="10800000" flipV="1">
            <a:off x="5944091" y="4848269"/>
            <a:ext cx="2003872" cy="86452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01" name="Straight Arrow Connector 100"/>
          <p:cNvCxnSpPr>
            <a:stCxn id="96" idx="1"/>
            <a:endCxn id="63" idx="6"/>
          </p:cNvCxnSpPr>
          <p:nvPr/>
        </p:nvCxnSpPr>
        <p:spPr bwMode="auto">
          <a:xfrm rot="10800000">
            <a:off x="6936131" y="3835346"/>
            <a:ext cx="1011833" cy="1012925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06" name="Straight Arrow Connector 105"/>
          <p:cNvCxnSpPr>
            <a:stCxn id="96" idx="1"/>
            <a:endCxn id="64" idx="6"/>
          </p:cNvCxnSpPr>
          <p:nvPr/>
        </p:nvCxnSpPr>
        <p:spPr bwMode="auto">
          <a:xfrm rot="10800000" flipV="1">
            <a:off x="6920279" y="4848269"/>
            <a:ext cx="1027684" cy="125356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13" name="Straight Arrow Connector 112"/>
          <p:cNvCxnSpPr>
            <a:stCxn id="96" idx="1"/>
            <a:endCxn id="44" idx="6"/>
          </p:cNvCxnSpPr>
          <p:nvPr/>
        </p:nvCxnSpPr>
        <p:spPr bwMode="auto">
          <a:xfrm rot="10800000" flipV="1">
            <a:off x="6739269" y="4848269"/>
            <a:ext cx="1208694" cy="113439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119" name="Rectangle 118"/>
          <p:cNvSpPr/>
          <p:nvPr/>
        </p:nvSpPr>
        <p:spPr bwMode="auto">
          <a:xfrm>
            <a:off x="5257849" y="3437263"/>
            <a:ext cx="1759895" cy="3018621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6" name="Straight Arrow Connector 85"/>
          <p:cNvCxnSpPr>
            <a:endCxn id="92" idx="3"/>
          </p:cNvCxnSpPr>
          <p:nvPr/>
        </p:nvCxnSpPr>
        <p:spPr bwMode="auto">
          <a:xfrm rot="10800000" flipV="1">
            <a:off x="6292771" y="3353727"/>
            <a:ext cx="1696598" cy="1624070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92" name="Rectangle 91"/>
          <p:cNvSpPr/>
          <p:nvPr/>
        </p:nvSpPr>
        <p:spPr bwMode="auto">
          <a:xfrm>
            <a:off x="5989363" y="4872218"/>
            <a:ext cx="303408" cy="211157"/>
          </a:xfrm>
          <a:prstGeom prst="rect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023245" y="2857101"/>
            <a:ext cx="878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Above water in tank aka above the bottom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4286689" y="762061"/>
            <a:ext cx="286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 bypass filtration we would plug all four inlet pipes as well as the overflow drain and unplug the blue pipe</a:t>
            </a:r>
            <a:endParaRPr lang="en-US" sz="1200" dirty="0"/>
          </a:p>
        </p:txBody>
      </p:sp>
      <p:sp>
        <p:nvSpPr>
          <p:cNvPr id="102" name="Oval 101"/>
          <p:cNvSpPr/>
          <p:nvPr/>
        </p:nvSpPr>
        <p:spPr bwMode="auto">
          <a:xfrm>
            <a:off x="4627530" y="4881617"/>
            <a:ext cx="139779" cy="116512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" name="Straight Arrow Connector 102"/>
          <p:cNvCxnSpPr>
            <a:stCxn id="71" idx="2"/>
            <a:endCxn id="102" idx="0"/>
          </p:cNvCxnSpPr>
          <p:nvPr/>
        </p:nvCxnSpPr>
        <p:spPr bwMode="auto">
          <a:xfrm rot="5400000">
            <a:off x="4412662" y="4540007"/>
            <a:ext cx="626369" cy="5685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 bwMode="auto">
          <a:xfrm>
            <a:off x="4955220" y="4403323"/>
            <a:ext cx="318116" cy="1100831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 flipV="1">
            <a:off x="4985557" y="4834434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338656" y="4030462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6322380" y="3721224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6678967" y="3704949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</a:t>
            </a:r>
            <a:endParaRPr 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6653811" y="4008268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5452369" y="3978674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5444971" y="3696070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5730534" y="3706429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5723134" y="3991992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608338" y="3897065"/>
            <a:ext cx="2681758" cy="9341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19302" y="1719072"/>
            <a:ext cx="5624357" cy="170964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653372" y="1689811"/>
            <a:ext cx="321980" cy="1745259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030431" y="1689811"/>
            <a:ext cx="294441" cy="4788107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068407" y="3440978"/>
            <a:ext cx="209711" cy="205296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610453" y="3657684"/>
            <a:ext cx="2681758" cy="239372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37422" y="3670189"/>
            <a:ext cx="731577" cy="1016111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 flipV="1">
            <a:off x="6650108" y="3706709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flipV="1">
            <a:off x="6331199" y="375227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 flipV="1">
            <a:off x="6350203" y="4202308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 flipV="1">
            <a:off x="6658133" y="4199633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486024" y="4428167"/>
            <a:ext cx="383414" cy="37534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809223" y="4430282"/>
            <a:ext cx="383414" cy="375342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358838" y="3655530"/>
            <a:ext cx="664049" cy="1030769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 flipV="1">
            <a:off x="5458805" y="3718067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 flipV="1">
            <a:off x="5432159" y="4409662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 flipV="1">
            <a:off x="5745757" y="3718067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 flipV="1">
            <a:off x="5712165" y="4387125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425702" y="4405773"/>
            <a:ext cx="473529" cy="1110239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383117" y="1953157"/>
            <a:ext cx="370593" cy="458663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953740" y="4825388"/>
            <a:ext cx="2416543" cy="297455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 flipV="1">
            <a:off x="1597404" y="5054733"/>
            <a:ext cx="2683873" cy="1173539"/>
            <a:chOff x="2057777" y="4912112"/>
            <a:chExt cx="3890405" cy="1701103"/>
          </a:xfrm>
        </p:grpSpPr>
        <p:sp>
          <p:nvSpPr>
            <p:cNvPr id="38" name="Rectangle 37"/>
            <p:cNvSpPr/>
            <p:nvPr/>
          </p:nvSpPr>
          <p:spPr bwMode="auto">
            <a:xfrm>
              <a:off x="2057777" y="5259107"/>
              <a:ext cx="3887340" cy="135410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060842" y="4912112"/>
              <a:ext cx="3887340" cy="346981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248067" y="6032031"/>
              <a:ext cx="555777" cy="544076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47" name="Rectangle 46"/>
          <p:cNvSpPr/>
          <p:nvPr/>
        </p:nvSpPr>
        <p:spPr bwMode="auto">
          <a:xfrm flipV="1">
            <a:off x="6219172" y="5241470"/>
            <a:ext cx="731577" cy="1025645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631858" y="5970885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6312949" y="596992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6289388" y="551601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6639883" y="5501005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 flipV="1">
            <a:off x="4482405" y="5060646"/>
            <a:ext cx="383414" cy="37534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556580" y="4872287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220414" y="4751614"/>
            <a:ext cx="743656" cy="42454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 flipV="1">
            <a:off x="5355771" y="5241471"/>
            <a:ext cx="695157" cy="1010972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5486846" y="5974796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5443871" y="5332186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5773798" y="5974796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5756535" y="5322066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 flipV="1">
            <a:off x="6670834" y="3705490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 flipV="1">
            <a:off x="6654983" y="5971982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5353507" y="4751614"/>
            <a:ext cx="701040" cy="424544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450382" y="4896649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78173" y="3978249"/>
            <a:ext cx="95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Under Floor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4304641" y="5557100"/>
            <a:ext cx="64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Ceiling</a:t>
            </a:r>
            <a:endParaRPr lang="en-US" sz="1200" dirty="0"/>
          </a:p>
        </p:txBody>
      </p:sp>
      <p:sp>
        <p:nvSpPr>
          <p:cNvPr id="119" name="Rectangle 118"/>
          <p:cNvSpPr/>
          <p:nvPr/>
        </p:nvSpPr>
        <p:spPr bwMode="auto">
          <a:xfrm>
            <a:off x="5118205" y="3437263"/>
            <a:ext cx="1912225" cy="3040655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5989363" y="4872218"/>
            <a:ext cx="303408" cy="211157"/>
          </a:xfrm>
          <a:prstGeom prst="rect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286689" y="762061"/>
            <a:ext cx="286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 bypass filtration we would plug all four inlet pipes as well as the overflow drain and unplug the blue pipe</a:t>
            </a:r>
            <a:endParaRPr lang="en-US" sz="1200" dirty="0"/>
          </a:p>
        </p:txBody>
      </p:sp>
      <p:sp>
        <p:nvSpPr>
          <p:cNvPr id="102" name="Oval 101"/>
          <p:cNvSpPr/>
          <p:nvPr/>
        </p:nvSpPr>
        <p:spPr bwMode="auto">
          <a:xfrm>
            <a:off x="4627530" y="4881617"/>
            <a:ext cx="139779" cy="116512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" name="Straight Arrow Connector 102"/>
          <p:cNvCxnSpPr>
            <a:stCxn id="71" idx="2"/>
            <a:endCxn id="102" idx="0"/>
          </p:cNvCxnSpPr>
          <p:nvPr/>
        </p:nvCxnSpPr>
        <p:spPr bwMode="auto">
          <a:xfrm rot="5400000">
            <a:off x="4412662" y="4540007"/>
            <a:ext cx="626369" cy="5685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 bwMode="auto">
          <a:xfrm>
            <a:off x="4955220" y="4403323"/>
            <a:ext cx="318116" cy="1100831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 flipV="1">
            <a:off x="4985557" y="4834434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338656" y="4193748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6322380" y="3721224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6678967" y="3704949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</a:t>
            </a:r>
            <a:endParaRPr 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6653811" y="4187882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5419712" y="4370560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5444971" y="3696070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5730534" y="3706429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5706805" y="4367549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grpSp>
        <p:nvGrpSpPr>
          <p:cNvPr id="95" name="Group 94"/>
          <p:cNvGrpSpPr/>
          <p:nvPr/>
        </p:nvGrpSpPr>
        <p:grpSpPr>
          <a:xfrm>
            <a:off x="7841066" y="3678702"/>
            <a:ext cx="430736" cy="1033978"/>
            <a:chOff x="7841066" y="3678702"/>
            <a:chExt cx="430736" cy="1033978"/>
          </a:xfrm>
        </p:grpSpPr>
        <p:cxnSp>
          <p:nvCxnSpPr>
            <p:cNvPr id="83" name="Straight Connector 82"/>
            <p:cNvCxnSpPr/>
            <p:nvPr/>
          </p:nvCxnSpPr>
          <p:spPr bwMode="auto">
            <a:xfrm rot="16200000" flipH="1">
              <a:off x="7557867" y="4195689"/>
              <a:ext cx="1033978" cy="4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 rot="10800000" flipV="1">
              <a:off x="7850444" y="4710329"/>
              <a:ext cx="421358" cy="0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 rot="10800000" flipV="1">
              <a:off x="7841066" y="3688077"/>
              <a:ext cx="421358" cy="0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</p:grpSp>
      <p:sp>
        <p:nvSpPr>
          <p:cNvPr id="94" name="TextBox 93"/>
          <p:cNvSpPr txBox="1"/>
          <p:nvPr/>
        </p:nvSpPr>
        <p:spPr>
          <a:xfrm>
            <a:off x="8102991" y="4037428"/>
            <a:ext cx="393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4D</a:t>
            </a:r>
            <a:endParaRPr lang="en-US" sz="1200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7057965" y="3722952"/>
            <a:ext cx="74356" cy="178491"/>
            <a:chOff x="7841066" y="3678702"/>
            <a:chExt cx="430736" cy="1033978"/>
          </a:xfrm>
        </p:grpSpPr>
        <p:cxnSp>
          <p:nvCxnSpPr>
            <p:cNvPr id="105" name="Straight Connector 104"/>
            <p:cNvCxnSpPr/>
            <p:nvPr/>
          </p:nvCxnSpPr>
          <p:spPr bwMode="auto">
            <a:xfrm rot="16200000" flipH="1">
              <a:off x="7557867" y="4195689"/>
              <a:ext cx="1033978" cy="4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 rot="10800000" flipV="1">
              <a:off x="7850444" y="4710329"/>
              <a:ext cx="421358" cy="0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 rot="10800000" flipV="1">
              <a:off x="7841066" y="3688077"/>
              <a:ext cx="421358" cy="0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</p:grpSp>
      <p:grpSp>
        <p:nvGrpSpPr>
          <p:cNvPr id="109" name="Group 108"/>
          <p:cNvGrpSpPr/>
          <p:nvPr/>
        </p:nvGrpSpPr>
        <p:grpSpPr>
          <a:xfrm>
            <a:off x="7062655" y="3952724"/>
            <a:ext cx="74356" cy="178491"/>
            <a:chOff x="7841066" y="3678702"/>
            <a:chExt cx="430736" cy="1033978"/>
          </a:xfrm>
        </p:grpSpPr>
        <p:cxnSp>
          <p:nvCxnSpPr>
            <p:cNvPr id="110" name="Straight Connector 109"/>
            <p:cNvCxnSpPr/>
            <p:nvPr/>
          </p:nvCxnSpPr>
          <p:spPr bwMode="auto">
            <a:xfrm rot="16200000" flipH="1">
              <a:off x="7557867" y="4195689"/>
              <a:ext cx="1033978" cy="4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 rot="10800000" flipV="1">
              <a:off x="7850444" y="4710329"/>
              <a:ext cx="421358" cy="0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12" name="Straight Connector 111"/>
            <p:cNvCxnSpPr/>
            <p:nvPr/>
          </p:nvCxnSpPr>
          <p:spPr bwMode="auto">
            <a:xfrm rot="10800000" flipV="1">
              <a:off x="7841066" y="3688077"/>
              <a:ext cx="421358" cy="0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</p:grpSp>
      <p:grpSp>
        <p:nvGrpSpPr>
          <p:cNvPr id="114" name="Group 113"/>
          <p:cNvGrpSpPr/>
          <p:nvPr/>
        </p:nvGrpSpPr>
        <p:grpSpPr>
          <a:xfrm>
            <a:off x="7067344" y="4189531"/>
            <a:ext cx="74356" cy="178491"/>
            <a:chOff x="7841066" y="3678702"/>
            <a:chExt cx="430736" cy="1033978"/>
          </a:xfrm>
        </p:grpSpPr>
        <p:cxnSp>
          <p:nvCxnSpPr>
            <p:cNvPr id="115" name="Straight Connector 114"/>
            <p:cNvCxnSpPr/>
            <p:nvPr/>
          </p:nvCxnSpPr>
          <p:spPr bwMode="auto">
            <a:xfrm rot="16200000" flipH="1">
              <a:off x="7557867" y="4195689"/>
              <a:ext cx="1033978" cy="4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 bwMode="auto">
            <a:xfrm rot="10800000" flipV="1">
              <a:off x="7850444" y="4710329"/>
              <a:ext cx="421358" cy="0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17" name="Straight Connector 116"/>
            <p:cNvCxnSpPr/>
            <p:nvPr/>
          </p:nvCxnSpPr>
          <p:spPr bwMode="auto">
            <a:xfrm rot="10800000" flipV="1">
              <a:off x="7841066" y="3688077"/>
              <a:ext cx="421358" cy="0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</p:grpSp>
      <p:grpSp>
        <p:nvGrpSpPr>
          <p:cNvPr id="118" name="Group 117"/>
          <p:cNvGrpSpPr/>
          <p:nvPr/>
        </p:nvGrpSpPr>
        <p:grpSpPr>
          <a:xfrm>
            <a:off x="7079068" y="4454472"/>
            <a:ext cx="74356" cy="178491"/>
            <a:chOff x="7841066" y="3678702"/>
            <a:chExt cx="430736" cy="1033978"/>
          </a:xfrm>
        </p:grpSpPr>
        <p:cxnSp>
          <p:nvCxnSpPr>
            <p:cNvPr id="120" name="Straight Connector 119"/>
            <p:cNvCxnSpPr/>
            <p:nvPr/>
          </p:nvCxnSpPr>
          <p:spPr bwMode="auto">
            <a:xfrm rot="16200000" flipH="1">
              <a:off x="7557867" y="4195689"/>
              <a:ext cx="1033978" cy="4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 bwMode="auto">
            <a:xfrm rot="10800000" flipV="1">
              <a:off x="7850444" y="4710329"/>
              <a:ext cx="421358" cy="0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 bwMode="auto">
            <a:xfrm rot="10800000" flipV="1">
              <a:off x="7841066" y="3688077"/>
              <a:ext cx="421358" cy="0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</p:grpSp>
      <p:sp>
        <p:nvSpPr>
          <p:cNvPr id="123" name="TextBox 122"/>
          <p:cNvSpPr txBox="1"/>
          <p:nvPr/>
        </p:nvSpPr>
        <p:spPr>
          <a:xfrm>
            <a:off x="7059638" y="3669323"/>
            <a:ext cx="393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lassroom">
      <a:dk1>
        <a:srgbClr val="663300"/>
      </a:dk1>
      <a:lt1>
        <a:srgbClr val="FFFFFF"/>
      </a:lt1>
      <a:dk2>
        <a:srgbClr val="003A1A"/>
      </a:dk2>
      <a:lt2>
        <a:srgbClr val="FFFFFF"/>
      </a:lt2>
      <a:accent1>
        <a:srgbClr val="F14343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1900B4"/>
      </a:hlink>
      <a:folHlink>
        <a:srgbClr val="AC0000"/>
      </a:folHlink>
    </a:clrScheme>
    <a:fontScheme name="teaching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bg2"/>
          </a:solidFill>
          <a:prstDash val="solid"/>
          <a:round/>
          <a:headEnd type="none" w="lg" len="med"/>
          <a:tailEnd type="none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bg2"/>
          </a:solidFill>
          <a:prstDash val="solid"/>
          <a:round/>
          <a:headEnd type="none" w="lg" len="med"/>
          <a:tailEnd type="none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aching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AEAEAE"/>
        </a:accent6>
        <a:hlink>
          <a:srgbClr val="EAEAEA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2">
        <a:dk1>
          <a:srgbClr val="000000"/>
        </a:dk1>
        <a:lt1>
          <a:srgbClr val="FFFFFF"/>
        </a:lt1>
        <a:dk2>
          <a:srgbClr val="003225"/>
        </a:dk2>
        <a:lt2>
          <a:srgbClr val="85FFBC"/>
        </a:lt2>
        <a:accent1>
          <a:srgbClr val="FA3A57"/>
        </a:accent1>
        <a:accent2>
          <a:srgbClr val="FBA305"/>
        </a:accent2>
        <a:accent3>
          <a:srgbClr val="AAADAC"/>
        </a:accent3>
        <a:accent4>
          <a:srgbClr val="DADADA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3">
        <a:dk1>
          <a:srgbClr val="000000"/>
        </a:dk1>
        <a:lt1>
          <a:srgbClr val="FFFFFF"/>
        </a:lt1>
        <a:dk2>
          <a:srgbClr val="000044"/>
        </a:dk2>
        <a:lt2>
          <a:srgbClr val="FBBFF4"/>
        </a:lt2>
        <a:accent1>
          <a:srgbClr val="BC3C48"/>
        </a:accent1>
        <a:accent2>
          <a:srgbClr val="FF00FF"/>
        </a:accent2>
        <a:accent3>
          <a:srgbClr val="AAAAB0"/>
        </a:accent3>
        <a:accent4>
          <a:srgbClr val="DADADA"/>
        </a:accent4>
        <a:accent5>
          <a:srgbClr val="DAAFB1"/>
        </a:accent5>
        <a:accent6>
          <a:srgbClr val="E700E7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4">
        <a:dk1>
          <a:srgbClr val="000000"/>
        </a:dk1>
        <a:lt1>
          <a:srgbClr val="F8F8F8"/>
        </a:lt1>
        <a:dk2>
          <a:srgbClr val="2A002A"/>
        </a:dk2>
        <a:lt2>
          <a:srgbClr val="FFC9FF"/>
        </a:lt2>
        <a:accent1>
          <a:srgbClr val="CB9661"/>
        </a:accent1>
        <a:accent2>
          <a:srgbClr val="90F4B8"/>
        </a:accent2>
        <a:accent3>
          <a:srgbClr val="ACAAAC"/>
        </a:accent3>
        <a:accent4>
          <a:srgbClr val="D4D4D4"/>
        </a:accent4>
        <a:accent5>
          <a:srgbClr val="E2C9B7"/>
        </a:accent5>
        <a:accent6>
          <a:srgbClr val="82DDA6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5F5F5F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737373"/>
        </a:accent6>
        <a:hlink>
          <a:srgbClr val="B2B2B2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6">
        <a:dk1>
          <a:srgbClr val="663300"/>
        </a:dk1>
        <a:lt1>
          <a:srgbClr val="FFFFFF"/>
        </a:lt1>
        <a:dk2>
          <a:srgbClr val="85FFBC"/>
        </a:dk2>
        <a:lt2>
          <a:srgbClr val="000000"/>
        </a:lt2>
        <a:accent1>
          <a:srgbClr val="FA3A57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7">
        <a:dk1>
          <a:srgbClr val="663300"/>
        </a:dk1>
        <a:lt1>
          <a:srgbClr val="FFFFFF"/>
        </a:lt1>
        <a:dk2>
          <a:srgbClr val="003A1A"/>
        </a:dk2>
        <a:lt2>
          <a:srgbClr val="000000"/>
        </a:lt2>
        <a:accent1>
          <a:srgbClr val="F14343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7B0B0"/>
        </a:accent5>
        <a:accent6>
          <a:srgbClr val="E39304"/>
        </a:accent6>
        <a:hlink>
          <a:srgbClr val="7E69FF"/>
        </a:hlink>
        <a:folHlink>
          <a:srgbClr val="A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527</TotalTime>
  <Words>95</Words>
  <Application>Microsoft Office PowerPoint</Application>
  <PresentationFormat>On-screen Show (4:3)</PresentationFormat>
  <Paragraphs>34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mw24</dc:creator>
  <cp:lastModifiedBy>Labuser</cp:lastModifiedBy>
  <cp:revision>41</cp:revision>
  <dcterms:created xsi:type="dcterms:W3CDTF">2011-04-03T13:22:53Z</dcterms:created>
  <dcterms:modified xsi:type="dcterms:W3CDTF">2011-04-12T21:44:04Z</dcterms:modified>
</cp:coreProperties>
</file>