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jOQYTMKra2texFlA5kBMoSdXr2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eef4e37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eef4e37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" sz="1400"/>
              <a:t>GERARDOOOOO</a:t>
            </a:r>
            <a:endParaRPr b="1"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Gerardo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Gerardo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Diego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Diego &gt;&gt;&gt; buscamos en google: transito calmado = 30km/h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Diego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Diego: mencionar limitaciones de infraestructura de la ciudad,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Mariana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cbf53eefd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5cbf53eef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Mariana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Andrea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Andrea 🡪 mencionar que se trata de vehículos particulares; no de transporte público.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cdc1806bf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5cdc1806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Andrea: formato, eliminar espacios, variables tipo objet, convertir a formato correspondiente // duplicados// variables con +20% de datos faltantes que eliminamos //creamos momento del día y hora pico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Visualizaciones: histogramas, mapas de calor,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Mariana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Mariana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0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0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0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9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" name="Google Shape;23;p23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23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5" name="Google Shape;25;p2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" name="Google Shape;26;p2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6.png"/><Relationship Id="rId5" Type="http://schemas.openxmlformats.org/officeDocument/2006/relationships/image" Target="../media/image4.png"/><Relationship Id="rId6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g35eef4e370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225" y="142388"/>
            <a:ext cx="8657551" cy="48587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"/>
          <p:cNvSpPr txBox="1"/>
          <p:nvPr>
            <p:ph type="title"/>
          </p:nvPr>
        </p:nvSpPr>
        <p:spPr>
          <a:xfrm>
            <a:off x="6900" y="445025"/>
            <a:ext cx="452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200"/>
              <a:t>Política 1: Rediseño de corredores de alta siniestralidad y circulación rápida</a:t>
            </a:r>
            <a:endParaRPr sz="2200"/>
          </a:p>
        </p:txBody>
      </p:sp>
      <p:sp>
        <p:nvSpPr>
          <p:cNvPr id="139" name="Google Shape;139;p5"/>
          <p:cNvSpPr txBox="1"/>
          <p:nvPr>
            <p:ph idx="2" type="body"/>
          </p:nvPr>
        </p:nvSpPr>
        <p:spPr>
          <a:xfrm>
            <a:off x="152400" y="920743"/>
            <a:ext cx="43308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chemeClr val="accent3"/>
                </a:solidFill>
              </a:rPr>
              <a:t>Las avenidas principales de Montevideo — por ejemplo Av. Italia, Bvar. José Batlle y Ordóñez— concentran tanto tránsito como siniestros; entre los que se destacan mayoritariamente las colisiones. Esto sugiere que los corredores de circulación rápida están saturados o no se adecuan a las necesidades de movilidad actuales.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 sz="1400">
                <a:solidFill>
                  <a:schemeClr val="accent3"/>
                </a:solidFill>
              </a:rPr>
              <a:t>Propuestas:</a:t>
            </a:r>
            <a:endParaRPr b="1" sz="1400">
              <a:solidFill>
                <a:schemeClr val="accent3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Intervenciones físicas en cruces complejos.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Limitadores de velocidad (semáforos inteligentes; lomadas y badenes inteligentes).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Carriles exclusivos para motos o transporte público en zonas críticas.</a:t>
            </a:r>
            <a:endParaRPr/>
          </a:p>
        </p:txBody>
      </p:sp>
      <p:pic>
        <p:nvPicPr>
          <p:cNvPr id="140" name="Google Shape;140;p5" title="mapa_sini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3402" y="731375"/>
            <a:ext cx="4356550" cy="339863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/>
          <p:nvPr/>
        </p:nvSpPr>
        <p:spPr>
          <a:xfrm>
            <a:off x="4939145" y="4350327"/>
            <a:ext cx="831273" cy="318655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6900" y="445025"/>
            <a:ext cx="452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200"/>
              <a:t>Política 2: Redistribución horaria del control de tránsito</a:t>
            </a:r>
            <a:endParaRPr sz="2200"/>
          </a:p>
        </p:txBody>
      </p:sp>
      <p:sp>
        <p:nvSpPr>
          <p:cNvPr id="147" name="Google Shape;147;p6"/>
          <p:cNvSpPr txBox="1"/>
          <p:nvPr>
            <p:ph idx="2" type="body"/>
          </p:nvPr>
        </p:nvSpPr>
        <p:spPr>
          <a:xfrm>
            <a:off x="103350" y="872390"/>
            <a:ext cx="43308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chemeClr val="accent3"/>
                </a:solidFill>
              </a:rPr>
              <a:t>El control de tránsito tiende a concentrarse en horas punta laborales, pero el análisis muestra que los siniestros se distribuyen de forma más amplia durante la tarde y noche.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 sz="1400">
                <a:solidFill>
                  <a:schemeClr val="accent3"/>
                </a:solidFill>
              </a:rPr>
              <a:t>Propuestas</a:t>
            </a:r>
            <a:r>
              <a:rPr lang="es" sz="1400">
                <a:solidFill>
                  <a:schemeClr val="accent3"/>
                </a:solidFill>
              </a:rPr>
              <a:t>:</a:t>
            </a:r>
            <a:endParaRPr sz="14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Redistribuir agentes y fiscalización para cubrir más horas entre semana.</a:t>
            </a:r>
            <a:endParaRPr sz="14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Ajustar la iluminación y el diseño vial en zonas de riesgo nocturno.</a:t>
            </a:r>
            <a:endParaRPr sz="14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Coordinar con los organismos especializados en tránsito y emergencias médicas para mejorar respuesta en franjas críticas.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48" name="Google Shape;148;p6" title="momentodia_tiporesult_calor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3650" y="2437750"/>
            <a:ext cx="3844225" cy="265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2600" y="76200"/>
            <a:ext cx="3339151" cy="219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 txBox="1"/>
          <p:nvPr>
            <p:ph type="title"/>
          </p:nvPr>
        </p:nvSpPr>
        <p:spPr>
          <a:xfrm>
            <a:off x="6900" y="445025"/>
            <a:ext cx="452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200"/>
              <a:t>Política 3: Intervención educativa temprana con enfoque demográfico</a:t>
            </a:r>
            <a:endParaRPr sz="2200"/>
          </a:p>
        </p:txBody>
      </p:sp>
      <p:sp>
        <p:nvSpPr>
          <p:cNvPr id="155" name="Google Shape;155;p7"/>
          <p:cNvSpPr txBox="1"/>
          <p:nvPr>
            <p:ph idx="2" type="body"/>
          </p:nvPr>
        </p:nvSpPr>
        <p:spPr>
          <a:xfrm>
            <a:off x="126940" y="685975"/>
            <a:ext cx="43308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chemeClr val="accent3"/>
                </a:solidFill>
              </a:rPr>
              <a:t>Los varones en birrodados son el grupo más involucrado. Posiblemente la mayoría de los conductores no tuvo acceso a formación vial formal.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 sz="1400">
                <a:solidFill>
                  <a:schemeClr val="accent3"/>
                </a:solidFill>
              </a:rPr>
              <a:t>Propuestas</a:t>
            </a:r>
            <a:r>
              <a:rPr lang="es" sz="1400">
                <a:solidFill>
                  <a:schemeClr val="accent3"/>
                </a:solidFill>
              </a:rPr>
              <a:t>:</a:t>
            </a:r>
            <a:endParaRPr sz="14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Programas de educación vial obligatorios en Secundaria, tanto en UTU como liceos.</a:t>
            </a:r>
            <a:endParaRPr sz="14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Campañas dirigidas con lenguaje visual adaptado a redes sociales.</a:t>
            </a:r>
            <a:endParaRPr sz="14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Regulación y fiscalización del acceso a motos sin licencia de conducir.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56" name="Google Shape;156;p7" title="edad_hist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5000" y="179525"/>
            <a:ext cx="4356599" cy="2447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 title="sexo_circu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5332" y="2700729"/>
            <a:ext cx="2607049" cy="2211647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4966855" y="4357255"/>
            <a:ext cx="630381" cy="277090"/>
          </a:xfrm>
          <a:prstGeom prst="rect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6900" y="445025"/>
            <a:ext cx="452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200"/>
              <a:t>Política 4: Protección avanzada de peatones</a:t>
            </a:r>
            <a:endParaRPr sz="2200"/>
          </a:p>
        </p:txBody>
      </p:sp>
      <p:sp>
        <p:nvSpPr>
          <p:cNvPr id="164" name="Google Shape;164;p8"/>
          <p:cNvSpPr txBox="1"/>
          <p:nvPr>
            <p:ph idx="2" type="body"/>
          </p:nvPr>
        </p:nvSpPr>
        <p:spPr>
          <a:xfrm>
            <a:off x="93149" y="860278"/>
            <a:ext cx="4330800" cy="401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chemeClr val="accent3"/>
                </a:solidFill>
              </a:rPr>
              <a:t>Aunque son menos frecuentes, los siniestros con peatones tienen consecuencias más graves.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chemeClr val="accent3"/>
                </a:solidFill>
              </a:rPr>
              <a:t>No todos los involucrados tienen la misma exposición ni responsabilidad.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chemeClr val="accent3"/>
                </a:solidFill>
              </a:rPr>
              <a:t>Las políticas deben reconocer esta diversidad.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 sz="1400">
                <a:solidFill>
                  <a:schemeClr val="accent3"/>
                </a:solidFill>
              </a:rPr>
              <a:t>Propuestas</a:t>
            </a:r>
            <a:r>
              <a:rPr lang="es" sz="1400">
                <a:solidFill>
                  <a:schemeClr val="accent3"/>
                </a:solidFill>
              </a:rPr>
              <a:t>:</a:t>
            </a:r>
            <a:endParaRPr sz="14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Cruces peatonales con semáforos inteligentes y botones de cruce.</a:t>
            </a:r>
            <a:endParaRPr sz="14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Ampliación de veredas y reducción de velocidades en calles concurridas.</a:t>
            </a:r>
            <a:endParaRPr sz="14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Señalización horizontal renovada en zonas de atracción masiva (plazas, escuelas, centros comerciales).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6450" y="81326"/>
            <a:ext cx="2340750" cy="238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350" y="2712014"/>
            <a:ext cx="4523700" cy="24145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6900" y="445025"/>
            <a:ext cx="452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200"/>
              <a:t>Política 5: Protección específica para adultos mayores </a:t>
            </a:r>
            <a:endParaRPr sz="2200"/>
          </a:p>
        </p:txBody>
      </p:sp>
      <p:sp>
        <p:nvSpPr>
          <p:cNvPr id="172" name="Google Shape;172;p9"/>
          <p:cNvSpPr txBox="1"/>
          <p:nvPr>
            <p:ph idx="2" type="body"/>
          </p:nvPr>
        </p:nvSpPr>
        <p:spPr>
          <a:xfrm>
            <a:off x="130201" y="816834"/>
            <a:ext cx="4330800" cy="41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chemeClr val="accent3"/>
                </a:solidFill>
              </a:rPr>
              <a:t>Aunque el volumen de siniestros es mayor entre adultos jóvenes, los adultos mayores son quienes sufren las consecuencias más graves cuando están involucrados.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chemeClr val="accent3"/>
                </a:solidFill>
              </a:rPr>
              <a:t>Las personas mayores que caminan o viajan como pasajeros son físicamente más vulnerables.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 sz="1600">
                <a:solidFill>
                  <a:schemeClr val="accent3"/>
                </a:solidFill>
              </a:rPr>
              <a:t>Propuestas</a:t>
            </a:r>
            <a:r>
              <a:rPr lang="es" sz="1600">
                <a:solidFill>
                  <a:schemeClr val="accent3"/>
                </a:solidFill>
              </a:rPr>
              <a:t>:</a:t>
            </a:r>
            <a:endParaRPr sz="1600">
              <a:solidFill>
                <a:schemeClr val="accent3"/>
              </a:solidFill>
            </a:endParaRPr>
          </a:p>
          <a:p>
            <a:pPr indent="-285750" lvl="0" marL="41275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Zonas de “tránsito calmado” cerca de centros de salud, residenciales y farmacias.</a:t>
            </a:r>
            <a:endParaRPr sz="1400">
              <a:solidFill>
                <a:schemeClr val="accent3"/>
              </a:solidFill>
            </a:endParaRPr>
          </a:p>
          <a:p>
            <a:pPr indent="-285750" lvl="0" marL="412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Prolongación del tiempo de cruce en semáforos peatonales.</a:t>
            </a:r>
            <a:endParaRPr sz="1400">
              <a:solidFill>
                <a:schemeClr val="accent3"/>
              </a:solidFill>
            </a:endParaRPr>
          </a:p>
          <a:p>
            <a:pPr indent="-285750" lvl="0" marL="412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Rampas accesibles y franjas peatonales elevadas en zonas con población mayor.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73" name="Google Shape;173;p9" title="edad_tiporesult_caja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5050" y="2541725"/>
            <a:ext cx="4356549" cy="2106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59023" y="221673"/>
            <a:ext cx="4308601" cy="2081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6900" y="445025"/>
            <a:ext cx="4628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2100"/>
              <a:t>Política 6: Regulación del comportamiento de conductores, especialmente en colisiones</a:t>
            </a:r>
            <a:endParaRPr sz="2100"/>
          </a:p>
        </p:txBody>
      </p:sp>
      <p:sp>
        <p:nvSpPr>
          <p:cNvPr id="180" name="Google Shape;180;p10"/>
          <p:cNvSpPr txBox="1"/>
          <p:nvPr>
            <p:ph idx="2" type="body"/>
          </p:nvPr>
        </p:nvSpPr>
        <p:spPr>
          <a:xfrm>
            <a:off x="124050" y="648775"/>
            <a:ext cx="4330800" cy="404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chemeClr val="accent3"/>
                </a:solidFill>
              </a:rPr>
              <a:t>La gran mayoría de los siniestros están protagonizados por conductores, principalmente en colisiones entre vehículos, lo que sugiere mal comportamiento al volante: distracciones, o incumplimiento de normas.</a:t>
            </a:r>
            <a:endParaRPr sz="1400">
              <a:solidFill>
                <a:schemeClr val="accent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s" sz="1400">
                <a:solidFill>
                  <a:schemeClr val="accent3"/>
                </a:solidFill>
              </a:rPr>
              <a:t>Propuestas</a:t>
            </a:r>
            <a:r>
              <a:rPr lang="es" sz="1400">
                <a:solidFill>
                  <a:schemeClr val="accent3"/>
                </a:solidFill>
              </a:rPr>
              <a:t>:</a:t>
            </a:r>
            <a:endParaRPr sz="14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Campañas de concientización obligatorias antes de renovar la libreta.</a:t>
            </a:r>
            <a:endParaRPr sz="14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Fiscalización del uso de celular y otros distractores.</a:t>
            </a:r>
            <a:endParaRPr sz="1400">
              <a:solidFill>
                <a:schemeClr val="accent3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30"/>
              <a:buChar char="●"/>
            </a:pPr>
            <a:r>
              <a:rPr lang="es" sz="1400">
                <a:solidFill>
                  <a:schemeClr val="accent3"/>
                </a:solidFill>
              </a:rPr>
              <a:t>Incentivos económicos (descuentos en patente o seguro) a quienes no registren siniestros.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181" name="Google Shape;181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304800"/>
            <a:ext cx="4572000" cy="4509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       Recomendaciones de Políticas Viales</a:t>
            </a: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>
            <a:off x="431925" y="1304875"/>
            <a:ext cx="2628925" cy="1426200"/>
            <a:chOff x="431925" y="1304875"/>
            <a:chExt cx="2628925" cy="1426200"/>
          </a:xfrm>
        </p:grpSpPr>
        <p:sp>
          <p:nvSpPr>
            <p:cNvPr id="188" name="Google Shape;188;p1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431950" y="1304875"/>
              <a:ext cx="2628900" cy="1426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190;p11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solidFill>
                  <a:schemeClr val="lt1"/>
                </a:solidFill>
              </a:rPr>
              <a:t>Corredores Seguros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1" name="Google Shape;191;p11"/>
          <p:cNvSpPr txBox="1"/>
          <p:nvPr>
            <p:ph idx="4294967295" type="body"/>
          </p:nvPr>
        </p:nvSpPr>
        <p:spPr>
          <a:xfrm>
            <a:off x="508325" y="1850300"/>
            <a:ext cx="2478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" sz="1400"/>
              <a:t>Rediseño vial en avenidas con alta siniestralidad.</a:t>
            </a:r>
            <a:endParaRPr sz="1400"/>
          </a:p>
        </p:txBody>
      </p:sp>
      <p:grpSp>
        <p:nvGrpSpPr>
          <p:cNvPr id="192" name="Google Shape;192;p11"/>
          <p:cNvGrpSpPr/>
          <p:nvPr/>
        </p:nvGrpSpPr>
        <p:grpSpPr>
          <a:xfrm>
            <a:off x="3309775" y="1304875"/>
            <a:ext cx="2628925" cy="1426200"/>
            <a:chOff x="431925" y="1304875"/>
            <a:chExt cx="2628925" cy="1426200"/>
          </a:xfrm>
        </p:grpSpPr>
        <p:sp>
          <p:nvSpPr>
            <p:cNvPr id="193" name="Google Shape;193;p1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431950" y="1304875"/>
              <a:ext cx="2628900" cy="1426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1"/>
          <p:cNvSpPr txBox="1"/>
          <p:nvPr>
            <p:ph idx="4294967295" type="body"/>
          </p:nvPr>
        </p:nvSpPr>
        <p:spPr>
          <a:xfrm>
            <a:off x="3384275" y="13048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solidFill>
                  <a:schemeClr val="lt1"/>
                </a:solidFill>
              </a:rPr>
              <a:t>Control por Horarios 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96" name="Google Shape;196;p11"/>
          <p:cNvSpPr txBox="1"/>
          <p:nvPr>
            <p:ph idx="4294967295" type="body"/>
          </p:nvPr>
        </p:nvSpPr>
        <p:spPr>
          <a:xfrm>
            <a:off x="3386175" y="1850300"/>
            <a:ext cx="2478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" sz="1400"/>
              <a:t>Fiscalización y prevención en tardes y noches.</a:t>
            </a:r>
            <a:endParaRPr sz="1400"/>
          </a:p>
        </p:txBody>
      </p:sp>
      <p:grpSp>
        <p:nvGrpSpPr>
          <p:cNvPr id="197" name="Google Shape;197;p11"/>
          <p:cNvGrpSpPr/>
          <p:nvPr/>
        </p:nvGrpSpPr>
        <p:grpSpPr>
          <a:xfrm>
            <a:off x="6205375" y="1304875"/>
            <a:ext cx="2628925" cy="1426200"/>
            <a:chOff x="431925" y="1304875"/>
            <a:chExt cx="2628925" cy="1426200"/>
          </a:xfrm>
        </p:grpSpPr>
        <p:sp>
          <p:nvSpPr>
            <p:cNvPr id="198" name="Google Shape;198;p1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1"/>
            <p:cNvSpPr/>
            <p:nvPr/>
          </p:nvSpPr>
          <p:spPr>
            <a:xfrm>
              <a:off x="431950" y="1304875"/>
              <a:ext cx="2628900" cy="1426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11"/>
          <p:cNvSpPr txBox="1"/>
          <p:nvPr>
            <p:ph idx="4294967295" type="body"/>
          </p:nvPr>
        </p:nvSpPr>
        <p:spPr>
          <a:xfrm>
            <a:off x="6205450" y="1304875"/>
            <a:ext cx="2628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solidFill>
                  <a:schemeClr val="lt1"/>
                </a:solidFill>
              </a:rPr>
              <a:t>Educación Vial Segmentada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01" name="Google Shape;201;p11"/>
          <p:cNvSpPr txBox="1"/>
          <p:nvPr>
            <p:ph idx="4294967295" type="body"/>
          </p:nvPr>
        </p:nvSpPr>
        <p:spPr>
          <a:xfrm>
            <a:off x="6281775" y="1850300"/>
            <a:ext cx="2478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" sz="1400"/>
              <a:t>Intervenciones dirigidas a varones en birrodados.</a:t>
            </a:r>
            <a:endParaRPr sz="1400"/>
          </a:p>
        </p:txBody>
      </p:sp>
      <p:grpSp>
        <p:nvGrpSpPr>
          <p:cNvPr id="202" name="Google Shape;202;p11"/>
          <p:cNvGrpSpPr/>
          <p:nvPr/>
        </p:nvGrpSpPr>
        <p:grpSpPr>
          <a:xfrm>
            <a:off x="431925" y="2981275"/>
            <a:ext cx="2628925" cy="1426200"/>
            <a:chOff x="431925" y="1304875"/>
            <a:chExt cx="2628925" cy="1426200"/>
          </a:xfrm>
        </p:grpSpPr>
        <p:sp>
          <p:nvSpPr>
            <p:cNvPr id="203" name="Google Shape;203;p1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431950" y="1304875"/>
              <a:ext cx="2628900" cy="1426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11"/>
          <p:cNvSpPr txBox="1"/>
          <p:nvPr>
            <p:ph idx="4294967295" type="body"/>
          </p:nvPr>
        </p:nvSpPr>
        <p:spPr>
          <a:xfrm>
            <a:off x="431925" y="2981275"/>
            <a:ext cx="26289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500">
                <a:solidFill>
                  <a:schemeClr val="lt1"/>
                </a:solidFill>
              </a:rPr>
              <a:t>Cruces Peatonales Protegidos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206" name="Google Shape;206;p11"/>
          <p:cNvSpPr txBox="1"/>
          <p:nvPr>
            <p:ph idx="4294967295" type="body"/>
          </p:nvPr>
        </p:nvSpPr>
        <p:spPr>
          <a:xfrm>
            <a:off x="508325" y="3526700"/>
            <a:ext cx="2478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" sz="1400"/>
              <a:t>Infraestructura segura en zonas densas y transitadas.</a:t>
            </a:r>
            <a:endParaRPr sz="1400"/>
          </a:p>
        </p:txBody>
      </p:sp>
      <p:grpSp>
        <p:nvGrpSpPr>
          <p:cNvPr id="207" name="Google Shape;207;p11"/>
          <p:cNvGrpSpPr/>
          <p:nvPr/>
        </p:nvGrpSpPr>
        <p:grpSpPr>
          <a:xfrm>
            <a:off x="3309775" y="2981275"/>
            <a:ext cx="2628925" cy="1426200"/>
            <a:chOff x="431925" y="1304875"/>
            <a:chExt cx="2628925" cy="1426200"/>
          </a:xfrm>
        </p:grpSpPr>
        <p:sp>
          <p:nvSpPr>
            <p:cNvPr id="208" name="Google Shape;208;p1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431950" y="1304875"/>
              <a:ext cx="2628900" cy="1426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0" name="Google Shape;210;p11"/>
          <p:cNvSpPr txBox="1"/>
          <p:nvPr>
            <p:ph idx="4294967295" type="body"/>
          </p:nvPr>
        </p:nvSpPr>
        <p:spPr>
          <a:xfrm>
            <a:off x="3309775" y="2981275"/>
            <a:ext cx="26742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>
                <a:solidFill>
                  <a:schemeClr val="lt1"/>
                </a:solidFill>
              </a:rPr>
              <a:t>Protección a Mayores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211" name="Google Shape;211;p11"/>
          <p:cNvSpPr txBox="1"/>
          <p:nvPr>
            <p:ph idx="4294967295" type="body"/>
          </p:nvPr>
        </p:nvSpPr>
        <p:spPr>
          <a:xfrm>
            <a:off x="3386175" y="3526700"/>
            <a:ext cx="2478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" sz="1400"/>
              <a:t>Medidas especiales para peatones de edad avanzada.</a:t>
            </a:r>
            <a:endParaRPr sz="1400"/>
          </a:p>
        </p:txBody>
      </p:sp>
      <p:grpSp>
        <p:nvGrpSpPr>
          <p:cNvPr id="212" name="Google Shape;212;p11"/>
          <p:cNvGrpSpPr/>
          <p:nvPr/>
        </p:nvGrpSpPr>
        <p:grpSpPr>
          <a:xfrm>
            <a:off x="6205375" y="2981275"/>
            <a:ext cx="2628925" cy="1426200"/>
            <a:chOff x="431925" y="1304875"/>
            <a:chExt cx="2628925" cy="1426200"/>
          </a:xfrm>
        </p:grpSpPr>
        <p:sp>
          <p:nvSpPr>
            <p:cNvPr id="213" name="Google Shape;213;p11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431950" y="1304875"/>
              <a:ext cx="2628900" cy="1426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5" name="Google Shape;215;p11"/>
          <p:cNvSpPr txBox="1"/>
          <p:nvPr>
            <p:ph idx="4294967295" type="body"/>
          </p:nvPr>
        </p:nvSpPr>
        <p:spPr>
          <a:xfrm>
            <a:off x="6279875" y="2981275"/>
            <a:ext cx="2494500" cy="4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400">
                <a:solidFill>
                  <a:schemeClr val="lt1"/>
                </a:solidFill>
              </a:rPr>
              <a:t>Responsabilidad al Volante</a:t>
            </a:r>
            <a:endParaRPr sz="1400">
              <a:solidFill>
                <a:schemeClr val="lt1"/>
              </a:solidFill>
            </a:endParaRPr>
          </a:p>
        </p:txBody>
      </p:sp>
      <p:sp>
        <p:nvSpPr>
          <p:cNvPr id="216" name="Google Shape;216;p11"/>
          <p:cNvSpPr txBox="1"/>
          <p:nvPr>
            <p:ph idx="4294967295" type="body"/>
          </p:nvPr>
        </p:nvSpPr>
        <p:spPr>
          <a:xfrm>
            <a:off x="6281775" y="3526700"/>
            <a:ext cx="24786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s" sz="1400"/>
              <a:t>Regulación y control de la conducta de los conductores.</a:t>
            </a:r>
            <a:endParaRPr sz="1400"/>
          </a:p>
        </p:txBody>
      </p:sp>
      <p:pic>
        <p:nvPicPr>
          <p:cNvPr id="217" name="Google Shape;217;p11" title="warning 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100" y="517075"/>
            <a:ext cx="461400" cy="46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1" title="warning 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6125" y="517075"/>
            <a:ext cx="461400" cy="46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/>
              <a:t>Muchas Gracias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"/>
              <a:t>Montevideo se mueve: datos para una movilidad más segura</a:t>
            </a:r>
            <a:endParaRPr/>
          </a:p>
        </p:txBody>
      </p:sp>
      <p:sp>
        <p:nvSpPr>
          <p:cNvPr id="65" name="Google Shape;65;p1"/>
          <p:cNvSpPr txBox="1"/>
          <p:nvPr>
            <p:ph idx="1" type="subTitle"/>
          </p:nvPr>
        </p:nvSpPr>
        <p:spPr>
          <a:xfrm>
            <a:off x="258775" y="3174875"/>
            <a:ext cx="8533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/>
              <a:t>Aguiar Diego, Aranda Andrea, González Gerardo, Sambucetti Mariana.</a:t>
            </a:r>
            <a:endParaRPr/>
          </a:p>
        </p:txBody>
      </p:sp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18510" y="4325578"/>
            <a:ext cx="2902463" cy="7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0" y="4351000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 sz="1400"/>
              <a:t>Materia: Fundamentos de Programación para la CD e IA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 sz="1400"/>
              <a:t>Docentes: Nelcy Atehortua, Natalia Castro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s" sz="1400"/>
              <a:t>29 de mayo de 2025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¿Qué es un siniestro vial?</a:t>
            </a:r>
            <a:endParaRPr/>
          </a:p>
        </p:txBody>
      </p:sp>
      <p:sp>
        <p:nvSpPr>
          <p:cNvPr id="73" name="Google Shape;73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Un siniestro vial (o accidente de tránsito) es el suceso donde un vehículo colisiona con otro vehículo, peatón, animal u obstáculo fijo, ocasionando daños materiales y/o lesiones a las personas.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Se distingue “siniestro” cuando hay imprudencia o error humano, y “accidente” cuando el evento es totalmente imprevisible.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Cada año, en Uruguay, estos hechos generan costos económicos, pérdida de vidas y presión sobre los servicios de salud y seguridad vial.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cbf53eefd_0_1"/>
          <p:cNvSpPr txBox="1"/>
          <p:nvPr>
            <p:ph type="title"/>
          </p:nvPr>
        </p:nvSpPr>
        <p:spPr>
          <a:xfrm>
            <a:off x="311700" y="269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Actores y sistemas de información</a:t>
            </a:r>
            <a:endParaRPr/>
          </a:p>
        </p:txBody>
      </p:sp>
      <p:sp>
        <p:nvSpPr>
          <p:cNvPr id="79" name="Google Shape;79;g35cbf53eefd_0_1"/>
          <p:cNvSpPr txBox="1"/>
          <p:nvPr>
            <p:ph idx="1" type="body"/>
          </p:nvPr>
        </p:nvSpPr>
        <p:spPr>
          <a:xfrm>
            <a:off x="311700" y="968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600"/>
              <a:t>UNASEV</a:t>
            </a:r>
            <a:r>
              <a:rPr lang="es" sz="1600"/>
              <a:t> (Unidad Nacional de Seguridad Vial):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/>
              <a:t>Agencia gubernamental que coordina, planifica y diseña políticas nacionales de seguridad vial, para reducir la siniestralidad. 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600"/>
              <a:t>SINATRAN</a:t>
            </a:r>
            <a:r>
              <a:rPr lang="es" sz="1600"/>
              <a:t> (Sistema de Información Nacional de Tránsito):</a:t>
            </a:r>
            <a:endParaRPr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/>
              <a:t>Plataforma que recopila, estandariza y difunde datos de siniestralidad vial a nivel país, apoyando la toma de decisiones.</a:t>
            </a:r>
            <a:endParaRPr sz="1600"/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s" sz="1600"/>
              <a:t>Intendencia de Montevideo</a:t>
            </a:r>
            <a:endParaRPr b="1" sz="16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1600"/>
              <a:t>Responsable del diseño e implementación de medidas locales (señalización, controles y remediación de puntos críticos) en la capital. Montevideo concentra el 36 % de la población y del parque automotor nacional.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type="title"/>
          </p:nvPr>
        </p:nvSpPr>
        <p:spPr>
          <a:xfrm>
            <a:off x="311700" y="269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Objetivos</a:t>
            </a:r>
            <a:endParaRPr/>
          </a:p>
        </p:txBody>
      </p:sp>
      <p:sp>
        <p:nvSpPr>
          <p:cNvPr id="85" name="Google Shape;85;p3"/>
          <p:cNvSpPr txBox="1"/>
          <p:nvPr>
            <p:ph idx="1" type="body"/>
          </p:nvPr>
        </p:nvSpPr>
        <p:spPr>
          <a:xfrm>
            <a:off x="311700" y="118322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600"/>
              <a:t>Analizar las características de los siniestros de tránsito ocurridos en Montevideo en 2022.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600"/>
              <a:t>Identificar patrones críticos vinculados al perfil de los involucrados como: edad, sexo, rol, tipo de vehículo, zona, momento del día y tipo de siniestro.</a:t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 sz="1600"/>
              <a:t>Con ese fin, nos planteamos una serie de preguntas clave para proponer recomendaciones políticas, sustentadas en datos</a:t>
            </a:r>
            <a:r>
              <a:rPr b="1" lang="es" sz="1600"/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Conjunto de Datos</a:t>
            </a:r>
            <a:endParaRPr/>
          </a:p>
        </p:txBody>
      </p:sp>
      <p:sp>
        <p:nvSpPr>
          <p:cNvPr id="91" name="Google Shape;91;p4"/>
          <p:cNvSpPr txBox="1"/>
          <p:nvPr>
            <p:ph idx="1" type="body"/>
          </p:nvPr>
        </p:nvSpPr>
        <p:spPr>
          <a:xfrm>
            <a:off x="311700" y="1152475"/>
            <a:ext cx="8520600" cy="1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s"/>
              <a:t>Fuente: catalogodatos.gub.uy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s"/>
              <a:t>Base anual de personas lesionadas en siniestros de tránsito en Montevideo en 2022.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s"/>
              <a:t>Fecha de Última actualización: 31 de agosto de 2023, 12:55 (UTC-03:00).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s"/>
              <a:t>Alcance y representatividad - Es el universo de datos, no es una muestra.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Tiene un registro de 7802 observaciones.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20"/>
              <a:buChar char="●"/>
            </a:pPr>
            <a:r>
              <a:rPr lang="es"/>
              <a:t>Tiene 19 variables (Edad, Fecha, Rol, Zona, Tipo de resultado, Tipo de siniestro, Dia de la semana, Sexo, Hora, Departemento, Localidad, Tipo de vehiculo, Latitud, Longitud).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cdc1806bf_1_0"/>
          <p:cNvSpPr txBox="1"/>
          <p:nvPr>
            <p:ph type="title"/>
          </p:nvPr>
        </p:nvSpPr>
        <p:spPr>
          <a:xfrm>
            <a:off x="68217" y="108267"/>
            <a:ext cx="523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97" name="Google Shape;97;g35cdc1806bf_1_0"/>
          <p:cNvSpPr/>
          <p:nvPr/>
        </p:nvSpPr>
        <p:spPr>
          <a:xfrm>
            <a:off x="2737704" y="1362380"/>
            <a:ext cx="736200" cy="741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5cdc1806bf_1_0"/>
          <p:cNvSpPr/>
          <p:nvPr/>
        </p:nvSpPr>
        <p:spPr>
          <a:xfrm>
            <a:off x="1102423" y="753346"/>
            <a:ext cx="1238100" cy="1193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5cdc1806bf_1_0"/>
          <p:cNvSpPr txBox="1"/>
          <p:nvPr/>
        </p:nvSpPr>
        <p:spPr>
          <a:xfrm>
            <a:off x="1266381" y="1027855"/>
            <a:ext cx="910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" sz="32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i="0" sz="32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g35cdc1806bf_1_0"/>
          <p:cNvSpPr/>
          <p:nvPr/>
        </p:nvSpPr>
        <p:spPr>
          <a:xfrm>
            <a:off x="3850000" y="753346"/>
            <a:ext cx="1238100" cy="1193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5cdc1806bf_1_0"/>
          <p:cNvSpPr txBox="1"/>
          <p:nvPr/>
        </p:nvSpPr>
        <p:spPr>
          <a:xfrm>
            <a:off x="4013925" y="1047287"/>
            <a:ext cx="910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" sz="32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i="0" sz="32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g35cdc1806bf_1_0"/>
          <p:cNvSpPr/>
          <p:nvPr/>
        </p:nvSpPr>
        <p:spPr>
          <a:xfrm>
            <a:off x="5464139" y="1362380"/>
            <a:ext cx="736200" cy="741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35cdc1806bf_1_0"/>
          <p:cNvSpPr/>
          <p:nvPr/>
        </p:nvSpPr>
        <p:spPr>
          <a:xfrm>
            <a:off x="6576412" y="716051"/>
            <a:ext cx="1238100" cy="1193700"/>
          </a:xfrm>
          <a:prstGeom prst="ellipse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35cdc1806bf_1_0"/>
          <p:cNvSpPr txBox="1"/>
          <p:nvPr/>
        </p:nvSpPr>
        <p:spPr>
          <a:xfrm>
            <a:off x="6740366" y="990543"/>
            <a:ext cx="9102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s" sz="32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i="0" sz="32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g35cdc1806bf_1_0"/>
          <p:cNvSpPr txBox="1"/>
          <p:nvPr/>
        </p:nvSpPr>
        <p:spPr>
          <a:xfrm>
            <a:off x="836163" y="2091805"/>
            <a:ext cx="17706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Limpieza y Preprocesamiento</a:t>
            </a:r>
            <a:endParaRPr b="1" i="0" sz="1400" u="none" cap="none" strike="noStrike">
              <a:solidFill>
                <a:srgbClr val="FFFFF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g35cdc1806bf_1_0"/>
          <p:cNvSpPr txBox="1"/>
          <p:nvPr/>
        </p:nvSpPr>
        <p:spPr>
          <a:xfrm>
            <a:off x="1047510" y="2857706"/>
            <a:ext cx="1209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g35cdc1806bf_1_0"/>
          <p:cNvSpPr txBox="1"/>
          <p:nvPr/>
        </p:nvSpPr>
        <p:spPr>
          <a:xfrm>
            <a:off x="3436550" y="2058293"/>
            <a:ext cx="2107500" cy="680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Visualización y Análisis de Datos</a:t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g35cdc1806bf_1_0"/>
          <p:cNvSpPr txBox="1"/>
          <p:nvPr/>
        </p:nvSpPr>
        <p:spPr>
          <a:xfrm>
            <a:off x="6200294" y="2058293"/>
            <a:ext cx="2107500" cy="4323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" sz="1400" u="none" cap="none" strike="noStrike">
                <a:solidFill>
                  <a:srgbClr val="FFFFFF"/>
                </a:solidFill>
                <a:latin typeface="Average"/>
                <a:ea typeface="Average"/>
                <a:cs typeface="Average"/>
                <a:sym typeface="Average"/>
              </a:rPr>
              <a:t>Resultados</a:t>
            </a:r>
            <a:r>
              <a:rPr b="1" i="0" lang="es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5cdc1806bf_1_0"/>
          <p:cNvSpPr txBox="1"/>
          <p:nvPr/>
        </p:nvSpPr>
        <p:spPr>
          <a:xfrm>
            <a:off x="555409" y="2845044"/>
            <a:ext cx="23505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A8"/>
              </a:buClr>
              <a:buSzPts val="1200"/>
              <a:buChar char="•"/>
            </a:pPr>
            <a:r>
              <a:rPr i="0" lang="es" sz="1200" u="none" cap="none" strike="noStrike">
                <a:solidFill>
                  <a:srgbClr val="C9C9C9"/>
                </a:solidFill>
                <a:latin typeface="Average"/>
                <a:ea typeface="Average"/>
                <a:cs typeface="Average"/>
                <a:sym typeface="Average"/>
              </a:rPr>
              <a:t>Verificación de valores faltantes y datos nulos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A8"/>
              </a:buClr>
              <a:buSzPts val="1200"/>
              <a:buChar char="•"/>
            </a:pPr>
            <a:r>
              <a:rPr i="0" lang="es" sz="1200" u="none" cap="none" strike="noStrike">
                <a:solidFill>
                  <a:srgbClr val="C9C9C9"/>
                </a:solidFill>
                <a:latin typeface="Average"/>
                <a:ea typeface="Average"/>
                <a:cs typeface="Average"/>
                <a:sym typeface="Average"/>
              </a:rPr>
              <a:t>Imputación de datos faltantes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A8"/>
              </a:buClr>
              <a:buSzPts val="1200"/>
              <a:buChar char="•"/>
            </a:pPr>
            <a:r>
              <a:rPr i="0" lang="es" sz="1200" u="none" cap="none" strike="noStrike">
                <a:solidFill>
                  <a:srgbClr val="C9C9C9"/>
                </a:solidFill>
                <a:latin typeface="Average"/>
                <a:ea typeface="Average"/>
                <a:cs typeface="Average"/>
                <a:sym typeface="Average"/>
              </a:rPr>
              <a:t>Verificación de tipos de atributos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A8"/>
              </a:buClr>
              <a:buSzPts val="1200"/>
              <a:buChar char="•"/>
            </a:pPr>
            <a:r>
              <a:rPr i="0" lang="es" sz="1200" u="none" cap="none" strike="noStrike">
                <a:solidFill>
                  <a:srgbClr val="C9C9C9"/>
                </a:solidFill>
                <a:latin typeface="Average"/>
                <a:ea typeface="Average"/>
                <a:cs typeface="Average"/>
                <a:sym typeface="Average"/>
              </a:rPr>
              <a:t>Selección de subconjuntos de características.</a:t>
            </a:r>
            <a:endParaRPr i="0" sz="1200" u="none" cap="none" strike="noStrike">
              <a:solidFill>
                <a:srgbClr val="C9C9C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A8A8A8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1B786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35cdc1806bf_1_0"/>
          <p:cNvSpPr txBox="1"/>
          <p:nvPr/>
        </p:nvSpPr>
        <p:spPr>
          <a:xfrm>
            <a:off x="3554407" y="2845044"/>
            <a:ext cx="2350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A8"/>
              </a:buClr>
              <a:buSzPts val="1200"/>
              <a:buChar char="•"/>
            </a:pPr>
            <a:r>
              <a:rPr i="0" lang="es" sz="1200" u="none" cap="none" strike="noStrike">
                <a:solidFill>
                  <a:srgbClr val="C9C9C9"/>
                </a:solidFill>
                <a:latin typeface="Average"/>
                <a:ea typeface="Average"/>
                <a:cs typeface="Average"/>
                <a:sym typeface="Average"/>
              </a:rPr>
              <a:t>Estadísticas descriptivas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A8"/>
              </a:buClr>
              <a:buSzPts val="1200"/>
              <a:buChar char="•"/>
            </a:pPr>
            <a:r>
              <a:rPr i="0" lang="es" sz="1200" u="none" cap="none" strike="noStrike">
                <a:solidFill>
                  <a:srgbClr val="C9C9C9"/>
                </a:solidFill>
                <a:latin typeface="Average"/>
                <a:ea typeface="Average"/>
                <a:cs typeface="Average"/>
                <a:sym typeface="Average"/>
              </a:rPr>
              <a:t>Visualizaciones</a:t>
            </a:r>
            <a:endParaRPr i="0" sz="1400" u="none" cap="none" strike="noStrike">
              <a:solidFill>
                <a:srgbClr val="000000"/>
              </a:solidFill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A8"/>
              </a:buClr>
              <a:buSzPts val="1200"/>
              <a:buChar char="•"/>
            </a:pPr>
            <a:r>
              <a:rPr i="0" lang="es" sz="1200" u="none" cap="none" strike="noStrike">
                <a:solidFill>
                  <a:srgbClr val="C9C9C9"/>
                </a:solidFill>
                <a:latin typeface="Average"/>
                <a:ea typeface="Average"/>
                <a:cs typeface="Average"/>
                <a:sym typeface="Average"/>
              </a:rPr>
              <a:t>Análisis de series temporales</a:t>
            </a:r>
            <a:endParaRPr i="0" sz="1200" u="none" cap="none" strike="noStrike">
              <a:solidFill>
                <a:srgbClr val="C9C9C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1" name="Google Shape;111;g35cdc1806bf_1_0"/>
          <p:cNvSpPr txBox="1"/>
          <p:nvPr/>
        </p:nvSpPr>
        <p:spPr>
          <a:xfrm>
            <a:off x="6382279" y="2818319"/>
            <a:ext cx="23505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A8"/>
              </a:buClr>
              <a:buSzPts val="1200"/>
              <a:buChar char="•"/>
            </a:pPr>
            <a:r>
              <a:rPr i="0" lang="es" sz="1200" u="none" cap="none" strike="noStrike">
                <a:solidFill>
                  <a:srgbClr val="C9C9C9"/>
                </a:solidFill>
                <a:latin typeface="Average"/>
                <a:ea typeface="Average"/>
                <a:cs typeface="Average"/>
                <a:sym typeface="Average"/>
              </a:rPr>
              <a:t>Conclusiones </a:t>
            </a:r>
            <a:endParaRPr i="0" sz="1200" u="none" cap="none" strike="noStrike">
              <a:solidFill>
                <a:srgbClr val="C9C9C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A8"/>
              </a:buClr>
              <a:buSzPts val="1200"/>
              <a:buChar char="•"/>
            </a:pPr>
            <a:r>
              <a:rPr i="0" lang="es" sz="1200" u="none" cap="none" strike="noStrike">
                <a:solidFill>
                  <a:srgbClr val="C9C9C9"/>
                </a:solidFill>
                <a:latin typeface="Average"/>
                <a:ea typeface="Average"/>
                <a:cs typeface="Average"/>
                <a:sym typeface="Average"/>
              </a:rPr>
              <a:t>Síntesis de hallazgos y recomendaciones para políticas públicas en Montevideo</a:t>
            </a:r>
            <a:endParaRPr i="0" sz="1200" u="none" cap="none" strike="noStrike">
              <a:solidFill>
                <a:srgbClr val="C9C9C9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71450" lvl="0" marL="1714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A8A8A8"/>
              </a:buClr>
              <a:buSzPts val="1200"/>
              <a:buChar char="•"/>
            </a:pPr>
            <a:r>
              <a:rPr i="0" lang="es" sz="1200" u="none" cap="none" strike="noStrike">
                <a:solidFill>
                  <a:srgbClr val="C9C9C9"/>
                </a:solidFill>
                <a:latin typeface="Average"/>
                <a:ea typeface="Average"/>
                <a:cs typeface="Average"/>
                <a:sym typeface="Average"/>
              </a:rPr>
              <a:t>Limitaciones del Análisis</a:t>
            </a:r>
            <a:endParaRPr i="0" sz="1200" u="none" cap="none" strike="noStrike">
              <a:solidFill>
                <a:srgbClr val="C9C9C9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1"/>
          <p:cNvSpPr txBox="1"/>
          <p:nvPr>
            <p:ph type="title"/>
          </p:nvPr>
        </p:nvSpPr>
        <p:spPr>
          <a:xfrm>
            <a:off x="266825" y="101124"/>
            <a:ext cx="4238563" cy="64371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" sz="3000">
                <a:solidFill>
                  <a:srgbClr val="3A484F"/>
                </a:solidFill>
              </a:rPr>
              <a:t>Números</a:t>
            </a:r>
            <a:r>
              <a:rPr lang="es">
                <a:solidFill>
                  <a:srgbClr val="3A484F"/>
                </a:solidFill>
              </a:rPr>
              <a:t> </a:t>
            </a:r>
            <a:r>
              <a:rPr lang="es" sz="3000">
                <a:solidFill>
                  <a:srgbClr val="3A484F"/>
                </a:solidFill>
              </a:rPr>
              <a:t>Preliminares</a:t>
            </a:r>
            <a:endParaRPr sz="3000">
              <a:solidFill>
                <a:srgbClr val="3A484F"/>
              </a:solidFill>
            </a:endParaRPr>
          </a:p>
        </p:txBody>
      </p:sp>
      <p:pic>
        <p:nvPicPr>
          <p:cNvPr id="117" name="Google Shape;11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1181" y="257238"/>
            <a:ext cx="4252842" cy="225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1"/>
          <p:cNvPicPr preferRelativeResize="0"/>
          <p:nvPr/>
        </p:nvPicPr>
        <p:blipFill rotWithShape="1">
          <a:blip r:embed="rId4">
            <a:alphaModFix/>
          </a:blip>
          <a:srcRect b="2384" l="1617" r="0" t="2090"/>
          <a:stretch/>
        </p:blipFill>
        <p:spPr>
          <a:xfrm>
            <a:off x="5683333" y="2682644"/>
            <a:ext cx="2594712" cy="2203618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1"/>
          <p:cNvSpPr txBox="1"/>
          <p:nvPr/>
        </p:nvSpPr>
        <p:spPr>
          <a:xfrm>
            <a:off x="215894" y="848900"/>
            <a:ext cx="4289494" cy="1722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100"/>
              <a:buFont typeface="Average"/>
              <a:buNone/>
            </a:pPr>
            <a:r>
              <a:rPr b="1" i="0" lang="es" sz="1600" u="none" cap="none" strike="noStrike">
                <a:solidFill>
                  <a:srgbClr val="576C77"/>
                </a:solidFill>
                <a:latin typeface="Average"/>
                <a:ea typeface="Average"/>
                <a:cs typeface="Average"/>
                <a:sym typeface="Average"/>
              </a:rPr>
              <a:t>Características de los afectados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2100"/>
              <a:buFont typeface="Average"/>
              <a:buNone/>
            </a:pPr>
            <a:r>
              <a:t/>
            </a:r>
            <a:endParaRPr b="1" i="0" sz="800" u="none" cap="none" strike="noStrike">
              <a:solidFill>
                <a:srgbClr val="576C77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171450" lvl="0" marL="33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100"/>
              <a:buFont typeface="Arial"/>
              <a:buChar char="•"/>
            </a:pPr>
            <a:r>
              <a:rPr b="0" i="0" lang="es" sz="1100" u="none" cap="none" strike="noStrike">
                <a:solidFill>
                  <a:srgbClr val="576C77"/>
                </a:solidFill>
                <a:latin typeface="Average"/>
                <a:ea typeface="Average"/>
                <a:cs typeface="Average"/>
                <a:sym typeface="Average"/>
              </a:rPr>
              <a:t>La edad promedio de los afectados es de 35 años, mientras que la mediana se sitúa en 32.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3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100"/>
              <a:buFont typeface="Arial"/>
              <a:buChar char="•"/>
            </a:pPr>
            <a:r>
              <a:rPr b="0" i="0" lang="es" sz="1100" u="none" cap="none" strike="noStrike">
                <a:solidFill>
                  <a:srgbClr val="576C77"/>
                </a:solidFill>
                <a:latin typeface="Average"/>
                <a:ea typeface="Average"/>
                <a:cs typeface="Average"/>
                <a:sym typeface="Average"/>
              </a:rPr>
              <a:t>El 50% de los casos se concentra en el rango de edad entre los 23 y 46 años.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33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A0A0"/>
              </a:buClr>
              <a:buSzPts val="1100"/>
              <a:buFont typeface="Arial"/>
              <a:buChar char="•"/>
            </a:pPr>
            <a:r>
              <a:rPr b="0" i="0" lang="es" sz="1100" u="none" cap="none" strike="noStrike">
                <a:solidFill>
                  <a:srgbClr val="576C77"/>
                </a:solidFill>
                <a:latin typeface="Average"/>
                <a:ea typeface="Average"/>
                <a:cs typeface="Average"/>
                <a:sym typeface="Average"/>
              </a:rPr>
              <a:t>En su mayoría, las personas involucradas en los siniestros son hombres que se desempeñan como conductores de vehículos birrodados.</a:t>
            </a:r>
            <a:endParaRPr b="0" i="0" sz="16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0" name="Google Shape;12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179" y="2682644"/>
            <a:ext cx="3244774" cy="2002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05031" y="2834035"/>
            <a:ext cx="1356899" cy="103740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1"/>
          <p:cNvSpPr/>
          <p:nvPr/>
        </p:nvSpPr>
        <p:spPr>
          <a:xfrm>
            <a:off x="5007429" y="4390571"/>
            <a:ext cx="595085" cy="224972"/>
          </a:xfrm>
          <a:prstGeom prst="ellipse">
            <a:avLst/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2"/>
          <p:cNvSpPr txBox="1"/>
          <p:nvPr>
            <p:ph type="title"/>
          </p:nvPr>
        </p:nvSpPr>
        <p:spPr>
          <a:xfrm>
            <a:off x="266825" y="101124"/>
            <a:ext cx="4880139" cy="6262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">
                <a:solidFill>
                  <a:srgbClr val="3A484F"/>
                </a:solidFill>
              </a:rPr>
              <a:t>Números Preliminares</a:t>
            </a:r>
            <a:endParaRPr>
              <a:solidFill>
                <a:srgbClr val="3A484F"/>
              </a:solidFill>
            </a:endParaRPr>
          </a:p>
        </p:txBody>
      </p:sp>
      <p:sp>
        <p:nvSpPr>
          <p:cNvPr id="128" name="Google Shape;128;p32"/>
          <p:cNvSpPr txBox="1"/>
          <p:nvPr>
            <p:ph idx="2" type="body"/>
          </p:nvPr>
        </p:nvSpPr>
        <p:spPr>
          <a:xfrm>
            <a:off x="332177" y="656046"/>
            <a:ext cx="5032843" cy="1137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solidFill>
                  <a:srgbClr val="576C77"/>
                </a:solidFill>
              </a:rPr>
              <a:t>Características de los Siniestros</a:t>
            </a:r>
            <a:endParaRPr b="1" sz="16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solidFill>
                  <a:srgbClr val="3A484F"/>
                </a:solidFill>
              </a:rPr>
              <a:t>El 87% de los siniestros resulta en personas con heridas leves. 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solidFill>
                  <a:srgbClr val="3A484F"/>
                </a:solidFill>
              </a:rPr>
              <a:t>La mayoría de los incidentes (83%) ocurre en zonas urbanas.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>
                <a:solidFill>
                  <a:srgbClr val="3A484F"/>
                </a:solidFill>
              </a:rPr>
              <a:t>Mientras que el 33% tiene lugar durante el horario de la tarde.</a:t>
            </a:r>
            <a:endParaRPr sz="1100"/>
          </a:p>
        </p:txBody>
      </p:sp>
      <p:pic>
        <p:nvPicPr>
          <p:cNvPr id="129" name="Google Shape;12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425" y="1794025"/>
            <a:ext cx="4422568" cy="334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8475" y="5838"/>
            <a:ext cx="2993490" cy="243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" name="Google Shape;131;p32"/>
          <p:cNvGrpSpPr/>
          <p:nvPr/>
        </p:nvGrpSpPr>
        <p:grpSpPr>
          <a:xfrm>
            <a:off x="4781548" y="2390787"/>
            <a:ext cx="4362404" cy="2752569"/>
            <a:chOff x="114300" y="1848350"/>
            <a:chExt cx="4324349" cy="2993875"/>
          </a:xfrm>
        </p:grpSpPr>
        <p:pic>
          <p:nvPicPr>
            <p:cNvPr id="132" name="Google Shape;132;p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71450" y="1848350"/>
              <a:ext cx="3390899" cy="2993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3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14300" y="2188325"/>
              <a:ext cx="4324349" cy="26152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