
<file path=[Content_Types].xml><?xml version="1.0" encoding="utf-8"?>
<Types xmlns="http://schemas.openxmlformats.org/package/2006/content-types">
  <Default Extension="tmp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1"/>
  </p:notesMasterIdLst>
  <p:sldIdLst>
    <p:sldId id="256" r:id="rId2"/>
    <p:sldId id="263" r:id="rId3"/>
    <p:sldId id="257" r:id="rId4"/>
    <p:sldId id="266" r:id="rId5"/>
    <p:sldId id="267" r:id="rId6"/>
    <p:sldId id="268" r:id="rId7"/>
    <p:sldId id="269" r:id="rId8"/>
    <p:sldId id="271" r:id="rId9"/>
    <p:sldId id="281" r:id="rId10"/>
    <p:sldId id="272" r:id="rId11"/>
    <p:sldId id="261" r:id="rId12"/>
    <p:sldId id="273" r:id="rId13"/>
    <p:sldId id="275" r:id="rId14"/>
    <p:sldId id="274" r:id="rId15"/>
    <p:sldId id="276" r:id="rId16"/>
    <p:sldId id="277" r:id="rId17"/>
    <p:sldId id="278" r:id="rId18"/>
    <p:sldId id="279" r:id="rId19"/>
    <p:sldId id="280" r:id="rId2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Proxima Nova" panose="020B060402020202020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66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0469717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a3c89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a3c89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04146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c6fa3c898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c6fa3c898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10129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c6fa3c898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c6fa3c898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49167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c6fa3c898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c6fa3c898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29116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c6fa3c898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c6fa3c898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34602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c6fa3c89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c6fa3c898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02982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c6fa3c89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c6fa3c898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90648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c6fa3c89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c6fa3c898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67573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c6fa3c89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c6fa3c898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5816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c6fa3c89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c6fa3c898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0378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c6fa3c89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c6fa3c898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04366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c6fa3c898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c6fa3c898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35969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a3c89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a3c89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05207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c6fa3c898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c6fa3c898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50138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c6fa3c898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c6fa3c898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39145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c6fa3c898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c6fa3c898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13529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c6fa3c898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c6fa3c898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71991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c6fa3c89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c6fa3c898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68606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c6fa3c89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c6fa3c898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87082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pearmin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://refhub.elsevier.com/S1389-1286(15)00292-3/sbref0012" TargetMode="External"/><Relationship Id="rId3" Type="http://schemas.openxmlformats.org/officeDocument/2006/relationships/hyperlink" Target="http://refhub.elsevier.com/S1389-1286(15)00292-3/sbref0001" TargetMode="External"/><Relationship Id="rId7" Type="http://schemas.openxmlformats.org/officeDocument/2006/relationships/hyperlink" Target="http://refhub.elsevier.com/S1389-1286(15)00292-3/sbref0007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refhub.elsevier.com/S1389-1286(15)00292-3/sbref0006" TargetMode="External"/><Relationship Id="rId5" Type="http://schemas.openxmlformats.org/officeDocument/2006/relationships/hyperlink" Target="http://refhub.elsevier.com/S1389-1286(15)00292-3/sbref0005" TargetMode="External"/><Relationship Id="rId4" Type="http://schemas.openxmlformats.org/officeDocument/2006/relationships/hyperlink" Target="http://refhub.elsevier.com/S1389-1286(15)00292-3/sbref0002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Review Paper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Fadilla Sukma Alfiani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05111640000024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 descr="Background pointer shape in timeline graphic"/>
          <p:cNvSpPr/>
          <p:nvPr/>
        </p:nvSpPr>
        <p:spPr>
          <a:xfrm>
            <a:off x="340934" y="2199000"/>
            <a:ext cx="1872300" cy="7455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9"/>
          <p:cNvSpPr txBox="1">
            <a:spLocks noGrp="1"/>
          </p:cNvSpPr>
          <p:nvPr>
            <p:ph type="body" idx="4294967295"/>
          </p:nvPr>
        </p:nvSpPr>
        <p:spPr>
          <a:xfrm>
            <a:off x="340923" y="2336550"/>
            <a:ext cx="1455600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 smtClean="0">
                <a:solidFill>
                  <a:schemeClr val="lt1"/>
                </a:solidFill>
              </a:rPr>
              <a:t>1</a:t>
            </a:r>
            <a:endParaRPr sz="1600" b="1" dirty="0">
              <a:solidFill>
                <a:schemeClr val="lt1"/>
              </a:solidFill>
            </a:endParaRPr>
          </a:p>
        </p:txBody>
      </p:sp>
      <p:grpSp>
        <p:nvGrpSpPr>
          <p:cNvPr id="99" name="Google Shape;99;p19"/>
          <p:cNvGrpSpPr/>
          <p:nvPr/>
        </p:nvGrpSpPr>
        <p:grpSpPr>
          <a:xfrm>
            <a:off x="969270" y="1610215"/>
            <a:ext cx="198900" cy="593656"/>
            <a:chOff x="777447" y="1610215"/>
            <a:chExt cx="198900" cy="593656"/>
          </a:xfrm>
        </p:grpSpPr>
        <p:cxnSp>
          <p:nvCxnSpPr>
            <p:cNvPr id="100" name="Google Shape;100;p19"/>
            <p:cNvCxnSpPr/>
            <p:nvPr/>
          </p:nvCxnSpPr>
          <p:spPr>
            <a:xfrm>
              <a:off x="876909" y="1649171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1" name="Google Shape;101;p19"/>
            <p:cNvSpPr/>
            <p:nvPr/>
          </p:nvSpPr>
          <p:spPr>
            <a:xfrm>
              <a:off x="777447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" name="Google Shape;102;p19"/>
          <p:cNvSpPr txBox="1">
            <a:spLocks noGrp="1"/>
          </p:cNvSpPr>
          <p:nvPr>
            <p:ph type="body" idx="4294967295"/>
          </p:nvPr>
        </p:nvSpPr>
        <p:spPr>
          <a:xfrm>
            <a:off x="318374" y="0"/>
            <a:ext cx="2465720" cy="14726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1600" dirty="0" smtClean="0"/>
              <a:t>Membangun </a:t>
            </a:r>
            <a:r>
              <a:rPr lang="en" sz="1600" i="1" dirty="0" smtClean="0"/>
              <a:t>database </a:t>
            </a:r>
            <a:r>
              <a:rPr lang="en" sz="1600" dirty="0" smtClean="0"/>
              <a:t>RSS </a:t>
            </a:r>
            <a:r>
              <a:rPr lang="en" sz="1600" i="1" dirty="0" smtClean="0"/>
              <a:t>fingerprint</a:t>
            </a:r>
          </a:p>
          <a:p>
            <a:pPr marL="0" indent="0" algn="just">
              <a:buNone/>
            </a:pPr>
            <a:r>
              <a:rPr lang="en-US" sz="800" i="1" dirty="0" smtClean="0"/>
              <a:t>Smartphone </a:t>
            </a:r>
            <a:r>
              <a:rPr lang="en-US" sz="800" dirty="0" err="1"/>
              <a:t>dengan</a:t>
            </a:r>
            <a:r>
              <a:rPr lang="en-US" sz="800" dirty="0"/>
              <a:t> Wi-Fi </a:t>
            </a:r>
            <a:r>
              <a:rPr lang="en-US" sz="800" dirty="0" err="1"/>
              <a:t>digunakan</a:t>
            </a:r>
            <a:r>
              <a:rPr lang="en-US" sz="800" dirty="0"/>
              <a:t> </a:t>
            </a:r>
            <a:r>
              <a:rPr lang="en-US" sz="800" dirty="0" err="1"/>
              <a:t>untuk</a:t>
            </a:r>
            <a:r>
              <a:rPr lang="en-US" sz="800" dirty="0"/>
              <a:t> </a:t>
            </a:r>
            <a:r>
              <a:rPr lang="en-US" sz="800" dirty="0" err="1"/>
              <a:t>mengumpulkan</a:t>
            </a:r>
            <a:r>
              <a:rPr lang="en-US" sz="800" dirty="0"/>
              <a:t> </a:t>
            </a:r>
            <a:r>
              <a:rPr lang="en-US" sz="800" dirty="0" smtClean="0"/>
              <a:t>data RSS </a:t>
            </a:r>
            <a:r>
              <a:rPr lang="en-US" sz="800" dirty="0" err="1" smtClean="0"/>
              <a:t>dari</a:t>
            </a:r>
            <a:r>
              <a:rPr lang="en-US" sz="800" dirty="0" smtClean="0"/>
              <a:t> AP </a:t>
            </a:r>
            <a:r>
              <a:rPr lang="en-US" sz="800" dirty="0" err="1" smtClean="0"/>
              <a:t>intrinsik</a:t>
            </a:r>
            <a:r>
              <a:rPr lang="en-US" sz="800" dirty="0" smtClean="0"/>
              <a:t> </a:t>
            </a:r>
            <a:r>
              <a:rPr lang="en-US" sz="800" dirty="0" err="1" smtClean="0"/>
              <a:t>dan</a:t>
            </a:r>
            <a:r>
              <a:rPr lang="en-US" sz="800" dirty="0" smtClean="0"/>
              <a:t> </a:t>
            </a:r>
            <a:r>
              <a:rPr lang="en-US" sz="800" dirty="0" err="1" smtClean="0"/>
              <a:t>ekstrinsik</a:t>
            </a:r>
            <a:r>
              <a:rPr lang="en-US" sz="800" dirty="0" smtClean="0"/>
              <a:t> </a:t>
            </a:r>
            <a:r>
              <a:rPr lang="en-US" sz="800" dirty="0" err="1"/>
              <a:t>pada</a:t>
            </a:r>
            <a:r>
              <a:rPr lang="en-US" sz="800" dirty="0"/>
              <a:t> </a:t>
            </a:r>
            <a:r>
              <a:rPr lang="en-US" sz="800" dirty="0" err="1"/>
              <a:t>beberapa</a:t>
            </a:r>
            <a:r>
              <a:rPr lang="en-US" sz="800" dirty="0"/>
              <a:t> </a:t>
            </a:r>
            <a:r>
              <a:rPr lang="en-US" sz="800" dirty="0" err="1"/>
              <a:t>lokasi</a:t>
            </a:r>
            <a:r>
              <a:rPr lang="en-US" sz="800" dirty="0"/>
              <a:t> yang </a:t>
            </a:r>
            <a:r>
              <a:rPr lang="en-US" sz="800" dirty="0" err="1"/>
              <a:t>telah</a:t>
            </a:r>
            <a:r>
              <a:rPr lang="en-US" sz="800" dirty="0"/>
              <a:t> </a:t>
            </a:r>
            <a:r>
              <a:rPr lang="en-US" sz="800" dirty="0" err="1"/>
              <a:t>ditentukan</a:t>
            </a:r>
            <a:r>
              <a:rPr lang="en-US" sz="800" dirty="0"/>
              <a:t>. </a:t>
            </a:r>
            <a:r>
              <a:rPr lang="en-US" sz="800" dirty="0" err="1" smtClean="0"/>
              <a:t>Selanjutnya</a:t>
            </a:r>
            <a:r>
              <a:rPr lang="en-US" sz="800" dirty="0" smtClean="0"/>
              <a:t> </a:t>
            </a:r>
            <a:r>
              <a:rPr lang="en-US" sz="800" dirty="0" err="1"/>
              <a:t>penulis</a:t>
            </a:r>
            <a:r>
              <a:rPr lang="en-US" sz="800" dirty="0"/>
              <a:t> </a:t>
            </a:r>
            <a:r>
              <a:rPr lang="en-US" sz="800" dirty="0" err="1"/>
              <a:t>mengambil</a:t>
            </a:r>
            <a:r>
              <a:rPr lang="en-US" sz="800" dirty="0"/>
              <a:t> rata-rata RSS </a:t>
            </a:r>
            <a:r>
              <a:rPr lang="en-US" sz="800" dirty="0" err="1"/>
              <a:t>dari</a:t>
            </a:r>
            <a:r>
              <a:rPr lang="en-US" sz="800" dirty="0"/>
              <a:t> </a:t>
            </a:r>
            <a:r>
              <a:rPr lang="en-US" sz="800" dirty="0" err="1"/>
              <a:t>semua</a:t>
            </a:r>
            <a:r>
              <a:rPr lang="en-US" sz="800" dirty="0"/>
              <a:t> AP </a:t>
            </a:r>
            <a:r>
              <a:rPr lang="en-US" sz="800" dirty="0" err="1"/>
              <a:t>sebagai</a:t>
            </a:r>
            <a:r>
              <a:rPr lang="en-US" sz="800" dirty="0"/>
              <a:t> RSS </a:t>
            </a:r>
            <a:r>
              <a:rPr lang="en-US" sz="800" i="1" dirty="0"/>
              <a:t>fingerprint </a:t>
            </a:r>
            <a:r>
              <a:rPr lang="en-US" sz="800" dirty="0" err="1"/>
              <a:t>untuk</a:t>
            </a:r>
            <a:r>
              <a:rPr lang="en-US" sz="800" dirty="0"/>
              <a:t> </a:t>
            </a:r>
            <a:r>
              <a:rPr lang="en-US" sz="800" dirty="0" err="1"/>
              <a:t>setiap</a:t>
            </a:r>
            <a:r>
              <a:rPr lang="en-US" sz="800" dirty="0"/>
              <a:t> </a:t>
            </a:r>
            <a:r>
              <a:rPr lang="en-US" sz="800" dirty="0" err="1"/>
              <a:t>lokasi</a:t>
            </a:r>
            <a:r>
              <a:rPr lang="en-US" sz="800" dirty="0"/>
              <a:t> yang </a:t>
            </a:r>
            <a:r>
              <a:rPr lang="en-US" sz="800" dirty="0" err="1"/>
              <a:t>ditentukan</a:t>
            </a:r>
            <a:r>
              <a:rPr lang="en-US" sz="800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600" dirty="0"/>
          </a:p>
        </p:txBody>
      </p:sp>
      <p:sp>
        <p:nvSpPr>
          <p:cNvPr id="103" name="Google Shape;103;p19" descr="Background pointer shape in timeline graphic"/>
          <p:cNvSpPr/>
          <p:nvPr/>
        </p:nvSpPr>
        <p:spPr>
          <a:xfrm>
            <a:off x="1817054" y="2199000"/>
            <a:ext cx="2051100" cy="7455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9"/>
          <p:cNvSpPr txBox="1">
            <a:spLocks noGrp="1"/>
          </p:cNvSpPr>
          <p:nvPr>
            <p:ph type="body" idx="4294967295"/>
          </p:nvPr>
        </p:nvSpPr>
        <p:spPr>
          <a:xfrm>
            <a:off x="2126317" y="2336550"/>
            <a:ext cx="1315500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 smtClean="0">
                <a:solidFill>
                  <a:schemeClr val="lt1"/>
                </a:solidFill>
              </a:rPr>
              <a:t>2</a:t>
            </a:r>
            <a:endParaRPr sz="1600" b="1" dirty="0">
              <a:solidFill>
                <a:schemeClr val="lt1"/>
              </a:solidFill>
            </a:endParaRPr>
          </a:p>
        </p:txBody>
      </p:sp>
      <p:grpSp>
        <p:nvGrpSpPr>
          <p:cNvPr id="105" name="Google Shape;105;p19"/>
          <p:cNvGrpSpPr/>
          <p:nvPr/>
        </p:nvGrpSpPr>
        <p:grpSpPr>
          <a:xfrm>
            <a:off x="2684632" y="2938958"/>
            <a:ext cx="198900" cy="593656"/>
            <a:chOff x="2223534" y="2938958"/>
            <a:chExt cx="198900" cy="593656"/>
          </a:xfrm>
        </p:grpSpPr>
        <p:cxnSp>
          <p:nvCxnSpPr>
            <p:cNvPr id="106" name="Google Shape;106;p19"/>
            <p:cNvCxnSpPr/>
            <p:nvPr/>
          </p:nvCxnSpPr>
          <p:spPr>
            <a:xfrm rot="10800000">
              <a:off x="2322997" y="2938958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7" name="Google Shape;107;p19"/>
            <p:cNvSpPr/>
            <p:nvPr/>
          </p:nvSpPr>
          <p:spPr>
            <a:xfrm rot="10800000" flipH="1">
              <a:off x="2223534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8" name="Google Shape;108;p19"/>
          <p:cNvSpPr txBox="1">
            <a:spLocks noGrp="1"/>
          </p:cNvSpPr>
          <p:nvPr>
            <p:ph type="body" idx="4294967295"/>
          </p:nvPr>
        </p:nvSpPr>
        <p:spPr>
          <a:xfrm>
            <a:off x="1637881" y="3532614"/>
            <a:ext cx="2230273" cy="11314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buNone/>
            </a:pPr>
            <a:r>
              <a:rPr lang="en" sz="1600" dirty="0" smtClean="0"/>
              <a:t>Membangun </a:t>
            </a:r>
            <a:r>
              <a:rPr lang="en" sz="1600" i="1" dirty="0" smtClean="0"/>
              <a:t>database </a:t>
            </a:r>
            <a:r>
              <a:rPr lang="en" sz="1600" dirty="0" smtClean="0"/>
              <a:t>RSS </a:t>
            </a:r>
            <a:r>
              <a:rPr lang="en" sz="1600" i="1" dirty="0" smtClean="0"/>
              <a:t>footprint</a:t>
            </a:r>
          </a:p>
          <a:p>
            <a:pPr marL="0" lvl="0" indent="0" algn="just">
              <a:buNone/>
            </a:pPr>
            <a:r>
              <a:rPr lang="en-US" sz="800" dirty="0"/>
              <a:t>Data RSS </a:t>
            </a:r>
            <a:r>
              <a:rPr lang="en-US" sz="800" i="1" dirty="0"/>
              <a:t>footprint </a:t>
            </a:r>
            <a:r>
              <a:rPr lang="en-US" sz="800" dirty="0" err="1"/>
              <a:t>dihasilkan</a:t>
            </a:r>
            <a:r>
              <a:rPr lang="en-US" sz="800" dirty="0"/>
              <a:t> </a:t>
            </a:r>
            <a:r>
              <a:rPr lang="en-US" sz="800" dirty="0" err="1"/>
              <a:t>berdasarkan</a:t>
            </a:r>
            <a:r>
              <a:rPr lang="en-US" sz="800" dirty="0"/>
              <a:t> </a:t>
            </a:r>
            <a:r>
              <a:rPr lang="en-US" sz="800" dirty="0" err="1"/>
              <a:t>kekuatan</a:t>
            </a:r>
            <a:r>
              <a:rPr lang="en-US" sz="800" dirty="0"/>
              <a:t> </a:t>
            </a:r>
            <a:r>
              <a:rPr lang="en-US" sz="800" dirty="0" err="1"/>
              <a:t>sinyal</a:t>
            </a:r>
            <a:r>
              <a:rPr lang="en-US" sz="800" dirty="0"/>
              <a:t> </a:t>
            </a:r>
            <a:r>
              <a:rPr lang="en-US" sz="800" dirty="0" err="1"/>
              <a:t>dari</a:t>
            </a:r>
            <a:r>
              <a:rPr lang="en-US" sz="800" dirty="0"/>
              <a:t> AP </a:t>
            </a:r>
            <a:r>
              <a:rPr lang="en-US" sz="800" dirty="0" err="1"/>
              <a:t>intrinsik</a:t>
            </a:r>
            <a:r>
              <a:rPr lang="en-US" sz="800" dirty="0"/>
              <a:t>. </a:t>
            </a:r>
            <a:r>
              <a:rPr lang="en-US" sz="800" dirty="0" err="1"/>
              <a:t>Setiap</a:t>
            </a:r>
            <a:r>
              <a:rPr lang="en-US" sz="800" dirty="0"/>
              <a:t> RSS </a:t>
            </a:r>
            <a:r>
              <a:rPr lang="en-US" sz="800" i="1" dirty="0"/>
              <a:t>footprint </a:t>
            </a:r>
            <a:r>
              <a:rPr lang="en-US" sz="800" dirty="0" err="1"/>
              <a:t>berisi</a:t>
            </a:r>
            <a:r>
              <a:rPr lang="en-US" sz="800" dirty="0"/>
              <a:t> </a:t>
            </a:r>
            <a:r>
              <a:rPr lang="en-US" sz="800" dirty="0" err="1"/>
              <a:t>alamat</a:t>
            </a:r>
            <a:r>
              <a:rPr lang="en-US" sz="800" dirty="0"/>
              <a:t> MAC </a:t>
            </a:r>
            <a:r>
              <a:rPr lang="en-US" sz="800" dirty="0" err="1"/>
              <a:t>dari</a:t>
            </a:r>
            <a:r>
              <a:rPr lang="en-US" sz="800" dirty="0"/>
              <a:t> AP </a:t>
            </a:r>
            <a:r>
              <a:rPr lang="en-US" sz="800" dirty="0" err="1" smtClean="0"/>
              <a:t>intrinsik</a:t>
            </a:r>
            <a:r>
              <a:rPr lang="en-US" sz="800" dirty="0" smtClean="0"/>
              <a:t>. </a:t>
            </a:r>
            <a:r>
              <a:rPr lang="en-US" sz="800" dirty="0" err="1"/>
              <a:t>Semua</a:t>
            </a:r>
            <a:r>
              <a:rPr lang="en-US" sz="800" dirty="0"/>
              <a:t> data RSS </a:t>
            </a:r>
            <a:r>
              <a:rPr lang="en-US" sz="800" i="1" dirty="0"/>
              <a:t>footprint </a:t>
            </a:r>
            <a:r>
              <a:rPr lang="en-US" sz="800" dirty="0"/>
              <a:t>di </a:t>
            </a:r>
            <a:r>
              <a:rPr lang="en-US" sz="800" dirty="0" err="1"/>
              <a:t>semua</a:t>
            </a:r>
            <a:r>
              <a:rPr lang="en-US" sz="800" dirty="0"/>
              <a:t> </a:t>
            </a:r>
            <a:r>
              <a:rPr lang="en-US" sz="800" dirty="0" err="1"/>
              <a:t>lokasi</a:t>
            </a:r>
            <a:r>
              <a:rPr lang="en-US" sz="800" dirty="0"/>
              <a:t> yang </a:t>
            </a:r>
            <a:r>
              <a:rPr lang="en-US" sz="800" dirty="0" err="1"/>
              <a:t>telah</a:t>
            </a:r>
            <a:r>
              <a:rPr lang="en-US" sz="800" dirty="0"/>
              <a:t> </a:t>
            </a:r>
            <a:r>
              <a:rPr lang="en-US" sz="800" dirty="0" err="1"/>
              <a:t>ditentukan</a:t>
            </a:r>
            <a:r>
              <a:rPr lang="en-US" sz="800" dirty="0"/>
              <a:t> </a:t>
            </a:r>
            <a:r>
              <a:rPr lang="en-US" sz="800" dirty="0" err="1"/>
              <a:t>akan</a:t>
            </a:r>
            <a:r>
              <a:rPr lang="en-US" sz="800" dirty="0"/>
              <a:t> </a:t>
            </a:r>
            <a:r>
              <a:rPr lang="en-US" sz="800" dirty="0" err="1"/>
              <a:t>dikumpulkan</a:t>
            </a:r>
            <a:r>
              <a:rPr lang="en-US" sz="800" dirty="0"/>
              <a:t> </a:t>
            </a:r>
            <a:r>
              <a:rPr lang="en-US" sz="800" dirty="0" err="1"/>
              <a:t>untuk</a:t>
            </a:r>
            <a:r>
              <a:rPr lang="en-US" sz="800" dirty="0"/>
              <a:t> </a:t>
            </a:r>
            <a:r>
              <a:rPr lang="en-US" sz="800" dirty="0" err="1"/>
              <a:t>membangun</a:t>
            </a:r>
            <a:r>
              <a:rPr lang="en-US" sz="800" dirty="0"/>
              <a:t> </a:t>
            </a:r>
            <a:r>
              <a:rPr lang="en-US" sz="800" i="1" dirty="0"/>
              <a:t>database </a:t>
            </a:r>
            <a:r>
              <a:rPr lang="en-US" sz="800" dirty="0"/>
              <a:t>RSS </a:t>
            </a:r>
            <a:r>
              <a:rPr lang="en-US" sz="800" i="1" dirty="0" smtClean="0"/>
              <a:t>footprint.</a:t>
            </a:r>
            <a:endParaRPr sz="800" dirty="0"/>
          </a:p>
        </p:txBody>
      </p:sp>
      <p:sp>
        <p:nvSpPr>
          <p:cNvPr id="109" name="Google Shape;109;p19" descr="Background pointer shape in timeline graphic"/>
          <p:cNvSpPr/>
          <p:nvPr/>
        </p:nvSpPr>
        <p:spPr>
          <a:xfrm>
            <a:off x="3471973" y="2199000"/>
            <a:ext cx="2051100" cy="7455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9"/>
          <p:cNvSpPr txBox="1">
            <a:spLocks noGrp="1"/>
          </p:cNvSpPr>
          <p:nvPr>
            <p:ph type="body" idx="4294967295"/>
          </p:nvPr>
        </p:nvSpPr>
        <p:spPr>
          <a:xfrm>
            <a:off x="3767755" y="2336550"/>
            <a:ext cx="1315500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 smtClean="0">
                <a:solidFill>
                  <a:schemeClr val="lt1"/>
                </a:solidFill>
              </a:rPr>
              <a:t>3</a:t>
            </a:r>
            <a:endParaRPr sz="1600" b="1" dirty="0">
              <a:solidFill>
                <a:schemeClr val="lt1"/>
              </a:solidFill>
            </a:endParaRPr>
          </a:p>
        </p:txBody>
      </p:sp>
      <p:grpSp>
        <p:nvGrpSpPr>
          <p:cNvPr id="111" name="Google Shape;111;p19"/>
          <p:cNvGrpSpPr/>
          <p:nvPr/>
        </p:nvGrpSpPr>
        <p:grpSpPr>
          <a:xfrm>
            <a:off x="4319545" y="1610215"/>
            <a:ext cx="198900" cy="593656"/>
            <a:chOff x="3918084" y="1610215"/>
            <a:chExt cx="198900" cy="593656"/>
          </a:xfrm>
        </p:grpSpPr>
        <p:cxnSp>
          <p:nvCxnSpPr>
            <p:cNvPr id="112" name="Google Shape;112;p19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13" name="Google Shape;113;p19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4" name="Google Shape;114;p19"/>
          <p:cNvSpPr txBox="1">
            <a:spLocks noGrp="1"/>
          </p:cNvSpPr>
          <p:nvPr>
            <p:ph type="body" idx="4294967295"/>
          </p:nvPr>
        </p:nvSpPr>
        <p:spPr>
          <a:xfrm>
            <a:off x="3304093" y="0"/>
            <a:ext cx="2312935" cy="12919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sz="1600" dirty="0" err="1" smtClean="0"/>
              <a:t>Menghapus</a:t>
            </a:r>
            <a:r>
              <a:rPr lang="en-US" sz="1600" dirty="0" smtClean="0"/>
              <a:t> </a:t>
            </a:r>
            <a:r>
              <a:rPr lang="en-US" sz="1600" dirty="0" err="1"/>
              <a:t>lokasi</a:t>
            </a:r>
            <a:r>
              <a:rPr lang="en-US" sz="1600" dirty="0"/>
              <a:t> yang </a:t>
            </a:r>
            <a:r>
              <a:rPr lang="en-US" sz="1600" dirty="0" err="1"/>
              <a:t>tidak</a:t>
            </a:r>
            <a:r>
              <a:rPr lang="en-US" sz="1600" dirty="0"/>
              <a:t> </a:t>
            </a:r>
            <a:r>
              <a:rPr lang="en-US" sz="1600" dirty="0" err="1"/>
              <a:t>sesuai</a:t>
            </a:r>
            <a:r>
              <a:rPr lang="en-US" sz="1600" dirty="0"/>
              <a:t> </a:t>
            </a:r>
            <a:r>
              <a:rPr lang="en-US" sz="1600" dirty="0" err="1"/>
              <a:t>saat</a:t>
            </a:r>
            <a:r>
              <a:rPr lang="en-US" sz="1600" dirty="0"/>
              <a:t> proses </a:t>
            </a:r>
            <a:r>
              <a:rPr lang="en-US" sz="1600" i="1" dirty="0" smtClean="0"/>
              <a:t>positioning</a:t>
            </a:r>
          </a:p>
          <a:p>
            <a:pPr marL="0" lvl="0" indent="0" algn="just">
              <a:spcAft>
                <a:spcPts val="1600"/>
              </a:spcAft>
              <a:buNone/>
            </a:pPr>
            <a:r>
              <a:rPr lang="en-US" sz="800" dirty="0" err="1" smtClean="0"/>
              <a:t>Menghitung</a:t>
            </a:r>
            <a:r>
              <a:rPr lang="en-US" sz="800" dirty="0" smtClean="0"/>
              <a:t> </a:t>
            </a:r>
            <a:r>
              <a:rPr lang="en-US" sz="800" i="1" dirty="0"/>
              <a:t>close designated location set </a:t>
            </a:r>
            <a:r>
              <a:rPr lang="en-US" sz="800" dirty="0"/>
              <a:t>(CDLS) </a:t>
            </a:r>
            <a:r>
              <a:rPr lang="en-US" sz="800" dirty="0" err="1"/>
              <a:t>berdasarkan</a:t>
            </a:r>
            <a:r>
              <a:rPr lang="en-US" sz="800" dirty="0"/>
              <a:t> </a:t>
            </a:r>
            <a:r>
              <a:rPr lang="en-US" sz="800" dirty="0" err="1"/>
              <a:t>informasi</a:t>
            </a:r>
            <a:r>
              <a:rPr lang="en-US" sz="800" dirty="0"/>
              <a:t> yang </a:t>
            </a:r>
            <a:r>
              <a:rPr lang="en-US" sz="800" dirty="0" err="1"/>
              <a:t>dikirim</a:t>
            </a:r>
            <a:r>
              <a:rPr lang="en-US" sz="800" dirty="0"/>
              <a:t> </a:t>
            </a:r>
            <a:r>
              <a:rPr lang="en-US" sz="800" dirty="0" err="1"/>
              <a:t>oleh</a:t>
            </a:r>
            <a:r>
              <a:rPr lang="en-US" sz="800" dirty="0"/>
              <a:t> </a:t>
            </a:r>
            <a:r>
              <a:rPr lang="en-US" sz="800" dirty="0" err="1"/>
              <a:t>pengguna</a:t>
            </a:r>
            <a:r>
              <a:rPr lang="en-US" sz="800" dirty="0"/>
              <a:t> </a:t>
            </a:r>
            <a:r>
              <a:rPr lang="en-US" sz="800" dirty="0" err="1" smtClean="0"/>
              <a:t>sehingga</a:t>
            </a:r>
            <a:r>
              <a:rPr lang="en-US" sz="800" dirty="0" smtClean="0"/>
              <a:t> </a:t>
            </a:r>
            <a:r>
              <a:rPr lang="en-US" sz="800" dirty="0" err="1" smtClean="0"/>
              <a:t>dapat</a:t>
            </a:r>
            <a:r>
              <a:rPr lang="en-US" sz="800" dirty="0" smtClean="0"/>
              <a:t> </a:t>
            </a:r>
            <a:r>
              <a:rPr lang="en-US" sz="800" dirty="0" err="1"/>
              <a:t>mempersempit</a:t>
            </a:r>
            <a:r>
              <a:rPr lang="en-US" sz="800" dirty="0"/>
              <a:t> area </a:t>
            </a:r>
            <a:r>
              <a:rPr lang="en-US" sz="800" dirty="0" err="1" smtClean="0"/>
              <a:t>dan</a:t>
            </a:r>
            <a:r>
              <a:rPr lang="en-US" sz="800" dirty="0" smtClean="0"/>
              <a:t> </a:t>
            </a:r>
            <a:r>
              <a:rPr lang="en-US" sz="800" dirty="0" err="1" smtClean="0"/>
              <a:t>mempercepat</a:t>
            </a:r>
            <a:r>
              <a:rPr lang="en-US" sz="800" dirty="0" smtClean="0"/>
              <a:t> </a:t>
            </a:r>
            <a:r>
              <a:rPr lang="en-US" sz="800" dirty="0"/>
              <a:t>proses </a:t>
            </a:r>
            <a:r>
              <a:rPr lang="en-US" sz="800" i="1" dirty="0"/>
              <a:t>positioning</a:t>
            </a:r>
            <a:endParaRPr sz="800" i="1" dirty="0"/>
          </a:p>
        </p:txBody>
      </p:sp>
      <p:sp>
        <p:nvSpPr>
          <p:cNvPr id="115" name="Google Shape;115;p19" descr="Background pointer shape in timeline graphic"/>
          <p:cNvSpPr/>
          <p:nvPr/>
        </p:nvSpPr>
        <p:spPr>
          <a:xfrm>
            <a:off x="5126893" y="2199000"/>
            <a:ext cx="2051100" cy="7455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9"/>
          <p:cNvSpPr txBox="1">
            <a:spLocks noGrp="1"/>
          </p:cNvSpPr>
          <p:nvPr>
            <p:ph type="body" idx="4294967295"/>
          </p:nvPr>
        </p:nvSpPr>
        <p:spPr>
          <a:xfrm>
            <a:off x="5416699" y="2336550"/>
            <a:ext cx="1315500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 smtClean="0">
                <a:solidFill>
                  <a:schemeClr val="lt1"/>
                </a:solidFill>
              </a:rPr>
              <a:t>4</a:t>
            </a:r>
            <a:endParaRPr sz="1600" b="1" dirty="0">
              <a:solidFill>
                <a:schemeClr val="lt1"/>
              </a:solidFill>
            </a:endParaRPr>
          </a:p>
        </p:txBody>
      </p:sp>
      <p:grpSp>
        <p:nvGrpSpPr>
          <p:cNvPr id="117" name="Google Shape;117;p19"/>
          <p:cNvGrpSpPr/>
          <p:nvPr/>
        </p:nvGrpSpPr>
        <p:grpSpPr>
          <a:xfrm>
            <a:off x="5973070" y="2938958"/>
            <a:ext cx="198900" cy="593656"/>
            <a:chOff x="5958946" y="2938958"/>
            <a:chExt cx="198900" cy="593656"/>
          </a:xfrm>
        </p:grpSpPr>
        <p:cxnSp>
          <p:nvCxnSpPr>
            <p:cNvPr id="118" name="Google Shape;118;p19"/>
            <p:cNvCxnSpPr/>
            <p:nvPr/>
          </p:nvCxnSpPr>
          <p:spPr>
            <a:xfrm rot="10800000">
              <a:off x="6058409" y="2938958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19" name="Google Shape;119;p19"/>
            <p:cNvSpPr/>
            <p:nvPr/>
          </p:nvSpPr>
          <p:spPr>
            <a:xfrm rot="10800000" flipH="1">
              <a:off x="5958946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0" name="Google Shape;120;p19"/>
          <p:cNvSpPr txBox="1">
            <a:spLocks noGrp="1"/>
          </p:cNvSpPr>
          <p:nvPr>
            <p:ph type="body" idx="4294967295"/>
          </p:nvPr>
        </p:nvSpPr>
        <p:spPr>
          <a:xfrm>
            <a:off x="4419007" y="3532614"/>
            <a:ext cx="3921125" cy="11314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sz="1300" dirty="0" err="1"/>
              <a:t>Memperbaiki</a:t>
            </a:r>
            <a:r>
              <a:rPr lang="en-US" sz="1300" dirty="0"/>
              <a:t> CDLS </a:t>
            </a:r>
            <a:r>
              <a:rPr lang="en-US" sz="1300" dirty="0" err="1"/>
              <a:t>menggunakan</a:t>
            </a:r>
            <a:r>
              <a:rPr lang="en-US" sz="1300" i="1" dirty="0"/>
              <a:t> pattern similarity </a:t>
            </a:r>
            <a:r>
              <a:rPr lang="en-US" sz="1300" dirty="0" err="1"/>
              <a:t>kekuatan</a:t>
            </a:r>
            <a:r>
              <a:rPr lang="en-US" sz="1300" dirty="0"/>
              <a:t> </a:t>
            </a:r>
            <a:r>
              <a:rPr lang="en-US" sz="1300" dirty="0" err="1"/>
              <a:t>sinyal</a:t>
            </a:r>
            <a:r>
              <a:rPr lang="en-US" sz="1300" dirty="0"/>
              <a:t> </a:t>
            </a:r>
            <a:r>
              <a:rPr lang="en-US" sz="1300" dirty="0" err="1"/>
              <a:t>dengan</a:t>
            </a:r>
            <a:r>
              <a:rPr lang="en-US" sz="1300" dirty="0"/>
              <a:t> </a:t>
            </a:r>
            <a:r>
              <a:rPr lang="en-US" sz="1300" i="1" dirty="0"/>
              <a:t>footprint </a:t>
            </a:r>
            <a:r>
              <a:rPr lang="en-US" sz="1300" dirty="0" err="1"/>
              <a:t>dari</a:t>
            </a:r>
            <a:r>
              <a:rPr lang="en-US" sz="1300" dirty="0"/>
              <a:t> </a:t>
            </a:r>
            <a:r>
              <a:rPr lang="en-US" sz="1300" dirty="0" err="1" smtClean="0"/>
              <a:t>lokasi</a:t>
            </a:r>
            <a:endParaRPr lang="en-US" sz="1300" dirty="0"/>
          </a:p>
          <a:p>
            <a:pPr marL="0" lvl="0" indent="0" algn="just">
              <a:buNone/>
            </a:pPr>
            <a:r>
              <a:rPr lang="en-US" sz="800" dirty="0" err="1" smtClean="0"/>
              <a:t>Semakin</a:t>
            </a:r>
            <a:r>
              <a:rPr lang="en-US" sz="800" dirty="0" smtClean="0"/>
              <a:t> </a:t>
            </a:r>
            <a:r>
              <a:rPr lang="en-US" sz="800" dirty="0" err="1"/>
              <a:t>besar</a:t>
            </a:r>
            <a:r>
              <a:rPr lang="en-US" sz="800" dirty="0"/>
              <a:t> </a:t>
            </a:r>
            <a:r>
              <a:rPr lang="en-US" sz="800" dirty="0" err="1"/>
              <a:t>sinyal</a:t>
            </a:r>
            <a:r>
              <a:rPr lang="en-US" sz="800" dirty="0"/>
              <a:t> yang </a:t>
            </a:r>
            <a:r>
              <a:rPr lang="en-US" sz="800" dirty="0" err="1"/>
              <a:t>diterima</a:t>
            </a:r>
            <a:r>
              <a:rPr lang="en-US" sz="800" dirty="0"/>
              <a:t> </a:t>
            </a:r>
            <a:r>
              <a:rPr lang="en-US" sz="800" dirty="0" err="1"/>
              <a:t>dari</a:t>
            </a:r>
            <a:r>
              <a:rPr lang="en-US" sz="800" dirty="0"/>
              <a:t> </a:t>
            </a:r>
            <a:r>
              <a:rPr lang="en-US" sz="800" dirty="0" err="1"/>
              <a:t>beberapa</a:t>
            </a:r>
            <a:r>
              <a:rPr lang="en-US" sz="800" dirty="0"/>
              <a:t> AP </a:t>
            </a:r>
            <a:r>
              <a:rPr lang="en-US" sz="800" dirty="0" err="1"/>
              <a:t>intrinsik</a:t>
            </a:r>
            <a:r>
              <a:rPr lang="en-US" sz="800" dirty="0"/>
              <a:t>, </a:t>
            </a:r>
            <a:r>
              <a:rPr lang="en-US" sz="800" dirty="0" err="1"/>
              <a:t>maka</a:t>
            </a:r>
            <a:r>
              <a:rPr lang="en-US" sz="800" dirty="0"/>
              <a:t> </a:t>
            </a:r>
            <a:r>
              <a:rPr lang="en-US" sz="800" dirty="0" err="1"/>
              <a:t>semakin</a:t>
            </a:r>
            <a:r>
              <a:rPr lang="en-US" sz="800" dirty="0"/>
              <a:t> </a:t>
            </a:r>
            <a:r>
              <a:rPr lang="en-US" sz="800" dirty="0" err="1"/>
              <a:t>banyak</a:t>
            </a:r>
            <a:r>
              <a:rPr lang="en-US" sz="800" dirty="0"/>
              <a:t> </a:t>
            </a:r>
            <a:r>
              <a:rPr lang="en-US" sz="800" i="1" dirty="0"/>
              <a:t>similarity </a:t>
            </a:r>
            <a:r>
              <a:rPr lang="en-US" sz="800" dirty="0"/>
              <a:t>yang </a:t>
            </a:r>
            <a:r>
              <a:rPr lang="en-US" sz="800" dirty="0" err="1"/>
              <a:t>diberikan</a:t>
            </a:r>
            <a:r>
              <a:rPr lang="en-US" sz="800" dirty="0"/>
              <a:t> </a:t>
            </a:r>
            <a:r>
              <a:rPr lang="en-US" sz="800" dirty="0" err="1"/>
              <a:t>oleh</a:t>
            </a:r>
            <a:r>
              <a:rPr lang="en-US" sz="800" dirty="0"/>
              <a:t> AP </a:t>
            </a:r>
            <a:r>
              <a:rPr lang="en-US" sz="800" dirty="0" err="1"/>
              <a:t>tersebut</a:t>
            </a:r>
            <a:r>
              <a:rPr lang="en-US" sz="800" dirty="0"/>
              <a:t>. </a:t>
            </a:r>
            <a:r>
              <a:rPr lang="en-US" sz="800" dirty="0" err="1"/>
              <a:t>Oleh</a:t>
            </a:r>
            <a:r>
              <a:rPr lang="en-US" sz="800" dirty="0"/>
              <a:t> </a:t>
            </a:r>
            <a:r>
              <a:rPr lang="en-US" sz="800" dirty="0" err="1"/>
              <a:t>karena</a:t>
            </a:r>
            <a:r>
              <a:rPr lang="en-US" sz="800" dirty="0"/>
              <a:t> </a:t>
            </a:r>
            <a:r>
              <a:rPr lang="en-US" sz="800" dirty="0" err="1"/>
              <a:t>itu</a:t>
            </a:r>
            <a:r>
              <a:rPr lang="en-US" sz="800" dirty="0"/>
              <a:t>, </a:t>
            </a:r>
            <a:r>
              <a:rPr lang="en-US" sz="800" dirty="0" err="1"/>
              <a:t>ketika</a:t>
            </a:r>
            <a:r>
              <a:rPr lang="en-US" sz="800" dirty="0"/>
              <a:t> </a:t>
            </a:r>
            <a:r>
              <a:rPr lang="en-US" sz="800" dirty="0" err="1"/>
              <a:t>menghitung</a:t>
            </a:r>
            <a:r>
              <a:rPr lang="en-US" sz="800" dirty="0"/>
              <a:t> </a:t>
            </a:r>
            <a:r>
              <a:rPr lang="en-US" sz="800" i="1" dirty="0"/>
              <a:t>footprint similarity </a:t>
            </a:r>
            <a:r>
              <a:rPr lang="en-US" sz="800" dirty="0"/>
              <a:t>AP </a:t>
            </a:r>
            <a:r>
              <a:rPr lang="en-US" sz="800" dirty="0" err="1"/>
              <a:t>intrinsik</a:t>
            </a:r>
            <a:r>
              <a:rPr lang="en-US" sz="800" dirty="0"/>
              <a:t> </a:t>
            </a:r>
            <a:r>
              <a:rPr lang="en-US" sz="800" dirty="0" err="1"/>
              <a:t>dengan</a:t>
            </a:r>
            <a:r>
              <a:rPr lang="en-US" sz="800" dirty="0"/>
              <a:t> </a:t>
            </a:r>
            <a:r>
              <a:rPr lang="en-US" sz="800" dirty="0" err="1"/>
              <a:t>kekuatan</a:t>
            </a:r>
            <a:r>
              <a:rPr lang="en-US" sz="800" dirty="0"/>
              <a:t> </a:t>
            </a:r>
            <a:r>
              <a:rPr lang="en-US" sz="800" dirty="0" err="1"/>
              <a:t>sinyal</a:t>
            </a:r>
            <a:r>
              <a:rPr lang="en-US" sz="800" dirty="0"/>
              <a:t> yang </a:t>
            </a:r>
            <a:r>
              <a:rPr lang="en-US" sz="800" dirty="0" err="1"/>
              <a:t>lebih</a:t>
            </a:r>
            <a:r>
              <a:rPr lang="en-US" sz="800" dirty="0"/>
              <a:t> </a:t>
            </a:r>
            <a:r>
              <a:rPr lang="en-US" sz="800" dirty="0" err="1"/>
              <a:t>tinggi</a:t>
            </a:r>
            <a:r>
              <a:rPr lang="en-US" sz="800" dirty="0"/>
              <a:t> </a:t>
            </a:r>
            <a:r>
              <a:rPr lang="en-US" sz="800" dirty="0" err="1"/>
              <a:t>akan</a:t>
            </a:r>
            <a:r>
              <a:rPr lang="en-US" sz="800" dirty="0"/>
              <a:t> </a:t>
            </a:r>
            <a:r>
              <a:rPr lang="en-US" sz="800" dirty="0" err="1"/>
              <a:t>diberi</a:t>
            </a:r>
            <a:r>
              <a:rPr lang="en-US" sz="800" dirty="0"/>
              <a:t> </a:t>
            </a:r>
            <a:r>
              <a:rPr lang="en-US" sz="800" dirty="0" err="1"/>
              <a:t>bobot</a:t>
            </a:r>
            <a:r>
              <a:rPr lang="en-US" sz="800" dirty="0"/>
              <a:t> yang </a:t>
            </a:r>
            <a:r>
              <a:rPr lang="en-US" sz="800" dirty="0" err="1"/>
              <a:t>lebih</a:t>
            </a:r>
            <a:r>
              <a:rPr lang="en-US" sz="800" dirty="0"/>
              <a:t> </a:t>
            </a:r>
            <a:r>
              <a:rPr lang="en-US" sz="800" dirty="0" err="1"/>
              <a:t>tinggi</a:t>
            </a:r>
            <a:r>
              <a:rPr lang="en-US" sz="800" dirty="0"/>
              <a:t> </a:t>
            </a:r>
            <a:r>
              <a:rPr lang="en-US" sz="800" dirty="0" err="1"/>
              <a:t>daripada</a:t>
            </a:r>
            <a:r>
              <a:rPr lang="en-US" sz="800" dirty="0"/>
              <a:t> AP </a:t>
            </a:r>
            <a:r>
              <a:rPr lang="en-US" sz="800" dirty="0" err="1"/>
              <a:t>intrinsik</a:t>
            </a:r>
            <a:r>
              <a:rPr lang="en-US" sz="800" dirty="0"/>
              <a:t> </a:t>
            </a:r>
            <a:r>
              <a:rPr lang="en-US" sz="800" dirty="0" err="1"/>
              <a:t>dengan</a:t>
            </a:r>
            <a:r>
              <a:rPr lang="en-US" sz="800" dirty="0"/>
              <a:t> </a:t>
            </a:r>
            <a:r>
              <a:rPr lang="en-US" sz="800" dirty="0" err="1"/>
              <a:t>kekuatan</a:t>
            </a:r>
            <a:r>
              <a:rPr lang="en-US" sz="800" dirty="0"/>
              <a:t> </a:t>
            </a:r>
            <a:r>
              <a:rPr lang="en-US" sz="800" dirty="0" err="1"/>
              <a:t>sinyal</a:t>
            </a:r>
            <a:r>
              <a:rPr lang="en-US" sz="800" dirty="0"/>
              <a:t> yang </a:t>
            </a:r>
            <a:r>
              <a:rPr lang="en-US" sz="800" dirty="0" err="1"/>
              <a:t>lebih</a:t>
            </a:r>
            <a:r>
              <a:rPr lang="en-US" sz="800" dirty="0"/>
              <a:t> </a:t>
            </a:r>
            <a:r>
              <a:rPr lang="en-US" sz="800" dirty="0" err="1" smtClean="0"/>
              <a:t>rendah</a:t>
            </a:r>
            <a:r>
              <a:rPr lang="en-US" sz="800" dirty="0" smtClean="0"/>
              <a:t>. </a:t>
            </a:r>
            <a:r>
              <a:rPr lang="en-US" sz="800" dirty="0" err="1" smtClean="0"/>
              <a:t>Sistem</a:t>
            </a:r>
            <a:r>
              <a:rPr lang="en-US" sz="800" dirty="0" smtClean="0"/>
              <a:t> </a:t>
            </a:r>
            <a:r>
              <a:rPr lang="en-US" sz="800" dirty="0" err="1"/>
              <a:t>hanya</a:t>
            </a:r>
            <a:r>
              <a:rPr lang="en-US" sz="800" dirty="0"/>
              <a:t> </a:t>
            </a:r>
            <a:r>
              <a:rPr lang="en-US" sz="800" dirty="0" err="1"/>
              <a:t>akan</a:t>
            </a:r>
            <a:r>
              <a:rPr lang="en-US" sz="800" dirty="0"/>
              <a:t> </a:t>
            </a:r>
            <a:r>
              <a:rPr lang="en-US" sz="800" dirty="0" err="1"/>
              <a:t>mengambil</a:t>
            </a:r>
            <a:r>
              <a:rPr lang="en-US" sz="800" dirty="0"/>
              <a:t> </a:t>
            </a:r>
            <a:r>
              <a:rPr lang="en-US" sz="800" dirty="0" err="1"/>
              <a:t>lokasi-lokasi</a:t>
            </a:r>
            <a:r>
              <a:rPr lang="en-US" sz="800" dirty="0"/>
              <a:t> yang </a:t>
            </a:r>
            <a:r>
              <a:rPr lang="en-US" sz="800" dirty="0" err="1"/>
              <a:t>memiliki</a:t>
            </a:r>
            <a:r>
              <a:rPr lang="en-US" sz="800" dirty="0"/>
              <a:t> </a:t>
            </a:r>
            <a:r>
              <a:rPr lang="en-US" sz="800" dirty="0" err="1"/>
              <a:t>tingkat</a:t>
            </a:r>
            <a:r>
              <a:rPr lang="en-US" sz="800" dirty="0"/>
              <a:t> </a:t>
            </a:r>
            <a:r>
              <a:rPr lang="en-US" sz="800" i="1" dirty="0"/>
              <a:t>footprint similarity </a:t>
            </a:r>
            <a:r>
              <a:rPr lang="en-US" sz="800" dirty="0" err="1"/>
              <a:t>tertentu</a:t>
            </a:r>
            <a:r>
              <a:rPr lang="en-US" sz="800" dirty="0"/>
              <a:t> </a:t>
            </a:r>
            <a:r>
              <a:rPr lang="en-US" sz="800" dirty="0" err="1"/>
              <a:t>dengan</a:t>
            </a:r>
            <a:r>
              <a:rPr lang="en-US" sz="800" dirty="0"/>
              <a:t> </a:t>
            </a:r>
            <a:r>
              <a:rPr lang="en-US" sz="800" dirty="0" err="1"/>
              <a:t>mempertimbangkan</a:t>
            </a:r>
            <a:r>
              <a:rPr lang="en-US" sz="800" dirty="0"/>
              <a:t> </a:t>
            </a:r>
            <a:r>
              <a:rPr lang="en-US" sz="800" i="1" dirty="0"/>
              <a:t>footprint </a:t>
            </a:r>
            <a:r>
              <a:rPr lang="en-US" sz="800" dirty="0" err="1"/>
              <a:t>pengguna</a:t>
            </a:r>
            <a:r>
              <a:rPr lang="en-US" sz="800" dirty="0"/>
              <a:t>.</a:t>
            </a:r>
            <a:endParaRPr sz="1600" dirty="0"/>
          </a:p>
        </p:txBody>
      </p:sp>
      <p:sp>
        <p:nvSpPr>
          <p:cNvPr id="121" name="Google Shape;121;p19" descr="Background pointer shape in timeline graphic"/>
          <p:cNvSpPr/>
          <p:nvPr/>
        </p:nvSpPr>
        <p:spPr>
          <a:xfrm>
            <a:off x="6781813" y="2199000"/>
            <a:ext cx="2051100" cy="7455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9"/>
          <p:cNvSpPr txBox="1">
            <a:spLocks noGrp="1"/>
          </p:cNvSpPr>
          <p:nvPr>
            <p:ph type="body" idx="4294967295"/>
          </p:nvPr>
        </p:nvSpPr>
        <p:spPr>
          <a:xfrm>
            <a:off x="7111512" y="2336550"/>
            <a:ext cx="1315500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 smtClean="0">
                <a:solidFill>
                  <a:schemeClr val="lt1"/>
                </a:solidFill>
              </a:rPr>
              <a:t>5</a:t>
            </a:r>
            <a:endParaRPr sz="1600" b="1" dirty="0">
              <a:solidFill>
                <a:schemeClr val="lt1"/>
              </a:solidFill>
            </a:endParaRPr>
          </a:p>
        </p:txBody>
      </p:sp>
      <p:grpSp>
        <p:nvGrpSpPr>
          <p:cNvPr id="123" name="Google Shape;123;p19"/>
          <p:cNvGrpSpPr/>
          <p:nvPr/>
        </p:nvGrpSpPr>
        <p:grpSpPr>
          <a:xfrm>
            <a:off x="7669807" y="1610215"/>
            <a:ext cx="198900" cy="593656"/>
            <a:chOff x="3918084" y="1610215"/>
            <a:chExt cx="198900" cy="593656"/>
          </a:xfrm>
        </p:grpSpPr>
        <p:cxnSp>
          <p:nvCxnSpPr>
            <p:cNvPr id="124" name="Google Shape;124;p19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25" name="Google Shape;125;p19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6" name="Google Shape;126;p19"/>
          <p:cNvSpPr txBox="1">
            <a:spLocks noGrp="1"/>
          </p:cNvSpPr>
          <p:nvPr>
            <p:ph type="body" idx="4294967295"/>
          </p:nvPr>
        </p:nvSpPr>
        <p:spPr>
          <a:xfrm>
            <a:off x="6137026" y="0"/>
            <a:ext cx="2836151" cy="13766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sz="1600" dirty="0" err="1" smtClean="0"/>
              <a:t>Menemukan</a:t>
            </a:r>
            <a:r>
              <a:rPr lang="en-US" sz="1600" dirty="0" smtClean="0"/>
              <a:t> </a:t>
            </a:r>
            <a:r>
              <a:rPr lang="en-US" sz="1600" dirty="0" err="1"/>
              <a:t>posisi</a:t>
            </a:r>
            <a:r>
              <a:rPr lang="en-US" sz="1600" dirty="0"/>
              <a:t> </a:t>
            </a:r>
            <a:r>
              <a:rPr lang="en-US" sz="1600" dirty="0" err="1" smtClean="0"/>
              <a:t>pengguna</a:t>
            </a:r>
            <a:endParaRPr lang="en-US" sz="1600" dirty="0" smtClean="0"/>
          </a:p>
          <a:p>
            <a:pPr marL="0" lvl="0" indent="0" algn="just">
              <a:spcAft>
                <a:spcPts val="1600"/>
              </a:spcAft>
              <a:buNone/>
            </a:pPr>
            <a:r>
              <a:rPr lang="en-US" sz="800" dirty="0" err="1" smtClean="0"/>
              <a:t>Sinyal</a:t>
            </a:r>
            <a:r>
              <a:rPr lang="en-US" sz="800" dirty="0" smtClean="0"/>
              <a:t> </a:t>
            </a:r>
            <a:r>
              <a:rPr lang="en-US" sz="800" dirty="0" err="1"/>
              <a:t>berasal</a:t>
            </a:r>
            <a:r>
              <a:rPr lang="en-US" sz="800" dirty="0"/>
              <a:t> </a:t>
            </a:r>
            <a:r>
              <a:rPr lang="en-US" sz="800" dirty="0" err="1"/>
              <a:t>dari</a:t>
            </a:r>
            <a:r>
              <a:rPr lang="en-US" sz="800" dirty="0"/>
              <a:t> AP di </a:t>
            </a:r>
            <a:r>
              <a:rPr lang="en-US" sz="800" dirty="0" err="1"/>
              <a:t>lingkungan</a:t>
            </a:r>
            <a:r>
              <a:rPr lang="en-US" sz="800" dirty="0"/>
              <a:t> </a:t>
            </a:r>
            <a:r>
              <a:rPr lang="en-US" sz="800" dirty="0" err="1"/>
              <a:t>sekitar</a:t>
            </a:r>
            <a:r>
              <a:rPr lang="en-US" sz="800" dirty="0"/>
              <a:t>, </a:t>
            </a:r>
            <a:r>
              <a:rPr lang="en-US" sz="800" dirty="0" err="1"/>
              <a:t>maka</a:t>
            </a:r>
            <a:r>
              <a:rPr lang="en-US" sz="800" dirty="0"/>
              <a:t> </a:t>
            </a:r>
            <a:r>
              <a:rPr lang="en-US" sz="800" dirty="0" err="1"/>
              <a:t>kemungkinan</a:t>
            </a:r>
            <a:r>
              <a:rPr lang="en-US" sz="800" dirty="0"/>
              <a:t> </a:t>
            </a:r>
            <a:r>
              <a:rPr lang="en-US" sz="800" dirty="0" err="1"/>
              <a:t>terdapat</a:t>
            </a:r>
            <a:r>
              <a:rPr lang="en-US" sz="800" dirty="0"/>
              <a:t> AP </a:t>
            </a:r>
            <a:r>
              <a:rPr lang="en-US" sz="800" dirty="0" err="1"/>
              <a:t>intrinsik</a:t>
            </a:r>
            <a:r>
              <a:rPr lang="en-US" sz="800" dirty="0"/>
              <a:t> </a:t>
            </a:r>
            <a:r>
              <a:rPr lang="en-US" sz="800" dirty="0" err="1"/>
              <a:t>dan</a:t>
            </a:r>
            <a:r>
              <a:rPr lang="en-US" sz="800" dirty="0"/>
              <a:t> </a:t>
            </a:r>
            <a:r>
              <a:rPr lang="en-US" sz="800" dirty="0" err="1" smtClean="0"/>
              <a:t>ekstrinsik</a:t>
            </a:r>
            <a:r>
              <a:rPr lang="en-US" sz="800" dirty="0" smtClean="0"/>
              <a:t>. </a:t>
            </a:r>
            <a:r>
              <a:rPr lang="en-US" sz="800" dirty="0" err="1"/>
              <a:t>Sistem</a:t>
            </a:r>
            <a:r>
              <a:rPr lang="en-US" sz="800" dirty="0"/>
              <a:t> </a:t>
            </a:r>
            <a:r>
              <a:rPr lang="en-US" sz="800" dirty="0" err="1"/>
              <a:t>memberikan</a:t>
            </a:r>
            <a:r>
              <a:rPr lang="en-US" sz="800" dirty="0"/>
              <a:t> </a:t>
            </a:r>
            <a:r>
              <a:rPr lang="en-US" sz="800" dirty="0" err="1"/>
              <a:t>bobot</a:t>
            </a:r>
            <a:r>
              <a:rPr lang="en-US" sz="800" dirty="0"/>
              <a:t> yang </a:t>
            </a:r>
            <a:r>
              <a:rPr lang="en-US" sz="800" dirty="0" err="1"/>
              <a:t>lebih</a:t>
            </a:r>
            <a:r>
              <a:rPr lang="en-US" sz="800" dirty="0"/>
              <a:t> </a:t>
            </a:r>
            <a:r>
              <a:rPr lang="en-US" sz="800" dirty="0" err="1"/>
              <a:t>tinggi</a:t>
            </a:r>
            <a:r>
              <a:rPr lang="en-US" sz="800" dirty="0"/>
              <a:t> </a:t>
            </a:r>
            <a:r>
              <a:rPr lang="en-US" sz="800" dirty="0" err="1"/>
              <a:t>untuk</a:t>
            </a:r>
            <a:r>
              <a:rPr lang="en-US" sz="800" dirty="0"/>
              <a:t> data RSS </a:t>
            </a:r>
            <a:r>
              <a:rPr lang="en-US" sz="800" i="1" dirty="0"/>
              <a:t>fingerprint </a:t>
            </a:r>
            <a:r>
              <a:rPr lang="en-US" sz="800" dirty="0" err="1"/>
              <a:t>dari</a:t>
            </a:r>
            <a:r>
              <a:rPr lang="en-US" sz="800" dirty="0"/>
              <a:t> AP </a:t>
            </a:r>
            <a:r>
              <a:rPr lang="en-US" sz="800" dirty="0" err="1"/>
              <a:t>intrinsik</a:t>
            </a:r>
            <a:r>
              <a:rPr lang="en-US" sz="800" dirty="0"/>
              <a:t> </a:t>
            </a:r>
            <a:r>
              <a:rPr lang="en-US" sz="800" dirty="0" err="1"/>
              <a:t>karena</a:t>
            </a:r>
            <a:r>
              <a:rPr lang="en-US" sz="800" dirty="0"/>
              <a:t> AP </a:t>
            </a:r>
            <a:r>
              <a:rPr lang="en-US" sz="800" dirty="0" err="1"/>
              <a:t>intrinsik</a:t>
            </a:r>
            <a:r>
              <a:rPr lang="en-US" sz="800" dirty="0"/>
              <a:t> </a:t>
            </a:r>
            <a:r>
              <a:rPr lang="en-US" sz="800" dirty="0" err="1"/>
              <a:t>lebih</a:t>
            </a:r>
            <a:r>
              <a:rPr lang="en-US" sz="800" dirty="0"/>
              <a:t> </a:t>
            </a:r>
            <a:r>
              <a:rPr lang="en-US" sz="800" i="1" dirty="0"/>
              <a:t>reliable </a:t>
            </a:r>
            <a:r>
              <a:rPr lang="en-US" sz="800" dirty="0" err="1"/>
              <a:t>dibandingkan</a:t>
            </a:r>
            <a:r>
              <a:rPr lang="en-US" sz="800" dirty="0"/>
              <a:t> AP </a:t>
            </a:r>
            <a:r>
              <a:rPr lang="en-US" sz="800" dirty="0" err="1"/>
              <a:t>ekstrinsik</a:t>
            </a:r>
            <a:r>
              <a:rPr lang="en-US" sz="800" dirty="0" smtClean="0"/>
              <a:t>. </a:t>
            </a:r>
            <a:r>
              <a:rPr lang="en-US" sz="800" dirty="0" err="1"/>
              <a:t>Penulis</a:t>
            </a:r>
            <a:r>
              <a:rPr lang="en-US" sz="800" dirty="0"/>
              <a:t> </a:t>
            </a:r>
            <a:r>
              <a:rPr lang="en-US" sz="800" dirty="0" err="1"/>
              <a:t>menggunakan</a:t>
            </a:r>
            <a:r>
              <a:rPr lang="en-US" sz="800" dirty="0"/>
              <a:t> </a:t>
            </a:r>
            <a:r>
              <a:rPr lang="en-US" sz="800" dirty="0" err="1"/>
              <a:t>skema</a:t>
            </a:r>
            <a:r>
              <a:rPr lang="en-US" sz="800" dirty="0"/>
              <a:t> </a:t>
            </a:r>
            <a:r>
              <a:rPr lang="en-US" sz="800" i="1" dirty="0"/>
              <a:t>weighted interpolation </a:t>
            </a:r>
            <a:r>
              <a:rPr lang="en-US" sz="800" dirty="0" err="1"/>
              <a:t>untuk</a:t>
            </a:r>
            <a:r>
              <a:rPr lang="en-US" sz="800" dirty="0"/>
              <a:t> </a:t>
            </a:r>
            <a:r>
              <a:rPr lang="en-US" sz="800" dirty="0" err="1"/>
              <a:t>menentukan</a:t>
            </a:r>
            <a:r>
              <a:rPr lang="en-US" sz="800" dirty="0"/>
              <a:t> </a:t>
            </a:r>
            <a:r>
              <a:rPr lang="en-US" sz="800" dirty="0" err="1"/>
              <a:t>lokasi</a:t>
            </a:r>
            <a:r>
              <a:rPr lang="en-US" sz="800" dirty="0"/>
              <a:t> yang </a:t>
            </a:r>
            <a:r>
              <a:rPr lang="en-US" sz="800" dirty="0" err="1"/>
              <a:t>memungkinkan</a:t>
            </a:r>
            <a:r>
              <a:rPr lang="en-US" sz="800" dirty="0"/>
              <a:t> </a:t>
            </a:r>
            <a:r>
              <a:rPr lang="en-US" sz="800" dirty="0" err="1"/>
              <a:t>bagi</a:t>
            </a:r>
            <a:r>
              <a:rPr lang="en-US" sz="800" dirty="0"/>
              <a:t> </a:t>
            </a:r>
            <a:r>
              <a:rPr lang="en-US" sz="800" dirty="0" err="1"/>
              <a:t>pengguna</a:t>
            </a:r>
            <a:r>
              <a:rPr lang="en-US" sz="800" dirty="0"/>
              <a:t>.</a:t>
            </a:r>
            <a:endParaRPr sz="800" dirty="0"/>
          </a:p>
        </p:txBody>
      </p:sp>
    </p:spTree>
    <p:extLst>
      <p:ext uri="{BB962C8B-B14F-4D97-AF65-F5344CB8AC3E}">
        <p14:creationId xmlns:p14="http://schemas.microsoft.com/office/powerpoint/2010/main" val="4212924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Uji Coba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Lingkungan Uji Coba</a:t>
            </a:r>
            <a:endParaRPr dirty="0"/>
          </a:p>
        </p:txBody>
      </p:sp>
      <p:sp>
        <p:nvSpPr>
          <p:cNvPr id="132" name="Google Shape;132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>
              <a:buNone/>
            </a:pPr>
            <a:r>
              <a:rPr lang="en-US" sz="1600" dirty="0" err="1" smtClean="0"/>
              <a:t>Untuk</a:t>
            </a:r>
            <a:r>
              <a:rPr lang="en-US" sz="1600" dirty="0" smtClean="0"/>
              <a:t> </a:t>
            </a:r>
            <a:r>
              <a:rPr lang="en-US" sz="1600" dirty="0" err="1"/>
              <a:t>mengevaluasi</a:t>
            </a:r>
            <a:r>
              <a:rPr lang="en-US" sz="1600" dirty="0"/>
              <a:t> </a:t>
            </a:r>
            <a:r>
              <a:rPr lang="en-US" sz="1600" dirty="0" err="1"/>
              <a:t>sistem</a:t>
            </a:r>
            <a:r>
              <a:rPr lang="en-US" sz="1600" dirty="0"/>
              <a:t> yang </a:t>
            </a:r>
            <a:r>
              <a:rPr lang="en-US" sz="1600" dirty="0" err="1"/>
              <a:t>diusulkan</a:t>
            </a:r>
            <a:r>
              <a:rPr lang="en-US" sz="1600" dirty="0"/>
              <a:t>, </a:t>
            </a:r>
            <a:r>
              <a:rPr lang="en-US" sz="1600" dirty="0" err="1"/>
              <a:t>penulis</a:t>
            </a:r>
            <a:r>
              <a:rPr lang="en-US" sz="1600" dirty="0"/>
              <a:t> </a:t>
            </a:r>
            <a:r>
              <a:rPr lang="en-US" sz="1600" dirty="0" err="1"/>
              <a:t>mengimplementasikan</a:t>
            </a:r>
            <a:r>
              <a:rPr lang="en-US" sz="1600" dirty="0"/>
              <a:t> </a:t>
            </a:r>
            <a:r>
              <a:rPr lang="en-US" sz="1600" dirty="0" err="1"/>
              <a:t>sebuah</a:t>
            </a:r>
            <a:r>
              <a:rPr lang="en-US" sz="1600" dirty="0"/>
              <a:t> </a:t>
            </a:r>
            <a:r>
              <a:rPr lang="en-US" sz="1600" dirty="0" err="1"/>
              <a:t>aplikasi</a:t>
            </a:r>
            <a:r>
              <a:rPr lang="en-US" sz="1600" dirty="0"/>
              <a:t> </a:t>
            </a:r>
            <a:r>
              <a:rPr lang="en-US" sz="1600" i="1" dirty="0"/>
              <a:t>positioning </a:t>
            </a:r>
            <a:r>
              <a:rPr lang="en-US" sz="1600" dirty="0" err="1"/>
              <a:t>pada</a:t>
            </a:r>
            <a:r>
              <a:rPr lang="en-US" sz="1600" dirty="0"/>
              <a:t> Samsung Galaxy i9000 yang </a:t>
            </a:r>
            <a:r>
              <a:rPr lang="en-US" sz="1600" dirty="0" err="1"/>
              <a:t>merupakan</a:t>
            </a:r>
            <a:r>
              <a:rPr lang="en-US" sz="1600" dirty="0"/>
              <a:t> </a:t>
            </a:r>
            <a:r>
              <a:rPr lang="en-US" sz="1600" i="1" dirty="0"/>
              <a:t>Android Smartphone </a:t>
            </a:r>
            <a:r>
              <a:rPr lang="en-US" sz="1600" dirty="0"/>
              <a:t>yang </a:t>
            </a:r>
            <a:r>
              <a:rPr lang="en-US" sz="1600" dirty="0" err="1"/>
              <a:t>dilengkapi</a:t>
            </a:r>
            <a:r>
              <a:rPr lang="en-US" sz="1600" dirty="0"/>
              <a:t> </a:t>
            </a:r>
            <a:r>
              <a:rPr lang="en-US" sz="1600" dirty="0" err="1"/>
              <a:t>giroskop</a:t>
            </a:r>
            <a:r>
              <a:rPr lang="en-US" sz="1600" dirty="0"/>
              <a:t>.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mengevaluasi</a:t>
            </a:r>
            <a:r>
              <a:rPr lang="en-US" sz="1600" dirty="0"/>
              <a:t> </a:t>
            </a:r>
            <a:r>
              <a:rPr lang="en-US" sz="1600" dirty="0" err="1"/>
              <a:t>kinerja</a:t>
            </a:r>
            <a:r>
              <a:rPr lang="en-US" sz="1600" i="1" dirty="0"/>
              <a:t> </a:t>
            </a:r>
            <a:r>
              <a:rPr lang="en-US" sz="1600" dirty="0" err="1"/>
              <a:t>dari</a:t>
            </a:r>
            <a:r>
              <a:rPr lang="en-US" sz="1600" dirty="0"/>
              <a:t> </a:t>
            </a:r>
            <a:r>
              <a:rPr lang="en-US" sz="1600" dirty="0" err="1"/>
              <a:t>skema</a:t>
            </a:r>
            <a:r>
              <a:rPr lang="en-US" sz="1600" dirty="0"/>
              <a:t> yang </a:t>
            </a:r>
            <a:r>
              <a:rPr lang="en-US" sz="1600" dirty="0" err="1"/>
              <a:t>diusulkan</a:t>
            </a:r>
            <a:r>
              <a:rPr lang="en-US" sz="1600" dirty="0"/>
              <a:t>, </a:t>
            </a:r>
            <a:r>
              <a:rPr lang="en-US" sz="1600" dirty="0" err="1"/>
              <a:t>penulis</a:t>
            </a:r>
            <a:r>
              <a:rPr lang="en-US" sz="1600" dirty="0"/>
              <a:t> </a:t>
            </a:r>
            <a:r>
              <a:rPr lang="en-US" sz="1600" dirty="0" err="1"/>
              <a:t>telah</a:t>
            </a:r>
            <a:r>
              <a:rPr lang="en-US" sz="1600" dirty="0"/>
              <a:t> </a:t>
            </a:r>
            <a:r>
              <a:rPr lang="en-US" sz="1600" dirty="0" err="1"/>
              <a:t>mengumpulkan</a:t>
            </a:r>
            <a:r>
              <a:rPr lang="en-US" sz="1600" dirty="0"/>
              <a:t> data RSS </a:t>
            </a:r>
            <a:r>
              <a:rPr lang="en-US" sz="1600" dirty="0" err="1"/>
              <a:t>pada</a:t>
            </a:r>
            <a:r>
              <a:rPr lang="en-US" sz="1600" dirty="0"/>
              <a:t> </a:t>
            </a:r>
            <a:r>
              <a:rPr lang="en-US" sz="1600" dirty="0" err="1"/>
              <a:t>lingkungan</a:t>
            </a:r>
            <a:r>
              <a:rPr lang="en-US" sz="1600" dirty="0"/>
              <a:t> WLAN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dimensi</a:t>
            </a:r>
            <a:r>
              <a:rPr lang="en-US" sz="1600" dirty="0"/>
              <a:t> 36 m × 15 </a:t>
            </a:r>
            <a:r>
              <a:rPr lang="en-US" sz="1600" dirty="0" smtClean="0"/>
              <a:t>m.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3304879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14300" indent="0">
              <a:buNone/>
            </a:pPr>
            <a:r>
              <a:rPr lang="en-US" sz="1400" dirty="0" err="1"/>
              <a:t>Terdapat</a:t>
            </a:r>
            <a:r>
              <a:rPr lang="en-US" sz="1400" dirty="0"/>
              <a:t> lima AP Wi-Fi </a:t>
            </a:r>
            <a:r>
              <a:rPr lang="en-US" sz="1400" dirty="0" err="1"/>
              <a:t>intrinsik</a:t>
            </a:r>
            <a:r>
              <a:rPr lang="en-US" sz="1400" dirty="0"/>
              <a:t> (D-Link Dir635) </a:t>
            </a:r>
            <a:r>
              <a:rPr lang="en-US" sz="1400" dirty="0" err="1"/>
              <a:t>dan</a:t>
            </a:r>
            <a:r>
              <a:rPr lang="en-US" sz="1400" dirty="0"/>
              <a:t> </a:t>
            </a:r>
            <a:r>
              <a:rPr lang="en-US" sz="1400" dirty="0" err="1"/>
              <a:t>enam</a:t>
            </a:r>
            <a:r>
              <a:rPr lang="en-US" sz="1400" dirty="0"/>
              <a:t> AP Wi-Fi </a:t>
            </a:r>
            <a:r>
              <a:rPr lang="en-US" sz="1400" dirty="0" err="1"/>
              <a:t>ekstrinsik</a:t>
            </a:r>
            <a:r>
              <a:rPr lang="en-US" sz="1400" dirty="0"/>
              <a:t> yang </a:t>
            </a:r>
            <a:r>
              <a:rPr lang="en-US" sz="1400" dirty="0" err="1"/>
              <a:t>dapat</a:t>
            </a:r>
            <a:r>
              <a:rPr lang="en-US" sz="1400" dirty="0"/>
              <a:t> </a:t>
            </a:r>
            <a:r>
              <a:rPr lang="en-US" sz="1400" dirty="0" err="1"/>
              <a:t>dideteksi</a:t>
            </a:r>
            <a:r>
              <a:rPr lang="en-US" sz="1400" dirty="0"/>
              <a:t> di </a:t>
            </a:r>
            <a:r>
              <a:rPr lang="en-US" sz="1400" dirty="0" err="1"/>
              <a:t>sekitar</a:t>
            </a:r>
            <a:r>
              <a:rPr lang="en-US" sz="1400" dirty="0"/>
              <a:t> </a:t>
            </a:r>
            <a:r>
              <a:rPr lang="en-US" sz="1400" dirty="0" err="1"/>
              <a:t>lingkungan</a:t>
            </a:r>
            <a:r>
              <a:rPr lang="en-US" sz="1400" i="1" dirty="0"/>
              <a:t> </a:t>
            </a:r>
            <a:r>
              <a:rPr lang="en-US" sz="1400" dirty="0" err="1"/>
              <a:t>tersebut</a:t>
            </a:r>
            <a:r>
              <a:rPr lang="en-US" sz="1400" dirty="0"/>
              <a:t>. </a:t>
            </a:r>
            <a:r>
              <a:rPr lang="en-US" sz="1400" dirty="0" err="1"/>
              <a:t>Pada</a:t>
            </a:r>
            <a:r>
              <a:rPr lang="en-US" sz="1400" dirty="0"/>
              <a:t> </a:t>
            </a:r>
            <a:r>
              <a:rPr lang="en-US" sz="1400" dirty="0" err="1"/>
              <a:t>tahap</a:t>
            </a:r>
            <a:r>
              <a:rPr lang="en-US" sz="1400" dirty="0"/>
              <a:t> offline, </a:t>
            </a:r>
            <a:r>
              <a:rPr lang="en-US" sz="1400" dirty="0" err="1"/>
              <a:t>penulis</a:t>
            </a:r>
            <a:r>
              <a:rPr lang="en-US" sz="1400" dirty="0"/>
              <a:t> </a:t>
            </a:r>
            <a:r>
              <a:rPr lang="en-US" sz="1400" dirty="0" err="1"/>
              <a:t>mengumpulkan</a:t>
            </a:r>
            <a:r>
              <a:rPr lang="en-US" sz="1400" dirty="0"/>
              <a:t> data RSS </a:t>
            </a:r>
            <a:r>
              <a:rPr lang="en-US" sz="1400" i="1" dirty="0"/>
              <a:t>fingerprint </a:t>
            </a:r>
            <a:r>
              <a:rPr lang="en-US" sz="1400" dirty="0" err="1"/>
              <a:t>pada</a:t>
            </a:r>
            <a:r>
              <a:rPr lang="en-US" sz="1400" dirty="0"/>
              <a:t> 12 </a:t>
            </a:r>
            <a:r>
              <a:rPr lang="en-US" sz="1400" dirty="0" err="1"/>
              <a:t>arah</a:t>
            </a:r>
            <a:r>
              <a:rPr lang="en-US" sz="1400" dirty="0"/>
              <a:t> (4 kali </a:t>
            </a:r>
            <a:r>
              <a:rPr lang="en-US" sz="1400" dirty="0" err="1"/>
              <a:t>orientasi</a:t>
            </a:r>
            <a:r>
              <a:rPr lang="en-US" sz="1400" dirty="0"/>
              <a:t>, 3 </a:t>
            </a:r>
            <a:r>
              <a:rPr lang="en-US" sz="1400" i="1" dirty="0"/>
              <a:t>range </a:t>
            </a:r>
            <a:r>
              <a:rPr lang="en-US" sz="1400" dirty="0" err="1"/>
              <a:t>rotasi</a:t>
            </a:r>
            <a:r>
              <a:rPr lang="en-US" sz="1400" dirty="0"/>
              <a:t>) </a:t>
            </a:r>
            <a:r>
              <a:rPr lang="en-US" sz="1400" dirty="0" err="1"/>
              <a:t>dan</a:t>
            </a:r>
            <a:r>
              <a:rPr lang="en-US" sz="1400" dirty="0"/>
              <a:t> data sample </a:t>
            </a:r>
            <a:r>
              <a:rPr lang="en-US" sz="1400" i="1" dirty="0"/>
              <a:t>footprint </a:t>
            </a:r>
            <a:r>
              <a:rPr lang="en-US" sz="1400" dirty="0"/>
              <a:t>di 44 </a:t>
            </a:r>
            <a:r>
              <a:rPr lang="en-US" sz="1400" dirty="0" err="1"/>
              <a:t>lokasi</a:t>
            </a:r>
            <a:r>
              <a:rPr lang="en-US" sz="1400" dirty="0"/>
              <a:t> yang </a:t>
            </a:r>
            <a:r>
              <a:rPr lang="en-US" sz="1400" dirty="0" err="1"/>
              <a:t>telah</a:t>
            </a:r>
            <a:r>
              <a:rPr lang="en-US" sz="1400" dirty="0"/>
              <a:t> </a:t>
            </a:r>
            <a:r>
              <a:rPr lang="en-US" sz="1400" dirty="0" err="1"/>
              <a:t>ditentukan</a:t>
            </a:r>
            <a:r>
              <a:rPr lang="en-US" sz="1400" dirty="0"/>
              <a:t>. </a:t>
            </a:r>
            <a:r>
              <a:rPr lang="en-US" sz="1400" dirty="0" err="1"/>
              <a:t>Setelah</a:t>
            </a:r>
            <a:r>
              <a:rPr lang="en-US" sz="1400" dirty="0"/>
              <a:t> </a:t>
            </a:r>
            <a:r>
              <a:rPr lang="en-US" sz="1400" i="1" dirty="0"/>
              <a:t>database </a:t>
            </a:r>
            <a:r>
              <a:rPr lang="en-US" sz="1400" dirty="0" err="1"/>
              <a:t>dibuat</a:t>
            </a:r>
            <a:r>
              <a:rPr lang="en-US" sz="1400" dirty="0"/>
              <a:t>, </a:t>
            </a:r>
            <a:r>
              <a:rPr lang="en-US" sz="1400" dirty="0" err="1"/>
              <a:t>penulis</a:t>
            </a:r>
            <a:r>
              <a:rPr lang="en-US" sz="1400" dirty="0"/>
              <a:t> </a:t>
            </a:r>
            <a:r>
              <a:rPr lang="en-US" sz="1400" dirty="0" err="1"/>
              <a:t>melakukan</a:t>
            </a:r>
            <a:r>
              <a:rPr lang="en-US" sz="1400" dirty="0"/>
              <a:t> </a:t>
            </a:r>
            <a:r>
              <a:rPr lang="en-US" sz="1400" dirty="0" err="1"/>
              <a:t>validasi</a:t>
            </a:r>
            <a:r>
              <a:rPr lang="en-US" sz="1400" dirty="0"/>
              <a:t> </a:t>
            </a:r>
            <a:r>
              <a:rPr lang="en-US" sz="1400" dirty="0" err="1"/>
              <a:t>akurasi</a:t>
            </a:r>
            <a:r>
              <a:rPr lang="en-US" sz="1400" dirty="0"/>
              <a:t> </a:t>
            </a:r>
            <a:r>
              <a:rPr lang="en-US" sz="1400" i="1" dirty="0"/>
              <a:t>positioning </a:t>
            </a:r>
            <a:r>
              <a:rPr lang="en-US" sz="1400" dirty="0" err="1"/>
              <a:t>pada</a:t>
            </a:r>
            <a:r>
              <a:rPr lang="en-US" sz="1400" dirty="0"/>
              <a:t> 30 </a:t>
            </a:r>
            <a:r>
              <a:rPr lang="en-US" sz="1400" dirty="0" err="1"/>
              <a:t>lokasi</a:t>
            </a:r>
            <a:r>
              <a:rPr lang="en-US" sz="1400" dirty="0"/>
              <a:t> </a:t>
            </a:r>
            <a:r>
              <a:rPr lang="en-US" sz="1400" dirty="0" err="1"/>
              <a:t>uji</a:t>
            </a:r>
            <a:r>
              <a:rPr lang="en-US" sz="1400" dirty="0"/>
              <a:t> (</a:t>
            </a:r>
            <a:r>
              <a:rPr lang="en-US" sz="1400" dirty="0" err="1"/>
              <a:t>setiap</a:t>
            </a:r>
            <a:r>
              <a:rPr lang="en-US" sz="1400" dirty="0"/>
              <a:t> </a:t>
            </a:r>
            <a:r>
              <a:rPr lang="en-US" sz="1400" dirty="0" err="1"/>
              <a:t>lokasi</a:t>
            </a:r>
            <a:r>
              <a:rPr lang="en-US" sz="1400" dirty="0"/>
              <a:t> </a:t>
            </a:r>
            <a:r>
              <a:rPr lang="en-US" sz="1400" dirty="0" err="1"/>
              <a:t>dilambangkan</a:t>
            </a:r>
            <a:r>
              <a:rPr lang="en-US" sz="1400" dirty="0"/>
              <a:t> </a:t>
            </a:r>
            <a:r>
              <a:rPr lang="en-US" sz="1400" dirty="0" err="1"/>
              <a:t>dengan</a:t>
            </a:r>
            <a:r>
              <a:rPr lang="en-US" sz="1400" dirty="0"/>
              <a:t> </a:t>
            </a:r>
            <a:r>
              <a:rPr lang="en-US" sz="1400" dirty="0" err="1"/>
              <a:t>tanda</a:t>
            </a:r>
            <a:r>
              <a:rPr lang="en-US" sz="1400" dirty="0"/>
              <a:t> </a:t>
            </a:r>
            <a:r>
              <a:rPr lang="en-US" sz="1400" dirty="0" err="1"/>
              <a:t>bintang</a:t>
            </a:r>
            <a:r>
              <a:rPr lang="en-US" sz="1400" dirty="0" smtClean="0"/>
              <a:t>).</a:t>
            </a:r>
            <a:endParaRPr sz="1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75" y="1329055"/>
            <a:ext cx="4286250" cy="2485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122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Hasil dan Analisis Uji Coba (1)</a:t>
            </a:r>
            <a:endParaRPr dirty="0"/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600" dirty="0" err="1"/>
              <a:t>Penulis</a:t>
            </a:r>
            <a:r>
              <a:rPr lang="en-US" sz="1600" dirty="0"/>
              <a:t> </a:t>
            </a:r>
            <a:r>
              <a:rPr lang="en-US" sz="1600" dirty="0" err="1"/>
              <a:t>melakukan</a:t>
            </a:r>
            <a:r>
              <a:rPr lang="en-US" sz="1600" dirty="0"/>
              <a:t> </a:t>
            </a:r>
            <a:r>
              <a:rPr lang="en-US" sz="1600" dirty="0" err="1"/>
              <a:t>uji</a:t>
            </a:r>
            <a:r>
              <a:rPr lang="en-US" sz="1600" dirty="0"/>
              <a:t> </a:t>
            </a:r>
            <a:r>
              <a:rPr lang="en-US" sz="1600" dirty="0" err="1"/>
              <a:t>coba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mengetahui</a:t>
            </a:r>
            <a:r>
              <a:rPr lang="en-US" sz="1600" dirty="0"/>
              <a:t> </a:t>
            </a:r>
            <a:r>
              <a:rPr lang="en-US" sz="1600" dirty="0" err="1"/>
              <a:t>bagaimana</a:t>
            </a:r>
            <a:r>
              <a:rPr lang="en-US" sz="1600" dirty="0"/>
              <a:t> </a:t>
            </a:r>
            <a:r>
              <a:rPr lang="en-US" sz="1600" dirty="0" err="1"/>
              <a:t>waktu</a:t>
            </a:r>
            <a:r>
              <a:rPr lang="en-US" sz="1600" dirty="0"/>
              <a:t> </a:t>
            </a:r>
            <a:r>
              <a:rPr lang="en-US" sz="1600" dirty="0" err="1"/>
              <a:t>pengumpulan</a:t>
            </a:r>
            <a:r>
              <a:rPr lang="en-US" sz="1600" dirty="0"/>
              <a:t> data RSS </a:t>
            </a:r>
            <a:r>
              <a:rPr lang="en-US" sz="1600" dirty="0" err="1"/>
              <a:t>berpengaruh</a:t>
            </a:r>
            <a:r>
              <a:rPr lang="en-US" sz="1600" dirty="0"/>
              <a:t> </a:t>
            </a:r>
            <a:r>
              <a:rPr lang="en-US" sz="1600" dirty="0" err="1"/>
              <a:t>pada</a:t>
            </a:r>
            <a:r>
              <a:rPr lang="en-US" sz="1600" dirty="0"/>
              <a:t> </a:t>
            </a:r>
            <a:r>
              <a:rPr lang="en-US" sz="1600" dirty="0" err="1"/>
              <a:t>akurasi</a:t>
            </a:r>
            <a:r>
              <a:rPr lang="en-US" sz="1600" dirty="0"/>
              <a:t> </a:t>
            </a:r>
            <a:r>
              <a:rPr lang="en-US" sz="1600" dirty="0" err="1"/>
              <a:t>penentuan</a:t>
            </a:r>
            <a:r>
              <a:rPr lang="en-US" sz="1600" dirty="0"/>
              <a:t> </a:t>
            </a:r>
            <a:r>
              <a:rPr lang="en-US" sz="1600" dirty="0" err="1"/>
              <a:t>posisi</a:t>
            </a:r>
            <a:r>
              <a:rPr lang="en-US" sz="1600" dirty="0"/>
              <a:t> </a:t>
            </a:r>
            <a:r>
              <a:rPr lang="en-US" sz="1600" dirty="0" err="1"/>
              <a:t>akhir</a:t>
            </a:r>
            <a:r>
              <a:rPr lang="en-US" sz="1600" dirty="0"/>
              <a:t>.</a:t>
            </a:r>
          </a:p>
        </p:txBody>
      </p:sp>
      <p:sp>
        <p:nvSpPr>
          <p:cNvPr id="73" name="Google Shape;73;p1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Clr>
                <a:schemeClr val="dk2"/>
              </a:buClr>
              <a:buSzPts val="1100"/>
            </a:pPr>
            <a:r>
              <a:rPr lang="en-US" sz="1600" i="1" dirty="0"/>
              <a:t>Error distance </a:t>
            </a:r>
            <a:r>
              <a:rPr lang="en-US" sz="1600" dirty="0" err="1"/>
              <a:t>merupakan</a:t>
            </a:r>
            <a:r>
              <a:rPr lang="en-US" sz="1600" dirty="0"/>
              <a:t> </a:t>
            </a:r>
            <a:r>
              <a:rPr lang="en-US" sz="1600" dirty="0" err="1"/>
              <a:t>kesalahan</a:t>
            </a:r>
            <a:r>
              <a:rPr lang="en-US" sz="1600" dirty="0"/>
              <a:t> </a:t>
            </a:r>
            <a:r>
              <a:rPr lang="en-US" sz="1600" dirty="0" err="1"/>
              <a:t>jarak</a:t>
            </a:r>
            <a:r>
              <a:rPr lang="en-US" sz="1600" dirty="0"/>
              <a:t> yang </a:t>
            </a:r>
            <a:r>
              <a:rPr lang="en-US" sz="1600" dirty="0" err="1"/>
              <a:t>dapat</a:t>
            </a:r>
            <a:r>
              <a:rPr lang="en-US" sz="1600" dirty="0"/>
              <a:t> </a:t>
            </a:r>
            <a:r>
              <a:rPr lang="en-US" sz="1600" dirty="0" err="1"/>
              <a:t>ditoleransi</a:t>
            </a:r>
            <a:r>
              <a:rPr lang="en-US" sz="1600" dirty="0"/>
              <a:t> </a:t>
            </a:r>
            <a:r>
              <a:rPr lang="en-US" sz="1600" dirty="0" err="1"/>
              <a:t>antara</a:t>
            </a:r>
            <a:r>
              <a:rPr lang="en-US" sz="1600" dirty="0"/>
              <a:t> </a:t>
            </a:r>
            <a:r>
              <a:rPr lang="en-US" sz="1600" dirty="0" err="1"/>
              <a:t>estimasi</a:t>
            </a:r>
            <a:r>
              <a:rPr lang="en-US" sz="1600" dirty="0"/>
              <a:t> </a:t>
            </a:r>
            <a:r>
              <a:rPr lang="en-US" sz="1600" dirty="0" err="1"/>
              <a:t>posisi</a:t>
            </a:r>
            <a:r>
              <a:rPr lang="en-US" sz="1600" dirty="0"/>
              <a:t> </a:t>
            </a:r>
            <a:r>
              <a:rPr lang="en-US" sz="1600" dirty="0" err="1"/>
              <a:t>dan</a:t>
            </a:r>
            <a:r>
              <a:rPr lang="en-US" sz="1600" dirty="0"/>
              <a:t> </a:t>
            </a:r>
            <a:r>
              <a:rPr lang="en-US" sz="1600" dirty="0" err="1"/>
              <a:t>posisi</a:t>
            </a:r>
            <a:r>
              <a:rPr lang="en-US" sz="1600" dirty="0"/>
              <a:t> </a:t>
            </a:r>
            <a:r>
              <a:rPr lang="en-US" sz="1600" dirty="0" err="1" smtClean="0"/>
              <a:t>sebenarnya</a:t>
            </a:r>
            <a:r>
              <a:rPr lang="en-US" sz="1600" dirty="0" smtClean="0"/>
              <a:t>.</a:t>
            </a:r>
            <a:endParaRPr lang="en-US" sz="1600" dirty="0"/>
          </a:p>
          <a:p>
            <a:pPr marL="285750" indent="-285750">
              <a:buClr>
                <a:schemeClr val="dk2"/>
              </a:buClr>
              <a:buSzPts val="1100"/>
            </a:pPr>
            <a:r>
              <a:rPr lang="en-US" sz="1600" dirty="0" err="1" smtClean="0"/>
              <a:t>Perbedaan</a:t>
            </a:r>
            <a:r>
              <a:rPr lang="en-US" sz="1600" dirty="0" smtClean="0"/>
              <a:t> </a:t>
            </a:r>
            <a:r>
              <a:rPr lang="en-US" sz="1600" dirty="0" err="1"/>
              <a:t>kurva</a:t>
            </a:r>
            <a:r>
              <a:rPr lang="en-US" sz="1600" dirty="0"/>
              <a:t> </a:t>
            </a:r>
            <a:r>
              <a:rPr lang="en-US" sz="1600" dirty="0" err="1"/>
              <a:t>menunjukkan</a:t>
            </a:r>
            <a:r>
              <a:rPr lang="en-US" sz="1600" dirty="0"/>
              <a:t> </a:t>
            </a:r>
            <a:r>
              <a:rPr lang="en-US" sz="1600" dirty="0" err="1"/>
              <a:t>bahwa</a:t>
            </a:r>
            <a:r>
              <a:rPr lang="en-US" sz="1600" dirty="0"/>
              <a:t> </a:t>
            </a:r>
            <a:r>
              <a:rPr lang="en-US" sz="1600" dirty="0" err="1"/>
              <a:t>waktu</a:t>
            </a:r>
            <a:r>
              <a:rPr lang="en-US" sz="1600" dirty="0"/>
              <a:t> </a:t>
            </a:r>
            <a:r>
              <a:rPr lang="en-US" sz="1600" dirty="0" err="1"/>
              <a:t>pengumpulan</a:t>
            </a:r>
            <a:r>
              <a:rPr lang="en-US" sz="1600" dirty="0"/>
              <a:t> data yang </a:t>
            </a:r>
            <a:r>
              <a:rPr lang="en-US" sz="1600" dirty="0" err="1"/>
              <a:t>berbeda</a:t>
            </a:r>
            <a:r>
              <a:rPr lang="en-US" sz="1600" dirty="0"/>
              <a:t> </a:t>
            </a:r>
            <a:r>
              <a:rPr lang="en-US" sz="1600" dirty="0" err="1"/>
              <a:t>menghasilkan</a:t>
            </a:r>
            <a:r>
              <a:rPr lang="en-US" sz="1600" dirty="0"/>
              <a:t> </a:t>
            </a:r>
            <a:r>
              <a:rPr lang="en-US" sz="1600" dirty="0" err="1"/>
              <a:t>nilai</a:t>
            </a:r>
            <a:r>
              <a:rPr lang="en-US" sz="1600" dirty="0"/>
              <a:t> </a:t>
            </a:r>
            <a:r>
              <a:rPr lang="en-US" sz="1600" dirty="0" err="1"/>
              <a:t>akurasi</a:t>
            </a:r>
            <a:r>
              <a:rPr lang="en-US" sz="1600" dirty="0"/>
              <a:t> yang </a:t>
            </a:r>
            <a:r>
              <a:rPr lang="en-US" sz="1600" dirty="0" err="1"/>
              <a:t>berbeda</a:t>
            </a:r>
            <a:r>
              <a:rPr lang="en-US" sz="1600" dirty="0"/>
              <a:t>. </a:t>
            </a:r>
            <a:endParaRPr lang="en-US" sz="1600" dirty="0" smtClean="0"/>
          </a:p>
          <a:p>
            <a:pPr marL="285750" indent="-285750">
              <a:buClr>
                <a:schemeClr val="dk2"/>
              </a:buClr>
              <a:buSzPts val="1100"/>
            </a:pPr>
            <a:r>
              <a:rPr lang="en-US" sz="1600" dirty="0" smtClean="0"/>
              <a:t>Dari </a:t>
            </a:r>
            <a:r>
              <a:rPr lang="en-US" sz="1600" dirty="0" err="1"/>
              <a:t>grafik</a:t>
            </a:r>
            <a:r>
              <a:rPr lang="en-US" sz="1600" dirty="0"/>
              <a:t> </a:t>
            </a:r>
            <a:r>
              <a:rPr lang="en-US" sz="1600" dirty="0" err="1"/>
              <a:t>dapat</a:t>
            </a:r>
            <a:r>
              <a:rPr lang="en-US" sz="1600" dirty="0"/>
              <a:t> </a:t>
            </a:r>
            <a:r>
              <a:rPr lang="en-US" sz="1600" dirty="0" err="1"/>
              <a:t>disimpulkan</a:t>
            </a:r>
            <a:r>
              <a:rPr lang="en-US" sz="1600" dirty="0"/>
              <a:t> </a:t>
            </a:r>
            <a:r>
              <a:rPr lang="en-US" sz="1600" dirty="0" err="1"/>
              <a:t>bahwa</a:t>
            </a:r>
            <a:r>
              <a:rPr lang="en-US" sz="1600" dirty="0"/>
              <a:t> </a:t>
            </a:r>
            <a:r>
              <a:rPr lang="en-US" sz="1600" dirty="0" err="1"/>
              <a:t>semakin</a:t>
            </a:r>
            <a:r>
              <a:rPr lang="en-US" sz="1600" dirty="0"/>
              <a:t> lama </a:t>
            </a:r>
            <a:r>
              <a:rPr lang="en-US" sz="1600" dirty="0" err="1"/>
              <a:t>waktu</a:t>
            </a:r>
            <a:r>
              <a:rPr lang="en-US" sz="1600" dirty="0"/>
              <a:t> </a:t>
            </a:r>
            <a:r>
              <a:rPr lang="en-US" sz="1600" dirty="0" err="1"/>
              <a:t>pengumpulan</a:t>
            </a:r>
            <a:r>
              <a:rPr lang="en-US" sz="1600" dirty="0"/>
              <a:t> data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mengumpulkan</a:t>
            </a:r>
            <a:r>
              <a:rPr lang="en-US" sz="1600" dirty="0"/>
              <a:t> </a:t>
            </a:r>
            <a:r>
              <a:rPr lang="en-US" sz="1600" dirty="0" err="1"/>
              <a:t>informasi</a:t>
            </a:r>
            <a:r>
              <a:rPr lang="en-US" sz="1600" dirty="0"/>
              <a:t> RSS, </a:t>
            </a:r>
            <a:r>
              <a:rPr lang="en-US" sz="1600" dirty="0" err="1"/>
              <a:t>maka</a:t>
            </a:r>
            <a:r>
              <a:rPr lang="en-US" sz="1600" dirty="0"/>
              <a:t> </a:t>
            </a:r>
            <a:r>
              <a:rPr lang="en-US" sz="1600" dirty="0" err="1"/>
              <a:t>akurasi</a:t>
            </a:r>
            <a:r>
              <a:rPr lang="en-US" sz="1600" dirty="0"/>
              <a:t> </a:t>
            </a:r>
            <a:r>
              <a:rPr lang="en-US" sz="1600" i="1" dirty="0"/>
              <a:t>positioning </a:t>
            </a:r>
            <a:r>
              <a:rPr lang="en-US" sz="1600" dirty="0" err="1"/>
              <a:t>akan</a:t>
            </a:r>
            <a:r>
              <a:rPr lang="en-US" sz="1600" dirty="0"/>
              <a:t> </a:t>
            </a:r>
            <a:r>
              <a:rPr lang="en-US" sz="1600" dirty="0" err="1"/>
              <a:t>semakin</a:t>
            </a:r>
            <a:r>
              <a:rPr lang="en-US" sz="1600" dirty="0"/>
              <a:t> </a:t>
            </a:r>
            <a:r>
              <a:rPr lang="en-US" sz="1600" dirty="0" err="1"/>
              <a:t>meningkat</a:t>
            </a:r>
            <a:r>
              <a:rPr lang="en-US" sz="1600" dirty="0"/>
              <a:t>.</a:t>
            </a:r>
            <a:endParaRPr sz="1600" dirty="0"/>
          </a:p>
        </p:txBody>
      </p:sp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475" y="2579550"/>
            <a:ext cx="3794125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858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Hasil dan Analisis Uji Coba (2)</a:t>
            </a:r>
            <a:endParaRPr dirty="0"/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600" dirty="0" err="1"/>
              <a:t>Penulis</a:t>
            </a:r>
            <a:r>
              <a:rPr lang="en-US" sz="1600" dirty="0"/>
              <a:t> </a:t>
            </a:r>
            <a:r>
              <a:rPr lang="en-US" sz="1600" dirty="0" err="1" smtClean="0"/>
              <a:t>membandingkan</a:t>
            </a:r>
            <a:r>
              <a:rPr lang="en-US" sz="1600" dirty="0" smtClean="0"/>
              <a:t> </a:t>
            </a:r>
            <a:r>
              <a:rPr lang="en-US" sz="1600" dirty="0" err="1"/>
              <a:t>akurasi</a:t>
            </a:r>
            <a:r>
              <a:rPr lang="en-US" sz="1600" dirty="0"/>
              <a:t> </a:t>
            </a:r>
            <a:r>
              <a:rPr lang="en-US" sz="1600" dirty="0" err="1"/>
              <a:t>penentuan</a:t>
            </a:r>
            <a:r>
              <a:rPr lang="en-US" sz="1600" dirty="0"/>
              <a:t> </a:t>
            </a:r>
            <a:r>
              <a:rPr lang="en-US" sz="1600" dirty="0" err="1"/>
              <a:t>posisi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berbagai</a:t>
            </a:r>
            <a:r>
              <a:rPr lang="en-US" sz="1600" dirty="0"/>
              <a:t> </a:t>
            </a:r>
            <a:r>
              <a:rPr lang="en-US" sz="1600" dirty="0" err="1"/>
              <a:t>skema</a:t>
            </a:r>
            <a:r>
              <a:rPr lang="en-US" sz="1600" dirty="0"/>
              <a:t> </a:t>
            </a:r>
            <a:r>
              <a:rPr lang="en-US" sz="1600" i="1" dirty="0"/>
              <a:t>positioning</a:t>
            </a:r>
            <a:r>
              <a:rPr lang="en-US" sz="1600" dirty="0"/>
              <a:t>.</a:t>
            </a:r>
          </a:p>
        </p:txBody>
      </p:sp>
      <p:sp>
        <p:nvSpPr>
          <p:cNvPr id="73" name="Google Shape;73;p1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Clr>
                <a:schemeClr val="dk2"/>
              </a:buClr>
              <a:buSzPts val="1100"/>
            </a:pP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bantuan</a:t>
            </a:r>
            <a:r>
              <a:rPr lang="en-US" sz="1600" dirty="0"/>
              <a:t> RSS </a:t>
            </a:r>
            <a:r>
              <a:rPr lang="en-US" sz="1600" dirty="0" err="1"/>
              <a:t>dari</a:t>
            </a:r>
            <a:r>
              <a:rPr lang="en-US" sz="1600" dirty="0"/>
              <a:t> </a:t>
            </a:r>
            <a:r>
              <a:rPr lang="en-US" sz="1600" dirty="0" err="1"/>
              <a:t>lingkungan</a:t>
            </a:r>
            <a:r>
              <a:rPr lang="en-US" sz="1600" dirty="0"/>
              <a:t> </a:t>
            </a:r>
            <a:r>
              <a:rPr lang="en-US" sz="1600" dirty="0" err="1"/>
              <a:t>sekitar</a:t>
            </a:r>
            <a:r>
              <a:rPr lang="en-US" sz="1600" dirty="0"/>
              <a:t>, </a:t>
            </a:r>
            <a:r>
              <a:rPr lang="en-US" sz="1600" dirty="0" smtClean="0"/>
              <a:t>filter </a:t>
            </a:r>
            <a:r>
              <a:rPr lang="en-US" sz="1600" i="1" dirty="0"/>
              <a:t>noise</a:t>
            </a:r>
            <a:r>
              <a:rPr lang="en-US" sz="1600" dirty="0"/>
              <a:t>, </a:t>
            </a:r>
            <a:r>
              <a:rPr lang="en-US" sz="1600" dirty="0" err="1"/>
              <a:t>dan</a:t>
            </a:r>
            <a:r>
              <a:rPr lang="en-US" sz="1600" dirty="0"/>
              <a:t> </a:t>
            </a:r>
            <a:r>
              <a:rPr lang="en-US" sz="1600" dirty="0" err="1"/>
              <a:t>pencocokan</a:t>
            </a:r>
            <a:r>
              <a:rPr lang="en-US" sz="1600" dirty="0"/>
              <a:t> </a:t>
            </a:r>
            <a:r>
              <a:rPr lang="en-US" sz="1600" dirty="0" err="1"/>
              <a:t>pola</a:t>
            </a:r>
            <a:r>
              <a:rPr lang="en-US" sz="1600" dirty="0"/>
              <a:t> RSS </a:t>
            </a:r>
            <a:r>
              <a:rPr lang="en-US" sz="1600" dirty="0" err="1"/>
              <a:t>pada</a:t>
            </a:r>
            <a:r>
              <a:rPr lang="en-US" sz="1600" dirty="0"/>
              <a:t> </a:t>
            </a:r>
            <a:r>
              <a:rPr lang="en-US" sz="1600" i="1" dirty="0"/>
              <a:t>database fingerprint </a:t>
            </a:r>
            <a:r>
              <a:rPr lang="en-US" sz="1600" dirty="0" err="1"/>
              <a:t>dan</a:t>
            </a:r>
            <a:r>
              <a:rPr lang="en-US" sz="1600" dirty="0"/>
              <a:t> </a:t>
            </a:r>
            <a:r>
              <a:rPr lang="en-US" sz="1600" i="1" dirty="0"/>
              <a:t>footprint</a:t>
            </a:r>
            <a:r>
              <a:rPr lang="en-US" sz="1600" dirty="0"/>
              <a:t>, </a:t>
            </a:r>
            <a:r>
              <a:rPr lang="en-US" sz="1600" dirty="0" err="1"/>
              <a:t>dapat</a:t>
            </a:r>
            <a:r>
              <a:rPr lang="en-US" sz="1600" dirty="0"/>
              <a:t> </a:t>
            </a:r>
            <a:r>
              <a:rPr lang="en-US" sz="1600" dirty="0" err="1"/>
              <a:t>dikatakan</a:t>
            </a:r>
            <a:r>
              <a:rPr lang="en-US" sz="1600" dirty="0"/>
              <a:t> </a:t>
            </a:r>
            <a:r>
              <a:rPr lang="en-US" sz="1600" dirty="0" err="1"/>
              <a:t>bahwa</a:t>
            </a:r>
            <a:r>
              <a:rPr lang="en-US" sz="1600" dirty="0"/>
              <a:t> </a:t>
            </a:r>
            <a:r>
              <a:rPr lang="en-US" sz="1600" dirty="0" err="1"/>
              <a:t>skema</a:t>
            </a:r>
            <a:r>
              <a:rPr lang="en-US" sz="1600" dirty="0"/>
              <a:t> yang </a:t>
            </a:r>
            <a:r>
              <a:rPr lang="en-US" sz="1600" dirty="0" err="1"/>
              <a:t>diusulkan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WVP </a:t>
            </a:r>
            <a:r>
              <a:rPr lang="en-US" sz="1600" dirty="0" err="1"/>
              <a:t>dapat</a:t>
            </a:r>
            <a:r>
              <a:rPr lang="en-US" sz="1600" dirty="0"/>
              <a:t> </a:t>
            </a:r>
            <a:r>
              <a:rPr lang="en-US" sz="1600" dirty="0" err="1"/>
              <a:t>mengungguli</a:t>
            </a:r>
            <a:r>
              <a:rPr lang="en-US" sz="1600" dirty="0"/>
              <a:t> </a:t>
            </a:r>
            <a:r>
              <a:rPr lang="en-US" sz="1600" dirty="0" err="1"/>
              <a:t>skema</a:t>
            </a:r>
            <a:r>
              <a:rPr lang="en-US" sz="1600" dirty="0"/>
              <a:t> yang lain.</a:t>
            </a:r>
            <a:endParaRPr sz="1600" dirty="0"/>
          </a:p>
        </p:txBody>
      </p:sp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25" y="2425115"/>
            <a:ext cx="3800475" cy="2143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232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Hasil dan Analisis Uji Coba (3)</a:t>
            </a:r>
            <a:endParaRPr dirty="0"/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600" dirty="0" err="1"/>
              <a:t>P</a:t>
            </a:r>
            <a:r>
              <a:rPr lang="en-US" sz="1600" dirty="0" err="1" smtClean="0"/>
              <a:t>enulis</a:t>
            </a:r>
            <a:r>
              <a:rPr lang="id-ID" sz="1600" dirty="0" smtClean="0"/>
              <a:t> </a:t>
            </a:r>
            <a:r>
              <a:rPr lang="id-ID" sz="1600" dirty="0"/>
              <a:t>melakukan evaluasi tentang bagaimana AP ekstrinsik yang hilang akan mempengaruhi akurasi penentuan posisi.</a:t>
            </a:r>
            <a:endParaRPr lang="en-US" sz="1600" dirty="0"/>
          </a:p>
        </p:txBody>
      </p:sp>
      <p:sp>
        <p:nvSpPr>
          <p:cNvPr id="73" name="Google Shape;73;p1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Clr>
                <a:schemeClr val="dk2"/>
              </a:buClr>
              <a:buSzPts val="1100"/>
            </a:pPr>
            <a:r>
              <a:rPr lang="en-US" sz="1600" dirty="0" err="1"/>
              <a:t>Skema</a:t>
            </a:r>
            <a:r>
              <a:rPr lang="id-ID" sz="1600" dirty="0"/>
              <a:t> yang diusulkan tidak hanya bergantung pada RSS dari AP intrinsik tetapi juga AP ekstrinsik untuk penentuan posisi. Jika AP ekstrinsik yang tidak </a:t>
            </a:r>
            <a:r>
              <a:rPr lang="en-US" sz="1600" dirty="0" err="1"/>
              <a:t>terkontrol</a:t>
            </a:r>
            <a:r>
              <a:rPr lang="id-ID" sz="1600" dirty="0"/>
              <a:t> atau tidak stabil menghilang saat </a:t>
            </a:r>
            <a:r>
              <a:rPr lang="en-US" sz="1600" dirty="0"/>
              <a:t>proses </a:t>
            </a:r>
            <a:r>
              <a:rPr lang="en-US" sz="1600" dirty="0" err="1"/>
              <a:t>deteksi</a:t>
            </a:r>
            <a:r>
              <a:rPr lang="en-US" sz="1600" dirty="0"/>
              <a:t> </a:t>
            </a:r>
            <a:r>
              <a:rPr lang="en-US" sz="1600" dirty="0" err="1"/>
              <a:t>lokasi</a:t>
            </a:r>
            <a:r>
              <a:rPr lang="en-US" sz="1600" dirty="0"/>
              <a:t> </a:t>
            </a:r>
            <a:r>
              <a:rPr lang="en-US" sz="1600" dirty="0" err="1"/>
              <a:t>pengguna</a:t>
            </a:r>
            <a:r>
              <a:rPr lang="id-ID" sz="1600" dirty="0"/>
              <a:t>, </a:t>
            </a:r>
            <a:r>
              <a:rPr lang="en-US" sz="1600" dirty="0" err="1"/>
              <a:t>maka</a:t>
            </a:r>
            <a:r>
              <a:rPr lang="en-US" sz="1600" dirty="0"/>
              <a:t> </a:t>
            </a:r>
            <a:r>
              <a:rPr lang="en-US" sz="1600" dirty="0" err="1"/>
              <a:t>akurasi</a:t>
            </a:r>
            <a:r>
              <a:rPr lang="en-US" sz="1600" dirty="0"/>
              <a:t> </a:t>
            </a:r>
            <a:r>
              <a:rPr lang="en-US" sz="1600" dirty="0" err="1"/>
              <a:t>penentuan</a:t>
            </a:r>
            <a:r>
              <a:rPr lang="en-US" sz="1600" dirty="0"/>
              <a:t> </a:t>
            </a:r>
            <a:r>
              <a:rPr lang="en-US" sz="1600" dirty="0" err="1"/>
              <a:t>posisi</a:t>
            </a:r>
            <a:r>
              <a:rPr lang="id-ID" sz="1600" dirty="0"/>
              <a:t> mungkin akan terpengaruh</a:t>
            </a:r>
            <a:r>
              <a:rPr lang="id-ID" sz="1600" dirty="0" smtClean="0"/>
              <a:t>.</a:t>
            </a:r>
            <a:endParaRPr lang="en-US" sz="1600" dirty="0" smtClean="0"/>
          </a:p>
          <a:p>
            <a:pPr marL="285750" indent="-285750">
              <a:buClr>
                <a:schemeClr val="dk2"/>
              </a:buClr>
              <a:buSzPts val="1100"/>
            </a:pPr>
            <a:r>
              <a:rPr lang="en-US" sz="1600" dirty="0"/>
              <a:t>A</a:t>
            </a:r>
            <a:r>
              <a:rPr lang="id-ID" sz="1600" dirty="0"/>
              <a:t>kurasi untuk skema yang diusulkan dengan/tanpa WVP memang menurun jika AP ekstrinsik menghilang. Namun, skema yang diusulkan </a:t>
            </a:r>
            <a:r>
              <a:rPr lang="en-US" sz="1600" dirty="0" err="1"/>
              <a:t>dengan</a:t>
            </a:r>
            <a:r>
              <a:rPr lang="id-ID" sz="1600" dirty="0"/>
              <a:t> WVP masih dapat mengungguli </a:t>
            </a:r>
            <a:r>
              <a:rPr lang="en-US" sz="1600" dirty="0" err="1"/>
              <a:t>skema</a:t>
            </a:r>
            <a:r>
              <a:rPr lang="en-US" sz="1600" dirty="0"/>
              <a:t> </a:t>
            </a:r>
            <a:r>
              <a:rPr lang="id-ID" sz="1600" dirty="0"/>
              <a:t>yang lain.</a:t>
            </a:r>
            <a:endParaRPr sz="1600" dirty="0"/>
          </a:p>
        </p:txBody>
      </p:sp>
      <p:pic>
        <p:nvPicPr>
          <p:cNvPr id="7" name="Picture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550" y="2538275"/>
            <a:ext cx="3829050" cy="216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596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Hasil dan Analisis Uji Coba (4)</a:t>
            </a:r>
            <a:endParaRPr dirty="0"/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600" dirty="0" err="1" smtClean="0"/>
              <a:t>Penulis</a:t>
            </a:r>
            <a:r>
              <a:rPr lang="id-ID" sz="1600" dirty="0" smtClean="0"/>
              <a:t> melakukan </a:t>
            </a:r>
            <a:r>
              <a:rPr lang="id-ID" sz="1600" dirty="0"/>
              <a:t>evaluasi tentang bagaimana AP ekstrinsik yang dipindahkan akan mempengaruhi </a:t>
            </a:r>
            <a:r>
              <a:rPr lang="en-US" sz="1600" dirty="0" err="1"/>
              <a:t>akurasi</a:t>
            </a:r>
            <a:r>
              <a:rPr lang="id-ID" sz="1600" dirty="0"/>
              <a:t> penentuan posisi.</a:t>
            </a:r>
            <a:endParaRPr lang="en-US" sz="1600" dirty="0"/>
          </a:p>
        </p:txBody>
      </p:sp>
      <p:sp>
        <p:nvSpPr>
          <p:cNvPr id="73" name="Google Shape;73;p1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Clr>
                <a:schemeClr val="dk2"/>
              </a:buClr>
              <a:buSzPts val="1100"/>
            </a:pPr>
            <a:r>
              <a:rPr lang="en-US" dirty="0"/>
              <a:t>J</a:t>
            </a:r>
            <a:r>
              <a:rPr lang="id-ID" dirty="0" smtClean="0"/>
              <a:t>ika </a:t>
            </a:r>
            <a:r>
              <a:rPr lang="id-ID" dirty="0"/>
              <a:t>AP ekstrinsik yang </a:t>
            </a:r>
            <a:r>
              <a:rPr lang="id-ID" dirty="0" smtClean="0"/>
              <a:t>tidak </a:t>
            </a:r>
            <a:r>
              <a:rPr lang="id-ID" dirty="0"/>
              <a:t>stabil dipindahkan setelah </a:t>
            </a:r>
            <a:r>
              <a:rPr lang="en-US" i="1" dirty="0"/>
              <a:t>database</a:t>
            </a:r>
            <a:r>
              <a:rPr lang="en-US" dirty="0"/>
              <a:t> </a:t>
            </a:r>
            <a:r>
              <a:rPr lang="id-ID" i="1" dirty="0"/>
              <a:t>footprint</a:t>
            </a:r>
            <a:r>
              <a:rPr lang="id-ID" dirty="0"/>
              <a:t> dan </a:t>
            </a:r>
            <a:r>
              <a:rPr lang="id-ID" i="1" dirty="0"/>
              <a:t>footprint</a:t>
            </a:r>
            <a:r>
              <a:rPr lang="id-ID" dirty="0"/>
              <a:t> RSS dibuat,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akurasi</a:t>
            </a:r>
            <a:r>
              <a:rPr lang="id-ID" dirty="0"/>
              <a:t> penentuan </a:t>
            </a:r>
            <a:r>
              <a:rPr lang="id-ID" dirty="0" smtClean="0"/>
              <a:t>posisi</a:t>
            </a:r>
            <a:r>
              <a:rPr lang="en-US" dirty="0" smtClean="0"/>
              <a:t> </a:t>
            </a:r>
            <a:r>
              <a:rPr lang="en-US" dirty="0" err="1" smtClean="0"/>
              <a:t>juga</a:t>
            </a:r>
            <a:r>
              <a:rPr lang="id-ID" dirty="0" smtClean="0"/>
              <a:t> dapat </a:t>
            </a:r>
            <a:r>
              <a:rPr lang="en-US" dirty="0" err="1" smtClean="0"/>
              <a:t>berubah</a:t>
            </a:r>
            <a:r>
              <a:rPr lang="en-US" dirty="0" smtClean="0"/>
              <a:t>. </a:t>
            </a:r>
            <a:r>
              <a:rPr lang="id-ID" dirty="0" smtClean="0"/>
              <a:t>Namun</a:t>
            </a:r>
            <a:r>
              <a:rPr lang="id-ID" dirty="0"/>
              <a:t>, karena skema yang diusulkan dengan WVP selalu memberikan bobot yang lebih rendah untuk AP ekstrinsik, </a:t>
            </a:r>
            <a:r>
              <a:rPr lang="id-ID" dirty="0" smtClean="0"/>
              <a:t>informasi tidak langsung dari </a:t>
            </a:r>
            <a:r>
              <a:rPr lang="id-ID" dirty="0"/>
              <a:t>AP ekstrinsik yang dipindahkan mungkin memiliki sedikit efek pada hasil akhir </a:t>
            </a:r>
            <a:r>
              <a:rPr lang="en-US" i="1" dirty="0"/>
              <a:t>positioning</a:t>
            </a:r>
            <a:r>
              <a:rPr lang="id-ID" dirty="0" smtClean="0"/>
              <a:t>.</a:t>
            </a:r>
            <a:endParaRPr lang="en-US" dirty="0" smtClean="0"/>
          </a:p>
          <a:p>
            <a:pPr marL="285750" indent="-285750">
              <a:buClr>
                <a:schemeClr val="dk2"/>
              </a:buClr>
              <a:buSzPts val="1100"/>
            </a:pPr>
            <a:r>
              <a:rPr lang="en-US" dirty="0" err="1"/>
              <a:t>Akurasi</a:t>
            </a:r>
            <a:r>
              <a:rPr lang="en-US" dirty="0"/>
              <a:t> </a:t>
            </a:r>
            <a:r>
              <a:rPr lang="id-ID" dirty="0"/>
              <a:t>untuk skema yang </a:t>
            </a:r>
            <a:r>
              <a:rPr lang="en-US" dirty="0" err="1"/>
              <a:t>diusulkan</a:t>
            </a:r>
            <a:r>
              <a:rPr lang="id-ID" dirty="0"/>
              <a:t> dengan/tanpa WVP memang menurun jika AP ekstrinsik dipindahkan. Namun, skema yang diusulkan </a:t>
            </a:r>
            <a:r>
              <a:rPr lang="en-US" dirty="0" err="1"/>
              <a:t>dengan</a:t>
            </a:r>
            <a:r>
              <a:rPr lang="id-ID" dirty="0"/>
              <a:t> WVP masih dapat mengungguli </a:t>
            </a:r>
            <a:r>
              <a:rPr lang="en-US" dirty="0" err="1"/>
              <a:t>skema</a:t>
            </a:r>
            <a:r>
              <a:rPr lang="en-US" dirty="0"/>
              <a:t> </a:t>
            </a:r>
            <a:r>
              <a:rPr lang="id-ID" dirty="0"/>
              <a:t>yang lain.</a:t>
            </a:r>
            <a:endParaRPr dirty="0"/>
          </a:p>
        </p:txBody>
      </p:sp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980" y="2579550"/>
            <a:ext cx="3817620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5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Hasil dan Analisis Uji Coba (5)</a:t>
            </a:r>
            <a:endParaRPr dirty="0"/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600" dirty="0" err="1"/>
              <a:t>P</a:t>
            </a:r>
            <a:r>
              <a:rPr lang="en-US" sz="1600" dirty="0" err="1" smtClean="0"/>
              <a:t>enulis</a:t>
            </a:r>
            <a:r>
              <a:rPr lang="id-ID" sz="1600" dirty="0" smtClean="0"/>
              <a:t> </a:t>
            </a:r>
            <a:r>
              <a:rPr lang="id-ID" sz="1600" dirty="0"/>
              <a:t>melakukan evaluasi akurasi dengan dua skenario. </a:t>
            </a:r>
            <a:r>
              <a:rPr lang="en-US" sz="1600" dirty="0" err="1" smtClean="0"/>
              <a:t>Skenario</a:t>
            </a:r>
            <a:r>
              <a:rPr lang="en-US" sz="1600" dirty="0" smtClean="0"/>
              <a:t> I </a:t>
            </a:r>
            <a:r>
              <a:rPr lang="id-ID" sz="1600" dirty="0" smtClean="0"/>
              <a:t>hanya </a:t>
            </a:r>
            <a:r>
              <a:rPr lang="id-ID" sz="1600" dirty="0"/>
              <a:t>mengacu pada sinyal dari AP </a:t>
            </a:r>
            <a:r>
              <a:rPr lang="id-ID" sz="1600" dirty="0" smtClean="0"/>
              <a:t>intrinsik</a:t>
            </a:r>
            <a:r>
              <a:rPr lang="en-US" sz="1600" dirty="0" smtClean="0"/>
              <a:t>. </a:t>
            </a:r>
            <a:r>
              <a:rPr lang="en-US" sz="1600" dirty="0" err="1" smtClean="0"/>
              <a:t>Skenario</a:t>
            </a:r>
            <a:r>
              <a:rPr lang="en-US" sz="1600" dirty="0" smtClean="0"/>
              <a:t> II </a:t>
            </a:r>
            <a:r>
              <a:rPr lang="id-ID" sz="1600" dirty="0" smtClean="0"/>
              <a:t>mengacu pada sinyal dari </a:t>
            </a:r>
            <a:r>
              <a:rPr lang="en-US" sz="1600" dirty="0" smtClean="0"/>
              <a:t>AP </a:t>
            </a:r>
            <a:r>
              <a:rPr lang="en-US" sz="1600" dirty="0" err="1" smtClean="0"/>
              <a:t>intrinsik</a:t>
            </a:r>
            <a:r>
              <a:rPr lang="en-US" sz="1600" dirty="0" smtClean="0"/>
              <a:t> </a:t>
            </a:r>
            <a:r>
              <a:rPr lang="en-US" sz="1600" dirty="0" err="1" smtClean="0"/>
              <a:t>dan</a:t>
            </a:r>
            <a:r>
              <a:rPr lang="en-US" sz="1600" dirty="0" smtClean="0"/>
              <a:t> </a:t>
            </a:r>
            <a:r>
              <a:rPr lang="en-US" sz="1600" dirty="0" err="1" smtClean="0"/>
              <a:t>ekstrinsik</a:t>
            </a:r>
            <a:r>
              <a:rPr lang="id-ID" sz="1600" dirty="0" smtClean="0"/>
              <a:t>.</a:t>
            </a:r>
            <a:endParaRPr lang="en-US" sz="1600" dirty="0"/>
          </a:p>
        </p:txBody>
      </p:sp>
      <p:sp>
        <p:nvSpPr>
          <p:cNvPr id="73" name="Google Shape;73;p1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Clr>
                <a:schemeClr val="dk2"/>
              </a:buClr>
              <a:buSzPts val="1100"/>
            </a:pPr>
            <a:r>
              <a:rPr lang="en-US" sz="1600" dirty="0" err="1"/>
              <a:t>Ditemukan</a:t>
            </a:r>
            <a:r>
              <a:rPr lang="id-ID" sz="1600" dirty="0"/>
              <a:t> kesenjangan akurasi </a:t>
            </a:r>
            <a:r>
              <a:rPr lang="en-US" sz="1600" dirty="0"/>
              <a:t>yang </a:t>
            </a:r>
            <a:r>
              <a:rPr lang="id-ID" sz="1600" dirty="0"/>
              <a:t>sangat jelas ketika </a:t>
            </a:r>
            <a:r>
              <a:rPr lang="en-US" sz="1600" i="1" dirty="0"/>
              <a:t>error distance</a:t>
            </a:r>
            <a:r>
              <a:rPr lang="id-ID" sz="1600" dirty="0"/>
              <a:t> berkisar dari 1 hingga 2,2 m. Di atas 2,5 m, </a:t>
            </a:r>
            <a:r>
              <a:rPr lang="en-US" sz="1600" dirty="0" err="1"/>
              <a:t>perbedaan</a:t>
            </a:r>
            <a:r>
              <a:rPr lang="en-US" sz="1600" dirty="0"/>
              <a:t> </a:t>
            </a:r>
            <a:r>
              <a:rPr lang="id-ID" sz="1600" dirty="0"/>
              <a:t>akurasi </a:t>
            </a:r>
            <a:r>
              <a:rPr lang="en-US" sz="1600" dirty="0" err="1"/>
              <a:t>tidak</a:t>
            </a:r>
            <a:r>
              <a:rPr lang="en-US" sz="1600" dirty="0"/>
              <a:t> </a:t>
            </a:r>
            <a:r>
              <a:rPr lang="en-US" sz="1600" dirty="0" err="1"/>
              <a:t>terlalu</a:t>
            </a:r>
            <a:r>
              <a:rPr lang="en-US" sz="1600" dirty="0"/>
              <a:t> </a:t>
            </a:r>
            <a:r>
              <a:rPr lang="en-US" sz="1600" dirty="0" err="1"/>
              <a:t>signifikan</a:t>
            </a:r>
            <a:r>
              <a:rPr lang="id-ID" sz="1600" dirty="0"/>
              <a:t> karena </a:t>
            </a:r>
            <a:r>
              <a:rPr lang="en-US" sz="1600" i="1" dirty="0"/>
              <a:t>error distance</a:t>
            </a:r>
            <a:r>
              <a:rPr lang="en-US" sz="1600" dirty="0"/>
              <a:t> </a:t>
            </a:r>
            <a:r>
              <a:rPr lang="id-ID" sz="1600" dirty="0"/>
              <a:t>yang ditoleransi cukup besar untuk </a:t>
            </a:r>
            <a:r>
              <a:rPr lang="en-US" sz="1600" i="1" dirty="0"/>
              <a:t>positioning</a:t>
            </a:r>
            <a:r>
              <a:rPr lang="en-US" sz="1600" dirty="0"/>
              <a:t>.</a:t>
            </a:r>
            <a:endParaRPr sz="1600" dirty="0"/>
          </a:p>
        </p:txBody>
      </p:sp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075" y="2860675"/>
            <a:ext cx="3819525" cy="219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274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Hasil dan Analisis Uji Coba (6)</a:t>
            </a:r>
            <a:endParaRPr dirty="0"/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id-ID" sz="1600" dirty="0"/>
              <a:t>Untuk memvalidasi akurasi </a:t>
            </a:r>
            <a:r>
              <a:rPr lang="en-US" sz="1600" i="1" dirty="0" smtClean="0"/>
              <a:t>positioning </a:t>
            </a:r>
            <a:r>
              <a:rPr lang="id-ID" sz="1600" dirty="0" smtClean="0"/>
              <a:t>dalam hal perangkat yang berbeda, </a:t>
            </a:r>
            <a:r>
              <a:rPr lang="id-ID" sz="1600" dirty="0"/>
              <a:t>penulis menggunakan tiga jenis </a:t>
            </a:r>
            <a:r>
              <a:rPr lang="id-ID" sz="1600" i="1" dirty="0"/>
              <a:t>smartphone</a:t>
            </a:r>
            <a:r>
              <a:rPr lang="id-ID" sz="1600" dirty="0"/>
              <a:t> atau </a:t>
            </a:r>
            <a:r>
              <a:rPr lang="id-ID" sz="1600" i="1" dirty="0"/>
              <a:t>tablet</a:t>
            </a:r>
            <a:r>
              <a:rPr lang="id-ID" sz="1600" dirty="0"/>
              <a:t> untuk mengevaluasi sistem.</a:t>
            </a:r>
            <a:endParaRPr lang="en-US" sz="1600" dirty="0"/>
          </a:p>
        </p:txBody>
      </p:sp>
      <p:sp>
        <p:nvSpPr>
          <p:cNvPr id="73" name="Google Shape;73;p1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Clr>
                <a:schemeClr val="dk2"/>
              </a:buClr>
              <a:buSzPts val="1100"/>
            </a:pPr>
            <a:r>
              <a:rPr lang="en-US" i="1" dirty="0"/>
              <a:t>S</a:t>
            </a:r>
            <a:r>
              <a:rPr lang="id-ID" i="1" dirty="0"/>
              <a:t>martphone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i="1" dirty="0"/>
              <a:t>tablet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i="1" dirty="0"/>
              <a:t>smartphone </a:t>
            </a:r>
            <a:r>
              <a:rPr lang="id-ID" dirty="0"/>
              <a:t>Samsung Galaxy i9000, </a:t>
            </a:r>
            <a:r>
              <a:rPr lang="id-ID" i="1" dirty="0"/>
              <a:t>smartphone</a:t>
            </a:r>
            <a:r>
              <a:rPr lang="id-ID" dirty="0"/>
              <a:t> HTC Sensation dan </a:t>
            </a:r>
            <a:r>
              <a:rPr lang="id-ID" i="1" dirty="0"/>
              <a:t>tablet</a:t>
            </a:r>
            <a:r>
              <a:rPr lang="id-ID" dirty="0"/>
              <a:t> ASUS Transformer. </a:t>
            </a:r>
            <a:endParaRPr lang="en-US" dirty="0" smtClean="0"/>
          </a:p>
          <a:p>
            <a:pPr marL="285750" indent="-285750">
              <a:buClr>
                <a:schemeClr val="dk2"/>
              </a:buClr>
              <a:buSzPts val="1100"/>
            </a:pPr>
            <a:r>
              <a:rPr lang="id-ID" dirty="0" smtClean="0"/>
              <a:t>Berbagai </a:t>
            </a:r>
            <a:r>
              <a:rPr lang="id-ID" dirty="0"/>
              <a:t>jenis perangkat mungkin memiliki kemampuan yang berbeda, seperti kondisi perangkat keras dan sistem operasinya. </a:t>
            </a:r>
            <a:r>
              <a:rPr lang="en-US" dirty="0"/>
              <a:t>H</a:t>
            </a:r>
            <a:r>
              <a:rPr lang="id-ID" dirty="0"/>
              <a:t>asil evaluasi mungkin sangat tergantung pada perangkat. </a:t>
            </a:r>
            <a:endParaRPr lang="en-US" dirty="0" smtClean="0"/>
          </a:p>
          <a:p>
            <a:pPr marL="285750" indent="-285750">
              <a:buClr>
                <a:schemeClr val="dk2"/>
              </a:buClr>
              <a:buSzPts val="1100"/>
            </a:pPr>
            <a:r>
              <a:rPr lang="id-ID" dirty="0" smtClean="0"/>
              <a:t>Namun, </a:t>
            </a:r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/>
              <a:t>evaluasi</a:t>
            </a:r>
            <a:r>
              <a:rPr lang="en-US" dirty="0"/>
              <a:t> </a:t>
            </a:r>
            <a:r>
              <a:rPr lang="en-US" dirty="0" err="1"/>
              <a:t>menunjukkan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id-ID" dirty="0"/>
              <a:t>perangkat </a:t>
            </a:r>
            <a:r>
              <a:rPr lang="en-US" dirty="0" err="1"/>
              <a:t>apapun</a:t>
            </a:r>
            <a:r>
              <a:rPr lang="id-ID" dirty="0"/>
              <a:t> yang digunakan pengguna, akurasi dapat dinaikkan ketika ambang batas </a:t>
            </a:r>
            <a:r>
              <a:rPr lang="en-US" i="1" dirty="0"/>
              <a:t>error distance</a:t>
            </a:r>
            <a:r>
              <a:rPr lang="id-ID" dirty="0"/>
              <a:t> yang ditoleransi meningkat.</a:t>
            </a:r>
            <a:endParaRPr dirty="0"/>
          </a:p>
        </p:txBody>
      </p:sp>
      <p:pic>
        <p:nvPicPr>
          <p:cNvPr id="7" name="Picture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101" y="2753360"/>
            <a:ext cx="4200525" cy="2390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705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Paper</a:t>
            </a:r>
            <a:endParaRPr dirty="0"/>
          </a:p>
        </p:txBody>
      </p:sp>
      <p:sp>
        <p:nvSpPr>
          <p:cNvPr id="132" name="Google Shape;132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 dirty="0" err="1" smtClean="0">
                <a:solidFill>
                  <a:schemeClr val="dk1"/>
                </a:solidFill>
              </a:rPr>
              <a:t>Judul</a:t>
            </a:r>
            <a:endParaRPr lang="en-US" sz="2100" b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/>
              <a:t>Improving </a:t>
            </a:r>
            <a:r>
              <a:rPr lang="en-US" sz="1600" dirty="0"/>
              <a:t>indoor positioning precision by using received signal strength fingerprint and footprint based on weighted ambient Wi-Fi signals</a:t>
            </a: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2100" b="1" dirty="0" err="1" smtClean="0">
                <a:solidFill>
                  <a:schemeClr val="dk1"/>
                </a:solidFill>
              </a:rPr>
              <a:t>Pengarang</a:t>
            </a:r>
            <a:endParaRPr lang="en-US" sz="2100" b="1" dirty="0">
              <a:solidFill>
                <a:schemeClr val="dk1"/>
              </a:solidFill>
            </a:endParaRPr>
          </a:p>
          <a:p>
            <a:pPr marL="0" lvl="0" indent="0" algn="l" rtl="0">
              <a:spcAft>
                <a:spcPts val="0"/>
              </a:spcAft>
              <a:buNone/>
            </a:pPr>
            <a:r>
              <a:rPr lang="en-US" sz="1600" dirty="0" err="1" smtClean="0"/>
              <a:t>Jenq-Shiou</a:t>
            </a:r>
            <a:r>
              <a:rPr lang="en-US" sz="1600" dirty="0" smtClean="0"/>
              <a:t> </a:t>
            </a:r>
            <a:r>
              <a:rPr lang="en-US" sz="1600" dirty="0" err="1"/>
              <a:t>Leu</a:t>
            </a:r>
            <a:r>
              <a:rPr lang="en-US" sz="1600" dirty="0"/>
              <a:t>, Min-</a:t>
            </a:r>
            <a:r>
              <a:rPr lang="en-US" sz="1600" dirty="0" err="1"/>
              <a:t>Chieh</a:t>
            </a:r>
            <a:r>
              <a:rPr lang="en-US" sz="1600" dirty="0"/>
              <a:t> Yu, Hung-</a:t>
            </a:r>
            <a:r>
              <a:rPr lang="en-US" sz="1600" dirty="0" err="1"/>
              <a:t>Jie</a:t>
            </a:r>
            <a:r>
              <a:rPr lang="en-US" sz="1600" dirty="0"/>
              <a:t> </a:t>
            </a:r>
            <a:r>
              <a:rPr lang="en-US" sz="1600" dirty="0" err="1"/>
              <a:t>Tzeng</a:t>
            </a:r>
            <a:endParaRPr lang="en-US" sz="16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2100" b="1" dirty="0" err="1" smtClean="0">
                <a:solidFill>
                  <a:schemeClr val="dk1"/>
                </a:solidFill>
              </a:rPr>
              <a:t>Penerbit</a:t>
            </a:r>
            <a:r>
              <a:rPr lang="en-US" sz="2100" b="1" dirty="0" smtClean="0">
                <a:solidFill>
                  <a:schemeClr val="dk1"/>
                </a:solidFill>
              </a:rPr>
              <a:t> &amp; </a:t>
            </a:r>
            <a:r>
              <a:rPr lang="en-US" sz="2100" b="1" dirty="0" err="1" smtClean="0">
                <a:solidFill>
                  <a:schemeClr val="dk1"/>
                </a:solidFill>
              </a:rPr>
              <a:t>Tahun</a:t>
            </a:r>
            <a:endParaRPr sz="2100" b="1" dirty="0">
              <a:solidFill>
                <a:schemeClr val="dk1"/>
              </a:solidFill>
            </a:endParaRPr>
          </a:p>
          <a:p>
            <a:pPr marL="0" lvl="0" indent="0">
              <a:buNone/>
            </a:pPr>
            <a:r>
              <a:rPr lang="en-US" sz="1600" dirty="0" smtClean="0"/>
              <a:t>Computer </a:t>
            </a:r>
            <a:r>
              <a:rPr lang="en-US" sz="1600" dirty="0"/>
              <a:t>Networks (2015)</a:t>
            </a:r>
            <a:endParaRPr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lvl="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2400" b="1" dirty="0" err="1" smtClean="0"/>
              <a:t>Abstrak</a:t>
            </a:r>
            <a:endParaRPr lang="en-US" sz="2400" b="1" dirty="0" smtClean="0"/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2400" b="1" dirty="0" err="1" smtClean="0"/>
              <a:t>Latar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Belakang</a:t>
            </a:r>
            <a:endParaRPr lang="en-US" sz="2400" b="1" dirty="0" smtClean="0"/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2400" b="1" dirty="0" err="1" smtClean="0"/>
              <a:t>Metodologi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Penelitian</a:t>
            </a:r>
            <a:endParaRPr lang="en-US" sz="2400" b="1" dirty="0" smtClean="0"/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2400" b="1" dirty="0" err="1" smtClean="0"/>
              <a:t>Uji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Coba</a:t>
            </a:r>
            <a:endParaRPr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Abstrak</a:t>
            </a:r>
            <a:endParaRPr dirty="0"/>
          </a:p>
        </p:txBody>
      </p:sp>
      <p:sp>
        <p:nvSpPr>
          <p:cNvPr id="132" name="Google Shape;132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>
              <a:buNone/>
            </a:pPr>
            <a:r>
              <a:rPr lang="en-US" sz="1600" dirty="0" smtClean="0"/>
              <a:t>Salah </a:t>
            </a:r>
            <a:r>
              <a:rPr lang="en-US" sz="1600" dirty="0" err="1"/>
              <a:t>satu</a:t>
            </a:r>
            <a:r>
              <a:rPr lang="en-US" sz="1600" dirty="0"/>
              <a:t> proses </a:t>
            </a:r>
            <a:r>
              <a:rPr lang="en-US" sz="1600" dirty="0" err="1"/>
              <a:t>penting</a:t>
            </a:r>
            <a:r>
              <a:rPr lang="en-US" sz="1600" dirty="0"/>
              <a:t> </a:t>
            </a:r>
            <a:r>
              <a:rPr lang="en-US" sz="1600" dirty="0" err="1"/>
              <a:t>dalam</a:t>
            </a:r>
            <a:r>
              <a:rPr lang="en-US" sz="1600" dirty="0"/>
              <a:t> </a:t>
            </a:r>
            <a:r>
              <a:rPr lang="en-US" sz="1600" i="1" dirty="0"/>
              <a:t>location based service </a:t>
            </a:r>
            <a:r>
              <a:rPr lang="en-US" sz="1600" dirty="0"/>
              <a:t>(LBS) </a:t>
            </a:r>
            <a:r>
              <a:rPr lang="en-US" sz="1600" dirty="0" err="1"/>
              <a:t>adalah</a:t>
            </a:r>
            <a:r>
              <a:rPr lang="en-US" sz="1600" dirty="0"/>
              <a:t> </a:t>
            </a:r>
            <a:r>
              <a:rPr lang="en-US" sz="1600" dirty="0" err="1"/>
              <a:t>penentuan</a:t>
            </a:r>
            <a:r>
              <a:rPr lang="en-US" sz="1600" dirty="0"/>
              <a:t> </a:t>
            </a:r>
            <a:r>
              <a:rPr lang="en-US" sz="1600" dirty="0" err="1"/>
              <a:t>posisi</a:t>
            </a:r>
            <a:r>
              <a:rPr lang="en-US" sz="1600" dirty="0"/>
              <a:t>. </a:t>
            </a:r>
            <a:r>
              <a:rPr lang="en-US" sz="1600" dirty="0" err="1"/>
              <a:t>Namun</a:t>
            </a:r>
            <a:r>
              <a:rPr lang="en-US" sz="1600" dirty="0"/>
              <a:t>,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lingkungan</a:t>
            </a:r>
            <a:r>
              <a:rPr lang="en-US" sz="1600" dirty="0"/>
              <a:t> </a:t>
            </a:r>
            <a:r>
              <a:rPr lang="en-US" sz="1600" i="1" dirty="0"/>
              <a:t>indoor</a:t>
            </a:r>
            <a:r>
              <a:rPr lang="en-US" sz="1600" dirty="0"/>
              <a:t> </a:t>
            </a:r>
            <a:r>
              <a:rPr lang="en-US" sz="1600" dirty="0" err="1"/>
              <a:t>pengguna</a:t>
            </a:r>
            <a:r>
              <a:rPr lang="en-US" sz="1600" dirty="0"/>
              <a:t> </a:t>
            </a:r>
            <a:r>
              <a:rPr lang="en-US" sz="1600" dirty="0" err="1"/>
              <a:t>sulit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mendapatkan</a:t>
            </a:r>
            <a:r>
              <a:rPr lang="en-US" sz="1600" dirty="0"/>
              <a:t> </a:t>
            </a:r>
            <a:r>
              <a:rPr lang="en-US" sz="1600" dirty="0" err="1"/>
              <a:t>posisi</a:t>
            </a:r>
            <a:r>
              <a:rPr lang="en-US" sz="1600" dirty="0"/>
              <a:t> yang </a:t>
            </a:r>
            <a:r>
              <a:rPr lang="en-US" sz="1600" dirty="0" err="1"/>
              <a:t>akurat</a:t>
            </a:r>
            <a:r>
              <a:rPr lang="en-US" sz="1600" dirty="0"/>
              <a:t> </a:t>
            </a:r>
            <a:r>
              <a:rPr lang="en-US" sz="1600" dirty="0" err="1"/>
              <a:t>karena</a:t>
            </a:r>
            <a:r>
              <a:rPr lang="en-US" sz="1600" dirty="0"/>
              <a:t> </a:t>
            </a:r>
            <a:r>
              <a:rPr lang="en-US" sz="1600" dirty="0" err="1"/>
              <a:t>sinyal</a:t>
            </a:r>
            <a:r>
              <a:rPr lang="en-US" sz="1600" dirty="0"/>
              <a:t> GPS </a:t>
            </a:r>
            <a:r>
              <a:rPr lang="en-US" sz="1600" dirty="0" err="1"/>
              <a:t>terhalang</a:t>
            </a:r>
            <a:r>
              <a:rPr lang="en-US" sz="1600" dirty="0"/>
              <a:t> </a:t>
            </a:r>
            <a:r>
              <a:rPr lang="en-US" sz="1600" dirty="0" err="1"/>
              <a:t>dinding</a:t>
            </a:r>
            <a:r>
              <a:rPr lang="en-US" sz="1600" dirty="0"/>
              <a:t> </a:t>
            </a:r>
            <a:r>
              <a:rPr lang="en-US" sz="1600" dirty="0" err="1"/>
              <a:t>bangunan</a:t>
            </a:r>
            <a:r>
              <a:rPr lang="en-US" sz="1600" dirty="0"/>
              <a:t>. </a:t>
            </a:r>
            <a:r>
              <a:rPr lang="en-US" sz="1600" dirty="0" err="1"/>
              <a:t>Sehingga</a:t>
            </a:r>
            <a:r>
              <a:rPr lang="en-US" sz="1600" dirty="0"/>
              <a:t> </a:t>
            </a:r>
            <a:r>
              <a:rPr lang="en-US" sz="1600" dirty="0" err="1"/>
              <a:t>banyak</a:t>
            </a:r>
            <a:r>
              <a:rPr lang="en-US" sz="1600" dirty="0"/>
              <a:t> </a:t>
            </a:r>
            <a:r>
              <a:rPr lang="en-US" sz="1600" i="1" dirty="0"/>
              <a:t>indoor positioning system </a:t>
            </a:r>
            <a:r>
              <a:rPr lang="en-US" sz="1600" dirty="0" err="1"/>
              <a:t>menggunakan</a:t>
            </a:r>
            <a:r>
              <a:rPr lang="en-US" sz="1600" dirty="0"/>
              <a:t> </a:t>
            </a:r>
            <a:r>
              <a:rPr lang="en-US" sz="1600" i="1" dirty="0"/>
              <a:t>received signal strength </a:t>
            </a:r>
            <a:r>
              <a:rPr lang="en-US" sz="1600" dirty="0"/>
              <a:t>(RSS) </a:t>
            </a:r>
            <a:r>
              <a:rPr lang="en-US" sz="1600" dirty="0" err="1"/>
              <a:t>dari</a:t>
            </a:r>
            <a:r>
              <a:rPr lang="en-US" sz="1600" dirty="0"/>
              <a:t> Wi-Fi </a:t>
            </a:r>
            <a:r>
              <a:rPr lang="en-US" sz="1600" dirty="0" err="1"/>
              <a:t>akses</a:t>
            </a:r>
            <a:r>
              <a:rPr lang="en-US" sz="1600" dirty="0"/>
              <a:t> </a:t>
            </a:r>
            <a:r>
              <a:rPr lang="en-US" sz="1600" dirty="0" err="1"/>
              <a:t>poin</a:t>
            </a:r>
            <a:r>
              <a:rPr lang="en-US" sz="1600" dirty="0"/>
              <a:t> (AP). </a:t>
            </a:r>
            <a:r>
              <a:rPr lang="en-US" sz="1600" dirty="0" err="1"/>
              <a:t>Dalam</a:t>
            </a:r>
            <a:r>
              <a:rPr lang="en-US" sz="1600" dirty="0"/>
              <a:t> </a:t>
            </a:r>
            <a:r>
              <a:rPr lang="en-US" sz="1600" dirty="0" err="1"/>
              <a:t>penelitian</a:t>
            </a:r>
            <a:r>
              <a:rPr lang="en-US" sz="1600" dirty="0"/>
              <a:t> </a:t>
            </a:r>
            <a:r>
              <a:rPr lang="en-US" sz="1600" dirty="0" err="1"/>
              <a:t>ini</a:t>
            </a:r>
            <a:r>
              <a:rPr lang="en-US" sz="1600" dirty="0"/>
              <a:t>, </a:t>
            </a:r>
            <a:r>
              <a:rPr lang="en-US" sz="1600" dirty="0" err="1"/>
              <a:t>penulis</a:t>
            </a:r>
            <a:r>
              <a:rPr lang="en-US" sz="1600" dirty="0"/>
              <a:t> </a:t>
            </a:r>
            <a:r>
              <a:rPr lang="en-US" sz="1600" dirty="0" err="1"/>
              <a:t>mengusulkan</a:t>
            </a:r>
            <a:r>
              <a:rPr lang="en-US" sz="1600" dirty="0"/>
              <a:t> </a:t>
            </a:r>
            <a:r>
              <a:rPr lang="en-US" sz="1600" dirty="0" err="1"/>
              <a:t>skema</a:t>
            </a:r>
            <a:r>
              <a:rPr lang="en-US" sz="1600" dirty="0"/>
              <a:t> </a:t>
            </a:r>
            <a:r>
              <a:rPr lang="en-US" sz="1600" dirty="0" err="1"/>
              <a:t>baru</a:t>
            </a:r>
            <a:r>
              <a:rPr lang="en-US" sz="1600" dirty="0"/>
              <a:t> </a:t>
            </a:r>
            <a:r>
              <a:rPr lang="en-US" sz="1600" i="1" dirty="0"/>
              <a:t>indoor positioning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bantuan</a:t>
            </a:r>
            <a:r>
              <a:rPr lang="en-US" sz="1600" dirty="0"/>
              <a:t> RSS </a:t>
            </a:r>
            <a:r>
              <a:rPr lang="en-US" sz="1600" i="1" dirty="0"/>
              <a:t>fingerprint</a:t>
            </a:r>
            <a:r>
              <a:rPr lang="en-US" sz="1600" dirty="0"/>
              <a:t> </a:t>
            </a:r>
            <a:r>
              <a:rPr lang="en-US" sz="1600" dirty="0" err="1"/>
              <a:t>dan</a:t>
            </a:r>
            <a:r>
              <a:rPr lang="en-US" sz="1600" dirty="0"/>
              <a:t> </a:t>
            </a:r>
            <a:r>
              <a:rPr lang="en-US" sz="1600" i="1" dirty="0"/>
              <a:t>footprint</a:t>
            </a:r>
            <a:r>
              <a:rPr lang="en-US" sz="1600" dirty="0"/>
              <a:t>. </a:t>
            </a:r>
            <a:r>
              <a:rPr lang="en-US" sz="1600" dirty="0" err="1"/>
              <a:t>Sehingga</a:t>
            </a:r>
            <a:r>
              <a:rPr lang="en-US" sz="1600" dirty="0"/>
              <a:t> </a:t>
            </a:r>
            <a:r>
              <a:rPr lang="en-US" sz="1600" dirty="0" err="1"/>
              <a:t>pengguna</a:t>
            </a:r>
            <a:r>
              <a:rPr lang="en-US" sz="1600" dirty="0"/>
              <a:t> </a:t>
            </a:r>
            <a:r>
              <a:rPr lang="en-US" sz="1600" i="1" dirty="0"/>
              <a:t>smartphone</a:t>
            </a:r>
            <a:r>
              <a:rPr lang="en-US" sz="1600" dirty="0"/>
              <a:t> </a:t>
            </a:r>
            <a:r>
              <a:rPr lang="en-US" sz="1600" dirty="0" err="1"/>
              <a:t>bisa</a:t>
            </a:r>
            <a:r>
              <a:rPr lang="en-US" sz="1600" dirty="0"/>
              <a:t> </a:t>
            </a:r>
            <a:r>
              <a:rPr lang="en-US" sz="1600" dirty="0" err="1"/>
              <a:t>mendapatkan</a:t>
            </a:r>
            <a:r>
              <a:rPr lang="en-US" sz="1600" dirty="0"/>
              <a:t> </a:t>
            </a:r>
            <a:r>
              <a:rPr lang="en-US" sz="1600" dirty="0" err="1"/>
              <a:t>posisi</a:t>
            </a:r>
            <a:r>
              <a:rPr lang="en-US" sz="1600" dirty="0"/>
              <a:t> </a:t>
            </a:r>
            <a:r>
              <a:rPr lang="en-US" sz="1600" dirty="0" err="1"/>
              <a:t>mereka</a:t>
            </a:r>
            <a:r>
              <a:rPr lang="en-US" sz="1600" dirty="0"/>
              <a:t> </a:t>
            </a:r>
            <a:r>
              <a:rPr lang="en-US" sz="1600" dirty="0" err="1"/>
              <a:t>menggunakan</a:t>
            </a:r>
            <a:r>
              <a:rPr lang="en-US" sz="1600" dirty="0"/>
              <a:t> RSS </a:t>
            </a:r>
            <a:r>
              <a:rPr lang="en-US" sz="1600" dirty="0" err="1"/>
              <a:t>dari</a:t>
            </a:r>
            <a:r>
              <a:rPr lang="en-US" sz="1600" dirty="0"/>
              <a:t> Wi-Fi AP di </a:t>
            </a:r>
            <a:r>
              <a:rPr lang="en-US" sz="1600" dirty="0" err="1"/>
              <a:t>sekitarnya</a:t>
            </a:r>
            <a:r>
              <a:rPr lang="en-US" sz="1600" dirty="0"/>
              <a:t>. </a:t>
            </a:r>
            <a:r>
              <a:rPr lang="en-US" sz="1600" dirty="0" err="1"/>
              <a:t>Skema</a:t>
            </a:r>
            <a:r>
              <a:rPr lang="en-US" sz="1600" dirty="0"/>
              <a:t> yang </a:t>
            </a:r>
            <a:r>
              <a:rPr lang="en-US" sz="1600" dirty="0" err="1"/>
              <a:t>diusulkan</a:t>
            </a:r>
            <a:r>
              <a:rPr lang="en-US" sz="1600" dirty="0"/>
              <a:t> </a:t>
            </a:r>
            <a:r>
              <a:rPr lang="en-US" sz="1600" dirty="0" err="1"/>
              <a:t>tidak</a:t>
            </a:r>
            <a:r>
              <a:rPr lang="en-US" sz="1600" dirty="0"/>
              <a:t> </a:t>
            </a:r>
            <a:r>
              <a:rPr lang="en-US" sz="1600" dirty="0" err="1"/>
              <a:t>hanya</a:t>
            </a:r>
            <a:r>
              <a:rPr lang="en-US" sz="1600" dirty="0"/>
              <a:t> </a:t>
            </a:r>
            <a:r>
              <a:rPr lang="en-US" sz="1600" dirty="0" err="1"/>
              <a:t>menggunakan</a:t>
            </a:r>
            <a:r>
              <a:rPr lang="en-US" sz="1600" dirty="0"/>
              <a:t> AP </a:t>
            </a:r>
            <a:r>
              <a:rPr lang="en-US" sz="1600" dirty="0" err="1"/>
              <a:t>intrinsik</a:t>
            </a:r>
            <a:r>
              <a:rPr lang="en-US" sz="1600" dirty="0"/>
              <a:t>, </a:t>
            </a:r>
            <a:r>
              <a:rPr lang="en-US" sz="1600" dirty="0" err="1"/>
              <a:t>tetapi</a:t>
            </a:r>
            <a:r>
              <a:rPr lang="en-US" sz="1600" dirty="0"/>
              <a:t> </a:t>
            </a:r>
            <a:r>
              <a:rPr lang="en-US" sz="1600" dirty="0" err="1"/>
              <a:t>juga</a:t>
            </a:r>
            <a:r>
              <a:rPr lang="en-US" sz="1600" dirty="0"/>
              <a:t> AP </a:t>
            </a:r>
            <a:r>
              <a:rPr lang="en-US" sz="1600" dirty="0" err="1"/>
              <a:t>ekstrinsik</a:t>
            </a:r>
            <a:r>
              <a:rPr lang="en-US" sz="1600" dirty="0"/>
              <a:t>. </a:t>
            </a:r>
            <a:r>
              <a:rPr lang="en-US" sz="1600" dirty="0" err="1"/>
              <a:t>Hasil</a:t>
            </a:r>
            <a:r>
              <a:rPr lang="en-US" sz="1600" dirty="0"/>
              <a:t> </a:t>
            </a:r>
            <a:r>
              <a:rPr lang="en-US" sz="1600" dirty="0" err="1"/>
              <a:t>pengujian</a:t>
            </a:r>
            <a:r>
              <a:rPr lang="en-US" sz="1600" dirty="0"/>
              <a:t> </a:t>
            </a:r>
            <a:r>
              <a:rPr lang="en-US" sz="1600" dirty="0" err="1"/>
              <a:t>menunjukkan</a:t>
            </a:r>
            <a:r>
              <a:rPr lang="en-US" sz="1600" dirty="0"/>
              <a:t> </a:t>
            </a:r>
            <a:r>
              <a:rPr lang="en-US" sz="1600" dirty="0" err="1"/>
              <a:t>bahwa</a:t>
            </a:r>
            <a:r>
              <a:rPr lang="en-US" sz="1600" dirty="0"/>
              <a:t> </a:t>
            </a:r>
            <a:r>
              <a:rPr lang="en-US" sz="1600" dirty="0" err="1"/>
              <a:t>skema</a:t>
            </a:r>
            <a:r>
              <a:rPr lang="en-US" sz="1600" dirty="0"/>
              <a:t> yang </a:t>
            </a:r>
            <a:r>
              <a:rPr lang="en-US" sz="1600" dirty="0" err="1"/>
              <a:t>diusulkan</a:t>
            </a:r>
            <a:r>
              <a:rPr lang="en-US" sz="1600" dirty="0"/>
              <a:t> </a:t>
            </a:r>
            <a:r>
              <a:rPr lang="en-US" sz="1600" dirty="0" err="1"/>
              <a:t>dapat</a:t>
            </a:r>
            <a:r>
              <a:rPr lang="en-US" sz="1600" dirty="0"/>
              <a:t> </a:t>
            </a:r>
            <a:r>
              <a:rPr lang="en-US" sz="1600" dirty="0" err="1"/>
              <a:t>meningkatkan</a:t>
            </a:r>
            <a:r>
              <a:rPr lang="en-US" sz="1600" dirty="0"/>
              <a:t> </a:t>
            </a:r>
            <a:r>
              <a:rPr lang="en-US" sz="1600" dirty="0" err="1"/>
              <a:t>akurasi</a:t>
            </a:r>
            <a:r>
              <a:rPr lang="en-US" sz="1600" dirty="0"/>
              <a:t> </a:t>
            </a:r>
            <a:r>
              <a:rPr lang="en-US" sz="1600" dirty="0" err="1"/>
              <a:t>pada</a:t>
            </a:r>
            <a:r>
              <a:rPr lang="en-US" sz="1600" dirty="0"/>
              <a:t> </a:t>
            </a:r>
            <a:r>
              <a:rPr lang="en-US" sz="1600" dirty="0" err="1"/>
              <a:t>lingkungan</a:t>
            </a:r>
            <a:r>
              <a:rPr lang="en-US" sz="1600" dirty="0"/>
              <a:t> </a:t>
            </a:r>
            <a:r>
              <a:rPr lang="en-US" sz="1600" i="1" dirty="0"/>
              <a:t>indoor</a:t>
            </a:r>
            <a:r>
              <a:rPr lang="en-US" sz="1600" dirty="0"/>
              <a:t>.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4053442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Latar Belakang</a:t>
            </a:r>
            <a:endParaRPr dirty="0"/>
          </a:p>
        </p:txBody>
      </p:sp>
      <p:sp>
        <p:nvSpPr>
          <p:cNvPr id="132" name="Google Shape;132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>
              <a:buNone/>
            </a:pPr>
            <a:r>
              <a:rPr lang="en-US" sz="1600" dirty="0"/>
              <a:t>LBS </a:t>
            </a:r>
            <a:r>
              <a:rPr lang="en-US" sz="1600" dirty="0" err="1" smtClean="0"/>
              <a:t>dapat</a:t>
            </a:r>
            <a:r>
              <a:rPr lang="en-US" sz="1600" dirty="0" smtClean="0"/>
              <a:t> </a:t>
            </a:r>
            <a:r>
              <a:rPr lang="en-US" sz="1600" dirty="0" err="1"/>
              <a:t>diterapkan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 smtClean="0"/>
              <a:t>membantu</a:t>
            </a:r>
            <a:r>
              <a:rPr lang="en-US" sz="1600" dirty="0" smtClean="0"/>
              <a:t> </a:t>
            </a:r>
            <a:r>
              <a:rPr lang="en-US" sz="1600" dirty="0" err="1" smtClean="0"/>
              <a:t>promosi</a:t>
            </a:r>
            <a:r>
              <a:rPr lang="en-US" sz="1600" dirty="0"/>
              <a:t>. </a:t>
            </a:r>
            <a:r>
              <a:rPr lang="en-US" sz="1600" dirty="0" err="1"/>
              <a:t>Misalnya</a:t>
            </a:r>
            <a:r>
              <a:rPr lang="en-US" sz="1600" dirty="0"/>
              <a:t>, </a:t>
            </a:r>
            <a:r>
              <a:rPr lang="en-US" sz="1600" dirty="0" err="1"/>
              <a:t>ketika</a:t>
            </a:r>
            <a:r>
              <a:rPr lang="en-US" sz="1600" dirty="0"/>
              <a:t> orang </a:t>
            </a:r>
            <a:r>
              <a:rPr lang="en-US" sz="1600" dirty="0" err="1"/>
              <a:t>berjalan-jalan</a:t>
            </a:r>
            <a:r>
              <a:rPr lang="en-US" sz="1600" dirty="0"/>
              <a:t> di </a:t>
            </a:r>
            <a:r>
              <a:rPr lang="en-US" sz="1600" dirty="0" err="1"/>
              <a:t>pusat</a:t>
            </a:r>
            <a:r>
              <a:rPr lang="en-US" sz="1600" dirty="0"/>
              <a:t> </a:t>
            </a:r>
            <a:r>
              <a:rPr lang="en-US" sz="1600" dirty="0" err="1"/>
              <a:t>perbelanjaan</a:t>
            </a:r>
            <a:r>
              <a:rPr lang="en-US" sz="1600" dirty="0"/>
              <a:t>, </a:t>
            </a:r>
            <a:r>
              <a:rPr lang="en-US" sz="1600" dirty="0" err="1"/>
              <a:t>toko</a:t>
            </a:r>
            <a:r>
              <a:rPr lang="en-US" sz="1600" dirty="0"/>
              <a:t> </a:t>
            </a:r>
            <a:r>
              <a:rPr lang="en-US" sz="1600" dirty="0" err="1"/>
              <a:t>terdekat</a:t>
            </a:r>
            <a:r>
              <a:rPr lang="en-US" sz="1600" dirty="0"/>
              <a:t> </a:t>
            </a:r>
            <a:r>
              <a:rPr lang="en-US" sz="1600" dirty="0" err="1"/>
              <a:t>dapat</a:t>
            </a:r>
            <a:r>
              <a:rPr lang="en-US" sz="1600" dirty="0"/>
              <a:t> </a:t>
            </a:r>
            <a:r>
              <a:rPr lang="en-US" sz="1600" dirty="0" err="1"/>
              <a:t>mengirimkan</a:t>
            </a:r>
            <a:r>
              <a:rPr lang="en-US" sz="1600" dirty="0"/>
              <a:t> </a:t>
            </a:r>
            <a:r>
              <a:rPr lang="en-US" sz="1600" dirty="0" err="1"/>
              <a:t>kupon</a:t>
            </a:r>
            <a:r>
              <a:rPr lang="en-US" sz="1600" dirty="0"/>
              <a:t> </a:t>
            </a:r>
            <a:r>
              <a:rPr lang="en-US" sz="1600" dirty="0" err="1"/>
              <a:t>elektronik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mencapai</a:t>
            </a:r>
            <a:r>
              <a:rPr lang="en-US" sz="1600" dirty="0"/>
              <a:t> </a:t>
            </a:r>
            <a:r>
              <a:rPr lang="en-US" sz="1600" dirty="0" err="1"/>
              <a:t>iklan</a:t>
            </a:r>
            <a:r>
              <a:rPr lang="en-US" sz="1600" dirty="0"/>
              <a:t> yang </a:t>
            </a:r>
            <a:r>
              <a:rPr lang="en-US" sz="1600" dirty="0" err="1"/>
              <a:t>efektif</a:t>
            </a:r>
            <a:r>
              <a:rPr lang="en-US" sz="1600" dirty="0"/>
              <a:t>. </a:t>
            </a:r>
            <a:r>
              <a:rPr lang="en-US" sz="1600" dirty="0" err="1"/>
              <a:t>Namun</a:t>
            </a:r>
            <a:r>
              <a:rPr lang="en-US" sz="1600" dirty="0"/>
              <a:t>, </a:t>
            </a:r>
            <a:r>
              <a:rPr lang="en-US" sz="1600" dirty="0" err="1"/>
              <a:t>masalah</a:t>
            </a:r>
            <a:r>
              <a:rPr lang="en-US" sz="1600" dirty="0"/>
              <a:t> </a:t>
            </a:r>
            <a:r>
              <a:rPr lang="en-US" sz="1600" dirty="0" err="1"/>
              <a:t>penting</a:t>
            </a:r>
            <a:r>
              <a:rPr lang="en-US" sz="1600" dirty="0"/>
              <a:t> </a:t>
            </a:r>
            <a:r>
              <a:rPr lang="en-US" sz="1600" dirty="0" err="1"/>
              <a:t>dalam</a:t>
            </a:r>
            <a:r>
              <a:rPr lang="en-US" sz="1600" dirty="0"/>
              <a:t> LBS </a:t>
            </a:r>
            <a:r>
              <a:rPr lang="en-US" sz="1600" dirty="0" err="1"/>
              <a:t>adalah</a:t>
            </a:r>
            <a:r>
              <a:rPr lang="en-US" sz="1600" dirty="0"/>
              <a:t> </a:t>
            </a:r>
            <a:r>
              <a:rPr lang="en-US" sz="1600" dirty="0" err="1"/>
              <a:t>bagaimana</a:t>
            </a:r>
            <a:r>
              <a:rPr lang="en-US" sz="1600" dirty="0"/>
              <a:t> </a:t>
            </a:r>
            <a:r>
              <a:rPr lang="en-US" sz="1600" dirty="0" err="1"/>
              <a:t>cara</a:t>
            </a:r>
            <a:r>
              <a:rPr lang="en-US" sz="1600" dirty="0"/>
              <a:t> </a:t>
            </a:r>
            <a:r>
              <a:rPr lang="en-US" sz="1600" dirty="0" err="1"/>
              <a:t>mendapatkan</a:t>
            </a:r>
            <a:r>
              <a:rPr lang="en-US" sz="1600" dirty="0"/>
              <a:t> </a:t>
            </a:r>
            <a:r>
              <a:rPr lang="en-US" sz="1600" dirty="0" err="1"/>
              <a:t>posisi</a:t>
            </a:r>
            <a:r>
              <a:rPr lang="en-US" sz="1600" dirty="0"/>
              <a:t> </a:t>
            </a:r>
            <a:r>
              <a:rPr lang="en-US" sz="1600" dirty="0" err="1"/>
              <a:t>secara</a:t>
            </a:r>
            <a:r>
              <a:rPr lang="en-US" sz="1600" dirty="0"/>
              <a:t> </a:t>
            </a:r>
            <a:r>
              <a:rPr lang="en-US" sz="1600" dirty="0" err="1"/>
              <a:t>akurat</a:t>
            </a:r>
            <a:r>
              <a:rPr lang="en-US" sz="1600" dirty="0"/>
              <a:t>. </a:t>
            </a:r>
            <a:r>
              <a:rPr lang="en-US" sz="1600" dirty="0" err="1"/>
              <a:t>Semakin</a:t>
            </a:r>
            <a:r>
              <a:rPr lang="en-US" sz="1600" dirty="0"/>
              <a:t> </a:t>
            </a:r>
            <a:r>
              <a:rPr lang="en-US" sz="1600" dirty="0" err="1"/>
              <a:t>akurat</a:t>
            </a:r>
            <a:r>
              <a:rPr lang="en-US" sz="1600" dirty="0"/>
              <a:t> </a:t>
            </a:r>
            <a:r>
              <a:rPr lang="en-US" sz="1600" dirty="0" err="1"/>
              <a:t>posisi</a:t>
            </a:r>
            <a:r>
              <a:rPr lang="en-US" sz="1600" dirty="0"/>
              <a:t> yang </a:t>
            </a:r>
            <a:r>
              <a:rPr lang="en-US" sz="1600" dirty="0" err="1"/>
              <a:t>dapat</a:t>
            </a:r>
            <a:r>
              <a:rPr lang="en-US" sz="1600" dirty="0"/>
              <a:t> </a:t>
            </a:r>
            <a:r>
              <a:rPr lang="en-US" sz="1600" dirty="0" err="1"/>
              <a:t>ditentukan</a:t>
            </a:r>
            <a:r>
              <a:rPr lang="en-US" sz="1600" dirty="0"/>
              <a:t>, </a:t>
            </a:r>
            <a:r>
              <a:rPr lang="en-US" sz="1600" dirty="0" err="1"/>
              <a:t>akan</a:t>
            </a:r>
            <a:r>
              <a:rPr lang="en-US" sz="1600" dirty="0"/>
              <a:t> </a:t>
            </a:r>
            <a:r>
              <a:rPr lang="en-US" sz="1600" dirty="0" err="1"/>
              <a:t>semakin</a:t>
            </a:r>
            <a:r>
              <a:rPr lang="en-US" sz="1600" dirty="0"/>
              <a:t> </a:t>
            </a:r>
            <a:r>
              <a:rPr lang="en-US" sz="1600" dirty="0" err="1"/>
              <a:t>presisi</a:t>
            </a:r>
            <a:r>
              <a:rPr lang="en-US" sz="1600" dirty="0"/>
              <a:t>/</a:t>
            </a:r>
            <a:r>
              <a:rPr lang="en-US" sz="1600" dirty="0" err="1"/>
              <a:t>tepat</a:t>
            </a:r>
            <a:r>
              <a:rPr lang="en-US" sz="1600" dirty="0"/>
              <a:t> </a:t>
            </a:r>
            <a:r>
              <a:rPr lang="en-US" sz="1600" dirty="0" err="1"/>
              <a:t>informasi</a:t>
            </a:r>
            <a:r>
              <a:rPr lang="en-US" sz="1600" dirty="0"/>
              <a:t> yang </a:t>
            </a:r>
            <a:r>
              <a:rPr lang="en-US" sz="1600" dirty="0" err="1"/>
              <a:t>akan</a:t>
            </a:r>
            <a:r>
              <a:rPr lang="en-US" sz="1600" dirty="0"/>
              <a:t> </a:t>
            </a:r>
            <a:r>
              <a:rPr lang="en-US" sz="1600" dirty="0" err="1"/>
              <a:t>diberikan</a:t>
            </a:r>
            <a:r>
              <a:rPr lang="en-US" sz="1600" dirty="0"/>
              <a:t>.</a:t>
            </a:r>
          </a:p>
          <a:p>
            <a:pPr marL="0" lvl="0" indent="0" algn="just">
              <a:buNone/>
            </a:pPr>
            <a:r>
              <a:rPr lang="en-US" sz="1600" dirty="0" err="1"/>
              <a:t>Saat</a:t>
            </a:r>
            <a:r>
              <a:rPr lang="en-US" sz="1600" dirty="0"/>
              <a:t> </a:t>
            </a:r>
            <a:r>
              <a:rPr lang="en-US" sz="1600" dirty="0" err="1"/>
              <a:t>ini</a:t>
            </a:r>
            <a:r>
              <a:rPr lang="en-US" sz="1600" dirty="0"/>
              <a:t> </a:t>
            </a:r>
            <a:r>
              <a:rPr lang="en-US" sz="1600" dirty="0" err="1"/>
              <a:t>banyak</a:t>
            </a:r>
            <a:r>
              <a:rPr lang="en-US" sz="1600" dirty="0"/>
              <a:t> Wi-Fi AP yang </a:t>
            </a:r>
            <a:r>
              <a:rPr lang="en-US" sz="1600" dirty="0" err="1"/>
              <a:t>dibuat</a:t>
            </a:r>
            <a:r>
              <a:rPr lang="en-US" sz="1600" dirty="0"/>
              <a:t> </a:t>
            </a:r>
            <a:r>
              <a:rPr lang="en-US" sz="1600" dirty="0" err="1"/>
              <a:t>oleh</a:t>
            </a:r>
            <a:r>
              <a:rPr lang="en-US" sz="1600" dirty="0"/>
              <a:t> </a:t>
            </a:r>
            <a:r>
              <a:rPr lang="en-US" sz="1600" dirty="0" err="1"/>
              <a:t>beberapa</a:t>
            </a:r>
            <a:r>
              <a:rPr lang="en-US" sz="1600" dirty="0"/>
              <a:t> </a:t>
            </a:r>
            <a:r>
              <a:rPr lang="en-US" sz="1600" dirty="0" err="1"/>
              <a:t>pemilik</a:t>
            </a:r>
            <a:r>
              <a:rPr lang="en-US" sz="1600" dirty="0"/>
              <a:t> </a:t>
            </a:r>
            <a:r>
              <a:rPr lang="en-US" sz="1600" dirty="0" err="1"/>
              <a:t>jaringan</a:t>
            </a:r>
            <a:r>
              <a:rPr lang="en-US" sz="1600" dirty="0"/>
              <a:t> </a:t>
            </a:r>
            <a:r>
              <a:rPr lang="en-US" sz="1600" dirty="0" err="1"/>
              <a:t>atau</a:t>
            </a:r>
            <a:r>
              <a:rPr lang="en-US" sz="1600" dirty="0"/>
              <a:t> individual. </a:t>
            </a:r>
            <a:r>
              <a:rPr lang="en-US" sz="1600" dirty="0" err="1"/>
              <a:t>Sinyal</a:t>
            </a:r>
            <a:r>
              <a:rPr lang="en-US" sz="1600" dirty="0"/>
              <a:t> Wi-Fi </a:t>
            </a:r>
            <a:r>
              <a:rPr lang="en-US" sz="1600" dirty="0" err="1"/>
              <a:t>ada</a:t>
            </a:r>
            <a:r>
              <a:rPr lang="en-US" sz="1600" dirty="0"/>
              <a:t> </a:t>
            </a:r>
            <a:r>
              <a:rPr lang="en-US" sz="1600" dirty="0" err="1"/>
              <a:t>dimana-mana</a:t>
            </a:r>
            <a:r>
              <a:rPr lang="en-US" sz="1600" dirty="0"/>
              <a:t>. </a:t>
            </a:r>
            <a:r>
              <a:rPr lang="en-US" sz="1600" dirty="0" err="1"/>
              <a:t>Oleh</a:t>
            </a:r>
            <a:r>
              <a:rPr lang="en-US" sz="1600" dirty="0"/>
              <a:t> </a:t>
            </a:r>
            <a:r>
              <a:rPr lang="en-US" sz="1600" dirty="0" err="1"/>
              <a:t>karena</a:t>
            </a:r>
            <a:r>
              <a:rPr lang="en-US" sz="1600" dirty="0"/>
              <a:t> </a:t>
            </a:r>
            <a:r>
              <a:rPr lang="en-US" sz="1600" dirty="0" err="1"/>
              <a:t>itu</a:t>
            </a:r>
            <a:r>
              <a:rPr lang="en-US" sz="1600" dirty="0"/>
              <a:t>, </a:t>
            </a:r>
            <a:r>
              <a:rPr lang="en-US" sz="1600" dirty="0" err="1"/>
              <a:t>keakuratan</a:t>
            </a:r>
            <a:r>
              <a:rPr lang="en-US" sz="1600" dirty="0"/>
              <a:t> </a:t>
            </a:r>
            <a:r>
              <a:rPr lang="en-US" sz="1600" dirty="0" err="1"/>
              <a:t>posisi</a:t>
            </a:r>
            <a:r>
              <a:rPr lang="en-US" sz="1600" dirty="0"/>
              <a:t> </a:t>
            </a:r>
            <a:r>
              <a:rPr lang="en-US" sz="1600" dirty="0" err="1"/>
              <a:t>dapat</a:t>
            </a:r>
            <a:r>
              <a:rPr lang="en-US" sz="1600" dirty="0"/>
              <a:t> </a:t>
            </a:r>
            <a:r>
              <a:rPr lang="en-US" sz="1600" dirty="0" err="1"/>
              <a:t>ditingkatkan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menggunakan</a:t>
            </a:r>
            <a:r>
              <a:rPr lang="en-US" sz="1600" dirty="0"/>
              <a:t> </a:t>
            </a:r>
            <a:r>
              <a:rPr lang="en-US" sz="1600" dirty="0" err="1"/>
              <a:t>sinyal</a:t>
            </a:r>
            <a:r>
              <a:rPr lang="en-US" sz="1600" dirty="0"/>
              <a:t> Wi-Fi </a:t>
            </a:r>
            <a:r>
              <a:rPr lang="en-US" sz="1600" dirty="0" err="1"/>
              <a:t>tidak</a:t>
            </a:r>
            <a:r>
              <a:rPr lang="en-US" sz="1600" dirty="0"/>
              <a:t> </a:t>
            </a:r>
            <a:r>
              <a:rPr lang="en-US" sz="1600" dirty="0" err="1"/>
              <a:t>hanya</a:t>
            </a:r>
            <a:r>
              <a:rPr lang="en-US" sz="1600" dirty="0"/>
              <a:t> </a:t>
            </a:r>
            <a:r>
              <a:rPr lang="en-US" sz="1600" dirty="0" err="1"/>
              <a:t>dari</a:t>
            </a:r>
            <a:r>
              <a:rPr lang="en-US" sz="1600" dirty="0"/>
              <a:t> AP </a:t>
            </a:r>
            <a:r>
              <a:rPr lang="en-US" sz="1600" dirty="0" err="1"/>
              <a:t>intrinsik</a:t>
            </a:r>
            <a:r>
              <a:rPr lang="en-US" sz="1600" dirty="0"/>
              <a:t>, </a:t>
            </a:r>
            <a:r>
              <a:rPr lang="en-US" sz="1600" dirty="0" err="1"/>
              <a:t>tetapi</a:t>
            </a:r>
            <a:r>
              <a:rPr lang="en-US" sz="1600" dirty="0"/>
              <a:t> </a:t>
            </a:r>
            <a:r>
              <a:rPr lang="en-US" sz="1600" dirty="0" err="1"/>
              <a:t>juga</a:t>
            </a:r>
            <a:r>
              <a:rPr lang="en-US" sz="1600" dirty="0"/>
              <a:t> AP </a:t>
            </a:r>
            <a:r>
              <a:rPr lang="en-US" sz="1600" dirty="0" err="1"/>
              <a:t>ekstrinsik</a:t>
            </a:r>
            <a:r>
              <a:rPr lang="en-US" sz="1600" dirty="0"/>
              <a:t>. </a:t>
            </a:r>
            <a:r>
              <a:rPr lang="en-US" sz="1600" dirty="0" err="1"/>
              <a:t>Sementara</a:t>
            </a:r>
            <a:r>
              <a:rPr lang="en-US" sz="1600" dirty="0"/>
              <a:t> </a:t>
            </a:r>
            <a:r>
              <a:rPr lang="en-US" sz="1600" dirty="0" err="1"/>
              <a:t>itu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perkembangan</a:t>
            </a:r>
            <a:r>
              <a:rPr lang="en-US" sz="1600" dirty="0"/>
              <a:t> </a:t>
            </a:r>
            <a:r>
              <a:rPr lang="en-US" sz="1600" dirty="0" err="1"/>
              <a:t>teknologi</a:t>
            </a:r>
            <a:r>
              <a:rPr lang="en-US" sz="1600" dirty="0"/>
              <a:t> </a:t>
            </a:r>
            <a:r>
              <a:rPr lang="en-US" sz="1600" dirty="0" err="1"/>
              <a:t>komunikasi</a:t>
            </a:r>
            <a:r>
              <a:rPr lang="en-US" sz="1600" dirty="0"/>
              <a:t> </a:t>
            </a:r>
            <a:r>
              <a:rPr lang="en-US" sz="1600" dirty="0" err="1"/>
              <a:t>seluler</a:t>
            </a:r>
            <a:r>
              <a:rPr lang="en-US" sz="1600" dirty="0"/>
              <a:t> </a:t>
            </a:r>
            <a:r>
              <a:rPr lang="en-US" sz="1600" dirty="0" err="1"/>
              <a:t>seperti</a:t>
            </a:r>
            <a:r>
              <a:rPr lang="en-US" sz="1600" dirty="0"/>
              <a:t> </a:t>
            </a:r>
            <a:r>
              <a:rPr lang="en-US" sz="1600" dirty="0" err="1"/>
              <a:t>sekarang</a:t>
            </a:r>
            <a:r>
              <a:rPr lang="en-US" sz="1600" dirty="0"/>
              <a:t> </a:t>
            </a:r>
            <a:r>
              <a:rPr lang="en-US" sz="1600" dirty="0" err="1"/>
              <a:t>ini</a:t>
            </a:r>
            <a:r>
              <a:rPr lang="en-US" sz="1600" dirty="0"/>
              <a:t>, </a:t>
            </a:r>
            <a:r>
              <a:rPr lang="en-US" sz="1600" i="1" dirty="0"/>
              <a:t>smartphone</a:t>
            </a:r>
            <a:r>
              <a:rPr lang="en-US" sz="1600" dirty="0"/>
              <a:t> </a:t>
            </a:r>
            <a:r>
              <a:rPr lang="en-US" sz="1600" dirty="0" err="1"/>
              <a:t>menjadi</a:t>
            </a:r>
            <a:r>
              <a:rPr lang="en-US" sz="1600" dirty="0"/>
              <a:t> </a:t>
            </a:r>
            <a:r>
              <a:rPr lang="en-US" sz="1600" dirty="0" err="1"/>
              <a:t>alat</a:t>
            </a:r>
            <a:r>
              <a:rPr lang="en-US" sz="1600" dirty="0"/>
              <a:t> yang </a:t>
            </a:r>
            <a:r>
              <a:rPr lang="en-US" sz="1600" dirty="0" err="1"/>
              <a:t>sangat</a:t>
            </a:r>
            <a:r>
              <a:rPr lang="en-US" sz="1600" dirty="0"/>
              <a:t> </a:t>
            </a:r>
            <a:r>
              <a:rPr lang="en-US" sz="1600" dirty="0" err="1"/>
              <a:t>dibutuhkan</a:t>
            </a:r>
            <a:r>
              <a:rPr lang="en-US" sz="1600" dirty="0"/>
              <a:t> </a:t>
            </a:r>
            <a:r>
              <a:rPr lang="en-US" sz="1600" dirty="0" err="1"/>
              <a:t>dibanding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laptop </a:t>
            </a:r>
            <a:r>
              <a:rPr lang="en-US" sz="1600" dirty="0" err="1"/>
              <a:t>atau</a:t>
            </a:r>
            <a:r>
              <a:rPr lang="en-US" sz="1600" dirty="0"/>
              <a:t> </a:t>
            </a:r>
            <a:r>
              <a:rPr lang="en-US" sz="1600" dirty="0" err="1"/>
              <a:t>komputer</a:t>
            </a:r>
            <a:r>
              <a:rPr lang="en-US" sz="1600" dirty="0"/>
              <a:t> </a:t>
            </a:r>
            <a:r>
              <a:rPr lang="en-US" sz="1600" dirty="0" err="1"/>
              <a:t>bagi</a:t>
            </a:r>
            <a:r>
              <a:rPr lang="en-US" sz="1600" dirty="0"/>
              <a:t> </a:t>
            </a:r>
            <a:r>
              <a:rPr lang="en-US" sz="1600" dirty="0" err="1"/>
              <a:t>kebanyakan</a:t>
            </a:r>
            <a:r>
              <a:rPr lang="en-US" sz="1600" dirty="0"/>
              <a:t> orang. </a:t>
            </a:r>
            <a:r>
              <a:rPr lang="en-US" sz="1600" dirty="0" err="1"/>
              <a:t>Meningkatkan</a:t>
            </a:r>
            <a:r>
              <a:rPr lang="en-US" sz="1600" dirty="0"/>
              <a:t> </a:t>
            </a:r>
            <a:r>
              <a:rPr lang="en-US" sz="1600" dirty="0" err="1"/>
              <a:t>kerja</a:t>
            </a:r>
            <a:r>
              <a:rPr lang="en-US" sz="1600" dirty="0"/>
              <a:t> </a:t>
            </a:r>
            <a:r>
              <a:rPr lang="en-US" sz="1600" i="1" dirty="0"/>
              <a:t>positioning</a:t>
            </a:r>
            <a:r>
              <a:rPr lang="en-US" sz="1600" dirty="0"/>
              <a:t> </a:t>
            </a:r>
            <a:r>
              <a:rPr lang="en-US" sz="1600" dirty="0" err="1"/>
              <a:t>pada</a:t>
            </a:r>
            <a:r>
              <a:rPr lang="en-US" sz="1600" dirty="0"/>
              <a:t> </a:t>
            </a:r>
            <a:r>
              <a:rPr lang="en-US" sz="1600" i="1" dirty="0"/>
              <a:t>smartphone</a:t>
            </a:r>
            <a:r>
              <a:rPr lang="en-US" sz="1600" dirty="0"/>
              <a:t> </a:t>
            </a:r>
            <a:r>
              <a:rPr lang="en-US" sz="1600" dirty="0" err="1"/>
              <a:t>tentu</a:t>
            </a:r>
            <a:r>
              <a:rPr lang="en-US" sz="1600" dirty="0"/>
              <a:t> </a:t>
            </a:r>
            <a:r>
              <a:rPr lang="en-US" sz="1600" dirty="0" err="1"/>
              <a:t>akan</a:t>
            </a:r>
            <a:r>
              <a:rPr lang="en-US" sz="1600" dirty="0"/>
              <a:t> </a:t>
            </a:r>
            <a:r>
              <a:rPr lang="en-US" sz="1600" dirty="0" err="1"/>
              <a:t>sangat</a:t>
            </a:r>
            <a:r>
              <a:rPr lang="en-US" sz="1600" dirty="0"/>
              <a:t> </a:t>
            </a:r>
            <a:r>
              <a:rPr lang="en-US" sz="1600" dirty="0" err="1"/>
              <a:t>bermanfaat</a:t>
            </a:r>
            <a:r>
              <a:rPr lang="en-US" sz="1600" dirty="0"/>
              <a:t> </a:t>
            </a:r>
            <a:r>
              <a:rPr lang="en-US" sz="1600" dirty="0" err="1"/>
              <a:t>bagi</a:t>
            </a:r>
            <a:r>
              <a:rPr lang="en-US" sz="1600" dirty="0"/>
              <a:t> </a:t>
            </a:r>
            <a:r>
              <a:rPr lang="en-US" sz="1600" dirty="0" err="1"/>
              <a:t>banyak</a:t>
            </a:r>
            <a:r>
              <a:rPr lang="en-US" sz="1600" dirty="0"/>
              <a:t> </a:t>
            </a:r>
            <a:r>
              <a:rPr lang="en-US" sz="1600" dirty="0" err="1"/>
              <a:t>pihak</a:t>
            </a:r>
            <a:r>
              <a:rPr lang="en-US" sz="1600" dirty="0" smtClean="0"/>
              <a:t>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097756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Kontribusi Utama</a:t>
            </a:r>
            <a:endParaRPr dirty="0"/>
          </a:p>
        </p:txBody>
      </p:sp>
      <p:sp>
        <p:nvSpPr>
          <p:cNvPr id="132" name="Google Shape;132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>
              <a:buNone/>
            </a:pPr>
            <a:r>
              <a:rPr lang="en-US" sz="1600" dirty="0" err="1"/>
              <a:t>Kontribusi</a:t>
            </a:r>
            <a:r>
              <a:rPr lang="en-US" sz="1600" dirty="0"/>
              <a:t> </a:t>
            </a:r>
            <a:r>
              <a:rPr lang="en-US" sz="1600" dirty="0" err="1"/>
              <a:t>utama</a:t>
            </a:r>
            <a:r>
              <a:rPr lang="en-US" sz="1600" dirty="0"/>
              <a:t> </a:t>
            </a:r>
            <a:r>
              <a:rPr lang="en-US" sz="1600" dirty="0" err="1"/>
              <a:t>dalam</a:t>
            </a:r>
            <a:r>
              <a:rPr lang="en-US" sz="1600" dirty="0"/>
              <a:t> </a:t>
            </a:r>
            <a:r>
              <a:rPr lang="en-US" sz="1600" dirty="0" err="1"/>
              <a:t>skema</a:t>
            </a:r>
            <a:r>
              <a:rPr lang="en-US" sz="1600" dirty="0"/>
              <a:t> yang </a:t>
            </a:r>
            <a:r>
              <a:rPr lang="en-US" sz="1600" dirty="0" err="1"/>
              <a:t>diusulkan</a:t>
            </a:r>
            <a:r>
              <a:rPr lang="en-US" sz="1600" dirty="0"/>
              <a:t> </a:t>
            </a:r>
            <a:r>
              <a:rPr lang="en-US" sz="1600" dirty="0" err="1"/>
              <a:t>adalah</a:t>
            </a:r>
            <a:r>
              <a:rPr lang="en-US" sz="1600" dirty="0"/>
              <a:t> </a:t>
            </a:r>
            <a:r>
              <a:rPr lang="en-US" sz="1600" dirty="0" err="1"/>
              <a:t>gagasan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menggunakan</a:t>
            </a:r>
            <a:r>
              <a:rPr lang="en-US" sz="1600" dirty="0"/>
              <a:t> AP </a:t>
            </a:r>
            <a:r>
              <a:rPr lang="en-US" sz="1600" dirty="0" err="1"/>
              <a:t>ekstrinsik</a:t>
            </a:r>
            <a:r>
              <a:rPr lang="en-US" sz="1600" dirty="0"/>
              <a:t>. </a:t>
            </a:r>
            <a:r>
              <a:rPr lang="en-US" sz="1600" dirty="0" err="1"/>
              <a:t>Karena</a:t>
            </a:r>
            <a:r>
              <a:rPr lang="en-US" sz="1600" dirty="0"/>
              <a:t> </a:t>
            </a:r>
            <a:r>
              <a:rPr lang="en-US" sz="1600" dirty="0" err="1"/>
              <a:t>penempatan</a:t>
            </a:r>
            <a:r>
              <a:rPr lang="en-US" sz="1600" dirty="0"/>
              <a:t> AP </a:t>
            </a:r>
            <a:r>
              <a:rPr lang="en-US" sz="1600" dirty="0" err="1"/>
              <a:t>ekstrinsik</a:t>
            </a:r>
            <a:r>
              <a:rPr lang="en-US" sz="1600" dirty="0"/>
              <a:t> </a:t>
            </a:r>
            <a:r>
              <a:rPr lang="en-US" sz="1600" dirty="0" err="1"/>
              <a:t>tidak</a:t>
            </a:r>
            <a:r>
              <a:rPr lang="en-US" sz="1600" dirty="0"/>
              <a:t> </a:t>
            </a:r>
            <a:r>
              <a:rPr lang="en-US" sz="1600" dirty="0" err="1"/>
              <a:t>dapat</a:t>
            </a:r>
            <a:r>
              <a:rPr lang="en-US" sz="1600" dirty="0"/>
              <a:t> </a:t>
            </a:r>
            <a:r>
              <a:rPr lang="en-US" sz="1600" dirty="0" err="1"/>
              <a:t>dikontrol</a:t>
            </a:r>
            <a:r>
              <a:rPr lang="en-US" sz="1600" dirty="0"/>
              <a:t> </a:t>
            </a:r>
            <a:r>
              <a:rPr lang="en-US" sz="1600" dirty="0" err="1"/>
              <a:t>oleh</a:t>
            </a:r>
            <a:r>
              <a:rPr lang="en-US" sz="1600" dirty="0"/>
              <a:t> </a:t>
            </a:r>
            <a:r>
              <a:rPr lang="en-US" sz="1600" dirty="0" err="1"/>
              <a:t>pemilik</a:t>
            </a:r>
            <a:r>
              <a:rPr lang="en-US" sz="1600" dirty="0"/>
              <a:t> </a:t>
            </a:r>
            <a:r>
              <a:rPr lang="en-US" sz="1600" dirty="0" err="1"/>
              <a:t>layanan</a:t>
            </a:r>
            <a:r>
              <a:rPr lang="en-US" sz="1600" dirty="0"/>
              <a:t> </a:t>
            </a:r>
            <a:r>
              <a:rPr lang="en-US" sz="1600" dirty="0" err="1"/>
              <a:t>dan</a:t>
            </a:r>
            <a:r>
              <a:rPr lang="en-US" sz="1600" dirty="0"/>
              <a:t> </a:t>
            </a:r>
            <a:r>
              <a:rPr lang="en-US" sz="1600" dirty="0" err="1"/>
              <a:t>kemungkinan</a:t>
            </a:r>
            <a:r>
              <a:rPr lang="en-US" sz="1600" dirty="0"/>
              <a:t> </a:t>
            </a:r>
            <a:r>
              <a:rPr lang="en-US" sz="1600" dirty="0" err="1"/>
              <a:t>dapat</a:t>
            </a:r>
            <a:r>
              <a:rPr lang="en-US" sz="1600" dirty="0"/>
              <a:t> </a:t>
            </a:r>
            <a:r>
              <a:rPr lang="en-US" sz="1600" dirty="0" err="1"/>
              <a:t>menghilang</a:t>
            </a:r>
            <a:r>
              <a:rPr lang="en-US" sz="1600" dirty="0"/>
              <a:t>, </a:t>
            </a:r>
            <a:r>
              <a:rPr lang="en-US" sz="1600" dirty="0" err="1"/>
              <a:t>maka</a:t>
            </a:r>
            <a:r>
              <a:rPr lang="en-US" sz="1600" dirty="0"/>
              <a:t> AP </a:t>
            </a:r>
            <a:r>
              <a:rPr lang="en-US" sz="1600" dirty="0" err="1"/>
              <a:t>ekstrinsik</a:t>
            </a:r>
            <a:r>
              <a:rPr lang="en-US" sz="1600" dirty="0"/>
              <a:t> </a:t>
            </a:r>
            <a:r>
              <a:rPr lang="en-US" sz="1600" dirty="0" err="1"/>
              <a:t>mungkin</a:t>
            </a:r>
            <a:r>
              <a:rPr lang="en-US" sz="1600" dirty="0"/>
              <a:t> </a:t>
            </a:r>
            <a:r>
              <a:rPr lang="en-US" sz="1600" dirty="0" err="1"/>
              <a:t>tidak</a:t>
            </a:r>
            <a:r>
              <a:rPr lang="en-US" sz="1600" dirty="0"/>
              <a:t> </a:t>
            </a:r>
            <a:r>
              <a:rPr lang="en-US" sz="1600" dirty="0" err="1"/>
              <a:t>berfungsi</a:t>
            </a:r>
            <a:r>
              <a:rPr lang="en-US" sz="1600" dirty="0"/>
              <a:t> </a:t>
            </a:r>
            <a:r>
              <a:rPr lang="en-US" sz="1600" dirty="0" err="1"/>
              <a:t>secara</a:t>
            </a:r>
            <a:r>
              <a:rPr lang="en-US" sz="1600" dirty="0"/>
              <a:t> </a:t>
            </a:r>
            <a:r>
              <a:rPr lang="en-US" sz="1600" dirty="0" err="1"/>
              <a:t>stabil</a:t>
            </a:r>
            <a:r>
              <a:rPr lang="en-US" sz="1600" dirty="0"/>
              <a:t> </a:t>
            </a:r>
            <a:r>
              <a:rPr lang="en-US" sz="1600" dirty="0" err="1"/>
              <a:t>seperti</a:t>
            </a:r>
            <a:r>
              <a:rPr lang="en-US" sz="1600" dirty="0"/>
              <a:t> yang </a:t>
            </a:r>
            <a:r>
              <a:rPr lang="en-US" sz="1600" dirty="0" err="1"/>
              <a:t>dilakukan</a:t>
            </a:r>
            <a:r>
              <a:rPr lang="en-US" sz="1600" dirty="0"/>
              <a:t> AP </a:t>
            </a:r>
            <a:r>
              <a:rPr lang="en-US" sz="1600" dirty="0" err="1"/>
              <a:t>intrinsik</a:t>
            </a:r>
            <a:r>
              <a:rPr lang="en-US" sz="1600" dirty="0"/>
              <a:t>. </a:t>
            </a:r>
            <a:r>
              <a:rPr lang="en-US" sz="1600" dirty="0" err="1"/>
              <a:t>Oleh</a:t>
            </a:r>
            <a:r>
              <a:rPr lang="en-US" sz="1600" dirty="0"/>
              <a:t> </a:t>
            </a:r>
            <a:r>
              <a:rPr lang="en-US" sz="1600" dirty="0" err="1"/>
              <a:t>karena</a:t>
            </a:r>
            <a:r>
              <a:rPr lang="en-US" sz="1600" dirty="0"/>
              <a:t> </a:t>
            </a:r>
            <a:r>
              <a:rPr lang="en-US" sz="1600" dirty="0" err="1"/>
              <a:t>itu</a:t>
            </a:r>
            <a:r>
              <a:rPr lang="en-US" sz="1600" dirty="0"/>
              <a:t>, </a:t>
            </a:r>
            <a:r>
              <a:rPr lang="en-US" sz="1600" dirty="0" err="1"/>
              <a:t>bagaimana</a:t>
            </a:r>
            <a:r>
              <a:rPr lang="en-US" sz="1600" dirty="0"/>
              <a:t> </a:t>
            </a:r>
            <a:r>
              <a:rPr lang="en-US" sz="1600" dirty="0" err="1"/>
              <a:t>memberikan</a:t>
            </a:r>
            <a:r>
              <a:rPr lang="en-US" sz="1600" dirty="0"/>
              <a:t> </a:t>
            </a:r>
            <a:r>
              <a:rPr lang="en-US" sz="1600" dirty="0" err="1"/>
              <a:t>bobot</a:t>
            </a:r>
            <a:r>
              <a:rPr lang="en-US" sz="1600" dirty="0"/>
              <a:t> yang </a:t>
            </a:r>
            <a:r>
              <a:rPr lang="en-US" sz="1600" dirty="0" err="1"/>
              <a:t>sesuai</a:t>
            </a:r>
            <a:r>
              <a:rPr lang="en-US" sz="1600" dirty="0"/>
              <a:t> </a:t>
            </a:r>
            <a:r>
              <a:rPr lang="en-US" sz="1600" dirty="0" err="1"/>
              <a:t>pada</a:t>
            </a:r>
            <a:r>
              <a:rPr lang="en-US" sz="1600" dirty="0"/>
              <a:t> AP </a:t>
            </a:r>
            <a:r>
              <a:rPr lang="en-US" sz="1600" dirty="0" err="1"/>
              <a:t>ekstrinsik</a:t>
            </a:r>
            <a:r>
              <a:rPr lang="en-US" sz="1600" dirty="0"/>
              <a:t> </a:t>
            </a:r>
            <a:r>
              <a:rPr lang="en-US" sz="1600" dirty="0" err="1"/>
              <a:t>merupakan</a:t>
            </a:r>
            <a:r>
              <a:rPr lang="en-US" sz="1600" dirty="0"/>
              <a:t> </a:t>
            </a:r>
            <a:r>
              <a:rPr lang="en-US" sz="1600" dirty="0" err="1"/>
              <a:t>hal</a:t>
            </a:r>
            <a:r>
              <a:rPr lang="en-US" sz="1600" dirty="0"/>
              <a:t> </a:t>
            </a:r>
            <a:r>
              <a:rPr lang="en-US" sz="1600" dirty="0" err="1"/>
              <a:t>penting</a:t>
            </a:r>
            <a:r>
              <a:rPr lang="en-US" sz="1600" dirty="0"/>
              <a:t> </a:t>
            </a:r>
            <a:r>
              <a:rPr lang="en-US" sz="1600" dirty="0" err="1"/>
              <a:t>pada</a:t>
            </a:r>
            <a:r>
              <a:rPr lang="en-US" sz="1600" dirty="0"/>
              <a:t> </a:t>
            </a:r>
            <a:r>
              <a:rPr lang="en-US" sz="1600" dirty="0" err="1"/>
              <a:t>sistem</a:t>
            </a:r>
            <a:r>
              <a:rPr lang="en-US" sz="1600" dirty="0"/>
              <a:t> </a:t>
            </a:r>
            <a:r>
              <a:rPr lang="en-US" sz="1600" dirty="0" err="1" smtClean="0"/>
              <a:t>ini</a:t>
            </a:r>
            <a:r>
              <a:rPr lang="en-US" sz="1600" dirty="0" smtClean="0"/>
              <a:t>. </a:t>
            </a:r>
            <a:r>
              <a:rPr lang="en-US" sz="1600" dirty="0" err="1" smtClean="0"/>
              <a:t>Untuk</a:t>
            </a:r>
            <a:r>
              <a:rPr lang="en-US" sz="1600" dirty="0" smtClean="0"/>
              <a:t> </a:t>
            </a:r>
            <a:r>
              <a:rPr lang="en-US" sz="1600" dirty="0" err="1" smtClean="0"/>
              <a:t>mengurangi</a:t>
            </a:r>
            <a:r>
              <a:rPr lang="en-US" sz="1600" dirty="0" smtClean="0"/>
              <a:t> </a:t>
            </a:r>
            <a:r>
              <a:rPr lang="en-US" sz="1600" dirty="0" err="1" smtClean="0"/>
              <a:t>efek</a:t>
            </a:r>
            <a:r>
              <a:rPr lang="en-US" sz="1600" dirty="0" smtClean="0"/>
              <a:t> </a:t>
            </a:r>
            <a:r>
              <a:rPr lang="en-US" sz="1600" dirty="0" err="1" smtClean="0"/>
              <a:t>negatif</a:t>
            </a:r>
            <a:r>
              <a:rPr lang="en-US" sz="1600" dirty="0" smtClean="0"/>
              <a:t> AP </a:t>
            </a:r>
            <a:r>
              <a:rPr lang="en-US" sz="1600" dirty="0" err="1" smtClean="0"/>
              <a:t>ekstrinsik</a:t>
            </a:r>
            <a:r>
              <a:rPr lang="en-US" sz="1600" dirty="0" smtClean="0"/>
              <a:t> </a:t>
            </a:r>
            <a:r>
              <a:rPr lang="en-US" sz="1600" dirty="0" err="1" smtClean="0"/>
              <a:t>digunakan</a:t>
            </a:r>
            <a:r>
              <a:rPr lang="en-US" sz="1600" dirty="0" smtClean="0"/>
              <a:t> </a:t>
            </a:r>
            <a:r>
              <a:rPr lang="en-US" sz="1600" dirty="0" err="1" smtClean="0"/>
              <a:t>algoritma</a:t>
            </a:r>
            <a:r>
              <a:rPr lang="en-US" sz="1600" dirty="0" smtClean="0"/>
              <a:t> WVP (</a:t>
            </a:r>
            <a:r>
              <a:rPr lang="en-US" sz="1600" i="1" dirty="0" smtClean="0"/>
              <a:t>Weighted Voting </a:t>
            </a:r>
            <a:r>
              <a:rPr lang="en-US" sz="1600" dirty="0" smtClean="0"/>
              <a:t>Positioning) yang </a:t>
            </a:r>
            <a:r>
              <a:rPr lang="en-US" sz="1600" dirty="0" err="1" smtClean="0"/>
              <a:t>akan</a:t>
            </a:r>
            <a:r>
              <a:rPr lang="en-US" sz="1600" dirty="0" smtClean="0"/>
              <a:t> </a:t>
            </a:r>
            <a:r>
              <a:rPr lang="en-US" sz="1600" dirty="0" err="1" smtClean="0"/>
              <a:t>memberikan</a:t>
            </a:r>
            <a:r>
              <a:rPr lang="en-US" sz="1600" dirty="0" smtClean="0"/>
              <a:t> </a:t>
            </a:r>
            <a:r>
              <a:rPr lang="en-US" sz="1600" dirty="0" err="1" smtClean="0"/>
              <a:t>bobot</a:t>
            </a:r>
            <a:r>
              <a:rPr lang="en-US" sz="1600" dirty="0" smtClean="0"/>
              <a:t> yang </a:t>
            </a:r>
            <a:r>
              <a:rPr lang="en-US" sz="1600" dirty="0" err="1" smtClean="0"/>
              <a:t>tinggi</a:t>
            </a:r>
            <a:r>
              <a:rPr lang="en-US" sz="1600" dirty="0" smtClean="0"/>
              <a:t> </a:t>
            </a:r>
            <a:r>
              <a:rPr lang="en-US" sz="1600" dirty="0" err="1" smtClean="0"/>
              <a:t>pada</a:t>
            </a:r>
            <a:r>
              <a:rPr lang="en-US" sz="1600" dirty="0" smtClean="0"/>
              <a:t> </a:t>
            </a:r>
            <a:r>
              <a:rPr lang="en-US" sz="1600" dirty="0" err="1" smtClean="0"/>
              <a:t>sinyal</a:t>
            </a:r>
            <a:r>
              <a:rPr lang="en-US" sz="1600" dirty="0" smtClean="0"/>
              <a:t> </a:t>
            </a:r>
            <a:r>
              <a:rPr lang="en-US" sz="1600" dirty="0" err="1" smtClean="0"/>
              <a:t>dari</a:t>
            </a:r>
            <a:r>
              <a:rPr lang="en-US" sz="1600" dirty="0" smtClean="0"/>
              <a:t> AP </a:t>
            </a:r>
            <a:r>
              <a:rPr lang="en-US" sz="1600" dirty="0" err="1" smtClean="0"/>
              <a:t>intrinsik</a:t>
            </a:r>
            <a:r>
              <a:rPr lang="en-US" sz="1600" dirty="0" smtClean="0"/>
              <a:t>, </a:t>
            </a:r>
            <a:r>
              <a:rPr lang="en-US" sz="1600" dirty="0" err="1" smtClean="0"/>
              <a:t>dan</a:t>
            </a:r>
            <a:r>
              <a:rPr lang="en-US" sz="1600" dirty="0" smtClean="0"/>
              <a:t> </a:t>
            </a:r>
            <a:r>
              <a:rPr lang="en-US" sz="1600" dirty="0" err="1" smtClean="0"/>
              <a:t>menyesuaikan</a:t>
            </a:r>
            <a:r>
              <a:rPr lang="en-US" sz="1600" dirty="0" smtClean="0"/>
              <a:t> </a:t>
            </a:r>
            <a:r>
              <a:rPr lang="en-US" sz="1600" dirty="0" err="1" smtClean="0"/>
              <a:t>bobot</a:t>
            </a:r>
            <a:r>
              <a:rPr lang="en-US" sz="1600" dirty="0" smtClean="0"/>
              <a:t> </a:t>
            </a:r>
            <a:r>
              <a:rPr lang="en-US" sz="1600" dirty="0" err="1" smtClean="0"/>
              <a:t>sinyal</a:t>
            </a:r>
            <a:r>
              <a:rPr lang="en-US" sz="1600" dirty="0" smtClean="0"/>
              <a:t> </a:t>
            </a:r>
            <a:r>
              <a:rPr lang="en-US" sz="1600" dirty="0" err="1" smtClean="0"/>
              <a:t>dari</a:t>
            </a:r>
            <a:r>
              <a:rPr lang="en-US" sz="1600" dirty="0" smtClean="0"/>
              <a:t> AP </a:t>
            </a:r>
            <a:r>
              <a:rPr lang="en-US" sz="1600" dirty="0" err="1" smtClean="0"/>
              <a:t>ekstrinsik</a:t>
            </a:r>
            <a:r>
              <a:rPr lang="en-US" sz="1600" dirty="0" smtClean="0"/>
              <a:t> </a:t>
            </a:r>
            <a:r>
              <a:rPr lang="en-US" sz="1600" dirty="0" err="1" smtClean="0"/>
              <a:t>tergantung</a:t>
            </a:r>
            <a:r>
              <a:rPr lang="en-US" sz="1600" dirty="0" smtClean="0"/>
              <a:t> </a:t>
            </a:r>
            <a:r>
              <a:rPr lang="en-US" sz="1600" dirty="0" err="1" smtClean="0"/>
              <a:t>kemungkinan</a:t>
            </a:r>
            <a:r>
              <a:rPr lang="en-US" sz="1600" dirty="0" smtClean="0"/>
              <a:t> </a:t>
            </a:r>
            <a:r>
              <a:rPr lang="en-US" sz="1600" dirty="0" err="1" smtClean="0"/>
              <a:t>kegagalannya</a:t>
            </a:r>
            <a:r>
              <a:rPr lang="en-US" sz="1600" dirty="0" smtClean="0"/>
              <a:t>.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demikian</a:t>
            </a:r>
            <a:r>
              <a:rPr lang="en-US" sz="1600" dirty="0"/>
              <a:t> AP </a:t>
            </a:r>
            <a:r>
              <a:rPr lang="en-US" sz="1600" dirty="0" err="1"/>
              <a:t>ekstrinsik</a:t>
            </a:r>
            <a:r>
              <a:rPr lang="en-US" sz="1600" dirty="0"/>
              <a:t> </a:t>
            </a:r>
            <a:r>
              <a:rPr lang="en-US" sz="1600" dirty="0" err="1"/>
              <a:t>masih</a:t>
            </a:r>
            <a:r>
              <a:rPr lang="en-US" sz="1600" dirty="0"/>
              <a:t> </a:t>
            </a:r>
            <a:r>
              <a:rPr lang="en-US" sz="1600" dirty="0" err="1"/>
              <a:t>dapat</a:t>
            </a:r>
            <a:r>
              <a:rPr lang="en-US" sz="1600" dirty="0"/>
              <a:t> </a:t>
            </a:r>
            <a:r>
              <a:rPr lang="en-US" sz="1600" dirty="0" err="1"/>
              <a:t>membantu</a:t>
            </a:r>
            <a:r>
              <a:rPr lang="en-US" sz="1600" dirty="0"/>
              <a:t> </a:t>
            </a:r>
            <a:r>
              <a:rPr lang="en-US" sz="1600" dirty="0" err="1"/>
              <a:t>meningkatkan</a:t>
            </a:r>
            <a:r>
              <a:rPr lang="en-US" sz="1600" dirty="0"/>
              <a:t> </a:t>
            </a:r>
            <a:r>
              <a:rPr lang="en-US" sz="1600" dirty="0" err="1"/>
              <a:t>akurasi</a:t>
            </a:r>
            <a:r>
              <a:rPr lang="en-US" sz="1600" dirty="0"/>
              <a:t> </a:t>
            </a:r>
            <a:r>
              <a:rPr lang="en-US" sz="1600" dirty="0" err="1"/>
              <a:t>dari</a:t>
            </a:r>
            <a:r>
              <a:rPr lang="en-US" sz="1600" dirty="0"/>
              <a:t> </a:t>
            </a:r>
            <a:r>
              <a:rPr lang="en-US" sz="1600" i="1" dirty="0"/>
              <a:t>positioning system</a:t>
            </a:r>
            <a:r>
              <a:rPr lang="en-US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92411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Penelitian Lain yang Terkait</a:t>
            </a:r>
            <a:endParaRPr dirty="0"/>
          </a:p>
        </p:txBody>
      </p:sp>
      <p:sp>
        <p:nvSpPr>
          <p:cNvPr id="132" name="Google Shape;132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>
              <a:buNone/>
            </a:pPr>
            <a:endParaRPr lang="en-US" sz="16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9889757"/>
              </p:ext>
            </p:extLst>
          </p:nvPr>
        </p:nvGraphicFramePr>
        <p:xfrm>
          <a:off x="311150" y="1406619"/>
          <a:ext cx="8521701" cy="2908111"/>
        </p:xfrm>
        <a:graphic>
          <a:graphicData uri="http://schemas.openxmlformats.org/drawingml/2006/table">
            <a:tbl>
              <a:tblPr firstRow="1" firstCol="1" bandRow="1"/>
              <a:tblGrid>
                <a:gridCol w="1036239"/>
                <a:gridCol w="2766144"/>
                <a:gridCol w="2360511"/>
                <a:gridCol w="2358807"/>
              </a:tblGrid>
              <a:tr h="1793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err="1">
                          <a:effectLst/>
                          <a:latin typeface="Proxima Nova" panose="020B060402020202020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Nomor</a:t>
                      </a:r>
                      <a:endParaRPr lang="en-US" sz="1100" dirty="0">
                        <a:effectLst/>
                        <a:latin typeface="Proxima Nova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Proxima Nova" panose="020B060402020202020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Link</a:t>
                      </a:r>
                      <a:endParaRPr lang="en-US" sz="1100">
                        <a:effectLst/>
                        <a:latin typeface="Proxima Nova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Proxima Nova" panose="020B060402020202020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Metode</a:t>
                      </a:r>
                      <a:endParaRPr lang="en-US" sz="1100">
                        <a:effectLst/>
                        <a:latin typeface="Proxima Nova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err="1">
                          <a:effectLst/>
                          <a:latin typeface="Proxima Nova" panose="020B060402020202020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Kekurangan</a:t>
                      </a:r>
                      <a:endParaRPr lang="en-US" sz="1100" dirty="0">
                        <a:effectLst/>
                        <a:latin typeface="Proxima Nova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175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03200" algn="l"/>
                        </a:tabLst>
                      </a:pPr>
                      <a:r>
                        <a:rPr lang="en-US" sz="1100">
                          <a:effectLst/>
                          <a:latin typeface="Proxima Nova" panose="020B060402020202020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203200" algn="l"/>
                        </a:tabLst>
                      </a:pPr>
                      <a:r>
                        <a:rPr lang="en-US" sz="600" u="none" strike="noStrike" dirty="0" err="1">
                          <a:solidFill>
                            <a:srgbClr val="0080AC"/>
                          </a:solidFill>
                          <a:effectLst/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hlinkClick r:id="rId3"/>
                        </a:rPr>
                        <a:t>Hyo</a:t>
                      </a:r>
                      <a:r>
                        <a:rPr lang="en-US" sz="600" u="none" strike="noStrike" dirty="0">
                          <a:solidFill>
                            <a:srgbClr val="0080AC"/>
                          </a:solidFill>
                          <a:effectLst/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hlinkClick r:id="rId3"/>
                        </a:rPr>
                        <a:t>-Sung </a:t>
                      </a:r>
                      <a:r>
                        <a:rPr lang="en-US" sz="600" u="none" strike="noStrike" dirty="0" err="1">
                          <a:solidFill>
                            <a:srgbClr val="0080AC"/>
                          </a:solidFill>
                          <a:effectLst/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hlinkClick r:id="rId3"/>
                        </a:rPr>
                        <a:t>Ahn</a:t>
                      </a:r>
                      <a:r>
                        <a:rPr lang="en-US" sz="600" u="none" strike="noStrike" dirty="0">
                          <a:solidFill>
                            <a:srgbClr val="0080AC"/>
                          </a:solidFill>
                          <a:effectLst/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hlinkClick r:id="rId3"/>
                        </a:rPr>
                        <a:t>, </a:t>
                      </a:r>
                      <a:r>
                        <a:rPr lang="en-US" sz="600" u="none" strike="noStrike" dirty="0" err="1">
                          <a:solidFill>
                            <a:srgbClr val="0080AC"/>
                          </a:solidFill>
                          <a:effectLst/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hlinkClick r:id="rId3"/>
                        </a:rPr>
                        <a:t>Wonpil</a:t>
                      </a:r>
                      <a:r>
                        <a:rPr lang="en-US" sz="600" u="none" strike="noStrike" dirty="0">
                          <a:solidFill>
                            <a:srgbClr val="0080AC"/>
                          </a:solidFill>
                          <a:effectLst/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hlinkClick r:id="rId3"/>
                        </a:rPr>
                        <a:t> Yu, Environmental-adaptive </a:t>
                      </a:r>
                      <a:r>
                        <a:rPr lang="en-US" sz="600" u="none" strike="noStrike" dirty="0" err="1">
                          <a:solidFill>
                            <a:srgbClr val="0080AC"/>
                          </a:solidFill>
                          <a:effectLst/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hlinkClick r:id="rId3"/>
                        </a:rPr>
                        <a:t>rssi</a:t>
                      </a:r>
                      <a:r>
                        <a:rPr lang="en-US" sz="600" u="none" strike="noStrike" dirty="0">
                          <a:solidFill>
                            <a:srgbClr val="0080AC"/>
                          </a:solidFill>
                          <a:effectLst/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hlinkClick r:id="rId3"/>
                        </a:rPr>
                        <a:t>-based indoor</a:t>
                      </a:r>
                      <a:r>
                        <a:rPr lang="en-US" sz="600" dirty="0">
                          <a:solidFill>
                            <a:srgbClr val="0080AC"/>
                          </a:solidFill>
                          <a:effectLst/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600" u="none" strike="noStrike" dirty="0">
                          <a:solidFill>
                            <a:srgbClr val="0080AC"/>
                          </a:solidFill>
                          <a:effectLst/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hlinkClick r:id="rId3"/>
                        </a:rPr>
                        <a:t>localization, IEEE Trans. Automat. Sci. Eng. 6 (4) (2009) Oct.</a:t>
                      </a:r>
                      <a:endParaRPr lang="en-US" sz="1100" dirty="0">
                        <a:effectLst/>
                        <a:latin typeface="Proxima Nova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i="1" dirty="0">
                          <a:effectLst/>
                          <a:latin typeface="Proxima Nova" panose="020B060402020202020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Received-signal-strength index</a:t>
                      </a:r>
                      <a:r>
                        <a:rPr lang="en-US" sz="1100" dirty="0">
                          <a:effectLst/>
                          <a:latin typeface="Proxima Nova" panose="020B060402020202020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(RSSI) </a:t>
                      </a:r>
                      <a:r>
                        <a:rPr lang="en-US" sz="1100" dirty="0" err="1">
                          <a:effectLst/>
                          <a:latin typeface="Proxima Nova" panose="020B060402020202020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dari</a:t>
                      </a:r>
                      <a:r>
                        <a:rPr lang="en-US" sz="1100" dirty="0">
                          <a:effectLst/>
                          <a:latin typeface="Proxima Nova" panose="020B060402020202020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dirty="0" err="1">
                          <a:effectLst/>
                          <a:latin typeface="Proxima Nova" panose="020B060402020202020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sinyal</a:t>
                      </a:r>
                      <a:r>
                        <a:rPr lang="en-US" sz="1100" dirty="0">
                          <a:effectLst/>
                          <a:latin typeface="Proxima Nova" panose="020B060402020202020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radio yang </a:t>
                      </a:r>
                      <a:r>
                        <a:rPr lang="en-US" sz="1100" dirty="0" err="1">
                          <a:effectLst/>
                          <a:latin typeface="Proxima Nova" panose="020B060402020202020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memancar</a:t>
                      </a:r>
                      <a:r>
                        <a:rPr lang="en-US" sz="1100" dirty="0">
                          <a:effectLst/>
                          <a:latin typeface="Proxima Nova" panose="020B060402020202020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dirty="0" err="1">
                          <a:effectLst/>
                          <a:latin typeface="Proxima Nova" panose="020B060402020202020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dari</a:t>
                      </a:r>
                      <a:r>
                        <a:rPr lang="en-US" sz="1100" dirty="0">
                          <a:effectLst/>
                          <a:latin typeface="Proxima Nova" panose="020B060402020202020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dirty="0" err="1">
                          <a:effectLst/>
                          <a:latin typeface="Proxima Nova" panose="020B060402020202020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titik</a:t>
                      </a:r>
                      <a:r>
                        <a:rPr lang="en-US" sz="1100" dirty="0">
                          <a:effectLst/>
                          <a:latin typeface="Proxima Nova" panose="020B060402020202020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dirty="0" err="1">
                          <a:effectLst/>
                          <a:latin typeface="Proxima Nova" panose="020B060402020202020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tertentu</a:t>
                      </a:r>
                      <a:r>
                        <a:rPr lang="en-US" sz="1100" dirty="0">
                          <a:effectLst/>
                          <a:latin typeface="Proxima Nova" panose="020B060402020202020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dirty="0" err="1">
                          <a:effectLst/>
                          <a:latin typeface="Proxima Nova" panose="020B060402020202020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untuk</a:t>
                      </a:r>
                      <a:r>
                        <a:rPr lang="en-US" sz="1100" dirty="0">
                          <a:effectLst/>
                          <a:latin typeface="Proxima Nova" panose="020B060402020202020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dirty="0" err="1">
                          <a:effectLst/>
                          <a:latin typeface="Proxima Nova" panose="020B060402020202020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mendeteksi</a:t>
                      </a:r>
                      <a:r>
                        <a:rPr lang="en-US" sz="1100" dirty="0">
                          <a:effectLst/>
                          <a:latin typeface="Proxima Nova" panose="020B060402020202020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dirty="0" err="1">
                          <a:effectLst/>
                          <a:latin typeface="Proxima Nova" panose="020B060402020202020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lokasi</a:t>
                      </a:r>
                      <a:r>
                        <a:rPr lang="en-US" sz="1100" dirty="0">
                          <a:effectLst/>
                          <a:latin typeface="Proxima Nova" panose="020B060402020202020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dirty="0" err="1">
                          <a:effectLst/>
                          <a:latin typeface="Proxima Nova" panose="020B060402020202020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pengguna</a:t>
                      </a:r>
                      <a:endParaRPr lang="en-US" sz="1100" dirty="0">
                        <a:effectLst/>
                        <a:latin typeface="Proxima Nova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  <a:latin typeface="Proxima Nova" panose="020B060402020202020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Sinyal</a:t>
                      </a:r>
                      <a:r>
                        <a:rPr lang="en-US" sz="1100" dirty="0">
                          <a:effectLst/>
                          <a:latin typeface="Proxima Nova" panose="020B060402020202020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dirty="0" err="1">
                          <a:effectLst/>
                          <a:latin typeface="Proxima Nova" panose="020B060402020202020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hanya</a:t>
                      </a:r>
                      <a:r>
                        <a:rPr lang="en-US" sz="1100" dirty="0">
                          <a:effectLst/>
                          <a:latin typeface="Proxima Nova" panose="020B060402020202020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dirty="0" err="1">
                          <a:effectLst/>
                          <a:latin typeface="Proxima Nova" panose="020B060402020202020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berasal</a:t>
                      </a:r>
                      <a:r>
                        <a:rPr lang="en-US" sz="1100" dirty="0">
                          <a:effectLst/>
                          <a:latin typeface="Proxima Nova" panose="020B060402020202020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dirty="0" err="1">
                          <a:effectLst/>
                          <a:latin typeface="Proxima Nova" panose="020B060402020202020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dari</a:t>
                      </a:r>
                      <a:r>
                        <a:rPr lang="en-US" sz="1100" dirty="0">
                          <a:effectLst/>
                          <a:latin typeface="Proxima Nova" panose="020B060402020202020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radio radiator, </a:t>
                      </a:r>
                      <a:r>
                        <a:rPr lang="en-US" sz="1100" dirty="0" err="1">
                          <a:effectLst/>
                          <a:latin typeface="Proxima Nova" panose="020B060402020202020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tidak</a:t>
                      </a:r>
                      <a:r>
                        <a:rPr lang="en-US" sz="1100" dirty="0">
                          <a:effectLst/>
                          <a:latin typeface="Proxima Nova" panose="020B060402020202020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dirty="0" err="1">
                          <a:effectLst/>
                          <a:latin typeface="Proxima Nova" panose="020B060402020202020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mengambil</a:t>
                      </a:r>
                      <a:r>
                        <a:rPr lang="en-US" sz="1100" dirty="0">
                          <a:effectLst/>
                          <a:latin typeface="Proxima Nova" panose="020B060402020202020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dirty="0" err="1">
                          <a:effectLst/>
                          <a:latin typeface="Proxima Nova" panose="020B060402020202020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sinyal</a:t>
                      </a:r>
                      <a:r>
                        <a:rPr lang="en-US" sz="1100" dirty="0">
                          <a:effectLst/>
                          <a:latin typeface="Proxima Nova" panose="020B060402020202020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yang </a:t>
                      </a:r>
                      <a:r>
                        <a:rPr lang="en-US" sz="1100" dirty="0" err="1">
                          <a:effectLst/>
                          <a:latin typeface="Proxima Nova" panose="020B060402020202020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ada</a:t>
                      </a:r>
                      <a:r>
                        <a:rPr lang="en-US" sz="1100" dirty="0">
                          <a:effectLst/>
                          <a:latin typeface="Proxima Nova" panose="020B060402020202020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di </a:t>
                      </a:r>
                      <a:r>
                        <a:rPr lang="en-US" sz="1100" dirty="0" err="1">
                          <a:effectLst/>
                          <a:latin typeface="Proxima Nova" panose="020B060402020202020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sekeliling</a:t>
                      </a:r>
                      <a:endParaRPr lang="en-US" sz="1100" dirty="0">
                        <a:effectLst/>
                        <a:latin typeface="Proxima Nova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816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9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03200" algn="l"/>
                        </a:tabLst>
                      </a:pPr>
                      <a:r>
                        <a:rPr lang="en-US" sz="1100">
                          <a:effectLst/>
                          <a:latin typeface="Proxima Nova" panose="020B060402020202020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>
                        <a:lnSpc>
                          <a:spcPct val="9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203200" algn="l"/>
                        </a:tabLst>
                      </a:pPr>
                      <a:r>
                        <a:rPr lang="en-US" sz="600" u="none" strike="noStrike" dirty="0" err="1">
                          <a:solidFill>
                            <a:srgbClr val="0080AC"/>
                          </a:solidFill>
                          <a:effectLst/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hlinkClick r:id="rId4"/>
                        </a:rPr>
                        <a:t>JongBae</a:t>
                      </a:r>
                      <a:r>
                        <a:rPr lang="en-US" sz="600" u="none" strike="noStrike" dirty="0">
                          <a:solidFill>
                            <a:srgbClr val="0080AC"/>
                          </a:solidFill>
                          <a:effectLst/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hlinkClick r:id="rId4"/>
                        </a:rPr>
                        <a:t> Kim, </a:t>
                      </a:r>
                      <a:r>
                        <a:rPr lang="en-US" sz="600" u="none" strike="noStrike" dirty="0" err="1">
                          <a:solidFill>
                            <a:srgbClr val="0080AC"/>
                          </a:solidFill>
                          <a:effectLst/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hlinkClick r:id="rId4"/>
                        </a:rPr>
                        <a:t>HeeSung</a:t>
                      </a:r>
                      <a:r>
                        <a:rPr lang="en-US" sz="600" u="none" strike="noStrike" dirty="0">
                          <a:solidFill>
                            <a:srgbClr val="0080AC"/>
                          </a:solidFill>
                          <a:effectLst/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hlinkClick r:id="rId4"/>
                        </a:rPr>
                        <a:t> Jun, Vision-based location positioning using</a:t>
                      </a:r>
                      <a:r>
                        <a:rPr lang="en-US" sz="600" dirty="0">
                          <a:solidFill>
                            <a:srgbClr val="0080AC"/>
                          </a:solidFill>
                          <a:effectLst/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600" u="none" strike="noStrike" dirty="0">
                          <a:solidFill>
                            <a:srgbClr val="0080AC"/>
                          </a:solidFill>
                          <a:effectLst/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hlinkClick r:id="rId4"/>
                        </a:rPr>
                        <a:t>augmented reality for indoor navigation, IEEE Trans. </a:t>
                      </a:r>
                      <a:r>
                        <a:rPr lang="en-US" sz="600" u="none" strike="noStrike" dirty="0" err="1">
                          <a:solidFill>
                            <a:srgbClr val="0080AC"/>
                          </a:solidFill>
                          <a:effectLst/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hlinkClick r:id="rId4"/>
                        </a:rPr>
                        <a:t>Consum</a:t>
                      </a:r>
                      <a:r>
                        <a:rPr lang="en-US" sz="600" u="none" strike="noStrike" dirty="0">
                          <a:solidFill>
                            <a:srgbClr val="0080AC"/>
                          </a:solidFill>
                          <a:effectLst/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hlinkClick r:id="rId4"/>
                        </a:rPr>
                        <a:t>. Electron.</a:t>
                      </a:r>
                      <a:r>
                        <a:rPr lang="en-US" sz="600" dirty="0">
                          <a:solidFill>
                            <a:srgbClr val="0080AC"/>
                          </a:solidFill>
                          <a:effectLst/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600" u="none" strike="noStrike" dirty="0">
                          <a:solidFill>
                            <a:srgbClr val="0080AC"/>
                          </a:solidFill>
                          <a:effectLst/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hlinkClick r:id="rId4"/>
                        </a:rPr>
                        <a:t>54 (3) (2008) Aug.</a:t>
                      </a:r>
                      <a:endParaRPr lang="en-US" sz="1100" dirty="0">
                        <a:effectLst/>
                        <a:latin typeface="Proxima Nova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Proxima Nova" panose="020B060402020202020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Mekanisme berbasis visi menggunakan </a:t>
                      </a:r>
                      <a:r>
                        <a:rPr lang="en-US" sz="1100" i="1">
                          <a:effectLst/>
                          <a:latin typeface="Proxima Nova" panose="020B060402020202020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layout </a:t>
                      </a:r>
                      <a:r>
                        <a:rPr lang="en-US" sz="1100">
                          <a:effectLst/>
                          <a:latin typeface="Proxima Nova" panose="020B060402020202020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dari lingkungan </a:t>
                      </a:r>
                      <a:r>
                        <a:rPr lang="en-US" sz="1100" i="1">
                          <a:effectLst/>
                          <a:latin typeface="Proxima Nova" panose="020B060402020202020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indoor</a:t>
                      </a:r>
                      <a:endParaRPr lang="en-US" sz="1100">
                        <a:effectLst/>
                        <a:latin typeface="Proxima Nova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  <a:latin typeface="Proxima Nova" panose="020B060402020202020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Membutuhkan</a:t>
                      </a:r>
                      <a:r>
                        <a:rPr lang="en-US" sz="1100" dirty="0">
                          <a:effectLst/>
                          <a:latin typeface="Proxima Nova" panose="020B060402020202020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dirty="0" err="1">
                          <a:effectLst/>
                          <a:latin typeface="Proxima Nova" panose="020B060402020202020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memori</a:t>
                      </a:r>
                      <a:r>
                        <a:rPr lang="en-US" sz="1100" dirty="0">
                          <a:effectLst/>
                          <a:latin typeface="Proxima Nova" panose="020B060402020202020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yang </a:t>
                      </a:r>
                      <a:r>
                        <a:rPr lang="en-US" sz="1100" dirty="0" err="1">
                          <a:effectLst/>
                          <a:latin typeface="Proxima Nova" panose="020B060402020202020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besar</a:t>
                      </a:r>
                      <a:r>
                        <a:rPr lang="en-US" sz="1100" dirty="0">
                          <a:effectLst/>
                          <a:latin typeface="Proxima Nova" panose="020B060402020202020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dirty="0" err="1">
                          <a:effectLst/>
                          <a:latin typeface="Proxima Nova" panose="020B060402020202020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untuk</a:t>
                      </a:r>
                      <a:r>
                        <a:rPr lang="en-US" sz="1100" dirty="0">
                          <a:effectLst/>
                          <a:latin typeface="Proxima Nova" panose="020B060402020202020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dirty="0" err="1">
                          <a:effectLst/>
                          <a:latin typeface="Proxima Nova" panose="020B060402020202020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menyimpan</a:t>
                      </a:r>
                      <a:r>
                        <a:rPr lang="en-US" sz="1100" dirty="0">
                          <a:effectLst/>
                          <a:latin typeface="Proxima Nova" panose="020B060402020202020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i="1" dirty="0">
                          <a:effectLst/>
                          <a:latin typeface="Proxima Nova" panose="020B060402020202020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image </a:t>
                      </a:r>
                      <a:r>
                        <a:rPr lang="en-US" sz="1100" dirty="0" err="1">
                          <a:effectLst/>
                          <a:latin typeface="Proxima Nova" panose="020B060402020202020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dan</a:t>
                      </a:r>
                      <a:r>
                        <a:rPr lang="en-US" sz="1100" dirty="0">
                          <a:effectLst/>
                          <a:latin typeface="Proxima Nova" panose="020B060402020202020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dirty="0" err="1">
                          <a:effectLst/>
                          <a:latin typeface="Proxima Nova" panose="020B060402020202020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waktu</a:t>
                      </a:r>
                      <a:r>
                        <a:rPr lang="en-US" sz="1100" dirty="0">
                          <a:effectLst/>
                          <a:latin typeface="Proxima Nova" panose="020B060402020202020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yang lama </a:t>
                      </a:r>
                      <a:r>
                        <a:rPr lang="en-US" sz="1100" dirty="0" err="1">
                          <a:effectLst/>
                          <a:latin typeface="Proxima Nova" panose="020B060402020202020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untuk</a:t>
                      </a:r>
                      <a:r>
                        <a:rPr lang="en-US" sz="1100" dirty="0">
                          <a:effectLst/>
                          <a:latin typeface="Proxima Nova" panose="020B060402020202020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dirty="0" err="1">
                          <a:effectLst/>
                          <a:latin typeface="Proxima Nova" panose="020B060402020202020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pencocokan</a:t>
                      </a:r>
                      <a:r>
                        <a:rPr lang="en-US" sz="1100" dirty="0">
                          <a:effectLst/>
                          <a:latin typeface="Proxima Nova" panose="020B060402020202020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i="1" dirty="0">
                          <a:effectLst/>
                          <a:latin typeface="Proxima Nova" panose="020B060402020202020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image</a:t>
                      </a:r>
                      <a:endParaRPr lang="en-US" sz="1100" dirty="0">
                        <a:effectLst/>
                        <a:latin typeface="Proxima Nova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794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74320" algn="l"/>
                        </a:tabLst>
                      </a:pPr>
                      <a:r>
                        <a:rPr lang="en-US" sz="1100">
                          <a:effectLst/>
                          <a:latin typeface="Proxima Nova" panose="020B060402020202020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274320" algn="l"/>
                        </a:tabLst>
                      </a:pPr>
                      <a:r>
                        <a:rPr lang="en-US" sz="600" u="none" strike="noStrike">
                          <a:solidFill>
                            <a:srgbClr val="0080AC"/>
                          </a:solidFill>
                          <a:effectLst/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hlinkClick r:id="rId5"/>
                        </a:rPr>
                        <a:t>A. Papapostolou, H. Chaouchi, Integrating RFID and WLAN for indoor</a:t>
                      </a:r>
                      <a:r>
                        <a:rPr lang="en-US" sz="600">
                          <a:solidFill>
                            <a:srgbClr val="0080AC"/>
                          </a:solidFill>
                          <a:effectLst/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600" u="none" strike="noStrike">
                          <a:solidFill>
                            <a:srgbClr val="0080AC"/>
                          </a:solidFill>
                          <a:effectLst/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hlinkClick r:id="rId5"/>
                        </a:rPr>
                        <a:t>positioning and IP movement detection, Wireless Netw. 18 (7) (2012)</a:t>
                      </a:r>
                      <a:r>
                        <a:rPr lang="en-US" sz="600">
                          <a:solidFill>
                            <a:srgbClr val="0080AC"/>
                          </a:solidFill>
                          <a:effectLst/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600" u="none" strike="noStrike">
                          <a:solidFill>
                            <a:srgbClr val="0080AC"/>
                          </a:solidFill>
                          <a:effectLst/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hlinkClick r:id="rId5"/>
                        </a:rPr>
                        <a:t>Apr.</a:t>
                      </a:r>
                      <a:endParaRPr lang="en-US" sz="1100">
                        <a:effectLst/>
                        <a:latin typeface="Proxima Nova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Proxima Nova" panose="020B060402020202020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RFID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  <a:latin typeface="Proxima Nova" panose="020B060402020202020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Membutuhkan</a:t>
                      </a:r>
                      <a:r>
                        <a:rPr lang="en-US" sz="1100" dirty="0">
                          <a:effectLst/>
                          <a:latin typeface="Proxima Nova" panose="020B060402020202020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dirty="0" err="1">
                          <a:effectLst/>
                          <a:latin typeface="Proxima Nova" panose="020B060402020202020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banyak</a:t>
                      </a:r>
                      <a:r>
                        <a:rPr lang="en-US" sz="1100" dirty="0">
                          <a:effectLst/>
                          <a:latin typeface="Proxima Nova" panose="020B060402020202020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i="1" dirty="0">
                          <a:effectLst/>
                          <a:latin typeface="Proxima Nova" panose="020B060402020202020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device </a:t>
                      </a:r>
                      <a:r>
                        <a:rPr lang="en-US" sz="1100" dirty="0" err="1">
                          <a:effectLst/>
                          <a:latin typeface="Proxima Nova" panose="020B060402020202020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untuk</a:t>
                      </a:r>
                      <a:r>
                        <a:rPr lang="en-US" sz="1100" dirty="0">
                          <a:effectLst/>
                          <a:latin typeface="Proxima Nova" panose="020B060402020202020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dirty="0" err="1">
                          <a:effectLst/>
                          <a:latin typeface="Proxima Nova" panose="020B060402020202020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mendukung</a:t>
                      </a:r>
                      <a:r>
                        <a:rPr lang="en-US" sz="1100" dirty="0">
                          <a:effectLst/>
                          <a:latin typeface="Proxima Nova" panose="020B060402020202020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proses </a:t>
                      </a:r>
                      <a:r>
                        <a:rPr lang="en-US" sz="1100" i="1" dirty="0">
                          <a:effectLst/>
                          <a:latin typeface="Proxima Nova" panose="020B060402020202020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positioning</a:t>
                      </a:r>
                      <a:endParaRPr lang="en-US" sz="1100" dirty="0">
                        <a:effectLst/>
                        <a:latin typeface="Proxima Nova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217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9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74320" algn="l"/>
                        </a:tabLst>
                      </a:pPr>
                      <a:r>
                        <a:rPr lang="en-US" sz="1100">
                          <a:effectLst/>
                          <a:latin typeface="Proxima Nova" panose="020B060402020202020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>
                        <a:lnSpc>
                          <a:spcPct val="9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274320" algn="l"/>
                        </a:tabLst>
                      </a:pPr>
                      <a:r>
                        <a:rPr lang="en-US" sz="600" u="none" strike="noStrike">
                          <a:solidFill>
                            <a:srgbClr val="0080AC"/>
                          </a:solidFill>
                          <a:effectLst/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hlinkClick r:id="rId6"/>
                        </a:rPr>
                        <a:t>Fang Shih-Hau, Chu-Hsuan Wang, Ting-Yu Huang, Chin-Huang Yang,</a:t>
                      </a:r>
                      <a:r>
                        <a:rPr lang="en-US" sz="600">
                          <a:solidFill>
                            <a:srgbClr val="0080AC"/>
                          </a:solidFill>
                          <a:effectLst/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600" u="none" strike="noStrike">
                          <a:solidFill>
                            <a:srgbClr val="0080AC"/>
                          </a:solidFill>
                          <a:effectLst/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hlinkClick r:id="rId6"/>
                        </a:rPr>
                        <a:t>Yung-Sheng Chen, An enhanced zigbee indoor positioning system with</a:t>
                      </a:r>
                      <a:r>
                        <a:rPr lang="en-US" sz="600">
                          <a:solidFill>
                            <a:srgbClr val="0080AC"/>
                          </a:solidFill>
                          <a:effectLst/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600" u="none" strike="noStrike">
                          <a:solidFill>
                            <a:srgbClr val="0080AC"/>
                          </a:solidFill>
                          <a:effectLst/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hlinkClick r:id="rId6"/>
                        </a:rPr>
                        <a:t>an ensemble approach, IEEE Commun. Lett. 16 (4) (April 2012).</a:t>
                      </a:r>
                      <a:endParaRPr lang="en-US" sz="1100">
                        <a:effectLst/>
                        <a:latin typeface="Proxima Nova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Proxima Nova" panose="020B060402020202020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ZigBee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587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9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74320" algn="l"/>
                        </a:tabLst>
                      </a:pPr>
                      <a:r>
                        <a:rPr lang="en-US" sz="1100">
                          <a:effectLst/>
                          <a:latin typeface="Proxima Nova" panose="020B060402020202020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>
                        <a:lnSpc>
                          <a:spcPct val="9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274320" algn="l"/>
                        </a:tabLst>
                      </a:pPr>
                      <a:r>
                        <a:rPr lang="en-US" sz="600" u="none" strike="noStrike">
                          <a:solidFill>
                            <a:srgbClr val="0080AC"/>
                          </a:solidFill>
                          <a:effectLst/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hlinkClick r:id="rId7"/>
                        </a:rPr>
                        <a:t>Deng Zhongliang, Yanpei Yu, Xie Yuan, Neng Wan, Lei Yang, Situation</a:t>
                      </a:r>
                      <a:r>
                        <a:rPr lang="en-US" sz="600">
                          <a:solidFill>
                            <a:srgbClr val="0080AC"/>
                          </a:solidFill>
                          <a:effectLst/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600" u="none" strike="noStrike">
                          <a:solidFill>
                            <a:srgbClr val="0080AC"/>
                          </a:solidFill>
                          <a:effectLst/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hlinkClick r:id="rId7"/>
                        </a:rPr>
                        <a:t>and development tendency of indoor positioning, Communications,</a:t>
                      </a:r>
                      <a:r>
                        <a:rPr lang="en-US" sz="600">
                          <a:solidFill>
                            <a:srgbClr val="0080AC"/>
                          </a:solidFill>
                          <a:effectLst/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600" u="none" strike="noStrike">
                          <a:solidFill>
                            <a:srgbClr val="0080AC"/>
                          </a:solidFill>
                          <a:effectLst/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hlinkClick r:id="rId7"/>
                        </a:rPr>
                        <a:t>China 10 (3) (2013) Mar.</a:t>
                      </a:r>
                      <a:endParaRPr lang="en-US" sz="1100">
                        <a:effectLst/>
                        <a:latin typeface="Proxima Nova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i="1">
                          <a:effectLst/>
                          <a:latin typeface="Proxima Nova" panose="020B060402020202020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Multi-source </a:t>
                      </a:r>
                      <a:r>
                        <a:rPr lang="en-US" sz="1100">
                          <a:effectLst/>
                          <a:latin typeface="Proxima Nova" panose="020B060402020202020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data digabungkan dengan teknologi </a:t>
                      </a:r>
                      <a:r>
                        <a:rPr lang="en-US" sz="1100" i="1">
                          <a:effectLst/>
                          <a:latin typeface="Proxima Nova" panose="020B060402020202020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positioning</a:t>
                      </a:r>
                      <a:endParaRPr lang="en-US" sz="1100">
                        <a:effectLst/>
                        <a:latin typeface="Proxima Nova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i="1">
                          <a:effectLst/>
                          <a:latin typeface="Proxima Nova" panose="020B060402020202020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Cost </a:t>
                      </a:r>
                      <a:r>
                        <a:rPr lang="en-US" sz="1100">
                          <a:effectLst/>
                          <a:latin typeface="Proxima Nova" panose="020B060402020202020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sistem meningkat tajam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41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Proxima Nova" panose="020B060402020202020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>
                        <a:lnSpc>
                          <a:spcPct val="10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196215" algn="l"/>
                        </a:tabLst>
                      </a:pPr>
                      <a:r>
                        <a:rPr lang="en-US" sz="600" u="none" strike="noStrike" dirty="0">
                          <a:solidFill>
                            <a:srgbClr val="0080AC"/>
                          </a:solidFill>
                          <a:effectLst/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hlinkClick r:id="rId8"/>
                        </a:rPr>
                        <a:t>K. </a:t>
                      </a:r>
                      <a:r>
                        <a:rPr lang="en-US" sz="600" u="none" strike="noStrike" dirty="0" err="1">
                          <a:solidFill>
                            <a:srgbClr val="0080AC"/>
                          </a:solidFill>
                          <a:effectLst/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hlinkClick r:id="rId8"/>
                        </a:rPr>
                        <a:t>Chintalapudi</a:t>
                      </a:r>
                      <a:r>
                        <a:rPr lang="en-US" sz="600" u="none" strike="noStrike" dirty="0">
                          <a:solidFill>
                            <a:srgbClr val="0080AC"/>
                          </a:solidFill>
                          <a:effectLst/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hlinkClick r:id="rId8"/>
                        </a:rPr>
                        <a:t>, A. </a:t>
                      </a:r>
                      <a:r>
                        <a:rPr lang="en-US" sz="600" u="none" strike="noStrike" dirty="0" err="1">
                          <a:solidFill>
                            <a:srgbClr val="0080AC"/>
                          </a:solidFill>
                          <a:effectLst/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hlinkClick r:id="rId8"/>
                        </a:rPr>
                        <a:t>Padmanabha</a:t>
                      </a:r>
                      <a:r>
                        <a:rPr lang="en-US" sz="600" u="none" strike="noStrike" dirty="0">
                          <a:solidFill>
                            <a:srgbClr val="0080AC"/>
                          </a:solidFill>
                          <a:effectLst/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hlinkClick r:id="rId8"/>
                        </a:rPr>
                        <a:t> </a:t>
                      </a:r>
                      <a:r>
                        <a:rPr lang="en-US" sz="600" u="none" strike="noStrike" dirty="0" err="1">
                          <a:solidFill>
                            <a:srgbClr val="0080AC"/>
                          </a:solidFill>
                          <a:effectLst/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hlinkClick r:id="rId8"/>
                        </a:rPr>
                        <a:t>Iyer</a:t>
                      </a:r>
                      <a:r>
                        <a:rPr lang="en-US" sz="600" u="none" strike="noStrike" dirty="0">
                          <a:solidFill>
                            <a:srgbClr val="0080AC"/>
                          </a:solidFill>
                          <a:effectLst/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hlinkClick r:id="rId8"/>
                        </a:rPr>
                        <a:t>, V.N. </a:t>
                      </a:r>
                      <a:r>
                        <a:rPr lang="en-US" sz="600" u="none" strike="noStrike" dirty="0" err="1">
                          <a:solidFill>
                            <a:srgbClr val="0080AC"/>
                          </a:solidFill>
                          <a:effectLst/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hlinkClick r:id="rId8"/>
                        </a:rPr>
                        <a:t>Padmanabhan</a:t>
                      </a:r>
                      <a:r>
                        <a:rPr lang="en-US" sz="600" u="none" strike="noStrike" dirty="0">
                          <a:solidFill>
                            <a:srgbClr val="0080AC"/>
                          </a:solidFill>
                          <a:effectLst/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hlinkClick r:id="rId8"/>
                        </a:rPr>
                        <a:t>, Indoor lo-</a:t>
                      </a:r>
                      <a:r>
                        <a:rPr lang="en-US" sz="600" u="none" strike="noStrike" dirty="0" err="1">
                          <a:solidFill>
                            <a:srgbClr val="0080AC"/>
                          </a:solidFill>
                          <a:effectLst/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hlinkClick r:id="rId8"/>
                        </a:rPr>
                        <a:t>calization</a:t>
                      </a:r>
                      <a:r>
                        <a:rPr lang="en-US" sz="600" u="none" strike="noStrike" dirty="0">
                          <a:solidFill>
                            <a:srgbClr val="0080AC"/>
                          </a:solidFill>
                          <a:effectLst/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hlinkClick r:id="rId8"/>
                        </a:rPr>
                        <a:t> without the pain, in: Proceedings of the 16th Annual In-</a:t>
                      </a:r>
                      <a:r>
                        <a:rPr lang="en-US" sz="600" u="none" strike="noStrike" dirty="0" err="1">
                          <a:solidFill>
                            <a:srgbClr val="0080AC"/>
                          </a:solidFill>
                          <a:effectLst/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hlinkClick r:id="rId8"/>
                        </a:rPr>
                        <a:t>ternational</a:t>
                      </a:r>
                      <a:r>
                        <a:rPr lang="en-US" sz="600" u="none" strike="noStrike" dirty="0">
                          <a:solidFill>
                            <a:srgbClr val="0080AC"/>
                          </a:solidFill>
                          <a:effectLst/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hlinkClick r:id="rId8"/>
                        </a:rPr>
                        <a:t> Conference on Mobile Computing and Networking, 2010,</a:t>
                      </a:r>
                      <a:r>
                        <a:rPr lang="en-US" sz="600" dirty="0">
                          <a:solidFill>
                            <a:srgbClr val="0080AC"/>
                          </a:solidFill>
                          <a:effectLst/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600" u="none" strike="noStrike" dirty="0">
                          <a:solidFill>
                            <a:srgbClr val="0080AC"/>
                          </a:solidFill>
                          <a:effectLst/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hlinkClick r:id="rId8"/>
                        </a:rPr>
                        <a:t>pp. 173–184.</a:t>
                      </a:r>
                      <a:endParaRPr lang="en-US" sz="1100" dirty="0">
                        <a:effectLst/>
                        <a:latin typeface="Proxima Nova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i="1">
                          <a:effectLst/>
                          <a:latin typeface="Proxima Nova" panose="020B060402020202020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Genetic algorithm </a:t>
                      </a:r>
                      <a:r>
                        <a:rPr lang="en-US" sz="1100">
                          <a:effectLst/>
                          <a:latin typeface="Proxima Nova" panose="020B060402020202020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berbasis </a:t>
                      </a:r>
                      <a:r>
                        <a:rPr lang="en-US" sz="1100" i="1">
                          <a:effectLst/>
                          <a:latin typeface="Proxima Nova" panose="020B060402020202020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indoor positioning system</a:t>
                      </a:r>
                      <a:endParaRPr lang="en-US" sz="1100">
                        <a:effectLst/>
                        <a:latin typeface="Proxima Nova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  <a:latin typeface="Proxima Nova" panose="020B060402020202020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Biaya</a:t>
                      </a:r>
                      <a:r>
                        <a:rPr lang="en-US" sz="1100" dirty="0">
                          <a:effectLst/>
                          <a:latin typeface="Proxima Nova" panose="020B060402020202020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dirty="0" err="1">
                          <a:effectLst/>
                          <a:latin typeface="Proxima Nova" panose="020B060402020202020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komputasi</a:t>
                      </a:r>
                      <a:r>
                        <a:rPr lang="en-US" sz="1100" dirty="0">
                          <a:effectLst/>
                          <a:latin typeface="Proxima Nova" panose="020B060402020202020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dirty="0" err="1">
                          <a:effectLst/>
                          <a:latin typeface="Proxima Nova" panose="020B060402020202020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tinggi</a:t>
                      </a:r>
                      <a:endParaRPr lang="en-US" sz="1100" dirty="0">
                        <a:effectLst/>
                        <a:latin typeface="Proxima Nova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9030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Metodologi Penelitian </a:t>
            </a:r>
            <a:r>
              <a:rPr lang="en" dirty="0" smtClean="0"/>
              <a:t>(1)</a:t>
            </a:r>
            <a:endParaRPr dirty="0"/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 dirty="0" smtClean="0">
                <a:solidFill>
                  <a:schemeClr val="dk1"/>
                </a:solidFill>
              </a:rPr>
              <a:t>1. </a:t>
            </a:r>
            <a:r>
              <a:rPr lang="en-US" sz="2100" b="1" dirty="0" err="1" smtClean="0">
                <a:solidFill>
                  <a:schemeClr val="dk1"/>
                </a:solidFill>
              </a:rPr>
              <a:t>Tahap</a:t>
            </a:r>
            <a:r>
              <a:rPr lang="en-US" sz="2100" b="1" dirty="0" smtClean="0">
                <a:solidFill>
                  <a:schemeClr val="dk1"/>
                </a:solidFill>
              </a:rPr>
              <a:t> </a:t>
            </a:r>
            <a:r>
              <a:rPr lang="en-US" sz="2100" b="1" dirty="0" smtClean="0">
                <a:solidFill>
                  <a:schemeClr val="dk1"/>
                </a:solidFill>
              </a:rPr>
              <a:t>Offline</a:t>
            </a:r>
            <a:endParaRPr sz="2100" b="1" dirty="0">
              <a:solidFill>
                <a:schemeClr val="dk1"/>
              </a:solidFill>
            </a:endParaRPr>
          </a:p>
          <a:p>
            <a:r>
              <a:rPr lang="en-US" sz="1600" dirty="0" err="1"/>
              <a:t>Sistem</a:t>
            </a:r>
            <a:r>
              <a:rPr lang="en-US" sz="1600" dirty="0"/>
              <a:t> </a:t>
            </a:r>
            <a:r>
              <a:rPr lang="en-US" sz="1600" dirty="0" err="1"/>
              <a:t>akan</a:t>
            </a:r>
            <a:r>
              <a:rPr lang="en-US" sz="1600" dirty="0"/>
              <a:t> </a:t>
            </a:r>
            <a:r>
              <a:rPr lang="en-US" sz="1600" dirty="0" err="1"/>
              <a:t>mengumpulkan</a:t>
            </a:r>
            <a:r>
              <a:rPr lang="en-US" sz="1600" dirty="0"/>
              <a:t> </a:t>
            </a:r>
            <a:r>
              <a:rPr lang="en-US" sz="1600" dirty="0" err="1"/>
              <a:t>kekuatan</a:t>
            </a:r>
            <a:r>
              <a:rPr lang="en-US" sz="1600" dirty="0"/>
              <a:t> </a:t>
            </a:r>
            <a:r>
              <a:rPr lang="en-US" sz="1600" dirty="0" err="1"/>
              <a:t>sinyal</a:t>
            </a:r>
            <a:r>
              <a:rPr lang="en-US" sz="1600" dirty="0"/>
              <a:t> </a:t>
            </a:r>
            <a:r>
              <a:rPr lang="en-US" sz="1600" dirty="0" err="1"/>
              <a:t>pada</a:t>
            </a:r>
            <a:r>
              <a:rPr lang="en-US" sz="1600" dirty="0"/>
              <a:t> </a:t>
            </a:r>
            <a:r>
              <a:rPr lang="en-US" sz="1600" dirty="0" err="1"/>
              <a:t>beberapa</a:t>
            </a:r>
            <a:r>
              <a:rPr lang="en-US" sz="1600" dirty="0"/>
              <a:t> </a:t>
            </a:r>
            <a:r>
              <a:rPr lang="en-US" sz="1600" dirty="0" err="1"/>
              <a:t>lokasi</a:t>
            </a:r>
            <a:r>
              <a:rPr lang="en-US" sz="1600" dirty="0"/>
              <a:t> yang </a:t>
            </a:r>
            <a:r>
              <a:rPr lang="en-US" sz="1600" dirty="0" err="1"/>
              <a:t>telah</a:t>
            </a:r>
            <a:r>
              <a:rPr lang="en-US" sz="1600" dirty="0"/>
              <a:t> </a:t>
            </a:r>
            <a:r>
              <a:rPr lang="en-US" sz="1600" dirty="0" err="1"/>
              <a:t>ditentukan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membangun</a:t>
            </a:r>
            <a:r>
              <a:rPr lang="en-US" sz="1600" dirty="0"/>
              <a:t> RSS </a:t>
            </a:r>
            <a:r>
              <a:rPr lang="en-US" sz="1600" i="1" dirty="0"/>
              <a:t>fingerprint</a:t>
            </a:r>
            <a:r>
              <a:rPr lang="en-US" sz="1600" dirty="0"/>
              <a:t>. </a:t>
            </a:r>
            <a:r>
              <a:rPr lang="en-US" sz="1600" dirty="0" err="1"/>
              <a:t>Sinyal</a:t>
            </a:r>
            <a:r>
              <a:rPr lang="en-US" sz="1600" dirty="0"/>
              <a:t> </a:t>
            </a:r>
            <a:r>
              <a:rPr lang="en-US" sz="1600" dirty="0" err="1"/>
              <a:t>berasal</a:t>
            </a:r>
            <a:r>
              <a:rPr lang="en-US" sz="1600" dirty="0"/>
              <a:t> </a:t>
            </a:r>
            <a:r>
              <a:rPr lang="en-US" sz="1600" dirty="0" err="1"/>
              <a:t>dari</a:t>
            </a:r>
            <a:r>
              <a:rPr lang="en-US" sz="1600" dirty="0"/>
              <a:t> AP </a:t>
            </a:r>
            <a:r>
              <a:rPr lang="en-US" sz="1600" dirty="0" err="1"/>
              <a:t>intrinsik</a:t>
            </a:r>
            <a:r>
              <a:rPr lang="en-US" sz="1600" dirty="0"/>
              <a:t> </a:t>
            </a:r>
            <a:r>
              <a:rPr lang="en-US" sz="1600" dirty="0" err="1"/>
              <a:t>dan</a:t>
            </a:r>
            <a:r>
              <a:rPr lang="en-US" sz="1600" dirty="0"/>
              <a:t> </a:t>
            </a:r>
            <a:r>
              <a:rPr lang="en-US" sz="1600" dirty="0" err="1"/>
              <a:t>ekstrinsik</a:t>
            </a:r>
            <a:r>
              <a:rPr lang="en-US" sz="1600" dirty="0"/>
              <a:t>. </a:t>
            </a:r>
            <a:r>
              <a:rPr lang="en-US" sz="1600" dirty="0" err="1"/>
              <a:t>Perlu</a:t>
            </a:r>
            <a:r>
              <a:rPr lang="en-US" sz="1600" dirty="0"/>
              <a:t> </a:t>
            </a:r>
            <a:r>
              <a:rPr lang="en-US" sz="1600" dirty="0" err="1"/>
              <a:t>dilakukan</a:t>
            </a:r>
            <a:r>
              <a:rPr lang="en-US" sz="1600" dirty="0"/>
              <a:t> </a:t>
            </a:r>
            <a:r>
              <a:rPr lang="en-US" sz="1600" i="1" dirty="0"/>
              <a:t>filtering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menghilangkan</a:t>
            </a:r>
            <a:r>
              <a:rPr lang="en-US" sz="1600" dirty="0"/>
              <a:t> </a:t>
            </a:r>
            <a:r>
              <a:rPr lang="en-US" sz="1600" dirty="0" err="1"/>
              <a:t>sinyal</a:t>
            </a:r>
            <a:r>
              <a:rPr lang="en-US" sz="1600" dirty="0"/>
              <a:t> </a:t>
            </a:r>
            <a:r>
              <a:rPr lang="en-US" sz="1600" i="1" dirty="0"/>
              <a:t>noise</a:t>
            </a:r>
            <a:r>
              <a:rPr lang="en-US" sz="1600" dirty="0"/>
              <a:t>. </a:t>
            </a:r>
          </a:p>
        </p:txBody>
      </p:sp>
      <p:sp>
        <p:nvSpPr>
          <p:cNvPr id="73" name="Google Shape;73;p15"/>
          <p:cNvSpPr txBox="1">
            <a:spLocks noGrp="1"/>
          </p:cNvSpPr>
          <p:nvPr>
            <p:ph type="body" idx="2"/>
          </p:nvPr>
        </p:nvSpPr>
        <p:spPr>
          <a:xfrm>
            <a:off x="4832400" y="1507253"/>
            <a:ext cx="3999900" cy="30616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600" dirty="0" err="1"/>
              <a:t>Sementara</a:t>
            </a:r>
            <a:r>
              <a:rPr lang="en-US" sz="1600" dirty="0"/>
              <a:t> </a:t>
            </a:r>
            <a:r>
              <a:rPr lang="en-US" sz="1600" dirty="0" err="1"/>
              <a:t>sinyal</a:t>
            </a:r>
            <a:r>
              <a:rPr lang="en-US" sz="1600" dirty="0"/>
              <a:t> yang </a:t>
            </a:r>
            <a:r>
              <a:rPr lang="en-US" sz="1600" dirty="0" err="1"/>
              <a:t>diterima</a:t>
            </a:r>
            <a:r>
              <a:rPr lang="en-US" sz="1600" dirty="0"/>
              <a:t> </a:t>
            </a:r>
            <a:r>
              <a:rPr lang="en-US" sz="1600" dirty="0" err="1"/>
              <a:t>dari</a:t>
            </a:r>
            <a:r>
              <a:rPr lang="en-US" sz="1600" dirty="0"/>
              <a:t> AP </a:t>
            </a:r>
            <a:r>
              <a:rPr lang="en-US" sz="1600" dirty="0" err="1"/>
              <a:t>intrinsik</a:t>
            </a:r>
            <a:r>
              <a:rPr lang="en-US" sz="1600" dirty="0"/>
              <a:t> </a:t>
            </a:r>
            <a:r>
              <a:rPr lang="en-US" sz="1600" dirty="0" err="1"/>
              <a:t>dalam</a:t>
            </a:r>
            <a:r>
              <a:rPr lang="en-US" sz="1600" dirty="0"/>
              <a:t> RSS </a:t>
            </a:r>
            <a:r>
              <a:rPr lang="en-US" sz="1600" i="1" dirty="0"/>
              <a:t>footprint</a:t>
            </a:r>
            <a:r>
              <a:rPr lang="en-US" sz="1600" dirty="0"/>
              <a:t> </a:t>
            </a:r>
            <a:r>
              <a:rPr lang="en-US" sz="1600" dirty="0" err="1"/>
              <a:t>juga</a:t>
            </a:r>
            <a:r>
              <a:rPr lang="en-US" sz="1600" dirty="0"/>
              <a:t> </a:t>
            </a:r>
            <a:r>
              <a:rPr lang="en-US" sz="1600" dirty="0" err="1"/>
              <a:t>dicatat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meningkatkan</a:t>
            </a:r>
            <a:r>
              <a:rPr lang="en-US" sz="1600" dirty="0"/>
              <a:t> </a:t>
            </a:r>
            <a:r>
              <a:rPr lang="en-US" sz="1600" dirty="0" err="1"/>
              <a:t>ketepatan</a:t>
            </a:r>
            <a:r>
              <a:rPr lang="en-US" sz="1600" dirty="0"/>
              <a:t> </a:t>
            </a:r>
            <a:r>
              <a:rPr lang="en-US" sz="1600" i="1" dirty="0"/>
              <a:t>positioning</a:t>
            </a:r>
            <a:r>
              <a:rPr lang="en-US" sz="1600" dirty="0"/>
              <a:t>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41390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Metodologi Penelitian (2)</a:t>
            </a:r>
            <a:endParaRPr dirty="0"/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 dirty="0">
                <a:solidFill>
                  <a:schemeClr val="dk1"/>
                </a:solidFill>
              </a:rPr>
              <a:t>2</a:t>
            </a:r>
            <a:r>
              <a:rPr lang="en-US" sz="2100" b="1" dirty="0" smtClean="0">
                <a:solidFill>
                  <a:schemeClr val="dk1"/>
                </a:solidFill>
              </a:rPr>
              <a:t>. </a:t>
            </a:r>
            <a:r>
              <a:rPr lang="en-US" sz="2100" b="1" dirty="0" err="1" smtClean="0">
                <a:solidFill>
                  <a:schemeClr val="dk1"/>
                </a:solidFill>
              </a:rPr>
              <a:t>Tahap</a:t>
            </a:r>
            <a:r>
              <a:rPr lang="en-US" sz="2100" b="1" dirty="0" smtClean="0">
                <a:solidFill>
                  <a:schemeClr val="dk1"/>
                </a:solidFill>
              </a:rPr>
              <a:t> Online</a:t>
            </a:r>
            <a:endParaRPr sz="2100" b="1" dirty="0">
              <a:solidFill>
                <a:schemeClr val="dk1"/>
              </a:solidFill>
            </a:endParaRPr>
          </a:p>
          <a:p>
            <a:r>
              <a:rPr lang="en-US" sz="1600" i="1" dirty="0"/>
              <a:t>Smartphone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Wi-Fi yang </a:t>
            </a:r>
            <a:r>
              <a:rPr lang="en-US" sz="1600" dirty="0" err="1"/>
              <a:t>aktif</a:t>
            </a:r>
            <a:r>
              <a:rPr lang="en-US" sz="1600" dirty="0"/>
              <a:t> </a:t>
            </a:r>
            <a:r>
              <a:rPr lang="en-US" sz="1600" dirty="0" err="1"/>
              <a:t>dapat</a:t>
            </a:r>
            <a:r>
              <a:rPr lang="en-US" sz="1600" dirty="0"/>
              <a:t> </a:t>
            </a:r>
            <a:r>
              <a:rPr lang="en-US" sz="1600" dirty="0" err="1"/>
              <a:t>diposisikan</a:t>
            </a:r>
            <a:r>
              <a:rPr lang="en-US" sz="1600" dirty="0"/>
              <a:t> </a:t>
            </a:r>
            <a:r>
              <a:rPr lang="en-US" sz="1600" dirty="0" err="1"/>
              <a:t>berdasarkan</a:t>
            </a:r>
            <a:r>
              <a:rPr lang="en-US" sz="1600" dirty="0"/>
              <a:t> </a:t>
            </a:r>
            <a:r>
              <a:rPr lang="en-US" sz="1600" dirty="0" err="1"/>
              <a:t>informasi</a:t>
            </a:r>
            <a:r>
              <a:rPr lang="en-US" sz="1600" dirty="0"/>
              <a:t> yang </a:t>
            </a:r>
            <a:r>
              <a:rPr lang="en-US" sz="1600" dirty="0" err="1"/>
              <a:t>dikumpulkan</a:t>
            </a:r>
            <a:r>
              <a:rPr lang="en-US" sz="1600" dirty="0"/>
              <a:t> </a:t>
            </a:r>
            <a:r>
              <a:rPr lang="en-US" sz="1600" dirty="0" err="1"/>
              <a:t>pada</a:t>
            </a:r>
            <a:r>
              <a:rPr lang="en-US" sz="1600" dirty="0"/>
              <a:t> </a:t>
            </a:r>
            <a:r>
              <a:rPr lang="en-US" sz="1600" dirty="0" err="1"/>
              <a:t>tahap</a:t>
            </a:r>
            <a:r>
              <a:rPr lang="en-US" sz="1600" dirty="0"/>
              <a:t> </a:t>
            </a:r>
            <a:r>
              <a:rPr lang="en-US" sz="1600" i="1" dirty="0"/>
              <a:t>offline</a:t>
            </a:r>
            <a:r>
              <a:rPr lang="en-US" sz="1600" dirty="0"/>
              <a:t>. </a:t>
            </a:r>
            <a:r>
              <a:rPr lang="en-US" sz="1600" dirty="0" err="1"/>
              <a:t>Kekuatan</a:t>
            </a:r>
            <a:r>
              <a:rPr lang="en-US" sz="1600" dirty="0"/>
              <a:t> </a:t>
            </a:r>
            <a:r>
              <a:rPr lang="en-US" sz="1600" dirty="0" err="1"/>
              <a:t>sinyal</a:t>
            </a:r>
            <a:r>
              <a:rPr lang="en-US" sz="1600" dirty="0"/>
              <a:t> </a:t>
            </a:r>
            <a:r>
              <a:rPr lang="en-US" sz="1600" dirty="0" err="1"/>
              <a:t>dari</a:t>
            </a:r>
            <a:r>
              <a:rPr lang="en-US" sz="1600" dirty="0"/>
              <a:t> AP di </a:t>
            </a:r>
            <a:r>
              <a:rPr lang="en-US" sz="1600" dirty="0" err="1"/>
              <a:t>sekitar</a:t>
            </a:r>
            <a:r>
              <a:rPr lang="en-US" sz="1600" dirty="0"/>
              <a:t> </a:t>
            </a:r>
            <a:r>
              <a:rPr lang="en-US" sz="1600" i="1" dirty="0"/>
              <a:t>smartphone</a:t>
            </a:r>
            <a:r>
              <a:rPr lang="en-US" sz="1600" dirty="0"/>
              <a:t> </a:t>
            </a:r>
            <a:r>
              <a:rPr lang="en-US" sz="1600" dirty="0" err="1"/>
              <a:t>akan</a:t>
            </a:r>
            <a:r>
              <a:rPr lang="en-US" sz="1600" dirty="0"/>
              <a:t> </a:t>
            </a:r>
            <a:r>
              <a:rPr lang="en-US" sz="1600" dirty="0" err="1"/>
              <a:t>dikumpulkan</a:t>
            </a:r>
            <a:r>
              <a:rPr lang="en-US" sz="1600" dirty="0"/>
              <a:t> </a:t>
            </a:r>
            <a:r>
              <a:rPr lang="en-US" sz="1600" dirty="0" err="1"/>
              <a:t>terlebih</a:t>
            </a:r>
            <a:r>
              <a:rPr lang="en-US" sz="1600" dirty="0"/>
              <a:t> </a:t>
            </a:r>
            <a:r>
              <a:rPr lang="en-US" sz="1600" dirty="0" err="1"/>
              <a:t>dahulu</a:t>
            </a:r>
            <a:r>
              <a:rPr lang="en-US" sz="1600" dirty="0"/>
              <a:t>. </a:t>
            </a:r>
            <a:r>
              <a:rPr lang="en-US" sz="1600" dirty="0" err="1"/>
              <a:t>Kemudian</a:t>
            </a:r>
            <a:r>
              <a:rPr lang="en-US" sz="1600" dirty="0"/>
              <a:t> </a:t>
            </a:r>
            <a:r>
              <a:rPr lang="en-US" sz="1600" i="1" dirty="0"/>
              <a:t>smartphone</a:t>
            </a:r>
            <a:r>
              <a:rPr lang="en-US" sz="1600" dirty="0"/>
              <a:t> </a:t>
            </a:r>
            <a:r>
              <a:rPr lang="en-US" sz="1600" dirty="0" err="1"/>
              <a:t>meneruskan</a:t>
            </a:r>
            <a:r>
              <a:rPr lang="en-US" sz="1600" dirty="0"/>
              <a:t> </a:t>
            </a:r>
            <a:r>
              <a:rPr lang="en-US" sz="1600" dirty="0" err="1"/>
              <a:t>sinyal</a:t>
            </a:r>
            <a:r>
              <a:rPr lang="en-US" sz="1600" dirty="0"/>
              <a:t> yang </a:t>
            </a:r>
            <a:r>
              <a:rPr lang="en-US" sz="1600" dirty="0" err="1"/>
              <a:t>telah</a:t>
            </a:r>
            <a:r>
              <a:rPr lang="en-US" sz="1600" dirty="0"/>
              <a:t> </a:t>
            </a:r>
            <a:r>
              <a:rPr lang="en-US" sz="1600" dirty="0" err="1"/>
              <a:t>dikumpulkan</a:t>
            </a:r>
            <a:r>
              <a:rPr lang="en-US" sz="1600" dirty="0"/>
              <a:t> </a:t>
            </a:r>
            <a:r>
              <a:rPr lang="en-US" sz="1600" dirty="0" err="1"/>
              <a:t>tersebut</a:t>
            </a:r>
            <a:r>
              <a:rPr lang="en-US" sz="1600" dirty="0"/>
              <a:t> </a:t>
            </a:r>
            <a:r>
              <a:rPr lang="en-US" sz="1600" dirty="0" err="1"/>
              <a:t>ke</a:t>
            </a:r>
            <a:r>
              <a:rPr lang="en-US" sz="1600" dirty="0"/>
              <a:t> </a:t>
            </a:r>
            <a:r>
              <a:rPr lang="en-US" sz="1600" i="1" dirty="0"/>
              <a:t>positioning system</a:t>
            </a:r>
            <a:r>
              <a:rPr lang="en-US" sz="1600" dirty="0" smtClean="0"/>
              <a:t>.</a:t>
            </a:r>
          </a:p>
          <a:p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mengurangi</a:t>
            </a:r>
            <a:r>
              <a:rPr lang="en-US" sz="1600" dirty="0"/>
              <a:t> </a:t>
            </a:r>
            <a:r>
              <a:rPr lang="en-US" sz="1600" dirty="0" err="1"/>
              <a:t>kompleksitas</a:t>
            </a:r>
            <a:r>
              <a:rPr lang="en-US" sz="1600" dirty="0"/>
              <a:t> </a:t>
            </a:r>
            <a:r>
              <a:rPr lang="en-US" sz="1600" dirty="0" err="1"/>
              <a:t>waktu</a:t>
            </a:r>
            <a:r>
              <a:rPr lang="en-US" sz="1600" dirty="0"/>
              <a:t>, </a:t>
            </a:r>
            <a:r>
              <a:rPr lang="en-US" sz="1600" dirty="0" err="1"/>
              <a:t>penulis</a:t>
            </a:r>
            <a:r>
              <a:rPr lang="en-US" sz="1600" dirty="0"/>
              <a:t> </a:t>
            </a:r>
            <a:r>
              <a:rPr lang="en-US" sz="1600" dirty="0" err="1"/>
              <a:t>merancang</a:t>
            </a:r>
            <a:r>
              <a:rPr lang="en-US" sz="1600" dirty="0"/>
              <a:t> </a:t>
            </a:r>
            <a:r>
              <a:rPr lang="en-US" sz="1600" dirty="0" err="1"/>
              <a:t>algoritma</a:t>
            </a:r>
            <a:r>
              <a:rPr lang="en-US" sz="1600" dirty="0"/>
              <a:t> </a:t>
            </a:r>
            <a:r>
              <a:rPr lang="en-US" sz="1600" i="1" dirty="0"/>
              <a:t>close designated location se</a:t>
            </a:r>
            <a:r>
              <a:rPr lang="en-US" sz="1600" dirty="0"/>
              <a:t>t (CDLS).</a:t>
            </a:r>
            <a:endParaRPr lang="en-US" sz="1600" dirty="0" smtClean="0"/>
          </a:p>
        </p:txBody>
      </p:sp>
      <p:sp>
        <p:nvSpPr>
          <p:cNvPr id="73" name="Google Shape;73;p15"/>
          <p:cNvSpPr txBox="1">
            <a:spLocks noGrp="1"/>
          </p:cNvSpPr>
          <p:nvPr>
            <p:ph type="body" idx="2"/>
          </p:nvPr>
        </p:nvSpPr>
        <p:spPr>
          <a:xfrm>
            <a:off x="4832400" y="1507253"/>
            <a:ext cx="3999900" cy="30616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2"/>
              </a:buClr>
              <a:buSzPts val="1100"/>
              <a:buNone/>
            </a:pPr>
            <a:r>
              <a:rPr lang="en-US" sz="1600" dirty="0" err="1" smtClean="0"/>
              <a:t>Algoritma</a:t>
            </a:r>
            <a:r>
              <a:rPr lang="en-US" sz="1600" dirty="0" smtClean="0"/>
              <a:t> </a:t>
            </a:r>
            <a:r>
              <a:rPr lang="en-US" sz="1600" dirty="0" err="1"/>
              <a:t>ini</a:t>
            </a:r>
            <a:r>
              <a:rPr lang="en-US" sz="1600" dirty="0"/>
              <a:t> </a:t>
            </a:r>
            <a:r>
              <a:rPr lang="en-US" sz="1600" dirty="0" err="1"/>
              <a:t>hanya</a:t>
            </a:r>
            <a:r>
              <a:rPr lang="en-US" sz="1600" dirty="0"/>
              <a:t> </a:t>
            </a:r>
            <a:r>
              <a:rPr lang="en-US" sz="1600" dirty="0" err="1"/>
              <a:t>memilih</a:t>
            </a:r>
            <a:r>
              <a:rPr lang="en-US" sz="1600" dirty="0"/>
              <a:t> </a:t>
            </a:r>
            <a:r>
              <a:rPr lang="en-US" sz="1600" dirty="0" err="1"/>
              <a:t>lokasi</a:t>
            </a:r>
            <a:r>
              <a:rPr lang="en-US" sz="1600" dirty="0"/>
              <a:t> yang </a:t>
            </a:r>
            <a:r>
              <a:rPr lang="en-US" sz="1600" dirty="0" err="1"/>
              <a:t>telah</a:t>
            </a:r>
            <a:r>
              <a:rPr lang="en-US" sz="1600" dirty="0"/>
              <a:t> </a:t>
            </a:r>
            <a:r>
              <a:rPr lang="en-US" sz="1600" dirty="0" err="1"/>
              <a:t>ditentukan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i="1" dirty="0"/>
              <a:t>footprint</a:t>
            </a:r>
            <a:r>
              <a:rPr lang="en-US" sz="1600" dirty="0"/>
              <a:t> yang </a:t>
            </a:r>
            <a:r>
              <a:rPr lang="en-US" sz="1600" dirty="0" err="1"/>
              <a:t>sama</a:t>
            </a:r>
            <a:r>
              <a:rPr lang="en-US" sz="1600" dirty="0"/>
              <a:t> </a:t>
            </a:r>
            <a:r>
              <a:rPr lang="en-US" sz="1600" dirty="0" err="1"/>
              <a:t>dari</a:t>
            </a:r>
            <a:r>
              <a:rPr lang="en-US" sz="1600" dirty="0"/>
              <a:t> </a:t>
            </a:r>
            <a:r>
              <a:rPr lang="en-US" sz="1600" dirty="0" err="1"/>
              <a:t>posisi</a:t>
            </a:r>
            <a:r>
              <a:rPr lang="en-US" sz="1600" dirty="0"/>
              <a:t> </a:t>
            </a:r>
            <a:r>
              <a:rPr lang="en-US" sz="1600" dirty="0" err="1"/>
              <a:t>pengguna</a:t>
            </a:r>
            <a:r>
              <a:rPr lang="en-US" sz="1600" dirty="0"/>
              <a:t> </a:t>
            </a:r>
            <a:r>
              <a:rPr lang="en-US" sz="1600" dirty="0" err="1"/>
              <a:t>saat</a:t>
            </a:r>
            <a:r>
              <a:rPr lang="en-US" sz="1600" dirty="0"/>
              <a:t> </a:t>
            </a:r>
            <a:r>
              <a:rPr lang="en-US" sz="1600" dirty="0" err="1"/>
              <a:t>ini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menentukan</a:t>
            </a:r>
            <a:r>
              <a:rPr lang="en-US" sz="1600" dirty="0"/>
              <a:t> </a:t>
            </a:r>
            <a:r>
              <a:rPr lang="en-US" sz="1600" dirty="0" err="1"/>
              <a:t>lokasi</a:t>
            </a:r>
            <a:r>
              <a:rPr lang="en-US" sz="1600" dirty="0"/>
              <a:t> </a:t>
            </a:r>
            <a:r>
              <a:rPr lang="en-US" sz="1600" dirty="0" err="1"/>
              <a:t>pengguna</a:t>
            </a:r>
            <a:r>
              <a:rPr lang="en-US" sz="1600" dirty="0"/>
              <a:t>. </a:t>
            </a:r>
            <a:r>
              <a:rPr lang="en-US" sz="1600" dirty="0" err="1" smtClean="0"/>
              <a:t>Setelah</a:t>
            </a:r>
            <a:r>
              <a:rPr lang="en-US" sz="1600" dirty="0" smtClean="0"/>
              <a:t> </a:t>
            </a:r>
            <a:r>
              <a:rPr lang="en-US" sz="1600" dirty="0" err="1"/>
              <a:t>itu</a:t>
            </a:r>
            <a:r>
              <a:rPr lang="en-US" sz="1600" dirty="0"/>
              <a:t>, </a:t>
            </a:r>
            <a:r>
              <a:rPr lang="en-US" sz="1600" dirty="0" err="1"/>
              <a:t>penulis</a:t>
            </a:r>
            <a:r>
              <a:rPr lang="en-US" sz="1600" dirty="0"/>
              <a:t> </a:t>
            </a:r>
            <a:r>
              <a:rPr lang="en-US" sz="1600" dirty="0" err="1"/>
              <a:t>juga</a:t>
            </a:r>
            <a:r>
              <a:rPr lang="en-US" sz="1600" dirty="0"/>
              <a:t> </a:t>
            </a:r>
            <a:r>
              <a:rPr lang="en-US" sz="1600" dirty="0" err="1"/>
              <a:t>menggunakan</a:t>
            </a:r>
            <a:r>
              <a:rPr lang="en-US" sz="1600" dirty="0"/>
              <a:t> </a:t>
            </a:r>
            <a:r>
              <a:rPr lang="en-US" sz="1600" dirty="0" err="1"/>
              <a:t>algoritma</a:t>
            </a:r>
            <a:r>
              <a:rPr lang="en-US" sz="1600" dirty="0"/>
              <a:t> WVP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menentukan</a:t>
            </a:r>
            <a:r>
              <a:rPr lang="en-US" sz="1600" dirty="0"/>
              <a:t> </a:t>
            </a:r>
            <a:r>
              <a:rPr lang="en-US" sz="1600" dirty="0" err="1"/>
              <a:t>posisi</a:t>
            </a:r>
            <a:r>
              <a:rPr lang="en-US" sz="1600" dirty="0"/>
              <a:t> </a:t>
            </a:r>
            <a:r>
              <a:rPr lang="en-US" sz="1600" dirty="0" err="1"/>
              <a:t>akhir</a:t>
            </a:r>
            <a:r>
              <a:rPr lang="en-US" sz="1600" dirty="0"/>
              <a:t> </a:t>
            </a:r>
            <a:r>
              <a:rPr lang="en-US" sz="1600" dirty="0" err="1"/>
              <a:t>berdasarkan</a:t>
            </a:r>
            <a:r>
              <a:rPr lang="en-US" sz="1600" dirty="0"/>
              <a:t> </a:t>
            </a:r>
            <a:r>
              <a:rPr lang="en-US" sz="1600" dirty="0" err="1"/>
              <a:t>sinyal</a:t>
            </a:r>
            <a:r>
              <a:rPr lang="en-US" sz="1600" dirty="0"/>
              <a:t> yang </a:t>
            </a:r>
            <a:r>
              <a:rPr lang="en-US" sz="1600" dirty="0" err="1"/>
              <a:t>telah</a:t>
            </a:r>
            <a:r>
              <a:rPr lang="en-US" sz="1600" dirty="0"/>
              <a:t> </a:t>
            </a:r>
            <a:r>
              <a:rPr lang="en-US" sz="1600" dirty="0" err="1"/>
              <a:t>dikumpulkan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membandingkan</a:t>
            </a:r>
            <a:r>
              <a:rPr lang="en-US" sz="1600" dirty="0"/>
              <a:t> </a:t>
            </a:r>
            <a:r>
              <a:rPr lang="en-US" sz="1600" i="1" dirty="0"/>
              <a:t>database</a:t>
            </a:r>
            <a:r>
              <a:rPr lang="en-US" sz="1600" dirty="0"/>
              <a:t> RSS </a:t>
            </a:r>
            <a:r>
              <a:rPr lang="en-US" sz="1600" i="1" dirty="0"/>
              <a:t>fingerprint</a:t>
            </a:r>
            <a:r>
              <a:rPr lang="en-US" sz="1600" dirty="0"/>
              <a:t> </a:t>
            </a:r>
            <a:r>
              <a:rPr lang="en-US" sz="1600" dirty="0" err="1"/>
              <a:t>dan</a:t>
            </a:r>
            <a:r>
              <a:rPr lang="en-US" sz="1600" dirty="0"/>
              <a:t> </a:t>
            </a:r>
            <a:r>
              <a:rPr lang="en-US" sz="1600" i="1" dirty="0"/>
              <a:t>footprint</a:t>
            </a:r>
            <a:r>
              <a:rPr lang="en-US" sz="1600" dirty="0"/>
              <a:t> </a:t>
            </a:r>
            <a:r>
              <a:rPr lang="en-US" sz="1600" dirty="0" err="1"/>
              <a:t>dalam</a:t>
            </a:r>
            <a:r>
              <a:rPr lang="en-US" sz="1600" dirty="0"/>
              <a:t> </a:t>
            </a:r>
            <a:r>
              <a:rPr lang="en-US" sz="1600" i="1" dirty="0"/>
              <a:t>positioning</a:t>
            </a:r>
            <a:r>
              <a:rPr lang="en-US" sz="1600" dirty="0"/>
              <a:t> </a:t>
            </a:r>
            <a:r>
              <a:rPr lang="en-US" sz="1600" i="1" dirty="0"/>
              <a:t>system</a:t>
            </a:r>
            <a:endParaRPr sz="1600" dirty="0"/>
          </a:p>
        </p:txBody>
      </p:sp>
    </p:spTree>
    <p:extLst>
      <p:ext uri="{BB962C8B-B14F-4D97-AF65-F5344CB8AC3E}">
        <p14:creationId xmlns:p14="http://schemas.microsoft.com/office/powerpoint/2010/main" val="1433909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</TotalTime>
  <Words>1776</Words>
  <Application>Microsoft Office PowerPoint</Application>
  <PresentationFormat>On-screen Show (16:9)</PresentationFormat>
  <Paragraphs>102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Calibri</vt:lpstr>
      <vt:lpstr>Proxima Nova</vt:lpstr>
      <vt:lpstr>Times New Roman</vt:lpstr>
      <vt:lpstr>Arial</vt:lpstr>
      <vt:lpstr>Spearmint</vt:lpstr>
      <vt:lpstr>Review Paper</vt:lpstr>
      <vt:lpstr>Paper</vt:lpstr>
      <vt:lpstr>Overview</vt:lpstr>
      <vt:lpstr>Abstrak</vt:lpstr>
      <vt:lpstr>Latar Belakang</vt:lpstr>
      <vt:lpstr>Kontribusi Utama</vt:lpstr>
      <vt:lpstr>Penelitian Lain yang Terkait</vt:lpstr>
      <vt:lpstr>Metodologi Penelitian (1)</vt:lpstr>
      <vt:lpstr>Metodologi Penelitian (2)</vt:lpstr>
      <vt:lpstr>PowerPoint Presentation</vt:lpstr>
      <vt:lpstr>Uji Coba</vt:lpstr>
      <vt:lpstr>Lingkungan Uji Coba</vt:lpstr>
      <vt:lpstr>PowerPoint Presentation</vt:lpstr>
      <vt:lpstr>Hasil dan Analisis Uji Coba (1)</vt:lpstr>
      <vt:lpstr>Hasil dan Analisis Uji Coba (2)</vt:lpstr>
      <vt:lpstr>Hasil dan Analisis Uji Coba (3)</vt:lpstr>
      <vt:lpstr>Hasil dan Analisis Uji Coba (4)</vt:lpstr>
      <vt:lpstr>Hasil dan Analisis Uji Coba (5)</vt:lpstr>
      <vt:lpstr>Hasil dan Analisis Uji Coba (6)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Review Paper</dc:title>
  <dc:creator>Fadilla</dc:creator>
  <cp:lastModifiedBy>Fadilla Alfiani</cp:lastModifiedBy>
  <cp:revision>16</cp:revision>
  <dcterms:modified xsi:type="dcterms:W3CDTF">2019-12-09T01:10:11Z</dcterms:modified>
</cp:coreProperties>
</file>