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AU" dirty="0" smtClean="0"/>
              <a:t>Review paper</a:t>
            </a:r>
            <a:br>
              <a:rPr lang="en-AU" dirty="0" smtClean="0"/>
            </a:br>
            <a:r>
              <a:rPr lang="en-AU" sz="1800" dirty="0"/>
              <a:t>Estimating Room Occupancy in a Smart Campus using </a:t>
            </a:r>
            <a:r>
              <a:rPr lang="en-AU" sz="1800" dirty="0"/>
              <a:t>WiFi</a:t>
            </a:r>
            <a:r>
              <a:rPr lang="en-AU" sz="1800" dirty="0"/>
              <a:t> Soft Sensors</a:t>
            </a:r>
            <a:br>
              <a:rPr lang="en-AU" sz="1800" dirty="0"/>
            </a:br>
            <a:endParaRPr lang="en-AU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By : </a:t>
            </a:r>
            <a:r>
              <a:rPr lang="en-AU" dirty="0" err="1" smtClean="0"/>
              <a:t>Nuraisa</a:t>
            </a:r>
            <a:r>
              <a:rPr lang="en-AU" dirty="0" smtClean="0"/>
              <a:t> </a:t>
            </a:r>
            <a:r>
              <a:rPr lang="en-AU" dirty="0" err="1" smtClean="0"/>
              <a:t>Novia</a:t>
            </a:r>
            <a:r>
              <a:rPr lang="en-AU" dirty="0" smtClean="0"/>
              <a:t> </a:t>
            </a:r>
            <a:r>
              <a:rPr lang="en-AU" dirty="0" err="1" smtClean="0"/>
              <a:t>Hidayati</a:t>
            </a:r>
            <a:r>
              <a:rPr lang="en-AU" dirty="0" smtClean="0"/>
              <a:t> 05111950010019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716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Evaluasi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5195977" cy="3931920"/>
          </a:xfrm>
        </p:spPr>
        <p:txBody>
          <a:bodyPr/>
          <a:lstStyle/>
          <a:p>
            <a:r>
              <a:rPr lang="en-AU" dirty="0" err="1" smtClean="0"/>
              <a:t>Evaluasi</a:t>
            </a:r>
            <a:r>
              <a:rPr lang="en-AU" dirty="0" smtClean="0"/>
              <a:t> </a:t>
            </a:r>
            <a:r>
              <a:rPr lang="en-AU" dirty="0" err="1" smtClean="0"/>
              <a:t>klasifikasi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b="7985"/>
          <a:stretch/>
        </p:blipFill>
        <p:spPr bwMode="auto">
          <a:xfrm>
            <a:off x="1224370" y="2691448"/>
            <a:ext cx="3980815" cy="1200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t="11225"/>
          <a:stretch/>
        </p:blipFill>
        <p:spPr bwMode="auto">
          <a:xfrm>
            <a:off x="1224370" y="4479926"/>
            <a:ext cx="3885565" cy="1104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656115" y="2691448"/>
            <a:ext cx="3018155" cy="10160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7040347" y="4763294"/>
            <a:ext cx="2448710" cy="48156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0" y="2103120"/>
            <a:ext cx="5195977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 smtClean="0"/>
              <a:t>Evaluasi</a:t>
            </a:r>
            <a:r>
              <a:rPr lang="en-AU" dirty="0" smtClean="0"/>
              <a:t> </a:t>
            </a:r>
            <a:r>
              <a:rPr lang="en-AU" dirty="0" err="1" smtClean="0"/>
              <a:t>Regressi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703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9557"/>
          </a:xfrm>
        </p:spPr>
        <p:txBody>
          <a:bodyPr/>
          <a:lstStyle/>
          <a:p>
            <a:r>
              <a:rPr lang="en-AU" dirty="0" err="1" smtClean="0"/>
              <a:t>Evaluasi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721" y="4092547"/>
            <a:ext cx="4063041" cy="476178"/>
          </a:xfrm>
        </p:spPr>
        <p:txBody>
          <a:bodyPr/>
          <a:lstStyle/>
          <a:p>
            <a:r>
              <a:rPr lang="en-AU" dirty="0" err="1" smtClean="0"/>
              <a:t>Persentase</a:t>
            </a:r>
            <a:r>
              <a:rPr lang="en-AU" dirty="0" smtClean="0"/>
              <a:t> Error </a:t>
            </a:r>
            <a:r>
              <a:rPr lang="en-AU" dirty="0" err="1" smtClean="0"/>
              <a:t>Estimasi</a:t>
            </a:r>
            <a:r>
              <a:rPr lang="en-AU" dirty="0" smtClean="0"/>
              <a:t> </a:t>
            </a:r>
            <a:r>
              <a:rPr lang="en-AU" dirty="0" err="1" smtClean="0"/>
              <a:t>Hunian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770" r="4166" b="8004"/>
          <a:stretch/>
        </p:blipFill>
        <p:spPr bwMode="auto">
          <a:xfrm>
            <a:off x="1546225" y="2422384"/>
            <a:ext cx="4302485" cy="1359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13003" y="2422384"/>
            <a:ext cx="3168650" cy="11239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27826" y="1946803"/>
            <a:ext cx="10058400" cy="47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 smtClean="0"/>
              <a:t>Dengan</a:t>
            </a:r>
            <a:r>
              <a:rPr lang="en-AU" dirty="0" smtClean="0"/>
              <a:t> </a:t>
            </a:r>
            <a:r>
              <a:rPr lang="en-AU" dirty="0" err="1" smtClean="0"/>
              <a:t>metode</a:t>
            </a:r>
            <a:r>
              <a:rPr lang="en-AU" dirty="0" smtClean="0"/>
              <a:t> lain</a:t>
            </a:r>
            <a:endParaRPr lang="en-AU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546225" y="4568725"/>
            <a:ext cx="3498731" cy="197055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65807" y="4092547"/>
            <a:ext cx="4063041" cy="47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 smtClean="0"/>
              <a:t>Berdasarkan</a:t>
            </a:r>
            <a:r>
              <a:rPr lang="en-AU" dirty="0" smtClean="0"/>
              <a:t> </a:t>
            </a:r>
            <a:r>
              <a:rPr lang="en-AU" dirty="0" err="1" smtClean="0"/>
              <a:t>Waktu</a:t>
            </a:r>
            <a:endParaRPr lang="en-AU" dirty="0"/>
          </a:p>
        </p:txBody>
      </p:sp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157403" y="4568725"/>
            <a:ext cx="3524250" cy="13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Hasil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44260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AU" dirty="0" err="1"/>
              <a:t>Objek</a:t>
            </a:r>
            <a:r>
              <a:rPr lang="en-AU" dirty="0"/>
              <a:t> </a:t>
            </a:r>
            <a:r>
              <a:rPr lang="en-AU" dirty="0" err="1"/>
              <a:t>pengumpulan</a:t>
            </a:r>
            <a:r>
              <a:rPr lang="en-AU" dirty="0"/>
              <a:t> data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memprediksi</a:t>
            </a:r>
            <a:r>
              <a:rPr lang="en-AU" dirty="0"/>
              <a:t> </a:t>
            </a:r>
            <a:r>
              <a:rPr lang="en-AU" dirty="0" err="1"/>
              <a:t>tingkat</a:t>
            </a:r>
            <a:r>
              <a:rPr lang="en-AU" dirty="0"/>
              <a:t> </a:t>
            </a:r>
            <a:r>
              <a:rPr lang="en-AU" dirty="0" err="1"/>
              <a:t>hunian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data </a:t>
            </a:r>
            <a:r>
              <a:rPr lang="en-AU" dirty="0" err="1"/>
              <a:t>konektivitas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yang </a:t>
            </a:r>
            <a:r>
              <a:rPr lang="en-AU" dirty="0" err="1"/>
              <a:t>tersebar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beberapa</a:t>
            </a:r>
            <a:r>
              <a:rPr lang="en-AU" dirty="0"/>
              <a:t> </a:t>
            </a:r>
            <a:r>
              <a:rPr lang="en-AU" dirty="0" err="1"/>
              <a:t>lokasi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 di </a:t>
            </a:r>
            <a:r>
              <a:rPr lang="en-AU" dirty="0" err="1"/>
              <a:t>kampus</a:t>
            </a:r>
            <a:r>
              <a:rPr lang="en-AU" dirty="0"/>
              <a:t> UNSW.</a:t>
            </a:r>
          </a:p>
          <a:p>
            <a:pPr lvl="0"/>
            <a:r>
              <a:rPr lang="en-AU" dirty="0"/>
              <a:t>Data </a:t>
            </a:r>
            <a:r>
              <a:rPr lang="en-AU" dirty="0" err="1"/>
              <a:t>konektivitas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perlu</a:t>
            </a:r>
            <a:r>
              <a:rPr lang="en-AU" dirty="0"/>
              <a:t> di </a:t>
            </a:r>
            <a:r>
              <a:rPr lang="en-AU" dirty="0" err="1"/>
              <a:t>saring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memperbesar</a:t>
            </a:r>
            <a:r>
              <a:rPr lang="en-AU" dirty="0"/>
              <a:t> </a:t>
            </a:r>
            <a:r>
              <a:rPr lang="en-AU" dirty="0" err="1"/>
              <a:t>akurasi</a:t>
            </a:r>
            <a:r>
              <a:rPr lang="en-AU" dirty="0"/>
              <a:t> </a:t>
            </a:r>
            <a:r>
              <a:rPr lang="en-AU" dirty="0" err="1"/>
              <a:t>estimasi</a:t>
            </a:r>
            <a:r>
              <a:rPr lang="en-AU" dirty="0"/>
              <a:t> </a:t>
            </a:r>
            <a:r>
              <a:rPr lang="en-AU" dirty="0" err="1"/>
              <a:t>tingkat</a:t>
            </a:r>
            <a:r>
              <a:rPr lang="en-AU" dirty="0"/>
              <a:t> </a:t>
            </a:r>
            <a:r>
              <a:rPr lang="en-AU" dirty="0" err="1"/>
              <a:t>huni</a:t>
            </a:r>
            <a:r>
              <a:rPr lang="en-AU" dirty="0"/>
              <a:t>. Hal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dikarenakan</a:t>
            </a:r>
            <a:r>
              <a:rPr lang="en-AU" dirty="0"/>
              <a:t> data </a:t>
            </a:r>
            <a:r>
              <a:rPr lang="en-AU" dirty="0" err="1"/>
              <a:t>tersebut</a:t>
            </a:r>
            <a:r>
              <a:rPr lang="en-AU" dirty="0"/>
              <a:t> </a:t>
            </a:r>
            <a:r>
              <a:rPr lang="en-AU" dirty="0" err="1"/>
              <a:t>terkumpul</a:t>
            </a:r>
            <a:r>
              <a:rPr lang="en-AU" dirty="0"/>
              <a:t>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hanya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pengguna</a:t>
            </a:r>
            <a:r>
              <a:rPr lang="en-AU" dirty="0"/>
              <a:t> yang </a:t>
            </a:r>
            <a:r>
              <a:rPr lang="en-AU" dirty="0" err="1"/>
              <a:t>berada</a:t>
            </a:r>
            <a:r>
              <a:rPr lang="en-AU" dirty="0"/>
              <a:t> di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, </a:t>
            </a:r>
            <a:r>
              <a:rPr lang="en-AU" dirty="0" err="1"/>
              <a:t>tetapi</a:t>
            </a:r>
            <a:r>
              <a:rPr lang="en-AU" dirty="0"/>
              <a:t> </a:t>
            </a:r>
            <a:r>
              <a:rPr lang="en-AU" dirty="0" err="1"/>
              <a:t>juga</a:t>
            </a:r>
            <a:r>
              <a:rPr lang="en-AU" dirty="0"/>
              <a:t> </a:t>
            </a:r>
            <a:r>
              <a:rPr lang="en-AU" dirty="0" err="1"/>
              <a:t>berasal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pengguna</a:t>
            </a:r>
            <a:r>
              <a:rPr lang="en-AU" dirty="0"/>
              <a:t> yang </a:t>
            </a:r>
            <a:r>
              <a:rPr lang="en-AU" dirty="0" err="1"/>
              <a:t>berada</a:t>
            </a:r>
            <a:r>
              <a:rPr lang="en-AU" dirty="0"/>
              <a:t> di </a:t>
            </a:r>
            <a:r>
              <a:rPr lang="en-AU" dirty="0" err="1"/>
              <a:t>luar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. </a:t>
            </a:r>
            <a:r>
              <a:rPr lang="en-AU" dirty="0" err="1"/>
              <a:t>Pengguna</a:t>
            </a:r>
            <a:r>
              <a:rPr lang="en-AU" dirty="0"/>
              <a:t> di </a:t>
            </a:r>
            <a:r>
              <a:rPr lang="en-AU" dirty="0" err="1"/>
              <a:t>luar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memungkinkan</a:t>
            </a:r>
            <a:r>
              <a:rPr lang="en-AU" dirty="0"/>
              <a:t> </a:t>
            </a:r>
            <a:r>
              <a:rPr lang="en-AU" dirty="0" err="1"/>
              <a:t>terkoneksi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AP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karena</a:t>
            </a:r>
            <a:r>
              <a:rPr lang="en-AU" dirty="0"/>
              <a:t> </a:t>
            </a:r>
            <a:r>
              <a:rPr lang="en-AU" dirty="0" err="1"/>
              <a:t>jaraknya</a:t>
            </a:r>
            <a:r>
              <a:rPr lang="en-AU" dirty="0"/>
              <a:t> yang </a:t>
            </a:r>
            <a:r>
              <a:rPr lang="en-AU" dirty="0" err="1"/>
              <a:t>berdekatan</a:t>
            </a:r>
            <a:r>
              <a:rPr lang="en-AU" dirty="0"/>
              <a:t>. </a:t>
            </a:r>
            <a:r>
              <a:rPr lang="en-AU" dirty="0" err="1"/>
              <a:t>Sehingga</a:t>
            </a:r>
            <a:r>
              <a:rPr lang="en-AU" dirty="0"/>
              <a:t> </a:t>
            </a:r>
            <a:r>
              <a:rPr lang="en-AU" dirty="0" err="1"/>
              <a:t>pengguna</a:t>
            </a:r>
            <a:r>
              <a:rPr lang="en-AU" dirty="0"/>
              <a:t> </a:t>
            </a:r>
            <a:r>
              <a:rPr lang="en-AU" dirty="0" err="1"/>
              <a:t>dibedakan</a:t>
            </a:r>
            <a:r>
              <a:rPr lang="en-AU" dirty="0"/>
              <a:t> </a:t>
            </a:r>
            <a:r>
              <a:rPr lang="en-AU" dirty="0" err="1"/>
              <a:t>menjadi</a:t>
            </a:r>
            <a:r>
              <a:rPr lang="en-AU" dirty="0"/>
              <a:t> occupant (</a:t>
            </a:r>
            <a:r>
              <a:rPr lang="en-AU" dirty="0" err="1"/>
              <a:t>berada</a:t>
            </a:r>
            <a:r>
              <a:rPr lang="en-AU" dirty="0"/>
              <a:t> di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) </a:t>
            </a:r>
            <a:r>
              <a:rPr lang="en-AU" dirty="0" err="1"/>
              <a:t>dan</a:t>
            </a:r>
            <a:r>
              <a:rPr lang="en-AU" dirty="0"/>
              <a:t> bystander (</a:t>
            </a:r>
            <a:r>
              <a:rPr lang="en-AU" dirty="0" err="1"/>
              <a:t>berada</a:t>
            </a:r>
            <a:r>
              <a:rPr lang="en-AU" dirty="0"/>
              <a:t> di </a:t>
            </a:r>
            <a:r>
              <a:rPr lang="en-AU" dirty="0" err="1"/>
              <a:t>luar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)</a:t>
            </a:r>
          </a:p>
          <a:p>
            <a:pPr lvl="0"/>
            <a:r>
              <a:rPr lang="en-AU" dirty="0" err="1"/>
              <a:t>Klasifikasi</a:t>
            </a:r>
            <a:r>
              <a:rPr lang="en-AU" dirty="0"/>
              <a:t> data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metode</a:t>
            </a:r>
            <a:r>
              <a:rPr lang="en-AU" dirty="0"/>
              <a:t> LDA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, </a:t>
            </a:r>
            <a:r>
              <a:rPr lang="en-AU" dirty="0" err="1"/>
              <a:t>yaitu</a:t>
            </a:r>
            <a:r>
              <a:rPr lang="en-AU" dirty="0"/>
              <a:t> occupant </a:t>
            </a:r>
            <a:r>
              <a:rPr lang="en-AU" dirty="0" err="1"/>
              <a:t>dan</a:t>
            </a:r>
            <a:r>
              <a:rPr lang="en-AU" dirty="0"/>
              <a:t> bystander </a:t>
            </a:r>
            <a:r>
              <a:rPr lang="en-AU" dirty="0" err="1"/>
              <a:t>menghasilkan</a:t>
            </a:r>
            <a:r>
              <a:rPr lang="en-AU" dirty="0"/>
              <a:t> </a:t>
            </a:r>
            <a:r>
              <a:rPr lang="en-AU" dirty="0" err="1"/>
              <a:t>tingkat</a:t>
            </a:r>
            <a:r>
              <a:rPr lang="en-AU" dirty="0"/>
              <a:t> </a:t>
            </a:r>
            <a:r>
              <a:rPr lang="en-AU" dirty="0" err="1"/>
              <a:t>akurasi</a:t>
            </a:r>
            <a:r>
              <a:rPr lang="en-AU" dirty="0"/>
              <a:t> 84%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prediksi</a:t>
            </a:r>
            <a:r>
              <a:rPr lang="en-AU" dirty="0"/>
              <a:t> occupant </a:t>
            </a:r>
            <a:r>
              <a:rPr lang="en-AU" dirty="0" err="1"/>
              <a:t>dan</a:t>
            </a:r>
            <a:r>
              <a:rPr lang="en-AU" dirty="0"/>
              <a:t> 81%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prediksi</a:t>
            </a:r>
            <a:r>
              <a:rPr lang="en-AU" dirty="0"/>
              <a:t> bystander.</a:t>
            </a:r>
          </a:p>
          <a:p>
            <a:pPr lvl="0"/>
            <a:r>
              <a:rPr lang="en-AU" dirty="0"/>
              <a:t>Tingkat </a:t>
            </a:r>
            <a:r>
              <a:rPr lang="en-AU" dirty="0" err="1"/>
              <a:t>kesalahan</a:t>
            </a:r>
            <a:r>
              <a:rPr lang="en-AU" dirty="0"/>
              <a:t> </a:t>
            </a:r>
            <a:r>
              <a:rPr lang="en-AU" dirty="0" err="1"/>
              <a:t>prediksi</a:t>
            </a:r>
            <a:r>
              <a:rPr lang="en-AU" dirty="0"/>
              <a:t> </a:t>
            </a:r>
            <a:r>
              <a:rPr lang="en-AU" dirty="0" err="1"/>
              <a:t>ketika</a:t>
            </a:r>
            <a:r>
              <a:rPr lang="en-AU" dirty="0"/>
              <a:t> </a:t>
            </a:r>
            <a:r>
              <a:rPr lang="en-AU" dirty="0" err="1"/>
              <a:t>hanya</a:t>
            </a:r>
            <a:r>
              <a:rPr lang="en-AU" dirty="0"/>
              <a:t> </a:t>
            </a:r>
            <a:r>
              <a:rPr lang="en-AU" dirty="0" err="1"/>
              <a:t>menerapkan</a:t>
            </a:r>
            <a:r>
              <a:rPr lang="en-AU" dirty="0"/>
              <a:t> </a:t>
            </a:r>
            <a:r>
              <a:rPr lang="en-AU" dirty="0" err="1"/>
              <a:t>metode</a:t>
            </a:r>
            <a:r>
              <a:rPr lang="en-AU" dirty="0"/>
              <a:t> LDA </a:t>
            </a:r>
            <a:r>
              <a:rPr lang="en-AU" dirty="0" err="1"/>
              <a:t>masih</a:t>
            </a:r>
            <a:r>
              <a:rPr lang="en-AU" dirty="0"/>
              <a:t> </a:t>
            </a:r>
            <a:r>
              <a:rPr lang="en-AU" dirty="0" err="1"/>
              <a:t>cukup</a:t>
            </a:r>
            <a:r>
              <a:rPr lang="en-AU" dirty="0"/>
              <a:t> </a:t>
            </a:r>
            <a:r>
              <a:rPr lang="en-AU" dirty="0" err="1"/>
              <a:t>besar</a:t>
            </a:r>
            <a:r>
              <a:rPr lang="en-AU" dirty="0"/>
              <a:t>, </a:t>
            </a:r>
            <a:r>
              <a:rPr lang="en-AU" dirty="0" err="1"/>
              <a:t>yaitu</a:t>
            </a:r>
            <a:r>
              <a:rPr lang="en-AU" dirty="0"/>
              <a:t> 20.15%.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memperkecil</a:t>
            </a:r>
            <a:r>
              <a:rPr lang="en-AU" dirty="0"/>
              <a:t> </a:t>
            </a:r>
            <a:r>
              <a:rPr lang="en-AU" dirty="0" err="1"/>
              <a:t>tingkat</a:t>
            </a:r>
            <a:r>
              <a:rPr lang="en-AU" dirty="0"/>
              <a:t> </a:t>
            </a:r>
            <a:r>
              <a:rPr lang="en-AU" dirty="0" err="1"/>
              <a:t>kesalahan</a:t>
            </a:r>
            <a:r>
              <a:rPr lang="en-AU" dirty="0"/>
              <a:t> data occupant </a:t>
            </a:r>
            <a:r>
              <a:rPr lang="en-AU" dirty="0" err="1"/>
              <a:t>dimasukkan</a:t>
            </a:r>
            <a:r>
              <a:rPr lang="en-AU" dirty="0"/>
              <a:t> </a:t>
            </a:r>
            <a:r>
              <a:rPr lang="en-AU" dirty="0" err="1"/>
              <a:t>sebagai</a:t>
            </a:r>
            <a:r>
              <a:rPr lang="en-AU" dirty="0"/>
              <a:t> input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metode</a:t>
            </a:r>
            <a:r>
              <a:rPr lang="en-AU" dirty="0"/>
              <a:t> LR, </a:t>
            </a:r>
            <a:r>
              <a:rPr lang="en-AU" dirty="0" err="1"/>
              <a:t>hal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menangkap</a:t>
            </a:r>
            <a:r>
              <a:rPr lang="en-AU" dirty="0"/>
              <a:t> </a:t>
            </a:r>
            <a:r>
              <a:rPr lang="en-AU" dirty="0" err="1"/>
              <a:t>jumlah</a:t>
            </a:r>
            <a:r>
              <a:rPr lang="en-AU" dirty="0"/>
              <a:t> </a:t>
            </a:r>
            <a:r>
              <a:rPr lang="en-AU" dirty="0" err="1"/>
              <a:t>penghuni</a:t>
            </a:r>
            <a:r>
              <a:rPr lang="en-AU" dirty="0"/>
              <a:t> yang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terkoneksi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. </a:t>
            </a:r>
            <a:r>
              <a:rPr lang="en-AU" dirty="0" err="1"/>
              <a:t>Gabungan</a:t>
            </a:r>
            <a:r>
              <a:rPr lang="en-AU" dirty="0"/>
              <a:t> LDA </a:t>
            </a:r>
            <a:r>
              <a:rPr lang="en-AU" dirty="0" err="1"/>
              <a:t>dan</a:t>
            </a:r>
            <a:r>
              <a:rPr lang="en-AU" dirty="0"/>
              <a:t> LR </a:t>
            </a:r>
            <a:r>
              <a:rPr lang="en-AU" dirty="0" err="1"/>
              <a:t>memperkecil</a:t>
            </a:r>
            <a:r>
              <a:rPr lang="en-AU" dirty="0"/>
              <a:t> </a:t>
            </a:r>
            <a:r>
              <a:rPr lang="en-AU" dirty="0" err="1"/>
              <a:t>tingkat</a:t>
            </a:r>
            <a:r>
              <a:rPr lang="en-AU" dirty="0"/>
              <a:t> </a:t>
            </a:r>
            <a:r>
              <a:rPr lang="en-AU" dirty="0" err="1"/>
              <a:t>kesalahan</a:t>
            </a:r>
            <a:r>
              <a:rPr lang="en-AU" dirty="0"/>
              <a:t> </a:t>
            </a:r>
            <a:r>
              <a:rPr lang="en-AU" dirty="0" err="1"/>
              <a:t>hingga</a:t>
            </a:r>
            <a:r>
              <a:rPr lang="en-AU" dirty="0"/>
              <a:t> 13.3% , </a:t>
            </a:r>
            <a:r>
              <a:rPr lang="en-AU" dirty="0" err="1"/>
              <a:t>hanya</a:t>
            </a:r>
            <a:r>
              <a:rPr lang="en-AU" dirty="0"/>
              <a:t> </a:t>
            </a:r>
            <a:r>
              <a:rPr lang="en-AU" dirty="0" err="1"/>
              <a:t>selisih</a:t>
            </a:r>
            <a:r>
              <a:rPr lang="en-AU" dirty="0"/>
              <a:t> </a:t>
            </a:r>
            <a:r>
              <a:rPr lang="en-AU" dirty="0" err="1"/>
              <a:t>sedikit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Beam Counter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tingkat</a:t>
            </a:r>
            <a:r>
              <a:rPr lang="en-AU" dirty="0"/>
              <a:t> </a:t>
            </a:r>
            <a:r>
              <a:rPr lang="en-AU" dirty="0" err="1"/>
              <a:t>kesalahan</a:t>
            </a:r>
            <a:r>
              <a:rPr lang="en-AU" dirty="0"/>
              <a:t> 13%.</a:t>
            </a:r>
          </a:p>
          <a:p>
            <a:pPr lvl="0"/>
            <a:r>
              <a:rPr lang="en-AU" dirty="0" err="1"/>
              <a:t>Metode</a:t>
            </a:r>
            <a:r>
              <a:rPr lang="en-AU" dirty="0"/>
              <a:t> LDA </a:t>
            </a:r>
            <a:r>
              <a:rPr lang="en-AU" dirty="0" err="1"/>
              <a:t>dan</a:t>
            </a:r>
            <a:r>
              <a:rPr lang="en-AU" dirty="0"/>
              <a:t> LR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keseluruhan</a:t>
            </a:r>
            <a:r>
              <a:rPr lang="en-AU" dirty="0"/>
              <a:t> </a:t>
            </a:r>
            <a:r>
              <a:rPr lang="en-AU" dirty="0" err="1"/>
              <a:t>kampus</a:t>
            </a:r>
            <a:r>
              <a:rPr lang="en-AU" dirty="0"/>
              <a:t> </a:t>
            </a:r>
            <a:r>
              <a:rPr lang="en-AU" dirty="0" err="1"/>
              <a:t>dikarenakan</a:t>
            </a:r>
            <a:r>
              <a:rPr lang="en-AU" dirty="0"/>
              <a:t> </a:t>
            </a:r>
            <a:r>
              <a:rPr lang="en-AU" dirty="0" err="1"/>
              <a:t>nilai</a:t>
            </a:r>
            <a:r>
              <a:rPr lang="en-AU" dirty="0"/>
              <a:t> </a:t>
            </a:r>
            <a:r>
              <a:rPr lang="en-AU" dirty="0" err="1"/>
              <a:t>variasi</a:t>
            </a:r>
            <a:r>
              <a:rPr lang="en-AU" dirty="0"/>
              <a:t> yang </a:t>
            </a:r>
            <a:r>
              <a:rPr lang="en-AU" dirty="0" err="1"/>
              <a:t>kecil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kapasitas</a:t>
            </a:r>
            <a:r>
              <a:rPr lang="en-AU" dirty="0"/>
              <a:t> </a:t>
            </a:r>
            <a:r>
              <a:rPr lang="en-AU" dirty="0" err="1"/>
              <a:t>berbeda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berbagai</a:t>
            </a:r>
            <a:r>
              <a:rPr lang="en-AU" dirty="0"/>
              <a:t> </a:t>
            </a:r>
            <a:r>
              <a:rPr lang="en-AU" dirty="0" err="1"/>
              <a:t>jumlah</a:t>
            </a:r>
            <a:r>
              <a:rPr lang="en-AU" dirty="0"/>
              <a:t> </a:t>
            </a:r>
            <a:r>
              <a:rPr lang="en-AU" dirty="0" err="1"/>
              <a:t>mahasiswa</a:t>
            </a:r>
            <a:r>
              <a:rPr lang="en-AU" dirty="0"/>
              <a:t> </a:t>
            </a:r>
            <a:r>
              <a:rPr lang="en-AU" dirty="0" err="1"/>
              <a:t>terdaftar</a:t>
            </a:r>
            <a:r>
              <a:rPr lang="en-AU" dirty="0"/>
              <a:t>.</a:t>
            </a:r>
          </a:p>
          <a:p>
            <a:pPr lvl="0"/>
            <a:r>
              <a:rPr lang="en-AU" dirty="0" err="1"/>
              <a:t>Membuktikan</a:t>
            </a:r>
            <a:r>
              <a:rPr lang="en-AU" dirty="0"/>
              <a:t> </a:t>
            </a:r>
            <a:r>
              <a:rPr lang="en-AU" dirty="0" err="1"/>
              <a:t>bahwa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soft sensor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estimasi</a:t>
            </a:r>
            <a:r>
              <a:rPr lang="en-AU" dirty="0"/>
              <a:t> </a:t>
            </a:r>
            <a:r>
              <a:rPr lang="en-AU" dirty="0" err="1"/>
              <a:t>tingkat</a:t>
            </a:r>
            <a:r>
              <a:rPr lang="en-AU" dirty="0"/>
              <a:t> </a:t>
            </a:r>
            <a:r>
              <a:rPr lang="en-AU" dirty="0" err="1"/>
              <a:t>hunian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kapasitas</a:t>
            </a:r>
            <a:r>
              <a:rPr lang="en-AU" dirty="0"/>
              <a:t> </a:t>
            </a:r>
            <a:r>
              <a:rPr lang="en-AU" dirty="0" err="1"/>
              <a:t>besar</a:t>
            </a:r>
            <a:r>
              <a:rPr lang="en-AU" dirty="0"/>
              <a:t> </a:t>
            </a:r>
            <a:r>
              <a:rPr lang="en-AU" dirty="0" err="1"/>
              <a:t>sekalipun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563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Usulan</a:t>
            </a:r>
            <a:r>
              <a:rPr lang="en-AU" dirty="0" smtClean="0"/>
              <a:t> </a:t>
            </a:r>
            <a:r>
              <a:rPr lang="en-AU" dirty="0" err="1" smtClean="0"/>
              <a:t>Pengembangan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err="1" smtClean="0"/>
              <a:t>Melakukan</a:t>
            </a:r>
            <a:r>
              <a:rPr lang="en-AU" dirty="0" smtClean="0"/>
              <a:t> </a:t>
            </a:r>
            <a:r>
              <a:rPr lang="en-AU" dirty="0" err="1" smtClean="0"/>
              <a:t>deteksi</a:t>
            </a:r>
            <a:r>
              <a:rPr lang="en-AU" dirty="0" smtClean="0"/>
              <a:t> </a:t>
            </a:r>
            <a:r>
              <a:rPr lang="en-AU" dirty="0" err="1" smtClean="0"/>
              <a:t>perilaku</a:t>
            </a:r>
            <a:r>
              <a:rPr lang="en-AU" dirty="0" smtClean="0"/>
              <a:t> </a:t>
            </a:r>
            <a:r>
              <a:rPr lang="en-AU" dirty="0" err="1" smtClean="0"/>
              <a:t>saat</a:t>
            </a:r>
            <a:r>
              <a:rPr lang="en-AU" dirty="0" smtClean="0"/>
              <a:t> bystander/</a:t>
            </a:r>
            <a:r>
              <a:rPr lang="en-AU" dirty="0" err="1" smtClean="0"/>
              <a:t>pengguna</a:t>
            </a:r>
            <a:r>
              <a:rPr lang="en-AU" dirty="0" smtClean="0"/>
              <a:t> </a:t>
            </a:r>
            <a:r>
              <a:rPr lang="en-AU" dirty="0" err="1" smtClean="0"/>
              <a:t>melakukan</a:t>
            </a:r>
            <a:r>
              <a:rPr lang="en-AU" dirty="0" smtClean="0"/>
              <a:t> </a:t>
            </a:r>
            <a:r>
              <a:rPr lang="en-AU" dirty="0" err="1" smtClean="0"/>
              <a:t>koneksi</a:t>
            </a:r>
            <a:r>
              <a:rPr lang="en-AU" dirty="0" smtClean="0"/>
              <a:t> </a:t>
            </a:r>
            <a:r>
              <a:rPr lang="en-AU" dirty="0" err="1" smtClean="0"/>
              <a:t>WiFi</a:t>
            </a:r>
            <a:endParaRPr lang="en-AU" dirty="0" smtClean="0"/>
          </a:p>
          <a:p>
            <a:r>
              <a:rPr lang="en-AU" dirty="0" err="1" smtClean="0"/>
              <a:t>Melakukan</a:t>
            </a:r>
            <a:r>
              <a:rPr lang="en-AU" dirty="0" smtClean="0"/>
              <a:t> </a:t>
            </a:r>
            <a:r>
              <a:rPr lang="en-AU" dirty="0" err="1" smtClean="0"/>
              <a:t>tinjauan</a:t>
            </a:r>
            <a:r>
              <a:rPr lang="en-AU" dirty="0" smtClean="0"/>
              <a:t> </a:t>
            </a:r>
            <a:r>
              <a:rPr lang="en-AU" dirty="0" err="1" smtClean="0"/>
              <a:t>lokasi</a:t>
            </a:r>
            <a:r>
              <a:rPr lang="en-AU" dirty="0" smtClean="0"/>
              <a:t> yang </a:t>
            </a:r>
            <a:r>
              <a:rPr lang="en-AU" dirty="0" err="1" smtClean="0"/>
              <a:t>tidak</a:t>
            </a:r>
            <a:r>
              <a:rPr lang="en-AU" dirty="0" smtClean="0"/>
              <a:t> </a:t>
            </a:r>
            <a:r>
              <a:rPr lang="en-AU" dirty="0" err="1" smtClean="0"/>
              <a:t>memiliki</a:t>
            </a:r>
            <a:r>
              <a:rPr lang="en-AU" dirty="0" smtClean="0"/>
              <a:t> </a:t>
            </a:r>
            <a:r>
              <a:rPr lang="en-AU" dirty="0" err="1" smtClean="0"/>
              <a:t>koneksi</a:t>
            </a:r>
            <a:r>
              <a:rPr lang="en-AU" dirty="0" smtClean="0"/>
              <a:t> </a:t>
            </a:r>
            <a:r>
              <a:rPr lang="en-AU" dirty="0" err="1" smtClean="0"/>
              <a:t>WiFi</a:t>
            </a:r>
            <a:r>
              <a:rPr lang="en-AU" dirty="0" smtClean="0"/>
              <a:t> </a:t>
            </a:r>
          </a:p>
          <a:p>
            <a:r>
              <a:rPr lang="en-AU" dirty="0" err="1" smtClean="0"/>
              <a:t>Melakukan</a:t>
            </a:r>
            <a:r>
              <a:rPr lang="en-AU" dirty="0" smtClean="0"/>
              <a:t> </a:t>
            </a:r>
            <a:r>
              <a:rPr lang="en-AU" dirty="0" err="1" smtClean="0"/>
              <a:t>perbaikan</a:t>
            </a:r>
            <a:r>
              <a:rPr lang="en-AU" dirty="0" smtClean="0"/>
              <a:t> </a:t>
            </a:r>
            <a:r>
              <a:rPr lang="en-AU" dirty="0" err="1" smtClean="0"/>
              <a:t>sistem</a:t>
            </a:r>
            <a:r>
              <a:rPr lang="en-AU" dirty="0" smtClean="0"/>
              <a:t> </a:t>
            </a:r>
            <a:r>
              <a:rPr lang="en-AU" dirty="0" err="1" smtClean="0"/>
              <a:t>klasifikasi</a:t>
            </a:r>
            <a:r>
              <a:rPr lang="en-AU" dirty="0" smtClean="0"/>
              <a:t>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fitur</a:t>
            </a:r>
            <a:r>
              <a:rPr lang="en-AU" dirty="0" smtClean="0"/>
              <a:t> </a:t>
            </a:r>
            <a:r>
              <a:rPr lang="en-AU" dirty="0" err="1" smtClean="0"/>
              <a:t>regressi</a:t>
            </a:r>
            <a:endParaRPr lang="en-AU" dirty="0" smtClean="0"/>
          </a:p>
          <a:p>
            <a:r>
              <a:rPr lang="en-AU" dirty="0" err="1" smtClean="0"/>
              <a:t>Melakukan</a:t>
            </a:r>
            <a:r>
              <a:rPr lang="en-AU" dirty="0" smtClean="0"/>
              <a:t> </a:t>
            </a:r>
            <a:r>
              <a:rPr lang="en-AU" dirty="0" err="1" smtClean="0"/>
              <a:t>perbandingan</a:t>
            </a:r>
            <a:r>
              <a:rPr lang="en-AU" dirty="0" smtClean="0"/>
              <a:t> </a:t>
            </a:r>
            <a:r>
              <a:rPr lang="en-AU" dirty="0" err="1" smtClean="0"/>
              <a:t>dengan</a:t>
            </a:r>
            <a:r>
              <a:rPr lang="en-AU" dirty="0" smtClean="0"/>
              <a:t> </a:t>
            </a:r>
            <a:r>
              <a:rPr lang="en-AU" dirty="0" err="1" smtClean="0"/>
              <a:t>teknologi</a:t>
            </a:r>
            <a:r>
              <a:rPr lang="en-AU" dirty="0" smtClean="0"/>
              <a:t> lain yang </a:t>
            </a:r>
            <a:r>
              <a:rPr lang="en-AU" dirty="0" err="1" smtClean="0"/>
              <a:t>serupa</a:t>
            </a:r>
            <a:r>
              <a:rPr lang="en-AU" dirty="0" smtClean="0"/>
              <a:t> </a:t>
            </a:r>
            <a:r>
              <a:rPr lang="en-AU" dirty="0" err="1" smtClean="0"/>
              <a:t>dengan</a:t>
            </a:r>
            <a:r>
              <a:rPr lang="en-AU" dirty="0" smtClean="0"/>
              <a:t> </a:t>
            </a:r>
            <a:r>
              <a:rPr lang="en-AU" dirty="0" err="1" smtClean="0"/>
              <a:t>kondisi</a:t>
            </a:r>
            <a:r>
              <a:rPr lang="en-AU" dirty="0" smtClean="0"/>
              <a:t> yang </a:t>
            </a:r>
            <a:r>
              <a:rPr lang="en-AU" dirty="0" err="1" smtClean="0"/>
              <a:t>sama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err="1" smtClean="0"/>
              <a:t>Referensi</a:t>
            </a:r>
            <a:r>
              <a:rPr lang="en-AU" dirty="0" smtClean="0"/>
              <a:t> paper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pengembangan</a:t>
            </a:r>
            <a:r>
              <a:rPr lang="en-AU" dirty="0" smtClean="0"/>
              <a:t> :</a:t>
            </a:r>
          </a:p>
          <a:p>
            <a:r>
              <a:rPr lang="en-US" dirty="0"/>
              <a:t>[1]	G. </a:t>
            </a:r>
            <a:r>
              <a:rPr lang="en-US" dirty="0" err="1"/>
              <a:t>Vanderhulst</a:t>
            </a:r>
            <a:r>
              <a:rPr lang="en-US" dirty="0"/>
              <a:t>, A. </a:t>
            </a:r>
            <a:r>
              <a:rPr lang="en-US" dirty="0" err="1"/>
              <a:t>Mashhadi</a:t>
            </a:r>
            <a:r>
              <a:rPr lang="en-US" dirty="0"/>
              <a:t>, M. </a:t>
            </a:r>
            <a:r>
              <a:rPr lang="en-US" dirty="0" err="1"/>
              <a:t>Dashti</a:t>
            </a:r>
            <a:r>
              <a:rPr lang="en-US" dirty="0"/>
              <a:t>, and F. </a:t>
            </a:r>
            <a:r>
              <a:rPr lang="en-US" dirty="0" err="1"/>
              <a:t>Kawsar</a:t>
            </a:r>
            <a:r>
              <a:rPr lang="en-US" dirty="0"/>
              <a:t>, “Detecting human encounters from </a:t>
            </a:r>
            <a:r>
              <a:rPr lang="en-US" dirty="0" err="1"/>
              <a:t>WiFi</a:t>
            </a:r>
            <a:r>
              <a:rPr lang="en-US" dirty="0"/>
              <a:t> radio signals,” </a:t>
            </a:r>
            <a:r>
              <a:rPr lang="en-US" i="1" dirty="0"/>
              <a:t>ACM Int. Conf. Proceeding Ser.</a:t>
            </a:r>
            <a:r>
              <a:rPr lang="en-US" dirty="0"/>
              <a:t>, vol. 30-November-2015, pp. 97–108, 2015.</a:t>
            </a:r>
            <a:endParaRPr lang="en-AU" dirty="0"/>
          </a:p>
          <a:p>
            <a:r>
              <a:rPr lang="en-US" dirty="0"/>
              <a:t>[2]	D. </a:t>
            </a:r>
            <a:r>
              <a:rPr lang="en-US" dirty="0" err="1"/>
              <a:t>Muchlinski</a:t>
            </a:r>
            <a:r>
              <a:rPr lang="en-US" dirty="0"/>
              <a:t>, D. </a:t>
            </a:r>
            <a:r>
              <a:rPr lang="en-US" dirty="0" err="1"/>
              <a:t>Siroky</a:t>
            </a:r>
            <a:r>
              <a:rPr lang="en-US" dirty="0"/>
              <a:t>, J. He, and M. Kocher, “Comparing random forest with logistic regression for predicting class-imbalanced civil war onset data,” </a:t>
            </a:r>
            <a:r>
              <a:rPr lang="en-US" i="1" dirty="0"/>
              <a:t>Polit. Anal.</a:t>
            </a:r>
            <a:r>
              <a:rPr lang="en-US" dirty="0"/>
              <a:t>, vol. 24, no. 1, pp. 87–103, 2016.</a:t>
            </a:r>
            <a:endParaRPr lang="en-AU" dirty="0"/>
          </a:p>
          <a:p>
            <a:r>
              <a:rPr lang="en-US" dirty="0"/>
              <a:t>[3]	E. Longo, A. E. C. </a:t>
            </a:r>
            <a:r>
              <a:rPr lang="en-US" dirty="0" err="1"/>
              <a:t>Redondi</a:t>
            </a:r>
            <a:r>
              <a:rPr lang="en-US" dirty="0"/>
              <a:t>, and M. </a:t>
            </a:r>
            <a:r>
              <a:rPr lang="en-US" dirty="0" err="1"/>
              <a:t>Cesana</a:t>
            </a:r>
            <a:r>
              <a:rPr lang="en-US" dirty="0"/>
              <a:t>, “Accurate occupancy estimation with </a:t>
            </a:r>
            <a:r>
              <a:rPr lang="en-US" dirty="0" err="1"/>
              <a:t>WiFi</a:t>
            </a:r>
            <a:r>
              <a:rPr lang="en-US" dirty="0"/>
              <a:t> and </a:t>
            </a:r>
            <a:r>
              <a:rPr lang="en-US" dirty="0" err="1"/>
              <a:t>bluetooth</a:t>
            </a:r>
            <a:r>
              <a:rPr lang="en-US" dirty="0"/>
              <a:t>/BLE packet capture,” </a:t>
            </a:r>
            <a:r>
              <a:rPr lang="en-US" i="1" dirty="0" err="1"/>
              <a:t>Comput</a:t>
            </a:r>
            <a:r>
              <a:rPr lang="en-US" i="1" dirty="0"/>
              <a:t>. Networks</a:t>
            </a:r>
            <a:r>
              <a:rPr lang="en-US" dirty="0"/>
              <a:t>, vol. 163, 2019.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607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Referensi</a:t>
            </a:r>
            <a:r>
              <a:rPr lang="en-AU" dirty="0" smtClean="0"/>
              <a:t> Paper </a:t>
            </a:r>
            <a:r>
              <a:rPr lang="en-AU" dirty="0" err="1" smtClean="0"/>
              <a:t>Utama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[13] A. E. </a:t>
            </a:r>
            <a:r>
              <a:rPr lang="en-US" b="1" i="1" dirty="0" err="1"/>
              <a:t>Redondi</a:t>
            </a:r>
            <a:r>
              <a:rPr lang="en-US" b="1" i="1" dirty="0"/>
              <a:t>, M. </a:t>
            </a:r>
            <a:r>
              <a:rPr lang="en-US" b="1" i="1" dirty="0" err="1"/>
              <a:t>Cesana</a:t>
            </a:r>
            <a:r>
              <a:rPr lang="en-US" b="1" i="1" dirty="0"/>
              <a:t>, D. M. </a:t>
            </a:r>
            <a:r>
              <a:rPr lang="en-US" b="1" i="1" dirty="0" err="1"/>
              <a:t>Weibel</a:t>
            </a:r>
            <a:r>
              <a:rPr lang="en-US" b="1" i="1" dirty="0"/>
              <a:t>, and E. Fitzgerald, “Understanding the </a:t>
            </a:r>
            <a:r>
              <a:rPr lang="en-US" b="1" i="1" dirty="0" err="1"/>
              <a:t>WiFi</a:t>
            </a:r>
            <a:r>
              <a:rPr lang="en-US" b="1" i="1" dirty="0"/>
              <a:t> usage of university students,” 2016 Int. Wireless Comm. and Mobile Computing Conference, IWCMC 2016, pp. 44–49,2016.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[14] K. </a:t>
            </a:r>
            <a:r>
              <a:rPr lang="en-US" b="1" i="1" dirty="0" err="1"/>
              <a:t>Akkaya</a:t>
            </a:r>
            <a:r>
              <a:rPr lang="en-US" b="1" i="1" dirty="0"/>
              <a:t>, I. </a:t>
            </a:r>
            <a:r>
              <a:rPr lang="en-US" b="1" i="1" dirty="0" err="1"/>
              <a:t>Guvenc</a:t>
            </a:r>
            <a:r>
              <a:rPr lang="en-US" b="1" i="1" dirty="0"/>
              <a:t>, R. </a:t>
            </a:r>
            <a:r>
              <a:rPr lang="en-US" b="1" i="1" dirty="0" err="1"/>
              <a:t>Aygun</a:t>
            </a:r>
            <a:r>
              <a:rPr lang="en-US" b="1" i="1" dirty="0"/>
              <a:t>, N. Pala, and A. </a:t>
            </a:r>
            <a:r>
              <a:rPr lang="en-US" b="1" i="1" dirty="0" err="1"/>
              <a:t>Kadri</a:t>
            </a:r>
            <a:r>
              <a:rPr lang="en-US" b="1" i="1" dirty="0"/>
              <a:t>, “</a:t>
            </a:r>
            <a:r>
              <a:rPr lang="en-US" b="1" i="1" dirty="0" err="1"/>
              <a:t>IoT</a:t>
            </a:r>
            <a:r>
              <a:rPr lang="en-US" b="1" i="1" dirty="0"/>
              <a:t>-based</a:t>
            </a:r>
            <a:r>
              <a:rPr lang="en-US" b="1" dirty="0"/>
              <a:t> </a:t>
            </a:r>
            <a:r>
              <a:rPr lang="en-US" b="1" i="1" dirty="0"/>
              <a:t>occupancy monitoring techniques for energy-efficient smart buildings,”</a:t>
            </a:r>
            <a:r>
              <a:rPr lang="en-US" b="1" dirty="0"/>
              <a:t> </a:t>
            </a:r>
            <a:r>
              <a:rPr lang="en-US" b="1" i="1" dirty="0"/>
              <a:t>2015 IEEE Wireless Communications and Networking Conference Workshops, WCNCW 2015, no. March, pp. 58–63, 2015.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i="1" dirty="0"/>
              <a:t>[15] Y. Wang and L. Shao, “Understanding occupancy and user behavior</a:t>
            </a:r>
            <a:r>
              <a:rPr lang="en-US" b="1" dirty="0"/>
              <a:t> </a:t>
            </a:r>
            <a:r>
              <a:rPr lang="en-US" b="1" i="1" dirty="0"/>
              <a:t>through </a:t>
            </a:r>
            <a:r>
              <a:rPr lang="en-US" b="1" i="1" dirty="0" err="1"/>
              <a:t>wi-fi</a:t>
            </a:r>
            <a:r>
              <a:rPr lang="en-US" b="1" i="1" dirty="0"/>
              <a:t>-based indoor positioning,” Building Research &amp; Information, vol. 0, no. 0, pp. 1–13, 2017.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i="1" dirty="0"/>
              <a:t>[16] T. </a:t>
            </a:r>
            <a:r>
              <a:rPr lang="en-US" b="1" i="1" dirty="0" err="1"/>
              <a:t>Sutjarittham</a:t>
            </a:r>
            <a:r>
              <a:rPr lang="en-US" b="1" i="1" dirty="0"/>
              <a:t>, H. </a:t>
            </a:r>
            <a:r>
              <a:rPr lang="en-US" b="1" i="1" dirty="0" err="1"/>
              <a:t>Habibi</a:t>
            </a:r>
            <a:r>
              <a:rPr lang="en-US" b="1" i="1" dirty="0"/>
              <a:t> </a:t>
            </a:r>
            <a:r>
              <a:rPr lang="en-US" b="1" i="1" dirty="0" err="1"/>
              <a:t>Gharakheili</a:t>
            </a:r>
            <a:r>
              <a:rPr lang="en-US" b="1" i="1" dirty="0"/>
              <a:t>, S. </a:t>
            </a:r>
            <a:r>
              <a:rPr lang="en-US" b="1" i="1" dirty="0" err="1"/>
              <a:t>Kanhere</a:t>
            </a:r>
            <a:r>
              <a:rPr lang="en-US" b="1" i="1" dirty="0"/>
              <a:t>, and V. </a:t>
            </a:r>
            <a:r>
              <a:rPr lang="en-US" b="1" i="1" dirty="0" err="1"/>
              <a:t>Sivaraman</a:t>
            </a:r>
            <a:r>
              <a:rPr lang="en-US" b="1" i="1" dirty="0"/>
              <a:t>,“Data-Driven Monitoring and Optimization of Classroom Usage in a</a:t>
            </a:r>
            <a:r>
              <a:rPr lang="en-US" b="1" dirty="0"/>
              <a:t> </a:t>
            </a:r>
            <a:r>
              <a:rPr lang="en-US" b="1" i="1" dirty="0"/>
              <a:t>Smart Campus,” Proc. of the 17th ACM/IEEE Conference on Information</a:t>
            </a:r>
            <a:br>
              <a:rPr lang="en-US" b="1" i="1" dirty="0"/>
            </a:br>
            <a:r>
              <a:rPr lang="en-US" b="1" i="1" dirty="0"/>
              <a:t>Processing in Sensor Networks (IPSN 2018), 2018.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33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Abstrak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Melakukan</a:t>
            </a:r>
            <a:r>
              <a:rPr lang="en-AU" dirty="0" smtClean="0"/>
              <a:t> </a:t>
            </a:r>
            <a:r>
              <a:rPr lang="en-AU" dirty="0" err="1" smtClean="0"/>
              <a:t>estimasi</a:t>
            </a:r>
            <a:r>
              <a:rPr lang="en-AU" dirty="0" smtClean="0"/>
              <a:t> </a:t>
            </a:r>
            <a:r>
              <a:rPr lang="en-AU" dirty="0" err="1" smtClean="0"/>
              <a:t>jumlah</a:t>
            </a:r>
            <a:r>
              <a:rPr lang="en-AU" dirty="0" smtClean="0"/>
              <a:t> </a:t>
            </a:r>
            <a:r>
              <a:rPr lang="en-AU" dirty="0" err="1" smtClean="0"/>
              <a:t>penghuni</a:t>
            </a:r>
            <a:r>
              <a:rPr lang="en-AU" dirty="0" smtClean="0"/>
              <a:t> </a:t>
            </a:r>
            <a:r>
              <a:rPr lang="en-AU" dirty="0" err="1" smtClean="0"/>
              <a:t>pada</a:t>
            </a:r>
            <a:r>
              <a:rPr lang="en-AU" dirty="0" smtClean="0"/>
              <a:t> </a:t>
            </a:r>
            <a:r>
              <a:rPr lang="en-AU" dirty="0" err="1" smtClean="0"/>
              <a:t>suatu</a:t>
            </a:r>
            <a:r>
              <a:rPr lang="en-AU" dirty="0" smtClean="0"/>
              <a:t> </a:t>
            </a:r>
            <a:r>
              <a:rPr lang="en-AU" dirty="0" err="1" smtClean="0"/>
              <a:t>ruangan</a:t>
            </a:r>
            <a:r>
              <a:rPr lang="en-AU" dirty="0" smtClean="0"/>
              <a:t> </a:t>
            </a:r>
            <a:r>
              <a:rPr lang="en-AU" dirty="0" err="1" smtClean="0"/>
              <a:t>kelas</a:t>
            </a:r>
            <a:r>
              <a:rPr lang="en-AU" dirty="0" smtClean="0"/>
              <a:t> </a:t>
            </a:r>
            <a:r>
              <a:rPr lang="en-AU" dirty="0" err="1" smtClean="0"/>
              <a:t>berdasarkan</a:t>
            </a:r>
            <a:r>
              <a:rPr lang="en-AU" dirty="0" smtClean="0"/>
              <a:t> data </a:t>
            </a:r>
            <a:r>
              <a:rPr lang="en-AU" dirty="0" err="1" smtClean="0"/>
              <a:t>konektivitas</a:t>
            </a:r>
            <a:r>
              <a:rPr lang="en-AU" dirty="0" smtClean="0"/>
              <a:t> </a:t>
            </a:r>
            <a:r>
              <a:rPr lang="en-AU" dirty="0" err="1" smtClean="0"/>
              <a:t>WiFi</a:t>
            </a:r>
            <a:r>
              <a:rPr lang="en-AU" dirty="0" smtClean="0"/>
              <a:t>. </a:t>
            </a:r>
          </a:p>
          <a:p>
            <a:r>
              <a:rPr lang="en-AU" dirty="0" err="1" smtClean="0"/>
              <a:t>Berdasarkan</a:t>
            </a:r>
            <a:r>
              <a:rPr lang="en-AU" dirty="0" smtClean="0"/>
              <a:t> data yang </a:t>
            </a:r>
            <a:r>
              <a:rPr lang="en-AU" dirty="0" err="1" smtClean="0"/>
              <a:t>terkumpul</a:t>
            </a:r>
            <a:r>
              <a:rPr lang="en-AU" dirty="0" smtClean="0"/>
              <a:t> </a:t>
            </a:r>
            <a:r>
              <a:rPr lang="en-AU" dirty="0" err="1" smtClean="0"/>
              <a:t>dilakukan</a:t>
            </a:r>
            <a:r>
              <a:rPr lang="en-AU" dirty="0" smtClean="0"/>
              <a:t> </a:t>
            </a:r>
            <a:r>
              <a:rPr lang="en-AU" dirty="0" err="1" smtClean="0"/>
              <a:t>ekstraksi</a:t>
            </a:r>
            <a:r>
              <a:rPr lang="en-AU" dirty="0" smtClean="0"/>
              <a:t> </a:t>
            </a:r>
            <a:r>
              <a:rPr lang="en-AU" dirty="0" err="1" smtClean="0"/>
              <a:t>fitur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membedakan</a:t>
            </a:r>
            <a:r>
              <a:rPr lang="en-AU" dirty="0" smtClean="0"/>
              <a:t> </a:t>
            </a:r>
            <a:r>
              <a:rPr lang="en-AU" dirty="0" err="1" smtClean="0"/>
              <a:t>penghuni</a:t>
            </a:r>
            <a:r>
              <a:rPr lang="en-AU" dirty="0" smtClean="0"/>
              <a:t> (occupant)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bukan</a:t>
            </a:r>
            <a:r>
              <a:rPr lang="en-AU" dirty="0" smtClean="0"/>
              <a:t> </a:t>
            </a:r>
            <a:r>
              <a:rPr lang="en-AU" dirty="0" err="1" smtClean="0"/>
              <a:t>penghuni</a:t>
            </a:r>
            <a:r>
              <a:rPr lang="en-AU" dirty="0" smtClean="0"/>
              <a:t> (bystander)</a:t>
            </a:r>
          </a:p>
          <a:p>
            <a:r>
              <a:rPr lang="en-AU" dirty="0" err="1" smtClean="0"/>
              <a:t>Melakukan</a:t>
            </a:r>
            <a:r>
              <a:rPr lang="en-AU" dirty="0" smtClean="0"/>
              <a:t> </a:t>
            </a:r>
            <a:r>
              <a:rPr lang="en-AU" dirty="0" err="1" smtClean="0"/>
              <a:t>klasifikasi</a:t>
            </a:r>
            <a:r>
              <a:rPr lang="en-AU" dirty="0" smtClean="0"/>
              <a:t> occupant </a:t>
            </a:r>
            <a:r>
              <a:rPr lang="en-AU" dirty="0" err="1" smtClean="0"/>
              <a:t>dan</a:t>
            </a:r>
            <a:r>
              <a:rPr lang="en-AU" dirty="0" smtClean="0"/>
              <a:t> bystander</a:t>
            </a:r>
          </a:p>
          <a:p>
            <a:r>
              <a:rPr lang="en-AU" dirty="0" err="1" smtClean="0"/>
              <a:t>Berdasarkan</a:t>
            </a:r>
            <a:r>
              <a:rPr lang="en-AU" dirty="0" smtClean="0"/>
              <a:t> data yang </a:t>
            </a:r>
            <a:r>
              <a:rPr lang="en-AU" dirty="0" err="1" smtClean="0"/>
              <a:t>ada</a:t>
            </a:r>
            <a:r>
              <a:rPr lang="en-AU" dirty="0" smtClean="0"/>
              <a:t> di </a:t>
            </a:r>
            <a:r>
              <a:rPr lang="en-AU" dirty="0" err="1" smtClean="0"/>
              <a:t>masukkan</a:t>
            </a:r>
            <a:r>
              <a:rPr lang="en-AU" dirty="0" smtClean="0"/>
              <a:t> </a:t>
            </a:r>
            <a:r>
              <a:rPr lang="en-AU" dirty="0" err="1" smtClean="0"/>
              <a:t>pada</a:t>
            </a:r>
            <a:r>
              <a:rPr lang="en-AU" dirty="0" smtClean="0"/>
              <a:t> </a:t>
            </a:r>
            <a:r>
              <a:rPr lang="en-AU" dirty="0" err="1" smtClean="0"/>
              <a:t>analisa</a:t>
            </a:r>
            <a:r>
              <a:rPr lang="en-AU" dirty="0" smtClean="0"/>
              <a:t> </a:t>
            </a:r>
            <a:r>
              <a:rPr lang="en-AU" dirty="0" err="1" smtClean="0"/>
              <a:t>regressi</a:t>
            </a:r>
            <a:endParaRPr lang="en-AU" dirty="0" smtClean="0"/>
          </a:p>
          <a:p>
            <a:r>
              <a:rPr lang="en-AU" dirty="0" err="1" smtClean="0"/>
              <a:t>Melakukan</a:t>
            </a:r>
            <a:r>
              <a:rPr lang="en-AU" dirty="0" smtClean="0"/>
              <a:t> </a:t>
            </a:r>
            <a:r>
              <a:rPr lang="en-AU" dirty="0" err="1" smtClean="0"/>
              <a:t>evaluasi</a:t>
            </a:r>
            <a:r>
              <a:rPr lang="en-AU" dirty="0" smtClean="0"/>
              <a:t> </a:t>
            </a:r>
            <a:r>
              <a:rPr lang="en-AU" dirty="0" err="1" smtClean="0"/>
              <a:t>pada</a:t>
            </a:r>
            <a:r>
              <a:rPr lang="en-AU" dirty="0" smtClean="0"/>
              <a:t> model yang di </a:t>
            </a:r>
            <a:r>
              <a:rPr lang="en-AU" dirty="0" err="1" smtClean="0"/>
              <a:t>usulkan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361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863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Latar</a:t>
            </a:r>
            <a:r>
              <a:rPr lang="en-AU" dirty="0" smtClean="0"/>
              <a:t> </a:t>
            </a:r>
            <a:r>
              <a:rPr lang="en-AU" dirty="0" err="1" smtClean="0"/>
              <a:t>Belakang</a:t>
            </a:r>
            <a:r>
              <a:rPr lang="en-AU" dirty="0" smtClean="0"/>
              <a:t> 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37094"/>
            <a:ext cx="10058400" cy="4697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err="1" smtClean="0"/>
              <a:t>Permasalahan</a:t>
            </a:r>
            <a:r>
              <a:rPr lang="en-AU" dirty="0" smtClean="0"/>
              <a:t> :</a:t>
            </a:r>
          </a:p>
          <a:p>
            <a:r>
              <a:rPr lang="en-AU" dirty="0" err="1" smtClean="0"/>
              <a:t>Optimalisasi</a:t>
            </a:r>
            <a:r>
              <a:rPr lang="en-AU" dirty="0" smtClean="0"/>
              <a:t> </a:t>
            </a:r>
            <a:r>
              <a:rPr lang="en-AU" dirty="0" err="1" smtClean="0"/>
              <a:t>ruangan</a:t>
            </a:r>
            <a:r>
              <a:rPr lang="en-AU" dirty="0" smtClean="0"/>
              <a:t> </a:t>
            </a:r>
            <a:r>
              <a:rPr lang="en-AU" dirty="0" err="1" smtClean="0"/>
              <a:t>kelas</a:t>
            </a:r>
            <a:endParaRPr lang="en-AU" dirty="0" smtClean="0"/>
          </a:p>
          <a:p>
            <a:r>
              <a:rPr lang="en-AU" dirty="0" err="1"/>
              <a:t>Infrastruktur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telah</a:t>
            </a:r>
            <a:r>
              <a:rPr lang="en-AU" dirty="0"/>
              <a:t> </a:t>
            </a:r>
            <a:r>
              <a:rPr lang="en-AU" dirty="0" err="1"/>
              <a:t>dipergunakan</a:t>
            </a:r>
            <a:r>
              <a:rPr lang="en-AU" dirty="0"/>
              <a:t> </a:t>
            </a:r>
            <a:r>
              <a:rPr lang="en-AU" dirty="0" err="1"/>
              <a:t>sebagai</a:t>
            </a:r>
            <a:r>
              <a:rPr lang="en-AU" dirty="0"/>
              <a:t> </a:t>
            </a:r>
            <a:r>
              <a:rPr lang="en-AU" dirty="0" err="1"/>
              <a:t>gambaran</a:t>
            </a:r>
            <a:r>
              <a:rPr lang="en-AU" dirty="0"/>
              <a:t> </a:t>
            </a:r>
            <a:r>
              <a:rPr lang="en-AU" dirty="0" err="1"/>
              <a:t>kasar</a:t>
            </a:r>
            <a:r>
              <a:rPr lang="en-AU" dirty="0"/>
              <a:t> </a:t>
            </a:r>
            <a:r>
              <a:rPr lang="en-AU" dirty="0" err="1"/>
              <a:t>atas</a:t>
            </a:r>
            <a:r>
              <a:rPr lang="en-AU" dirty="0"/>
              <a:t> </a:t>
            </a:r>
            <a:r>
              <a:rPr lang="en-AU" dirty="0" err="1"/>
              <a:t>kondisi</a:t>
            </a:r>
            <a:r>
              <a:rPr lang="en-AU" dirty="0"/>
              <a:t> </a:t>
            </a:r>
            <a:r>
              <a:rPr lang="en-AU" dirty="0" err="1"/>
              <a:t>spasial</a:t>
            </a:r>
            <a:r>
              <a:rPr lang="en-AU" dirty="0"/>
              <a:t> </a:t>
            </a:r>
            <a:r>
              <a:rPr lang="en-AU" dirty="0" err="1"/>
              <a:t>seperti</a:t>
            </a:r>
            <a:r>
              <a:rPr lang="en-AU" dirty="0"/>
              <a:t> </a:t>
            </a:r>
            <a:r>
              <a:rPr lang="en-AU" dirty="0" err="1"/>
              <a:t>lantai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suatu</a:t>
            </a:r>
            <a:r>
              <a:rPr lang="en-AU" dirty="0"/>
              <a:t> </a:t>
            </a:r>
            <a:r>
              <a:rPr lang="en-AU" dirty="0" err="1"/>
              <a:t>bangunan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tingkat</a:t>
            </a:r>
            <a:r>
              <a:rPr lang="en-AU" dirty="0"/>
              <a:t> </a:t>
            </a:r>
            <a:r>
              <a:rPr lang="en-AU" dirty="0" err="1"/>
              <a:t>huni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 smtClean="0"/>
              <a:t>kecil</a:t>
            </a:r>
            <a:endParaRPr lang="en-AU" dirty="0" smtClean="0"/>
          </a:p>
          <a:p>
            <a:r>
              <a:rPr lang="en-AU" dirty="0" err="1"/>
              <a:t>Sinyal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yang </a:t>
            </a:r>
            <a:r>
              <a:rPr lang="en-AU" dirty="0" err="1"/>
              <a:t>menyebar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lain </a:t>
            </a:r>
            <a:r>
              <a:rPr lang="en-AU" dirty="0" err="1"/>
              <a:t>merupakan</a:t>
            </a:r>
            <a:r>
              <a:rPr lang="en-AU" dirty="0"/>
              <a:t> </a:t>
            </a:r>
            <a:r>
              <a:rPr lang="en-AU" dirty="0" err="1"/>
              <a:t>tantangan</a:t>
            </a:r>
            <a:r>
              <a:rPr lang="en-AU" dirty="0"/>
              <a:t> </a:t>
            </a:r>
            <a:r>
              <a:rPr lang="en-AU" dirty="0" err="1"/>
              <a:t>utama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penerapannya</a:t>
            </a:r>
            <a:r>
              <a:rPr lang="en-AU" dirty="0"/>
              <a:t> </a:t>
            </a:r>
            <a:r>
              <a:rPr lang="en-AU" dirty="0" err="1"/>
              <a:t>sebagai</a:t>
            </a:r>
            <a:r>
              <a:rPr lang="en-AU" dirty="0"/>
              <a:t> </a:t>
            </a:r>
            <a:r>
              <a:rPr lang="en-AU" dirty="0" err="1"/>
              <a:t>alat</a:t>
            </a:r>
            <a:r>
              <a:rPr lang="en-AU" dirty="0"/>
              <a:t> </a:t>
            </a:r>
            <a:r>
              <a:rPr lang="en-AU" dirty="0" err="1"/>
              <a:t>prediksi</a:t>
            </a:r>
            <a:r>
              <a:rPr lang="en-AU" dirty="0"/>
              <a:t> </a:t>
            </a:r>
            <a:r>
              <a:rPr lang="en-AU" dirty="0" err="1"/>
              <a:t>tingkat</a:t>
            </a:r>
            <a:r>
              <a:rPr lang="en-AU" dirty="0"/>
              <a:t> </a:t>
            </a:r>
            <a:r>
              <a:rPr lang="en-AU" dirty="0" err="1"/>
              <a:t>huni</a:t>
            </a:r>
            <a:r>
              <a:rPr lang="en-AU" dirty="0"/>
              <a:t>. </a:t>
            </a:r>
            <a:r>
              <a:rPr lang="en-AU" dirty="0" err="1"/>
              <a:t>Pengguna</a:t>
            </a:r>
            <a:r>
              <a:rPr lang="en-AU" dirty="0"/>
              <a:t> di </a:t>
            </a:r>
            <a:r>
              <a:rPr lang="en-AU" dirty="0" err="1"/>
              <a:t>luar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yang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mengikuti</a:t>
            </a:r>
            <a:r>
              <a:rPr lang="en-AU" dirty="0"/>
              <a:t> </a:t>
            </a:r>
            <a:r>
              <a:rPr lang="en-AU" dirty="0" err="1"/>
              <a:t>perkuliahan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akses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AP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tersebut</a:t>
            </a:r>
            <a:r>
              <a:rPr lang="en-AU" dirty="0"/>
              <a:t> </a:t>
            </a:r>
            <a:r>
              <a:rPr lang="en-AU" dirty="0" err="1"/>
              <a:t>saat</a:t>
            </a:r>
            <a:r>
              <a:rPr lang="en-AU" dirty="0"/>
              <a:t> </a:t>
            </a:r>
            <a:r>
              <a:rPr lang="en-AU" dirty="0" err="1"/>
              <a:t>jaraknya</a:t>
            </a:r>
            <a:r>
              <a:rPr lang="en-AU" dirty="0"/>
              <a:t> </a:t>
            </a:r>
            <a:r>
              <a:rPr lang="en-AU" dirty="0" err="1"/>
              <a:t>berdekatan</a:t>
            </a:r>
            <a:r>
              <a:rPr lang="en-AU" dirty="0"/>
              <a:t>, </a:t>
            </a:r>
            <a:r>
              <a:rPr lang="en-AU" dirty="0" err="1"/>
              <a:t>selain</a:t>
            </a:r>
            <a:r>
              <a:rPr lang="en-AU" dirty="0"/>
              <a:t> </a:t>
            </a:r>
            <a:r>
              <a:rPr lang="en-AU" dirty="0" err="1"/>
              <a:t>itu</a:t>
            </a:r>
            <a:r>
              <a:rPr lang="en-AU" dirty="0"/>
              <a:t> </a:t>
            </a:r>
            <a:r>
              <a:rPr lang="en-AU" dirty="0" err="1"/>
              <a:t>mahasiswa</a:t>
            </a:r>
            <a:r>
              <a:rPr lang="en-AU" dirty="0"/>
              <a:t> yang </a:t>
            </a:r>
            <a:r>
              <a:rPr lang="en-AU" dirty="0" err="1"/>
              <a:t>berada</a:t>
            </a:r>
            <a:r>
              <a:rPr lang="en-AU" dirty="0"/>
              <a:t> di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juga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lebih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satu</a:t>
            </a:r>
            <a:r>
              <a:rPr lang="en-AU" dirty="0"/>
              <a:t> </a:t>
            </a:r>
            <a:r>
              <a:rPr lang="en-AU" dirty="0" err="1" smtClean="0"/>
              <a:t>perangkat</a:t>
            </a:r>
            <a:endParaRPr lang="en-AU" dirty="0" smtClean="0"/>
          </a:p>
          <a:p>
            <a:pPr marL="0" indent="0">
              <a:buNone/>
            </a:pPr>
            <a:r>
              <a:rPr lang="en-AU" dirty="0" err="1" smtClean="0"/>
              <a:t>Kontribusi</a:t>
            </a:r>
            <a:r>
              <a:rPr lang="en-AU" dirty="0" smtClean="0"/>
              <a:t> :</a:t>
            </a:r>
          </a:p>
          <a:p>
            <a:r>
              <a:rPr lang="en-US" dirty="0" err="1"/>
              <a:t>usulan</a:t>
            </a:r>
            <a:r>
              <a:rPr lang="en-US" dirty="0"/>
              <a:t> data set yang kaya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konektivitas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penghuni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penghuni</a:t>
            </a:r>
            <a:endParaRPr lang="en-US" dirty="0"/>
          </a:p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supervised learning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huni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.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140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863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Latar</a:t>
            </a:r>
            <a:r>
              <a:rPr lang="en-AU" dirty="0" smtClean="0"/>
              <a:t> </a:t>
            </a:r>
            <a:r>
              <a:rPr lang="en-AU" dirty="0" err="1" smtClean="0"/>
              <a:t>Belakang</a:t>
            </a:r>
            <a:r>
              <a:rPr lang="en-AU" dirty="0" smtClean="0"/>
              <a:t> 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37094"/>
            <a:ext cx="10058400" cy="4697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err="1" smtClean="0"/>
              <a:t>Penelitian</a:t>
            </a:r>
            <a:r>
              <a:rPr lang="en-AU" dirty="0" smtClean="0"/>
              <a:t> yang </a:t>
            </a:r>
            <a:r>
              <a:rPr lang="en-AU" dirty="0" err="1" smtClean="0"/>
              <a:t>terkait</a:t>
            </a:r>
            <a:r>
              <a:rPr lang="en-AU" dirty="0" smtClean="0"/>
              <a:t> :</a:t>
            </a:r>
          </a:p>
          <a:p>
            <a:pPr lvl="0"/>
            <a:r>
              <a:rPr lang="en-AU" dirty="0" err="1"/>
              <a:t>Menggunakan</a:t>
            </a:r>
            <a:r>
              <a:rPr lang="en-AU" dirty="0"/>
              <a:t> Machine Learning  </a:t>
            </a:r>
            <a:r>
              <a:rPr lang="en-AU" dirty="0" err="1"/>
              <a:t>seperti</a:t>
            </a:r>
            <a:r>
              <a:rPr lang="en-AU" dirty="0"/>
              <a:t> SVM, NN, </a:t>
            </a:r>
            <a:r>
              <a:rPr lang="en-AU" dirty="0" err="1"/>
              <a:t>dan</a:t>
            </a:r>
            <a:r>
              <a:rPr lang="en-AU" dirty="0"/>
              <a:t> Hidden Markov Models(HMM) </a:t>
            </a:r>
            <a:r>
              <a:rPr lang="en-AU" dirty="0" err="1"/>
              <a:t>sebagai</a:t>
            </a:r>
            <a:r>
              <a:rPr lang="en-AU" dirty="0"/>
              <a:t> </a:t>
            </a:r>
            <a:r>
              <a:rPr lang="en-AU" dirty="0" err="1"/>
              <a:t>pengolah</a:t>
            </a:r>
            <a:r>
              <a:rPr lang="en-AU" dirty="0"/>
              <a:t> data yang </a:t>
            </a:r>
            <a:r>
              <a:rPr lang="en-AU" dirty="0" err="1"/>
              <a:t>berasal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jaringan</a:t>
            </a:r>
            <a:r>
              <a:rPr lang="en-AU" dirty="0"/>
              <a:t> sensor yang </a:t>
            </a:r>
            <a:r>
              <a:rPr lang="en-AU" dirty="0" err="1"/>
              <a:t>terdiri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sensor CO</a:t>
            </a:r>
            <a:r>
              <a:rPr lang="en-AU" baseline="-25000" dirty="0"/>
              <a:t>2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sensor </a:t>
            </a:r>
            <a:r>
              <a:rPr lang="en-AU" dirty="0" err="1"/>
              <a:t>perubahan</a:t>
            </a:r>
            <a:r>
              <a:rPr lang="en-AU" dirty="0"/>
              <a:t> </a:t>
            </a:r>
            <a:r>
              <a:rPr lang="en-AU" dirty="0" err="1"/>
              <a:t>lingkungan</a:t>
            </a:r>
            <a:r>
              <a:rPr lang="en-AU" dirty="0"/>
              <a:t> </a:t>
            </a:r>
            <a:r>
              <a:rPr lang="en-AU" dirty="0" err="1"/>
              <a:t>sekitar</a:t>
            </a:r>
            <a:r>
              <a:rPr lang="en-AU" dirty="0"/>
              <a:t>. HMM </a:t>
            </a:r>
            <a:r>
              <a:rPr lang="en-AU" dirty="0" err="1"/>
              <a:t>memberikan</a:t>
            </a:r>
            <a:r>
              <a:rPr lang="en-AU" dirty="0"/>
              <a:t> </a:t>
            </a:r>
            <a:r>
              <a:rPr lang="en-AU" dirty="0" err="1"/>
              <a:t>hasil</a:t>
            </a:r>
            <a:r>
              <a:rPr lang="en-AU" dirty="0"/>
              <a:t> yang paling </a:t>
            </a:r>
            <a:r>
              <a:rPr lang="en-AU" dirty="0" err="1"/>
              <a:t>mendekati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memprediksi</a:t>
            </a:r>
            <a:r>
              <a:rPr lang="en-AU" dirty="0"/>
              <a:t> </a:t>
            </a:r>
            <a:r>
              <a:rPr lang="en-AU" dirty="0" err="1"/>
              <a:t>jumlah</a:t>
            </a:r>
            <a:r>
              <a:rPr lang="en-AU" dirty="0"/>
              <a:t> </a:t>
            </a:r>
            <a:r>
              <a:rPr lang="en-AU" dirty="0" err="1"/>
              <a:t>penghuni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akurasi</a:t>
            </a:r>
            <a:r>
              <a:rPr lang="en-AU" dirty="0"/>
              <a:t> 73%, </a:t>
            </a:r>
            <a:r>
              <a:rPr lang="en-AU" dirty="0" err="1"/>
              <a:t>tetapi</a:t>
            </a:r>
            <a:r>
              <a:rPr lang="en-AU" dirty="0"/>
              <a:t> </a:t>
            </a:r>
            <a:r>
              <a:rPr lang="en-AU" dirty="0" err="1"/>
              <a:t>hanya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kecil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kapasitas</a:t>
            </a:r>
            <a:r>
              <a:rPr lang="en-AU" dirty="0"/>
              <a:t> </a:t>
            </a:r>
            <a:r>
              <a:rPr lang="en-AU" dirty="0" err="1"/>
              <a:t>kurang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10 </a:t>
            </a:r>
            <a:r>
              <a:rPr lang="en-AU" dirty="0" smtClean="0"/>
              <a:t>orang </a:t>
            </a:r>
            <a:r>
              <a:rPr lang="id-ID" i="1" dirty="0" smtClean="0"/>
              <a:t>[2]</a:t>
            </a:r>
            <a:r>
              <a:rPr lang="en-AU" dirty="0" smtClean="0"/>
              <a:t>. </a:t>
            </a:r>
          </a:p>
          <a:p>
            <a:r>
              <a:rPr lang="en-AU" dirty="0"/>
              <a:t>Sensor Infrared </a:t>
            </a:r>
            <a:r>
              <a:rPr lang="en-AU" dirty="0" err="1"/>
              <a:t>tunggal</a:t>
            </a:r>
            <a:r>
              <a:rPr lang="en-AU" dirty="0"/>
              <a:t> yang </a:t>
            </a:r>
            <a:r>
              <a:rPr lang="en-AU" dirty="0" err="1"/>
              <a:t>pasif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MAE </a:t>
            </a:r>
            <a:r>
              <a:rPr lang="en-AU" dirty="0" err="1"/>
              <a:t>satu</a:t>
            </a:r>
            <a:r>
              <a:rPr lang="en-AU" dirty="0"/>
              <a:t>, </a:t>
            </a:r>
            <a:r>
              <a:rPr lang="en-AU" dirty="0" err="1"/>
              <a:t>tetapi</a:t>
            </a:r>
            <a:r>
              <a:rPr lang="en-AU" dirty="0"/>
              <a:t> </a:t>
            </a:r>
            <a:r>
              <a:rPr lang="en-AU" dirty="0" err="1"/>
              <a:t>hanya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kapasitas</a:t>
            </a:r>
            <a:r>
              <a:rPr lang="en-AU" dirty="0"/>
              <a:t> 14 orang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kurang</a:t>
            </a:r>
            <a:r>
              <a:rPr lang="en-AU" dirty="0"/>
              <a:t> </a:t>
            </a:r>
            <a:r>
              <a:rPr lang="id-ID" i="1" dirty="0"/>
              <a:t>[3]</a:t>
            </a:r>
            <a:r>
              <a:rPr lang="en-AU" dirty="0"/>
              <a:t>.</a:t>
            </a:r>
          </a:p>
          <a:p>
            <a:r>
              <a:rPr lang="en-AU" dirty="0"/>
              <a:t>Image processing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kamera</a:t>
            </a:r>
            <a:r>
              <a:rPr lang="en-AU" dirty="0"/>
              <a:t>, MAE 1.15. </a:t>
            </a:r>
            <a:r>
              <a:rPr lang="en-AU" dirty="0" err="1"/>
              <a:t>Algoritma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pengembangannya</a:t>
            </a:r>
            <a:r>
              <a:rPr lang="en-AU" dirty="0"/>
              <a:t> </a:t>
            </a:r>
            <a:r>
              <a:rPr lang="en-AU" dirty="0" err="1"/>
              <a:t>membutuhkan</a:t>
            </a:r>
            <a:r>
              <a:rPr lang="en-AU" dirty="0"/>
              <a:t> </a:t>
            </a:r>
            <a:r>
              <a:rPr lang="en-AU" dirty="0" err="1"/>
              <a:t>sumber</a:t>
            </a:r>
            <a:r>
              <a:rPr lang="en-AU" dirty="0"/>
              <a:t> </a:t>
            </a:r>
            <a:r>
              <a:rPr lang="en-AU" dirty="0" err="1"/>
              <a:t>daya</a:t>
            </a:r>
            <a:r>
              <a:rPr lang="en-AU" dirty="0"/>
              <a:t> </a:t>
            </a:r>
            <a:r>
              <a:rPr lang="en-AU" dirty="0" err="1"/>
              <a:t>komputasi</a:t>
            </a:r>
            <a:r>
              <a:rPr lang="en-AU" dirty="0"/>
              <a:t> yang </a:t>
            </a:r>
            <a:r>
              <a:rPr lang="en-AU" dirty="0" err="1"/>
              <a:t>berat</a:t>
            </a:r>
            <a:r>
              <a:rPr lang="en-AU" dirty="0"/>
              <a:t> </a:t>
            </a:r>
            <a:r>
              <a:rPr lang="id-ID" i="1" dirty="0"/>
              <a:t>[4]</a:t>
            </a:r>
            <a:r>
              <a:rPr lang="en-AU" dirty="0"/>
              <a:t>.</a:t>
            </a:r>
          </a:p>
          <a:p>
            <a:r>
              <a:rPr lang="en-AU" dirty="0"/>
              <a:t>Sensor </a:t>
            </a:r>
            <a:r>
              <a:rPr lang="en-AU" dirty="0" err="1"/>
              <a:t>kamera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sensor </a:t>
            </a:r>
            <a:r>
              <a:rPr lang="en-AU" dirty="0" err="1"/>
              <a:t>termal</a:t>
            </a:r>
            <a:r>
              <a:rPr lang="en-AU" dirty="0"/>
              <a:t> yang </a:t>
            </a:r>
            <a:r>
              <a:rPr lang="en-AU" dirty="0" err="1"/>
              <a:t>dikombinasikan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SVR (support vector Regression). </a:t>
            </a:r>
            <a:r>
              <a:rPr lang="en-AU" dirty="0" err="1"/>
              <a:t>Berhasil</a:t>
            </a:r>
            <a:r>
              <a:rPr lang="en-AU" dirty="0"/>
              <a:t>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prediksi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akurat</a:t>
            </a:r>
            <a:r>
              <a:rPr lang="en-AU" dirty="0"/>
              <a:t> 7 orang </a:t>
            </a:r>
            <a:r>
              <a:rPr lang="en-AU" dirty="0" err="1"/>
              <a:t>penghuni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rentang</a:t>
            </a:r>
            <a:r>
              <a:rPr lang="en-AU" dirty="0"/>
              <a:t> 0-150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yang </a:t>
            </a:r>
            <a:r>
              <a:rPr lang="en-AU" dirty="0" err="1"/>
              <a:t>cukup</a:t>
            </a:r>
            <a:r>
              <a:rPr lang="en-AU" dirty="0"/>
              <a:t> </a:t>
            </a:r>
            <a:r>
              <a:rPr lang="en-AU" dirty="0" err="1"/>
              <a:t>luas</a:t>
            </a:r>
            <a:r>
              <a:rPr lang="en-AU" dirty="0"/>
              <a:t>. Akan </a:t>
            </a:r>
            <a:r>
              <a:rPr lang="en-AU" dirty="0" err="1"/>
              <a:t>tetapi</a:t>
            </a:r>
            <a:r>
              <a:rPr lang="en-AU" dirty="0"/>
              <a:t>, </a:t>
            </a:r>
            <a:r>
              <a:rPr lang="en-AU" dirty="0" err="1"/>
              <a:t>hanya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berfungsi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baik</a:t>
            </a:r>
            <a:r>
              <a:rPr lang="en-AU" dirty="0"/>
              <a:t> </a:t>
            </a:r>
            <a:r>
              <a:rPr lang="en-AU" dirty="0" err="1"/>
              <a:t>ketika</a:t>
            </a:r>
            <a:r>
              <a:rPr lang="en-AU" dirty="0"/>
              <a:t>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banyak</a:t>
            </a:r>
            <a:r>
              <a:rPr lang="en-AU" dirty="0"/>
              <a:t> </a:t>
            </a:r>
            <a:r>
              <a:rPr lang="en-AU" dirty="0" err="1"/>
              <a:t>didapati</a:t>
            </a:r>
            <a:r>
              <a:rPr lang="en-AU" dirty="0"/>
              <a:t> </a:t>
            </a:r>
            <a:r>
              <a:rPr lang="en-AU" dirty="0" err="1"/>
              <a:t>gerakan</a:t>
            </a:r>
            <a:r>
              <a:rPr lang="en-AU" i="1" dirty="0"/>
              <a:t> </a:t>
            </a:r>
            <a:r>
              <a:rPr lang="id-ID" i="1" dirty="0"/>
              <a:t>[5]</a:t>
            </a:r>
            <a:r>
              <a:rPr lang="en-AU" dirty="0"/>
              <a:t>.</a:t>
            </a:r>
          </a:p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5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863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Latar</a:t>
            </a:r>
            <a:r>
              <a:rPr lang="en-AU" dirty="0" smtClean="0"/>
              <a:t> </a:t>
            </a:r>
            <a:r>
              <a:rPr lang="en-AU" dirty="0" err="1" smtClean="0"/>
              <a:t>Belakang</a:t>
            </a:r>
            <a:r>
              <a:rPr lang="en-AU" dirty="0" smtClean="0"/>
              <a:t> 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37094"/>
            <a:ext cx="10058400" cy="46979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dirty="0" err="1" smtClean="0"/>
              <a:t>Penelitian</a:t>
            </a:r>
            <a:r>
              <a:rPr lang="en-AU" dirty="0" smtClean="0"/>
              <a:t> yang </a:t>
            </a:r>
            <a:r>
              <a:rPr lang="en-AU" dirty="0" err="1" smtClean="0"/>
              <a:t>terkait</a:t>
            </a:r>
            <a:r>
              <a:rPr lang="en-AU" dirty="0" smtClean="0"/>
              <a:t> :</a:t>
            </a:r>
          </a:p>
          <a:p>
            <a:pPr lvl="0"/>
            <a:r>
              <a:rPr lang="en-AU" dirty="0" err="1"/>
              <a:t>Aplikasi</a:t>
            </a:r>
            <a:r>
              <a:rPr lang="en-AU" dirty="0"/>
              <a:t> mobile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mengumpulkan</a:t>
            </a:r>
            <a:r>
              <a:rPr lang="en-AU" dirty="0"/>
              <a:t> RSSI (Received Signal Strength Indication) data beacons yang di </a:t>
            </a:r>
            <a:r>
              <a:rPr lang="en-AU" dirty="0" err="1"/>
              <a:t>transmisikan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Apples </a:t>
            </a:r>
            <a:r>
              <a:rPr lang="en-AU" dirty="0" err="1"/>
              <a:t>iBeacons</a:t>
            </a:r>
            <a:r>
              <a:rPr lang="en-AU" i="1" dirty="0"/>
              <a:t> </a:t>
            </a:r>
            <a:r>
              <a:rPr lang="id-ID" i="1" dirty="0"/>
              <a:t>[6]</a:t>
            </a:r>
            <a:r>
              <a:rPr lang="en-AU" dirty="0"/>
              <a:t>. </a:t>
            </a:r>
            <a:r>
              <a:rPr lang="en-AU" dirty="0" err="1"/>
              <a:t>Kemudian</a:t>
            </a:r>
            <a:r>
              <a:rPr lang="en-AU" dirty="0"/>
              <a:t> </a:t>
            </a:r>
            <a:r>
              <a:rPr lang="en-AU" dirty="0" err="1"/>
              <a:t>penelitian</a:t>
            </a:r>
            <a:r>
              <a:rPr lang="en-AU" dirty="0"/>
              <a:t> </a:t>
            </a:r>
            <a:r>
              <a:rPr lang="en-AU" dirty="0" err="1"/>
              <a:t>selanjutnya</a:t>
            </a:r>
            <a:r>
              <a:rPr lang="en-AU" dirty="0"/>
              <a:t> </a:t>
            </a:r>
            <a:r>
              <a:rPr lang="en-AU" dirty="0" err="1"/>
              <a:t>memodifikasi</a:t>
            </a:r>
            <a:r>
              <a:rPr lang="en-AU" dirty="0"/>
              <a:t> protocol iBeacon. </a:t>
            </a:r>
            <a:r>
              <a:rPr lang="en-AU" dirty="0" err="1"/>
              <a:t>Keduanya</a:t>
            </a:r>
            <a:r>
              <a:rPr lang="en-AU" dirty="0"/>
              <a:t> </a:t>
            </a:r>
            <a:r>
              <a:rPr lang="en-AU" dirty="0" err="1"/>
              <a:t>berhasil</a:t>
            </a:r>
            <a:r>
              <a:rPr lang="en-AU" dirty="0"/>
              <a:t>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estimasi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akurasi</a:t>
            </a:r>
            <a:r>
              <a:rPr lang="en-AU" dirty="0"/>
              <a:t> </a:t>
            </a:r>
            <a:r>
              <a:rPr lang="en-AU" dirty="0" err="1"/>
              <a:t>mendekati</a:t>
            </a:r>
            <a:r>
              <a:rPr lang="en-AU" dirty="0"/>
              <a:t> 100% </a:t>
            </a:r>
            <a:r>
              <a:rPr lang="en-AU" dirty="0" err="1"/>
              <a:t>tetapi</a:t>
            </a:r>
            <a:r>
              <a:rPr lang="en-AU" dirty="0"/>
              <a:t> </a:t>
            </a:r>
            <a:r>
              <a:rPr lang="en-AU" dirty="0" err="1"/>
              <a:t>membutuhkan</a:t>
            </a:r>
            <a:r>
              <a:rPr lang="en-AU" dirty="0"/>
              <a:t> </a:t>
            </a:r>
            <a:r>
              <a:rPr lang="en-AU" dirty="0" err="1"/>
              <a:t>kerjasama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penghuni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id-ID" i="1" dirty="0"/>
              <a:t>[7]</a:t>
            </a:r>
            <a:r>
              <a:rPr lang="en-AU" dirty="0"/>
              <a:t>.</a:t>
            </a:r>
          </a:p>
          <a:p>
            <a:pPr lvl="0"/>
            <a:r>
              <a:rPr lang="en-AU" dirty="0" err="1"/>
              <a:t>Menggunakan</a:t>
            </a:r>
            <a:r>
              <a:rPr lang="en-AU" dirty="0"/>
              <a:t> </a:t>
            </a:r>
            <a:r>
              <a:rPr lang="en-AU" dirty="0" err="1"/>
              <a:t>beberapa</a:t>
            </a:r>
            <a:r>
              <a:rPr lang="en-AU" dirty="0"/>
              <a:t> </a:t>
            </a:r>
            <a:r>
              <a:rPr lang="en-AU" dirty="0" err="1"/>
              <a:t>perangkat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(Raspberry Pi)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mengumpulkan</a:t>
            </a:r>
            <a:r>
              <a:rPr lang="en-AU" dirty="0"/>
              <a:t> RSSI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jaringan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. </a:t>
            </a:r>
            <a:r>
              <a:rPr lang="en-AU" dirty="0" err="1"/>
              <a:t>Menghubungkan</a:t>
            </a:r>
            <a:r>
              <a:rPr lang="en-AU" dirty="0"/>
              <a:t> </a:t>
            </a:r>
            <a:r>
              <a:rPr lang="en-AU" dirty="0" err="1"/>
              <a:t>tingkat</a:t>
            </a:r>
            <a:r>
              <a:rPr lang="en-AU" dirty="0"/>
              <a:t> </a:t>
            </a:r>
            <a:r>
              <a:rPr lang="en-AU" dirty="0" err="1"/>
              <a:t>hunian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perubahan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propagasi</a:t>
            </a:r>
            <a:r>
              <a:rPr lang="en-AU" dirty="0"/>
              <a:t> </a:t>
            </a:r>
            <a:r>
              <a:rPr lang="en-AU" dirty="0" err="1"/>
              <a:t>sinyal</a:t>
            </a:r>
            <a:r>
              <a:rPr lang="en-AU" dirty="0"/>
              <a:t> </a:t>
            </a:r>
            <a:r>
              <a:rPr lang="en-AU" dirty="0" err="1"/>
              <a:t>antara</a:t>
            </a:r>
            <a:r>
              <a:rPr lang="en-AU" dirty="0"/>
              <a:t> APs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perangkat</a:t>
            </a:r>
            <a:r>
              <a:rPr lang="en-AU" dirty="0"/>
              <a:t> </a:t>
            </a:r>
            <a:r>
              <a:rPr lang="en-AU" dirty="0" err="1"/>
              <a:t>menggunakan</a:t>
            </a:r>
            <a:r>
              <a:rPr lang="en-AU" dirty="0"/>
              <a:t> Linear Regression (LR) </a:t>
            </a:r>
            <a:r>
              <a:rPr lang="en-AU" dirty="0" err="1"/>
              <a:t>dan</a:t>
            </a:r>
            <a:r>
              <a:rPr lang="en-AU" dirty="0"/>
              <a:t> SVR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mencapai</a:t>
            </a:r>
            <a:r>
              <a:rPr lang="en-AU" dirty="0"/>
              <a:t> MAE 0.471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ruangan</a:t>
            </a:r>
            <a:r>
              <a:rPr lang="en-AU" dirty="0"/>
              <a:t> </a:t>
            </a:r>
            <a:r>
              <a:rPr lang="en-AU" dirty="0" err="1"/>
              <a:t>berkapasitas</a:t>
            </a:r>
            <a:r>
              <a:rPr lang="en-AU" dirty="0"/>
              <a:t> </a:t>
            </a:r>
            <a:r>
              <a:rPr lang="en-AU" dirty="0" err="1"/>
              <a:t>maksimum</a:t>
            </a:r>
            <a:r>
              <a:rPr lang="en-AU" dirty="0"/>
              <a:t> 8 orang </a:t>
            </a:r>
            <a:r>
              <a:rPr lang="id-ID" i="1" dirty="0"/>
              <a:t>[8]</a:t>
            </a:r>
            <a:r>
              <a:rPr lang="en-AU" dirty="0"/>
              <a:t>.</a:t>
            </a:r>
          </a:p>
          <a:p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sidik</a:t>
            </a:r>
            <a:r>
              <a:rPr lang="en-AU" dirty="0"/>
              <a:t> </a:t>
            </a:r>
            <a:r>
              <a:rPr lang="en-AU" dirty="0" err="1"/>
              <a:t>jari</a:t>
            </a:r>
            <a:r>
              <a:rPr lang="en-AU" dirty="0"/>
              <a:t>, </a:t>
            </a:r>
            <a:r>
              <a:rPr lang="en-AU" dirty="0" err="1"/>
              <a:t>walau</a:t>
            </a:r>
            <a:r>
              <a:rPr lang="en-AU" dirty="0"/>
              <a:t> </a:t>
            </a:r>
            <a:r>
              <a:rPr lang="en-AU" dirty="0" err="1"/>
              <a:t>bagaimanapun</a:t>
            </a:r>
            <a:r>
              <a:rPr lang="en-AU" dirty="0"/>
              <a:t> </a:t>
            </a:r>
            <a:r>
              <a:rPr lang="en-AU" dirty="0" err="1"/>
              <a:t>membutuhkan</a:t>
            </a:r>
            <a:r>
              <a:rPr lang="en-AU" dirty="0"/>
              <a:t> </a:t>
            </a:r>
            <a:r>
              <a:rPr lang="en-AU" dirty="0" err="1"/>
              <a:t>kerjasama</a:t>
            </a:r>
            <a:r>
              <a:rPr lang="en-AU" dirty="0"/>
              <a:t> </a:t>
            </a:r>
            <a:r>
              <a:rPr lang="en-AU" dirty="0" err="1"/>
              <a:t>penghuni</a:t>
            </a:r>
            <a:r>
              <a:rPr lang="en-AU" dirty="0"/>
              <a:t>/</a:t>
            </a:r>
            <a:r>
              <a:rPr lang="en-AU" dirty="0" err="1"/>
              <a:t>partisipan</a:t>
            </a:r>
            <a:r>
              <a:rPr lang="en-AU" dirty="0"/>
              <a:t>. </a:t>
            </a:r>
            <a:r>
              <a:rPr lang="en-AU" dirty="0" err="1"/>
              <a:t>Penelitian</a:t>
            </a:r>
            <a:r>
              <a:rPr lang="en-AU" dirty="0"/>
              <a:t> </a:t>
            </a:r>
            <a:r>
              <a:rPr lang="en-AU" dirty="0" err="1"/>
              <a:t>lainnya</a:t>
            </a:r>
            <a:r>
              <a:rPr lang="en-AU" dirty="0"/>
              <a:t> </a:t>
            </a:r>
            <a:r>
              <a:rPr lang="en-AU" dirty="0" err="1"/>
              <a:t>menggunakan</a:t>
            </a:r>
            <a:r>
              <a:rPr lang="en-AU" dirty="0"/>
              <a:t> </a:t>
            </a:r>
            <a:r>
              <a:rPr lang="en-AU" dirty="0" err="1"/>
              <a:t>pengawasan</a:t>
            </a:r>
            <a:r>
              <a:rPr lang="en-AU" dirty="0"/>
              <a:t> data MAC </a:t>
            </a:r>
            <a:r>
              <a:rPr lang="en-AU" dirty="0" err="1"/>
              <a:t>dan</a:t>
            </a:r>
            <a:r>
              <a:rPr lang="en-AU" dirty="0"/>
              <a:t> IP address </a:t>
            </a:r>
            <a:r>
              <a:rPr lang="en-AU" dirty="0" err="1"/>
              <a:t>pada</a:t>
            </a:r>
            <a:r>
              <a:rPr lang="en-AU" dirty="0"/>
              <a:t> Router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smtClean="0"/>
              <a:t>Aps </a:t>
            </a:r>
            <a:r>
              <a:rPr lang="id-ID" i="1" dirty="0" smtClean="0"/>
              <a:t>[</a:t>
            </a:r>
            <a:r>
              <a:rPr lang="en-AU" i="1" dirty="0" smtClean="0"/>
              <a:t>11</a:t>
            </a:r>
            <a:r>
              <a:rPr lang="id-ID" i="1" dirty="0" smtClean="0"/>
              <a:t>]</a:t>
            </a:r>
            <a:r>
              <a:rPr lang="en-AU" i="1" dirty="0" smtClean="0"/>
              <a:t>.</a:t>
            </a:r>
            <a:endParaRPr lang="en-AU" dirty="0" smtClean="0"/>
          </a:p>
          <a:p>
            <a:r>
              <a:rPr lang="en-AU" dirty="0" err="1"/>
              <a:t>Penelitian</a:t>
            </a:r>
            <a:r>
              <a:rPr lang="en-AU" dirty="0"/>
              <a:t> </a:t>
            </a:r>
            <a:r>
              <a:rPr lang="en-AU" dirty="0" err="1"/>
              <a:t>pertama</a:t>
            </a:r>
            <a:r>
              <a:rPr lang="en-AU" dirty="0"/>
              <a:t> </a:t>
            </a:r>
            <a:r>
              <a:rPr lang="en-AU" dirty="0" err="1"/>
              <a:t>mengambil</a:t>
            </a:r>
            <a:r>
              <a:rPr lang="en-AU" dirty="0"/>
              <a:t> data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rentang</a:t>
            </a:r>
            <a:r>
              <a:rPr lang="en-AU" dirty="0"/>
              <a:t> </a:t>
            </a:r>
            <a:r>
              <a:rPr lang="en-AU" dirty="0" err="1"/>
              <a:t>waktu</a:t>
            </a:r>
            <a:r>
              <a:rPr lang="en-AU" dirty="0"/>
              <a:t> yang </a:t>
            </a:r>
            <a:r>
              <a:rPr lang="en-AU" dirty="0" err="1"/>
              <a:t>berbeda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satu</a:t>
            </a:r>
            <a:r>
              <a:rPr lang="en-AU" dirty="0"/>
              <a:t> </a:t>
            </a:r>
            <a:r>
              <a:rPr lang="en-AU" dirty="0" err="1"/>
              <a:t>hari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melihat</a:t>
            </a:r>
            <a:r>
              <a:rPr lang="en-AU" dirty="0"/>
              <a:t> </a:t>
            </a:r>
            <a:r>
              <a:rPr lang="en-AU" dirty="0" err="1"/>
              <a:t>tingkat</a:t>
            </a:r>
            <a:r>
              <a:rPr lang="en-AU" dirty="0"/>
              <a:t> </a:t>
            </a:r>
            <a:r>
              <a:rPr lang="en-AU" dirty="0" err="1"/>
              <a:t>huni</a:t>
            </a:r>
            <a:r>
              <a:rPr lang="en-AU" dirty="0"/>
              <a:t> </a:t>
            </a:r>
            <a:r>
              <a:rPr lang="en-AU" dirty="0" err="1"/>
              <a:t>menggunakan</a:t>
            </a:r>
            <a:r>
              <a:rPr lang="en-AU" dirty="0"/>
              <a:t> </a:t>
            </a:r>
            <a:r>
              <a:rPr lang="en-AU" dirty="0" err="1"/>
              <a:t>metode</a:t>
            </a:r>
            <a:r>
              <a:rPr lang="en-AU" dirty="0"/>
              <a:t> </a:t>
            </a:r>
            <a:r>
              <a:rPr lang="en-AU" dirty="0" err="1"/>
              <a:t>klasifikasi</a:t>
            </a:r>
            <a:r>
              <a:rPr lang="en-AU" dirty="0"/>
              <a:t> , </a:t>
            </a:r>
            <a:r>
              <a:rPr lang="en-AU" dirty="0" err="1"/>
              <a:t>yaitu</a:t>
            </a:r>
            <a:r>
              <a:rPr lang="en-AU" dirty="0"/>
              <a:t> logistic regression </a:t>
            </a:r>
            <a:r>
              <a:rPr lang="en-AU" dirty="0" err="1"/>
              <a:t>dan</a:t>
            </a:r>
            <a:r>
              <a:rPr lang="en-AU" dirty="0"/>
              <a:t> Linear Discriminant Analysis (LDA) . LDA </a:t>
            </a:r>
            <a:r>
              <a:rPr lang="en-AU" dirty="0" err="1"/>
              <a:t>menunjukkan</a:t>
            </a:r>
            <a:r>
              <a:rPr lang="en-AU" dirty="0"/>
              <a:t> </a:t>
            </a:r>
            <a:r>
              <a:rPr lang="en-AU" dirty="0" err="1"/>
              <a:t>akurasi</a:t>
            </a:r>
            <a:r>
              <a:rPr lang="en-AU" dirty="0"/>
              <a:t> yang </a:t>
            </a:r>
            <a:r>
              <a:rPr lang="en-AU" dirty="0" err="1"/>
              <a:t>tinggi</a:t>
            </a:r>
            <a:r>
              <a:rPr lang="en-AU" dirty="0"/>
              <a:t> </a:t>
            </a:r>
            <a:r>
              <a:rPr lang="en-AU" dirty="0" err="1"/>
              <a:t>yaitu</a:t>
            </a:r>
            <a:r>
              <a:rPr lang="en-AU" dirty="0"/>
              <a:t> 92% </a:t>
            </a:r>
            <a:r>
              <a:rPr lang="id-ID" i="1" dirty="0" smtClean="0"/>
              <a:t>[</a:t>
            </a:r>
            <a:r>
              <a:rPr lang="en-AU" i="1" dirty="0" smtClean="0"/>
              <a:t>13</a:t>
            </a:r>
            <a:r>
              <a:rPr lang="id-ID" i="1" dirty="0" smtClean="0"/>
              <a:t>]</a:t>
            </a:r>
            <a:r>
              <a:rPr lang="en-AU" i="1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083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Metodologi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26" y="3351457"/>
            <a:ext cx="10366074" cy="2683582"/>
          </a:xfrm>
        </p:spPr>
        <p:txBody>
          <a:bodyPr/>
          <a:lstStyle/>
          <a:p>
            <a:r>
              <a:rPr lang="en-AU" dirty="0" smtClean="0"/>
              <a:t>Data yang </a:t>
            </a:r>
            <a:r>
              <a:rPr lang="en-AU" dirty="0" err="1" smtClean="0"/>
              <a:t>dikumpulkan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17438" y="2139265"/>
            <a:ext cx="5731510" cy="108712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45389" y="3847860"/>
            <a:ext cx="9558067" cy="18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Metodologi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26" y="1932317"/>
            <a:ext cx="10366074" cy="4102722"/>
          </a:xfrm>
        </p:spPr>
        <p:txBody>
          <a:bodyPr>
            <a:normAutofit fontScale="92500" lnSpcReduction="20000"/>
          </a:bodyPr>
          <a:lstStyle/>
          <a:p>
            <a:r>
              <a:rPr lang="en-AU" dirty="0" err="1" smtClean="0"/>
              <a:t>Membedakan</a:t>
            </a:r>
            <a:r>
              <a:rPr lang="en-AU" dirty="0" smtClean="0"/>
              <a:t> bystander </a:t>
            </a:r>
          </a:p>
          <a:p>
            <a:pPr lvl="0"/>
            <a:r>
              <a:rPr lang="en-AU" dirty="0"/>
              <a:t>RSSI, bystander di </a:t>
            </a:r>
            <a:r>
              <a:rPr lang="en-AU" dirty="0" err="1"/>
              <a:t>prediksi</a:t>
            </a:r>
            <a:r>
              <a:rPr lang="en-AU" dirty="0"/>
              <a:t>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menerima</a:t>
            </a:r>
            <a:r>
              <a:rPr lang="en-AU" dirty="0"/>
              <a:t> </a:t>
            </a:r>
            <a:r>
              <a:rPr lang="en-AU" dirty="0" err="1"/>
              <a:t>sinyal</a:t>
            </a:r>
            <a:r>
              <a:rPr lang="en-AU" dirty="0"/>
              <a:t> yang </a:t>
            </a:r>
            <a:r>
              <a:rPr lang="en-AU" dirty="0" err="1"/>
              <a:t>lebih</a:t>
            </a:r>
            <a:r>
              <a:rPr lang="en-AU" dirty="0"/>
              <a:t> </a:t>
            </a:r>
            <a:r>
              <a:rPr lang="en-AU" dirty="0" err="1"/>
              <a:t>lemah</a:t>
            </a:r>
            <a:r>
              <a:rPr lang="en-AU" dirty="0"/>
              <a:t> </a:t>
            </a:r>
            <a:r>
              <a:rPr lang="en-AU" dirty="0" err="1"/>
              <a:t>daripada</a:t>
            </a:r>
            <a:r>
              <a:rPr lang="en-AU" dirty="0"/>
              <a:t> occupant.</a:t>
            </a:r>
          </a:p>
          <a:p>
            <a:pPr lvl="0"/>
            <a:r>
              <a:rPr lang="en-AU" dirty="0"/>
              <a:t>Arrival Delay, </a:t>
            </a:r>
            <a:r>
              <a:rPr lang="en-AU" dirty="0" err="1"/>
              <a:t>waktu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bystander </a:t>
            </a:r>
            <a:r>
              <a:rPr lang="en-AU" dirty="0" err="1"/>
              <a:t>akan</a:t>
            </a:r>
            <a:r>
              <a:rPr lang="en-AU" dirty="0"/>
              <a:t> di </a:t>
            </a:r>
            <a:r>
              <a:rPr lang="en-AU" dirty="0" err="1"/>
              <a:t>prediksi</a:t>
            </a:r>
            <a:r>
              <a:rPr lang="en-AU" dirty="0"/>
              <a:t>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sangat</a:t>
            </a:r>
            <a:r>
              <a:rPr lang="en-AU" dirty="0"/>
              <a:t> </a:t>
            </a:r>
            <a:r>
              <a:rPr lang="en-AU" dirty="0" err="1"/>
              <a:t>telat</a:t>
            </a:r>
            <a:r>
              <a:rPr lang="en-AU" dirty="0"/>
              <a:t> </a:t>
            </a:r>
            <a:r>
              <a:rPr lang="en-AU" dirty="0" err="1"/>
              <a:t>dibandingkan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occupant. </a:t>
            </a:r>
            <a:r>
              <a:rPr lang="en-AU" dirty="0" err="1"/>
              <a:t>Patokan</a:t>
            </a:r>
            <a:r>
              <a:rPr lang="en-AU" dirty="0"/>
              <a:t> </a:t>
            </a:r>
            <a:r>
              <a:rPr lang="en-AU" dirty="0" err="1"/>
              <a:t>waktu</a:t>
            </a:r>
            <a:r>
              <a:rPr lang="en-AU" dirty="0"/>
              <a:t> </a:t>
            </a:r>
            <a:r>
              <a:rPr lang="en-AU" dirty="0" err="1"/>
              <a:t>awal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disaat</a:t>
            </a:r>
            <a:r>
              <a:rPr lang="en-AU" dirty="0"/>
              <a:t> jam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dimulai</a:t>
            </a:r>
            <a:r>
              <a:rPr lang="en-AU" dirty="0"/>
              <a:t>.</a:t>
            </a:r>
          </a:p>
          <a:p>
            <a:pPr lvl="0"/>
            <a:r>
              <a:rPr lang="en-AU" dirty="0"/>
              <a:t>Number of Session, occupant di </a:t>
            </a:r>
            <a:r>
              <a:rPr lang="en-AU" dirty="0" err="1"/>
              <a:t>prediksi</a:t>
            </a:r>
            <a:r>
              <a:rPr lang="en-AU" dirty="0"/>
              <a:t>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terkoneksi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waktu</a:t>
            </a:r>
            <a:r>
              <a:rPr lang="en-AU" dirty="0"/>
              <a:t> lama. </a:t>
            </a:r>
            <a:r>
              <a:rPr lang="en-AU" dirty="0" err="1"/>
              <a:t>Sehingga</a:t>
            </a:r>
            <a:r>
              <a:rPr lang="en-AU" dirty="0"/>
              <a:t>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memiliki</a:t>
            </a:r>
            <a:r>
              <a:rPr lang="en-AU" dirty="0"/>
              <a:t> multiple </a:t>
            </a:r>
            <a:r>
              <a:rPr lang="en-AU" dirty="0" err="1"/>
              <a:t>asosiasi</a:t>
            </a:r>
            <a:r>
              <a:rPr lang="en-AU" dirty="0"/>
              <a:t> </a:t>
            </a:r>
            <a:r>
              <a:rPr lang="en-AU" dirty="0" err="1"/>
              <a:t>dikarenakan</a:t>
            </a:r>
            <a:r>
              <a:rPr lang="en-AU" dirty="0"/>
              <a:t> </a:t>
            </a:r>
            <a:r>
              <a:rPr lang="en-AU" dirty="0" err="1"/>
              <a:t>ketidak</a:t>
            </a:r>
            <a:r>
              <a:rPr lang="en-AU" dirty="0"/>
              <a:t> </a:t>
            </a:r>
            <a:r>
              <a:rPr lang="en-AU" dirty="0" err="1"/>
              <a:t>konsistenan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perangkat</a:t>
            </a:r>
            <a:r>
              <a:rPr lang="en-AU" dirty="0"/>
              <a:t> mobile.</a:t>
            </a:r>
          </a:p>
          <a:p>
            <a:pPr lvl="0"/>
            <a:r>
              <a:rPr lang="en-AU" dirty="0"/>
              <a:t>Number of device, bystander </a:t>
            </a:r>
            <a:r>
              <a:rPr lang="en-AU" dirty="0" err="1"/>
              <a:t>biasanya</a:t>
            </a:r>
            <a:r>
              <a:rPr lang="en-AU" dirty="0"/>
              <a:t> </a:t>
            </a:r>
            <a:r>
              <a:rPr lang="en-AU" dirty="0" err="1"/>
              <a:t>hanya</a:t>
            </a:r>
            <a:r>
              <a:rPr lang="en-AU" dirty="0"/>
              <a:t> </a:t>
            </a:r>
            <a:r>
              <a:rPr lang="en-AU" dirty="0" err="1"/>
              <a:t>melewati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berada</a:t>
            </a:r>
            <a:r>
              <a:rPr lang="en-AU" dirty="0"/>
              <a:t> di </a:t>
            </a:r>
            <a:r>
              <a:rPr lang="en-AU" dirty="0" err="1"/>
              <a:t>dekat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tersebut</a:t>
            </a:r>
            <a:r>
              <a:rPr lang="en-AU" dirty="0"/>
              <a:t>. </a:t>
            </a:r>
            <a:r>
              <a:rPr lang="en-AU" dirty="0" err="1"/>
              <a:t>Sehingga</a:t>
            </a:r>
            <a:r>
              <a:rPr lang="en-AU" dirty="0"/>
              <a:t> </a:t>
            </a:r>
            <a:r>
              <a:rPr lang="en-AU" dirty="0" err="1"/>
              <a:t>mereka</a:t>
            </a:r>
            <a:r>
              <a:rPr lang="en-AU" dirty="0"/>
              <a:t> </a:t>
            </a:r>
            <a:r>
              <a:rPr lang="en-AU" dirty="0" err="1"/>
              <a:t>cenderung</a:t>
            </a:r>
            <a:r>
              <a:rPr lang="en-AU" dirty="0"/>
              <a:t> </a:t>
            </a:r>
            <a:r>
              <a:rPr lang="en-AU" dirty="0" err="1"/>
              <a:t>hanya</a:t>
            </a:r>
            <a:r>
              <a:rPr lang="en-AU" dirty="0"/>
              <a:t>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satu</a:t>
            </a:r>
            <a:r>
              <a:rPr lang="en-AU" dirty="0"/>
              <a:t> </a:t>
            </a:r>
            <a:r>
              <a:rPr lang="en-AU" dirty="0" err="1"/>
              <a:t>perangkat</a:t>
            </a:r>
            <a:r>
              <a:rPr lang="en-AU" dirty="0"/>
              <a:t> </a:t>
            </a:r>
            <a:r>
              <a:rPr lang="en-AU" dirty="0" err="1"/>
              <a:t>sementara</a:t>
            </a:r>
            <a:r>
              <a:rPr lang="en-AU" dirty="0"/>
              <a:t> occupant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banyak</a:t>
            </a:r>
            <a:r>
              <a:rPr lang="en-AU" dirty="0"/>
              <a:t> </a:t>
            </a:r>
            <a:r>
              <a:rPr lang="en-AU" dirty="0" err="1"/>
              <a:t>perangkat</a:t>
            </a:r>
            <a:r>
              <a:rPr lang="en-AU" dirty="0"/>
              <a:t> (tablet, laptop, hand phone).</a:t>
            </a:r>
          </a:p>
          <a:p>
            <a:pPr lvl="0"/>
            <a:r>
              <a:rPr lang="en-AU" dirty="0" err="1"/>
              <a:t>Persentasi</a:t>
            </a:r>
            <a:r>
              <a:rPr lang="en-AU" dirty="0"/>
              <a:t> “in time”, </a:t>
            </a:r>
            <a:r>
              <a:rPr lang="en-AU" dirty="0" err="1"/>
              <a:t>persentasi</a:t>
            </a:r>
            <a:r>
              <a:rPr lang="en-AU" dirty="0"/>
              <a:t> lama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jam </a:t>
            </a:r>
            <a:r>
              <a:rPr lang="en-AU" dirty="0" err="1"/>
              <a:t>kelas</a:t>
            </a:r>
            <a:r>
              <a:rPr lang="en-AU" dirty="0"/>
              <a:t>. Bystander di </a:t>
            </a:r>
            <a:r>
              <a:rPr lang="en-AU" dirty="0" err="1"/>
              <a:t>prediksi</a:t>
            </a:r>
            <a:r>
              <a:rPr lang="en-AU" dirty="0"/>
              <a:t>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berada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</a:t>
            </a:r>
            <a:r>
              <a:rPr lang="en-AU" dirty="0" err="1"/>
              <a:t>waktu</a:t>
            </a:r>
            <a:r>
              <a:rPr lang="en-AU" dirty="0"/>
              <a:t> yang </a:t>
            </a:r>
            <a:r>
              <a:rPr lang="en-AU" dirty="0" err="1"/>
              <a:t>lebih</a:t>
            </a:r>
            <a:r>
              <a:rPr lang="en-AU" dirty="0"/>
              <a:t> </a:t>
            </a:r>
            <a:r>
              <a:rPr lang="en-AU" dirty="0" err="1"/>
              <a:t>pendek</a:t>
            </a:r>
            <a:r>
              <a:rPr lang="en-AU" dirty="0"/>
              <a:t> di </a:t>
            </a:r>
            <a:r>
              <a:rPr lang="en-AU" dirty="0" err="1"/>
              <a:t>saat</a:t>
            </a:r>
            <a:r>
              <a:rPr lang="en-AU" dirty="0"/>
              <a:t> jam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dibandingkan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occupant</a:t>
            </a:r>
          </a:p>
          <a:p>
            <a:pPr lvl="0"/>
            <a:r>
              <a:rPr lang="en-AU" dirty="0" err="1"/>
              <a:t>Persentasi</a:t>
            </a:r>
            <a:r>
              <a:rPr lang="en-AU" dirty="0"/>
              <a:t> “out time”, </a:t>
            </a:r>
            <a:r>
              <a:rPr lang="en-AU" dirty="0" err="1"/>
              <a:t>persentasi</a:t>
            </a:r>
            <a:r>
              <a:rPr lang="en-AU" dirty="0"/>
              <a:t> lama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diluar</a:t>
            </a:r>
            <a:r>
              <a:rPr lang="en-AU" dirty="0"/>
              <a:t> jam </a:t>
            </a:r>
            <a:r>
              <a:rPr lang="en-AU" dirty="0" err="1"/>
              <a:t>kelas</a:t>
            </a:r>
            <a:r>
              <a:rPr lang="en-AU" dirty="0"/>
              <a:t>. Bystander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melakukan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diluar</a:t>
            </a:r>
            <a:r>
              <a:rPr lang="en-AU" dirty="0"/>
              <a:t> jam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lebih</a:t>
            </a:r>
            <a:r>
              <a:rPr lang="en-AU" dirty="0"/>
              <a:t> </a:t>
            </a:r>
            <a:r>
              <a:rPr lang="en-AU" dirty="0" err="1"/>
              <a:t>sering</a:t>
            </a:r>
            <a:r>
              <a:rPr lang="en-AU" dirty="0"/>
              <a:t> </a:t>
            </a:r>
            <a:r>
              <a:rPr lang="en-AU" dirty="0" err="1"/>
              <a:t>dibandingkan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occupant.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798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Metodologi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/>
              <a:t>Terdapat</a:t>
            </a:r>
            <a:r>
              <a:rPr lang="en-AU" dirty="0"/>
              <a:t> 10000 </a:t>
            </a:r>
            <a:r>
              <a:rPr lang="en-AU" dirty="0" err="1"/>
              <a:t>pengguna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berbagai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. </a:t>
            </a:r>
            <a:r>
              <a:rPr lang="en-AU" dirty="0" err="1"/>
              <a:t>Metode</a:t>
            </a:r>
            <a:r>
              <a:rPr lang="en-AU" dirty="0"/>
              <a:t> </a:t>
            </a:r>
            <a:r>
              <a:rPr lang="en-AU" dirty="0" err="1"/>
              <a:t>klasifikasi</a:t>
            </a:r>
            <a:r>
              <a:rPr lang="en-AU" dirty="0"/>
              <a:t> yang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logistic regression, SVM, </a:t>
            </a:r>
            <a:r>
              <a:rPr lang="en-AU" dirty="0" err="1"/>
              <a:t>dan</a:t>
            </a:r>
            <a:r>
              <a:rPr lang="en-AU" dirty="0"/>
              <a:t> LDA, </a:t>
            </a:r>
            <a:r>
              <a:rPr lang="en-AU" dirty="0" err="1"/>
              <a:t>ketiganya</a:t>
            </a:r>
            <a:r>
              <a:rPr lang="en-AU" dirty="0"/>
              <a:t> </a:t>
            </a:r>
            <a:r>
              <a:rPr lang="en-AU" dirty="0" err="1"/>
              <a:t>telah</a:t>
            </a:r>
            <a:r>
              <a:rPr lang="en-AU" dirty="0"/>
              <a:t> </a:t>
            </a:r>
            <a:r>
              <a:rPr lang="en-AU" dirty="0" err="1"/>
              <a:t>dipakai</a:t>
            </a:r>
            <a:r>
              <a:rPr lang="en-AU" dirty="0"/>
              <a:t> </a:t>
            </a:r>
            <a:r>
              <a:rPr lang="en-AU" dirty="0" err="1"/>
              <a:t>secara</a:t>
            </a:r>
            <a:r>
              <a:rPr lang="en-AU" dirty="0"/>
              <a:t> </a:t>
            </a:r>
            <a:r>
              <a:rPr lang="en-AU" dirty="0" err="1"/>
              <a:t>luas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memproses</a:t>
            </a:r>
            <a:r>
              <a:rPr lang="en-AU" dirty="0"/>
              <a:t> binary data. </a:t>
            </a:r>
            <a:r>
              <a:rPr lang="en-AU" dirty="0" err="1"/>
              <a:t>Ketiga</a:t>
            </a:r>
            <a:r>
              <a:rPr lang="en-AU" dirty="0"/>
              <a:t> </a:t>
            </a:r>
            <a:r>
              <a:rPr lang="en-AU" dirty="0" err="1"/>
              <a:t>metode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dibandingkan</a:t>
            </a:r>
            <a:r>
              <a:rPr lang="en-AU" dirty="0"/>
              <a:t> </a:t>
            </a:r>
            <a:r>
              <a:rPr lang="en-AU" dirty="0" err="1"/>
              <a:t>performansinya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membedakan</a:t>
            </a:r>
            <a:r>
              <a:rPr lang="en-AU" dirty="0"/>
              <a:t> occupant </a:t>
            </a:r>
            <a:r>
              <a:rPr lang="en-AU" dirty="0" err="1"/>
              <a:t>dan</a:t>
            </a:r>
            <a:r>
              <a:rPr lang="en-AU" dirty="0"/>
              <a:t> bystander. </a:t>
            </a:r>
            <a:endParaRPr lang="en-AU" dirty="0" smtClean="0"/>
          </a:p>
          <a:p>
            <a:pPr marL="0" indent="0">
              <a:buNone/>
            </a:pPr>
            <a:r>
              <a:rPr lang="en-AU" dirty="0" err="1" smtClean="0"/>
              <a:t>Fitur</a:t>
            </a:r>
            <a:r>
              <a:rPr lang="en-AU" dirty="0" smtClean="0"/>
              <a:t> yang </a:t>
            </a:r>
            <a:r>
              <a:rPr lang="en-AU" dirty="0" err="1" smtClean="0"/>
              <a:t>digunakan</a:t>
            </a:r>
            <a:r>
              <a:rPr lang="en-AU" dirty="0" smtClean="0"/>
              <a:t> :</a:t>
            </a:r>
          </a:p>
          <a:p>
            <a:pPr lvl="0"/>
            <a:r>
              <a:rPr lang="en-AU" dirty="0" err="1"/>
              <a:t>Persentasi</a:t>
            </a:r>
            <a:r>
              <a:rPr lang="en-AU" dirty="0"/>
              <a:t> “in time”, </a:t>
            </a:r>
            <a:r>
              <a:rPr lang="en-AU" dirty="0" err="1"/>
              <a:t>persentasi</a:t>
            </a:r>
            <a:r>
              <a:rPr lang="en-AU" dirty="0"/>
              <a:t> </a:t>
            </a:r>
            <a:r>
              <a:rPr lang="en-AU" dirty="0" err="1"/>
              <a:t>waktu</a:t>
            </a:r>
            <a:r>
              <a:rPr lang="en-AU" dirty="0"/>
              <a:t> </a:t>
            </a:r>
            <a:r>
              <a:rPr lang="en-AU" dirty="0" err="1"/>
              <a:t>terhubung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pada</a:t>
            </a:r>
            <a:r>
              <a:rPr lang="en-AU" dirty="0"/>
              <a:t> jam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dibandingkan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jam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keseluruhan</a:t>
            </a:r>
            <a:r>
              <a:rPr lang="en-AU" dirty="0"/>
              <a:t>.</a:t>
            </a:r>
          </a:p>
          <a:p>
            <a:pPr lvl="0"/>
            <a:r>
              <a:rPr lang="en-AU" dirty="0" err="1"/>
              <a:t>Persentasi</a:t>
            </a:r>
            <a:r>
              <a:rPr lang="en-AU" dirty="0"/>
              <a:t> “out time”, </a:t>
            </a:r>
            <a:r>
              <a:rPr lang="en-AU" dirty="0" err="1"/>
              <a:t>persentasi</a:t>
            </a:r>
            <a:r>
              <a:rPr lang="en-AU" dirty="0"/>
              <a:t> </a:t>
            </a:r>
            <a:r>
              <a:rPr lang="en-AU" dirty="0" err="1"/>
              <a:t>waktu</a:t>
            </a:r>
            <a:r>
              <a:rPr lang="en-AU" dirty="0"/>
              <a:t> </a:t>
            </a:r>
            <a:r>
              <a:rPr lang="en-AU" dirty="0" err="1"/>
              <a:t>terhubung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diluar</a:t>
            </a:r>
            <a:r>
              <a:rPr lang="en-AU" dirty="0"/>
              <a:t> jam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dibandingkan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jam </a:t>
            </a:r>
            <a:r>
              <a:rPr lang="en-AU" dirty="0" err="1"/>
              <a:t>tanpa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secara</a:t>
            </a:r>
            <a:r>
              <a:rPr lang="en-AU" dirty="0"/>
              <a:t> </a:t>
            </a:r>
            <a:r>
              <a:rPr lang="en-AU" dirty="0" err="1"/>
              <a:t>keseluruhan</a:t>
            </a:r>
            <a:r>
              <a:rPr lang="en-AU" dirty="0"/>
              <a:t>.</a:t>
            </a:r>
          </a:p>
          <a:p>
            <a:pPr lvl="0"/>
            <a:r>
              <a:rPr lang="en-AU" dirty="0"/>
              <a:t>Arrival delay, </a:t>
            </a:r>
            <a:r>
              <a:rPr lang="en-AU" dirty="0" err="1"/>
              <a:t>selisih</a:t>
            </a:r>
            <a:r>
              <a:rPr lang="en-AU" dirty="0"/>
              <a:t> </a:t>
            </a:r>
            <a:r>
              <a:rPr lang="en-AU" dirty="0" err="1"/>
              <a:t>waktu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saat</a:t>
            </a:r>
            <a:r>
              <a:rPr lang="en-AU" dirty="0"/>
              <a:t> jam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dimulai</a:t>
            </a:r>
            <a:r>
              <a:rPr lang="en-AU" dirty="0"/>
              <a:t>.  </a:t>
            </a:r>
          </a:p>
          <a:p>
            <a:pPr lvl="0"/>
            <a:r>
              <a:rPr lang="en-AU" dirty="0"/>
              <a:t>Number of sessions, </a:t>
            </a:r>
            <a:r>
              <a:rPr lang="en-AU" dirty="0" err="1"/>
              <a:t>sesi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</a:t>
            </a:r>
            <a:r>
              <a:rPr lang="en-AU" dirty="0" err="1"/>
              <a:t>WiFi</a:t>
            </a:r>
            <a:r>
              <a:rPr lang="en-AU" dirty="0"/>
              <a:t>.</a:t>
            </a:r>
          </a:p>
          <a:p>
            <a:pPr lvl="0"/>
            <a:r>
              <a:rPr lang="en-AU" dirty="0"/>
              <a:t>Number of device, </a:t>
            </a:r>
            <a:r>
              <a:rPr lang="en-AU" dirty="0" err="1"/>
              <a:t>jumlah</a:t>
            </a:r>
            <a:r>
              <a:rPr lang="en-AU" dirty="0"/>
              <a:t> </a:t>
            </a:r>
            <a:r>
              <a:rPr lang="en-AU" dirty="0" err="1"/>
              <a:t>perangkat</a:t>
            </a:r>
            <a:r>
              <a:rPr lang="en-AU" dirty="0"/>
              <a:t> </a:t>
            </a:r>
            <a:r>
              <a:rPr lang="en-AU" dirty="0" err="1"/>
              <a:t>terkoneksi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722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Metodologi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Klasifikasi</a:t>
            </a:r>
            <a:r>
              <a:rPr lang="en-AU" dirty="0"/>
              <a:t> data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menentukan</a:t>
            </a:r>
            <a:r>
              <a:rPr lang="en-AU" dirty="0"/>
              <a:t> occupant </a:t>
            </a:r>
            <a:r>
              <a:rPr lang="en-AU" dirty="0" err="1"/>
              <a:t>belum</a:t>
            </a:r>
            <a:r>
              <a:rPr lang="en-AU" dirty="0"/>
              <a:t> </a:t>
            </a:r>
            <a:r>
              <a:rPr lang="en-AU" dirty="0" err="1"/>
              <a:t>terlalu</a:t>
            </a:r>
            <a:r>
              <a:rPr lang="en-AU" dirty="0"/>
              <a:t> </a:t>
            </a:r>
            <a:r>
              <a:rPr lang="en-AU" dirty="0" err="1"/>
              <a:t>sempurna</a:t>
            </a:r>
            <a:r>
              <a:rPr lang="en-AU" dirty="0"/>
              <a:t>, </a:t>
            </a:r>
            <a:r>
              <a:rPr lang="en-AU" dirty="0" err="1"/>
              <a:t>dikarenakan</a:t>
            </a:r>
            <a:r>
              <a:rPr lang="en-AU" dirty="0"/>
              <a:t> </a:t>
            </a:r>
            <a:r>
              <a:rPr lang="en-AU" dirty="0" err="1"/>
              <a:t>adanya</a:t>
            </a:r>
            <a:r>
              <a:rPr lang="en-AU" dirty="0"/>
              <a:t> </a:t>
            </a:r>
            <a:r>
              <a:rPr lang="en-AU" dirty="0" err="1"/>
              <a:t>beberapa</a:t>
            </a:r>
            <a:r>
              <a:rPr lang="en-AU" dirty="0"/>
              <a:t> </a:t>
            </a:r>
            <a:r>
              <a:rPr lang="en-AU" dirty="0" err="1"/>
              <a:t>situasi</a:t>
            </a:r>
            <a:r>
              <a:rPr lang="en-AU" dirty="0"/>
              <a:t> </a:t>
            </a:r>
            <a:r>
              <a:rPr lang="en-AU" dirty="0" err="1"/>
              <a:t>seperti</a:t>
            </a:r>
            <a:r>
              <a:rPr lang="en-AU" dirty="0"/>
              <a:t> </a:t>
            </a:r>
            <a:r>
              <a:rPr lang="en-AU" dirty="0" err="1"/>
              <a:t>pengguna</a:t>
            </a:r>
            <a:r>
              <a:rPr lang="en-AU" dirty="0"/>
              <a:t> yang </a:t>
            </a:r>
            <a:r>
              <a:rPr lang="en-AU" dirty="0" err="1"/>
              <a:t>berada</a:t>
            </a:r>
            <a:r>
              <a:rPr lang="en-AU" dirty="0"/>
              <a:t> di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perangkat</a:t>
            </a:r>
            <a:r>
              <a:rPr lang="en-AU" dirty="0"/>
              <a:t>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menggunakan</a:t>
            </a:r>
            <a:r>
              <a:rPr lang="en-AU" dirty="0"/>
              <a:t> </a:t>
            </a:r>
            <a:r>
              <a:rPr lang="en-AU" dirty="0" err="1"/>
              <a:t>koneksi</a:t>
            </a:r>
            <a:r>
              <a:rPr lang="en-AU" dirty="0"/>
              <a:t> internet </a:t>
            </a:r>
            <a:r>
              <a:rPr lang="en-AU" dirty="0" err="1"/>
              <a:t>pribadi</a:t>
            </a:r>
            <a:r>
              <a:rPr lang="en-AU" dirty="0"/>
              <a:t>.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itulah</a:t>
            </a:r>
            <a:r>
              <a:rPr lang="en-AU" dirty="0"/>
              <a:t> </a:t>
            </a:r>
            <a:r>
              <a:rPr lang="en-AU" dirty="0" err="1"/>
              <a:t>analisis</a:t>
            </a:r>
            <a:r>
              <a:rPr lang="en-AU" dirty="0"/>
              <a:t> </a:t>
            </a:r>
            <a:r>
              <a:rPr lang="en-AU" dirty="0" err="1"/>
              <a:t>regressi</a:t>
            </a:r>
            <a:r>
              <a:rPr lang="en-AU" dirty="0"/>
              <a:t> </a:t>
            </a:r>
            <a:r>
              <a:rPr lang="en-AU" dirty="0" err="1"/>
              <a:t>diberlakukan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r>
              <a:rPr lang="en-AU" dirty="0" err="1" smtClean="0"/>
              <a:t>Metode</a:t>
            </a:r>
            <a:r>
              <a:rPr lang="en-AU" dirty="0" smtClean="0"/>
              <a:t> </a:t>
            </a:r>
            <a:r>
              <a:rPr lang="en-AU" dirty="0" err="1" smtClean="0"/>
              <a:t>Regressi</a:t>
            </a:r>
            <a:r>
              <a:rPr lang="en-AU" dirty="0" smtClean="0"/>
              <a:t> :</a:t>
            </a:r>
            <a:endParaRPr lang="en-AU" dirty="0"/>
          </a:p>
          <a:p>
            <a:pPr lvl="0"/>
            <a:r>
              <a:rPr lang="en-AU" dirty="0"/>
              <a:t>Linear Regression, </a:t>
            </a:r>
            <a:r>
              <a:rPr lang="en-AU" dirty="0" err="1"/>
              <a:t>mengetahui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antara</a:t>
            </a:r>
            <a:r>
              <a:rPr lang="en-AU" dirty="0"/>
              <a:t> </a:t>
            </a:r>
            <a:r>
              <a:rPr lang="en-AU" dirty="0" err="1"/>
              <a:t>satu</a:t>
            </a:r>
            <a:r>
              <a:rPr lang="en-AU" dirty="0"/>
              <a:t>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lebih</a:t>
            </a:r>
            <a:r>
              <a:rPr lang="en-AU" dirty="0"/>
              <a:t> independent variable </a:t>
            </a:r>
            <a:r>
              <a:rPr lang="en-AU" dirty="0" err="1"/>
              <a:t>terhadap</a:t>
            </a:r>
            <a:r>
              <a:rPr lang="en-AU" dirty="0"/>
              <a:t> dependent variable </a:t>
            </a:r>
            <a:r>
              <a:rPr lang="en-AU" dirty="0" err="1"/>
              <a:t>secara</a:t>
            </a:r>
            <a:r>
              <a:rPr lang="en-AU" dirty="0"/>
              <a:t> linear.</a:t>
            </a:r>
          </a:p>
          <a:p>
            <a:pPr lvl="0"/>
            <a:r>
              <a:rPr lang="en-AU" dirty="0"/>
              <a:t>Support Vector Regression,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bentuk</a:t>
            </a:r>
            <a:r>
              <a:rPr lang="en-AU" dirty="0"/>
              <a:t> </a:t>
            </a:r>
            <a:r>
              <a:rPr lang="en-AU" dirty="0" err="1"/>
              <a:t>regressi</a:t>
            </a:r>
            <a:r>
              <a:rPr lang="en-AU" dirty="0"/>
              <a:t> lain yang </a:t>
            </a:r>
            <a:r>
              <a:rPr lang="en-AU" dirty="0" err="1"/>
              <a:t>sering</a:t>
            </a:r>
            <a:r>
              <a:rPr lang="en-AU" dirty="0"/>
              <a:t>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merupakan</a:t>
            </a:r>
            <a:r>
              <a:rPr lang="en-AU" dirty="0"/>
              <a:t> </a:t>
            </a:r>
            <a:r>
              <a:rPr lang="en-AU" dirty="0" err="1"/>
              <a:t>perbaikan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Linear Regression.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762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648</TotalTime>
  <Words>1240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Garamond</vt:lpstr>
      <vt:lpstr>Savon</vt:lpstr>
      <vt:lpstr>Review paper Estimating Room Occupancy in a Smart Campus using WiFi Soft Sensors </vt:lpstr>
      <vt:lpstr>Abstrak</vt:lpstr>
      <vt:lpstr>Latar Belakang  </vt:lpstr>
      <vt:lpstr>Latar Belakang  </vt:lpstr>
      <vt:lpstr>Latar Belakang  </vt:lpstr>
      <vt:lpstr>Metodologi</vt:lpstr>
      <vt:lpstr>Metodologi</vt:lpstr>
      <vt:lpstr>Metodologi</vt:lpstr>
      <vt:lpstr>Metodologi</vt:lpstr>
      <vt:lpstr>Evaluasi</vt:lpstr>
      <vt:lpstr>Evaluasi </vt:lpstr>
      <vt:lpstr>Hasil</vt:lpstr>
      <vt:lpstr>Usulan Pengembangan</vt:lpstr>
      <vt:lpstr>Referensi Paper Utama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paper Estimating Room Occupancy in a Smart Campus using WiFi Soft Sensors</dc:title>
  <dc:creator>NURAISA NOVIA HIDAYATI(583057)</dc:creator>
  <cp:lastModifiedBy>NURAISA NOVIA HIDAYATI(583057)</cp:lastModifiedBy>
  <cp:revision>8</cp:revision>
  <dcterms:created xsi:type="dcterms:W3CDTF">2019-12-08T14:41:20Z</dcterms:created>
  <dcterms:modified xsi:type="dcterms:W3CDTF">2019-12-09T01:29:29Z</dcterms:modified>
</cp:coreProperties>
</file>