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DM Sans Bold" charset="1" panose="00000000000000000000"/>
      <p:regular r:id="rId21"/>
    </p:embeddedFont>
    <p:embeddedFont>
      <p:font typeface="DM San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789724"/>
            <a:ext cx="11839439" cy="3390900"/>
          </a:xfrm>
          <a:prstGeom prst="rect">
            <a:avLst/>
          </a:prstGeom>
        </p:spPr>
        <p:txBody>
          <a:bodyPr anchor="t" rtlCol="false" tIns="0" lIns="0" bIns="0" rIns="0">
            <a:spAutoFit/>
          </a:bodyPr>
          <a:lstStyle/>
          <a:p>
            <a:pPr algn="l">
              <a:lnSpc>
                <a:spcPts val="13200"/>
              </a:lnSpc>
            </a:pPr>
            <a:r>
              <a:rPr lang="en-US" sz="12000" b="true">
                <a:solidFill>
                  <a:srgbClr val="000000"/>
                </a:solidFill>
                <a:latin typeface="DM Sans Bold"/>
                <a:ea typeface="DM Sans Bold"/>
                <a:cs typeface="DM Sans Bold"/>
                <a:sym typeface="DM Sans Bold"/>
              </a:rPr>
              <a:t>Analisis Media Sosial</a:t>
            </a:r>
          </a:p>
        </p:txBody>
      </p:sp>
      <p:sp>
        <p:nvSpPr>
          <p:cNvPr name="TextBox 3" id="3"/>
          <p:cNvSpPr txBox="true"/>
          <p:nvPr/>
        </p:nvSpPr>
        <p:spPr>
          <a:xfrm rot="0">
            <a:off x="1028700" y="981075"/>
            <a:ext cx="5298447" cy="405765"/>
          </a:xfrm>
          <a:prstGeom prst="rect">
            <a:avLst/>
          </a:prstGeom>
        </p:spPr>
        <p:txBody>
          <a:bodyPr anchor="t" rtlCol="false" tIns="0" lIns="0" bIns="0" rIns="0">
            <a:spAutoFit/>
          </a:bodyPr>
          <a:lstStyle/>
          <a:p>
            <a:pPr algn="l">
              <a:lnSpc>
                <a:spcPts val="3359"/>
              </a:lnSpc>
            </a:pPr>
            <a:r>
              <a:rPr lang="en-US" sz="2400">
                <a:solidFill>
                  <a:srgbClr val="000000"/>
                </a:solidFill>
                <a:latin typeface="DM Sans"/>
                <a:ea typeface="DM Sans"/>
                <a:cs typeface="DM Sans"/>
                <a:sym typeface="DM Sans"/>
              </a:rPr>
              <a:t>INSTIKI</a:t>
            </a:r>
          </a:p>
        </p:txBody>
      </p:sp>
      <p:sp>
        <p:nvSpPr>
          <p:cNvPr name="TextBox 4" id="4"/>
          <p:cNvSpPr txBox="true"/>
          <p:nvPr/>
        </p:nvSpPr>
        <p:spPr>
          <a:xfrm rot="0">
            <a:off x="11960853" y="981075"/>
            <a:ext cx="5298447" cy="405765"/>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00000"/>
                </a:solidFill>
                <a:latin typeface="DM Sans"/>
                <a:ea typeface="DM Sans"/>
                <a:cs typeface="DM Sans"/>
                <a:sym typeface="DM Sans"/>
              </a:rPr>
              <a:t>30 OKTOBER 2024</a:t>
            </a:r>
          </a:p>
        </p:txBody>
      </p:sp>
      <p:sp>
        <p:nvSpPr>
          <p:cNvPr name="Freeform 5" id="5"/>
          <p:cNvSpPr/>
          <p:nvPr/>
        </p:nvSpPr>
        <p:spPr>
          <a:xfrm flipH="false" flipV="false" rot="0">
            <a:off x="13284176" y="3056154"/>
            <a:ext cx="3975124" cy="3996925"/>
          </a:xfrm>
          <a:custGeom>
            <a:avLst/>
            <a:gdLst/>
            <a:ahLst/>
            <a:cxnLst/>
            <a:rect r="r" b="b" t="t" l="l"/>
            <a:pathLst>
              <a:path h="3996925" w="3975124">
                <a:moveTo>
                  <a:pt x="0" y="0"/>
                </a:moveTo>
                <a:lnTo>
                  <a:pt x="3975124" y="0"/>
                </a:lnTo>
                <a:lnTo>
                  <a:pt x="3975124" y="3996926"/>
                </a:lnTo>
                <a:lnTo>
                  <a:pt x="0" y="3996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6494584"/>
            <a:ext cx="6768892" cy="1116992"/>
            <a:chOff x="0" y="0"/>
            <a:chExt cx="1414997" cy="233501"/>
          </a:xfrm>
        </p:grpSpPr>
        <p:sp>
          <p:nvSpPr>
            <p:cNvPr name="Freeform 7" id="7"/>
            <p:cNvSpPr/>
            <p:nvPr/>
          </p:nvSpPr>
          <p:spPr>
            <a:xfrm flipH="false" flipV="false" rot="0">
              <a:off x="0" y="0"/>
              <a:ext cx="1414997" cy="233501"/>
            </a:xfrm>
            <a:custGeom>
              <a:avLst/>
              <a:gdLst/>
              <a:ahLst/>
              <a:cxnLst/>
              <a:rect r="r" b="b" t="t" l="l"/>
              <a:pathLst>
                <a:path h="233501" w="1414997">
                  <a:moveTo>
                    <a:pt x="107512" y="0"/>
                  </a:moveTo>
                  <a:lnTo>
                    <a:pt x="1307485" y="0"/>
                  </a:lnTo>
                  <a:cubicBezTo>
                    <a:pt x="1366862" y="0"/>
                    <a:pt x="1414997" y="48135"/>
                    <a:pt x="1414997" y="107512"/>
                  </a:cubicBezTo>
                  <a:lnTo>
                    <a:pt x="1414997" y="125988"/>
                  </a:lnTo>
                  <a:cubicBezTo>
                    <a:pt x="1414997" y="185366"/>
                    <a:pt x="1366862" y="233501"/>
                    <a:pt x="1307485" y="233501"/>
                  </a:cubicBezTo>
                  <a:lnTo>
                    <a:pt x="107512" y="233501"/>
                  </a:lnTo>
                  <a:cubicBezTo>
                    <a:pt x="78998" y="233501"/>
                    <a:pt x="51652" y="222173"/>
                    <a:pt x="31490" y="202011"/>
                  </a:cubicBezTo>
                  <a:cubicBezTo>
                    <a:pt x="11327" y="181848"/>
                    <a:pt x="0" y="154502"/>
                    <a:pt x="0" y="125988"/>
                  </a:cubicBezTo>
                  <a:lnTo>
                    <a:pt x="0" y="107512"/>
                  </a:lnTo>
                  <a:cubicBezTo>
                    <a:pt x="0" y="48135"/>
                    <a:pt x="48135" y="0"/>
                    <a:pt x="107512" y="0"/>
                  </a:cubicBezTo>
                  <a:close/>
                </a:path>
              </a:pathLst>
            </a:custGeom>
            <a:solidFill>
              <a:srgbClr val="F4592F"/>
            </a:solidFill>
          </p:spPr>
        </p:sp>
        <p:sp>
          <p:nvSpPr>
            <p:cNvPr name="TextBox 8" id="8"/>
            <p:cNvSpPr txBox="true"/>
            <p:nvPr/>
          </p:nvSpPr>
          <p:spPr>
            <a:xfrm>
              <a:off x="0" y="-57150"/>
              <a:ext cx="1414997" cy="290651"/>
            </a:xfrm>
            <a:prstGeom prst="rect">
              <a:avLst/>
            </a:prstGeom>
          </p:spPr>
          <p:txBody>
            <a:bodyPr anchor="ctr" rtlCol="false" tIns="50800" lIns="50800" bIns="50800" rIns="50800"/>
            <a:lstStyle/>
            <a:p>
              <a:pPr algn="ctr">
                <a:lnSpc>
                  <a:spcPts val="3919"/>
                </a:lnSpc>
              </a:pPr>
            </a:p>
          </p:txBody>
        </p:sp>
      </p:grpSp>
      <p:sp>
        <p:nvSpPr>
          <p:cNvPr name="Freeform 9" id="9"/>
          <p:cNvSpPr/>
          <p:nvPr/>
        </p:nvSpPr>
        <p:spPr>
          <a:xfrm flipH="true" flipV="false" rot="0">
            <a:off x="9977558" y="5521483"/>
            <a:ext cx="4988470" cy="3736817"/>
          </a:xfrm>
          <a:custGeom>
            <a:avLst/>
            <a:gdLst/>
            <a:ahLst/>
            <a:cxnLst/>
            <a:rect r="r" b="b" t="t" l="l"/>
            <a:pathLst>
              <a:path h="3736817" w="4988470">
                <a:moveTo>
                  <a:pt x="4988469" y="0"/>
                </a:moveTo>
                <a:lnTo>
                  <a:pt x="0" y="0"/>
                </a:lnTo>
                <a:lnTo>
                  <a:pt x="0" y="3736817"/>
                </a:lnTo>
                <a:lnTo>
                  <a:pt x="4988469" y="3736817"/>
                </a:lnTo>
                <a:lnTo>
                  <a:pt x="498846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137159" y="6709806"/>
            <a:ext cx="4189988" cy="680085"/>
          </a:xfrm>
          <a:prstGeom prst="rect">
            <a:avLst/>
          </a:prstGeom>
        </p:spPr>
        <p:txBody>
          <a:bodyPr anchor="t" rtlCol="false" tIns="0" lIns="0" bIns="0" rIns="0">
            <a:spAutoFit/>
          </a:bodyPr>
          <a:lstStyle/>
          <a:p>
            <a:pPr algn="l">
              <a:lnSpc>
                <a:spcPts val="5279"/>
              </a:lnSpc>
            </a:pPr>
            <a:r>
              <a:rPr lang="en-US" sz="4799" b="true">
                <a:solidFill>
                  <a:srgbClr val="000000"/>
                </a:solidFill>
                <a:latin typeface="DM Sans Bold"/>
                <a:ea typeface="DM Sans Bold"/>
                <a:cs typeface="DM Sans Bold"/>
                <a:sym typeface="DM Sans Bold"/>
              </a:rPr>
              <a:t>Kelompok 2</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577451" y="562242"/>
            <a:ext cx="4572896" cy="1326542"/>
            <a:chOff x="0" y="0"/>
            <a:chExt cx="955937" cy="277306"/>
          </a:xfrm>
        </p:grpSpPr>
        <p:sp>
          <p:nvSpPr>
            <p:cNvPr name="Freeform 3" id="3"/>
            <p:cNvSpPr/>
            <p:nvPr/>
          </p:nvSpPr>
          <p:spPr>
            <a:xfrm flipH="false" flipV="false" rot="0">
              <a:off x="0" y="0"/>
              <a:ext cx="955937" cy="277306"/>
            </a:xfrm>
            <a:custGeom>
              <a:avLst/>
              <a:gdLst/>
              <a:ahLst/>
              <a:cxnLst/>
              <a:rect r="r" b="b" t="t" l="l"/>
              <a:pathLst>
                <a:path h="277306" w="955937">
                  <a:moveTo>
                    <a:pt x="138653" y="0"/>
                  </a:moveTo>
                  <a:lnTo>
                    <a:pt x="817284" y="0"/>
                  </a:lnTo>
                  <a:cubicBezTo>
                    <a:pt x="854057" y="0"/>
                    <a:pt x="889324" y="14608"/>
                    <a:pt x="915326" y="40610"/>
                  </a:cubicBezTo>
                  <a:cubicBezTo>
                    <a:pt x="941329" y="66613"/>
                    <a:pt x="955937" y="101880"/>
                    <a:pt x="955937" y="138653"/>
                  </a:cubicBezTo>
                  <a:lnTo>
                    <a:pt x="955937" y="138653"/>
                  </a:lnTo>
                  <a:cubicBezTo>
                    <a:pt x="955937" y="175426"/>
                    <a:pt x="941329" y="210693"/>
                    <a:pt x="915326" y="236695"/>
                  </a:cubicBezTo>
                  <a:cubicBezTo>
                    <a:pt x="889324" y="262698"/>
                    <a:pt x="854057" y="277306"/>
                    <a:pt x="817284" y="277306"/>
                  </a:cubicBezTo>
                  <a:lnTo>
                    <a:pt x="138653" y="277306"/>
                  </a:lnTo>
                  <a:cubicBezTo>
                    <a:pt x="101880" y="277306"/>
                    <a:pt x="66613" y="262698"/>
                    <a:pt x="40610" y="236695"/>
                  </a:cubicBezTo>
                  <a:cubicBezTo>
                    <a:pt x="14608" y="210693"/>
                    <a:pt x="0" y="175426"/>
                    <a:pt x="0" y="138653"/>
                  </a:cubicBezTo>
                  <a:lnTo>
                    <a:pt x="0" y="138653"/>
                  </a:lnTo>
                  <a:cubicBezTo>
                    <a:pt x="0" y="101880"/>
                    <a:pt x="14608" y="66613"/>
                    <a:pt x="40610" y="40610"/>
                  </a:cubicBezTo>
                  <a:cubicBezTo>
                    <a:pt x="66613" y="14608"/>
                    <a:pt x="101880" y="0"/>
                    <a:pt x="138653" y="0"/>
                  </a:cubicBezTo>
                  <a:close/>
                </a:path>
              </a:pathLst>
            </a:custGeom>
            <a:solidFill>
              <a:srgbClr val="000000"/>
            </a:solidFill>
          </p:spPr>
        </p:sp>
        <p:sp>
          <p:nvSpPr>
            <p:cNvPr name="TextBox 4" id="4"/>
            <p:cNvSpPr txBox="true"/>
            <p:nvPr/>
          </p:nvSpPr>
          <p:spPr>
            <a:xfrm>
              <a:off x="0" y="-104775"/>
              <a:ext cx="955937" cy="382081"/>
            </a:xfrm>
            <a:prstGeom prst="rect">
              <a:avLst/>
            </a:prstGeom>
          </p:spPr>
          <p:txBody>
            <a:bodyPr anchor="ctr" rtlCol="false" tIns="50800" lIns="50800" bIns="50800" rIns="50800"/>
            <a:lstStyle/>
            <a:p>
              <a:pPr algn="ctr">
                <a:lnSpc>
                  <a:spcPts val="7000"/>
                </a:lnSpc>
              </a:pPr>
              <a:r>
                <a:rPr lang="en-US" b="true" sz="5000">
                  <a:solidFill>
                    <a:srgbClr val="FFFFFF"/>
                  </a:solidFill>
                  <a:latin typeface="DM Sans Bold"/>
                  <a:ea typeface="DM Sans Bold"/>
                  <a:cs typeface="DM Sans Bold"/>
                  <a:sym typeface="DM Sans Bold"/>
                </a:rPr>
                <a:t>Kelebihan</a:t>
              </a:r>
            </a:p>
          </p:txBody>
        </p:sp>
      </p:grpSp>
      <p:grpSp>
        <p:nvGrpSpPr>
          <p:cNvPr name="Group 5" id="5"/>
          <p:cNvGrpSpPr/>
          <p:nvPr/>
        </p:nvGrpSpPr>
        <p:grpSpPr>
          <a:xfrm rot="0">
            <a:off x="1236757" y="2619642"/>
            <a:ext cx="7254285" cy="5562066"/>
            <a:chOff x="0" y="0"/>
            <a:chExt cx="5472737" cy="4196103"/>
          </a:xfrm>
        </p:grpSpPr>
        <p:sp>
          <p:nvSpPr>
            <p:cNvPr name="Freeform 6" id="6"/>
            <p:cNvSpPr/>
            <p:nvPr/>
          </p:nvSpPr>
          <p:spPr>
            <a:xfrm flipH="false" flipV="false" rot="0">
              <a:off x="0" y="0"/>
              <a:ext cx="5472737" cy="4196103"/>
            </a:xfrm>
            <a:custGeom>
              <a:avLst/>
              <a:gdLst/>
              <a:ahLst/>
              <a:cxnLst/>
              <a:rect r="r" b="b" t="t" l="l"/>
              <a:pathLst>
                <a:path h="4196103" w="5472737">
                  <a:moveTo>
                    <a:pt x="32017" y="0"/>
                  </a:moveTo>
                  <a:lnTo>
                    <a:pt x="5440720" y="0"/>
                  </a:lnTo>
                  <a:cubicBezTo>
                    <a:pt x="5449212" y="0"/>
                    <a:pt x="5457355" y="3373"/>
                    <a:pt x="5463360" y="9377"/>
                  </a:cubicBezTo>
                  <a:cubicBezTo>
                    <a:pt x="5469364" y="15382"/>
                    <a:pt x="5472737" y="23525"/>
                    <a:pt x="5472737" y="32017"/>
                  </a:cubicBezTo>
                  <a:lnTo>
                    <a:pt x="5472737" y="4164086"/>
                  </a:lnTo>
                  <a:cubicBezTo>
                    <a:pt x="5472737" y="4172577"/>
                    <a:pt x="5469364" y="4180721"/>
                    <a:pt x="5463360" y="4186725"/>
                  </a:cubicBezTo>
                  <a:cubicBezTo>
                    <a:pt x="5457355" y="4192730"/>
                    <a:pt x="5449212" y="4196103"/>
                    <a:pt x="5440720" y="4196103"/>
                  </a:cubicBezTo>
                  <a:lnTo>
                    <a:pt x="32017" y="4196103"/>
                  </a:lnTo>
                  <a:cubicBezTo>
                    <a:pt x="23525" y="4196103"/>
                    <a:pt x="15382" y="4192730"/>
                    <a:pt x="9377" y="4186725"/>
                  </a:cubicBezTo>
                  <a:cubicBezTo>
                    <a:pt x="3373" y="4180721"/>
                    <a:pt x="0" y="4172577"/>
                    <a:pt x="0" y="4164086"/>
                  </a:cubicBezTo>
                  <a:lnTo>
                    <a:pt x="0" y="32017"/>
                  </a:lnTo>
                  <a:cubicBezTo>
                    <a:pt x="0" y="23525"/>
                    <a:pt x="3373" y="15382"/>
                    <a:pt x="9377" y="9377"/>
                  </a:cubicBezTo>
                  <a:cubicBezTo>
                    <a:pt x="15382" y="3373"/>
                    <a:pt x="23525" y="0"/>
                    <a:pt x="32017" y="0"/>
                  </a:cubicBezTo>
                  <a:close/>
                </a:path>
              </a:pathLst>
            </a:custGeom>
            <a:solidFill>
              <a:srgbClr val="F1F1F1"/>
            </a:solidFill>
            <a:ln cap="rnd">
              <a:noFill/>
              <a:prstDash val="sysDot"/>
              <a:round/>
            </a:ln>
          </p:spPr>
        </p:sp>
        <p:sp>
          <p:nvSpPr>
            <p:cNvPr name="TextBox 7" id="7"/>
            <p:cNvSpPr txBox="true"/>
            <p:nvPr/>
          </p:nvSpPr>
          <p:spPr>
            <a:xfrm>
              <a:off x="0" y="-57150"/>
              <a:ext cx="5472737" cy="4253253"/>
            </a:xfrm>
            <a:prstGeom prst="rect">
              <a:avLst/>
            </a:prstGeom>
          </p:spPr>
          <p:txBody>
            <a:bodyPr anchor="ctr" rtlCol="false" tIns="254000" lIns="254000" bIns="254000" rIns="254000"/>
            <a:lstStyle/>
            <a:p>
              <a:pPr algn="just" marL="626106" indent="-313053" lvl="1">
                <a:lnSpc>
                  <a:spcPts val="4059"/>
                </a:lnSpc>
                <a:buFont typeface="Arial"/>
                <a:buChar char="•"/>
              </a:pPr>
              <a:r>
                <a:rPr lang="en-US" sz="2899">
                  <a:solidFill>
                    <a:srgbClr val="100F0D"/>
                  </a:solidFill>
                  <a:latin typeface="DM Sans"/>
                  <a:ea typeface="DM Sans"/>
                  <a:cs typeface="DM Sans"/>
                  <a:sym typeface="DM Sans"/>
                </a:rPr>
                <a:t>Komunitas Aktif: Pengguna sering terlibat dalam interaksi dan kolaborasi, menciptakan suasana yang dinamis dan menyenangkan.</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Mudah Digunakan: Antarmuka yang sederhana dan alat pengeditan yang mudah dipahami memungkinkan pengguna untuk membuat konten dengan cepat.</a:t>
              </a:r>
            </a:p>
            <a:p>
              <a:pPr algn="just">
                <a:lnSpc>
                  <a:spcPts val="4059"/>
                </a:lnSpc>
              </a:pPr>
            </a:p>
          </p:txBody>
        </p:sp>
      </p:grpSp>
      <p:grpSp>
        <p:nvGrpSpPr>
          <p:cNvPr name="Group 8" id="8"/>
          <p:cNvGrpSpPr/>
          <p:nvPr/>
        </p:nvGrpSpPr>
        <p:grpSpPr>
          <a:xfrm rot="0">
            <a:off x="9796959" y="2619642"/>
            <a:ext cx="7254285" cy="7105116"/>
            <a:chOff x="0" y="0"/>
            <a:chExt cx="5472737" cy="5360202"/>
          </a:xfrm>
        </p:grpSpPr>
        <p:sp>
          <p:nvSpPr>
            <p:cNvPr name="Freeform 9" id="9"/>
            <p:cNvSpPr/>
            <p:nvPr/>
          </p:nvSpPr>
          <p:spPr>
            <a:xfrm flipH="false" flipV="false" rot="0">
              <a:off x="0" y="0"/>
              <a:ext cx="5472737" cy="5360202"/>
            </a:xfrm>
            <a:custGeom>
              <a:avLst/>
              <a:gdLst/>
              <a:ahLst/>
              <a:cxnLst/>
              <a:rect r="r" b="b" t="t" l="l"/>
              <a:pathLst>
                <a:path h="5360202" w="5472737">
                  <a:moveTo>
                    <a:pt x="32017" y="0"/>
                  </a:moveTo>
                  <a:lnTo>
                    <a:pt x="5440720" y="0"/>
                  </a:lnTo>
                  <a:cubicBezTo>
                    <a:pt x="5449212" y="0"/>
                    <a:pt x="5457355" y="3373"/>
                    <a:pt x="5463360" y="9377"/>
                  </a:cubicBezTo>
                  <a:cubicBezTo>
                    <a:pt x="5469364" y="15382"/>
                    <a:pt x="5472737" y="23525"/>
                    <a:pt x="5472737" y="32017"/>
                  </a:cubicBezTo>
                  <a:lnTo>
                    <a:pt x="5472737" y="5328185"/>
                  </a:lnTo>
                  <a:cubicBezTo>
                    <a:pt x="5472737" y="5336677"/>
                    <a:pt x="5469364" y="5344820"/>
                    <a:pt x="5463360" y="5350825"/>
                  </a:cubicBezTo>
                  <a:cubicBezTo>
                    <a:pt x="5457355" y="5356829"/>
                    <a:pt x="5449212" y="5360202"/>
                    <a:pt x="5440720" y="5360202"/>
                  </a:cubicBezTo>
                  <a:lnTo>
                    <a:pt x="32017" y="5360202"/>
                  </a:lnTo>
                  <a:cubicBezTo>
                    <a:pt x="23525" y="5360202"/>
                    <a:pt x="15382" y="5356829"/>
                    <a:pt x="9377" y="5350825"/>
                  </a:cubicBezTo>
                  <a:cubicBezTo>
                    <a:pt x="3373" y="5344820"/>
                    <a:pt x="0" y="5336677"/>
                    <a:pt x="0" y="5328185"/>
                  </a:cubicBezTo>
                  <a:lnTo>
                    <a:pt x="0" y="32017"/>
                  </a:lnTo>
                  <a:cubicBezTo>
                    <a:pt x="0" y="23525"/>
                    <a:pt x="3373" y="15382"/>
                    <a:pt x="9377" y="9377"/>
                  </a:cubicBezTo>
                  <a:cubicBezTo>
                    <a:pt x="15382" y="3373"/>
                    <a:pt x="23525" y="0"/>
                    <a:pt x="32017" y="0"/>
                  </a:cubicBezTo>
                  <a:close/>
                </a:path>
              </a:pathLst>
            </a:custGeom>
            <a:solidFill>
              <a:srgbClr val="F1F1F1"/>
            </a:solidFill>
            <a:ln cap="rnd">
              <a:noFill/>
              <a:prstDash val="sysDot"/>
              <a:round/>
            </a:ln>
          </p:spPr>
        </p:sp>
        <p:sp>
          <p:nvSpPr>
            <p:cNvPr name="TextBox 10" id="10"/>
            <p:cNvSpPr txBox="true"/>
            <p:nvPr/>
          </p:nvSpPr>
          <p:spPr>
            <a:xfrm>
              <a:off x="0" y="-57150"/>
              <a:ext cx="5472737" cy="5417352"/>
            </a:xfrm>
            <a:prstGeom prst="rect">
              <a:avLst/>
            </a:prstGeom>
          </p:spPr>
          <p:txBody>
            <a:bodyPr anchor="ctr" rtlCol="false" tIns="254000" lIns="254000" bIns="254000" rIns="254000"/>
            <a:lstStyle/>
            <a:p>
              <a:pPr algn="just" marL="626106" indent="-313053" lvl="1">
                <a:lnSpc>
                  <a:spcPts val="4059"/>
                </a:lnSpc>
                <a:buFont typeface="Arial"/>
                <a:buChar char="•"/>
              </a:pPr>
              <a:r>
                <a:rPr lang="en-US" sz="2899">
                  <a:solidFill>
                    <a:srgbClr val="100F0D"/>
                  </a:solidFill>
                  <a:latin typeface="DM Sans"/>
                  <a:ea typeface="DM Sans"/>
                  <a:cs typeface="DM Sans"/>
                  <a:sym typeface="DM Sans"/>
                </a:rPr>
                <a:t>Konten yang Cepat Hilang: Karena sifat konten yang cepat dan berulang, sulit untuk membangun audiens jangka panjang.</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Masalah Privasi dan Keamanan: Terdapat kekhawatiran tentang pengumpulan data pengguna dan privasi.</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Keterbatasan Analitik: Akun pribadi memiliki akses terbatas ke analitik yang mendalam, yang menyulitkan untuk melacak kinerja konten.</a:t>
              </a:r>
            </a:p>
            <a:p>
              <a:pPr algn="just">
                <a:lnSpc>
                  <a:spcPts val="4059"/>
                </a:lnSpc>
              </a:pPr>
            </a:p>
          </p:txBody>
        </p:sp>
      </p:grpSp>
      <p:grpSp>
        <p:nvGrpSpPr>
          <p:cNvPr name="Group 11" id="11"/>
          <p:cNvGrpSpPr/>
          <p:nvPr/>
        </p:nvGrpSpPr>
        <p:grpSpPr>
          <a:xfrm rot="0">
            <a:off x="11137653" y="562242"/>
            <a:ext cx="4572896" cy="1326542"/>
            <a:chOff x="0" y="0"/>
            <a:chExt cx="955937" cy="277306"/>
          </a:xfrm>
        </p:grpSpPr>
        <p:sp>
          <p:nvSpPr>
            <p:cNvPr name="Freeform 12" id="12"/>
            <p:cNvSpPr/>
            <p:nvPr/>
          </p:nvSpPr>
          <p:spPr>
            <a:xfrm flipH="false" flipV="false" rot="0">
              <a:off x="0" y="0"/>
              <a:ext cx="955937" cy="277306"/>
            </a:xfrm>
            <a:custGeom>
              <a:avLst/>
              <a:gdLst/>
              <a:ahLst/>
              <a:cxnLst/>
              <a:rect r="r" b="b" t="t" l="l"/>
              <a:pathLst>
                <a:path h="277306" w="955937">
                  <a:moveTo>
                    <a:pt x="138653" y="0"/>
                  </a:moveTo>
                  <a:lnTo>
                    <a:pt x="817284" y="0"/>
                  </a:lnTo>
                  <a:cubicBezTo>
                    <a:pt x="854057" y="0"/>
                    <a:pt x="889324" y="14608"/>
                    <a:pt x="915326" y="40610"/>
                  </a:cubicBezTo>
                  <a:cubicBezTo>
                    <a:pt x="941329" y="66613"/>
                    <a:pt x="955937" y="101880"/>
                    <a:pt x="955937" y="138653"/>
                  </a:cubicBezTo>
                  <a:lnTo>
                    <a:pt x="955937" y="138653"/>
                  </a:lnTo>
                  <a:cubicBezTo>
                    <a:pt x="955937" y="175426"/>
                    <a:pt x="941329" y="210693"/>
                    <a:pt x="915326" y="236695"/>
                  </a:cubicBezTo>
                  <a:cubicBezTo>
                    <a:pt x="889324" y="262698"/>
                    <a:pt x="854057" y="277306"/>
                    <a:pt x="817284" y="277306"/>
                  </a:cubicBezTo>
                  <a:lnTo>
                    <a:pt x="138653" y="277306"/>
                  </a:lnTo>
                  <a:cubicBezTo>
                    <a:pt x="101880" y="277306"/>
                    <a:pt x="66613" y="262698"/>
                    <a:pt x="40610" y="236695"/>
                  </a:cubicBezTo>
                  <a:cubicBezTo>
                    <a:pt x="14608" y="210693"/>
                    <a:pt x="0" y="175426"/>
                    <a:pt x="0" y="138653"/>
                  </a:cubicBezTo>
                  <a:lnTo>
                    <a:pt x="0" y="138653"/>
                  </a:lnTo>
                  <a:cubicBezTo>
                    <a:pt x="0" y="101880"/>
                    <a:pt x="14608" y="66613"/>
                    <a:pt x="40610" y="40610"/>
                  </a:cubicBezTo>
                  <a:cubicBezTo>
                    <a:pt x="66613" y="14608"/>
                    <a:pt x="101880" y="0"/>
                    <a:pt x="138653" y="0"/>
                  </a:cubicBezTo>
                  <a:close/>
                </a:path>
              </a:pathLst>
            </a:custGeom>
            <a:solidFill>
              <a:srgbClr val="000000"/>
            </a:solidFill>
          </p:spPr>
        </p:sp>
        <p:sp>
          <p:nvSpPr>
            <p:cNvPr name="TextBox 13" id="13"/>
            <p:cNvSpPr txBox="true"/>
            <p:nvPr/>
          </p:nvSpPr>
          <p:spPr>
            <a:xfrm>
              <a:off x="0" y="-104775"/>
              <a:ext cx="955937" cy="382081"/>
            </a:xfrm>
            <a:prstGeom prst="rect">
              <a:avLst/>
            </a:prstGeom>
          </p:spPr>
          <p:txBody>
            <a:bodyPr anchor="ctr" rtlCol="false" tIns="50800" lIns="50800" bIns="50800" rIns="50800"/>
            <a:lstStyle/>
            <a:p>
              <a:pPr algn="ctr">
                <a:lnSpc>
                  <a:spcPts val="7000"/>
                </a:lnSpc>
              </a:pPr>
              <a:r>
                <a:rPr lang="en-US" b="true" sz="5000">
                  <a:solidFill>
                    <a:srgbClr val="FFFFFF"/>
                  </a:solidFill>
                  <a:latin typeface="DM Sans Bold"/>
                  <a:ea typeface="DM Sans Bold"/>
                  <a:cs typeface="DM Sans Bold"/>
                  <a:sym typeface="DM Sans Bold"/>
                </a:rPr>
                <a:t>Kekurangan</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41319" y="4107859"/>
            <a:ext cx="8712522" cy="4940300"/>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000000"/>
                </a:solidFill>
                <a:latin typeface="DM Sans"/>
                <a:ea typeface="DM Sans"/>
                <a:cs typeface="DM Sans"/>
                <a:sym typeface="DM Sans"/>
              </a:rPr>
              <a:t>Bisnis: Kampanye pemasaran yang kreatif dan menarik.</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Personal Branding: Menunjukkan bakat, kreativitas, dan kepribadian.</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Komunitas: Membangun hubungan dengan audiens melalui konten yang menghibur.</a:t>
            </a:r>
          </a:p>
          <a:p>
            <a:pPr algn="just">
              <a:lnSpc>
                <a:spcPts val="4900"/>
              </a:lnSpc>
            </a:pPr>
          </a:p>
        </p:txBody>
      </p:sp>
      <p:grpSp>
        <p:nvGrpSpPr>
          <p:cNvPr name="Group 3" id="3"/>
          <p:cNvGrpSpPr/>
          <p:nvPr/>
        </p:nvGrpSpPr>
        <p:grpSpPr>
          <a:xfrm rot="0">
            <a:off x="2213690" y="2257696"/>
            <a:ext cx="9910937" cy="1326542"/>
            <a:chOff x="0" y="0"/>
            <a:chExt cx="2071823" cy="277306"/>
          </a:xfrm>
        </p:grpSpPr>
        <p:sp>
          <p:nvSpPr>
            <p:cNvPr name="Freeform 4" id="4"/>
            <p:cNvSpPr/>
            <p:nvPr/>
          </p:nvSpPr>
          <p:spPr>
            <a:xfrm flipH="false" flipV="false" rot="0">
              <a:off x="0" y="0"/>
              <a:ext cx="2071823" cy="277306"/>
            </a:xfrm>
            <a:custGeom>
              <a:avLst/>
              <a:gdLst/>
              <a:ahLst/>
              <a:cxnLst/>
              <a:rect r="r" b="b" t="t" l="l"/>
              <a:pathLst>
                <a:path h="277306" w="2071823">
                  <a:moveTo>
                    <a:pt x="73428" y="0"/>
                  </a:moveTo>
                  <a:lnTo>
                    <a:pt x="1998395" y="0"/>
                  </a:lnTo>
                  <a:cubicBezTo>
                    <a:pt x="2038948" y="0"/>
                    <a:pt x="2071823" y="32875"/>
                    <a:pt x="2071823" y="73428"/>
                  </a:cubicBezTo>
                  <a:lnTo>
                    <a:pt x="2071823" y="203878"/>
                  </a:lnTo>
                  <a:cubicBezTo>
                    <a:pt x="2071823" y="223352"/>
                    <a:pt x="2064087" y="242029"/>
                    <a:pt x="2050316" y="255799"/>
                  </a:cubicBezTo>
                  <a:cubicBezTo>
                    <a:pt x="2036546" y="269570"/>
                    <a:pt x="2017869" y="277306"/>
                    <a:pt x="1998395" y="277306"/>
                  </a:cubicBezTo>
                  <a:lnTo>
                    <a:pt x="73428" y="277306"/>
                  </a:lnTo>
                  <a:cubicBezTo>
                    <a:pt x="32875" y="277306"/>
                    <a:pt x="0" y="244431"/>
                    <a:pt x="0" y="203878"/>
                  </a:cubicBezTo>
                  <a:lnTo>
                    <a:pt x="0" y="73428"/>
                  </a:lnTo>
                  <a:cubicBezTo>
                    <a:pt x="0" y="53954"/>
                    <a:pt x="7736" y="35277"/>
                    <a:pt x="21507" y="21507"/>
                  </a:cubicBezTo>
                  <a:cubicBezTo>
                    <a:pt x="35277" y="7736"/>
                    <a:pt x="53954" y="0"/>
                    <a:pt x="73428" y="0"/>
                  </a:cubicBezTo>
                  <a:close/>
                </a:path>
              </a:pathLst>
            </a:custGeom>
            <a:solidFill>
              <a:srgbClr val="000000"/>
            </a:solidFill>
          </p:spPr>
        </p:sp>
        <p:sp>
          <p:nvSpPr>
            <p:cNvPr name="TextBox 5" id="5"/>
            <p:cNvSpPr txBox="true"/>
            <p:nvPr/>
          </p:nvSpPr>
          <p:spPr>
            <a:xfrm>
              <a:off x="0" y="-123825"/>
              <a:ext cx="2071823" cy="401131"/>
            </a:xfrm>
            <a:prstGeom prst="rect">
              <a:avLst/>
            </a:prstGeom>
          </p:spPr>
          <p:txBody>
            <a:bodyPr anchor="ctr" rtlCol="false" tIns="50800" lIns="50800" bIns="50800" rIns="50800"/>
            <a:lstStyle/>
            <a:p>
              <a:pPr algn="ctr">
                <a:lnSpc>
                  <a:spcPts val="8959"/>
                </a:lnSpc>
              </a:pPr>
              <a:r>
                <a:rPr lang="en-US" b="true" sz="6399">
                  <a:solidFill>
                    <a:srgbClr val="FFFFFF"/>
                  </a:solidFill>
                  <a:latin typeface="DM Sans Bold"/>
                  <a:ea typeface="DM Sans Bold"/>
                  <a:cs typeface="DM Sans Bold"/>
                  <a:sym typeface="DM Sans Bold"/>
                </a:rPr>
                <a:t>Peruntukan</a:t>
              </a:r>
            </a:p>
          </p:txBody>
        </p:sp>
      </p:grpSp>
      <p:sp>
        <p:nvSpPr>
          <p:cNvPr name="Freeform 6" id="6"/>
          <p:cNvSpPr/>
          <p:nvPr/>
        </p:nvSpPr>
        <p:spPr>
          <a:xfrm flipH="false" flipV="false" rot="0">
            <a:off x="11490088" y="1950774"/>
            <a:ext cx="1001138" cy="970194"/>
          </a:xfrm>
          <a:custGeom>
            <a:avLst/>
            <a:gdLst/>
            <a:ahLst/>
            <a:cxnLst/>
            <a:rect r="r" b="b" t="t" l="l"/>
            <a:pathLst>
              <a:path h="970194" w="1001138">
                <a:moveTo>
                  <a:pt x="0" y="0"/>
                </a:moveTo>
                <a:lnTo>
                  <a:pt x="1001138" y="0"/>
                </a:lnTo>
                <a:lnTo>
                  <a:pt x="1001138" y="970194"/>
                </a:lnTo>
                <a:lnTo>
                  <a:pt x="0" y="97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096115" y="2920968"/>
            <a:ext cx="969431" cy="969431"/>
          </a:xfrm>
          <a:custGeom>
            <a:avLst/>
            <a:gdLst/>
            <a:ahLst/>
            <a:cxnLst/>
            <a:rect r="r" b="b" t="t" l="l"/>
            <a:pathLst>
              <a:path h="969431" w="969431">
                <a:moveTo>
                  <a:pt x="0" y="0"/>
                </a:moveTo>
                <a:lnTo>
                  <a:pt x="969431" y="0"/>
                </a:lnTo>
                <a:lnTo>
                  <a:pt x="969431" y="969431"/>
                </a:lnTo>
                <a:lnTo>
                  <a:pt x="0" y="9694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884896" y="1673424"/>
            <a:ext cx="3475252" cy="7584876"/>
          </a:xfrm>
          <a:custGeom>
            <a:avLst/>
            <a:gdLst/>
            <a:ahLst/>
            <a:cxnLst/>
            <a:rect r="r" b="b" t="t" l="l"/>
            <a:pathLst>
              <a:path h="7584876" w="3475252">
                <a:moveTo>
                  <a:pt x="0" y="0"/>
                </a:moveTo>
                <a:lnTo>
                  <a:pt x="3475252" y="0"/>
                </a:lnTo>
                <a:lnTo>
                  <a:pt x="3475252" y="7584876"/>
                </a:lnTo>
                <a:lnTo>
                  <a:pt x="0" y="75848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66234" y="4181419"/>
            <a:ext cx="13474494" cy="5129957"/>
            <a:chOff x="0" y="0"/>
            <a:chExt cx="10165352" cy="3870113"/>
          </a:xfrm>
        </p:grpSpPr>
        <p:sp>
          <p:nvSpPr>
            <p:cNvPr name="Freeform 3" id="3"/>
            <p:cNvSpPr/>
            <p:nvPr/>
          </p:nvSpPr>
          <p:spPr>
            <a:xfrm flipH="false" flipV="false" rot="0">
              <a:off x="0" y="0"/>
              <a:ext cx="10165352" cy="3870113"/>
            </a:xfrm>
            <a:custGeom>
              <a:avLst/>
              <a:gdLst/>
              <a:ahLst/>
              <a:cxnLst/>
              <a:rect r="r" b="b" t="t" l="l"/>
              <a:pathLst>
                <a:path h="3870113" w="10165352">
                  <a:moveTo>
                    <a:pt x="17237" y="0"/>
                  </a:moveTo>
                  <a:lnTo>
                    <a:pt x="10148115" y="0"/>
                  </a:lnTo>
                  <a:cubicBezTo>
                    <a:pt x="10157634" y="0"/>
                    <a:pt x="10165352" y="7717"/>
                    <a:pt x="10165352" y="17237"/>
                  </a:cubicBezTo>
                  <a:lnTo>
                    <a:pt x="10165352" y="3852876"/>
                  </a:lnTo>
                  <a:cubicBezTo>
                    <a:pt x="10165352" y="3862396"/>
                    <a:pt x="10157634" y="3870113"/>
                    <a:pt x="10148115" y="3870113"/>
                  </a:cubicBezTo>
                  <a:lnTo>
                    <a:pt x="17237" y="3870113"/>
                  </a:lnTo>
                  <a:cubicBezTo>
                    <a:pt x="7717" y="3870113"/>
                    <a:pt x="0" y="3862396"/>
                    <a:pt x="0" y="3852876"/>
                  </a:cubicBezTo>
                  <a:lnTo>
                    <a:pt x="0" y="17237"/>
                  </a:lnTo>
                  <a:cubicBezTo>
                    <a:pt x="0" y="7717"/>
                    <a:pt x="7717" y="0"/>
                    <a:pt x="17237" y="0"/>
                  </a:cubicBezTo>
                  <a:close/>
                </a:path>
              </a:pathLst>
            </a:custGeom>
            <a:solidFill>
              <a:srgbClr val="F1F1F1"/>
            </a:solidFill>
            <a:ln cap="rnd">
              <a:noFill/>
              <a:prstDash val="sysDot"/>
              <a:round/>
            </a:ln>
          </p:spPr>
        </p:sp>
        <p:sp>
          <p:nvSpPr>
            <p:cNvPr name="TextBox 4" id="4"/>
            <p:cNvSpPr txBox="true"/>
            <p:nvPr/>
          </p:nvSpPr>
          <p:spPr>
            <a:xfrm>
              <a:off x="0" y="-66675"/>
              <a:ext cx="10165352" cy="3936788"/>
            </a:xfrm>
            <a:prstGeom prst="rect">
              <a:avLst/>
            </a:prstGeom>
          </p:spPr>
          <p:txBody>
            <a:bodyPr anchor="ctr" rtlCol="false" tIns="254000" lIns="254000" bIns="254000" rIns="254000"/>
            <a:lstStyle/>
            <a:p>
              <a:pPr algn="just">
                <a:lnSpc>
                  <a:spcPts val="5039"/>
                </a:lnSpc>
              </a:pPr>
              <a:r>
                <a:rPr lang="en-US" sz="3599">
                  <a:solidFill>
                    <a:srgbClr val="100F0D"/>
                  </a:solidFill>
                  <a:latin typeface="DM Sans"/>
                  <a:ea typeface="DM Sans"/>
                  <a:cs typeface="DM Sans"/>
                  <a:sym typeface="DM Sans"/>
                </a:rPr>
                <a:t>YouTube adalah platform berbagi video terbesar di dunia, didirikan pada tahun 2005. YouTube memungkinkan pengguna untuk mengunggah, menonton, dan membagikan video dalam berbagai format, dari vlog hingga tutorial dan film pendek.</a:t>
              </a:r>
            </a:p>
          </p:txBody>
        </p:sp>
      </p:grpSp>
      <p:grpSp>
        <p:nvGrpSpPr>
          <p:cNvPr name="Group 5" id="5"/>
          <p:cNvGrpSpPr/>
          <p:nvPr/>
        </p:nvGrpSpPr>
        <p:grpSpPr>
          <a:xfrm rot="0">
            <a:off x="837076" y="1900390"/>
            <a:ext cx="3243123" cy="3243110"/>
            <a:chOff x="0" y="0"/>
            <a:chExt cx="6350000" cy="6349975"/>
          </a:xfrm>
        </p:grpSpPr>
        <p:sp>
          <p:nvSpPr>
            <p:cNvPr name="Freeform 6" id="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0" t="-42448" r="0" b="-7552"/>
              </a:stretch>
            </a:blipFill>
          </p:spPr>
        </p:sp>
      </p:grpSp>
      <p:sp>
        <p:nvSpPr>
          <p:cNvPr name="Freeform 7" id="7"/>
          <p:cNvSpPr/>
          <p:nvPr/>
        </p:nvSpPr>
        <p:spPr>
          <a:xfrm flipH="false" flipV="false" rot="0">
            <a:off x="3171256" y="2100564"/>
            <a:ext cx="796152" cy="706404"/>
          </a:xfrm>
          <a:custGeom>
            <a:avLst/>
            <a:gdLst/>
            <a:ahLst/>
            <a:cxnLst/>
            <a:rect r="r" b="b" t="t" l="l"/>
            <a:pathLst>
              <a:path h="706404" w="796152">
                <a:moveTo>
                  <a:pt x="0" y="0"/>
                </a:moveTo>
                <a:lnTo>
                  <a:pt x="796152" y="0"/>
                </a:lnTo>
                <a:lnTo>
                  <a:pt x="796152" y="706404"/>
                </a:lnTo>
                <a:lnTo>
                  <a:pt x="0" y="7064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76819" y="2453766"/>
            <a:ext cx="1966813" cy="872235"/>
            <a:chOff x="0" y="0"/>
            <a:chExt cx="526523" cy="233501"/>
          </a:xfrm>
        </p:grpSpPr>
        <p:sp>
          <p:nvSpPr>
            <p:cNvPr name="Freeform 9" id="9"/>
            <p:cNvSpPr/>
            <p:nvPr/>
          </p:nvSpPr>
          <p:spPr>
            <a:xfrm flipH="false" flipV="false" rot="0">
              <a:off x="0" y="0"/>
              <a:ext cx="526523" cy="233501"/>
            </a:xfrm>
            <a:custGeom>
              <a:avLst/>
              <a:gdLst/>
              <a:ahLst/>
              <a:cxnLst/>
              <a:rect r="r" b="b" t="t" l="l"/>
              <a:pathLst>
                <a:path h="233501" w="526523">
                  <a:moveTo>
                    <a:pt x="116750" y="0"/>
                  </a:moveTo>
                  <a:lnTo>
                    <a:pt x="409773" y="0"/>
                  </a:lnTo>
                  <a:cubicBezTo>
                    <a:pt x="474252" y="0"/>
                    <a:pt x="526523" y="52271"/>
                    <a:pt x="526523" y="116750"/>
                  </a:cubicBezTo>
                  <a:lnTo>
                    <a:pt x="526523" y="116750"/>
                  </a:lnTo>
                  <a:cubicBezTo>
                    <a:pt x="526523" y="147714"/>
                    <a:pt x="514223" y="177410"/>
                    <a:pt x="492328" y="199305"/>
                  </a:cubicBezTo>
                  <a:cubicBezTo>
                    <a:pt x="470433" y="221200"/>
                    <a:pt x="440737" y="233501"/>
                    <a:pt x="409773"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35A1F4"/>
            </a:solidFill>
          </p:spPr>
        </p:sp>
        <p:sp>
          <p:nvSpPr>
            <p:cNvPr name="TextBox 10" id="10"/>
            <p:cNvSpPr txBox="true"/>
            <p:nvPr/>
          </p:nvSpPr>
          <p:spPr>
            <a:xfrm>
              <a:off x="0" y="-57150"/>
              <a:ext cx="526523" cy="290651"/>
            </a:xfrm>
            <a:prstGeom prst="rect">
              <a:avLst/>
            </a:prstGeom>
          </p:spPr>
          <p:txBody>
            <a:bodyPr anchor="ctr" rtlCol="false" tIns="50800" lIns="50800" bIns="50800" rIns="50800"/>
            <a:lstStyle/>
            <a:p>
              <a:pPr algn="ctr">
                <a:lnSpc>
                  <a:spcPts val="3919"/>
                </a:lnSpc>
              </a:pPr>
              <a:r>
                <a:rPr lang="en-US" b="true" sz="2799">
                  <a:solidFill>
                    <a:srgbClr val="FFFFFF"/>
                  </a:solidFill>
                  <a:latin typeface="DM Sans Bold"/>
                  <a:ea typeface="DM Sans Bold"/>
                  <a:cs typeface="DM Sans Bold"/>
                  <a:sym typeface="DM Sans Bold"/>
                </a:rPr>
                <a:t>Ica</a:t>
              </a:r>
            </a:p>
          </p:txBody>
        </p:sp>
      </p:grpSp>
      <p:sp>
        <p:nvSpPr>
          <p:cNvPr name="Freeform 11" id="11"/>
          <p:cNvSpPr/>
          <p:nvPr/>
        </p:nvSpPr>
        <p:spPr>
          <a:xfrm flipH="false" flipV="false" rot="0">
            <a:off x="1434840" y="4181419"/>
            <a:ext cx="910308" cy="910308"/>
          </a:xfrm>
          <a:custGeom>
            <a:avLst/>
            <a:gdLst/>
            <a:ahLst/>
            <a:cxnLst/>
            <a:rect r="r" b="b" t="t" l="l"/>
            <a:pathLst>
              <a:path h="910308" w="910308">
                <a:moveTo>
                  <a:pt x="0" y="0"/>
                </a:moveTo>
                <a:lnTo>
                  <a:pt x="910308" y="0"/>
                </a:lnTo>
                <a:lnTo>
                  <a:pt x="910308" y="910308"/>
                </a:lnTo>
                <a:lnTo>
                  <a:pt x="0" y="9103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5942038" y="1705194"/>
            <a:ext cx="6922885" cy="1116992"/>
            <a:chOff x="0" y="0"/>
            <a:chExt cx="1447188" cy="233501"/>
          </a:xfrm>
        </p:grpSpPr>
        <p:sp>
          <p:nvSpPr>
            <p:cNvPr name="Freeform 13" id="13"/>
            <p:cNvSpPr/>
            <p:nvPr/>
          </p:nvSpPr>
          <p:spPr>
            <a:xfrm flipH="false" flipV="false" rot="0">
              <a:off x="0" y="0"/>
              <a:ext cx="1447188" cy="233501"/>
            </a:xfrm>
            <a:custGeom>
              <a:avLst/>
              <a:gdLst/>
              <a:ahLst/>
              <a:cxnLst/>
              <a:rect r="r" b="b" t="t" l="l"/>
              <a:pathLst>
                <a:path h="233501" w="1447188">
                  <a:moveTo>
                    <a:pt x="105121" y="0"/>
                  </a:moveTo>
                  <a:lnTo>
                    <a:pt x="1342067" y="0"/>
                  </a:lnTo>
                  <a:cubicBezTo>
                    <a:pt x="1400124" y="0"/>
                    <a:pt x="1447188" y="47064"/>
                    <a:pt x="1447188" y="105121"/>
                  </a:cubicBezTo>
                  <a:lnTo>
                    <a:pt x="1447188" y="128380"/>
                  </a:lnTo>
                  <a:cubicBezTo>
                    <a:pt x="1447188" y="186436"/>
                    <a:pt x="1400124" y="233501"/>
                    <a:pt x="1342067" y="233501"/>
                  </a:cubicBezTo>
                  <a:lnTo>
                    <a:pt x="105121" y="233501"/>
                  </a:lnTo>
                  <a:cubicBezTo>
                    <a:pt x="47064" y="233501"/>
                    <a:pt x="0" y="186436"/>
                    <a:pt x="0" y="128380"/>
                  </a:cubicBezTo>
                  <a:lnTo>
                    <a:pt x="0" y="105121"/>
                  </a:lnTo>
                  <a:cubicBezTo>
                    <a:pt x="0" y="47064"/>
                    <a:pt x="47064" y="0"/>
                    <a:pt x="105121" y="0"/>
                  </a:cubicBezTo>
                  <a:close/>
                </a:path>
              </a:pathLst>
            </a:custGeom>
            <a:solidFill>
              <a:srgbClr val="FF0000"/>
            </a:solidFill>
          </p:spPr>
        </p:sp>
        <p:sp>
          <p:nvSpPr>
            <p:cNvPr name="TextBox 14" id="14"/>
            <p:cNvSpPr txBox="true"/>
            <p:nvPr/>
          </p:nvSpPr>
          <p:spPr>
            <a:xfrm>
              <a:off x="0" y="-66675"/>
              <a:ext cx="1447188" cy="300176"/>
            </a:xfrm>
            <a:prstGeom prst="rect">
              <a:avLst/>
            </a:prstGeom>
          </p:spPr>
          <p:txBody>
            <a:bodyPr anchor="ctr" rtlCol="false" tIns="50800" lIns="50800" bIns="50800" rIns="50800"/>
            <a:lstStyle/>
            <a:p>
              <a:pPr algn="ctr">
                <a:lnSpc>
                  <a:spcPts val="4899"/>
                </a:lnSpc>
              </a:pPr>
              <a:r>
                <a:rPr lang="en-US" b="true" sz="3499" u="sng">
                  <a:solidFill>
                    <a:srgbClr val="FFFFFF"/>
                  </a:solidFill>
                  <a:latin typeface="DM Sans Bold"/>
                  <a:ea typeface="DM Sans Bold"/>
                  <a:cs typeface="DM Sans Bold"/>
                  <a:sym typeface="DM Sans Bold"/>
                </a:rPr>
                <a:t>YouTube</a:t>
              </a:r>
            </a:p>
          </p:txBody>
        </p:sp>
      </p:grpSp>
      <p:sp>
        <p:nvSpPr>
          <p:cNvPr name="Freeform 15" id="15"/>
          <p:cNvSpPr/>
          <p:nvPr/>
        </p:nvSpPr>
        <p:spPr>
          <a:xfrm flipH="false" flipV="false" rot="0">
            <a:off x="14589279" y="7849740"/>
            <a:ext cx="2472190" cy="2107542"/>
          </a:xfrm>
          <a:custGeom>
            <a:avLst/>
            <a:gdLst/>
            <a:ahLst/>
            <a:cxnLst/>
            <a:rect r="r" b="b" t="t" l="l"/>
            <a:pathLst>
              <a:path h="2107542" w="2472190">
                <a:moveTo>
                  <a:pt x="0" y="0"/>
                </a:moveTo>
                <a:lnTo>
                  <a:pt x="2472190" y="0"/>
                </a:lnTo>
                <a:lnTo>
                  <a:pt x="2472190" y="2107542"/>
                </a:lnTo>
                <a:lnTo>
                  <a:pt x="0" y="2107542"/>
                </a:lnTo>
                <a:lnTo>
                  <a:pt x="0" y="0"/>
                </a:lnTo>
                <a:close/>
              </a:path>
            </a:pathLst>
          </a:custGeom>
          <a:blipFill>
            <a:blip r:embed="rId7"/>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577451" y="562242"/>
            <a:ext cx="4572896" cy="1326542"/>
            <a:chOff x="0" y="0"/>
            <a:chExt cx="955937" cy="277306"/>
          </a:xfrm>
        </p:grpSpPr>
        <p:sp>
          <p:nvSpPr>
            <p:cNvPr name="Freeform 3" id="3"/>
            <p:cNvSpPr/>
            <p:nvPr/>
          </p:nvSpPr>
          <p:spPr>
            <a:xfrm flipH="false" flipV="false" rot="0">
              <a:off x="0" y="0"/>
              <a:ext cx="955937" cy="277306"/>
            </a:xfrm>
            <a:custGeom>
              <a:avLst/>
              <a:gdLst/>
              <a:ahLst/>
              <a:cxnLst/>
              <a:rect r="r" b="b" t="t" l="l"/>
              <a:pathLst>
                <a:path h="277306" w="955937">
                  <a:moveTo>
                    <a:pt x="138653" y="0"/>
                  </a:moveTo>
                  <a:lnTo>
                    <a:pt x="817284" y="0"/>
                  </a:lnTo>
                  <a:cubicBezTo>
                    <a:pt x="854057" y="0"/>
                    <a:pt x="889324" y="14608"/>
                    <a:pt x="915326" y="40610"/>
                  </a:cubicBezTo>
                  <a:cubicBezTo>
                    <a:pt x="941329" y="66613"/>
                    <a:pt x="955937" y="101880"/>
                    <a:pt x="955937" y="138653"/>
                  </a:cubicBezTo>
                  <a:lnTo>
                    <a:pt x="955937" y="138653"/>
                  </a:lnTo>
                  <a:cubicBezTo>
                    <a:pt x="955937" y="175426"/>
                    <a:pt x="941329" y="210693"/>
                    <a:pt x="915326" y="236695"/>
                  </a:cubicBezTo>
                  <a:cubicBezTo>
                    <a:pt x="889324" y="262698"/>
                    <a:pt x="854057" y="277306"/>
                    <a:pt x="817284" y="277306"/>
                  </a:cubicBezTo>
                  <a:lnTo>
                    <a:pt x="138653" y="277306"/>
                  </a:lnTo>
                  <a:cubicBezTo>
                    <a:pt x="101880" y="277306"/>
                    <a:pt x="66613" y="262698"/>
                    <a:pt x="40610" y="236695"/>
                  </a:cubicBezTo>
                  <a:cubicBezTo>
                    <a:pt x="14608" y="210693"/>
                    <a:pt x="0" y="175426"/>
                    <a:pt x="0" y="138653"/>
                  </a:cubicBezTo>
                  <a:lnTo>
                    <a:pt x="0" y="138653"/>
                  </a:lnTo>
                  <a:cubicBezTo>
                    <a:pt x="0" y="101880"/>
                    <a:pt x="14608" y="66613"/>
                    <a:pt x="40610" y="40610"/>
                  </a:cubicBezTo>
                  <a:cubicBezTo>
                    <a:pt x="66613" y="14608"/>
                    <a:pt x="101880" y="0"/>
                    <a:pt x="138653" y="0"/>
                  </a:cubicBezTo>
                  <a:close/>
                </a:path>
              </a:pathLst>
            </a:custGeom>
            <a:solidFill>
              <a:srgbClr val="FF0000"/>
            </a:solidFill>
          </p:spPr>
        </p:sp>
        <p:sp>
          <p:nvSpPr>
            <p:cNvPr name="TextBox 4" id="4"/>
            <p:cNvSpPr txBox="true"/>
            <p:nvPr/>
          </p:nvSpPr>
          <p:spPr>
            <a:xfrm>
              <a:off x="0" y="-104775"/>
              <a:ext cx="955937" cy="382081"/>
            </a:xfrm>
            <a:prstGeom prst="rect">
              <a:avLst/>
            </a:prstGeom>
          </p:spPr>
          <p:txBody>
            <a:bodyPr anchor="ctr" rtlCol="false" tIns="50800" lIns="50800" bIns="50800" rIns="50800"/>
            <a:lstStyle/>
            <a:p>
              <a:pPr algn="ctr">
                <a:lnSpc>
                  <a:spcPts val="7000"/>
                </a:lnSpc>
              </a:pPr>
              <a:r>
                <a:rPr lang="en-US" b="true" sz="5000">
                  <a:solidFill>
                    <a:srgbClr val="FFFFFF"/>
                  </a:solidFill>
                  <a:latin typeface="DM Sans Bold"/>
                  <a:ea typeface="DM Sans Bold"/>
                  <a:cs typeface="DM Sans Bold"/>
                  <a:sym typeface="DM Sans Bold"/>
                </a:rPr>
                <a:t>Kelebihan</a:t>
              </a:r>
            </a:p>
          </p:txBody>
        </p:sp>
      </p:grpSp>
      <p:grpSp>
        <p:nvGrpSpPr>
          <p:cNvPr name="Group 5" id="5"/>
          <p:cNvGrpSpPr/>
          <p:nvPr/>
        </p:nvGrpSpPr>
        <p:grpSpPr>
          <a:xfrm rot="0">
            <a:off x="1236757" y="2619642"/>
            <a:ext cx="7254285" cy="7105116"/>
            <a:chOff x="0" y="0"/>
            <a:chExt cx="5472737" cy="5360202"/>
          </a:xfrm>
        </p:grpSpPr>
        <p:sp>
          <p:nvSpPr>
            <p:cNvPr name="Freeform 6" id="6"/>
            <p:cNvSpPr/>
            <p:nvPr/>
          </p:nvSpPr>
          <p:spPr>
            <a:xfrm flipH="false" flipV="false" rot="0">
              <a:off x="0" y="0"/>
              <a:ext cx="5472737" cy="5360202"/>
            </a:xfrm>
            <a:custGeom>
              <a:avLst/>
              <a:gdLst/>
              <a:ahLst/>
              <a:cxnLst/>
              <a:rect r="r" b="b" t="t" l="l"/>
              <a:pathLst>
                <a:path h="5360202" w="5472737">
                  <a:moveTo>
                    <a:pt x="32017" y="0"/>
                  </a:moveTo>
                  <a:lnTo>
                    <a:pt x="5440720" y="0"/>
                  </a:lnTo>
                  <a:cubicBezTo>
                    <a:pt x="5449212" y="0"/>
                    <a:pt x="5457355" y="3373"/>
                    <a:pt x="5463360" y="9377"/>
                  </a:cubicBezTo>
                  <a:cubicBezTo>
                    <a:pt x="5469364" y="15382"/>
                    <a:pt x="5472737" y="23525"/>
                    <a:pt x="5472737" y="32017"/>
                  </a:cubicBezTo>
                  <a:lnTo>
                    <a:pt x="5472737" y="5328185"/>
                  </a:lnTo>
                  <a:cubicBezTo>
                    <a:pt x="5472737" y="5336677"/>
                    <a:pt x="5469364" y="5344820"/>
                    <a:pt x="5463360" y="5350825"/>
                  </a:cubicBezTo>
                  <a:cubicBezTo>
                    <a:pt x="5457355" y="5356829"/>
                    <a:pt x="5449212" y="5360202"/>
                    <a:pt x="5440720" y="5360202"/>
                  </a:cubicBezTo>
                  <a:lnTo>
                    <a:pt x="32017" y="5360202"/>
                  </a:lnTo>
                  <a:cubicBezTo>
                    <a:pt x="23525" y="5360202"/>
                    <a:pt x="15382" y="5356829"/>
                    <a:pt x="9377" y="5350825"/>
                  </a:cubicBezTo>
                  <a:cubicBezTo>
                    <a:pt x="3373" y="5344820"/>
                    <a:pt x="0" y="5336677"/>
                    <a:pt x="0" y="5328185"/>
                  </a:cubicBezTo>
                  <a:lnTo>
                    <a:pt x="0" y="32017"/>
                  </a:lnTo>
                  <a:cubicBezTo>
                    <a:pt x="0" y="23525"/>
                    <a:pt x="3373" y="15382"/>
                    <a:pt x="9377" y="9377"/>
                  </a:cubicBezTo>
                  <a:cubicBezTo>
                    <a:pt x="15382" y="3373"/>
                    <a:pt x="23525" y="0"/>
                    <a:pt x="32017" y="0"/>
                  </a:cubicBezTo>
                  <a:close/>
                </a:path>
              </a:pathLst>
            </a:custGeom>
            <a:solidFill>
              <a:srgbClr val="F1F1F1"/>
            </a:solidFill>
            <a:ln cap="rnd">
              <a:noFill/>
              <a:prstDash val="sysDot"/>
              <a:round/>
            </a:ln>
          </p:spPr>
        </p:sp>
        <p:sp>
          <p:nvSpPr>
            <p:cNvPr name="TextBox 7" id="7"/>
            <p:cNvSpPr txBox="true"/>
            <p:nvPr/>
          </p:nvSpPr>
          <p:spPr>
            <a:xfrm>
              <a:off x="0" y="-57150"/>
              <a:ext cx="5472737" cy="5417352"/>
            </a:xfrm>
            <a:prstGeom prst="rect">
              <a:avLst/>
            </a:prstGeom>
          </p:spPr>
          <p:txBody>
            <a:bodyPr anchor="ctr" rtlCol="false" tIns="254000" lIns="254000" bIns="254000" rIns="254000"/>
            <a:lstStyle/>
            <a:p>
              <a:pPr algn="just" marL="626106" indent="-313053" lvl="1">
                <a:lnSpc>
                  <a:spcPts val="4059"/>
                </a:lnSpc>
                <a:buFont typeface="Arial"/>
                <a:buChar char="•"/>
              </a:pPr>
              <a:r>
                <a:rPr lang="en-US" sz="2899">
                  <a:solidFill>
                    <a:srgbClr val="100F0D"/>
                  </a:solidFill>
                  <a:latin typeface="DM Sans"/>
                  <a:ea typeface="DM Sans"/>
                  <a:cs typeface="DM Sans"/>
                  <a:sym typeface="DM Sans"/>
                </a:rPr>
                <a:t>Jangkauan Global: Platform yang diakses di seluruh dunia, memungkinkan konten untuk menjangkau audiens yang luas.</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Diversifikasi Konten: Beragam jenis konten, dari hiburan hingga pendidikan, memungkinkan berbagai pendekatan.</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Monetisasi yang Beragam: Pengguna dapat mendapatkan penghasilan dari iklan, sponsor, dan merchandise.</a:t>
              </a:r>
            </a:p>
            <a:p>
              <a:pPr algn="just">
                <a:lnSpc>
                  <a:spcPts val="4059"/>
                </a:lnSpc>
              </a:pPr>
            </a:p>
          </p:txBody>
        </p:sp>
      </p:grpSp>
      <p:grpSp>
        <p:nvGrpSpPr>
          <p:cNvPr name="Group 8" id="8"/>
          <p:cNvGrpSpPr/>
          <p:nvPr/>
        </p:nvGrpSpPr>
        <p:grpSpPr>
          <a:xfrm rot="0">
            <a:off x="9796959" y="2619642"/>
            <a:ext cx="7254285" cy="7619466"/>
            <a:chOff x="0" y="0"/>
            <a:chExt cx="5472737" cy="5748235"/>
          </a:xfrm>
        </p:grpSpPr>
        <p:sp>
          <p:nvSpPr>
            <p:cNvPr name="Freeform 9" id="9"/>
            <p:cNvSpPr/>
            <p:nvPr/>
          </p:nvSpPr>
          <p:spPr>
            <a:xfrm flipH="false" flipV="false" rot="0">
              <a:off x="0" y="0"/>
              <a:ext cx="5472737" cy="5748235"/>
            </a:xfrm>
            <a:custGeom>
              <a:avLst/>
              <a:gdLst/>
              <a:ahLst/>
              <a:cxnLst/>
              <a:rect r="r" b="b" t="t" l="l"/>
              <a:pathLst>
                <a:path h="5748235" w="5472737">
                  <a:moveTo>
                    <a:pt x="32017" y="0"/>
                  </a:moveTo>
                  <a:lnTo>
                    <a:pt x="5440720" y="0"/>
                  </a:lnTo>
                  <a:cubicBezTo>
                    <a:pt x="5449212" y="0"/>
                    <a:pt x="5457355" y="3373"/>
                    <a:pt x="5463360" y="9377"/>
                  </a:cubicBezTo>
                  <a:cubicBezTo>
                    <a:pt x="5469364" y="15382"/>
                    <a:pt x="5472737" y="23525"/>
                    <a:pt x="5472737" y="32017"/>
                  </a:cubicBezTo>
                  <a:lnTo>
                    <a:pt x="5472737" y="5716218"/>
                  </a:lnTo>
                  <a:cubicBezTo>
                    <a:pt x="5472737" y="5724709"/>
                    <a:pt x="5469364" y="5732853"/>
                    <a:pt x="5463360" y="5738857"/>
                  </a:cubicBezTo>
                  <a:cubicBezTo>
                    <a:pt x="5457355" y="5744862"/>
                    <a:pt x="5449212" y="5748235"/>
                    <a:pt x="5440720" y="5748235"/>
                  </a:cubicBezTo>
                  <a:lnTo>
                    <a:pt x="32017" y="5748235"/>
                  </a:lnTo>
                  <a:cubicBezTo>
                    <a:pt x="23525" y="5748235"/>
                    <a:pt x="15382" y="5744862"/>
                    <a:pt x="9377" y="5738857"/>
                  </a:cubicBezTo>
                  <a:cubicBezTo>
                    <a:pt x="3373" y="5732853"/>
                    <a:pt x="0" y="5724709"/>
                    <a:pt x="0" y="5716218"/>
                  </a:cubicBezTo>
                  <a:lnTo>
                    <a:pt x="0" y="32017"/>
                  </a:lnTo>
                  <a:cubicBezTo>
                    <a:pt x="0" y="23525"/>
                    <a:pt x="3373" y="15382"/>
                    <a:pt x="9377" y="9377"/>
                  </a:cubicBezTo>
                  <a:cubicBezTo>
                    <a:pt x="15382" y="3373"/>
                    <a:pt x="23525" y="0"/>
                    <a:pt x="32017" y="0"/>
                  </a:cubicBezTo>
                  <a:close/>
                </a:path>
              </a:pathLst>
            </a:custGeom>
            <a:solidFill>
              <a:srgbClr val="F1F1F1"/>
            </a:solidFill>
            <a:ln cap="rnd">
              <a:noFill/>
              <a:prstDash val="sysDot"/>
              <a:round/>
            </a:ln>
          </p:spPr>
        </p:sp>
        <p:sp>
          <p:nvSpPr>
            <p:cNvPr name="TextBox 10" id="10"/>
            <p:cNvSpPr txBox="true"/>
            <p:nvPr/>
          </p:nvSpPr>
          <p:spPr>
            <a:xfrm>
              <a:off x="0" y="-57150"/>
              <a:ext cx="5472737" cy="5805385"/>
            </a:xfrm>
            <a:prstGeom prst="rect">
              <a:avLst/>
            </a:prstGeom>
          </p:spPr>
          <p:txBody>
            <a:bodyPr anchor="ctr" rtlCol="false" tIns="254000" lIns="254000" bIns="254000" rIns="254000"/>
            <a:lstStyle/>
            <a:p>
              <a:pPr algn="just" marL="626106" indent="-313053" lvl="1">
                <a:lnSpc>
                  <a:spcPts val="4059"/>
                </a:lnSpc>
                <a:buFont typeface="Arial"/>
                <a:buChar char="•"/>
              </a:pPr>
              <a:r>
                <a:rPr lang="en-US" sz="2899">
                  <a:solidFill>
                    <a:srgbClr val="100F0D"/>
                  </a:solidFill>
                  <a:latin typeface="DM Sans"/>
                  <a:ea typeface="DM Sans"/>
                  <a:cs typeface="DM Sans"/>
                  <a:sym typeface="DM Sans"/>
                </a:rPr>
                <a:t>Persaingan yang Ketat: Banyaknya konten yang diunggah membuat sulit untuk menonjol.</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Algoritma yang Rumit: Algoritma YouTube dapat mempengaruhi visibilitas video, dan perubahan algoritma dapat memengaruhi strategi pemasaran.</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Proses Monetisasi yang Rumit: Untuk mendapatkan penghasilan dari iklan, pengguna harus memenuhi syarat tertentu, seperti jumlah tayangan dan pelanggan.</a:t>
              </a:r>
            </a:p>
            <a:p>
              <a:pPr algn="just">
                <a:lnSpc>
                  <a:spcPts val="4059"/>
                </a:lnSpc>
              </a:pPr>
            </a:p>
          </p:txBody>
        </p:sp>
      </p:grpSp>
      <p:grpSp>
        <p:nvGrpSpPr>
          <p:cNvPr name="Group 11" id="11"/>
          <p:cNvGrpSpPr/>
          <p:nvPr/>
        </p:nvGrpSpPr>
        <p:grpSpPr>
          <a:xfrm rot="0">
            <a:off x="11137653" y="562242"/>
            <a:ext cx="4572896" cy="1326542"/>
            <a:chOff x="0" y="0"/>
            <a:chExt cx="955937" cy="277306"/>
          </a:xfrm>
        </p:grpSpPr>
        <p:sp>
          <p:nvSpPr>
            <p:cNvPr name="Freeform 12" id="12"/>
            <p:cNvSpPr/>
            <p:nvPr/>
          </p:nvSpPr>
          <p:spPr>
            <a:xfrm flipH="false" flipV="false" rot="0">
              <a:off x="0" y="0"/>
              <a:ext cx="955937" cy="277306"/>
            </a:xfrm>
            <a:custGeom>
              <a:avLst/>
              <a:gdLst/>
              <a:ahLst/>
              <a:cxnLst/>
              <a:rect r="r" b="b" t="t" l="l"/>
              <a:pathLst>
                <a:path h="277306" w="955937">
                  <a:moveTo>
                    <a:pt x="138653" y="0"/>
                  </a:moveTo>
                  <a:lnTo>
                    <a:pt x="817284" y="0"/>
                  </a:lnTo>
                  <a:cubicBezTo>
                    <a:pt x="854057" y="0"/>
                    <a:pt x="889324" y="14608"/>
                    <a:pt x="915326" y="40610"/>
                  </a:cubicBezTo>
                  <a:cubicBezTo>
                    <a:pt x="941329" y="66613"/>
                    <a:pt x="955937" y="101880"/>
                    <a:pt x="955937" y="138653"/>
                  </a:cubicBezTo>
                  <a:lnTo>
                    <a:pt x="955937" y="138653"/>
                  </a:lnTo>
                  <a:cubicBezTo>
                    <a:pt x="955937" y="175426"/>
                    <a:pt x="941329" y="210693"/>
                    <a:pt x="915326" y="236695"/>
                  </a:cubicBezTo>
                  <a:cubicBezTo>
                    <a:pt x="889324" y="262698"/>
                    <a:pt x="854057" y="277306"/>
                    <a:pt x="817284" y="277306"/>
                  </a:cubicBezTo>
                  <a:lnTo>
                    <a:pt x="138653" y="277306"/>
                  </a:lnTo>
                  <a:cubicBezTo>
                    <a:pt x="101880" y="277306"/>
                    <a:pt x="66613" y="262698"/>
                    <a:pt x="40610" y="236695"/>
                  </a:cubicBezTo>
                  <a:cubicBezTo>
                    <a:pt x="14608" y="210693"/>
                    <a:pt x="0" y="175426"/>
                    <a:pt x="0" y="138653"/>
                  </a:cubicBezTo>
                  <a:lnTo>
                    <a:pt x="0" y="138653"/>
                  </a:lnTo>
                  <a:cubicBezTo>
                    <a:pt x="0" y="101880"/>
                    <a:pt x="14608" y="66613"/>
                    <a:pt x="40610" y="40610"/>
                  </a:cubicBezTo>
                  <a:cubicBezTo>
                    <a:pt x="66613" y="14608"/>
                    <a:pt x="101880" y="0"/>
                    <a:pt x="138653" y="0"/>
                  </a:cubicBezTo>
                  <a:close/>
                </a:path>
              </a:pathLst>
            </a:custGeom>
            <a:solidFill>
              <a:srgbClr val="FF0000"/>
            </a:solidFill>
          </p:spPr>
        </p:sp>
        <p:sp>
          <p:nvSpPr>
            <p:cNvPr name="TextBox 13" id="13"/>
            <p:cNvSpPr txBox="true"/>
            <p:nvPr/>
          </p:nvSpPr>
          <p:spPr>
            <a:xfrm>
              <a:off x="0" y="-104775"/>
              <a:ext cx="955937" cy="382081"/>
            </a:xfrm>
            <a:prstGeom prst="rect">
              <a:avLst/>
            </a:prstGeom>
          </p:spPr>
          <p:txBody>
            <a:bodyPr anchor="ctr" rtlCol="false" tIns="50800" lIns="50800" bIns="50800" rIns="50800"/>
            <a:lstStyle/>
            <a:p>
              <a:pPr algn="ctr">
                <a:lnSpc>
                  <a:spcPts val="7000"/>
                </a:lnSpc>
              </a:pPr>
              <a:r>
                <a:rPr lang="en-US" b="true" sz="5000">
                  <a:solidFill>
                    <a:srgbClr val="FFFFFF"/>
                  </a:solidFill>
                  <a:latin typeface="DM Sans Bold"/>
                  <a:ea typeface="DM Sans Bold"/>
                  <a:cs typeface="DM Sans Bold"/>
                  <a:sym typeface="DM Sans Bold"/>
                </a:rPr>
                <a:t>Kekurangan</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41319" y="4107859"/>
            <a:ext cx="8712522" cy="4940300"/>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000000"/>
                </a:solidFill>
                <a:latin typeface="DM Sans"/>
                <a:ea typeface="DM Sans"/>
                <a:cs typeface="DM Sans"/>
                <a:sym typeface="DM Sans"/>
              </a:rPr>
              <a:t>Bisnis: Pemasaran, tutorial produk, dan pengembangan merek.</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Personal Branding: Membangun audiens dan berbagi pengetahuan atau bakat.</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Edukasi: Banyak saluran yang fokus pada pembelajaran dan pengajaran.</a:t>
            </a:r>
          </a:p>
          <a:p>
            <a:pPr algn="just">
              <a:lnSpc>
                <a:spcPts val="4900"/>
              </a:lnSpc>
            </a:pPr>
          </a:p>
        </p:txBody>
      </p:sp>
      <p:grpSp>
        <p:nvGrpSpPr>
          <p:cNvPr name="Group 3" id="3"/>
          <p:cNvGrpSpPr/>
          <p:nvPr/>
        </p:nvGrpSpPr>
        <p:grpSpPr>
          <a:xfrm rot="0">
            <a:off x="2213690" y="2257696"/>
            <a:ext cx="9910937" cy="1326542"/>
            <a:chOff x="0" y="0"/>
            <a:chExt cx="2071823" cy="277306"/>
          </a:xfrm>
        </p:grpSpPr>
        <p:sp>
          <p:nvSpPr>
            <p:cNvPr name="Freeform 4" id="4"/>
            <p:cNvSpPr/>
            <p:nvPr/>
          </p:nvSpPr>
          <p:spPr>
            <a:xfrm flipH="false" flipV="false" rot="0">
              <a:off x="0" y="0"/>
              <a:ext cx="2071823" cy="277306"/>
            </a:xfrm>
            <a:custGeom>
              <a:avLst/>
              <a:gdLst/>
              <a:ahLst/>
              <a:cxnLst/>
              <a:rect r="r" b="b" t="t" l="l"/>
              <a:pathLst>
                <a:path h="277306" w="2071823">
                  <a:moveTo>
                    <a:pt x="73428" y="0"/>
                  </a:moveTo>
                  <a:lnTo>
                    <a:pt x="1998395" y="0"/>
                  </a:lnTo>
                  <a:cubicBezTo>
                    <a:pt x="2038948" y="0"/>
                    <a:pt x="2071823" y="32875"/>
                    <a:pt x="2071823" y="73428"/>
                  </a:cubicBezTo>
                  <a:lnTo>
                    <a:pt x="2071823" y="203878"/>
                  </a:lnTo>
                  <a:cubicBezTo>
                    <a:pt x="2071823" y="223352"/>
                    <a:pt x="2064087" y="242029"/>
                    <a:pt x="2050316" y="255799"/>
                  </a:cubicBezTo>
                  <a:cubicBezTo>
                    <a:pt x="2036546" y="269570"/>
                    <a:pt x="2017869" y="277306"/>
                    <a:pt x="1998395" y="277306"/>
                  </a:cubicBezTo>
                  <a:lnTo>
                    <a:pt x="73428" y="277306"/>
                  </a:lnTo>
                  <a:cubicBezTo>
                    <a:pt x="32875" y="277306"/>
                    <a:pt x="0" y="244431"/>
                    <a:pt x="0" y="203878"/>
                  </a:cubicBezTo>
                  <a:lnTo>
                    <a:pt x="0" y="73428"/>
                  </a:lnTo>
                  <a:cubicBezTo>
                    <a:pt x="0" y="53954"/>
                    <a:pt x="7736" y="35277"/>
                    <a:pt x="21507" y="21507"/>
                  </a:cubicBezTo>
                  <a:cubicBezTo>
                    <a:pt x="35277" y="7736"/>
                    <a:pt x="53954" y="0"/>
                    <a:pt x="73428" y="0"/>
                  </a:cubicBezTo>
                  <a:close/>
                </a:path>
              </a:pathLst>
            </a:custGeom>
            <a:solidFill>
              <a:srgbClr val="FF0000"/>
            </a:solidFill>
          </p:spPr>
        </p:sp>
        <p:sp>
          <p:nvSpPr>
            <p:cNvPr name="TextBox 5" id="5"/>
            <p:cNvSpPr txBox="true"/>
            <p:nvPr/>
          </p:nvSpPr>
          <p:spPr>
            <a:xfrm>
              <a:off x="0" y="-123825"/>
              <a:ext cx="2071823" cy="401131"/>
            </a:xfrm>
            <a:prstGeom prst="rect">
              <a:avLst/>
            </a:prstGeom>
          </p:spPr>
          <p:txBody>
            <a:bodyPr anchor="ctr" rtlCol="false" tIns="50800" lIns="50800" bIns="50800" rIns="50800"/>
            <a:lstStyle/>
            <a:p>
              <a:pPr algn="ctr">
                <a:lnSpc>
                  <a:spcPts val="8959"/>
                </a:lnSpc>
              </a:pPr>
              <a:r>
                <a:rPr lang="en-US" b="true" sz="6399">
                  <a:solidFill>
                    <a:srgbClr val="FFFFFF"/>
                  </a:solidFill>
                  <a:latin typeface="DM Sans Bold"/>
                  <a:ea typeface="DM Sans Bold"/>
                  <a:cs typeface="DM Sans Bold"/>
                  <a:sym typeface="DM Sans Bold"/>
                </a:rPr>
                <a:t>Peruntukan</a:t>
              </a:r>
            </a:p>
          </p:txBody>
        </p:sp>
      </p:grpSp>
      <p:sp>
        <p:nvSpPr>
          <p:cNvPr name="Freeform 6" id="6"/>
          <p:cNvSpPr/>
          <p:nvPr/>
        </p:nvSpPr>
        <p:spPr>
          <a:xfrm flipH="false" flipV="false" rot="0">
            <a:off x="11490088" y="1950774"/>
            <a:ext cx="1001138" cy="970194"/>
          </a:xfrm>
          <a:custGeom>
            <a:avLst/>
            <a:gdLst/>
            <a:ahLst/>
            <a:cxnLst/>
            <a:rect r="r" b="b" t="t" l="l"/>
            <a:pathLst>
              <a:path h="970194" w="1001138">
                <a:moveTo>
                  <a:pt x="0" y="0"/>
                </a:moveTo>
                <a:lnTo>
                  <a:pt x="1001138" y="0"/>
                </a:lnTo>
                <a:lnTo>
                  <a:pt x="1001138" y="970194"/>
                </a:lnTo>
                <a:lnTo>
                  <a:pt x="0" y="97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096115" y="2920968"/>
            <a:ext cx="969431" cy="969431"/>
          </a:xfrm>
          <a:custGeom>
            <a:avLst/>
            <a:gdLst/>
            <a:ahLst/>
            <a:cxnLst/>
            <a:rect r="r" b="b" t="t" l="l"/>
            <a:pathLst>
              <a:path h="969431" w="969431">
                <a:moveTo>
                  <a:pt x="0" y="0"/>
                </a:moveTo>
                <a:lnTo>
                  <a:pt x="969431" y="0"/>
                </a:lnTo>
                <a:lnTo>
                  <a:pt x="969431" y="969431"/>
                </a:lnTo>
                <a:lnTo>
                  <a:pt x="0" y="9694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462651" y="2920968"/>
            <a:ext cx="3458660" cy="6793796"/>
          </a:xfrm>
          <a:custGeom>
            <a:avLst/>
            <a:gdLst/>
            <a:ahLst/>
            <a:cxnLst/>
            <a:rect r="r" b="b" t="t" l="l"/>
            <a:pathLst>
              <a:path h="6793796" w="3458660">
                <a:moveTo>
                  <a:pt x="0" y="0"/>
                </a:moveTo>
                <a:lnTo>
                  <a:pt x="3458659" y="0"/>
                </a:lnTo>
                <a:lnTo>
                  <a:pt x="3458659" y="6793795"/>
                </a:lnTo>
                <a:lnTo>
                  <a:pt x="0" y="67937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20023" y="3784904"/>
            <a:ext cx="11839439" cy="1714500"/>
          </a:xfrm>
          <a:prstGeom prst="rect">
            <a:avLst/>
          </a:prstGeom>
        </p:spPr>
        <p:txBody>
          <a:bodyPr anchor="t" rtlCol="false" tIns="0" lIns="0" bIns="0" rIns="0">
            <a:spAutoFit/>
          </a:bodyPr>
          <a:lstStyle/>
          <a:p>
            <a:pPr algn="l">
              <a:lnSpc>
                <a:spcPts val="13200"/>
              </a:lnSpc>
            </a:pPr>
            <a:r>
              <a:rPr lang="en-US" sz="12000" b="true">
                <a:solidFill>
                  <a:srgbClr val="000000"/>
                </a:solidFill>
                <a:latin typeface="DM Sans Bold"/>
                <a:ea typeface="DM Sans Bold"/>
                <a:cs typeface="DM Sans Bold"/>
                <a:sym typeface="DM Sans Bold"/>
              </a:rPr>
              <a:t>Terima Kasih</a:t>
            </a:r>
          </a:p>
        </p:txBody>
      </p:sp>
      <p:sp>
        <p:nvSpPr>
          <p:cNvPr name="TextBox 3" id="3"/>
          <p:cNvSpPr txBox="true"/>
          <p:nvPr/>
        </p:nvSpPr>
        <p:spPr>
          <a:xfrm rot="0">
            <a:off x="1028700" y="981075"/>
            <a:ext cx="5298447" cy="405765"/>
          </a:xfrm>
          <a:prstGeom prst="rect">
            <a:avLst/>
          </a:prstGeom>
        </p:spPr>
        <p:txBody>
          <a:bodyPr anchor="t" rtlCol="false" tIns="0" lIns="0" bIns="0" rIns="0">
            <a:spAutoFit/>
          </a:bodyPr>
          <a:lstStyle/>
          <a:p>
            <a:pPr algn="l">
              <a:lnSpc>
                <a:spcPts val="3359"/>
              </a:lnSpc>
            </a:pPr>
            <a:r>
              <a:rPr lang="en-US" sz="2400">
                <a:solidFill>
                  <a:srgbClr val="000000"/>
                </a:solidFill>
                <a:latin typeface="DM Sans"/>
                <a:ea typeface="DM Sans"/>
                <a:cs typeface="DM Sans"/>
                <a:sym typeface="DM Sans"/>
              </a:rPr>
              <a:t>INSTIKI</a:t>
            </a:r>
          </a:p>
        </p:txBody>
      </p:sp>
      <p:sp>
        <p:nvSpPr>
          <p:cNvPr name="TextBox 4" id="4"/>
          <p:cNvSpPr txBox="true"/>
          <p:nvPr/>
        </p:nvSpPr>
        <p:spPr>
          <a:xfrm rot="0">
            <a:off x="11960853" y="981075"/>
            <a:ext cx="5298447" cy="405765"/>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00000"/>
                </a:solidFill>
                <a:latin typeface="DM Sans"/>
                <a:ea typeface="DM Sans"/>
                <a:cs typeface="DM Sans"/>
                <a:sym typeface="DM Sans"/>
              </a:rPr>
              <a:t>30 OKTOBER 2024</a:t>
            </a:r>
          </a:p>
        </p:txBody>
      </p:sp>
      <p:grpSp>
        <p:nvGrpSpPr>
          <p:cNvPr name="Group 5" id="5"/>
          <p:cNvGrpSpPr/>
          <p:nvPr/>
        </p:nvGrpSpPr>
        <p:grpSpPr>
          <a:xfrm rot="0">
            <a:off x="3734024" y="5499404"/>
            <a:ext cx="6768892" cy="1116992"/>
            <a:chOff x="0" y="0"/>
            <a:chExt cx="1414997" cy="233501"/>
          </a:xfrm>
        </p:grpSpPr>
        <p:sp>
          <p:nvSpPr>
            <p:cNvPr name="Freeform 6" id="6"/>
            <p:cNvSpPr/>
            <p:nvPr/>
          </p:nvSpPr>
          <p:spPr>
            <a:xfrm flipH="false" flipV="false" rot="0">
              <a:off x="0" y="0"/>
              <a:ext cx="1414997" cy="233501"/>
            </a:xfrm>
            <a:custGeom>
              <a:avLst/>
              <a:gdLst/>
              <a:ahLst/>
              <a:cxnLst/>
              <a:rect r="r" b="b" t="t" l="l"/>
              <a:pathLst>
                <a:path h="233501" w="1414997">
                  <a:moveTo>
                    <a:pt x="107512" y="0"/>
                  </a:moveTo>
                  <a:lnTo>
                    <a:pt x="1307485" y="0"/>
                  </a:lnTo>
                  <a:cubicBezTo>
                    <a:pt x="1366862" y="0"/>
                    <a:pt x="1414997" y="48135"/>
                    <a:pt x="1414997" y="107512"/>
                  </a:cubicBezTo>
                  <a:lnTo>
                    <a:pt x="1414997" y="125988"/>
                  </a:lnTo>
                  <a:cubicBezTo>
                    <a:pt x="1414997" y="185366"/>
                    <a:pt x="1366862" y="233501"/>
                    <a:pt x="1307485" y="233501"/>
                  </a:cubicBezTo>
                  <a:lnTo>
                    <a:pt x="107512" y="233501"/>
                  </a:lnTo>
                  <a:cubicBezTo>
                    <a:pt x="78998" y="233501"/>
                    <a:pt x="51652" y="222173"/>
                    <a:pt x="31490" y="202011"/>
                  </a:cubicBezTo>
                  <a:cubicBezTo>
                    <a:pt x="11327" y="181848"/>
                    <a:pt x="0" y="154502"/>
                    <a:pt x="0" y="125988"/>
                  </a:cubicBezTo>
                  <a:lnTo>
                    <a:pt x="0" y="107512"/>
                  </a:lnTo>
                  <a:cubicBezTo>
                    <a:pt x="0" y="48135"/>
                    <a:pt x="48135" y="0"/>
                    <a:pt x="107512" y="0"/>
                  </a:cubicBezTo>
                  <a:close/>
                </a:path>
              </a:pathLst>
            </a:custGeom>
            <a:solidFill>
              <a:srgbClr val="F4592F"/>
            </a:solidFill>
          </p:spPr>
        </p:sp>
        <p:sp>
          <p:nvSpPr>
            <p:cNvPr name="TextBox 7" id="7"/>
            <p:cNvSpPr txBox="true"/>
            <p:nvPr/>
          </p:nvSpPr>
          <p:spPr>
            <a:xfrm>
              <a:off x="0" y="-57150"/>
              <a:ext cx="1414997" cy="290651"/>
            </a:xfrm>
            <a:prstGeom prst="rect">
              <a:avLst/>
            </a:prstGeom>
          </p:spPr>
          <p:txBody>
            <a:bodyPr anchor="ctr" rtlCol="false" tIns="50800" lIns="50800" bIns="50800" rIns="50800"/>
            <a:lstStyle/>
            <a:p>
              <a:pPr algn="ctr">
                <a:lnSpc>
                  <a:spcPts val="3919"/>
                </a:lnSpc>
              </a:pPr>
            </a:p>
          </p:txBody>
        </p:sp>
      </p:grpSp>
      <p:sp>
        <p:nvSpPr>
          <p:cNvPr name="Freeform 8" id="8"/>
          <p:cNvSpPr/>
          <p:nvPr/>
        </p:nvSpPr>
        <p:spPr>
          <a:xfrm flipH="false" flipV="false" rot="0">
            <a:off x="12868139" y="2988292"/>
            <a:ext cx="4400405" cy="6270008"/>
          </a:xfrm>
          <a:custGeom>
            <a:avLst/>
            <a:gdLst/>
            <a:ahLst/>
            <a:cxnLst/>
            <a:rect r="r" b="b" t="t" l="l"/>
            <a:pathLst>
              <a:path h="6270008" w="4400405">
                <a:moveTo>
                  <a:pt x="0" y="0"/>
                </a:moveTo>
                <a:lnTo>
                  <a:pt x="4400405" y="0"/>
                </a:lnTo>
                <a:lnTo>
                  <a:pt x="4400405" y="6270008"/>
                </a:lnTo>
                <a:lnTo>
                  <a:pt x="0" y="62700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006694" y="1623196"/>
            <a:ext cx="6922885" cy="1116992"/>
            <a:chOff x="0" y="0"/>
            <a:chExt cx="1447188" cy="233501"/>
          </a:xfrm>
        </p:grpSpPr>
        <p:sp>
          <p:nvSpPr>
            <p:cNvPr name="Freeform 3" id="3"/>
            <p:cNvSpPr/>
            <p:nvPr/>
          </p:nvSpPr>
          <p:spPr>
            <a:xfrm flipH="false" flipV="false" rot="0">
              <a:off x="0" y="0"/>
              <a:ext cx="1447188" cy="233501"/>
            </a:xfrm>
            <a:custGeom>
              <a:avLst/>
              <a:gdLst/>
              <a:ahLst/>
              <a:cxnLst/>
              <a:rect r="r" b="b" t="t" l="l"/>
              <a:pathLst>
                <a:path h="233501" w="1447188">
                  <a:moveTo>
                    <a:pt x="105121" y="0"/>
                  </a:moveTo>
                  <a:lnTo>
                    <a:pt x="1342067" y="0"/>
                  </a:lnTo>
                  <a:cubicBezTo>
                    <a:pt x="1400124" y="0"/>
                    <a:pt x="1447188" y="47064"/>
                    <a:pt x="1447188" y="105121"/>
                  </a:cubicBezTo>
                  <a:lnTo>
                    <a:pt x="1447188" y="128380"/>
                  </a:lnTo>
                  <a:cubicBezTo>
                    <a:pt x="1447188" y="186436"/>
                    <a:pt x="1400124" y="233501"/>
                    <a:pt x="1342067" y="233501"/>
                  </a:cubicBezTo>
                  <a:lnTo>
                    <a:pt x="105121" y="233501"/>
                  </a:lnTo>
                  <a:cubicBezTo>
                    <a:pt x="47064" y="233501"/>
                    <a:pt x="0" y="186436"/>
                    <a:pt x="0" y="128380"/>
                  </a:cubicBezTo>
                  <a:lnTo>
                    <a:pt x="0" y="105121"/>
                  </a:lnTo>
                  <a:cubicBezTo>
                    <a:pt x="0" y="47064"/>
                    <a:pt x="47064" y="0"/>
                    <a:pt x="105121" y="0"/>
                  </a:cubicBezTo>
                  <a:close/>
                </a:path>
              </a:pathLst>
            </a:custGeom>
            <a:solidFill>
              <a:srgbClr val="3A69B8"/>
            </a:solidFill>
          </p:spPr>
        </p:sp>
        <p:sp>
          <p:nvSpPr>
            <p:cNvPr name="TextBox 4" id="4"/>
            <p:cNvSpPr txBox="true"/>
            <p:nvPr/>
          </p:nvSpPr>
          <p:spPr>
            <a:xfrm>
              <a:off x="0" y="-66675"/>
              <a:ext cx="1447188" cy="300176"/>
            </a:xfrm>
            <a:prstGeom prst="rect">
              <a:avLst/>
            </a:prstGeom>
          </p:spPr>
          <p:txBody>
            <a:bodyPr anchor="ctr" rtlCol="false" tIns="50800" lIns="50800" bIns="50800" rIns="50800"/>
            <a:lstStyle/>
            <a:p>
              <a:pPr algn="ctr">
                <a:lnSpc>
                  <a:spcPts val="4899"/>
                </a:lnSpc>
              </a:pPr>
              <a:r>
                <a:rPr lang="en-US" sz="3499">
                  <a:solidFill>
                    <a:srgbClr val="FFFFFF"/>
                  </a:solidFill>
                  <a:latin typeface="DM Sans"/>
                  <a:ea typeface="DM Sans"/>
                  <a:cs typeface="DM Sans"/>
                  <a:sym typeface="DM Sans"/>
                </a:rPr>
                <a:t>FaceBook</a:t>
              </a:r>
            </a:p>
          </p:txBody>
        </p:sp>
      </p:grpSp>
      <p:grpSp>
        <p:nvGrpSpPr>
          <p:cNvPr name="Group 5" id="5"/>
          <p:cNvGrpSpPr/>
          <p:nvPr/>
        </p:nvGrpSpPr>
        <p:grpSpPr>
          <a:xfrm rot="0">
            <a:off x="10006694" y="5572125"/>
            <a:ext cx="6922885" cy="1116992"/>
            <a:chOff x="0" y="0"/>
            <a:chExt cx="1447188" cy="233501"/>
          </a:xfrm>
        </p:grpSpPr>
        <p:sp>
          <p:nvSpPr>
            <p:cNvPr name="Freeform 6" id="6"/>
            <p:cNvSpPr/>
            <p:nvPr/>
          </p:nvSpPr>
          <p:spPr>
            <a:xfrm flipH="false" flipV="false" rot="0">
              <a:off x="0" y="0"/>
              <a:ext cx="1447188" cy="233501"/>
            </a:xfrm>
            <a:custGeom>
              <a:avLst/>
              <a:gdLst/>
              <a:ahLst/>
              <a:cxnLst/>
              <a:rect r="r" b="b" t="t" l="l"/>
              <a:pathLst>
                <a:path h="233501" w="1447188">
                  <a:moveTo>
                    <a:pt x="105121" y="0"/>
                  </a:moveTo>
                  <a:lnTo>
                    <a:pt x="1342067" y="0"/>
                  </a:lnTo>
                  <a:cubicBezTo>
                    <a:pt x="1400124" y="0"/>
                    <a:pt x="1447188" y="47064"/>
                    <a:pt x="1447188" y="105121"/>
                  </a:cubicBezTo>
                  <a:lnTo>
                    <a:pt x="1447188" y="128380"/>
                  </a:lnTo>
                  <a:cubicBezTo>
                    <a:pt x="1447188" y="186436"/>
                    <a:pt x="1400124" y="233501"/>
                    <a:pt x="1342067" y="233501"/>
                  </a:cubicBezTo>
                  <a:lnTo>
                    <a:pt x="105121" y="233501"/>
                  </a:lnTo>
                  <a:cubicBezTo>
                    <a:pt x="47064" y="233501"/>
                    <a:pt x="0" y="186436"/>
                    <a:pt x="0" y="128380"/>
                  </a:cubicBezTo>
                  <a:lnTo>
                    <a:pt x="0" y="105121"/>
                  </a:lnTo>
                  <a:cubicBezTo>
                    <a:pt x="0" y="47064"/>
                    <a:pt x="47064" y="0"/>
                    <a:pt x="105121" y="0"/>
                  </a:cubicBezTo>
                  <a:close/>
                </a:path>
              </a:pathLst>
            </a:custGeom>
            <a:solidFill>
              <a:srgbClr val="000000"/>
            </a:solidFill>
          </p:spPr>
        </p:sp>
        <p:sp>
          <p:nvSpPr>
            <p:cNvPr name="TextBox 7" id="7"/>
            <p:cNvSpPr txBox="true"/>
            <p:nvPr/>
          </p:nvSpPr>
          <p:spPr>
            <a:xfrm>
              <a:off x="0" y="-66675"/>
              <a:ext cx="1447188" cy="300176"/>
            </a:xfrm>
            <a:prstGeom prst="rect">
              <a:avLst/>
            </a:prstGeom>
          </p:spPr>
          <p:txBody>
            <a:bodyPr anchor="ctr" rtlCol="false" tIns="50800" lIns="50800" bIns="50800" rIns="50800"/>
            <a:lstStyle/>
            <a:p>
              <a:pPr algn="ctr">
                <a:lnSpc>
                  <a:spcPts val="4899"/>
                </a:lnSpc>
              </a:pPr>
              <a:r>
                <a:rPr lang="en-US" sz="3499">
                  <a:solidFill>
                    <a:srgbClr val="FFFFFF"/>
                  </a:solidFill>
                  <a:latin typeface="DM Sans"/>
                  <a:ea typeface="DM Sans"/>
                  <a:cs typeface="DM Sans"/>
                  <a:sym typeface="DM Sans"/>
                </a:rPr>
                <a:t>TikTok</a:t>
              </a:r>
            </a:p>
          </p:txBody>
        </p:sp>
      </p:grpSp>
      <p:grpSp>
        <p:nvGrpSpPr>
          <p:cNvPr name="Group 8" id="8"/>
          <p:cNvGrpSpPr/>
          <p:nvPr/>
        </p:nvGrpSpPr>
        <p:grpSpPr>
          <a:xfrm rot="0">
            <a:off x="10006694" y="3598773"/>
            <a:ext cx="6922885" cy="1116992"/>
            <a:chOff x="0" y="0"/>
            <a:chExt cx="1447188" cy="233501"/>
          </a:xfrm>
        </p:grpSpPr>
        <p:sp>
          <p:nvSpPr>
            <p:cNvPr name="Freeform 9" id="9"/>
            <p:cNvSpPr/>
            <p:nvPr/>
          </p:nvSpPr>
          <p:spPr>
            <a:xfrm flipH="false" flipV="false" rot="0">
              <a:off x="0" y="0"/>
              <a:ext cx="1447188" cy="233501"/>
            </a:xfrm>
            <a:custGeom>
              <a:avLst/>
              <a:gdLst/>
              <a:ahLst/>
              <a:cxnLst/>
              <a:rect r="r" b="b" t="t" l="l"/>
              <a:pathLst>
                <a:path h="233501" w="1447188">
                  <a:moveTo>
                    <a:pt x="105121" y="0"/>
                  </a:moveTo>
                  <a:lnTo>
                    <a:pt x="1342067" y="0"/>
                  </a:lnTo>
                  <a:cubicBezTo>
                    <a:pt x="1400124" y="0"/>
                    <a:pt x="1447188" y="47064"/>
                    <a:pt x="1447188" y="105121"/>
                  </a:cubicBezTo>
                  <a:lnTo>
                    <a:pt x="1447188" y="128380"/>
                  </a:lnTo>
                  <a:cubicBezTo>
                    <a:pt x="1447188" y="186436"/>
                    <a:pt x="1400124" y="233501"/>
                    <a:pt x="1342067" y="233501"/>
                  </a:cubicBezTo>
                  <a:lnTo>
                    <a:pt x="105121" y="233501"/>
                  </a:lnTo>
                  <a:cubicBezTo>
                    <a:pt x="47064" y="233501"/>
                    <a:pt x="0" y="186436"/>
                    <a:pt x="0" y="128380"/>
                  </a:cubicBezTo>
                  <a:lnTo>
                    <a:pt x="0" y="105121"/>
                  </a:lnTo>
                  <a:cubicBezTo>
                    <a:pt x="0" y="47064"/>
                    <a:pt x="47064" y="0"/>
                    <a:pt x="105121" y="0"/>
                  </a:cubicBezTo>
                  <a:close/>
                </a:path>
              </a:pathLst>
            </a:custGeom>
            <a:solidFill>
              <a:srgbClr val="F63882"/>
            </a:solidFill>
          </p:spPr>
        </p:sp>
        <p:sp>
          <p:nvSpPr>
            <p:cNvPr name="TextBox 10" id="10"/>
            <p:cNvSpPr txBox="true"/>
            <p:nvPr/>
          </p:nvSpPr>
          <p:spPr>
            <a:xfrm>
              <a:off x="0" y="-66675"/>
              <a:ext cx="1447188" cy="300176"/>
            </a:xfrm>
            <a:prstGeom prst="rect">
              <a:avLst/>
            </a:prstGeom>
          </p:spPr>
          <p:txBody>
            <a:bodyPr anchor="ctr" rtlCol="false" tIns="50800" lIns="50800" bIns="50800" rIns="50800"/>
            <a:lstStyle/>
            <a:p>
              <a:pPr algn="ctr">
                <a:lnSpc>
                  <a:spcPts val="4899"/>
                </a:lnSpc>
              </a:pPr>
              <a:r>
                <a:rPr lang="en-US" b="true" sz="3499" u="sng">
                  <a:solidFill>
                    <a:srgbClr val="FFFFFF"/>
                  </a:solidFill>
                  <a:latin typeface="DM Sans Bold"/>
                  <a:ea typeface="DM Sans Bold"/>
                  <a:cs typeface="DM Sans Bold"/>
                  <a:sym typeface="DM Sans Bold"/>
                </a:rPr>
                <a:t>Instagram</a:t>
              </a:r>
            </a:p>
          </p:txBody>
        </p:sp>
      </p:grpSp>
      <p:grpSp>
        <p:nvGrpSpPr>
          <p:cNvPr name="Group 11" id="11"/>
          <p:cNvGrpSpPr/>
          <p:nvPr/>
        </p:nvGrpSpPr>
        <p:grpSpPr>
          <a:xfrm rot="0">
            <a:off x="10006694" y="7546812"/>
            <a:ext cx="6922885" cy="1116992"/>
            <a:chOff x="0" y="0"/>
            <a:chExt cx="1447188" cy="233501"/>
          </a:xfrm>
        </p:grpSpPr>
        <p:sp>
          <p:nvSpPr>
            <p:cNvPr name="Freeform 12" id="12"/>
            <p:cNvSpPr/>
            <p:nvPr/>
          </p:nvSpPr>
          <p:spPr>
            <a:xfrm flipH="false" flipV="false" rot="0">
              <a:off x="0" y="0"/>
              <a:ext cx="1447188" cy="233501"/>
            </a:xfrm>
            <a:custGeom>
              <a:avLst/>
              <a:gdLst/>
              <a:ahLst/>
              <a:cxnLst/>
              <a:rect r="r" b="b" t="t" l="l"/>
              <a:pathLst>
                <a:path h="233501" w="1447188">
                  <a:moveTo>
                    <a:pt x="105121" y="0"/>
                  </a:moveTo>
                  <a:lnTo>
                    <a:pt x="1342067" y="0"/>
                  </a:lnTo>
                  <a:cubicBezTo>
                    <a:pt x="1400124" y="0"/>
                    <a:pt x="1447188" y="47064"/>
                    <a:pt x="1447188" y="105121"/>
                  </a:cubicBezTo>
                  <a:lnTo>
                    <a:pt x="1447188" y="128380"/>
                  </a:lnTo>
                  <a:cubicBezTo>
                    <a:pt x="1447188" y="186436"/>
                    <a:pt x="1400124" y="233501"/>
                    <a:pt x="1342067" y="233501"/>
                  </a:cubicBezTo>
                  <a:lnTo>
                    <a:pt x="105121" y="233501"/>
                  </a:lnTo>
                  <a:cubicBezTo>
                    <a:pt x="47064" y="233501"/>
                    <a:pt x="0" y="186436"/>
                    <a:pt x="0" y="128380"/>
                  </a:cubicBezTo>
                  <a:lnTo>
                    <a:pt x="0" y="105121"/>
                  </a:lnTo>
                  <a:cubicBezTo>
                    <a:pt x="0" y="47064"/>
                    <a:pt x="47064" y="0"/>
                    <a:pt x="105121" y="0"/>
                  </a:cubicBezTo>
                  <a:close/>
                </a:path>
              </a:pathLst>
            </a:custGeom>
            <a:solidFill>
              <a:srgbClr val="FF0000"/>
            </a:solidFill>
          </p:spPr>
        </p:sp>
        <p:sp>
          <p:nvSpPr>
            <p:cNvPr name="TextBox 13" id="13"/>
            <p:cNvSpPr txBox="true"/>
            <p:nvPr/>
          </p:nvSpPr>
          <p:spPr>
            <a:xfrm>
              <a:off x="0" y="-66675"/>
              <a:ext cx="1447188" cy="300176"/>
            </a:xfrm>
            <a:prstGeom prst="rect">
              <a:avLst/>
            </a:prstGeom>
          </p:spPr>
          <p:txBody>
            <a:bodyPr anchor="ctr" rtlCol="false" tIns="50800" lIns="50800" bIns="50800" rIns="50800"/>
            <a:lstStyle/>
            <a:p>
              <a:pPr algn="ctr">
                <a:lnSpc>
                  <a:spcPts val="4899"/>
                </a:lnSpc>
              </a:pPr>
              <a:r>
                <a:rPr lang="en-US" sz="3499">
                  <a:solidFill>
                    <a:srgbClr val="FFFFFF"/>
                  </a:solidFill>
                  <a:latin typeface="DM Sans"/>
                  <a:ea typeface="DM Sans"/>
                  <a:cs typeface="DM Sans"/>
                  <a:sym typeface="DM Sans"/>
                </a:rPr>
                <a:t>YouTube</a:t>
              </a:r>
            </a:p>
          </p:txBody>
        </p:sp>
      </p:grpSp>
      <p:grpSp>
        <p:nvGrpSpPr>
          <p:cNvPr name="Group 14" id="14"/>
          <p:cNvGrpSpPr/>
          <p:nvPr/>
        </p:nvGrpSpPr>
        <p:grpSpPr>
          <a:xfrm rot="0">
            <a:off x="1358421" y="1623641"/>
            <a:ext cx="5761854" cy="1292581"/>
            <a:chOff x="0" y="0"/>
            <a:chExt cx="1317449" cy="295549"/>
          </a:xfrm>
        </p:grpSpPr>
        <p:sp>
          <p:nvSpPr>
            <p:cNvPr name="Freeform 15" id="15"/>
            <p:cNvSpPr/>
            <p:nvPr/>
          </p:nvSpPr>
          <p:spPr>
            <a:xfrm flipH="false" flipV="false" rot="0">
              <a:off x="0" y="0"/>
              <a:ext cx="1317449" cy="295549"/>
            </a:xfrm>
            <a:custGeom>
              <a:avLst/>
              <a:gdLst/>
              <a:ahLst/>
              <a:cxnLst/>
              <a:rect r="r" b="b" t="t" l="l"/>
              <a:pathLst>
                <a:path h="295549" w="1317449">
                  <a:moveTo>
                    <a:pt x="126303" y="0"/>
                  </a:moveTo>
                  <a:lnTo>
                    <a:pt x="1191145" y="0"/>
                  </a:lnTo>
                  <a:cubicBezTo>
                    <a:pt x="1260901" y="0"/>
                    <a:pt x="1317449" y="56548"/>
                    <a:pt x="1317449" y="126303"/>
                  </a:cubicBezTo>
                  <a:lnTo>
                    <a:pt x="1317449" y="169246"/>
                  </a:lnTo>
                  <a:cubicBezTo>
                    <a:pt x="1317449" y="239001"/>
                    <a:pt x="1260901" y="295549"/>
                    <a:pt x="1191145" y="295549"/>
                  </a:cubicBezTo>
                  <a:lnTo>
                    <a:pt x="126303" y="295549"/>
                  </a:lnTo>
                  <a:cubicBezTo>
                    <a:pt x="92805" y="295549"/>
                    <a:pt x="60680" y="282242"/>
                    <a:pt x="36993" y="258555"/>
                  </a:cubicBezTo>
                  <a:cubicBezTo>
                    <a:pt x="13307" y="234869"/>
                    <a:pt x="0" y="202743"/>
                    <a:pt x="0" y="169246"/>
                  </a:cubicBezTo>
                  <a:lnTo>
                    <a:pt x="0" y="126303"/>
                  </a:lnTo>
                  <a:cubicBezTo>
                    <a:pt x="0" y="56548"/>
                    <a:pt x="56548" y="0"/>
                    <a:pt x="126303" y="0"/>
                  </a:cubicBezTo>
                  <a:close/>
                </a:path>
              </a:pathLst>
            </a:custGeom>
            <a:solidFill>
              <a:srgbClr val="FFB001"/>
            </a:solidFill>
          </p:spPr>
        </p:sp>
        <p:sp>
          <p:nvSpPr>
            <p:cNvPr name="TextBox 16" id="16"/>
            <p:cNvSpPr txBox="true"/>
            <p:nvPr/>
          </p:nvSpPr>
          <p:spPr>
            <a:xfrm>
              <a:off x="0" y="-123825"/>
              <a:ext cx="1317449" cy="419374"/>
            </a:xfrm>
            <a:prstGeom prst="rect">
              <a:avLst/>
            </a:prstGeom>
          </p:spPr>
          <p:txBody>
            <a:bodyPr anchor="ctr" rtlCol="false" tIns="50800" lIns="50800" bIns="50800" rIns="50800"/>
            <a:lstStyle/>
            <a:p>
              <a:pPr algn="ctr">
                <a:lnSpc>
                  <a:spcPts val="8959"/>
                </a:lnSpc>
              </a:pPr>
              <a:r>
                <a:rPr lang="en-US" b="true" sz="6399">
                  <a:solidFill>
                    <a:srgbClr val="FFFFFF"/>
                  </a:solidFill>
                  <a:latin typeface="DM Sans Bold"/>
                  <a:ea typeface="DM Sans Bold"/>
                  <a:cs typeface="DM Sans Bold"/>
                  <a:sym typeface="DM Sans Bold"/>
                </a:rPr>
                <a:t>Media Social</a:t>
              </a:r>
            </a:p>
          </p:txBody>
        </p:sp>
      </p:grpSp>
      <p:grpSp>
        <p:nvGrpSpPr>
          <p:cNvPr name="Group 17" id="17"/>
          <p:cNvGrpSpPr/>
          <p:nvPr/>
        </p:nvGrpSpPr>
        <p:grpSpPr>
          <a:xfrm rot="0">
            <a:off x="1358421" y="3453026"/>
            <a:ext cx="6166216" cy="5129957"/>
            <a:chOff x="0" y="0"/>
            <a:chExt cx="4651882" cy="3870113"/>
          </a:xfrm>
        </p:grpSpPr>
        <p:sp>
          <p:nvSpPr>
            <p:cNvPr name="Freeform 18" id="18"/>
            <p:cNvSpPr/>
            <p:nvPr/>
          </p:nvSpPr>
          <p:spPr>
            <a:xfrm flipH="false" flipV="false" rot="0">
              <a:off x="0" y="0"/>
              <a:ext cx="4651882" cy="3870113"/>
            </a:xfrm>
            <a:custGeom>
              <a:avLst/>
              <a:gdLst/>
              <a:ahLst/>
              <a:cxnLst/>
              <a:rect r="r" b="b" t="t" l="l"/>
              <a:pathLst>
                <a:path h="3870113" w="4651882">
                  <a:moveTo>
                    <a:pt x="37666" y="0"/>
                  </a:moveTo>
                  <a:lnTo>
                    <a:pt x="4614216" y="0"/>
                  </a:lnTo>
                  <a:cubicBezTo>
                    <a:pt x="4624206" y="0"/>
                    <a:pt x="4633787" y="3968"/>
                    <a:pt x="4640850" y="11032"/>
                  </a:cubicBezTo>
                  <a:cubicBezTo>
                    <a:pt x="4647914" y="18096"/>
                    <a:pt x="4651882" y="27676"/>
                    <a:pt x="4651882" y="37666"/>
                  </a:cubicBezTo>
                  <a:lnTo>
                    <a:pt x="4651882" y="3832447"/>
                  </a:lnTo>
                  <a:cubicBezTo>
                    <a:pt x="4651882" y="3853250"/>
                    <a:pt x="4635019" y="3870113"/>
                    <a:pt x="4614216" y="3870113"/>
                  </a:cubicBezTo>
                  <a:lnTo>
                    <a:pt x="37666" y="3870113"/>
                  </a:lnTo>
                  <a:cubicBezTo>
                    <a:pt x="27676" y="3870113"/>
                    <a:pt x="18096" y="3866145"/>
                    <a:pt x="11032" y="3859081"/>
                  </a:cubicBezTo>
                  <a:cubicBezTo>
                    <a:pt x="3968" y="3852018"/>
                    <a:pt x="0" y="3842437"/>
                    <a:pt x="0" y="3832447"/>
                  </a:cubicBezTo>
                  <a:lnTo>
                    <a:pt x="0" y="37666"/>
                  </a:lnTo>
                  <a:cubicBezTo>
                    <a:pt x="0" y="27676"/>
                    <a:pt x="3968" y="18096"/>
                    <a:pt x="11032" y="11032"/>
                  </a:cubicBezTo>
                  <a:cubicBezTo>
                    <a:pt x="18096" y="3968"/>
                    <a:pt x="27676" y="0"/>
                    <a:pt x="37666" y="0"/>
                  </a:cubicBezTo>
                  <a:close/>
                </a:path>
              </a:pathLst>
            </a:custGeom>
            <a:solidFill>
              <a:srgbClr val="F1F1F1"/>
            </a:solidFill>
            <a:ln cap="rnd">
              <a:noFill/>
              <a:prstDash val="sysDot"/>
              <a:round/>
            </a:ln>
          </p:spPr>
        </p:sp>
        <p:sp>
          <p:nvSpPr>
            <p:cNvPr name="TextBox 19" id="19"/>
            <p:cNvSpPr txBox="true"/>
            <p:nvPr/>
          </p:nvSpPr>
          <p:spPr>
            <a:xfrm>
              <a:off x="0" y="-57150"/>
              <a:ext cx="4651882" cy="3927263"/>
            </a:xfrm>
            <a:prstGeom prst="rect">
              <a:avLst/>
            </a:prstGeom>
          </p:spPr>
          <p:txBody>
            <a:bodyPr anchor="ctr" rtlCol="false" tIns="254000" lIns="254000" bIns="254000" rIns="254000"/>
            <a:lstStyle/>
            <a:p>
              <a:pPr algn="just">
                <a:lnSpc>
                  <a:spcPts val="4059"/>
                </a:lnSpc>
              </a:pPr>
              <a:r>
                <a:rPr lang="en-US" sz="2899" b="true">
                  <a:solidFill>
                    <a:srgbClr val="100F0D"/>
                  </a:solidFill>
                  <a:latin typeface="DM Sans Bold"/>
                  <a:ea typeface="DM Sans Bold"/>
                  <a:cs typeface="DM Sans Bold"/>
                  <a:sym typeface="DM Sans Bold"/>
                </a:rPr>
                <a:t>Media sosial adalah platform online yang memungkinkan pengguna berinteraksi, berbagi konten, dan berkomunikasi. Contohnya termasuk Facebook, Instagram, TikTok, dan YouTube.</a:t>
              </a:r>
            </a:p>
          </p:txBody>
        </p:sp>
      </p:grpSp>
      <p:grpSp>
        <p:nvGrpSpPr>
          <p:cNvPr name="Group 20" id="20"/>
          <p:cNvGrpSpPr/>
          <p:nvPr/>
        </p:nvGrpSpPr>
        <p:grpSpPr>
          <a:xfrm rot="0">
            <a:off x="8630897" y="1622750"/>
            <a:ext cx="1125121" cy="1117882"/>
            <a:chOff x="0" y="0"/>
            <a:chExt cx="735568" cy="730836"/>
          </a:xfrm>
        </p:grpSpPr>
        <p:sp>
          <p:nvSpPr>
            <p:cNvPr name="Freeform 21" id="21"/>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000000"/>
            </a:solidFill>
          </p:spPr>
        </p:sp>
        <p:sp>
          <p:nvSpPr>
            <p:cNvPr name="TextBox 22" id="22"/>
            <p:cNvSpPr txBox="true"/>
            <p:nvPr/>
          </p:nvSpPr>
          <p:spPr>
            <a:xfrm>
              <a:off x="68960" y="125666"/>
              <a:ext cx="597649" cy="536654"/>
            </a:xfrm>
            <a:prstGeom prst="rect">
              <a:avLst/>
            </a:prstGeom>
          </p:spPr>
          <p:txBody>
            <a:bodyPr anchor="ctr" rtlCol="false" tIns="50800" lIns="50800" bIns="50800" rIns="50800"/>
            <a:lstStyle/>
            <a:p>
              <a:pPr algn="ctr">
                <a:lnSpc>
                  <a:spcPts val="2999"/>
                </a:lnSpc>
              </a:pPr>
              <a:r>
                <a:rPr lang="en-US" b="true" sz="2999" spc="-59">
                  <a:solidFill>
                    <a:srgbClr val="FFFFFF"/>
                  </a:solidFill>
                  <a:latin typeface="DM Sans Bold"/>
                  <a:ea typeface="DM Sans Bold"/>
                  <a:cs typeface="DM Sans Bold"/>
                  <a:sym typeface="DM Sans Bold"/>
                </a:rPr>
                <a:t>1</a:t>
              </a:r>
            </a:p>
          </p:txBody>
        </p:sp>
      </p:grpSp>
      <p:grpSp>
        <p:nvGrpSpPr>
          <p:cNvPr name="Group 23" id="23"/>
          <p:cNvGrpSpPr/>
          <p:nvPr/>
        </p:nvGrpSpPr>
        <p:grpSpPr>
          <a:xfrm rot="0">
            <a:off x="8630897" y="3597883"/>
            <a:ext cx="1125121" cy="1117882"/>
            <a:chOff x="0" y="0"/>
            <a:chExt cx="735568" cy="730836"/>
          </a:xfrm>
        </p:grpSpPr>
        <p:sp>
          <p:nvSpPr>
            <p:cNvPr name="Freeform 24" id="24"/>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000000"/>
            </a:solidFill>
          </p:spPr>
        </p:sp>
        <p:sp>
          <p:nvSpPr>
            <p:cNvPr name="TextBox 25" id="25"/>
            <p:cNvSpPr txBox="true"/>
            <p:nvPr/>
          </p:nvSpPr>
          <p:spPr>
            <a:xfrm>
              <a:off x="68960" y="125666"/>
              <a:ext cx="597649" cy="536654"/>
            </a:xfrm>
            <a:prstGeom prst="rect">
              <a:avLst/>
            </a:prstGeom>
          </p:spPr>
          <p:txBody>
            <a:bodyPr anchor="ctr" rtlCol="false" tIns="50800" lIns="50800" bIns="50800" rIns="50800"/>
            <a:lstStyle/>
            <a:p>
              <a:pPr algn="ctr">
                <a:lnSpc>
                  <a:spcPts val="2999"/>
                </a:lnSpc>
              </a:pPr>
              <a:r>
                <a:rPr lang="en-US" b="true" sz="2999" spc="-59">
                  <a:solidFill>
                    <a:srgbClr val="FFFFFF"/>
                  </a:solidFill>
                  <a:latin typeface="DM Sans Bold"/>
                  <a:ea typeface="DM Sans Bold"/>
                  <a:cs typeface="DM Sans Bold"/>
                  <a:sym typeface="DM Sans Bold"/>
                </a:rPr>
                <a:t>2</a:t>
              </a:r>
            </a:p>
          </p:txBody>
        </p:sp>
      </p:grpSp>
      <p:grpSp>
        <p:nvGrpSpPr>
          <p:cNvPr name="Group 26" id="26"/>
          <p:cNvGrpSpPr/>
          <p:nvPr/>
        </p:nvGrpSpPr>
        <p:grpSpPr>
          <a:xfrm rot="0">
            <a:off x="8630897" y="5572125"/>
            <a:ext cx="1125121" cy="1117882"/>
            <a:chOff x="0" y="0"/>
            <a:chExt cx="735568" cy="730836"/>
          </a:xfrm>
        </p:grpSpPr>
        <p:sp>
          <p:nvSpPr>
            <p:cNvPr name="Freeform 27" id="27"/>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000000"/>
            </a:solidFill>
          </p:spPr>
        </p:sp>
        <p:sp>
          <p:nvSpPr>
            <p:cNvPr name="TextBox 28" id="28"/>
            <p:cNvSpPr txBox="true"/>
            <p:nvPr/>
          </p:nvSpPr>
          <p:spPr>
            <a:xfrm>
              <a:off x="68960" y="125666"/>
              <a:ext cx="597649" cy="536654"/>
            </a:xfrm>
            <a:prstGeom prst="rect">
              <a:avLst/>
            </a:prstGeom>
          </p:spPr>
          <p:txBody>
            <a:bodyPr anchor="ctr" rtlCol="false" tIns="50800" lIns="50800" bIns="50800" rIns="50800"/>
            <a:lstStyle/>
            <a:p>
              <a:pPr algn="ctr">
                <a:lnSpc>
                  <a:spcPts val="2999"/>
                </a:lnSpc>
              </a:pPr>
              <a:r>
                <a:rPr lang="en-US" b="true" sz="2999" spc="-59">
                  <a:solidFill>
                    <a:srgbClr val="FFFFFF"/>
                  </a:solidFill>
                  <a:latin typeface="DM Sans Bold"/>
                  <a:ea typeface="DM Sans Bold"/>
                  <a:cs typeface="DM Sans Bold"/>
                  <a:sym typeface="DM Sans Bold"/>
                </a:rPr>
                <a:t>3</a:t>
              </a:r>
            </a:p>
          </p:txBody>
        </p:sp>
      </p:grpSp>
      <p:grpSp>
        <p:nvGrpSpPr>
          <p:cNvPr name="Group 29" id="29"/>
          <p:cNvGrpSpPr/>
          <p:nvPr/>
        </p:nvGrpSpPr>
        <p:grpSpPr>
          <a:xfrm rot="0">
            <a:off x="8630897" y="7546367"/>
            <a:ext cx="1125121" cy="1117882"/>
            <a:chOff x="0" y="0"/>
            <a:chExt cx="735568" cy="730836"/>
          </a:xfrm>
        </p:grpSpPr>
        <p:sp>
          <p:nvSpPr>
            <p:cNvPr name="Freeform 30" id="30"/>
            <p:cNvSpPr/>
            <p:nvPr/>
          </p:nvSpPr>
          <p:spPr>
            <a:xfrm flipH="false" flipV="false" rot="0">
              <a:off x="0" y="0"/>
              <a:ext cx="735568" cy="730836"/>
            </a:xfrm>
            <a:custGeom>
              <a:avLst/>
              <a:gdLst/>
              <a:ahLst/>
              <a:cxnLst/>
              <a:rect r="r" b="b" t="t" l="l"/>
              <a:pathLst>
                <a:path h="730836" w="735568">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000000"/>
            </a:solidFill>
          </p:spPr>
        </p:sp>
        <p:sp>
          <p:nvSpPr>
            <p:cNvPr name="TextBox 31" id="31"/>
            <p:cNvSpPr txBox="true"/>
            <p:nvPr/>
          </p:nvSpPr>
          <p:spPr>
            <a:xfrm>
              <a:off x="68960" y="125666"/>
              <a:ext cx="597649" cy="536654"/>
            </a:xfrm>
            <a:prstGeom prst="rect">
              <a:avLst/>
            </a:prstGeom>
          </p:spPr>
          <p:txBody>
            <a:bodyPr anchor="ctr" rtlCol="false" tIns="50800" lIns="50800" bIns="50800" rIns="50800"/>
            <a:lstStyle/>
            <a:p>
              <a:pPr algn="ctr">
                <a:lnSpc>
                  <a:spcPts val="2999"/>
                </a:lnSpc>
              </a:pPr>
              <a:r>
                <a:rPr lang="en-US" b="true" sz="2999" spc="-59">
                  <a:solidFill>
                    <a:srgbClr val="FFFFFF"/>
                  </a:solidFill>
                  <a:latin typeface="DM Sans Bold"/>
                  <a:ea typeface="DM Sans Bold"/>
                  <a:cs typeface="DM Sans Bold"/>
                  <a:sym typeface="DM Sans Bold"/>
                </a:rPr>
                <a:t>4</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66234" y="4181419"/>
            <a:ext cx="13474494" cy="5129957"/>
            <a:chOff x="0" y="0"/>
            <a:chExt cx="10165352" cy="3870113"/>
          </a:xfrm>
        </p:grpSpPr>
        <p:sp>
          <p:nvSpPr>
            <p:cNvPr name="Freeform 3" id="3"/>
            <p:cNvSpPr/>
            <p:nvPr/>
          </p:nvSpPr>
          <p:spPr>
            <a:xfrm flipH="false" flipV="false" rot="0">
              <a:off x="0" y="0"/>
              <a:ext cx="10165352" cy="3870113"/>
            </a:xfrm>
            <a:custGeom>
              <a:avLst/>
              <a:gdLst/>
              <a:ahLst/>
              <a:cxnLst/>
              <a:rect r="r" b="b" t="t" l="l"/>
              <a:pathLst>
                <a:path h="3870113" w="10165352">
                  <a:moveTo>
                    <a:pt x="17237" y="0"/>
                  </a:moveTo>
                  <a:lnTo>
                    <a:pt x="10148115" y="0"/>
                  </a:lnTo>
                  <a:cubicBezTo>
                    <a:pt x="10157634" y="0"/>
                    <a:pt x="10165352" y="7717"/>
                    <a:pt x="10165352" y="17237"/>
                  </a:cubicBezTo>
                  <a:lnTo>
                    <a:pt x="10165352" y="3852876"/>
                  </a:lnTo>
                  <a:cubicBezTo>
                    <a:pt x="10165352" y="3862396"/>
                    <a:pt x="10157634" y="3870113"/>
                    <a:pt x="10148115" y="3870113"/>
                  </a:cubicBezTo>
                  <a:lnTo>
                    <a:pt x="17237" y="3870113"/>
                  </a:lnTo>
                  <a:cubicBezTo>
                    <a:pt x="7717" y="3870113"/>
                    <a:pt x="0" y="3862396"/>
                    <a:pt x="0" y="3852876"/>
                  </a:cubicBezTo>
                  <a:lnTo>
                    <a:pt x="0" y="17237"/>
                  </a:lnTo>
                  <a:cubicBezTo>
                    <a:pt x="0" y="7717"/>
                    <a:pt x="7717" y="0"/>
                    <a:pt x="17237" y="0"/>
                  </a:cubicBezTo>
                  <a:close/>
                </a:path>
              </a:pathLst>
            </a:custGeom>
            <a:solidFill>
              <a:srgbClr val="F1F1F1"/>
            </a:solidFill>
            <a:ln cap="rnd">
              <a:noFill/>
              <a:prstDash val="sysDot"/>
              <a:round/>
            </a:ln>
          </p:spPr>
        </p:sp>
        <p:sp>
          <p:nvSpPr>
            <p:cNvPr name="TextBox 4" id="4"/>
            <p:cNvSpPr txBox="true"/>
            <p:nvPr/>
          </p:nvSpPr>
          <p:spPr>
            <a:xfrm>
              <a:off x="0" y="-66675"/>
              <a:ext cx="10165352" cy="3936788"/>
            </a:xfrm>
            <a:prstGeom prst="rect">
              <a:avLst/>
            </a:prstGeom>
          </p:spPr>
          <p:txBody>
            <a:bodyPr anchor="ctr" rtlCol="false" tIns="254000" lIns="254000" bIns="254000" rIns="254000"/>
            <a:lstStyle/>
            <a:p>
              <a:pPr algn="just">
                <a:lnSpc>
                  <a:spcPts val="5039"/>
                </a:lnSpc>
              </a:pPr>
              <a:r>
                <a:rPr lang="en-US" sz="3599">
                  <a:solidFill>
                    <a:srgbClr val="100F0D"/>
                  </a:solidFill>
                  <a:latin typeface="DM Sans"/>
                  <a:ea typeface="DM Sans"/>
                  <a:cs typeface="DM Sans"/>
                  <a:sym typeface="DM Sans"/>
                </a:rPr>
                <a:t>Facebook adalah platform media sosial yang memungkinkan pengguna untuk berinteraksi, berbagi konten, dan membangun komunitas. Didirikan pada tahun 2004 oleh Mark Zuckerberg, Facebook telah berkembang menjadi salah satu jejaring sosial terbesar dengan lebih dari 2,8 miliar pengguna aktif bulanan.</a:t>
              </a:r>
            </a:p>
          </p:txBody>
        </p:sp>
      </p:grpSp>
      <p:grpSp>
        <p:nvGrpSpPr>
          <p:cNvPr name="Group 5" id="5"/>
          <p:cNvGrpSpPr/>
          <p:nvPr/>
        </p:nvGrpSpPr>
        <p:grpSpPr>
          <a:xfrm rot="0">
            <a:off x="961033" y="1358968"/>
            <a:ext cx="3410402" cy="3410388"/>
            <a:chOff x="0" y="0"/>
            <a:chExt cx="6350000" cy="6349975"/>
          </a:xfrm>
        </p:grpSpPr>
        <p:sp>
          <p:nvSpPr>
            <p:cNvPr name="Freeform 6" id="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0" t="-42448" r="0" b="-7552"/>
              </a:stretch>
            </a:blipFill>
          </p:spPr>
        </p:sp>
      </p:grpSp>
      <p:sp>
        <p:nvSpPr>
          <p:cNvPr name="Freeform 7" id="7"/>
          <p:cNvSpPr/>
          <p:nvPr/>
        </p:nvSpPr>
        <p:spPr>
          <a:xfrm flipH="false" flipV="false" rot="0">
            <a:off x="3427538" y="1705194"/>
            <a:ext cx="943897" cy="837494"/>
          </a:xfrm>
          <a:custGeom>
            <a:avLst/>
            <a:gdLst/>
            <a:ahLst/>
            <a:cxnLst/>
            <a:rect r="r" b="b" t="t" l="l"/>
            <a:pathLst>
              <a:path h="837494" w="943897">
                <a:moveTo>
                  <a:pt x="0" y="0"/>
                </a:moveTo>
                <a:lnTo>
                  <a:pt x="943897" y="0"/>
                </a:lnTo>
                <a:lnTo>
                  <a:pt x="943897" y="837494"/>
                </a:lnTo>
                <a:lnTo>
                  <a:pt x="0" y="8374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0" y="1940887"/>
            <a:ext cx="2068260" cy="917225"/>
            <a:chOff x="0" y="0"/>
            <a:chExt cx="526523" cy="233501"/>
          </a:xfrm>
        </p:grpSpPr>
        <p:sp>
          <p:nvSpPr>
            <p:cNvPr name="Freeform 9" id="9"/>
            <p:cNvSpPr/>
            <p:nvPr/>
          </p:nvSpPr>
          <p:spPr>
            <a:xfrm flipH="false" flipV="false" rot="0">
              <a:off x="0" y="0"/>
              <a:ext cx="526523" cy="233501"/>
            </a:xfrm>
            <a:custGeom>
              <a:avLst/>
              <a:gdLst/>
              <a:ahLst/>
              <a:cxnLst/>
              <a:rect r="r" b="b" t="t" l="l"/>
              <a:pathLst>
                <a:path h="233501" w="526523">
                  <a:moveTo>
                    <a:pt x="116750" y="0"/>
                  </a:moveTo>
                  <a:lnTo>
                    <a:pt x="409773" y="0"/>
                  </a:lnTo>
                  <a:cubicBezTo>
                    <a:pt x="474252" y="0"/>
                    <a:pt x="526523" y="52271"/>
                    <a:pt x="526523" y="116750"/>
                  </a:cubicBezTo>
                  <a:lnTo>
                    <a:pt x="526523" y="116750"/>
                  </a:lnTo>
                  <a:cubicBezTo>
                    <a:pt x="526523" y="147714"/>
                    <a:pt x="514223" y="177410"/>
                    <a:pt x="492328" y="199305"/>
                  </a:cubicBezTo>
                  <a:cubicBezTo>
                    <a:pt x="470433" y="221200"/>
                    <a:pt x="440737" y="233501"/>
                    <a:pt x="409773"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35A1F4"/>
            </a:solidFill>
          </p:spPr>
        </p:sp>
        <p:sp>
          <p:nvSpPr>
            <p:cNvPr name="TextBox 10" id="10"/>
            <p:cNvSpPr txBox="true"/>
            <p:nvPr/>
          </p:nvSpPr>
          <p:spPr>
            <a:xfrm>
              <a:off x="0" y="-57150"/>
              <a:ext cx="526523" cy="290651"/>
            </a:xfrm>
            <a:prstGeom prst="rect">
              <a:avLst/>
            </a:prstGeom>
          </p:spPr>
          <p:txBody>
            <a:bodyPr anchor="ctr" rtlCol="false" tIns="50800" lIns="50800" bIns="50800" rIns="50800"/>
            <a:lstStyle/>
            <a:p>
              <a:pPr algn="ctr">
                <a:lnSpc>
                  <a:spcPts val="3919"/>
                </a:lnSpc>
              </a:pPr>
              <a:r>
                <a:rPr lang="en-US" b="true" sz="2799">
                  <a:solidFill>
                    <a:srgbClr val="FFFFFF"/>
                  </a:solidFill>
                  <a:latin typeface="DM Sans Bold"/>
                  <a:ea typeface="DM Sans Bold"/>
                  <a:cs typeface="DM Sans Bold"/>
                  <a:sym typeface="DM Sans Bold"/>
                </a:rPr>
                <a:t>Ica</a:t>
              </a:r>
            </a:p>
          </p:txBody>
        </p:sp>
      </p:grpSp>
      <p:sp>
        <p:nvSpPr>
          <p:cNvPr name="Freeform 11" id="11"/>
          <p:cNvSpPr/>
          <p:nvPr/>
        </p:nvSpPr>
        <p:spPr>
          <a:xfrm flipH="false" flipV="false" rot="0">
            <a:off x="1456587" y="3812096"/>
            <a:ext cx="957261" cy="957261"/>
          </a:xfrm>
          <a:custGeom>
            <a:avLst/>
            <a:gdLst/>
            <a:ahLst/>
            <a:cxnLst/>
            <a:rect r="r" b="b" t="t" l="l"/>
            <a:pathLst>
              <a:path h="957261" w="957261">
                <a:moveTo>
                  <a:pt x="0" y="0"/>
                </a:moveTo>
                <a:lnTo>
                  <a:pt x="957261" y="0"/>
                </a:lnTo>
                <a:lnTo>
                  <a:pt x="957261" y="957261"/>
                </a:lnTo>
                <a:lnTo>
                  <a:pt x="0" y="9572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6577630" y="1841003"/>
            <a:ext cx="6922885" cy="1116992"/>
            <a:chOff x="0" y="0"/>
            <a:chExt cx="1447188" cy="233501"/>
          </a:xfrm>
        </p:grpSpPr>
        <p:sp>
          <p:nvSpPr>
            <p:cNvPr name="Freeform 13" id="13"/>
            <p:cNvSpPr/>
            <p:nvPr/>
          </p:nvSpPr>
          <p:spPr>
            <a:xfrm flipH="false" flipV="false" rot="0">
              <a:off x="0" y="0"/>
              <a:ext cx="1447188" cy="233501"/>
            </a:xfrm>
            <a:custGeom>
              <a:avLst/>
              <a:gdLst/>
              <a:ahLst/>
              <a:cxnLst/>
              <a:rect r="r" b="b" t="t" l="l"/>
              <a:pathLst>
                <a:path h="233501" w="1447188">
                  <a:moveTo>
                    <a:pt x="105121" y="0"/>
                  </a:moveTo>
                  <a:lnTo>
                    <a:pt x="1342067" y="0"/>
                  </a:lnTo>
                  <a:cubicBezTo>
                    <a:pt x="1400124" y="0"/>
                    <a:pt x="1447188" y="47064"/>
                    <a:pt x="1447188" y="105121"/>
                  </a:cubicBezTo>
                  <a:lnTo>
                    <a:pt x="1447188" y="128380"/>
                  </a:lnTo>
                  <a:cubicBezTo>
                    <a:pt x="1447188" y="186436"/>
                    <a:pt x="1400124" y="233501"/>
                    <a:pt x="1342067" y="233501"/>
                  </a:cubicBezTo>
                  <a:lnTo>
                    <a:pt x="105121" y="233501"/>
                  </a:lnTo>
                  <a:cubicBezTo>
                    <a:pt x="47064" y="233501"/>
                    <a:pt x="0" y="186436"/>
                    <a:pt x="0" y="128380"/>
                  </a:cubicBezTo>
                  <a:lnTo>
                    <a:pt x="0" y="105121"/>
                  </a:lnTo>
                  <a:cubicBezTo>
                    <a:pt x="0" y="47064"/>
                    <a:pt x="47064" y="0"/>
                    <a:pt x="105121" y="0"/>
                  </a:cubicBezTo>
                  <a:close/>
                </a:path>
              </a:pathLst>
            </a:custGeom>
            <a:solidFill>
              <a:srgbClr val="3A69B8"/>
            </a:solidFill>
          </p:spPr>
        </p:sp>
        <p:sp>
          <p:nvSpPr>
            <p:cNvPr name="TextBox 14" id="14"/>
            <p:cNvSpPr txBox="true"/>
            <p:nvPr/>
          </p:nvSpPr>
          <p:spPr>
            <a:xfrm>
              <a:off x="0" y="-66675"/>
              <a:ext cx="1447188" cy="300176"/>
            </a:xfrm>
            <a:prstGeom prst="rect">
              <a:avLst/>
            </a:prstGeom>
          </p:spPr>
          <p:txBody>
            <a:bodyPr anchor="ctr" rtlCol="false" tIns="50800" lIns="50800" bIns="50800" rIns="50800"/>
            <a:lstStyle/>
            <a:p>
              <a:pPr algn="ctr">
                <a:lnSpc>
                  <a:spcPts val="4899"/>
                </a:lnSpc>
              </a:pPr>
              <a:r>
                <a:rPr lang="en-US" sz="3499">
                  <a:solidFill>
                    <a:srgbClr val="FFFFFF"/>
                  </a:solidFill>
                  <a:latin typeface="DM Sans"/>
                  <a:ea typeface="DM Sans"/>
                  <a:cs typeface="DM Sans"/>
                  <a:sym typeface="DM Sans"/>
                </a:rPr>
                <a:t>FaceBook</a:t>
              </a:r>
            </a:p>
          </p:txBody>
        </p:sp>
      </p:grpSp>
      <p:sp>
        <p:nvSpPr>
          <p:cNvPr name="Freeform 15" id="15"/>
          <p:cNvSpPr/>
          <p:nvPr/>
        </p:nvSpPr>
        <p:spPr>
          <a:xfrm flipH="false" flipV="false" rot="0">
            <a:off x="15038677" y="7273515"/>
            <a:ext cx="2775600" cy="2418241"/>
          </a:xfrm>
          <a:custGeom>
            <a:avLst/>
            <a:gdLst/>
            <a:ahLst/>
            <a:cxnLst/>
            <a:rect r="r" b="b" t="t" l="l"/>
            <a:pathLst>
              <a:path h="2418241" w="2775600">
                <a:moveTo>
                  <a:pt x="0" y="0"/>
                </a:moveTo>
                <a:lnTo>
                  <a:pt x="2775600" y="0"/>
                </a:lnTo>
                <a:lnTo>
                  <a:pt x="2775600" y="2418242"/>
                </a:lnTo>
                <a:lnTo>
                  <a:pt x="0" y="24182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577451" y="1638834"/>
            <a:ext cx="4572896" cy="1326542"/>
            <a:chOff x="0" y="0"/>
            <a:chExt cx="955937" cy="277306"/>
          </a:xfrm>
        </p:grpSpPr>
        <p:sp>
          <p:nvSpPr>
            <p:cNvPr name="Freeform 3" id="3"/>
            <p:cNvSpPr/>
            <p:nvPr/>
          </p:nvSpPr>
          <p:spPr>
            <a:xfrm flipH="false" flipV="false" rot="0">
              <a:off x="0" y="0"/>
              <a:ext cx="955937" cy="277306"/>
            </a:xfrm>
            <a:custGeom>
              <a:avLst/>
              <a:gdLst/>
              <a:ahLst/>
              <a:cxnLst/>
              <a:rect r="r" b="b" t="t" l="l"/>
              <a:pathLst>
                <a:path h="277306" w="955937">
                  <a:moveTo>
                    <a:pt x="138653" y="0"/>
                  </a:moveTo>
                  <a:lnTo>
                    <a:pt x="817284" y="0"/>
                  </a:lnTo>
                  <a:cubicBezTo>
                    <a:pt x="854057" y="0"/>
                    <a:pt x="889324" y="14608"/>
                    <a:pt x="915326" y="40610"/>
                  </a:cubicBezTo>
                  <a:cubicBezTo>
                    <a:pt x="941329" y="66613"/>
                    <a:pt x="955937" y="101880"/>
                    <a:pt x="955937" y="138653"/>
                  </a:cubicBezTo>
                  <a:lnTo>
                    <a:pt x="955937" y="138653"/>
                  </a:lnTo>
                  <a:cubicBezTo>
                    <a:pt x="955937" y="175426"/>
                    <a:pt x="941329" y="210693"/>
                    <a:pt x="915326" y="236695"/>
                  </a:cubicBezTo>
                  <a:cubicBezTo>
                    <a:pt x="889324" y="262698"/>
                    <a:pt x="854057" y="277306"/>
                    <a:pt x="817284" y="277306"/>
                  </a:cubicBezTo>
                  <a:lnTo>
                    <a:pt x="138653" y="277306"/>
                  </a:lnTo>
                  <a:cubicBezTo>
                    <a:pt x="101880" y="277306"/>
                    <a:pt x="66613" y="262698"/>
                    <a:pt x="40610" y="236695"/>
                  </a:cubicBezTo>
                  <a:cubicBezTo>
                    <a:pt x="14608" y="210693"/>
                    <a:pt x="0" y="175426"/>
                    <a:pt x="0" y="138653"/>
                  </a:cubicBezTo>
                  <a:lnTo>
                    <a:pt x="0" y="138653"/>
                  </a:lnTo>
                  <a:cubicBezTo>
                    <a:pt x="0" y="101880"/>
                    <a:pt x="14608" y="66613"/>
                    <a:pt x="40610" y="40610"/>
                  </a:cubicBezTo>
                  <a:cubicBezTo>
                    <a:pt x="66613" y="14608"/>
                    <a:pt x="101880" y="0"/>
                    <a:pt x="138653" y="0"/>
                  </a:cubicBezTo>
                  <a:close/>
                </a:path>
              </a:pathLst>
            </a:custGeom>
            <a:solidFill>
              <a:srgbClr val="3A69B8"/>
            </a:solidFill>
          </p:spPr>
        </p:sp>
        <p:sp>
          <p:nvSpPr>
            <p:cNvPr name="TextBox 4" id="4"/>
            <p:cNvSpPr txBox="true"/>
            <p:nvPr/>
          </p:nvSpPr>
          <p:spPr>
            <a:xfrm>
              <a:off x="0" y="-104775"/>
              <a:ext cx="955937" cy="382081"/>
            </a:xfrm>
            <a:prstGeom prst="rect">
              <a:avLst/>
            </a:prstGeom>
          </p:spPr>
          <p:txBody>
            <a:bodyPr anchor="ctr" rtlCol="false" tIns="50800" lIns="50800" bIns="50800" rIns="50800"/>
            <a:lstStyle/>
            <a:p>
              <a:pPr algn="ctr">
                <a:lnSpc>
                  <a:spcPts val="7000"/>
                </a:lnSpc>
              </a:pPr>
              <a:r>
                <a:rPr lang="en-US" b="true" sz="5000">
                  <a:solidFill>
                    <a:srgbClr val="FFFFFF"/>
                  </a:solidFill>
                  <a:latin typeface="DM Sans Bold"/>
                  <a:ea typeface="DM Sans Bold"/>
                  <a:cs typeface="DM Sans Bold"/>
                  <a:sym typeface="DM Sans Bold"/>
                </a:rPr>
                <a:t>Kelebihan</a:t>
              </a:r>
            </a:p>
          </p:txBody>
        </p:sp>
      </p:grpSp>
      <p:grpSp>
        <p:nvGrpSpPr>
          <p:cNvPr name="Group 5" id="5"/>
          <p:cNvGrpSpPr/>
          <p:nvPr/>
        </p:nvGrpSpPr>
        <p:grpSpPr>
          <a:xfrm rot="0">
            <a:off x="1236757" y="3696234"/>
            <a:ext cx="7254285" cy="5562066"/>
            <a:chOff x="0" y="0"/>
            <a:chExt cx="5472737" cy="4196103"/>
          </a:xfrm>
        </p:grpSpPr>
        <p:sp>
          <p:nvSpPr>
            <p:cNvPr name="Freeform 6" id="6"/>
            <p:cNvSpPr/>
            <p:nvPr/>
          </p:nvSpPr>
          <p:spPr>
            <a:xfrm flipH="false" flipV="false" rot="0">
              <a:off x="0" y="0"/>
              <a:ext cx="5472737" cy="4196103"/>
            </a:xfrm>
            <a:custGeom>
              <a:avLst/>
              <a:gdLst/>
              <a:ahLst/>
              <a:cxnLst/>
              <a:rect r="r" b="b" t="t" l="l"/>
              <a:pathLst>
                <a:path h="4196103" w="5472737">
                  <a:moveTo>
                    <a:pt x="32017" y="0"/>
                  </a:moveTo>
                  <a:lnTo>
                    <a:pt x="5440720" y="0"/>
                  </a:lnTo>
                  <a:cubicBezTo>
                    <a:pt x="5449212" y="0"/>
                    <a:pt x="5457355" y="3373"/>
                    <a:pt x="5463360" y="9377"/>
                  </a:cubicBezTo>
                  <a:cubicBezTo>
                    <a:pt x="5469364" y="15382"/>
                    <a:pt x="5472737" y="23525"/>
                    <a:pt x="5472737" y="32017"/>
                  </a:cubicBezTo>
                  <a:lnTo>
                    <a:pt x="5472737" y="4164086"/>
                  </a:lnTo>
                  <a:cubicBezTo>
                    <a:pt x="5472737" y="4172577"/>
                    <a:pt x="5469364" y="4180721"/>
                    <a:pt x="5463360" y="4186725"/>
                  </a:cubicBezTo>
                  <a:cubicBezTo>
                    <a:pt x="5457355" y="4192730"/>
                    <a:pt x="5449212" y="4196103"/>
                    <a:pt x="5440720" y="4196103"/>
                  </a:cubicBezTo>
                  <a:lnTo>
                    <a:pt x="32017" y="4196103"/>
                  </a:lnTo>
                  <a:cubicBezTo>
                    <a:pt x="23525" y="4196103"/>
                    <a:pt x="15382" y="4192730"/>
                    <a:pt x="9377" y="4186725"/>
                  </a:cubicBezTo>
                  <a:cubicBezTo>
                    <a:pt x="3373" y="4180721"/>
                    <a:pt x="0" y="4172577"/>
                    <a:pt x="0" y="4164086"/>
                  </a:cubicBezTo>
                  <a:lnTo>
                    <a:pt x="0" y="32017"/>
                  </a:lnTo>
                  <a:cubicBezTo>
                    <a:pt x="0" y="23525"/>
                    <a:pt x="3373" y="15382"/>
                    <a:pt x="9377" y="9377"/>
                  </a:cubicBezTo>
                  <a:cubicBezTo>
                    <a:pt x="15382" y="3373"/>
                    <a:pt x="23525" y="0"/>
                    <a:pt x="32017" y="0"/>
                  </a:cubicBezTo>
                  <a:close/>
                </a:path>
              </a:pathLst>
            </a:custGeom>
            <a:solidFill>
              <a:srgbClr val="F1F1F1"/>
            </a:solidFill>
            <a:ln cap="rnd">
              <a:noFill/>
              <a:prstDash val="sysDot"/>
              <a:round/>
            </a:ln>
          </p:spPr>
        </p:sp>
        <p:sp>
          <p:nvSpPr>
            <p:cNvPr name="TextBox 7" id="7"/>
            <p:cNvSpPr txBox="true"/>
            <p:nvPr/>
          </p:nvSpPr>
          <p:spPr>
            <a:xfrm>
              <a:off x="0" y="-57150"/>
              <a:ext cx="5472737" cy="4253253"/>
            </a:xfrm>
            <a:prstGeom prst="rect">
              <a:avLst/>
            </a:prstGeom>
          </p:spPr>
          <p:txBody>
            <a:bodyPr anchor="ctr" rtlCol="false" tIns="254000" lIns="254000" bIns="254000" rIns="254000"/>
            <a:lstStyle/>
            <a:p>
              <a:pPr algn="just" marL="626106" indent="-313053" lvl="1">
                <a:lnSpc>
                  <a:spcPts val="4059"/>
                </a:lnSpc>
                <a:buFont typeface="Arial"/>
                <a:buChar char="•"/>
              </a:pPr>
              <a:r>
                <a:rPr lang="en-US" sz="2899">
                  <a:solidFill>
                    <a:srgbClr val="100F0D"/>
                  </a:solidFill>
                  <a:latin typeface="DM Sans"/>
                  <a:ea typeface="DM Sans"/>
                  <a:cs typeface="DM Sans"/>
                  <a:sym typeface="DM Sans"/>
                </a:rPr>
                <a:t>Jangkauan Luas: Pengguna di berbagai demografi.</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Iklan Tersegmentasi: Targeting yang sangat spesifik untuk iklan.</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Fitur Interaktif: Kemampuan untuk mengadakan polling, kuis, dan diskusi di grup.</a:t>
              </a:r>
            </a:p>
            <a:p>
              <a:pPr algn="just">
                <a:lnSpc>
                  <a:spcPts val="4059"/>
                </a:lnSpc>
              </a:pPr>
            </a:p>
          </p:txBody>
        </p:sp>
      </p:grpSp>
      <p:grpSp>
        <p:nvGrpSpPr>
          <p:cNvPr name="Group 8" id="8"/>
          <p:cNvGrpSpPr/>
          <p:nvPr/>
        </p:nvGrpSpPr>
        <p:grpSpPr>
          <a:xfrm rot="0">
            <a:off x="9796959" y="3696234"/>
            <a:ext cx="7254285" cy="5562066"/>
            <a:chOff x="0" y="0"/>
            <a:chExt cx="5472737" cy="4196103"/>
          </a:xfrm>
        </p:grpSpPr>
        <p:sp>
          <p:nvSpPr>
            <p:cNvPr name="Freeform 9" id="9"/>
            <p:cNvSpPr/>
            <p:nvPr/>
          </p:nvSpPr>
          <p:spPr>
            <a:xfrm flipH="false" flipV="false" rot="0">
              <a:off x="0" y="0"/>
              <a:ext cx="5472737" cy="4196103"/>
            </a:xfrm>
            <a:custGeom>
              <a:avLst/>
              <a:gdLst/>
              <a:ahLst/>
              <a:cxnLst/>
              <a:rect r="r" b="b" t="t" l="l"/>
              <a:pathLst>
                <a:path h="4196103" w="5472737">
                  <a:moveTo>
                    <a:pt x="32017" y="0"/>
                  </a:moveTo>
                  <a:lnTo>
                    <a:pt x="5440720" y="0"/>
                  </a:lnTo>
                  <a:cubicBezTo>
                    <a:pt x="5449212" y="0"/>
                    <a:pt x="5457355" y="3373"/>
                    <a:pt x="5463360" y="9377"/>
                  </a:cubicBezTo>
                  <a:cubicBezTo>
                    <a:pt x="5469364" y="15382"/>
                    <a:pt x="5472737" y="23525"/>
                    <a:pt x="5472737" y="32017"/>
                  </a:cubicBezTo>
                  <a:lnTo>
                    <a:pt x="5472737" y="4164086"/>
                  </a:lnTo>
                  <a:cubicBezTo>
                    <a:pt x="5472737" y="4172577"/>
                    <a:pt x="5469364" y="4180721"/>
                    <a:pt x="5463360" y="4186725"/>
                  </a:cubicBezTo>
                  <a:cubicBezTo>
                    <a:pt x="5457355" y="4192730"/>
                    <a:pt x="5449212" y="4196103"/>
                    <a:pt x="5440720" y="4196103"/>
                  </a:cubicBezTo>
                  <a:lnTo>
                    <a:pt x="32017" y="4196103"/>
                  </a:lnTo>
                  <a:cubicBezTo>
                    <a:pt x="23525" y="4196103"/>
                    <a:pt x="15382" y="4192730"/>
                    <a:pt x="9377" y="4186725"/>
                  </a:cubicBezTo>
                  <a:cubicBezTo>
                    <a:pt x="3373" y="4180721"/>
                    <a:pt x="0" y="4172577"/>
                    <a:pt x="0" y="4164086"/>
                  </a:cubicBezTo>
                  <a:lnTo>
                    <a:pt x="0" y="32017"/>
                  </a:lnTo>
                  <a:cubicBezTo>
                    <a:pt x="0" y="23525"/>
                    <a:pt x="3373" y="15382"/>
                    <a:pt x="9377" y="9377"/>
                  </a:cubicBezTo>
                  <a:cubicBezTo>
                    <a:pt x="15382" y="3373"/>
                    <a:pt x="23525" y="0"/>
                    <a:pt x="32017" y="0"/>
                  </a:cubicBezTo>
                  <a:close/>
                </a:path>
              </a:pathLst>
            </a:custGeom>
            <a:solidFill>
              <a:srgbClr val="F1F1F1"/>
            </a:solidFill>
            <a:ln cap="rnd">
              <a:noFill/>
              <a:prstDash val="sysDot"/>
              <a:round/>
            </a:ln>
          </p:spPr>
        </p:sp>
        <p:sp>
          <p:nvSpPr>
            <p:cNvPr name="TextBox 10" id="10"/>
            <p:cNvSpPr txBox="true"/>
            <p:nvPr/>
          </p:nvSpPr>
          <p:spPr>
            <a:xfrm>
              <a:off x="0" y="-57150"/>
              <a:ext cx="5472737" cy="4253253"/>
            </a:xfrm>
            <a:prstGeom prst="rect">
              <a:avLst/>
            </a:prstGeom>
          </p:spPr>
          <p:txBody>
            <a:bodyPr anchor="ctr" rtlCol="false" tIns="254000" lIns="254000" bIns="254000" rIns="254000"/>
            <a:lstStyle/>
            <a:p>
              <a:pPr algn="just" marL="626106" indent="-313053" lvl="1">
                <a:lnSpc>
                  <a:spcPts val="4059"/>
                </a:lnSpc>
                <a:buFont typeface="Arial"/>
                <a:buChar char="•"/>
              </a:pPr>
              <a:r>
                <a:rPr lang="en-US" sz="2899">
                  <a:solidFill>
                    <a:srgbClr val="100F0D"/>
                  </a:solidFill>
                  <a:latin typeface="DM Sans"/>
                  <a:ea typeface="DM Sans"/>
                  <a:cs typeface="DM Sans"/>
                  <a:sym typeface="DM Sans"/>
                </a:rPr>
                <a:t>Privasi dan Keamanan: Masalah terkait data pengguna dan privasi.</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Penurunan Jangkauan Organik: Halaman bisnis sering kali mengalami penurunan jangkauan tanpa iklan berbayar.</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Konten yang Berlebihan: Pengguna dapat merasa kewalahan dengan banyaknya informasi.</a:t>
              </a:r>
            </a:p>
            <a:p>
              <a:pPr algn="just">
                <a:lnSpc>
                  <a:spcPts val="4059"/>
                </a:lnSpc>
              </a:pPr>
            </a:p>
          </p:txBody>
        </p:sp>
      </p:grpSp>
      <p:grpSp>
        <p:nvGrpSpPr>
          <p:cNvPr name="Group 11" id="11"/>
          <p:cNvGrpSpPr/>
          <p:nvPr/>
        </p:nvGrpSpPr>
        <p:grpSpPr>
          <a:xfrm rot="0">
            <a:off x="11137653" y="1638834"/>
            <a:ext cx="4572896" cy="1326542"/>
            <a:chOff x="0" y="0"/>
            <a:chExt cx="955937" cy="277306"/>
          </a:xfrm>
        </p:grpSpPr>
        <p:sp>
          <p:nvSpPr>
            <p:cNvPr name="Freeform 12" id="12"/>
            <p:cNvSpPr/>
            <p:nvPr/>
          </p:nvSpPr>
          <p:spPr>
            <a:xfrm flipH="false" flipV="false" rot="0">
              <a:off x="0" y="0"/>
              <a:ext cx="955937" cy="277306"/>
            </a:xfrm>
            <a:custGeom>
              <a:avLst/>
              <a:gdLst/>
              <a:ahLst/>
              <a:cxnLst/>
              <a:rect r="r" b="b" t="t" l="l"/>
              <a:pathLst>
                <a:path h="277306" w="955937">
                  <a:moveTo>
                    <a:pt x="138653" y="0"/>
                  </a:moveTo>
                  <a:lnTo>
                    <a:pt x="817284" y="0"/>
                  </a:lnTo>
                  <a:cubicBezTo>
                    <a:pt x="854057" y="0"/>
                    <a:pt x="889324" y="14608"/>
                    <a:pt x="915326" y="40610"/>
                  </a:cubicBezTo>
                  <a:cubicBezTo>
                    <a:pt x="941329" y="66613"/>
                    <a:pt x="955937" y="101880"/>
                    <a:pt x="955937" y="138653"/>
                  </a:cubicBezTo>
                  <a:lnTo>
                    <a:pt x="955937" y="138653"/>
                  </a:lnTo>
                  <a:cubicBezTo>
                    <a:pt x="955937" y="175426"/>
                    <a:pt x="941329" y="210693"/>
                    <a:pt x="915326" y="236695"/>
                  </a:cubicBezTo>
                  <a:cubicBezTo>
                    <a:pt x="889324" y="262698"/>
                    <a:pt x="854057" y="277306"/>
                    <a:pt x="817284" y="277306"/>
                  </a:cubicBezTo>
                  <a:lnTo>
                    <a:pt x="138653" y="277306"/>
                  </a:lnTo>
                  <a:cubicBezTo>
                    <a:pt x="101880" y="277306"/>
                    <a:pt x="66613" y="262698"/>
                    <a:pt x="40610" y="236695"/>
                  </a:cubicBezTo>
                  <a:cubicBezTo>
                    <a:pt x="14608" y="210693"/>
                    <a:pt x="0" y="175426"/>
                    <a:pt x="0" y="138653"/>
                  </a:cubicBezTo>
                  <a:lnTo>
                    <a:pt x="0" y="138653"/>
                  </a:lnTo>
                  <a:cubicBezTo>
                    <a:pt x="0" y="101880"/>
                    <a:pt x="14608" y="66613"/>
                    <a:pt x="40610" y="40610"/>
                  </a:cubicBezTo>
                  <a:cubicBezTo>
                    <a:pt x="66613" y="14608"/>
                    <a:pt x="101880" y="0"/>
                    <a:pt x="138653" y="0"/>
                  </a:cubicBezTo>
                  <a:close/>
                </a:path>
              </a:pathLst>
            </a:custGeom>
            <a:solidFill>
              <a:srgbClr val="3A69B8"/>
            </a:solidFill>
          </p:spPr>
        </p:sp>
        <p:sp>
          <p:nvSpPr>
            <p:cNvPr name="TextBox 13" id="13"/>
            <p:cNvSpPr txBox="true"/>
            <p:nvPr/>
          </p:nvSpPr>
          <p:spPr>
            <a:xfrm>
              <a:off x="0" y="-104775"/>
              <a:ext cx="955937" cy="382081"/>
            </a:xfrm>
            <a:prstGeom prst="rect">
              <a:avLst/>
            </a:prstGeom>
          </p:spPr>
          <p:txBody>
            <a:bodyPr anchor="ctr" rtlCol="false" tIns="50800" lIns="50800" bIns="50800" rIns="50800"/>
            <a:lstStyle/>
            <a:p>
              <a:pPr algn="ctr">
                <a:lnSpc>
                  <a:spcPts val="7000"/>
                </a:lnSpc>
              </a:pPr>
              <a:r>
                <a:rPr lang="en-US" b="true" sz="5000">
                  <a:solidFill>
                    <a:srgbClr val="FFFFFF"/>
                  </a:solidFill>
                  <a:latin typeface="DM Sans Bold"/>
                  <a:ea typeface="DM Sans Bold"/>
                  <a:cs typeface="DM Sans Bold"/>
                  <a:sym typeface="DM Sans Bold"/>
                </a:rPr>
                <a:t>Kekurangan</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87739" y="4536492"/>
            <a:ext cx="8712522" cy="4321175"/>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000000"/>
                </a:solidFill>
                <a:latin typeface="DM Sans"/>
                <a:ea typeface="DM Sans"/>
                <a:cs typeface="DM Sans"/>
                <a:sym typeface="DM Sans"/>
              </a:rPr>
              <a:t>B</a:t>
            </a:r>
            <a:r>
              <a:rPr lang="en-US" sz="3500">
                <a:solidFill>
                  <a:srgbClr val="000000"/>
                </a:solidFill>
                <a:latin typeface="DM Sans"/>
                <a:ea typeface="DM Sans"/>
                <a:cs typeface="DM Sans"/>
                <a:sym typeface="DM Sans"/>
              </a:rPr>
              <a:t>isnis: Pemasaran, iklan, dan layanan pelanggan.</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Personal Branding: Membangun identitas dan jaringan profesional.</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Komunitas: Membangun hubungan dan interaksi sosial.</a:t>
            </a:r>
          </a:p>
          <a:p>
            <a:pPr algn="just">
              <a:lnSpc>
                <a:spcPts val="4900"/>
              </a:lnSpc>
            </a:pPr>
          </a:p>
        </p:txBody>
      </p:sp>
      <p:sp>
        <p:nvSpPr>
          <p:cNvPr name="Freeform 3" id="3"/>
          <p:cNvSpPr/>
          <p:nvPr/>
        </p:nvSpPr>
        <p:spPr>
          <a:xfrm flipH="false" flipV="false" rot="0">
            <a:off x="448423" y="4809148"/>
            <a:ext cx="4034516" cy="11263877"/>
          </a:xfrm>
          <a:custGeom>
            <a:avLst/>
            <a:gdLst/>
            <a:ahLst/>
            <a:cxnLst/>
            <a:rect r="r" b="b" t="t" l="l"/>
            <a:pathLst>
              <a:path h="11263877" w="4034516">
                <a:moveTo>
                  <a:pt x="0" y="0"/>
                </a:moveTo>
                <a:lnTo>
                  <a:pt x="4034516" y="0"/>
                </a:lnTo>
                <a:lnTo>
                  <a:pt x="4034516" y="11263877"/>
                </a:lnTo>
                <a:lnTo>
                  <a:pt x="0" y="11263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060109" y="2686329"/>
            <a:ext cx="9910937" cy="1326542"/>
            <a:chOff x="0" y="0"/>
            <a:chExt cx="2071823" cy="277306"/>
          </a:xfrm>
        </p:grpSpPr>
        <p:sp>
          <p:nvSpPr>
            <p:cNvPr name="Freeform 5" id="5"/>
            <p:cNvSpPr/>
            <p:nvPr/>
          </p:nvSpPr>
          <p:spPr>
            <a:xfrm flipH="false" flipV="false" rot="0">
              <a:off x="0" y="0"/>
              <a:ext cx="2071823" cy="277306"/>
            </a:xfrm>
            <a:custGeom>
              <a:avLst/>
              <a:gdLst/>
              <a:ahLst/>
              <a:cxnLst/>
              <a:rect r="r" b="b" t="t" l="l"/>
              <a:pathLst>
                <a:path h="277306" w="2071823">
                  <a:moveTo>
                    <a:pt x="73428" y="0"/>
                  </a:moveTo>
                  <a:lnTo>
                    <a:pt x="1998395" y="0"/>
                  </a:lnTo>
                  <a:cubicBezTo>
                    <a:pt x="2038948" y="0"/>
                    <a:pt x="2071823" y="32875"/>
                    <a:pt x="2071823" y="73428"/>
                  </a:cubicBezTo>
                  <a:lnTo>
                    <a:pt x="2071823" y="203878"/>
                  </a:lnTo>
                  <a:cubicBezTo>
                    <a:pt x="2071823" y="223352"/>
                    <a:pt x="2064087" y="242029"/>
                    <a:pt x="2050316" y="255799"/>
                  </a:cubicBezTo>
                  <a:cubicBezTo>
                    <a:pt x="2036546" y="269570"/>
                    <a:pt x="2017869" y="277306"/>
                    <a:pt x="1998395" y="277306"/>
                  </a:cubicBezTo>
                  <a:lnTo>
                    <a:pt x="73428" y="277306"/>
                  </a:lnTo>
                  <a:cubicBezTo>
                    <a:pt x="32875" y="277306"/>
                    <a:pt x="0" y="244431"/>
                    <a:pt x="0" y="203878"/>
                  </a:cubicBezTo>
                  <a:lnTo>
                    <a:pt x="0" y="73428"/>
                  </a:lnTo>
                  <a:cubicBezTo>
                    <a:pt x="0" y="53954"/>
                    <a:pt x="7736" y="35277"/>
                    <a:pt x="21507" y="21507"/>
                  </a:cubicBezTo>
                  <a:cubicBezTo>
                    <a:pt x="35277" y="7736"/>
                    <a:pt x="53954" y="0"/>
                    <a:pt x="73428" y="0"/>
                  </a:cubicBezTo>
                  <a:close/>
                </a:path>
              </a:pathLst>
            </a:custGeom>
            <a:solidFill>
              <a:srgbClr val="3A69B8"/>
            </a:solidFill>
          </p:spPr>
        </p:sp>
        <p:sp>
          <p:nvSpPr>
            <p:cNvPr name="TextBox 6" id="6"/>
            <p:cNvSpPr txBox="true"/>
            <p:nvPr/>
          </p:nvSpPr>
          <p:spPr>
            <a:xfrm>
              <a:off x="0" y="-123825"/>
              <a:ext cx="2071823" cy="401131"/>
            </a:xfrm>
            <a:prstGeom prst="rect">
              <a:avLst/>
            </a:prstGeom>
          </p:spPr>
          <p:txBody>
            <a:bodyPr anchor="ctr" rtlCol="false" tIns="50800" lIns="50800" bIns="50800" rIns="50800"/>
            <a:lstStyle/>
            <a:p>
              <a:pPr algn="ctr">
                <a:lnSpc>
                  <a:spcPts val="8959"/>
                </a:lnSpc>
              </a:pPr>
              <a:r>
                <a:rPr lang="en-US" b="true" sz="6399">
                  <a:solidFill>
                    <a:srgbClr val="FFFFFF"/>
                  </a:solidFill>
                  <a:latin typeface="DM Sans Bold"/>
                  <a:ea typeface="DM Sans Bold"/>
                  <a:cs typeface="DM Sans Bold"/>
                  <a:sym typeface="DM Sans Bold"/>
                </a:rPr>
                <a:t>Peruntukan</a:t>
              </a:r>
            </a:p>
          </p:txBody>
        </p:sp>
      </p:grpSp>
      <p:sp>
        <p:nvSpPr>
          <p:cNvPr name="Freeform 7" id="7"/>
          <p:cNvSpPr/>
          <p:nvPr/>
        </p:nvSpPr>
        <p:spPr>
          <a:xfrm flipH="false" flipV="false" rot="0">
            <a:off x="13336507" y="2379407"/>
            <a:ext cx="1001138" cy="970194"/>
          </a:xfrm>
          <a:custGeom>
            <a:avLst/>
            <a:gdLst/>
            <a:ahLst/>
            <a:cxnLst/>
            <a:rect r="r" b="b" t="t" l="l"/>
            <a:pathLst>
              <a:path h="970194" w="1001138">
                <a:moveTo>
                  <a:pt x="0" y="0"/>
                </a:moveTo>
                <a:lnTo>
                  <a:pt x="1001138" y="0"/>
                </a:lnTo>
                <a:lnTo>
                  <a:pt x="1001138" y="970194"/>
                </a:lnTo>
                <a:lnTo>
                  <a:pt x="0" y="970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942534" y="3349601"/>
            <a:ext cx="969431" cy="969431"/>
          </a:xfrm>
          <a:custGeom>
            <a:avLst/>
            <a:gdLst/>
            <a:ahLst/>
            <a:cxnLst/>
            <a:rect r="r" b="b" t="t" l="l"/>
            <a:pathLst>
              <a:path h="969431" w="969431">
                <a:moveTo>
                  <a:pt x="0" y="0"/>
                </a:moveTo>
                <a:lnTo>
                  <a:pt x="969431" y="0"/>
                </a:lnTo>
                <a:lnTo>
                  <a:pt x="969431" y="969431"/>
                </a:lnTo>
                <a:lnTo>
                  <a:pt x="0" y="9694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66234" y="4181419"/>
            <a:ext cx="13474494" cy="5129957"/>
            <a:chOff x="0" y="0"/>
            <a:chExt cx="10165352" cy="3870113"/>
          </a:xfrm>
        </p:grpSpPr>
        <p:sp>
          <p:nvSpPr>
            <p:cNvPr name="Freeform 3" id="3"/>
            <p:cNvSpPr/>
            <p:nvPr/>
          </p:nvSpPr>
          <p:spPr>
            <a:xfrm flipH="false" flipV="false" rot="0">
              <a:off x="0" y="0"/>
              <a:ext cx="10165352" cy="3870113"/>
            </a:xfrm>
            <a:custGeom>
              <a:avLst/>
              <a:gdLst/>
              <a:ahLst/>
              <a:cxnLst/>
              <a:rect r="r" b="b" t="t" l="l"/>
              <a:pathLst>
                <a:path h="3870113" w="10165352">
                  <a:moveTo>
                    <a:pt x="17237" y="0"/>
                  </a:moveTo>
                  <a:lnTo>
                    <a:pt x="10148115" y="0"/>
                  </a:lnTo>
                  <a:cubicBezTo>
                    <a:pt x="10157634" y="0"/>
                    <a:pt x="10165352" y="7717"/>
                    <a:pt x="10165352" y="17237"/>
                  </a:cubicBezTo>
                  <a:lnTo>
                    <a:pt x="10165352" y="3852876"/>
                  </a:lnTo>
                  <a:cubicBezTo>
                    <a:pt x="10165352" y="3862396"/>
                    <a:pt x="10157634" y="3870113"/>
                    <a:pt x="10148115" y="3870113"/>
                  </a:cubicBezTo>
                  <a:lnTo>
                    <a:pt x="17237" y="3870113"/>
                  </a:lnTo>
                  <a:cubicBezTo>
                    <a:pt x="7717" y="3870113"/>
                    <a:pt x="0" y="3862396"/>
                    <a:pt x="0" y="3852876"/>
                  </a:cubicBezTo>
                  <a:lnTo>
                    <a:pt x="0" y="17237"/>
                  </a:lnTo>
                  <a:cubicBezTo>
                    <a:pt x="0" y="7717"/>
                    <a:pt x="7717" y="0"/>
                    <a:pt x="17237" y="0"/>
                  </a:cubicBezTo>
                  <a:close/>
                </a:path>
              </a:pathLst>
            </a:custGeom>
            <a:solidFill>
              <a:srgbClr val="F1F1F1"/>
            </a:solidFill>
            <a:ln cap="rnd">
              <a:noFill/>
              <a:prstDash val="sysDot"/>
              <a:round/>
            </a:ln>
          </p:spPr>
        </p:sp>
        <p:sp>
          <p:nvSpPr>
            <p:cNvPr name="TextBox 4" id="4"/>
            <p:cNvSpPr txBox="true"/>
            <p:nvPr/>
          </p:nvSpPr>
          <p:spPr>
            <a:xfrm>
              <a:off x="0" y="-66675"/>
              <a:ext cx="10165352" cy="3936788"/>
            </a:xfrm>
            <a:prstGeom prst="rect">
              <a:avLst/>
            </a:prstGeom>
          </p:spPr>
          <p:txBody>
            <a:bodyPr anchor="ctr" rtlCol="false" tIns="254000" lIns="254000" bIns="254000" rIns="254000"/>
            <a:lstStyle/>
            <a:p>
              <a:pPr algn="just">
                <a:lnSpc>
                  <a:spcPts val="5039"/>
                </a:lnSpc>
              </a:pPr>
              <a:r>
                <a:rPr lang="en-US" sz="3599">
                  <a:solidFill>
                    <a:srgbClr val="100F0D"/>
                  </a:solidFill>
                  <a:latin typeface="DM Sans"/>
                  <a:ea typeface="DM Sans"/>
                  <a:cs typeface="DM Sans"/>
                  <a:sym typeface="DM Sans"/>
                </a:rPr>
                <a:t>Instagram adalah platform berbagi foto dan video yang diluncurkan pada tahun 2010. Dikenal dengan visual yang menarik, Instagram memiliki lebih dari 1 miliar pengguna aktif bulanan dan menjadi salah satu platform paling populer di kalangan generasi muda.</a:t>
              </a:r>
            </a:p>
          </p:txBody>
        </p:sp>
      </p:grpSp>
      <p:grpSp>
        <p:nvGrpSpPr>
          <p:cNvPr name="Group 5" id="5"/>
          <p:cNvGrpSpPr/>
          <p:nvPr/>
        </p:nvGrpSpPr>
        <p:grpSpPr>
          <a:xfrm rot="0">
            <a:off x="837076" y="1900390"/>
            <a:ext cx="3243123" cy="3243110"/>
            <a:chOff x="0" y="0"/>
            <a:chExt cx="6350000" cy="6349975"/>
          </a:xfrm>
        </p:grpSpPr>
        <p:sp>
          <p:nvSpPr>
            <p:cNvPr name="Freeform 6" id="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0" t="-42448" r="0" b="-7552"/>
              </a:stretch>
            </a:blipFill>
          </p:spPr>
        </p:sp>
      </p:grpSp>
      <p:sp>
        <p:nvSpPr>
          <p:cNvPr name="Freeform 7" id="7"/>
          <p:cNvSpPr/>
          <p:nvPr/>
        </p:nvSpPr>
        <p:spPr>
          <a:xfrm flipH="false" flipV="false" rot="0">
            <a:off x="3171256" y="2100564"/>
            <a:ext cx="796152" cy="706404"/>
          </a:xfrm>
          <a:custGeom>
            <a:avLst/>
            <a:gdLst/>
            <a:ahLst/>
            <a:cxnLst/>
            <a:rect r="r" b="b" t="t" l="l"/>
            <a:pathLst>
              <a:path h="706404" w="796152">
                <a:moveTo>
                  <a:pt x="0" y="0"/>
                </a:moveTo>
                <a:lnTo>
                  <a:pt x="796152" y="0"/>
                </a:lnTo>
                <a:lnTo>
                  <a:pt x="796152" y="706404"/>
                </a:lnTo>
                <a:lnTo>
                  <a:pt x="0" y="7064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76819" y="2453766"/>
            <a:ext cx="1966813" cy="872235"/>
            <a:chOff x="0" y="0"/>
            <a:chExt cx="526523" cy="233501"/>
          </a:xfrm>
        </p:grpSpPr>
        <p:sp>
          <p:nvSpPr>
            <p:cNvPr name="Freeform 9" id="9"/>
            <p:cNvSpPr/>
            <p:nvPr/>
          </p:nvSpPr>
          <p:spPr>
            <a:xfrm flipH="false" flipV="false" rot="0">
              <a:off x="0" y="0"/>
              <a:ext cx="526523" cy="233501"/>
            </a:xfrm>
            <a:custGeom>
              <a:avLst/>
              <a:gdLst/>
              <a:ahLst/>
              <a:cxnLst/>
              <a:rect r="r" b="b" t="t" l="l"/>
              <a:pathLst>
                <a:path h="233501" w="526523">
                  <a:moveTo>
                    <a:pt x="116750" y="0"/>
                  </a:moveTo>
                  <a:lnTo>
                    <a:pt x="409773" y="0"/>
                  </a:lnTo>
                  <a:cubicBezTo>
                    <a:pt x="474252" y="0"/>
                    <a:pt x="526523" y="52271"/>
                    <a:pt x="526523" y="116750"/>
                  </a:cubicBezTo>
                  <a:lnTo>
                    <a:pt x="526523" y="116750"/>
                  </a:lnTo>
                  <a:cubicBezTo>
                    <a:pt x="526523" y="147714"/>
                    <a:pt x="514223" y="177410"/>
                    <a:pt x="492328" y="199305"/>
                  </a:cubicBezTo>
                  <a:cubicBezTo>
                    <a:pt x="470433" y="221200"/>
                    <a:pt x="440737" y="233501"/>
                    <a:pt x="409773"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35A1F4"/>
            </a:solidFill>
          </p:spPr>
        </p:sp>
        <p:sp>
          <p:nvSpPr>
            <p:cNvPr name="TextBox 10" id="10"/>
            <p:cNvSpPr txBox="true"/>
            <p:nvPr/>
          </p:nvSpPr>
          <p:spPr>
            <a:xfrm>
              <a:off x="0" y="-57150"/>
              <a:ext cx="526523" cy="290651"/>
            </a:xfrm>
            <a:prstGeom prst="rect">
              <a:avLst/>
            </a:prstGeom>
          </p:spPr>
          <p:txBody>
            <a:bodyPr anchor="ctr" rtlCol="false" tIns="50800" lIns="50800" bIns="50800" rIns="50800"/>
            <a:lstStyle/>
            <a:p>
              <a:pPr algn="ctr">
                <a:lnSpc>
                  <a:spcPts val="3919"/>
                </a:lnSpc>
              </a:pPr>
              <a:r>
                <a:rPr lang="en-US" b="true" sz="2799">
                  <a:solidFill>
                    <a:srgbClr val="FFFFFF"/>
                  </a:solidFill>
                  <a:latin typeface="DM Sans Bold"/>
                  <a:ea typeface="DM Sans Bold"/>
                  <a:cs typeface="DM Sans Bold"/>
                  <a:sym typeface="DM Sans Bold"/>
                </a:rPr>
                <a:t>Ica</a:t>
              </a:r>
            </a:p>
          </p:txBody>
        </p:sp>
      </p:grpSp>
      <p:sp>
        <p:nvSpPr>
          <p:cNvPr name="Freeform 11" id="11"/>
          <p:cNvSpPr/>
          <p:nvPr/>
        </p:nvSpPr>
        <p:spPr>
          <a:xfrm flipH="false" flipV="false" rot="0">
            <a:off x="1434840" y="4181419"/>
            <a:ext cx="910308" cy="910308"/>
          </a:xfrm>
          <a:custGeom>
            <a:avLst/>
            <a:gdLst/>
            <a:ahLst/>
            <a:cxnLst/>
            <a:rect r="r" b="b" t="t" l="l"/>
            <a:pathLst>
              <a:path h="910308" w="910308">
                <a:moveTo>
                  <a:pt x="0" y="0"/>
                </a:moveTo>
                <a:lnTo>
                  <a:pt x="910308" y="0"/>
                </a:lnTo>
                <a:lnTo>
                  <a:pt x="910308" y="910308"/>
                </a:lnTo>
                <a:lnTo>
                  <a:pt x="0" y="9103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5942038" y="1705194"/>
            <a:ext cx="6922885" cy="1116992"/>
            <a:chOff x="0" y="0"/>
            <a:chExt cx="1447188" cy="233501"/>
          </a:xfrm>
        </p:grpSpPr>
        <p:sp>
          <p:nvSpPr>
            <p:cNvPr name="Freeform 13" id="13"/>
            <p:cNvSpPr/>
            <p:nvPr/>
          </p:nvSpPr>
          <p:spPr>
            <a:xfrm flipH="false" flipV="false" rot="0">
              <a:off x="0" y="0"/>
              <a:ext cx="1447188" cy="233501"/>
            </a:xfrm>
            <a:custGeom>
              <a:avLst/>
              <a:gdLst/>
              <a:ahLst/>
              <a:cxnLst/>
              <a:rect r="r" b="b" t="t" l="l"/>
              <a:pathLst>
                <a:path h="233501" w="1447188">
                  <a:moveTo>
                    <a:pt x="105121" y="0"/>
                  </a:moveTo>
                  <a:lnTo>
                    <a:pt x="1342067" y="0"/>
                  </a:lnTo>
                  <a:cubicBezTo>
                    <a:pt x="1400124" y="0"/>
                    <a:pt x="1447188" y="47064"/>
                    <a:pt x="1447188" y="105121"/>
                  </a:cubicBezTo>
                  <a:lnTo>
                    <a:pt x="1447188" y="128380"/>
                  </a:lnTo>
                  <a:cubicBezTo>
                    <a:pt x="1447188" y="186436"/>
                    <a:pt x="1400124" y="233501"/>
                    <a:pt x="1342067" y="233501"/>
                  </a:cubicBezTo>
                  <a:lnTo>
                    <a:pt x="105121" y="233501"/>
                  </a:lnTo>
                  <a:cubicBezTo>
                    <a:pt x="47064" y="233501"/>
                    <a:pt x="0" y="186436"/>
                    <a:pt x="0" y="128380"/>
                  </a:cubicBezTo>
                  <a:lnTo>
                    <a:pt x="0" y="105121"/>
                  </a:lnTo>
                  <a:cubicBezTo>
                    <a:pt x="0" y="47064"/>
                    <a:pt x="47064" y="0"/>
                    <a:pt x="105121" y="0"/>
                  </a:cubicBezTo>
                  <a:close/>
                </a:path>
              </a:pathLst>
            </a:custGeom>
            <a:solidFill>
              <a:srgbClr val="F63882"/>
            </a:solidFill>
          </p:spPr>
        </p:sp>
        <p:sp>
          <p:nvSpPr>
            <p:cNvPr name="TextBox 14" id="14"/>
            <p:cNvSpPr txBox="true"/>
            <p:nvPr/>
          </p:nvSpPr>
          <p:spPr>
            <a:xfrm>
              <a:off x="0" y="-66675"/>
              <a:ext cx="1447188" cy="300176"/>
            </a:xfrm>
            <a:prstGeom prst="rect">
              <a:avLst/>
            </a:prstGeom>
          </p:spPr>
          <p:txBody>
            <a:bodyPr anchor="ctr" rtlCol="false" tIns="50800" lIns="50800" bIns="50800" rIns="50800"/>
            <a:lstStyle/>
            <a:p>
              <a:pPr algn="ctr">
                <a:lnSpc>
                  <a:spcPts val="4899"/>
                </a:lnSpc>
              </a:pPr>
              <a:r>
                <a:rPr lang="en-US" b="true" sz="3499" u="sng">
                  <a:solidFill>
                    <a:srgbClr val="FFFFFF"/>
                  </a:solidFill>
                  <a:latin typeface="DM Sans Bold"/>
                  <a:ea typeface="DM Sans Bold"/>
                  <a:cs typeface="DM Sans Bold"/>
                  <a:sym typeface="DM Sans Bold"/>
                </a:rPr>
                <a:t>Instagram</a:t>
              </a:r>
            </a:p>
          </p:txBody>
        </p:sp>
      </p:grpSp>
      <p:sp>
        <p:nvSpPr>
          <p:cNvPr name="Freeform 15" id="15"/>
          <p:cNvSpPr/>
          <p:nvPr/>
        </p:nvSpPr>
        <p:spPr>
          <a:xfrm flipH="false" flipV="false" rot="1229168">
            <a:off x="15635082" y="7846197"/>
            <a:ext cx="1925629" cy="1925629"/>
          </a:xfrm>
          <a:custGeom>
            <a:avLst/>
            <a:gdLst/>
            <a:ahLst/>
            <a:cxnLst/>
            <a:rect r="r" b="b" t="t" l="l"/>
            <a:pathLst>
              <a:path h="1925629" w="1925629">
                <a:moveTo>
                  <a:pt x="0" y="0"/>
                </a:moveTo>
                <a:lnTo>
                  <a:pt x="1925628" y="0"/>
                </a:lnTo>
                <a:lnTo>
                  <a:pt x="1925628" y="1925629"/>
                </a:lnTo>
                <a:lnTo>
                  <a:pt x="0" y="19256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577451" y="1638834"/>
            <a:ext cx="4572896" cy="1326542"/>
            <a:chOff x="0" y="0"/>
            <a:chExt cx="955937" cy="277306"/>
          </a:xfrm>
        </p:grpSpPr>
        <p:sp>
          <p:nvSpPr>
            <p:cNvPr name="Freeform 3" id="3"/>
            <p:cNvSpPr/>
            <p:nvPr/>
          </p:nvSpPr>
          <p:spPr>
            <a:xfrm flipH="false" flipV="false" rot="0">
              <a:off x="0" y="0"/>
              <a:ext cx="955937" cy="277306"/>
            </a:xfrm>
            <a:custGeom>
              <a:avLst/>
              <a:gdLst/>
              <a:ahLst/>
              <a:cxnLst/>
              <a:rect r="r" b="b" t="t" l="l"/>
              <a:pathLst>
                <a:path h="277306" w="955937">
                  <a:moveTo>
                    <a:pt x="138653" y="0"/>
                  </a:moveTo>
                  <a:lnTo>
                    <a:pt x="817284" y="0"/>
                  </a:lnTo>
                  <a:cubicBezTo>
                    <a:pt x="854057" y="0"/>
                    <a:pt x="889324" y="14608"/>
                    <a:pt x="915326" y="40610"/>
                  </a:cubicBezTo>
                  <a:cubicBezTo>
                    <a:pt x="941329" y="66613"/>
                    <a:pt x="955937" y="101880"/>
                    <a:pt x="955937" y="138653"/>
                  </a:cubicBezTo>
                  <a:lnTo>
                    <a:pt x="955937" y="138653"/>
                  </a:lnTo>
                  <a:cubicBezTo>
                    <a:pt x="955937" y="175426"/>
                    <a:pt x="941329" y="210693"/>
                    <a:pt x="915326" y="236695"/>
                  </a:cubicBezTo>
                  <a:cubicBezTo>
                    <a:pt x="889324" y="262698"/>
                    <a:pt x="854057" y="277306"/>
                    <a:pt x="817284" y="277306"/>
                  </a:cubicBezTo>
                  <a:lnTo>
                    <a:pt x="138653" y="277306"/>
                  </a:lnTo>
                  <a:cubicBezTo>
                    <a:pt x="101880" y="277306"/>
                    <a:pt x="66613" y="262698"/>
                    <a:pt x="40610" y="236695"/>
                  </a:cubicBezTo>
                  <a:cubicBezTo>
                    <a:pt x="14608" y="210693"/>
                    <a:pt x="0" y="175426"/>
                    <a:pt x="0" y="138653"/>
                  </a:cubicBezTo>
                  <a:lnTo>
                    <a:pt x="0" y="138653"/>
                  </a:lnTo>
                  <a:cubicBezTo>
                    <a:pt x="0" y="101880"/>
                    <a:pt x="14608" y="66613"/>
                    <a:pt x="40610" y="40610"/>
                  </a:cubicBezTo>
                  <a:cubicBezTo>
                    <a:pt x="66613" y="14608"/>
                    <a:pt x="101880" y="0"/>
                    <a:pt x="138653" y="0"/>
                  </a:cubicBezTo>
                  <a:close/>
                </a:path>
              </a:pathLst>
            </a:custGeom>
            <a:solidFill>
              <a:srgbClr val="F63882"/>
            </a:solidFill>
          </p:spPr>
        </p:sp>
        <p:sp>
          <p:nvSpPr>
            <p:cNvPr name="TextBox 4" id="4"/>
            <p:cNvSpPr txBox="true"/>
            <p:nvPr/>
          </p:nvSpPr>
          <p:spPr>
            <a:xfrm>
              <a:off x="0" y="-104775"/>
              <a:ext cx="955937" cy="382081"/>
            </a:xfrm>
            <a:prstGeom prst="rect">
              <a:avLst/>
            </a:prstGeom>
          </p:spPr>
          <p:txBody>
            <a:bodyPr anchor="ctr" rtlCol="false" tIns="50800" lIns="50800" bIns="50800" rIns="50800"/>
            <a:lstStyle/>
            <a:p>
              <a:pPr algn="ctr">
                <a:lnSpc>
                  <a:spcPts val="7000"/>
                </a:lnSpc>
              </a:pPr>
              <a:r>
                <a:rPr lang="en-US" b="true" sz="5000">
                  <a:solidFill>
                    <a:srgbClr val="FFFFFF"/>
                  </a:solidFill>
                  <a:latin typeface="DM Sans Bold"/>
                  <a:ea typeface="DM Sans Bold"/>
                  <a:cs typeface="DM Sans Bold"/>
                  <a:sym typeface="DM Sans Bold"/>
                </a:rPr>
                <a:t>Kelebihan</a:t>
              </a:r>
            </a:p>
          </p:txBody>
        </p:sp>
      </p:grpSp>
      <p:grpSp>
        <p:nvGrpSpPr>
          <p:cNvPr name="Group 5" id="5"/>
          <p:cNvGrpSpPr/>
          <p:nvPr/>
        </p:nvGrpSpPr>
        <p:grpSpPr>
          <a:xfrm rot="0">
            <a:off x="1236757" y="3696234"/>
            <a:ext cx="7254285" cy="6076416"/>
            <a:chOff x="0" y="0"/>
            <a:chExt cx="5472737" cy="4584136"/>
          </a:xfrm>
        </p:grpSpPr>
        <p:sp>
          <p:nvSpPr>
            <p:cNvPr name="Freeform 6" id="6"/>
            <p:cNvSpPr/>
            <p:nvPr/>
          </p:nvSpPr>
          <p:spPr>
            <a:xfrm flipH="false" flipV="false" rot="0">
              <a:off x="0" y="0"/>
              <a:ext cx="5472737" cy="4584136"/>
            </a:xfrm>
            <a:custGeom>
              <a:avLst/>
              <a:gdLst/>
              <a:ahLst/>
              <a:cxnLst/>
              <a:rect r="r" b="b" t="t" l="l"/>
              <a:pathLst>
                <a:path h="4584136" w="5472737">
                  <a:moveTo>
                    <a:pt x="32017" y="0"/>
                  </a:moveTo>
                  <a:lnTo>
                    <a:pt x="5440720" y="0"/>
                  </a:lnTo>
                  <a:cubicBezTo>
                    <a:pt x="5449212" y="0"/>
                    <a:pt x="5457355" y="3373"/>
                    <a:pt x="5463360" y="9377"/>
                  </a:cubicBezTo>
                  <a:cubicBezTo>
                    <a:pt x="5469364" y="15382"/>
                    <a:pt x="5472737" y="23525"/>
                    <a:pt x="5472737" y="32017"/>
                  </a:cubicBezTo>
                  <a:lnTo>
                    <a:pt x="5472737" y="4552119"/>
                  </a:lnTo>
                  <a:cubicBezTo>
                    <a:pt x="5472737" y="4560610"/>
                    <a:pt x="5469364" y="4568754"/>
                    <a:pt x="5463360" y="4574758"/>
                  </a:cubicBezTo>
                  <a:cubicBezTo>
                    <a:pt x="5457355" y="4580763"/>
                    <a:pt x="5449212" y="4584136"/>
                    <a:pt x="5440720" y="4584136"/>
                  </a:cubicBezTo>
                  <a:lnTo>
                    <a:pt x="32017" y="4584136"/>
                  </a:lnTo>
                  <a:cubicBezTo>
                    <a:pt x="23525" y="4584136"/>
                    <a:pt x="15382" y="4580763"/>
                    <a:pt x="9377" y="4574758"/>
                  </a:cubicBezTo>
                  <a:cubicBezTo>
                    <a:pt x="3373" y="4568754"/>
                    <a:pt x="0" y="4560610"/>
                    <a:pt x="0" y="4552119"/>
                  </a:cubicBezTo>
                  <a:lnTo>
                    <a:pt x="0" y="32017"/>
                  </a:lnTo>
                  <a:cubicBezTo>
                    <a:pt x="0" y="23525"/>
                    <a:pt x="3373" y="15382"/>
                    <a:pt x="9377" y="9377"/>
                  </a:cubicBezTo>
                  <a:cubicBezTo>
                    <a:pt x="15382" y="3373"/>
                    <a:pt x="23525" y="0"/>
                    <a:pt x="32017" y="0"/>
                  </a:cubicBezTo>
                  <a:close/>
                </a:path>
              </a:pathLst>
            </a:custGeom>
            <a:solidFill>
              <a:srgbClr val="F1F1F1"/>
            </a:solidFill>
            <a:ln cap="rnd">
              <a:noFill/>
              <a:prstDash val="sysDot"/>
              <a:round/>
            </a:ln>
          </p:spPr>
        </p:sp>
        <p:sp>
          <p:nvSpPr>
            <p:cNvPr name="TextBox 7" id="7"/>
            <p:cNvSpPr txBox="true"/>
            <p:nvPr/>
          </p:nvSpPr>
          <p:spPr>
            <a:xfrm>
              <a:off x="0" y="-57150"/>
              <a:ext cx="5472737" cy="4641286"/>
            </a:xfrm>
            <a:prstGeom prst="rect">
              <a:avLst/>
            </a:prstGeom>
          </p:spPr>
          <p:txBody>
            <a:bodyPr anchor="ctr" rtlCol="false" tIns="254000" lIns="254000" bIns="254000" rIns="254000"/>
            <a:lstStyle/>
            <a:p>
              <a:pPr algn="just" marL="626106" indent="-313053" lvl="1">
                <a:lnSpc>
                  <a:spcPts val="4059"/>
                </a:lnSpc>
                <a:buFont typeface="Arial"/>
                <a:buChar char="•"/>
              </a:pPr>
              <a:r>
                <a:rPr lang="en-US" sz="2899">
                  <a:solidFill>
                    <a:srgbClr val="100F0D"/>
                  </a:solidFill>
                  <a:latin typeface="DM Sans"/>
                  <a:ea typeface="DM Sans"/>
                  <a:cs typeface="DM Sans"/>
                  <a:sym typeface="DM Sans"/>
                </a:rPr>
                <a:t>Fokus pada Visual: Konten visual yang menarik dapat meningkatkan keterlibatan.</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Fitur Interaktif: Polling, kuis, dan fitur lainnya untuk berinteraksi dengan audiens.</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Algoritma Penemuan Konten: Memungkinkan pengguna menemukan konten baru yang relevan.</a:t>
              </a:r>
            </a:p>
            <a:p>
              <a:pPr algn="just">
                <a:lnSpc>
                  <a:spcPts val="4059"/>
                </a:lnSpc>
              </a:pPr>
            </a:p>
          </p:txBody>
        </p:sp>
      </p:grpSp>
      <p:grpSp>
        <p:nvGrpSpPr>
          <p:cNvPr name="Group 8" id="8"/>
          <p:cNvGrpSpPr/>
          <p:nvPr/>
        </p:nvGrpSpPr>
        <p:grpSpPr>
          <a:xfrm rot="0">
            <a:off x="9796959" y="3696234"/>
            <a:ext cx="7254285" cy="5562066"/>
            <a:chOff x="0" y="0"/>
            <a:chExt cx="5472737" cy="4196103"/>
          </a:xfrm>
        </p:grpSpPr>
        <p:sp>
          <p:nvSpPr>
            <p:cNvPr name="Freeform 9" id="9"/>
            <p:cNvSpPr/>
            <p:nvPr/>
          </p:nvSpPr>
          <p:spPr>
            <a:xfrm flipH="false" flipV="false" rot="0">
              <a:off x="0" y="0"/>
              <a:ext cx="5472737" cy="4196103"/>
            </a:xfrm>
            <a:custGeom>
              <a:avLst/>
              <a:gdLst/>
              <a:ahLst/>
              <a:cxnLst/>
              <a:rect r="r" b="b" t="t" l="l"/>
              <a:pathLst>
                <a:path h="4196103" w="5472737">
                  <a:moveTo>
                    <a:pt x="32017" y="0"/>
                  </a:moveTo>
                  <a:lnTo>
                    <a:pt x="5440720" y="0"/>
                  </a:lnTo>
                  <a:cubicBezTo>
                    <a:pt x="5449212" y="0"/>
                    <a:pt x="5457355" y="3373"/>
                    <a:pt x="5463360" y="9377"/>
                  </a:cubicBezTo>
                  <a:cubicBezTo>
                    <a:pt x="5469364" y="15382"/>
                    <a:pt x="5472737" y="23525"/>
                    <a:pt x="5472737" y="32017"/>
                  </a:cubicBezTo>
                  <a:lnTo>
                    <a:pt x="5472737" y="4164086"/>
                  </a:lnTo>
                  <a:cubicBezTo>
                    <a:pt x="5472737" y="4172577"/>
                    <a:pt x="5469364" y="4180721"/>
                    <a:pt x="5463360" y="4186725"/>
                  </a:cubicBezTo>
                  <a:cubicBezTo>
                    <a:pt x="5457355" y="4192730"/>
                    <a:pt x="5449212" y="4196103"/>
                    <a:pt x="5440720" y="4196103"/>
                  </a:cubicBezTo>
                  <a:lnTo>
                    <a:pt x="32017" y="4196103"/>
                  </a:lnTo>
                  <a:cubicBezTo>
                    <a:pt x="23525" y="4196103"/>
                    <a:pt x="15382" y="4192730"/>
                    <a:pt x="9377" y="4186725"/>
                  </a:cubicBezTo>
                  <a:cubicBezTo>
                    <a:pt x="3373" y="4180721"/>
                    <a:pt x="0" y="4172577"/>
                    <a:pt x="0" y="4164086"/>
                  </a:cubicBezTo>
                  <a:lnTo>
                    <a:pt x="0" y="32017"/>
                  </a:lnTo>
                  <a:cubicBezTo>
                    <a:pt x="0" y="23525"/>
                    <a:pt x="3373" y="15382"/>
                    <a:pt x="9377" y="9377"/>
                  </a:cubicBezTo>
                  <a:cubicBezTo>
                    <a:pt x="15382" y="3373"/>
                    <a:pt x="23525" y="0"/>
                    <a:pt x="32017" y="0"/>
                  </a:cubicBezTo>
                  <a:close/>
                </a:path>
              </a:pathLst>
            </a:custGeom>
            <a:solidFill>
              <a:srgbClr val="F1F1F1"/>
            </a:solidFill>
            <a:ln cap="rnd">
              <a:noFill/>
              <a:prstDash val="sysDot"/>
              <a:round/>
            </a:ln>
          </p:spPr>
        </p:sp>
        <p:sp>
          <p:nvSpPr>
            <p:cNvPr name="TextBox 10" id="10"/>
            <p:cNvSpPr txBox="true"/>
            <p:nvPr/>
          </p:nvSpPr>
          <p:spPr>
            <a:xfrm>
              <a:off x="0" y="-57150"/>
              <a:ext cx="5472737" cy="4253253"/>
            </a:xfrm>
            <a:prstGeom prst="rect">
              <a:avLst/>
            </a:prstGeom>
          </p:spPr>
          <p:txBody>
            <a:bodyPr anchor="ctr" rtlCol="false" tIns="254000" lIns="254000" bIns="254000" rIns="254000"/>
            <a:lstStyle/>
            <a:p>
              <a:pPr algn="just" marL="626106" indent="-313053" lvl="1">
                <a:lnSpc>
                  <a:spcPts val="4059"/>
                </a:lnSpc>
                <a:buFont typeface="Arial"/>
                <a:buChar char="•"/>
              </a:pPr>
              <a:r>
                <a:rPr lang="en-US" sz="2899">
                  <a:solidFill>
                    <a:srgbClr val="100F0D"/>
                  </a:solidFill>
                  <a:latin typeface="DM Sans"/>
                  <a:ea typeface="DM Sans"/>
                  <a:cs typeface="DM Sans"/>
                  <a:sym typeface="DM Sans"/>
                </a:rPr>
                <a:t>Persaingan Tinggi: Banyak pengguna dan konten yang membuat sulit untuk menonjol.</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Algoritma yang Rumit: Dapat membatasi jangkauan konten.</a:t>
              </a:r>
            </a:p>
            <a:p>
              <a:pPr algn="just" marL="626106" indent="-313053" lvl="1">
                <a:lnSpc>
                  <a:spcPts val="4059"/>
                </a:lnSpc>
                <a:buFont typeface="Arial"/>
                <a:buChar char="•"/>
              </a:pPr>
              <a:r>
                <a:rPr lang="en-US" sz="2899">
                  <a:solidFill>
                    <a:srgbClr val="100F0D"/>
                  </a:solidFill>
                  <a:latin typeface="DM Sans"/>
                  <a:ea typeface="DM Sans"/>
                  <a:cs typeface="DM Sans"/>
                  <a:sym typeface="DM Sans"/>
                </a:rPr>
                <a:t>Keterbatasan Tautan: Hanya akun bisnis yang dapat menyertakan tautan di Stories.</a:t>
              </a:r>
            </a:p>
            <a:p>
              <a:pPr algn="just">
                <a:lnSpc>
                  <a:spcPts val="4059"/>
                </a:lnSpc>
              </a:pPr>
            </a:p>
          </p:txBody>
        </p:sp>
      </p:grpSp>
      <p:grpSp>
        <p:nvGrpSpPr>
          <p:cNvPr name="Group 11" id="11"/>
          <p:cNvGrpSpPr/>
          <p:nvPr/>
        </p:nvGrpSpPr>
        <p:grpSpPr>
          <a:xfrm rot="0">
            <a:off x="11137653" y="1638834"/>
            <a:ext cx="4572896" cy="1326542"/>
            <a:chOff x="0" y="0"/>
            <a:chExt cx="955937" cy="277306"/>
          </a:xfrm>
        </p:grpSpPr>
        <p:sp>
          <p:nvSpPr>
            <p:cNvPr name="Freeform 12" id="12"/>
            <p:cNvSpPr/>
            <p:nvPr/>
          </p:nvSpPr>
          <p:spPr>
            <a:xfrm flipH="false" flipV="false" rot="0">
              <a:off x="0" y="0"/>
              <a:ext cx="955937" cy="277306"/>
            </a:xfrm>
            <a:custGeom>
              <a:avLst/>
              <a:gdLst/>
              <a:ahLst/>
              <a:cxnLst/>
              <a:rect r="r" b="b" t="t" l="l"/>
              <a:pathLst>
                <a:path h="277306" w="955937">
                  <a:moveTo>
                    <a:pt x="138653" y="0"/>
                  </a:moveTo>
                  <a:lnTo>
                    <a:pt x="817284" y="0"/>
                  </a:lnTo>
                  <a:cubicBezTo>
                    <a:pt x="854057" y="0"/>
                    <a:pt x="889324" y="14608"/>
                    <a:pt x="915326" y="40610"/>
                  </a:cubicBezTo>
                  <a:cubicBezTo>
                    <a:pt x="941329" y="66613"/>
                    <a:pt x="955937" y="101880"/>
                    <a:pt x="955937" y="138653"/>
                  </a:cubicBezTo>
                  <a:lnTo>
                    <a:pt x="955937" y="138653"/>
                  </a:lnTo>
                  <a:cubicBezTo>
                    <a:pt x="955937" y="175426"/>
                    <a:pt x="941329" y="210693"/>
                    <a:pt x="915326" y="236695"/>
                  </a:cubicBezTo>
                  <a:cubicBezTo>
                    <a:pt x="889324" y="262698"/>
                    <a:pt x="854057" y="277306"/>
                    <a:pt x="817284" y="277306"/>
                  </a:cubicBezTo>
                  <a:lnTo>
                    <a:pt x="138653" y="277306"/>
                  </a:lnTo>
                  <a:cubicBezTo>
                    <a:pt x="101880" y="277306"/>
                    <a:pt x="66613" y="262698"/>
                    <a:pt x="40610" y="236695"/>
                  </a:cubicBezTo>
                  <a:cubicBezTo>
                    <a:pt x="14608" y="210693"/>
                    <a:pt x="0" y="175426"/>
                    <a:pt x="0" y="138653"/>
                  </a:cubicBezTo>
                  <a:lnTo>
                    <a:pt x="0" y="138653"/>
                  </a:lnTo>
                  <a:cubicBezTo>
                    <a:pt x="0" y="101880"/>
                    <a:pt x="14608" y="66613"/>
                    <a:pt x="40610" y="40610"/>
                  </a:cubicBezTo>
                  <a:cubicBezTo>
                    <a:pt x="66613" y="14608"/>
                    <a:pt x="101880" y="0"/>
                    <a:pt x="138653" y="0"/>
                  </a:cubicBezTo>
                  <a:close/>
                </a:path>
              </a:pathLst>
            </a:custGeom>
            <a:solidFill>
              <a:srgbClr val="F63882"/>
            </a:solidFill>
          </p:spPr>
        </p:sp>
        <p:sp>
          <p:nvSpPr>
            <p:cNvPr name="TextBox 13" id="13"/>
            <p:cNvSpPr txBox="true"/>
            <p:nvPr/>
          </p:nvSpPr>
          <p:spPr>
            <a:xfrm>
              <a:off x="0" y="-104775"/>
              <a:ext cx="955937" cy="382081"/>
            </a:xfrm>
            <a:prstGeom prst="rect">
              <a:avLst/>
            </a:prstGeom>
          </p:spPr>
          <p:txBody>
            <a:bodyPr anchor="ctr" rtlCol="false" tIns="50800" lIns="50800" bIns="50800" rIns="50800"/>
            <a:lstStyle/>
            <a:p>
              <a:pPr algn="ctr">
                <a:lnSpc>
                  <a:spcPts val="7000"/>
                </a:lnSpc>
              </a:pPr>
              <a:r>
                <a:rPr lang="en-US" b="true" sz="5000">
                  <a:solidFill>
                    <a:srgbClr val="FFFFFF"/>
                  </a:solidFill>
                  <a:latin typeface="DM Sans Bold"/>
                  <a:ea typeface="DM Sans Bold"/>
                  <a:cs typeface="DM Sans Bold"/>
                  <a:sym typeface="DM Sans Bold"/>
                </a:rPr>
                <a:t>Kekurangan</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41319" y="4107859"/>
            <a:ext cx="8712522" cy="4940300"/>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000000"/>
                </a:solidFill>
                <a:latin typeface="DM Sans"/>
                <a:ea typeface="DM Sans"/>
                <a:cs typeface="DM Sans"/>
                <a:sym typeface="DM Sans"/>
              </a:rPr>
              <a:t>Bisnis: Pemasaran visual, influencer marketing, dan penjualan produk.</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Personal Branding: Menampilkan gaya hidup, keahlian, dan minat.</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Komunitas: Membangun hubungan dengan pengikut melalui konten yang menarik.</a:t>
            </a:r>
          </a:p>
          <a:p>
            <a:pPr algn="just">
              <a:lnSpc>
                <a:spcPts val="4900"/>
              </a:lnSpc>
            </a:pPr>
          </a:p>
        </p:txBody>
      </p:sp>
      <p:grpSp>
        <p:nvGrpSpPr>
          <p:cNvPr name="Group 3" id="3"/>
          <p:cNvGrpSpPr/>
          <p:nvPr/>
        </p:nvGrpSpPr>
        <p:grpSpPr>
          <a:xfrm rot="0">
            <a:off x="2213690" y="2257696"/>
            <a:ext cx="9910937" cy="1326542"/>
            <a:chOff x="0" y="0"/>
            <a:chExt cx="2071823" cy="277306"/>
          </a:xfrm>
        </p:grpSpPr>
        <p:sp>
          <p:nvSpPr>
            <p:cNvPr name="Freeform 4" id="4"/>
            <p:cNvSpPr/>
            <p:nvPr/>
          </p:nvSpPr>
          <p:spPr>
            <a:xfrm flipH="false" flipV="false" rot="0">
              <a:off x="0" y="0"/>
              <a:ext cx="2071823" cy="277306"/>
            </a:xfrm>
            <a:custGeom>
              <a:avLst/>
              <a:gdLst/>
              <a:ahLst/>
              <a:cxnLst/>
              <a:rect r="r" b="b" t="t" l="l"/>
              <a:pathLst>
                <a:path h="277306" w="2071823">
                  <a:moveTo>
                    <a:pt x="73428" y="0"/>
                  </a:moveTo>
                  <a:lnTo>
                    <a:pt x="1998395" y="0"/>
                  </a:lnTo>
                  <a:cubicBezTo>
                    <a:pt x="2038948" y="0"/>
                    <a:pt x="2071823" y="32875"/>
                    <a:pt x="2071823" y="73428"/>
                  </a:cubicBezTo>
                  <a:lnTo>
                    <a:pt x="2071823" y="203878"/>
                  </a:lnTo>
                  <a:cubicBezTo>
                    <a:pt x="2071823" y="223352"/>
                    <a:pt x="2064087" y="242029"/>
                    <a:pt x="2050316" y="255799"/>
                  </a:cubicBezTo>
                  <a:cubicBezTo>
                    <a:pt x="2036546" y="269570"/>
                    <a:pt x="2017869" y="277306"/>
                    <a:pt x="1998395" y="277306"/>
                  </a:cubicBezTo>
                  <a:lnTo>
                    <a:pt x="73428" y="277306"/>
                  </a:lnTo>
                  <a:cubicBezTo>
                    <a:pt x="32875" y="277306"/>
                    <a:pt x="0" y="244431"/>
                    <a:pt x="0" y="203878"/>
                  </a:cubicBezTo>
                  <a:lnTo>
                    <a:pt x="0" y="73428"/>
                  </a:lnTo>
                  <a:cubicBezTo>
                    <a:pt x="0" y="53954"/>
                    <a:pt x="7736" y="35277"/>
                    <a:pt x="21507" y="21507"/>
                  </a:cubicBezTo>
                  <a:cubicBezTo>
                    <a:pt x="35277" y="7736"/>
                    <a:pt x="53954" y="0"/>
                    <a:pt x="73428" y="0"/>
                  </a:cubicBezTo>
                  <a:close/>
                </a:path>
              </a:pathLst>
            </a:custGeom>
            <a:solidFill>
              <a:srgbClr val="F63882"/>
            </a:solidFill>
          </p:spPr>
        </p:sp>
        <p:sp>
          <p:nvSpPr>
            <p:cNvPr name="TextBox 5" id="5"/>
            <p:cNvSpPr txBox="true"/>
            <p:nvPr/>
          </p:nvSpPr>
          <p:spPr>
            <a:xfrm>
              <a:off x="0" y="-123825"/>
              <a:ext cx="2071823" cy="401131"/>
            </a:xfrm>
            <a:prstGeom prst="rect">
              <a:avLst/>
            </a:prstGeom>
          </p:spPr>
          <p:txBody>
            <a:bodyPr anchor="ctr" rtlCol="false" tIns="50800" lIns="50800" bIns="50800" rIns="50800"/>
            <a:lstStyle/>
            <a:p>
              <a:pPr algn="ctr">
                <a:lnSpc>
                  <a:spcPts val="8959"/>
                </a:lnSpc>
              </a:pPr>
              <a:r>
                <a:rPr lang="en-US" b="true" sz="6399">
                  <a:solidFill>
                    <a:srgbClr val="FFFFFF"/>
                  </a:solidFill>
                  <a:latin typeface="DM Sans Bold"/>
                  <a:ea typeface="DM Sans Bold"/>
                  <a:cs typeface="DM Sans Bold"/>
                  <a:sym typeface="DM Sans Bold"/>
                </a:rPr>
                <a:t>Peruntukan</a:t>
              </a:r>
            </a:p>
          </p:txBody>
        </p:sp>
      </p:grpSp>
      <p:sp>
        <p:nvSpPr>
          <p:cNvPr name="Freeform 6" id="6"/>
          <p:cNvSpPr/>
          <p:nvPr/>
        </p:nvSpPr>
        <p:spPr>
          <a:xfrm flipH="false" flipV="false" rot="0">
            <a:off x="11490088" y="1950774"/>
            <a:ext cx="1001138" cy="970194"/>
          </a:xfrm>
          <a:custGeom>
            <a:avLst/>
            <a:gdLst/>
            <a:ahLst/>
            <a:cxnLst/>
            <a:rect r="r" b="b" t="t" l="l"/>
            <a:pathLst>
              <a:path h="970194" w="1001138">
                <a:moveTo>
                  <a:pt x="0" y="0"/>
                </a:moveTo>
                <a:lnTo>
                  <a:pt x="1001138" y="0"/>
                </a:lnTo>
                <a:lnTo>
                  <a:pt x="1001138" y="970194"/>
                </a:lnTo>
                <a:lnTo>
                  <a:pt x="0" y="9701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096115" y="2920968"/>
            <a:ext cx="969431" cy="969431"/>
          </a:xfrm>
          <a:custGeom>
            <a:avLst/>
            <a:gdLst/>
            <a:ahLst/>
            <a:cxnLst/>
            <a:rect r="r" b="b" t="t" l="l"/>
            <a:pathLst>
              <a:path h="969431" w="969431">
                <a:moveTo>
                  <a:pt x="0" y="0"/>
                </a:moveTo>
                <a:lnTo>
                  <a:pt x="969431" y="0"/>
                </a:lnTo>
                <a:lnTo>
                  <a:pt x="969431" y="969431"/>
                </a:lnTo>
                <a:lnTo>
                  <a:pt x="0" y="9694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884896" y="1673424"/>
            <a:ext cx="3475252" cy="7584876"/>
          </a:xfrm>
          <a:custGeom>
            <a:avLst/>
            <a:gdLst/>
            <a:ahLst/>
            <a:cxnLst/>
            <a:rect r="r" b="b" t="t" l="l"/>
            <a:pathLst>
              <a:path h="7584876" w="3475252">
                <a:moveTo>
                  <a:pt x="0" y="0"/>
                </a:moveTo>
                <a:lnTo>
                  <a:pt x="3475252" y="0"/>
                </a:lnTo>
                <a:lnTo>
                  <a:pt x="3475252" y="7584876"/>
                </a:lnTo>
                <a:lnTo>
                  <a:pt x="0" y="75848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66234" y="4181419"/>
            <a:ext cx="13474494" cy="5129957"/>
            <a:chOff x="0" y="0"/>
            <a:chExt cx="10165352" cy="3870113"/>
          </a:xfrm>
        </p:grpSpPr>
        <p:sp>
          <p:nvSpPr>
            <p:cNvPr name="Freeform 3" id="3"/>
            <p:cNvSpPr/>
            <p:nvPr/>
          </p:nvSpPr>
          <p:spPr>
            <a:xfrm flipH="false" flipV="false" rot="0">
              <a:off x="0" y="0"/>
              <a:ext cx="10165352" cy="3870113"/>
            </a:xfrm>
            <a:custGeom>
              <a:avLst/>
              <a:gdLst/>
              <a:ahLst/>
              <a:cxnLst/>
              <a:rect r="r" b="b" t="t" l="l"/>
              <a:pathLst>
                <a:path h="3870113" w="10165352">
                  <a:moveTo>
                    <a:pt x="17237" y="0"/>
                  </a:moveTo>
                  <a:lnTo>
                    <a:pt x="10148115" y="0"/>
                  </a:lnTo>
                  <a:cubicBezTo>
                    <a:pt x="10157634" y="0"/>
                    <a:pt x="10165352" y="7717"/>
                    <a:pt x="10165352" y="17237"/>
                  </a:cubicBezTo>
                  <a:lnTo>
                    <a:pt x="10165352" y="3852876"/>
                  </a:lnTo>
                  <a:cubicBezTo>
                    <a:pt x="10165352" y="3862396"/>
                    <a:pt x="10157634" y="3870113"/>
                    <a:pt x="10148115" y="3870113"/>
                  </a:cubicBezTo>
                  <a:lnTo>
                    <a:pt x="17237" y="3870113"/>
                  </a:lnTo>
                  <a:cubicBezTo>
                    <a:pt x="7717" y="3870113"/>
                    <a:pt x="0" y="3862396"/>
                    <a:pt x="0" y="3852876"/>
                  </a:cubicBezTo>
                  <a:lnTo>
                    <a:pt x="0" y="17237"/>
                  </a:lnTo>
                  <a:cubicBezTo>
                    <a:pt x="0" y="7717"/>
                    <a:pt x="7717" y="0"/>
                    <a:pt x="17237" y="0"/>
                  </a:cubicBezTo>
                  <a:close/>
                </a:path>
              </a:pathLst>
            </a:custGeom>
            <a:solidFill>
              <a:srgbClr val="F1F1F1"/>
            </a:solidFill>
            <a:ln cap="rnd">
              <a:noFill/>
              <a:prstDash val="sysDot"/>
              <a:round/>
            </a:ln>
          </p:spPr>
        </p:sp>
        <p:sp>
          <p:nvSpPr>
            <p:cNvPr name="TextBox 4" id="4"/>
            <p:cNvSpPr txBox="true"/>
            <p:nvPr/>
          </p:nvSpPr>
          <p:spPr>
            <a:xfrm>
              <a:off x="0" y="-66675"/>
              <a:ext cx="10165352" cy="3936788"/>
            </a:xfrm>
            <a:prstGeom prst="rect">
              <a:avLst/>
            </a:prstGeom>
          </p:spPr>
          <p:txBody>
            <a:bodyPr anchor="ctr" rtlCol="false" tIns="254000" lIns="254000" bIns="254000" rIns="254000"/>
            <a:lstStyle/>
            <a:p>
              <a:pPr algn="just">
                <a:lnSpc>
                  <a:spcPts val="5039"/>
                </a:lnSpc>
              </a:pPr>
              <a:r>
                <a:rPr lang="en-US" sz="3599">
                  <a:solidFill>
                    <a:srgbClr val="100F0D"/>
                  </a:solidFill>
                  <a:latin typeface="DM Sans"/>
                  <a:ea typeface="DM Sans"/>
                  <a:cs typeface="DM Sans"/>
                  <a:sym typeface="DM Sans"/>
                </a:rPr>
                <a:t>TikTok adalah platform berbagi video pendek yang diluncurkan pada tahun 2016 dan menjadi sangat populer, terutama di kalangan remaja. TikTok memungkinkan pengguna untuk membuat video kreatif dengan musik, efek, dan tantangan.</a:t>
              </a:r>
            </a:p>
          </p:txBody>
        </p:sp>
      </p:grpSp>
      <p:grpSp>
        <p:nvGrpSpPr>
          <p:cNvPr name="Group 5" id="5"/>
          <p:cNvGrpSpPr/>
          <p:nvPr/>
        </p:nvGrpSpPr>
        <p:grpSpPr>
          <a:xfrm rot="0">
            <a:off x="837076" y="1900390"/>
            <a:ext cx="3243123" cy="3243110"/>
            <a:chOff x="0" y="0"/>
            <a:chExt cx="6350000" cy="6349975"/>
          </a:xfrm>
        </p:grpSpPr>
        <p:sp>
          <p:nvSpPr>
            <p:cNvPr name="Freeform 6" id="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0" t="-42448" r="0" b="-7552"/>
              </a:stretch>
            </a:blipFill>
          </p:spPr>
        </p:sp>
      </p:grpSp>
      <p:sp>
        <p:nvSpPr>
          <p:cNvPr name="Freeform 7" id="7"/>
          <p:cNvSpPr/>
          <p:nvPr/>
        </p:nvSpPr>
        <p:spPr>
          <a:xfrm flipH="false" flipV="false" rot="0">
            <a:off x="3171256" y="2100564"/>
            <a:ext cx="796152" cy="706404"/>
          </a:xfrm>
          <a:custGeom>
            <a:avLst/>
            <a:gdLst/>
            <a:ahLst/>
            <a:cxnLst/>
            <a:rect r="r" b="b" t="t" l="l"/>
            <a:pathLst>
              <a:path h="706404" w="796152">
                <a:moveTo>
                  <a:pt x="0" y="0"/>
                </a:moveTo>
                <a:lnTo>
                  <a:pt x="796152" y="0"/>
                </a:lnTo>
                <a:lnTo>
                  <a:pt x="796152" y="706404"/>
                </a:lnTo>
                <a:lnTo>
                  <a:pt x="0" y="7064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76819" y="2453766"/>
            <a:ext cx="1966813" cy="872235"/>
            <a:chOff x="0" y="0"/>
            <a:chExt cx="526523" cy="233501"/>
          </a:xfrm>
        </p:grpSpPr>
        <p:sp>
          <p:nvSpPr>
            <p:cNvPr name="Freeform 9" id="9"/>
            <p:cNvSpPr/>
            <p:nvPr/>
          </p:nvSpPr>
          <p:spPr>
            <a:xfrm flipH="false" flipV="false" rot="0">
              <a:off x="0" y="0"/>
              <a:ext cx="526523" cy="233501"/>
            </a:xfrm>
            <a:custGeom>
              <a:avLst/>
              <a:gdLst/>
              <a:ahLst/>
              <a:cxnLst/>
              <a:rect r="r" b="b" t="t" l="l"/>
              <a:pathLst>
                <a:path h="233501" w="526523">
                  <a:moveTo>
                    <a:pt x="116750" y="0"/>
                  </a:moveTo>
                  <a:lnTo>
                    <a:pt x="409773" y="0"/>
                  </a:lnTo>
                  <a:cubicBezTo>
                    <a:pt x="474252" y="0"/>
                    <a:pt x="526523" y="52271"/>
                    <a:pt x="526523" y="116750"/>
                  </a:cubicBezTo>
                  <a:lnTo>
                    <a:pt x="526523" y="116750"/>
                  </a:lnTo>
                  <a:cubicBezTo>
                    <a:pt x="526523" y="147714"/>
                    <a:pt x="514223" y="177410"/>
                    <a:pt x="492328" y="199305"/>
                  </a:cubicBezTo>
                  <a:cubicBezTo>
                    <a:pt x="470433" y="221200"/>
                    <a:pt x="440737" y="233501"/>
                    <a:pt x="409773"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35A1F4"/>
            </a:solidFill>
          </p:spPr>
        </p:sp>
        <p:sp>
          <p:nvSpPr>
            <p:cNvPr name="TextBox 10" id="10"/>
            <p:cNvSpPr txBox="true"/>
            <p:nvPr/>
          </p:nvSpPr>
          <p:spPr>
            <a:xfrm>
              <a:off x="0" y="-57150"/>
              <a:ext cx="526523" cy="290651"/>
            </a:xfrm>
            <a:prstGeom prst="rect">
              <a:avLst/>
            </a:prstGeom>
          </p:spPr>
          <p:txBody>
            <a:bodyPr anchor="ctr" rtlCol="false" tIns="50800" lIns="50800" bIns="50800" rIns="50800"/>
            <a:lstStyle/>
            <a:p>
              <a:pPr algn="ctr">
                <a:lnSpc>
                  <a:spcPts val="3919"/>
                </a:lnSpc>
              </a:pPr>
              <a:r>
                <a:rPr lang="en-US" b="true" sz="2799">
                  <a:solidFill>
                    <a:srgbClr val="FFFFFF"/>
                  </a:solidFill>
                  <a:latin typeface="DM Sans Bold"/>
                  <a:ea typeface="DM Sans Bold"/>
                  <a:cs typeface="DM Sans Bold"/>
                  <a:sym typeface="DM Sans Bold"/>
                </a:rPr>
                <a:t>Ica</a:t>
              </a:r>
            </a:p>
          </p:txBody>
        </p:sp>
      </p:grpSp>
      <p:sp>
        <p:nvSpPr>
          <p:cNvPr name="Freeform 11" id="11"/>
          <p:cNvSpPr/>
          <p:nvPr/>
        </p:nvSpPr>
        <p:spPr>
          <a:xfrm flipH="false" flipV="false" rot="0">
            <a:off x="1434840" y="4181419"/>
            <a:ext cx="910308" cy="910308"/>
          </a:xfrm>
          <a:custGeom>
            <a:avLst/>
            <a:gdLst/>
            <a:ahLst/>
            <a:cxnLst/>
            <a:rect r="r" b="b" t="t" l="l"/>
            <a:pathLst>
              <a:path h="910308" w="910308">
                <a:moveTo>
                  <a:pt x="0" y="0"/>
                </a:moveTo>
                <a:lnTo>
                  <a:pt x="910308" y="0"/>
                </a:lnTo>
                <a:lnTo>
                  <a:pt x="910308" y="910308"/>
                </a:lnTo>
                <a:lnTo>
                  <a:pt x="0" y="9103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5942038" y="1705194"/>
            <a:ext cx="6922885" cy="1116992"/>
            <a:chOff x="0" y="0"/>
            <a:chExt cx="1447188" cy="233501"/>
          </a:xfrm>
        </p:grpSpPr>
        <p:sp>
          <p:nvSpPr>
            <p:cNvPr name="Freeform 13" id="13"/>
            <p:cNvSpPr/>
            <p:nvPr/>
          </p:nvSpPr>
          <p:spPr>
            <a:xfrm flipH="false" flipV="false" rot="0">
              <a:off x="0" y="0"/>
              <a:ext cx="1447188" cy="233501"/>
            </a:xfrm>
            <a:custGeom>
              <a:avLst/>
              <a:gdLst/>
              <a:ahLst/>
              <a:cxnLst/>
              <a:rect r="r" b="b" t="t" l="l"/>
              <a:pathLst>
                <a:path h="233501" w="1447188">
                  <a:moveTo>
                    <a:pt x="105121" y="0"/>
                  </a:moveTo>
                  <a:lnTo>
                    <a:pt x="1342067" y="0"/>
                  </a:lnTo>
                  <a:cubicBezTo>
                    <a:pt x="1400124" y="0"/>
                    <a:pt x="1447188" y="47064"/>
                    <a:pt x="1447188" y="105121"/>
                  </a:cubicBezTo>
                  <a:lnTo>
                    <a:pt x="1447188" y="128380"/>
                  </a:lnTo>
                  <a:cubicBezTo>
                    <a:pt x="1447188" y="186436"/>
                    <a:pt x="1400124" y="233501"/>
                    <a:pt x="1342067" y="233501"/>
                  </a:cubicBezTo>
                  <a:lnTo>
                    <a:pt x="105121" y="233501"/>
                  </a:lnTo>
                  <a:cubicBezTo>
                    <a:pt x="47064" y="233501"/>
                    <a:pt x="0" y="186436"/>
                    <a:pt x="0" y="128380"/>
                  </a:cubicBezTo>
                  <a:lnTo>
                    <a:pt x="0" y="105121"/>
                  </a:lnTo>
                  <a:cubicBezTo>
                    <a:pt x="0" y="47064"/>
                    <a:pt x="47064" y="0"/>
                    <a:pt x="105121" y="0"/>
                  </a:cubicBezTo>
                  <a:close/>
                </a:path>
              </a:pathLst>
            </a:custGeom>
            <a:solidFill>
              <a:srgbClr val="000000"/>
            </a:solidFill>
          </p:spPr>
        </p:sp>
        <p:sp>
          <p:nvSpPr>
            <p:cNvPr name="TextBox 14" id="14"/>
            <p:cNvSpPr txBox="true"/>
            <p:nvPr/>
          </p:nvSpPr>
          <p:spPr>
            <a:xfrm>
              <a:off x="0" y="-66675"/>
              <a:ext cx="1447188" cy="300176"/>
            </a:xfrm>
            <a:prstGeom prst="rect">
              <a:avLst/>
            </a:prstGeom>
          </p:spPr>
          <p:txBody>
            <a:bodyPr anchor="ctr" rtlCol="false" tIns="50800" lIns="50800" bIns="50800" rIns="50800"/>
            <a:lstStyle/>
            <a:p>
              <a:pPr algn="ctr">
                <a:lnSpc>
                  <a:spcPts val="4899"/>
                </a:lnSpc>
              </a:pPr>
              <a:r>
                <a:rPr lang="en-US" b="true" sz="3499" u="sng">
                  <a:solidFill>
                    <a:srgbClr val="FFFFFF"/>
                  </a:solidFill>
                  <a:latin typeface="DM Sans Bold"/>
                  <a:ea typeface="DM Sans Bold"/>
                  <a:cs typeface="DM Sans Bold"/>
                  <a:sym typeface="DM Sans Bold"/>
                </a:rPr>
                <a:t>TikTok</a:t>
              </a:r>
            </a:p>
          </p:txBody>
        </p:sp>
      </p:grpSp>
      <p:sp>
        <p:nvSpPr>
          <p:cNvPr name="Freeform 15" id="15"/>
          <p:cNvSpPr/>
          <p:nvPr/>
        </p:nvSpPr>
        <p:spPr>
          <a:xfrm flipH="false" flipV="false" rot="0">
            <a:off x="15272842" y="7432723"/>
            <a:ext cx="1986458" cy="2109173"/>
          </a:xfrm>
          <a:custGeom>
            <a:avLst/>
            <a:gdLst/>
            <a:ahLst/>
            <a:cxnLst/>
            <a:rect r="r" b="b" t="t" l="l"/>
            <a:pathLst>
              <a:path h="2109173" w="1986458">
                <a:moveTo>
                  <a:pt x="0" y="0"/>
                </a:moveTo>
                <a:lnTo>
                  <a:pt x="1986458" y="0"/>
                </a:lnTo>
                <a:lnTo>
                  <a:pt x="1986458" y="2109173"/>
                </a:lnTo>
                <a:lnTo>
                  <a:pt x="0" y="21091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DAGVCM7Gqwg</dc:identifier>
  <dcterms:modified xsi:type="dcterms:W3CDTF">2011-08-01T06:04:30Z</dcterms:modified>
  <cp:revision>1</cp:revision>
  <dc:title>Analisis Media Sosial</dc:title>
</cp:coreProperties>
</file>