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1042" y="-62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10/12/2023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1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36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1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9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7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5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>
            <a:spLocks/>
          </p:cNvSpPr>
          <p:nvPr/>
        </p:nvSpPr>
        <p:spPr>
          <a:xfrm>
            <a:off x="-9150" y="5213747"/>
            <a:ext cx="8389625" cy="510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>
            <a:off x="6709871" y="3487980"/>
            <a:ext cx="2137870" cy="15270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2B30FF"/>
                </a:solidFill>
                <a:latin typeface="Calibri" charset="0"/>
                <a:ea typeface="宋体" charset="0"/>
                <a:cs typeface="Lucida Sans"/>
              </a:rPr>
              <a:t>Click to </a:t>
            </a: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2B30FF"/>
                </a:solidFill>
                <a:latin typeface="Calibri" charset="0"/>
                <a:ea typeface="宋体" charset="0"/>
                <a:cs typeface="Lucida Sans"/>
              </a:rPr>
              <a:t>edit Master subtitle style</a:t>
            </a:r>
            <a:endParaRPr lang="zh-CN" altLang="en-US" sz="2800" b="0" i="0" u="none" strike="noStrike" kern="1200" cap="none" spc="0" baseline="0">
              <a:solidFill>
                <a:srgbClr val="2B30FF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ctrTitle"/>
          </p:nvPr>
        </p:nvSpPr>
        <p:spPr>
          <a:xfrm>
            <a:off x="448964" y="3182570"/>
            <a:ext cx="6108201" cy="1221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Click to edit </a:t>
            </a:r>
            <a:br>
              <a:rPr lang="zh-CN" altLang="en-US" sz="3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</a:b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Master title style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ldNum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9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9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>
            <a:spLocks/>
          </p:cNvSpPr>
          <p:nvPr/>
        </p:nvSpPr>
        <p:spPr>
          <a:xfrm>
            <a:off x="-9150" y="5213747"/>
            <a:ext cx="8389625" cy="5232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7635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3600" baseline="0">
                <a:solidFill>
                  <a:srgbClr val="2B30FF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Click to edit Master title style</a:t>
            </a:r>
            <a:endParaRPr lang="zh-CN" altLang="en-US" sz="3600" baseline="0">
              <a:solidFill>
                <a:srgbClr val="2B30FF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>
            <a:off x="601670" y="1502815"/>
            <a:ext cx="7940660" cy="32068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Click to edit Master text styles</a:t>
            </a:r>
          </a:p>
          <a:p>
            <a:pPr lvl="1" algn="l"/>
            <a:r>
              <a:rPr lang="en-US" altLang="zh-CN">
                <a:solidFill>
                  <a:schemeClr val="bg1"/>
                </a:solidFill>
              </a:rPr>
              <a:t>Second level</a:t>
            </a:r>
          </a:p>
          <a:p>
            <a:pPr lvl="2" algn="l"/>
            <a:r>
              <a:rPr lang="en-US" altLang="zh-CN">
                <a:solidFill>
                  <a:schemeClr val="bg1"/>
                </a:solidFill>
              </a:rPr>
              <a:t>Third level</a:t>
            </a:r>
          </a:p>
          <a:p>
            <a:pPr lvl="3" algn="l"/>
            <a:r>
              <a:rPr lang="en-US" altLang="zh-CN">
                <a:solidFill>
                  <a:schemeClr val="bg1"/>
                </a:solidFill>
              </a:rPr>
              <a:t>Fourth level</a:t>
            </a:r>
          </a:p>
          <a:p>
            <a:pPr lvl="4" algn="l"/>
            <a:r>
              <a:rPr lang="en-US" altLang="zh-CN">
                <a:solidFill>
                  <a:schemeClr val="bg1"/>
                </a:solidFill>
              </a:rPr>
              <a:t>Fifth level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sldNum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2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>
            <a:off x="-9150" y="5213747"/>
            <a:ext cx="8389625" cy="5232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13610" cy="9162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3600">
                <a:solidFill>
                  <a:srgbClr val="2B30FF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Click to edit Master title style</a:t>
            </a:r>
            <a:endParaRPr lang="zh-CN" altLang="en-US" sz="3600">
              <a:solidFill>
                <a:srgbClr val="2B30FF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>
            <a:off x="601670" y="1197405"/>
            <a:ext cx="6413610" cy="33595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Click to edit Master text styles</a:t>
            </a:r>
          </a:p>
          <a:p>
            <a:pPr lvl="1" algn="l"/>
            <a:r>
              <a:rPr lang="en-US" altLang="zh-CN">
                <a:solidFill>
                  <a:schemeClr val="bg1"/>
                </a:solidFill>
              </a:rPr>
              <a:t>Second level</a:t>
            </a:r>
          </a:p>
          <a:p>
            <a:pPr lvl="2" algn="l"/>
            <a:r>
              <a:rPr lang="en-US" altLang="zh-CN">
                <a:solidFill>
                  <a:schemeClr val="bg1"/>
                </a:solidFill>
              </a:rPr>
              <a:t>Third level</a:t>
            </a:r>
          </a:p>
          <a:p>
            <a:pPr lvl="3" algn="l"/>
            <a:r>
              <a:rPr lang="en-US" altLang="zh-CN">
                <a:solidFill>
                  <a:schemeClr val="bg1"/>
                </a:solidFill>
              </a:rPr>
              <a:t>Fourth level</a:t>
            </a:r>
          </a:p>
          <a:p>
            <a:pPr lvl="4" algn="l"/>
            <a:r>
              <a:rPr lang="en-US" altLang="zh-CN">
                <a:solidFill>
                  <a:schemeClr val="bg1"/>
                </a:solidFill>
              </a:rPr>
              <a:t>Fifth level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sldNum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"/>
          <p:cNvSpPr>
            <a:spLocks/>
          </p:cNvSpPr>
          <p:nvPr/>
        </p:nvSpPr>
        <p:spPr>
          <a:xfrm>
            <a:off x="-9150" y="5213747"/>
            <a:ext cx="8389625" cy="5232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>
            <a:off x="448965" y="739290"/>
            <a:ext cx="8093365" cy="7877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3600" baseline="0">
                <a:solidFill>
                  <a:srgbClr val="2B30FF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Click to edit Master title style</a:t>
            </a:r>
            <a:endParaRPr lang="zh-CN" altLang="en-US" sz="3600" baseline="0">
              <a:solidFill>
                <a:srgbClr val="2B30FF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>
            <a:off x="536877" y="1655519"/>
            <a:ext cx="4040188" cy="4581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Click to edit Master text styles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body" idx="2"/>
          </p:nvPr>
        </p:nvSpPr>
        <p:spPr>
          <a:xfrm>
            <a:off x="536877" y="2113635"/>
            <a:ext cx="4040188" cy="2290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Click to edit Master text styles</a:t>
            </a:r>
          </a:p>
          <a:p>
            <a:pPr lvl="1" algn="ctr"/>
            <a:r>
              <a:rPr lang="en-US" altLang="zh-CN" sz="2000">
                <a:solidFill>
                  <a:schemeClr val="bg1"/>
                </a:solidFill>
              </a:rPr>
              <a:t>Second level</a:t>
            </a:r>
          </a:p>
          <a:p>
            <a:pPr lvl="2" algn="ctr"/>
            <a:r>
              <a:rPr lang="en-US" altLang="zh-CN" sz="1800">
                <a:solidFill>
                  <a:schemeClr val="bg1"/>
                </a:solidFill>
              </a:rPr>
              <a:t>Third level</a:t>
            </a:r>
          </a:p>
          <a:p>
            <a:pPr lvl="3" algn="ctr"/>
            <a:r>
              <a:rPr lang="en-US" altLang="zh-CN" sz="1600">
                <a:solidFill>
                  <a:schemeClr val="bg1"/>
                </a:solidFill>
              </a:rPr>
              <a:t>Fourth level</a:t>
            </a:r>
          </a:p>
          <a:p>
            <a:pPr lvl="4" algn="ctr"/>
            <a:r>
              <a:rPr lang="en-US" altLang="zh-CN" sz="1600">
                <a:solidFill>
                  <a:schemeClr val="bg1"/>
                </a:solidFill>
              </a:rPr>
              <a:t>Fifth level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3"/>
          </p:nvPr>
        </p:nvSpPr>
        <p:spPr>
          <a:xfrm>
            <a:off x="4572000" y="1655519"/>
            <a:ext cx="4041775" cy="4581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Click to edit Master text styles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body" idx="4"/>
          </p:nvPr>
        </p:nvSpPr>
        <p:spPr>
          <a:xfrm>
            <a:off x="4572000" y="2113636"/>
            <a:ext cx="4041775" cy="22905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Click to edit Master text styles</a:t>
            </a:r>
          </a:p>
          <a:p>
            <a:pPr lvl="1" algn="ctr"/>
            <a:r>
              <a:rPr lang="en-US" altLang="zh-CN" sz="2000">
                <a:solidFill>
                  <a:schemeClr val="bg1"/>
                </a:solidFill>
              </a:rPr>
              <a:t>Second level</a:t>
            </a:r>
          </a:p>
          <a:p>
            <a:pPr lvl="2" algn="ctr"/>
            <a:r>
              <a:rPr lang="en-US" altLang="zh-CN" sz="1800">
                <a:solidFill>
                  <a:schemeClr val="bg1"/>
                </a:solidFill>
              </a:rPr>
              <a:t>Third level</a:t>
            </a:r>
          </a:p>
          <a:p>
            <a:pPr lvl="3" algn="ctr"/>
            <a:r>
              <a:rPr lang="en-US" altLang="zh-CN" sz="1600">
                <a:solidFill>
                  <a:schemeClr val="bg1"/>
                </a:solidFill>
              </a:rPr>
              <a:t>Fourth level</a:t>
            </a:r>
          </a:p>
          <a:p>
            <a:pPr lvl="4" algn="ctr"/>
            <a:r>
              <a:rPr lang="en-US" altLang="zh-CN" sz="1600">
                <a:solidFill>
                  <a:schemeClr val="bg1"/>
                </a:solidFill>
              </a:rPr>
              <a:t>Fifth level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35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"/>
          <p:cNvSpPr>
            <a:spLocks/>
          </p:cNvSpPr>
          <p:nvPr/>
        </p:nvSpPr>
        <p:spPr>
          <a:xfrm>
            <a:off x="-9150" y="5213747"/>
            <a:ext cx="8389625" cy="5232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ldNum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7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4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0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10/12/2023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-9150" y="5213747"/>
            <a:ext cx="8389625" cy="5232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ubTitle" idx="1"/>
          </p:nvPr>
        </p:nvSpPr>
        <p:spPr>
          <a:xfrm>
            <a:off x="6734057" y="3806949"/>
            <a:ext cx="2509729" cy="4384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KELOMPOK</a:t>
            </a:r>
            <a:r>
              <a:rPr lang="zh-CN" altLang="en-US" sz="2400" b="1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endParaRPr lang="en-US" altLang="zh-CN" sz="2400" b="1">
              <a:solidFill>
                <a:srgbClr val="2B3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rgbClr val="2B3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ctrTitle"/>
          </p:nvPr>
        </p:nvSpPr>
        <p:spPr>
          <a:xfrm>
            <a:off x="349179" y="3377614"/>
            <a:ext cx="6108201" cy="1221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Artificial Intelligence</a:t>
            </a:r>
            <a:b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</a:br>
            <a:r>
              <a:rPr lang="en-US" altLang="zh-CN" sz="2000" b="0" i="1" strike="noStrike" kern="1200" cap="none" spc="0" baseline="0">
                <a:solidFill>
                  <a:srgbClr val="FF0000"/>
                </a:solidFill>
                <a:latin typeface="Calibri" charset="0"/>
                <a:ea typeface="宋体" charset="0"/>
                <a:cs typeface="Lucida Sans"/>
              </a:rPr>
              <a:t>Kecerdasan</a:t>
            </a:r>
            <a:r>
              <a:rPr lang="zh-CN" altLang="en-US" sz="2000" b="0" i="1" strike="noStrike" kern="1200" cap="none" spc="0" baseline="0">
                <a:solidFill>
                  <a:srgbClr val="FF0000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1" strike="noStrike" kern="1200" cap="none" spc="0" baseline="0">
                <a:solidFill>
                  <a:srgbClr val="FF0000"/>
                </a:solidFill>
                <a:latin typeface="Calibri" charset="0"/>
                <a:ea typeface="宋体" charset="0"/>
                <a:cs typeface="Lucida Sans"/>
              </a:rPr>
              <a:t>Buatan</a:t>
            </a:r>
            <a:endParaRPr lang="zh-CN" altLang="en-US" sz="2000" b="0" i="1" strike="noStrike" kern="1200" cap="none" spc="0" baseline="0">
              <a:solidFill>
                <a:srgbClr val="FF0000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142C3B64-334B-7641-8E0A-2B3CC1986881}"/>
              </a:ext>
            </a:extLst>
          </p:cNvPr>
          <p:cNvSpPr txBox="1"/>
          <p:nvPr/>
        </p:nvSpPr>
        <p:spPr>
          <a:xfrm>
            <a:off x="3775528" y="198392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/>
          </a:p>
        </p:txBody>
      </p:sp>
      <p:sp>
        <p:nvSpPr>
          <p:cNvPr id="4" name="文本框">
            <a:extLst>
              <a:ext uri="{FF2B5EF4-FFF2-40B4-BE49-F238E27FC236}">
                <a16:creationId xmlns:a16="http://schemas.microsoft.com/office/drawing/2014/main" id="{E9E5AB27-AC60-A343-B3EB-1E7A41462C9D}"/>
              </a:ext>
            </a:extLst>
          </p:cNvPr>
          <p:cNvSpPr txBox="1">
            <a:spLocks/>
          </p:cNvSpPr>
          <p:nvPr/>
        </p:nvSpPr>
        <p:spPr>
          <a:xfrm>
            <a:off x="6375737" y="4026189"/>
            <a:ext cx="2868049" cy="14166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1pPr>
            <a:lvl2pPr marL="742950" indent="-28575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2pPr>
            <a:lvl3pPr marL="11430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3pPr>
            <a:lvl4pPr marL="16002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4pPr>
            <a:lvl5pPr marL="20574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5pPr>
            <a:lvl6pPr marL="25146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6pPr>
            <a:lvl7pPr marL="29718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7pPr>
            <a:lvl8pPr marL="34290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8pPr>
            <a:lvl9pPr marL="34290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7200" b="1">
                <a:solidFill>
                  <a:srgbClr val="2B30FF"/>
                </a:solidFill>
                <a:latin typeface="Eras Bold ITC" panose="020B0907030504020204" pitchFamily="34" charset="0"/>
                <a:ea typeface="Eras Bold ITC" panose="02000000000000000000" pitchFamily="2" charset="0"/>
                <a:cs typeface="Arial Black" panose="020B0604020202020204" pitchFamily="34" charset="0"/>
              </a:rPr>
              <a:t>3</a:t>
            </a:r>
            <a:r>
              <a:rPr lang="zh-CN" altLang="en-US" sz="2400" b="1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endParaRPr lang="en-US" altLang="zh-CN" sz="2400" b="1">
              <a:solidFill>
                <a:srgbClr val="2B3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zh-CN" altLang="en-US" sz="2400" b="1">
              <a:solidFill>
                <a:srgbClr val="2B30FF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E3EF0A6-D857-F147-9BAC-63816CC737FF}"/>
              </a:ext>
            </a:extLst>
          </p:cNvPr>
          <p:cNvSpPr txBox="1"/>
          <p:nvPr/>
        </p:nvSpPr>
        <p:spPr>
          <a:xfrm>
            <a:off x="0" y="4774168"/>
            <a:ext cx="46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Dosen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Pengampau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Abd.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Azis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Bouty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M.Kom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3">
            <a:extLst>
              <a:ext uri="{FF2B5EF4-FFF2-40B4-BE49-F238E27FC236}">
                <a16:creationId xmlns:a16="http://schemas.microsoft.com/office/drawing/2014/main" id="{E0BF2D4A-42F2-9841-81D9-221862D90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7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2">
            <a:extLst>
              <a:ext uri="{FF2B5EF4-FFF2-40B4-BE49-F238E27FC236}">
                <a16:creationId xmlns:a16="http://schemas.microsoft.com/office/drawing/2014/main" id="{01EAEA2E-559F-4D48-A5AD-6F2D8C89C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786"/>
            <a:ext cx="9144000" cy="52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8C01AF98-676C-9747-B4ED-8AE367235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2134FF14-DF4F-F94E-BE89-22B7487C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</a:t>
            </a:r>
            <a:r>
              <a:rPr lang="zh-CN" altLang="en-US"/>
              <a:t> </a:t>
            </a:r>
            <a:r>
              <a:rPr lang="en-US" altLang="zh-CN"/>
              <a:t>REFEREN</a:t>
            </a:r>
            <a:endParaRPr lang="id-ID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376C2791-930F-3044-B968-F75C70512D56}"/>
              </a:ext>
            </a:extLst>
          </p:cNvPr>
          <p:cNvSpPr txBox="1"/>
          <p:nvPr/>
        </p:nvSpPr>
        <p:spPr>
          <a:xfrm>
            <a:off x="3643993" y="198392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E065C8C5-0CF2-574E-902F-0F0FFA2A6D71}"/>
              </a:ext>
            </a:extLst>
          </p:cNvPr>
          <p:cNvSpPr txBox="1"/>
          <p:nvPr/>
        </p:nvSpPr>
        <p:spPr>
          <a:xfrm>
            <a:off x="3643993" y="198392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/>
          </a:p>
        </p:txBody>
      </p:sp>
      <p:pic>
        <p:nvPicPr>
          <p:cNvPr id="13" name="Gambar 13">
            <a:extLst>
              <a:ext uri="{FF2B5EF4-FFF2-40B4-BE49-F238E27FC236}">
                <a16:creationId xmlns:a16="http://schemas.microsoft.com/office/drawing/2014/main" id="{10304C89-B49A-1D4C-BA5C-B0C7177963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32542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23D52B4-3913-8A43-8D37-96899CB3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D3F37FB-CF4A-A04F-A467-05644F04C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B28A12A-9F62-1A44-95A8-71E7984B9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06"/>
            <a:ext cx="9144000" cy="5261405"/>
          </a:xfrm>
          <a:prstGeom prst="rect">
            <a:avLst/>
          </a:prstGeom>
        </p:spPr>
      </p:pic>
      <p:pic>
        <p:nvPicPr>
          <p:cNvPr id="6" name="Gambar 2">
            <a:extLst>
              <a:ext uri="{FF2B5EF4-FFF2-40B4-BE49-F238E27FC236}">
                <a16:creationId xmlns:a16="http://schemas.microsoft.com/office/drawing/2014/main" id="{51A7F197-165D-567A-7852-32E8872A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88" y="1521590"/>
            <a:ext cx="3435710" cy="362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8B2F3-577E-FCF4-A347-65DE369E2C55}"/>
              </a:ext>
            </a:extLst>
          </p:cNvPr>
          <p:cNvSpPr txBox="1"/>
          <p:nvPr/>
        </p:nvSpPr>
        <p:spPr>
          <a:xfrm>
            <a:off x="987440" y="1492882"/>
            <a:ext cx="4952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SEKIAN. 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TERIMAKASIH</a:t>
            </a:r>
            <a:endParaRPr lang="id-ID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0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>
            <a:off x="-2428187" y="857218"/>
            <a:ext cx="7940660" cy="7635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>
                <a:solidFill>
                  <a:srgbClr val="2B30FF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cs typeface="Lucida Sans"/>
              </a:rPr>
              <a:t>Anggota</a:t>
            </a:r>
            <a:r>
              <a:rPr lang="zh-CN" altLang="en-US" sz="3600">
                <a:solidFill>
                  <a:srgbClr val="2B30FF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cs typeface="Lucida Sans"/>
              </a:rPr>
              <a:t> </a:t>
            </a:r>
            <a:r>
              <a:rPr lang="en-US" altLang="zh-CN" sz="3600">
                <a:solidFill>
                  <a:srgbClr val="2B30FF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cs typeface="Lucida Sans"/>
              </a:rPr>
              <a:t>Kelompok</a:t>
            </a:r>
            <a:endParaRPr lang="zh-CN" altLang="en-US" sz="3600" b="0" i="0" u="none" strike="noStrike" kern="1200" cap="none" spc="0" baseline="0">
              <a:solidFill>
                <a:srgbClr val="2B30FF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>
            <a:off x="184381" y="2031999"/>
            <a:ext cx="7199762" cy="21680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531423003</a:t>
            </a:r>
            <a:r>
              <a: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:</a:t>
            </a:r>
            <a:r>
              <a: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Zulkarnain</a:t>
            </a:r>
            <a:r>
              <a: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Huntu</a:t>
            </a:r>
            <a:endParaRPr lang="en-US" altLang="zh-CN" sz="2000" b="0" i="0" u="none" strike="noStrike" kern="1200" cap="none" spc="0" baseline="0" dirty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531423008</a:t>
            </a:r>
            <a:r>
              <a: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:</a:t>
            </a:r>
            <a:r>
              <a: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Dhimaz</a:t>
            </a:r>
            <a:r>
              <a: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Pramudya</a:t>
            </a:r>
            <a:r>
              <a: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Lc</a:t>
            </a:r>
            <a:r>
              <a:rPr lang="zh-CN" altLang="en-US" sz="2000" dirty="0">
                <a:solidFill>
                  <a:schemeClr val="bg1"/>
                </a:solidFill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Lasabang</a:t>
            </a:r>
            <a:endParaRPr lang="en-US" altLang="zh-CN" sz="2000" b="0" i="0" u="none" strike="noStrike" kern="1200" cap="none" spc="0" baseline="0" dirty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531423013 :</a:t>
            </a:r>
            <a:r>
              <a: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Alya</a:t>
            </a:r>
            <a:r>
              <a:rPr lang="en-US" altLang="zh-CN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Awaliyah</a:t>
            </a:r>
            <a:r>
              <a:rPr lang="en-US" altLang="zh-CN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 </a:t>
            </a:r>
            <a:r>
              <a:rPr lang="en-US" altLang="zh-CN" sz="2000" b="0" i="0" u="none" strike="noStrike" kern="1200" cap="none" spc="0" baseline="0" dirty="0" err="1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Tokalang</a:t>
            </a:r>
            <a:endParaRPr lang="en-US" altLang="zh-CN" sz="2000" b="0" i="0" u="none" strike="noStrike" kern="1200" cap="none" spc="0" baseline="0" dirty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cs typeface="Lucida Sans"/>
              </a:rPr>
              <a:t>531423018 :</a:t>
            </a:r>
            <a:r>
              <a:rPr lang="zh-CN" altLang="en-US" sz="2000" dirty="0">
                <a:solidFill>
                  <a:schemeClr val="bg1"/>
                </a:solidFill>
                <a:cs typeface="Lucida Sans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cs typeface="Lucida Sans"/>
              </a:rPr>
              <a:t>Nurkesya</a:t>
            </a:r>
            <a:endParaRPr lang="en-US" altLang="zh-CN" sz="2000" b="0" i="0" u="none" strike="noStrike" kern="1200" cap="none" spc="0" baseline="0" dirty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 dirty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 dirty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 dirty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800" b="0" i="0" u="none" strike="noStrike" kern="1200" cap="none" spc="0" baseline="0" dirty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2" name="Gambar 2">
            <a:extLst>
              <a:ext uri="{FF2B5EF4-FFF2-40B4-BE49-F238E27FC236}">
                <a16:creationId xmlns:a16="http://schemas.microsoft.com/office/drawing/2014/main" id="{791B5387-C834-0F46-970F-45A276D96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88" y="1521590"/>
            <a:ext cx="3435710" cy="36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1188248" y="1886834"/>
            <a:ext cx="6413610" cy="112941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Rubik"/>
              </a:rPr>
              <a:t>Apa</a:t>
            </a:r>
            <a:r>
              <a:rPr lang="id-ID" sz="1600" b="0" i="0" dirty="0">
                <a:solidFill>
                  <a:schemeClr val="bg1"/>
                </a:solidFill>
                <a:effectLst/>
                <a:latin typeface="Rubik"/>
              </a:rPr>
              <a:t> itu AI? seperti kepanjangan AI yaitu </a:t>
            </a:r>
            <a:r>
              <a:rPr lang="id-ID" sz="1600" b="0" i="0" dirty="0" err="1">
                <a:solidFill>
                  <a:schemeClr val="bg1"/>
                </a:solidFill>
                <a:effectLst/>
                <a:latin typeface="Rubik"/>
              </a:rPr>
              <a:t>Artificial</a:t>
            </a:r>
            <a:r>
              <a:rPr lang="id-ID" sz="1600" b="0" i="0" dirty="0">
                <a:solidFill>
                  <a:schemeClr val="bg1"/>
                </a:solidFill>
                <a:effectLst/>
                <a:latin typeface="Rubik"/>
              </a:rPr>
              <a:t> </a:t>
            </a:r>
            <a:r>
              <a:rPr lang="id-ID" sz="1600" b="0" i="0" dirty="0" err="1">
                <a:solidFill>
                  <a:schemeClr val="bg1"/>
                </a:solidFill>
                <a:effectLst/>
                <a:latin typeface="Rubik"/>
              </a:rPr>
              <a:t>Intelligence</a:t>
            </a:r>
            <a:r>
              <a:rPr lang="id-ID" sz="1600" b="0" i="0" dirty="0">
                <a:solidFill>
                  <a:schemeClr val="bg1"/>
                </a:solidFill>
                <a:effectLst/>
                <a:latin typeface="Rubik"/>
              </a:rPr>
              <a:t>, AI merupakan teknologi yang dirancang untuk membuat sistem komputer mampu meniru kemampuan intelektual manusia. AI memungkinkan komputer untuk belajar dari pengalaman, mengidentifikasi pola, membuat keputusan, dan menyelesaikan tugas-tugas kompleks dengan cepat dan efisien</a:t>
            </a:r>
            <a:r>
              <a:rPr lang="en-US" sz="1600" dirty="0">
                <a:solidFill>
                  <a:srgbClr val="242424"/>
                </a:solidFill>
                <a:latin typeface="Rubik"/>
              </a:rPr>
              <a:t>.</a:t>
            </a:r>
            <a:endParaRPr lang="id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 dirty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" name="文本框">
            <a:extLst>
              <a:ext uri="{FF2B5EF4-FFF2-40B4-BE49-F238E27FC236}">
                <a16:creationId xmlns:a16="http://schemas.microsoft.com/office/drawing/2014/main" id="{83B5BD40-8AB7-E346-A675-86DF7C53B7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170" y="861787"/>
            <a:ext cx="6700830" cy="7801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1pPr>
            <a:lvl2pPr marL="742950" indent="-28575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2pPr>
            <a:lvl3pPr marL="11430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3pPr>
            <a:lvl4pPr marL="16002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4pPr>
            <a:lvl5pPr marL="20574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5pPr>
            <a:lvl6pPr marL="25146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6pPr>
            <a:lvl7pPr marL="29718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7pPr>
            <a:lvl8pPr marL="34290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8pPr>
            <a:lvl9pPr marL="34290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3600" b="1" dirty="0" err="1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Arrtificial</a:t>
            </a:r>
            <a:r>
              <a:rPr lang="zh-CN" altLang="en-US" sz="3600" b="1" dirty="0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3600" b="1" dirty="0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Intelligence</a:t>
            </a:r>
            <a:r>
              <a:rPr lang="zh-CN" altLang="en-US" sz="2400" b="1" dirty="0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br>
              <a:rPr lang="en-US" altLang="zh-CN" sz="2400" b="1" dirty="0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altLang="zh-CN" sz="1800" i="1" u="sng" dirty="0" err="1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kecerdasan</a:t>
            </a:r>
            <a:r>
              <a:rPr lang="zh-CN" altLang="en-US" sz="1800" i="1" u="sng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1800" i="1" u="sng" dirty="0" err="1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buatan</a:t>
            </a:r>
            <a:endParaRPr lang="en-US" altLang="zh-CN" sz="1800" i="1" u="sng" dirty="0">
              <a:solidFill>
                <a:srgbClr val="FF000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10F5397-1212-7343-8FAB-271A168456EA}"/>
              </a:ext>
            </a:extLst>
          </p:cNvPr>
          <p:cNvSpPr txBox="1"/>
          <p:nvPr/>
        </p:nvSpPr>
        <p:spPr>
          <a:xfrm>
            <a:off x="1893204" y="3389174"/>
            <a:ext cx="63345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Artificial</a:t>
            </a:r>
            <a:r>
              <a:rPr lang="id-ID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d-ID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Intelligence</a:t>
            </a:r>
            <a:r>
              <a:rPr lang="id-ID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memiliki 4 bentuk pendekatan, yaitu :</a:t>
            </a:r>
            <a:endParaRPr lang="en-US" sz="160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Sistem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yang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berpikir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sebagai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manusia</a:t>
            </a:r>
            <a:endParaRPr lang="en-US" altLang="zh-CN" sz="160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Sistem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yang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berperilaku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sebagi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manusia</a:t>
            </a:r>
            <a:endParaRPr lang="en-US" altLang="zh-CN" sz="160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Sistem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yang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berpikir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secara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rasional</a:t>
            </a:r>
            <a:endParaRPr lang="en-US" altLang="zh-CN" sz="160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Sistem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yang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berperilaku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secara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rasional</a:t>
            </a:r>
            <a:endParaRPr lang="id-ID" sz="160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29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3BE217B-7111-D645-BC6B-7864A65E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4144" y="350683"/>
            <a:ext cx="6008352" cy="756032"/>
          </a:xfrm>
        </p:spPr>
        <p:txBody>
          <a:bodyPr/>
          <a:lstStyle/>
          <a:p>
            <a:r>
              <a:rPr lang="en-US" altLang="zh-CN" sz="3200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Kategori</a:t>
            </a:r>
            <a:r>
              <a:rPr lang="zh-CN" altLang="en-US" sz="3200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3200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AI</a:t>
            </a:r>
            <a:endParaRPr lang="id-ID" sz="3200" u="sng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09057E0-2E2A-3446-8E20-7BF2C6BA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71" y="1106715"/>
            <a:ext cx="6413610" cy="3359510"/>
          </a:xfrm>
        </p:spPr>
        <p:txBody>
          <a:bodyPr/>
          <a:lstStyle/>
          <a:p>
            <a:pPr algn="just"/>
            <a:r>
              <a:rPr lang="id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memiliki 2 kategori yaitu lemah atau kuat. AI lemah (</a:t>
            </a:r>
            <a:r>
              <a:rPr lang="id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  <a:r>
              <a:rPr lang="id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AI) yang juga dikenal sebagai AI sempit adalah sistem AI yang dirancang dan dilatih untuk tugas tertentu. Asisten pribadi virtual, seperti Apple Siri, adalah bentuk AI yang lemah. Sedangkan AI kuat (</a:t>
            </a:r>
            <a:r>
              <a:rPr lang="id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id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AI), juga dikenal sebagai kecerdasan buatan umum adalah sistem AI dengan kemampuan kognitif manusia secara umum. Ketika disajikan dengan tugas khusus, sistem AI kuat dapat menemukan solusi tanpa campur tangan manusia.</a:t>
            </a:r>
            <a:endParaRPr lang="id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591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1A2597E-9B95-3347-88DC-3AEEB93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5" y="278118"/>
            <a:ext cx="6413610" cy="916229"/>
          </a:xfrm>
        </p:spPr>
        <p:txBody>
          <a:bodyPr/>
          <a:lstStyle/>
          <a:p>
            <a:r>
              <a:rPr lang="en-US" altLang="zh-CN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Perkembangan</a:t>
            </a:r>
            <a:r>
              <a:rPr lang="zh-CN" altLang="en-US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AI</a:t>
            </a:r>
            <a:endParaRPr lang="id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30A1D38-30BB-8944-BEFD-541E0F20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84" y="1115762"/>
            <a:ext cx="6413610" cy="3359510"/>
          </a:xfrm>
        </p:spPr>
        <p:txBody>
          <a:bodyPr/>
          <a:lstStyle/>
          <a:p>
            <a:pPr marL="0" indent="0" algn="just">
              <a:buNone/>
            </a:pP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perkembangan AI adalah 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big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 data dan 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computing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 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power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  <a:latin typeface="Helvetica"/>
            </a:endParaRPr>
          </a:p>
          <a:p>
            <a:pPr marL="0" indent="0" algn="just">
              <a:buNone/>
            </a:pP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diketahui bahwa untuk dapat 'mengajari' komputer cara berpikir dan bertindak seperti manusia, diperlukan jumlah data yang luar biasa masif (Big Data).</a:t>
            </a:r>
            <a:endParaRPr lang="en-US" sz="1800" b="0" i="0" dirty="0">
              <a:solidFill>
                <a:schemeClr val="bg1"/>
              </a:solidFill>
              <a:effectLst/>
              <a:latin typeface="Helvetica"/>
            </a:endParaRPr>
          </a:p>
          <a:p>
            <a:pPr marL="0" indent="0" algn="just">
              <a:buNone/>
            </a:pP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Di era digital dan Internet 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of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 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Things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 (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IoT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) seperti sekarang, di mana semua data dapat 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terdigitalisasi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 dan ter-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capture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 dari 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manapun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 -bahkan secara real 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time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- tentunya menjadikan AI berkembang sangat pesat </a:t>
            </a:r>
            <a:r>
              <a:rPr lang="id-ID" sz="1800" b="0" i="0" dirty="0" err="1">
                <a:solidFill>
                  <a:schemeClr val="bg1"/>
                </a:solidFill>
                <a:effectLst/>
                <a:latin typeface="Helvetica"/>
              </a:rPr>
              <a:t>diseluruh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 dunia.</a:t>
            </a:r>
            <a:br>
              <a:rPr lang="id-ID" sz="1800" dirty="0">
                <a:solidFill>
                  <a:schemeClr val="bg1"/>
                </a:solidFill>
              </a:rPr>
            </a:br>
            <a:br>
              <a:rPr lang="id-ID" sz="1800" dirty="0">
                <a:solidFill>
                  <a:schemeClr val="bg1"/>
                </a:solidFill>
              </a:rPr>
            </a:br>
            <a:r>
              <a:rPr lang="id-ID" sz="1800" b="0" i="0" dirty="0">
                <a:solidFill>
                  <a:schemeClr val="bg1"/>
                </a:solidFill>
                <a:effectLst/>
                <a:latin typeface="Helvetica"/>
              </a:rPr>
              <a:t>Termasuk di Indonesia, di mana setidaknya setengah dari penduduk Indonesia sudah dapat mengakses internet.</a:t>
            </a:r>
            <a:endParaRPr lang="id-ID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862BBD2-7361-4543-AC70-71D4661B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973" y="281176"/>
            <a:ext cx="6413610" cy="916229"/>
          </a:xfrm>
        </p:spPr>
        <p:txBody>
          <a:bodyPr/>
          <a:lstStyle/>
          <a:p>
            <a:r>
              <a:rPr lang="en-US" altLang="zh-CN" b="1" u="sng" dirty="0" err="1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Dampak</a:t>
            </a:r>
            <a:r>
              <a:rPr lang="zh-CN" altLang="en-US" b="1" u="sng" dirty="0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b="1" u="sng" dirty="0" err="1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dari</a:t>
            </a:r>
            <a:r>
              <a:rPr lang="zh-CN" altLang="en-US" b="1" u="sng" dirty="0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b="1" u="sng" dirty="0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AI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F8C337D-3778-544D-8A15-EEA9C6637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Pengangguran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Massal</a:t>
            </a:r>
          </a:p>
          <a:p>
            <a:r>
              <a:rPr lang="en-US" altLang="zh-CN">
                <a:solidFill>
                  <a:schemeClr val="bg1"/>
                </a:solidFill>
              </a:rPr>
              <a:t>Pelanggaran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Privasi</a:t>
            </a:r>
          </a:p>
          <a:p>
            <a:r>
              <a:rPr lang="en-US" altLang="zh-CN">
                <a:solidFill>
                  <a:schemeClr val="bg1"/>
                </a:solidFill>
              </a:rPr>
              <a:t>Bias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dan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diskriminasi</a:t>
            </a:r>
          </a:p>
          <a:p>
            <a:r>
              <a:rPr lang="en-US" altLang="zh-CN">
                <a:solidFill>
                  <a:schemeClr val="bg1"/>
                </a:solidFill>
              </a:rPr>
              <a:t>Keamanan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Cyber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dan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ancaman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Militan</a:t>
            </a:r>
            <a:endParaRPr lang="id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Teks 2">
            <a:extLst>
              <a:ext uri="{FF2B5EF4-FFF2-40B4-BE49-F238E27FC236}">
                <a16:creationId xmlns:a16="http://schemas.microsoft.com/office/drawing/2014/main" id="{18A7ABED-AEEB-8B42-8FD7-5350C1C458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1pPr>
            <a:lvl2pPr marL="742950" indent="-28575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2pPr>
            <a:lvl3pPr marL="11430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3pPr>
            <a:lvl4pPr marL="16002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4pPr>
            <a:lvl5pPr marL="20574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5pPr>
            <a:lvl6pPr marL="25146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6pPr>
            <a:lvl7pPr marL="29718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7pPr>
            <a:lvl8pPr marL="34290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8pPr>
            <a:lvl9pPr marL="3429000" indent="-228600" algn="l" defTabSz="914400" eaLnBrk="1" fontAlgn="auto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Peningkatan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efisiensi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dan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Produktivitas</a:t>
            </a:r>
          </a:p>
          <a:p>
            <a:r>
              <a:rPr lang="en-US" altLang="zh-CN">
                <a:solidFill>
                  <a:schemeClr val="bg1"/>
                </a:solidFill>
              </a:rPr>
              <a:t>Analisis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data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tingkat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lanjut</a:t>
            </a:r>
          </a:p>
          <a:p>
            <a:r>
              <a:rPr lang="en-US" altLang="zh-CN">
                <a:solidFill>
                  <a:schemeClr val="bg1"/>
                </a:solidFill>
              </a:rPr>
              <a:t>Otomatisasi</a:t>
            </a:r>
          </a:p>
          <a:p>
            <a:r>
              <a:rPr lang="en-US" altLang="zh-CN">
                <a:solidFill>
                  <a:schemeClr val="bg1"/>
                </a:solidFill>
              </a:rPr>
              <a:t>Personalisasi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yang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di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tingkatkan</a:t>
            </a:r>
          </a:p>
          <a:p>
            <a:r>
              <a:rPr lang="en-US" altLang="zh-CN">
                <a:solidFill>
                  <a:schemeClr val="bg1"/>
                </a:solidFill>
              </a:rPr>
              <a:t>Inovasi-inovasi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baru</a:t>
            </a:r>
            <a:endParaRPr lang="id-ID">
              <a:solidFill>
                <a:schemeClr val="bg1"/>
              </a:solidFill>
            </a:endParaRPr>
          </a:p>
        </p:txBody>
      </p:sp>
      <p:sp>
        <p:nvSpPr>
          <p:cNvPr id="7" name="Judul 1">
            <a:extLst>
              <a:ext uri="{FF2B5EF4-FFF2-40B4-BE49-F238E27FC236}">
                <a16:creationId xmlns:a16="http://schemas.microsoft.com/office/drawing/2014/main" id="{C26AEA3A-6E96-B649-AB77-1E7C1F6EE5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062" y="281176"/>
            <a:ext cx="6413610" cy="9162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defTabSz="914400" eaLnBrk="1" fontAlgn="auto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defRPr>
            </a:lvl1pPr>
          </a:lstStyle>
          <a:p>
            <a:r>
              <a:rPr lang="en-US" altLang="zh-CN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Keunggulan</a:t>
            </a:r>
            <a:r>
              <a:rPr lang="zh-CN" altLang="en-US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dari</a:t>
            </a:r>
            <a:r>
              <a:rPr lang="zh-CN" altLang="en-US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b="1" u="sng">
                <a:solidFill>
                  <a:srgbClr val="2B30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09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>
            <a:off x="448965" y="739290"/>
            <a:ext cx="8093365" cy="7877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2B30FF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宋体" charset="0"/>
                <a:cs typeface="Lucida Sans"/>
              </a:rPr>
              <a:t>Slide Title</a:t>
            </a:r>
            <a:endParaRPr lang="zh-CN" altLang="en-US" sz="3600" b="0" i="0" u="none" strike="noStrike" kern="1200" cap="none" spc="0" baseline="0">
              <a:solidFill>
                <a:srgbClr val="2B30FF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536877" y="1655519"/>
            <a:ext cx="4040188" cy="4581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bg1"/>
                </a:solidFill>
                <a:cs typeface="Lucida Sans"/>
              </a:rPr>
              <a:t>Kekurangan</a:t>
            </a:r>
            <a:r>
              <a:rPr lang="zh-CN" altLang="en-US" sz="2400" b="1">
                <a:solidFill>
                  <a:schemeClr val="bg1"/>
                </a:solidFill>
                <a:cs typeface="Lucida Sans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cs typeface="Lucida Sans"/>
              </a:rPr>
              <a:t>AI</a:t>
            </a:r>
            <a:endParaRPr lang="zh-CN" altLang="en-US" sz="2400" b="1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2"/>
          </p:nvPr>
        </p:nvSpPr>
        <p:spPr>
          <a:xfrm>
            <a:off x="536877" y="2113635"/>
            <a:ext cx="4040188" cy="2290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Feature 1</a:t>
            </a:r>
          </a:p>
          <a:p>
            <a:pPr marL="342900" indent="-34290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Feature 2</a:t>
            </a:r>
          </a:p>
          <a:p>
            <a:pPr marL="342900" indent="-34290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Feature 3</a:t>
            </a:r>
            <a:endParaRPr lang="zh-CN" altLang="en-US" sz="2400" b="0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body" idx="3"/>
          </p:nvPr>
        </p:nvSpPr>
        <p:spPr>
          <a:xfrm>
            <a:off x="4572000" y="1655519"/>
            <a:ext cx="4041775" cy="4581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Product B</a:t>
            </a:r>
            <a:endParaRPr lang="zh-CN" altLang="en-US" sz="2400" b="1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4"/>
          </p:nvPr>
        </p:nvSpPr>
        <p:spPr>
          <a:xfrm>
            <a:off x="4572000" y="2113636"/>
            <a:ext cx="4041775" cy="22905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Feature 1</a:t>
            </a:r>
          </a:p>
          <a:p>
            <a:pPr marL="342900" indent="-34290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Feature 2</a:t>
            </a:r>
          </a:p>
          <a:p>
            <a:pPr marL="342900" indent="-34290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/>
              </a:rPr>
              <a:t>Feature 3</a:t>
            </a:r>
            <a:endParaRPr lang="zh-CN" altLang="en-US" sz="2400" b="0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2" name="Gambar 2">
            <a:extLst>
              <a:ext uri="{FF2B5EF4-FFF2-40B4-BE49-F238E27FC236}">
                <a16:creationId xmlns:a16="http://schemas.microsoft.com/office/drawing/2014/main" id="{440EAE83-2DE3-5344-8989-1FC12B25B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8" y="-1"/>
            <a:ext cx="9153477" cy="51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1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0164" y="2371726"/>
            <a:ext cx="1463674" cy="39290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pic>
        <p:nvPicPr>
          <p:cNvPr id="2" name="Gambar 2">
            <a:extLst>
              <a:ext uri="{FF2B5EF4-FFF2-40B4-BE49-F238E27FC236}">
                <a16:creationId xmlns:a16="http://schemas.microsoft.com/office/drawing/2014/main" id="{440CE793-B8BE-684B-8845-2F0910F3D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7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11</TotalTime>
  <Words>361</Words>
  <Application>Microsoft Office PowerPoint</Application>
  <PresentationFormat>On-screen Show (16:9)</PresentationFormat>
  <Paragraphs>52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Droid Sans</vt:lpstr>
      <vt:lpstr>Eras Bold ITC</vt:lpstr>
      <vt:lpstr>Helvetica</vt:lpstr>
      <vt:lpstr>Rubik</vt:lpstr>
      <vt:lpstr>Times New Roman</vt:lpstr>
      <vt:lpstr>Office Theme</vt:lpstr>
      <vt:lpstr>Artificial Intelligence Kecerdasan Buatan</vt:lpstr>
      <vt:lpstr>Anggota Kelompok</vt:lpstr>
      <vt:lpstr>Arrtificial Intelligence  kecerdasan buatan</vt:lpstr>
      <vt:lpstr>Kategori AI</vt:lpstr>
      <vt:lpstr>Perkembangan AI</vt:lpstr>
      <vt:lpstr>Dampak dari AI</vt:lpstr>
      <vt:lpstr>Keunggulan dari AI</vt:lpstr>
      <vt:lpstr>Slide Title</vt:lpstr>
      <vt:lpstr>PowerPoint Presentation</vt:lpstr>
      <vt:lpstr>PowerPoint Presentation</vt:lpstr>
      <vt:lpstr>PowerPoint Presentation</vt:lpstr>
      <vt:lpstr>LINK REFEREN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Kecerdasan Buatan</dc:title>
  <dc:creator>Agung Gawa</dc:creator>
  <cp:lastModifiedBy>muhammad agung gawa</cp:lastModifiedBy>
  <cp:revision>4</cp:revision>
  <dcterms:created xsi:type="dcterms:W3CDTF">2017-08-01T15:40:51Z</dcterms:created>
  <dcterms:modified xsi:type="dcterms:W3CDTF">2023-10-12T10:47:11Z</dcterms:modified>
</cp:coreProperties>
</file>