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F42147-B867-4BE0-8A2B-37C9F5231850}"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101722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42147-B867-4BE0-8A2B-37C9F5231850}"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81513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42147-B867-4BE0-8A2B-37C9F5231850}"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156776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42147-B867-4BE0-8A2B-37C9F5231850}"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150739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F42147-B867-4BE0-8A2B-37C9F5231850}"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156575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F42147-B867-4BE0-8A2B-37C9F5231850}" type="datetimeFigureOut">
              <a:rPr lang="en-US" smtClean="0"/>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159768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F42147-B867-4BE0-8A2B-37C9F5231850}" type="datetimeFigureOut">
              <a:rPr lang="en-US" smtClean="0"/>
              <a:t>24/07/2023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175984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F42147-B867-4BE0-8A2B-37C9F5231850}" type="datetimeFigureOut">
              <a:rPr lang="en-US" smtClean="0"/>
              <a:t>24/07/2023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181727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42147-B867-4BE0-8A2B-37C9F5231850}" type="datetimeFigureOut">
              <a:rPr lang="en-US" smtClean="0"/>
              <a:t>24/07/2023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30227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F42147-B867-4BE0-8A2B-37C9F5231850}" type="datetimeFigureOut">
              <a:rPr lang="en-US" smtClean="0"/>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368317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F42147-B867-4BE0-8A2B-37C9F5231850}" type="datetimeFigureOut">
              <a:rPr lang="en-US" smtClean="0"/>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375F6-1890-41CB-97AB-550B228C92A3}" type="slidenum">
              <a:rPr lang="en-US" smtClean="0"/>
              <a:t>‹#›</a:t>
            </a:fld>
            <a:endParaRPr lang="en-US"/>
          </a:p>
        </p:txBody>
      </p:sp>
    </p:spTree>
    <p:extLst>
      <p:ext uri="{BB962C8B-B14F-4D97-AF65-F5344CB8AC3E}">
        <p14:creationId xmlns:p14="http://schemas.microsoft.com/office/powerpoint/2010/main" val="267426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42147-B867-4BE0-8A2B-37C9F5231850}" type="datetimeFigureOut">
              <a:rPr lang="en-US" smtClean="0"/>
              <a:t>24/07/2023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375F6-1890-41CB-97AB-550B228C92A3}" type="slidenum">
              <a:rPr lang="en-US" smtClean="0"/>
              <a:t>‹#›</a:t>
            </a:fld>
            <a:endParaRPr lang="en-US"/>
          </a:p>
        </p:txBody>
      </p:sp>
    </p:spTree>
    <p:extLst>
      <p:ext uri="{BB962C8B-B14F-4D97-AF65-F5344CB8AC3E}">
        <p14:creationId xmlns:p14="http://schemas.microsoft.com/office/powerpoint/2010/main" val="46457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Phase 1 project</a:t>
            </a:r>
            <a:endParaRPr lang="en-US" dirty="0"/>
          </a:p>
        </p:txBody>
      </p:sp>
      <p:sp>
        <p:nvSpPr>
          <p:cNvPr id="3" name="Subtitle 2"/>
          <p:cNvSpPr>
            <a:spLocks noGrp="1"/>
          </p:cNvSpPr>
          <p:nvPr>
            <p:ph type="subTitle" idx="1"/>
          </p:nvPr>
        </p:nvSpPr>
        <p:spPr/>
        <p:txBody>
          <a:bodyPr>
            <a:normAutofit lnSpcReduction="10000"/>
          </a:bodyPr>
          <a:lstStyle/>
          <a:p>
            <a:r>
              <a:rPr lang="en-US" dirty="0"/>
              <a:t>Project Title: Microsoft Movie Studio Project</a:t>
            </a:r>
          </a:p>
          <a:p>
            <a:r>
              <a:rPr lang="en-US" dirty="0"/>
              <a:t>Student Name: Wyclife Omondi </a:t>
            </a:r>
            <a:r>
              <a:rPr lang="en-US" dirty="0" smtClean="0"/>
              <a:t>Orimba</a:t>
            </a:r>
          </a:p>
          <a:p>
            <a:r>
              <a:rPr lang="en-US" dirty="0" smtClean="0"/>
              <a:t>Student </a:t>
            </a:r>
            <a:r>
              <a:rPr lang="en-US" dirty="0"/>
              <a:t>Pace: Part-time</a:t>
            </a:r>
          </a:p>
          <a:p>
            <a:r>
              <a:rPr lang="en-US" dirty="0"/>
              <a:t>Date: </a:t>
            </a:r>
            <a:r>
              <a:rPr lang="en-US" dirty="0" smtClean="0"/>
              <a:t>24</a:t>
            </a:r>
            <a:r>
              <a:rPr lang="en-US" baseline="30000" dirty="0" smtClean="0"/>
              <a:t>th</a:t>
            </a:r>
            <a:r>
              <a:rPr lang="en-US" dirty="0" smtClean="0"/>
              <a:t> July 2023</a:t>
            </a:r>
            <a:endParaRPr lang="en-US" dirty="0"/>
          </a:p>
          <a:p>
            <a:endParaRPr lang="en-US" dirty="0"/>
          </a:p>
        </p:txBody>
      </p:sp>
    </p:spTree>
    <p:extLst>
      <p:ext uri="{BB962C8B-B14F-4D97-AF65-F5344CB8AC3E}">
        <p14:creationId xmlns:p14="http://schemas.microsoft.com/office/powerpoint/2010/main" val="3099919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a:t>
            </a:r>
            <a:r>
              <a:rPr lang="en-US" dirty="0"/>
              <a:t>a </a:t>
            </a:r>
            <a:r>
              <a:rPr lang="en-US" dirty="0" smtClean="0"/>
              <a:t>bar graph</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err="1"/>
              <a:t>plt.bar</a:t>
            </a:r>
            <a:r>
              <a:rPr lang="en-US" dirty="0"/>
              <a:t>(</a:t>
            </a:r>
            <a:r>
              <a:rPr lang="en-US" dirty="0" err="1"/>
              <a:t>topmost_studios</a:t>
            </a:r>
            <a:r>
              <a:rPr lang="en-US" dirty="0"/>
              <a:t>["</a:t>
            </a:r>
            <a:r>
              <a:rPr lang="en-US" dirty="0" err="1"/>
              <a:t>domestic_gross</a:t>
            </a:r>
            <a:r>
              <a:rPr lang="en-US" dirty="0"/>
              <a:t>"].index, </a:t>
            </a:r>
            <a:r>
              <a:rPr lang="en-US" dirty="0" err="1"/>
              <a:t>topmost_studios</a:t>
            </a:r>
            <a:r>
              <a:rPr lang="en-US" dirty="0"/>
              <a:t>["</a:t>
            </a:r>
            <a:r>
              <a:rPr lang="en-US" dirty="0" err="1"/>
              <a:t>domestic_gross</a:t>
            </a:r>
            <a:r>
              <a:rPr lang="en-US" dirty="0"/>
              <a:t>"].values)</a:t>
            </a:r>
          </a:p>
          <a:p>
            <a:r>
              <a:rPr lang="en-US" dirty="0" err="1"/>
              <a:t>plt.xticks</a:t>
            </a:r>
            <a:r>
              <a:rPr lang="en-US" dirty="0"/>
              <a:t>(rotation = 45 , </a:t>
            </a:r>
            <a:r>
              <a:rPr lang="en-US" dirty="0" err="1"/>
              <a:t>fontsize</a:t>
            </a:r>
            <a:r>
              <a:rPr lang="en-US" dirty="0"/>
              <a:t> = 10 , </a:t>
            </a:r>
            <a:r>
              <a:rPr lang="en-US" dirty="0" err="1"/>
              <a:t>fontweight</a:t>
            </a:r>
            <a:r>
              <a:rPr lang="en-US" dirty="0"/>
              <a:t> = "bold" , color = "red")</a:t>
            </a:r>
          </a:p>
          <a:p>
            <a:r>
              <a:rPr lang="en-US" dirty="0" err="1"/>
              <a:t>plt.xlabel</a:t>
            </a:r>
            <a:r>
              <a:rPr lang="en-US" dirty="0"/>
              <a:t>("Studios" , </a:t>
            </a:r>
            <a:r>
              <a:rPr lang="en-US" dirty="0" err="1"/>
              <a:t>fontsize</a:t>
            </a:r>
            <a:r>
              <a:rPr lang="en-US" dirty="0"/>
              <a:t> = 10 , </a:t>
            </a:r>
            <a:r>
              <a:rPr lang="en-US" dirty="0" err="1"/>
              <a:t>fontweight</a:t>
            </a:r>
            <a:r>
              <a:rPr lang="en-US" dirty="0"/>
              <a:t> = "bold")</a:t>
            </a:r>
          </a:p>
          <a:p>
            <a:r>
              <a:rPr lang="en-US" dirty="0" err="1"/>
              <a:t>plt.ylabel</a:t>
            </a:r>
            <a:r>
              <a:rPr lang="en-US" dirty="0"/>
              <a:t>("Average Domestic Gross", </a:t>
            </a:r>
            <a:r>
              <a:rPr lang="en-US" dirty="0" err="1"/>
              <a:t>fontsize</a:t>
            </a:r>
            <a:r>
              <a:rPr lang="en-US" dirty="0"/>
              <a:t> = 10 , </a:t>
            </a:r>
            <a:r>
              <a:rPr lang="en-US" dirty="0" err="1"/>
              <a:t>fontweight</a:t>
            </a:r>
            <a:r>
              <a:rPr lang="en-US" dirty="0"/>
              <a:t> = "bold")</a:t>
            </a:r>
          </a:p>
          <a:p>
            <a:r>
              <a:rPr lang="en-US" dirty="0" err="1"/>
              <a:t>plt.title</a:t>
            </a:r>
            <a:r>
              <a:rPr lang="en-US" dirty="0"/>
              <a:t>("10 Top Studios by Domestic Gross", </a:t>
            </a:r>
            <a:r>
              <a:rPr lang="en-US" dirty="0" err="1"/>
              <a:t>fontsize</a:t>
            </a:r>
            <a:r>
              <a:rPr lang="en-US" dirty="0"/>
              <a:t> = 10 , </a:t>
            </a:r>
            <a:r>
              <a:rPr lang="en-US" dirty="0" err="1"/>
              <a:t>fontweight</a:t>
            </a:r>
            <a:r>
              <a:rPr lang="en-US" dirty="0"/>
              <a:t> = "bold")</a:t>
            </a:r>
          </a:p>
          <a:p>
            <a:r>
              <a:rPr lang="en-US" dirty="0" err="1"/>
              <a:t>plt.gcf</a:t>
            </a:r>
            <a:r>
              <a:rPr lang="en-US" dirty="0"/>
              <a:t>().</a:t>
            </a:r>
            <a:r>
              <a:rPr lang="en-US" dirty="0" err="1"/>
              <a:t>set_size_inches</a:t>
            </a:r>
            <a:r>
              <a:rPr lang="en-US" dirty="0"/>
              <a:t> = "12 ,11"</a:t>
            </a:r>
          </a:p>
          <a:p>
            <a:r>
              <a:rPr lang="en-US" dirty="0" err="1"/>
              <a:t>plt.show</a:t>
            </a:r>
            <a:r>
              <a:rPr lang="en-US" dirty="0"/>
              <a:t>()</a:t>
            </a:r>
          </a:p>
          <a:p>
            <a:endParaRPr lang="en-US" dirty="0"/>
          </a:p>
        </p:txBody>
      </p:sp>
    </p:spTree>
    <p:extLst>
      <p:ext uri="{BB962C8B-B14F-4D97-AF65-F5344CB8AC3E}">
        <p14:creationId xmlns:p14="http://schemas.microsoft.com/office/powerpoint/2010/main" val="1475622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6425" y="1157287"/>
            <a:ext cx="8439150" cy="4543425"/>
          </a:xfrm>
          <a:prstGeom prst="rect">
            <a:avLst/>
          </a:prstGeom>
        </p:spPr>
      </p:pic>
    </p:spTree>
    <p:extLst>
      <p:ext uri="{BB962C8B-B14F-4D97-AF65-F5344CB8AC3E}">
        <p14:creationId xmlns:p14="http://schemas.microsoft.com/office/powerpoint/2010/main" val="330581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r>
              <a:rPr lang="en-US" dirty="0"/>
              <a:t>The bar graph above allows us to easily compare the average domestic gross for the top 10 studios. The top most studio is BV with a domestic gross averaging at 1.75m followed closely by P/DW averaging at 1.69m. Most of the studios are averaging between 7m and 8m indicating that they are not as dominant in the industry as the top 2 studio. </a:t>
            </a:r>
            <a:endParaRPr lang="en-US" dirty="0" smtClean="0"/>
          </a:p>
          <a:p>
            <a:pPr>
              <a:buFont typeface="Wingdings" panose="05000000000000000000" pitchFamily="2" charset="2"/>
              <a:buChar char="ü"/>
            </a:pPr>
            <a:r>
              <a:rPr lang="en-US" dirty="0" smtClean="0"/>
              <a:t>This </a:t>
            </a:r>
            <a:r>
              <a:rPr lang="en-US" dirty="0"/>
              <a:t>therefore, will enable </a:t>
            </a:r>
            <a:r>
              <a:rPr lang="en-US" dirty="0" err="1"/>
              <a:t>Miscrosoft</a:t>
            </a:r>
            <a:r>
              <a:rPr lang="en-US" dirty="0"/>
              <a:t> be aware of the brands it will be competing with in the market. It will also be able to learn from the top most studios and find out what </a:t>
            </a:r>
            <a:r>
              <a:rPr lang="en-US" dirty="0" err="1"/>
              <a:t>makeS</a:t>
            </a:r>
            <a:r>
              <a:rPr lang="en-US" dirty="0"/>
              <a:t> BV and P/DW generate a high average domestic gross</a:t>
            </a:r>
            <a:r>
              <a:rPr lang="en-US" dirty="0" smtClean="0"/>
              <a:t>. Therefore</a:t>
            </a:r>
            <a:r>
              <a:rPr lang="en-US" dirty="0"/>
              <a:t>, this information could be useful for Microsoft in determining which studios to target for potential partnerships or acquisitions.</a:t>
            </a:r>
          </a:p>
          <a:p>
            <a:endParaRPr lang="en-US" dirty="0"/>
          </a:p>
        </p:txBody>
      </p:sp>
    </p:spTree>
    <p:extLst>
      <p:ext uri="{BB962C8B-B14F-4D97-AF65-F5344CB8AC3E}">
        <p14:creationId xmlns:p14="http://schemas.microsoft.com/office/powerpoint/2010/main" val="2538715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the return on investment(ROI)</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err="1"/>
              <a:t>plt.scatter</a:t>
            </a:r>
            <a:r>
              <a:rPr lang="en-US" dirty="0"/>
              <a:t>(</a:t>
            </a:r>
            <a:r>
              <a:rPr lang="en-US" dirty="0" err="1"/>
              <a:t>merged_data</a:t>
            </a:r>
            <a:r>
              <a:rPr lang="en-US" dirty="0"/>
              <a:t>['</a:t>
            </a:r>
            <a:r>
              <a:rPr lang="en-US" dirty="0" err="1"/>
              <a:t>production_budget</a:t>
            </a:r>
            <a:r>
              <a:rPr lang="en-US" dirty="0"/>
              <a:t>'], </a:t>
            </a:r>
            <a:r>
              <a:rPr lang="en-US" dirty="0" err="1"/>
              <a:t>merged_data</a:t>
            </a:r>
            <a:r>
              <a:rPr lang="en-US" dirty="0"/>
              <a:t>['</a:t>
            </a:r>
            <a:r>
              <a:rPr lang="en-US" dirty="0" err="1"/>
              <a:t>Return_on_investment</a:t>
            </a:r>
            <a:r>
              <a:rPr lang="en-US" dirty="0"/>
              <a:t>'])</a:t>
            </a:r>
          </a:p>
          <a:p>
            <a:r>
              <a:rPr lang="en-US" dirty="0"/>
              <a:t/>
            </a:r>
            <a:br>
              <a:rPr lang="en-US" dirty="0"/>
            </a:br>
            <a:r>
              <a:rPr lang="en-US" dirty="0"/>
              <a:t># Setting the title and labels</a:t>
            </a:r>
          </a:p>
          <a:p>
            <a:r>
              <a:rPr lang="en-US" dirty="0" err="1"/>
              <a:t>plt.title</a:t>
            </a:r>
            <a:r>
              <a:rPr lang="en-US" dirty="0"/>
              <a:t>('Return on Investment vs Production Budget')</a:t>
            </a:r>
          </a:p>
          <a:p>
            <a:r>
              <a:rPr lang="en-US" dirty="0" err="1"/>
              <a:t>plt.xlabel</a:t>
            </a:r>
            <a:r>
              <a:rPr lang="en-US" dirty="0"/>
              <a:t>('Production Budget')</a:t>
            </a:r>
          </a:p>
          <a:p>
            <a:r>
              <a:rPr lang="en-US" dirty="0" err="1"/>
              <a:t>plt.ylabel</a:t>
            </a:r>
            <a:r>
              <a:rPr lang="en-US" dirty="0"/>
              <a:t>('Return on Investment')</a:t>
            </a:r>
          </a:p>
          <a:p>
            <a:r>
              <a:rPr lang="en-US" dirty="0"/>
              <a:t/>
            </a:r>
            <a:br>
              <a:rPr lang="en-US" dirty="0"/>
            </a:br>
            <a:r>
              <a:rPr lang="en-US" dirty="0"/>
              <a:t># Show the plot</a:t>
            </a:r>
          </a:p>
          <a:p>
            <a:r>
              <a:rPr lang="en-US" dirty="0" err="1"/>
              <a:t>plt.show</a:t>
            </a:r>
            <a:r>
              <a:rPr lang="en-US" dirty="0"/>
              <a:t>()</a:t>
            </a:r>
          </a:p>
          <a:p>
            <a:endParaRPr lang="en-US" dirty="0"/>
          </a:p>
        </p:txBody>
      </p:sp>
    </p:spTree>
    <p:extLst>
      <p:ext uri="{BB962C8B-B14F-4D97-AF65-F5344CB8AC3E}">
        <p14:creationId xmlns:p14="http://schemas.microsoft.com/office/powerpoint/2010/main" val="1338139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96273"/>
            <a:ext cx="9867900" cy="5232977"/>
          </a:xfrm>
          <a:prstGeom prst="rect">
            <a:avLst/>
          </a:prstGeom>
        </p:spPr>
      </p:pic>
    </p:spTree>
    <p:extLst>
      <p:ext uri="{BB962C8B-B14F-4D97-AF65-F5344CB8AC3E}">
        <p14:creationId xmlns:p14="http://schemas.microsoft.com/office/powerpoint/2010/main" val="394322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0"/>
            <a:ext cx="10515600" cy="365125"/>
          </a:xfrm>
        </p:spPr>
        <p:txBody>
          <a:bodyPr>
            <a:normAutofit fontScale="90000"/>
          </a:bodyPr>
          <a:lstStyle/>
          <a:p>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t>The scatter plot above shows the relationship between the production budget and return on investment for the 86 movies in the dataset. Each point on the plot represents a movie, with its corresponding production budget on the x-axis and the return on investment on the y-axis.</a:t>
            </a:r>
          </a:p>
          <a:p>
            <a:pPr>
              <a:buFont typeface="Wingdings" panose="05000000000000000000" pitchFamily="2" charset="2"/>
              <a:buChar char="Ø"/>
            </a:pPr>
            <a:r>
              <a:rPr lang="en-US" dirty="0"/>
              <a:t>A higher return on investment(ROI) means that the movie is more profitable, while a lower return on investment means that the movie is less profitable. From the scatter plot, we can see that there is a wide range of return on investment values for movies with different production budgets.</a:t>
            </a:r>
          </a:p>
          <a:p>
            <a:pPr>
              <a:buFont typeface="Wingdings" panose="05000000000000000000" pitchFamily="2" charset="2"/>
              <a:buChar char="Ø"/>
            </a:pPr>
            <a:r>
              <a:rPr lang="en-US" dirty="0"/>
              <a:t>We can also see a general trend implying that movies with higher production budgets tend to have higher return on investment values. This makes sense, as larger budgets generally allow for better production values(volumes), more marketing, and higher-quality talents involved in the production, which when all put together, contribute to a more successful movie.</a:t>
            </a:r>
          </a:p>
          <a:p>
            <a:pPr>
              <a:buFont typeface="Wingdings" panose="05000000000000000000" pitchFamily="2" charset="2"/>
              <a:buChar char="Ø"/>
            </a:pPr>
            <a:r>
              <a:rPr lang="en-US" dirty="0"/>
              <a:t>However, there are also some outliers where movies with relatively low budgets were able to generate high returns on investment, indicating that success is not necessarily determined by the size of the budget.</a:t>
            </a:r>
          </a:p>
          <a:p>
            <a:pPr>
              <a:buFont typeface="Wingdings" panose="05000000000000000000" pitchFamily="2" charset="2"/>
              <a:buChar char="Ø"/>
            </a:pPr>
            <a:r>
              <a:rPr lang="en-US" dirty="0"/>
              <a:t>Overally, the scatter plot provided a useful visualization of the relationship between production budget and return on investment in the dataset, highlighting some of the trends and outliers in the data.</a:t>
            </a:r>
          </a:p>
          <a:p>
            <a:endParaRPr lang="en-US" dirty="0"/>
          </a:p>
        </p:txBody>
      </p:sp>
    </p:spTree>
    <p:extLst>
      <p:ext uri="{BB962C8B-B14F-4D97-AF65-F5344CB8AC3E}">
        <p14:creationId xmlns:p14="http://schemas.microsoft.com/office/powerpoint/2010/main" val="3881619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Genre analysis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err="1"/>
              <a:t>genre_counts</a:t>
            </a:r>
            <a:r>
              <a:rPr lang="en-US" dirty="0"/>
              <a:t> = </a:t>
            </a:r>
            <a:r>
              <a:rPr lang="en-US" dirty="0" err="1"/>
              <a:t>merged_data</a:t>
            </a:r>
            <a:r>
              <a:rPr lang="en-US" dirty="0"/>
              <a:t>['genre'].</a:t>
            </a:r>
            <a:r>
              <a:rPr lang="en-US" dirty="0" err="1"/>
              <a:t>value_counts</a:t>
            </a:r>
            <a:r>
              <a:rPr lang="en-US" dirty="0"/>
              <a:t>()</a:t>
            </a:r>
          </a:p>
          <a:p>
            <a:r>
              <a:rPr lang="en-US" dirty="0"/>
              <a:t/>
            </a:r>
            <a:br>
              <a:rPr lang="en-US" dirty="0"/>
            </a:br>
            <a:r>
              <a:rPr lang="en-US" dirty="0"/>
              <a:t># creating a bar graph to show the genre counts</a:t>
            </a:r>
          </a:p>
          <a:p>
            <a:r>
              <a:rPr lang="en-US" dirty="0" err="1"/>
              <a:t>plt.bar</a:t>
            </a:r>
            <a:r>
              <a:rPr lang="en-US" dirty="0"/>
              <a:t>(</a:t>
            </a:r>
            <a:r>
              <a:rPr lang="en-US" dirty="0" err="1"/>
              <a:t>genre_counts.index</a:t>
            </a:r>
            <a:r>
              <a:rPr lang="en-US" dirty="0"/>
              <a:t>, </a:t>
            </a:r>
            <a:r>
              <a:rPr lang="en-US" dirty="0" err="1"/>
              <a:t>genre_counts.values</a:t>
            </a:r>
            <a:r>
              <a:rPr lang="en-US" dirty="0"/>
              <a:t>)</a:t>
            </a:r>
          </a:p>
          <a:p>
            <a:r>
              <a:rPr lang="en-US" dirty="0"/>
              <a:t># setting the chart title and axis labels</a:t>
            </a:r>
          </a:p>
          <a:p>
            <a:r>
              <a:rPr lang="en-US" dirty="0" err="1"/>
              <a:t>plt.title</a:t>
            </a:r>
            <a:r>
              <a:rPr lang="en-US" dirty="0"/>
              <a:t>('Genre Analysis')</a:t>
            </a:r>
          </a:p>
          <a:p>
            <a:r>
              <a:rPr lang="en-US" dirty="0" err="1"/>
              <a:t>plt.xlabel</a:t>
            </a:r>
            <a:r>
              <a:rPr lang="en-US" dirty="0"/>
              <a:t>('Genre')</a:t>
            </a:r>
          </a:p>
          <a:p>
            <a:r>
              <a:rPr lang="en-US" dirty="0" err="1"/>
              <a:t>plt.ylabel</a:t>
            </a:r>
            <a:r>
              <a:rPr lang="en-US" dirty="0"/>
              <a:t>('Number of Movies')</a:t>
            </a:r>
          </a:p>
          <a:p>
            <a:r>
              <a:rPr lang="en-US" dirty="0"/>
              <a:t># rotating the x-axis labels to make them easier to read</a:t>
            </a:r>
          </a:p>
          <a:p>
            <a:r>
              <a:rPr lang="en-US" dirty="0" err="1"/>
              <a:t>plt.xticks</a:t>
            </a:r>
            <a:r>
              <a:rPr lang="en-US" dirty="0"/>
              <a:t>(rotation= 90)</a:t>
            </a:r>
          </a:p>
          <a:p>
            <a:r>
              <a:rPr lang="en-US" dirty="0"/>
              <a:t># displaying  the chart</a:t>
            </a:r>
          </a:p>
          <a:p>
            <a:r>
              <a:rPr lang="en-US" dirty="0" err="1"/>
              <a:t>plt.show</a:t>
            </a:r>
            <a:r>
              <a:rPr lang="en-US" dirty="0"/>
              <a:t>()</a:t>
            </a:r>
          </a:p>
          <a:p>
            <a:endParaRPr lang="en-US" dirty="0"/>
          </a:p>
        </p:txBody>
      </p:sp>
    </p:spTree>
    <p:extLst>
      <p:ext uri="{BB962C8B-B14F-4D97-AF65-F5344CB8AC3E}">
        <p14:creationId xmlns:p14="http://schemas.microsoft.com/office/powerpoint/2010/main" val="1682926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 y="-155586"/>
            <a:ext cx="9785985" cy="5842011"/>
          </a:xfrm>
          <a:prstGeom prst="rect">
            <a:avLst/>
          </a:prstGeom>
        </p:spPr>
      </p:pic>
    </p:spTree>
    <p:extLst>
      <p:ext uri="{BB962C8B-B14F-4D97-AF65-F5344CB8AC3E}">
        <p14:creationId xmlns:p14="http://schemas.microsoft.com/office/powerpoint/2010/main" val="903256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Based on the above bar graph plot, we can see that the that the most watched movie </a:t>
            </a:r>
            <a:r>
              <a:rPr lang="en-US" dirty="0" err="1"/>
              <a:t>categorised</a:t>
            </a:r>
            <a:r>
              <a:rPr lang="en-US" dirty="0"/>
              <a:t> by genre is Drama, followed by Comedy, Action, and Horror. </a:t>
            </a:r>
            <a:endParaRPr lang="en-US" dirty="0" smtClean="0"/>
          </a:p>
          <a:p>
            <a:pPr>
              <a:buFont typeface="Wingdings" panose="05000000000000000000" pitchFamily="2" charset="2"/>
              <a:buChar char="ü"/>
            </a:pPr>
            <a:r>
              <a:rPr lang="en-US" dirty="0" smtClean="0"/>
              <a:t>This </a:t>
            </a:r>
            <a:r>
              <a:rPr lang="en-US" dirty="0"/>
              <a:t>is evidently highlighted by the height of the bars on the y-axis. Of importance to note also is that this analysis is based on the movies included in the dataset and may not be a true representation of the overall movie industry. </a:t>
            </a:r>
            <a:endParaRPr lang="en-US" dirty="0" smtClean="0"/>
          </a:p>
          <a:p>
            <a:pPr>
              <a:buFont typeface="Wingdings" panose="05000000000000000000" pitchFamily="2" charset="2"/>
              <a:buChar char="ü"/>
            </a:pPr>
            <a:r>
              <a:rPr lang="en-US" dirty="0" smtClean="0"/>
              <a:t>Furthermore</a:t>
            </a:r>
            <a:r>
              <a:rPr lang="en-US" dirty="0"/>
              <a:t>, the popularity of genres may vary based on various factors such as cultural and societal influences, current events, and individual preferences.</a:t>
            </a:r>
          </a:p>
          <a:p>
            <a:endParaRPr lang="en-US" dirty="0"/>
          </a:p>
        </p:txBody>
      </p:sp>
    </p:spTree>
    <p:extLst>
      <p:ext uri="{BB962C8B-B14F-4D97-AF65-F5344CB8AC3E}">
        <p14:creationId xmlns:p14="http://schemas.microsoft.com/office/powerpoint/2010/main" val="2114258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Microsoft should consider producing Drama, Comedy, Action and Horror because they are the most watched movies.</a:t>
            </a:r>
          </a:p>
          <a:p>
            <a:pPr>
              <a:buFont typeface="Wingdings" panose="05000000000000000000" pitchFamily="2" charset="2"/>
              <a:buChar char="Ø"/>
            </a:pPr>
            <a:r>
              <a:rPr lang="en-US" dirty="0"/>
              <a:t>Microsoft may consider more research and learn from BV and P/DW studios and discover what makes them the best studios with the highest averaging domestic gross.</a:t>
            </a:r>
          </a:p>
          <a:p>
            <a:pPr>
              <a:buFont typeface="Wingdings" panose="05000000000000000000" pitchFamily="2" charset="2"/>
              <a:buChar char="Ø"/>
            </a:pPr>
            <a:r>
              <a:rPr lang="en-US" dirty="0"/>
              <a:t>Microsoft should also look at other ways to make a movie successful rather than having a big production budget. Since there is no correlation between the budget and the movies </a:t>
            </a:r>
            <a:r>
              <a:rPr lang="en-US" dirty="0" smtClean="0"/>
              <a:t>success.</a:t>
            </a:r>
          </a:p>
          <a:p>
            <a:pPr>
              <a:buFont typeface="Wingdings" panose="05000000000000000000" pitchFamily="2" charset="2"/>
              <a:buChar char="Ø"/>
            </a:pPr>
            <a:r>
              <a:rPr lang="en-US" dirty="0"/>
              <a:t>M</a:t>
            </a:r>
            <a:r>
              <a:rPr lang="en-US" dirty="0" smtClean="0"/>
              <a:t>icrosoft </a:t>
            </a:r>
            <a:r>
              <a:rPr lang="en-US" dirty="0"/>
              <a:t>may consider </a:t>
            </a:r>
            <a:r>
              <a:rPr lang="en-US" dirty="0" smtClean="0"/>
              <a:t>engaging </a:t>
            </a:r>
            <a:r>
              <a:rPr lang="en-US" dirty="0"/>
              <a:t>good script writers, directors , actors and quality videos for the success of the movies.</a:t>
            </a:r>
          </a:p>
        </p:txBody>
      </p:sp>
    </p:spTree>
    <p:extLst>
      <p:ext uri="{BB962C8B-B14F-4D97-AF65-F5344CB8AC3E}">
        <p14:creationId xmlns:p14="http://schemas.microsoft.com/office/powerpoint/2010/main" val="432795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latin typeface="+mn-lt"/>
              </a:rPr>
              <a:t>PROJECT OVERVIEW</a:t>
            </a:r>
            <a:r>
              <a:rPr lang="en-US" dirty="0"/>
              <a:t/>
            </a:r>
            <a:br>
              <a:rPr lang="en-US" dirty="0"/>
            </a:br>
            <a:endParaRPr lang="en-US" dirty="0"/>
          </a:p>
        </p:txBody>
      </p:sp>
      <p:sp>
        <p:nvSpPr>
          <p:cNvPr id="3" name="Subtitle 2"/>
          <p:cNvSpPr>
            <a:spLocks noGrp="1"/>
          </p:cNvSpPr>
          <p:nvPr>
            <p:ph type="subTitle" idx="1"/>
          </p:nvPr>
        </p:nvSpPr>
        <p:spPr/>
        <p:txBody>
          <a:bodyPr>
            <a:normAutofit fontScale="92500" lnSpcReduction="10000"/>
          </a:bodyPr>
          <a:lstStyle/>
          <a:p>
            <a:pPr marL="342900" indent="-342900">
              <a:buFont typeface="Wingdings" panose="05000000000000000000" pitchFamily="2" charset="2"/>
              <a:buChar char="ü"/>
            </a:pPr>
            <a:r>
              <a:rPr lang="en-US" dirty="0"/>
              <a:t>Microsoft has made a decision to enter </a:t>
            </a:r>
            <a:r>
              <a:rPr lang="en-US" dirty="0" smtClean="0"/>
              <a:t>into the </a:t>
            </a:r>
            <a:r>
              <a:rPr lang="en-US" dirty="0"/>
              <a:t>movie industry by establishing a new movie studio. </a:t>
            </a:r>
            <a:endParaRPr lang="en-US" dirty="0" smtClean="0"/>
          </a:p>
          <a:p>
            <a:pPr marL="342900" indent="-342900">
              <a:buFont typeface="Wingdings" panose="05000000000000000000" pitchFamily="2" charset="2"/>
              <a:buChar char="ü"/>
            </a:pPr>
            <a:r>
              <a:rPr lang="en-US" dirty="0" smtClean="0"/>
              <a:t>However</a:t>
            </a:r>
            <a:r>
              <a:rPr lang="en-US" dirty="0"/>
              <a:t>, they lack the necessary experience in the industry of entertainment to produce </a:t>
            </a:r>
            <a:r>
              <a:rPr lang="en-US" dirty="0" smtClean="0"/>
              <a:t>high-quality and original </a:t>
            </a:r>
            <a:r>
              <a:rPr lang="en-US" dirty="0"/>
              <a:t>movies that appeal to a </a:t>
            </a:r>
            <a:r>
              <a:rPr lang="en-US" dirty="0" smtClean="0"/>
              <a:t>wider </a:t>
            </a:r>
            <a:r>
              <a:rPr lang="en-US" dirty="0"/>
              <a:t>audience.</a:t>
            </a:r>
          </a:p>
          <a:p>
            <a:endParaRPr lang="en-US" dirty="0"/>
          </a:p>
        </p:txBody>
      </p:sp>
    </p:spTree>
    <p:extLst>
      <p:ext uri="{BB962C8B-B14F-4D97-AF65-F5344CB8AC3E}">
        <p14:creationId xmlns:p14="http://schemas.microsoft.com/office/powerpoint/2010/main" val="1998801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34707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PROBLEM STATEMENT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ü"/>
            </a:pPr>
            <a:r>
              <a:rPr lang="en-US" dirty="0"/>
              <a:t>Microsoft lacks experience in the entertainment industry, and this presents a major significant challenge in creating a successful movie studio. The company therefore, needs to identify the right talent, create a business plan, and establish relationships with distributors and other stakeholders to produce and distribute high-quality, original movies. </a:t>
            </a:r>
            <a:endParaRPr lang="en-US" dirty="0" smtClean="0"/>
          </a:p>
          <a:p>
            <a:pPr>
              <a:buFont typeface="Wingdings" panose="05000000000000000000" pitchFamily="2" charset="2"/>
              <a:buChar char="ü"/>
            </a:pPr>
            <a:r>
              <a:rPr lang="en-US" dirty="0" smtClean="0"/>
              <a:t>Additionally</a:t>
            </a:r>
            <a:r>
              <a:rPr lang="en-US" dirty="0"/>
              <a:t>, they need to ensure that the movies appeal to a wide audience and generate revenue for the company. The lack of expertise in this area could result in the production of low-quality movies that fail to generate revenue, which could negatively impact the company's reputation and financial performance. </a:t>
            </a:r>
            <a:endParaRPr lang="en-US" dirty="0" smtClean="0"/>
          </a:p>
          <a:p>
            <a:pPr>
              <a:buFont typeface="Wingdings" panose="05000000000000000000" pitchFamily="2" charset="2"/>
              <a:buChar char="ü"/>
            </a:pPr>
            <a:r>
              <a:rPr lang="en-US" dirty="0" smtClean="0"/>
              <a:t>Therefore</a:t>
            </a:r>
            <a:r>
              <a:rPr lang="en-US" dirty="0"/>
              <a:t>, the primary challenge is to overcome this lack of experience and create a successful movie studio that produces high-quality movies that appeal to a wide audience.</a:t>
            </a:r>
          </a:p>
          <a:p>
            <a:endParaRPr lang="en-US" dirty="0"/>
          </a:p>
        </p:txBody>
      </p:sp>
    </p:spTree>
    <p:extLst>
      <p:ext uri="{BB962C8B-B14F-4D97-AF65-F5344CB8AC3E}">
        <p14:creationId xmlns:p14="http://schemas.microsoft.com/office/powerpoint/2010/main" val="2707153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Objectives and Specification of project questions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To enter the entertainment industry through production of high-quality original movies.</a:t>
            </a:r>
          </a:p>
          <a:p>
            <a:pPr>
              <a:buFont typeface="Wingdings" panose="05000000000000000000" pitchFamily="2" charset="2"/>
              <a:buChar char="ü"/>
            </a:pPr>
            <a:r>
              <a:rPr lang="en-US" dirty="0"/>
              <a:t>To establish a sustainable and profitable business model for the movie studio which aligns with Microsoft's overall corporate strategy and objectives.</a:t>
            </a:r>
          </a:p>
          <a:p>
            <a:pPr>
              <a:buFont typeface="Wingdings" panose="05000000000000000000" pitchFamily="2" charset="2"/>
              <a:buChar char="ü"/>
            </a:pPr>
            <a:r>
              <a:rPr lang="en-US" dirty="0"/>
              <a:t>To establish a reputable and successful movie studio that contributes to Microsoft's overall growth and success.</a:t>
            </a:r>
          </a:p>
          <a:p>
            <a:endParaRPr lang="en-US" dirty="0"/>
          </a:p>
        </p:txBody>
      </p:sp>
    </p:spTree>
    <p:extLst>
      <p:ext uri="{BB962C8B-B14F-4D97-AF65-F5344CB8AC3E}">
        <p14:creationId xmlns:p14="http://schemas.microsoft.com/office/powerpoint/2010/main" val="3916536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An overview and analysis of the relationship between the production budget and the gross revenue</a:t>
            </a:r>
          </a:p>
          <a:p>
            <a:pPr>
              <a:buFont typeface="Wingdings" panose="05000000000000000000" pitchFamily="2" charset="2"/>
              <a:buChar char="ü"/>
            </a:pPr>
            <a:r>
              <a:rPr lang="en-US" dirty="0"/>
              <a:t>Analysis of the return on investment</a:t>
            </a:r>
          </a:p>
          <a:p>
            <a:pPr>
              <a:buFont typeface="Wingdings" panose="05000000000000000000" pitchFamily="2" charset="2"/>
              <a:buChar char="ü"/>
            </a:pPr>
            <a:r>
              <a:rPr lang="en-US" dirty="0"/>
              <a:t>Genre analysis</a:t>
            </a:r>
          </a:p>
          <a:p>
            <a:pPr>
              <a:buFont typeface="Wingdings" panose="05000000000000000000" pitchFamily="2" charset="2"/>
              <a:buChar char="ü"/>
            </a:pPr>
            <a:r>
              <a:rPr lang="en-US" dirty="0"/>
              <a:t>Runtime analysis</a:t>
            </a:r>
          </a:p>
          <a:p>
            <a:pPr>
              <a:buFont typeface="Wingdings" panose="05000000000000000000" pitchFamily="2" charset="2"/>
              <a:buChar char="ü"/>
            </a:pPr>
            <a:r>
              <a:rPr lang="en-US" dirty="0"/>
              <a:t>Correlation analysis of columns with float values</a:t>
            </a:r>
          </a:p>
          <a:p>
            <a:endParaRPr lang="en-US" dirty="0"/>
          </a:p>
        </p:txBody>
      </p:sp>
    </p:spTree>
    <p:extLst>
      <p:ext uri="{BB962C8B-B14F-4D97-AF65-F5344CB8AC3E}">
        <p14:creationId xmlns:p14="http://schemas.microsoft.com/office/powerpoint/2010/main" val="3611556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extraction and reading our data</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import pandas as </a:t>
            </a:r>
            <a:r>
              <a:rPr lang="en-US" dirty="0" err="1"/>
              <a:t>pd</a:t>
            </a:r>
            <a:endParaRPr lang="en-US" dirty="0"/>
          </a:p>
          <a:p>
            <a:r>
              <a:rPr lang="en-US" dirty="0"/>
              <a:t>import sqlite3</a:t>
            </a:r>
          </a:p>
          <a:p>
            <a:r>
              <a:rPr lang="en-US" dirty="0"/>
              <a:t>import csv</a:t>
            </a:r>
          </a:p>
          <a:p>
            <a:r>
              <a:rPr lang="en-US" dirty="0"/>
              <a:t>import </a:t>
            </a:r>
            <a:r>
              <a:rPr lang="en-US" dirty="0" err="1"/>
              <a:t>numpy</a:t>
            </a:r>
            <a:r>
              <a:rPr lang="en-US" dirty="0"/>
              <a:t> as np</a:t>
            </a:r>
          </a:p>
          <a:p>
            <a:r>
              <a:rPr lang="en-US" dirty="0"/>
              <a:t>import </a:t>
            </a:r>
            <a:r>
              <a:rPr lang="en-US" dirty="0" err="1"/>
              <a:t>seaborn</a:t>
            </a:r>
            <a:r>
              <a:rPr lang="en-US" dirty="0"/>
              <a:t> as </a:t>
            </a:r>
            <a:r>
              <a:rPr lang="en-US" dirty="0" err="1"/>
              <a:t>sns</a:t>
            </a:r>
            <a:endParaRPr lang="en-US" dirty="0"/>
          </a:p>
          <a:p>
            <a:r>
              <a:rPr lang="en-US" dirty="0"/>
              <a:t>import </a:t>
            </a:r>
            <a:r>
              <a:rPr lang="en-US" dirty="0" err="1"/>
              <a:t>matplotlib.pyplot</a:t>
            </a:r>
            <a:r>
              <a:rPr lang="en-US" dirty="0"/>
              <a:t> as </a:t>
            </a:r>
            <a:r>
              <a:rPr lang="en-US" dirty="0" err="1"/>
              <a:t>plt</a:t>
            </a:r>
            <a:endParaRPr lang="en-US" dirty="0"/>
          </a:p>
          <a:p>
            <a:r>
              <a:rPr lang="en-US" dirty="0"/>
              <a:t>%</a:t>
            </a:r>
            <a:r>
              <a:rPr lang="en-US" dirty="0" err="1"/>
              <a:t>matplotlib</a:t>
            </a:r>
            <a:r>
              <a:rPr lang="en-US" dirty="0"/>
              <a:t> </a:t>
            </a:r>
            <a:r>
              <a:rPr lang="en-US" dirty="0" smtClean="0"/>
              <a:t>inline</a:t>
            </a:r>
          </a:p>
          <a:p>
            <a:r>
              <a:rPr lang="en-US" dirty="0" err="1"/>
              <a:t>movie_df</a:t>
            </a:r>
            <a:r>
              <a:rPr lang="en-US" dirty="0"/>
              <a:t> = </a:t>
            </a:r>
            <a:r>
              <a:rPr lang="en-US" dirty="0" err="1"/>
              <a:t>pd.read_csv</a:t>
            </a:r>
            <a:r>
              <a:rPr lang="en-US" dirty="0"/>
              <a:t> ('/content/bom.movie_gross.csv')</a:t>
            </a:r>
          </a:p>
          <a:p>
            <a:r>
              <a:rPr lang="en-US" dirty="0" err="1"/>
              <a:t>movie_df.head</a:t>
            </a:r>
            <a:r>
              <a:rPr lang="en-US" dirty="0"/>
              <a:t>(5)</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603926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Budget_df</a:t>
            </a:r>
            <a:r>
              <a:rPr lang="en-US" dirty="0"/>
              <a:t> = </a:t>
            </a:r>
            <a:r>
              <a:rPr lang="en-US" dirty="0" err="1"/>
              <a:t>pd.read_csv</a:t>
            </a:r>
            <a:r>
              <a:rPr lang="en-US" dirty="0"/>
              <a:t> ('/content/Dataset - 2021.csv')</a:t>
            </a:r>
          </a:p>
          <a:p>
            <a:r>
              <a:rPr lang="en-US" dirty="0" err="1"/>
              <a:t>Budget_df.head</a:t>
            </a:r>
            <a:r>
              <a:rPr lang="en-US" dirty="0"/>
              <a:t>(5)</a:t>
            </a:r>
          </a:p>
          <a:p>
            <a:endParaRPr lang="en-US" dirty="0" smtClean="0"/>
          </a:p>
          <a:p>
            <a:r>
              <a:rPr lang="en-US" dirty="0" err="1"/>
              <a:t>movie_type</a:t>
            </a:r>
            <a:r>
              <a:rPr lang="en-US" dirty="0"/>
              <a:t> = </a:t>
            </a:r>
            <a:r>
              <a:rPr lang="en-US" dirty="0" err="1"/>
              <a:t>pd.read_csv</a:t>
            </a:r>
            <a:r>
              <a:rPr lang="en-US" dirty="0"/>
              <a:t>('/content/</a:t>
            </a:r>
            <a:r>
              <a:rPr lang="en-US" dirty="0" err="1"/>
              <a:t>rt.movie_info.tsv</a:t>
            </a:r>
            <a:r>
              <a:rPr lang="en-US" dirty="0"/>
              <a:t>', </a:t>
            </a:r>
            <a:r>
              <a:rPr lang="en-US" dirty="0" err="1"/>
              <a:t>sep</a:t>
            </a:r>
            <a:r>
              <a:rPr lang="en-US" dirty="0"/>
              <a:t> = "\t")</a:t>
            </a:r>
          </a:p>
          <a:p>
            <a:r>
              <a:rPr lang="en-US" dirty="0" err="1"/>
              <a:t>movie_type.head</a:t>
            </a:r>
            <a:r>
              <a:rPr lang="en-US" dirty="0"/>
              <a:t>(10)</a:t>
            </a:r>
          </a:p>
          <a:p>
            <a:endParaRPr lang="en-US" dirty="0"/>
          </a:p>
        </p:txBody>
      </p:sp>
    </p:spTree>
    <p:extLst>
      <p:ext uri="{BB962C8B-B14F-4D97-AF65-F5344CB8AC3E}">
        <p14:creationId xmlns:p14="http://schemas.microsoft.com/office/powerpoint/2010/main" val="1999565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The cleaning of this dataset will entail checking for duplicates and missing values.</a:t>
            </a:r>
          </a:p>
          <a:p>
            <a:pPr>
              <a:buFont typeface="Wingdings" panose="05000000000000000000" pitchFamily="2" charset="2"/>
              <a:buChar char="ü"/>
            </a:pPr>
            <a:r>
              <a:rPr lang="en-US" dirty="0"/>
              <a:t>Then depending on the number of values missing, we might group the entire column if the missing values are significant or drop either the rows with the missing values.</a:t>
            </a:r>
          </a:p>
          <a:p>
            <a:pPr>
              <a:buFont typeface="Wingdings" panose="05000000000000000000" pitchFamily="2" charset="2"/>
              <a:buChar char="ü"/>
            </a:pPr>
            <a:r>
              <a:rPr lang="en-US" dirty="0"/>
              <a:t>For the duplicated values in the Dataset, we will keep the first row and drop the rest of the duplicates. The data has no duplicates but has missing values so we will work on grouping the missing columns or rows.</a:t>
            </a:r>
          </a:p>
          <a:p>
            <a:endParaRPr lang="en-US" dirty="0"/>
          </a:p>
        </p:txBody>
      </p:sp>
    </p:spTree>
    <p:extLst>
      <p:ext uri="{BB962C8B-B14F-4D97-AF65-F5344CB8AC3E}">
        <p14:creationId xmlns:p14="http://schemas.microsoft.com/office/powerpoint/2010/main" val="4074105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STATISTICAL ANALYSIS-</a:t>
            </a:r>
            <a:r>
              <a:rPr lang="en-US" dirty="0"/>
              <a:t>Studio and Domestic Gross Analysis</a:t>
            </a:r>
            <a:br>
              <a:rPr lang="en-US" dirty="0"/>
            </a:b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Checking which studios are producing high quality films.</a:t>
            </a:r>
          </a:p>
          <a:p>
            <a:pPr>
              <a:buFont typeface="Wingdings" panose="05000000000000000000" pitchFamily="2" charset="2"/>
              <a:buChar char="ü"/>
            </a:pPr>
            <a:r>
              <a:rPr lang="en-US" dirty="0"/>
              <a:t>Checking which studios are going to be a competition for </a:t>
            </a:r>
            <a:r>
              <a:rPr lang="en-US" dirty="0" err="1"/>
              <a:t>microsoft</a:t>
            </a:r>
            <a:r>
              <a:rPr lang="en-US" dirty="0"/>
              <a:t> studio.</a:t>
            </a:r>
          </a:p>
          <a:p>
            <a:pPr>
              <a:buFont typeface="Wingdings" panose="05000000000000000000" pitchFamily="2" charset="2"/>
              <a:buChar char="ü"/>
            </a:pPr>
            <a:r>
              <a:rPr lang="en-US" dirty="0"/>
              <a:t>Grouping the </a:t>
            </a:r>
            <a:r>
              <a:rPr lang="en-US" dirty="0" err="1"/>
              <a:t>bom_movies</a:t>
            </a:r>
            <a:r>
              <a:rPr lang="en-US" dirty="0"/>
              <a:t> dataset and group using studio and gross and plot a bar plot to show the average domestic gross for the top most ten studios</a:t>
            </a:r>
            <a:r>
              <a:rPr lang="en-US" dirty="0" smtClean="0"/>
              <a:t>.</a:t>
            </a:r>
          </a:p>
          <a:p>
            <a:pPr marL="0" indent="0">
              <a:buNone/>
            </a:pPr>
            <a:r>
              <a:rPr lang="en-US" dirty="0" err="1"/>
              <a:t>movie_df_grouped</a:t>
            </a:r>
            <a:r>
              <a:rPr lang="en-US" dirty="0"/>
              <a:t> = </a:t>
            </a:r>
            <a:r>
              <a:rPr lang="en-US" dirty="0" err="1"/>
              <a:t>movie_df.groupby</a:t>
            </a:r>
            <a:r>
              <a:rPr lang="en-US" dirty="0"/>
              <a:t>('studio')["</a:t>
            </a:r>
            <a:r>
              <a:rPr lang="en-US" dirty="0" err="1"/>
              <a:t>domestic_gross</a:t>
            </a:r>
            <a:r>
              <a:rPr lang="en-US" dirty="0"/>
              <a:t>"].mean()</a:t>
            </a:r>
          </a:p>
          <a:p>
            <a:pPr marL="0" indent="0">
              <a:buNone/>
            </a:pPr>
            <a:endParaRPr lang="en-US" dirty="0"/>
          </a:p>
          <a:p>
            <a:endParaRPr lang="en-US" dirty="0"/>
          </a:p>
        </p:txBody>
      </p:sp>
    </p:spTree>
    <p:extLst>
      <p:ext uri="{BB962C8B-B14F-4D97-AF65-F5344CB8AC3E}">
        <p14:creationId xmlns:p14="http://schemas.microsoft.com/office/powerpoint/2010/main" val="3322279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6384BF6F5F7E4EBA1E3B30E88CB70F" ma:contentTypeVersion="13" ma:contentTypeDescription="Create a new document." ma:contentTypeScope="" ma:versionID="967a2cffc603492344339978ef326da9">
  <xsd:schema xmlns:xsd="http://www.w3.org/2001/XMLSchema" xmlns:xs="http://www.w3.org/2001/XMLSchema" xmlns:p="http://schemas.microsoft.com/office/2006/metadata/properties" xmlns:ns3="049755d0-6af7-47d6-a86e-f32f250c9404" xmlns:ns4="f23b4471-cac0-497a-9892-9527c7fe7576" targetNamespace="http://schemas.microsoft.com/office/2006/metadata/properties" ma:root="true" ma:fieldsID="9c361b1e89a3edd702599c1c027e407e" ns3:_="" ns4:_="">
    <xsd:import namespace="049755d0-6af7-47d6-a86e-f32f250c9404"/>
    <xsd:import namespace="f23b4471-cac0-497a-9892-9527c7fe757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9755d0-6af7-47d6-a86e-f32f250c94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3b4471-cac0-497a-9892-9527c7fe757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D27CEA-691C-4AFF-9F48-172B6F7BCD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9755d0-6af7-47d6-a86e-f32f250c9404"/>
    <ds:schemaRef ds:uri="f23b4471-cac0-497a-9892-9527c7fe75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ED6D52-57C6-4140-AD2F-97F1263383C0}">
  <ds:schemaRefs>
    <ds:schemaRef ds:uri="http://schemas.microsoft.com/sharepoint/v3/contenttype/forms"/>
  </ds:schemaRefs>
</ds:datastoreItem>
</file>

<file path=customXml/itemProps3.xml><?xml version="1.0" encoding="utf-8"?>
<ds:datastoreItem xmlns:ds="http://schemas.openxmlformats.org/officeDocument/2006/customXml" ds:itemID="{E2471BC7-7E6E-4D9E-AB3E-A4055360A299}">
  <ds:schemaRefs>
    <ds:schemaRef ds:uri="http://www.w3.org/XML/1998/namespace"/>
    <ds:schemaRef ds:uri="http://purl.org/dc/terms/"/>
    <ds:schemaRef ds:uri="http://schemas.microsoft.com/office/2006/documentManagement/types"/>
    <ds:schemaRef ds:uri="http://purl.org/dc/elements/1.1/"/>
    <ds:schemaRef ds:uri="049755d0-6af7-47d6-a86e-f32f250c9404"/>
    <ds:schemaRef ds:uri="http://schemas.microsoft.com/office/infopath/2007/PartnerControls"/>
    <ds:schemaRef ds:uri="http://schemas.microsoft.com/office/2006/metadata/properties"/>
    <ds:schemaRef ds:uri="http://schemas.openxmlformats.org/package/2006/metadata/core-properties"/>
    <ds:schemaRef ds:uri="f23b4471-cac0-497a-9892-9527c7fe7576"/>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157</TotalTime>
  <Words>1319</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Phase 1 project</vt:lpstr>
      <vt:lpstr>PROJECT OVERVIEW </vt:lpstr>
      <vt:lpstr>PROBLEM STATEMENT </vt:lpstr>
      <vt:lpstr> Objectives and Specification of project questions  </vt:lpstr>
      <vt:lpstr>PowerPoint Presentation</vt:lpstr>
      <vt:lpstr>Data extraction and reading our data </vt:lpstr>
      <vt:lpstr>PowerPoint Presentation</vt:lpstr>
      <vt:lpstr>Data cleaning </vt:lpstr>
      <vt:lpstr>   STATISTICAL ANALYSIS-Studio and Domestic Gross Analysis   </vt:lpstr>
      <vt:lpstr>Plotting a bar graph </vt:lpstr>
      <vt:lpstr>PowerPoint Presentation</vt:lpstr>
      <vt:lpstr>PowerPoint Presentation</vt:lpstr>
      <vt:lpstr>Analysis of the return on investment(ROI) </vt:lpstr>
      <vt:lpstr>PowerPoint Presentation</vt:lpstr>
      <vt:lpstr>PowerPoint Presentation</vt:lpstr>
      <vt:lpstr>Genre analysis </vt:lpstr>
      <vt:lpstr>PowerPoint Presentation</vt:lpstr>
      <vt:lpstr>PowerPoint Presentation</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project</dc:title>
  <dc:creator>Wyclife Omondi [Contact Centre]</dc:creator>
  <cp:lastModifiedBy>Wyclife Omondi [Contact Centre]</cp:lastModifiedBy>
  <cp:revision>7</cp:revision>
  <dcterms:created xsi:type="dcterms:W3CDTF">2023-07-24T14:13:46Z</dcterms:created>
  <dcterms:modified xsi:type="dcterms:W3CDTF">2023-07-24T16:51:08Z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0x010100D56384BF6F5F7E4EBA1E3B30E88CB70F</vt:lpwstr>
  </property>
</Properties>
</file>