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5"/>
  </p:notesMasterIdLst>
  <p:handoutMasterIdLst>
    <p:handoutMasterId r:id="rId76"/>
  </p:handoutMasterIdLst>
  <p:sldIdLst>
    <p:sldId id="283" r:id="rId35"/>
    <p:sldId id="281" r:id="rId36"/>
    <p:sldId id="263" r:id="rId37"/>
    <p:sldId id="279" r:id="rId38"/>
    <p:sldId id="306" r:id="rId39"/>
    <p:sldId id="307" r:id="rId40"/>
    <p:sldId id="309" r:id="rId41"/>
    <p:sldId id="312" r:id="rId42"/>
    <p:sldId id="322" r:id="rId43"/>
    <p:sldId id="334" r:id="rId44"/>
    <p:sldId id="290" r:id="rId45"/>
    <p:sldId id="313" r:id="rId46"/>
    <p:sldId id="314" r:id="rId47"/>
    <p:sldId id="295" r:id="rId48"/>
    <p:sldId id="298" r:id="rId49"/>
    <p:sldId id="296" r:id="rId50"/>
    <p:sldId id="315" r:id="rId51"/>
    <p:sldId id="297" r:id="rId52"/>
    <p:sldId id="330" r:id="rId53"/>
    <p:sldId id="291" r:id="rId54"/>
    <p:sldId id="323" r:id="rId55"/>
    <p:sldId id="299" r:id="rId56"/>
    <p:sldId id="300" r:id="rId57"/>
    <p:sldId id="324" r:id="rId58"/>
    <p:sldId id="301" r:id="rId59"/>
    <p:sldId id="331" r:id="rId60"/>
    <p:sldId id="292" r:id="rId61"/>
    <p:sldId id="318" r:id="rId62"/>
    <p:sldId id="325" r:id="rId63"/>
    <p:sldId id="303" r:id="rId64"/>
    <p:sldId id="326" r:id="rId65"/>
    <p:sldId id="302" r:id="rId66"/>
    <p:sldId id="327" r:id="rId67"/>
    <p:sldId id="304" r:id="rId68"/>
    <p:sldId id="305" r:id="rId69"/>
    <p:sldId id="332" r:id="rId70"/>
    <p:sldId id="293" r:id="rId71"/>
    <p:sldId id="328" r:id="rId72"/>
    <p:sldId id="333" r:id="rId73"/>
    <p:sldId id="329" r:id="rId7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81"/>
            <p14:sldId id="263"/>
            <p14:sldId id="279"/>
            <p14:sldId id="306"/>
            <p14:sldId id="307"/>
            <p14:sldId id="309"/>
            <p14:sldId id="312"/>
            <p14:sldId id="322"/>
            <p14:sldId id="334"/>
            <p14:sldId id="290"/>
            <p14:sldId id="313"/>
            <p14:sldId id="314"/>
            <p14:sldId id="295"/>
            <p14:sldId id="298"/>
            <p14:sldId id="296"/>
            <p14:sldId id="315"/>
            <p14:sldId id="297"/>
            <p14:sldId id="330"/>
            <p14:sldId id="291"/>
            <p14:sldId id="323"/>
            <p14:sldId id="299"/>
            <p14:sldId id="300"/>
            <p14:sldId id="324"/>
            <p14:sldId id="301"/>
            <p14:sldId id="331"/>
            <p14:sldId id="292"/>
            <p14:sldId id="318"/>
            <p14:sldId id="325"/>
            <p14:sldId id="303"/>
            <p14:sldId id="326"/>
            <p14:sldId id="302"/>
            <p14:sldId id="327"/>
            <p14:sldId id="304"/>
            <p14:sldId id="305"/>
            <p14:sldId id="332"/>
            <p14:sldId id="293"/>
            <p14:sldId id="328"/>
            <p14:sldId id="333"/>
            <p14:sldId id="32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95552" autoAdjust="0"/>
  </p:normalViewPr>
  <p:slideViewPr>
    <p:cSldViewPr>
      <p:cViewPr>
        <p:scale>
          <a:sx n="110" d="100"/>
          <a:sy n="110" d="100"/>
        </p:scale>
        <p:origin x="1224" y="1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63" Type="http://schemas.openxmlformats.org/officeDocument/2006/relationships/slide" Target="slides/slide29.xml"/><Relationship Id="rId64" Type="http://schemas.openxmlformats.org/officeDocument/2006/relationships/slide" Target="slides/slide30.xml"/><Relationship Id="rId65" Type="http://schemas.openxmlformats.org/officeDocument/2006/relationships/slide" Target="slides/slide31.xml"/><Relationship Id="rId66" Type="http://schemas.openxmlformats.org/officeDocument/2006/relationships/slide" Target="slides/slide32.xml"/><Relationship Id="rId67" Type="http://schemas.openxmlformats.org/officeDocument/2006/relationships/slide" Target="slides/slide33.xml"/><Relationship Id="rId68" Type="http://schemas.openxmlformats.org/officeDocument/2006/relationships/slide" Target="slides/slide34.xml"/><Relationship Id="rId69" Type="http://schemas.openxmlformats.org/officeDocument/2006/relationships/slide" Target="slides/slide3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slide" Target="slides/slide2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36.xml"/><Relationship Id="rId71" Type="http://schemas.openxmlformats.org/officeDocument/2006/relationships/slide" Target="slides/slide37.xml"/><Relationship Id="rId72" Type="http://schemas.openxmlformats.org/officeDocument/2006/relationships/slide" Target="slides/slide38.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73" Type="http://schemas.openxmlformats.org/officeDocument/2006/relationships/slide" Target="slides/slide39.xml"/><Relationship Id="rId74" Type="http://schemas.openxmlformats.org/officeDocument/2006/relationships/slide" Target="slides/slide40.xml"/><Relationship Id="rId75" Type="http://schemas.openxmlformats.org/officeDocument/2006/relationships/notesMaster" Target="notesMasters/notesMaster1.xml"/><Relationship Id="rId76" Type="http://schemas.openxmlformats.org/officeDocument/2006/relationships/handoutMaster" Target="handoutMasters/handoutMaster1.xml"/><Relationship Id="rId77" Type="http://schemas.openxmlformats.org/officeDocument/2006/relationships/commentAuthors" Target="commentAuthors.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26.xml"/><Relationship Id="rId61" Type="http://schemas.openxmlformats.org/officeDocument/2006/relationships/slide" Target="slides/slide27.xml"/><Relationship Id="rId62" Type="http://schemas.openxmlformats.org/officeDocument/2006/relationships/slide" Target="slides/slide28.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5/14/17 2:41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5/14/17 2:41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5054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2391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907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16365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1008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760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0982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448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4617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9461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216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864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5372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4" Type="http://schemas.openxmlformats.org/officeDocument/2006/relationships/customXml" Target="../../customXml/item2.xml"/><Relationship Id="rId5" Type="http://schemas.openxmlformats.org/officeDocument/2006/relationships/customXml" Target="../../customXml/item18.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xml"/><Relationship Id="rId2" Type="http://schemas.openxmlformats.org/officeDocument/2006/relationships/customXml" Target="../../customXml/item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4" Type="http://schemas.openxmlformats.org/officeDocument/2006/relationships/customXml" Target="../../customXml/item4.xml"/><Relationship Id="rId5" Type="http://schemas.openxmlformats.org/officeDocument/2006/relationships/customXml" Target="../../customXml/item22.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9.xml"/><Relationship Id="rId2"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7.xml"/><Relationship Id="rId4" Type="http://schemas.openxmlformats.org/officeDocument/2006/relationships/customXml" Target="../../customXml/item29.xml"/><Relationship Id="rId5" Type="http://schemas.openxmlformats.org/officeDocument/2006/relationships/customXml" Target="../../customXml/item11.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4.xml"/><Relationship Id="rId2" Type="http://schemas.openxmlformats.org/officeDocument/2006/relationships/customXml" Target="../../customXml/item23.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0.xml"/><Relationship Id="rId4" Type="http://schemas.openxmlformats.org/officeDocument/2006/relationships/customXml" Target="../../customXml/item28.xml"/><Relationship Id="rId5" Type="http://schemas.openxmlformats.org/officeDocument/2006/relationships/customXml" Target="../../customXml/item21.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5.xml"/><Relationship Id="rId2" Type="http://schemas.openxmlformats.org/officeDocument/2006/relationships/customXml" Target="../../customXml/item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5.xml"/><Relationship Id="rId4" Type="http://schemas.openxmlformats.org/officeDocument/2006/relationships/customXml" Target="../../customXml/item6.xml"/><Relationship Id="rId5" Type="http://schemas.openxmlformats.org/officeDocument/2006/relationships/slideMaster" Target="../slideMasters/slideMaster1.xml"/><Relationship Id="rId6" Type="http://schemas.openxmlformats.org/officeDocument/2006/relationships/image" Target="../media/image2.png"/><Relationship Id="rId1" Type="http://schemas.openxmlformats.org/officeDocument/2006/relationships/customXml" Target="../../customXml/item5.xml"/><Relationship Id="rId2" Type="http://schemas.openxmlformats.org/officeDocument/2006/relationships/customXml" Target="../../customXml/item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3.xml"/><Relationship Id="rId4" Type="http://schemas.openxmlformats.org/officeDocument/2006/relationships/customXml" Target="../../customXml/item30.xml"/><Relationship Id="rId5" Type="http://schemas.openxmlformats.org/officeDocument/2006/relationships/customXml" Target="../../customXml/item12.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customXml" Target="../../customXml/item17.xml"/><Relationship Id="rId2" Type="http://schemas.openxmlformats.org/officeDocument/2006/relationships/customXml" Target="../../customXml/item2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ags" Target="../tags/tag35.xml"/><Relationship Id="rId64" Type="http://schemas.openxmlformats.org/officeDocument/2006/relationships/tags" Target="../tags/tag36.xml"/><Relationship Id="rId65" Type="http://schemas.openxmlformats.org/officeDocument/2006/relationships/tags" Target="../tags/tag37.xml"/><Relationship Id="rId66" Type="http://schemas.openxmlformats.org/officeDocument/2006/relationships/tags" Target="../tags/tag38.xml"/><Relationship Id="rId67" Type="http://schemas.openxmlformats.org/officeDocument/2006/relationships/tags" Target="../tags/tag39.xml"/><Relationship Id="rId50" Type="http://schemas.openxmlformats.org/officeDocument/2006/relationships/tags" Target="../tags/tag22.xml"/><Relationship Id="rId51" Type="http://schemas.openxmlformats.org/officeDocument/2006/relationships/tags" Target="../tags/tag23.xml"/><Relationship Id="rId52" Type="http://schemas.openxmlformats.org/officeDocument/2006/relationships/tags" Target="../tags/tag24.xml"/><Relationship Id="rId53" Type="http://schemas.openxmlformats.org/officeDocument/2006/relationships/tags" Target="../tags/tag25.xml"/><Relationship Id="rId54" Type="http://schemas.openxmlformats.org/officeDocument/2006/relationships/tags" Target="../tags/tag26.xml"/><Relationship Id="rId55" Type="http://schemas.openxmlformats.org/officeDocument/2006/relationships/tags" Target="../tags/tag27.xml"/><Relationship Id="rId56" Type="http://schemas.openxmlformats.org/officeDocument/2006/relationships/tags" Target="../tags/tag28.xml"/><Relationship Id="rId57" Type="http://schemas.openxmlformats.org/officeDocument/2006/relationships/tags" Target="../tags/tag29.xml"/><Relationship Id="rId58" Type="http://schemas.openxmlformats.org/officeDocument/2006/relationships/tags" Target="../tags/tag30.xml"/><Relationship Id="rId59" Type="http://schemas.openxmlformats.org/officeDocument/2006/relationships/tags" Target="../tags/tag31.xml"/><Relationship Id="rId40" Type="http://schemas.openxmlformats.org/officeDocument/2006/relationships/tags" Target="../tags/tag12.xml"/><Relationship Id="rId41" Type="http://schemas.openxmlformats.org/officeDocument/2006/relationships/tags" Target="../tags/tag13.xml"/><Relationship Id="rId42" Type="http://schemas.openxmlformats.org/officeDocument/2006/relationships/tags" Target="../tags/tag14.xml"/><Relationship Id="rId43" Type="http://schemas.openxmlformats.org/officeDocument/2006/relationships/tags" Target="../tags/tag15.xml"/><Relationship Id="rId44" Type="http://schemas.openxmlformats.org/officeDocument/2006/relationships/tags" Target="../tags/tag16.xml"/><Relationship Id="rId45" Type="http://schemas.openxmlformats.org/officeDocument/2006/relationships/tags" Target="../tags/tag17.xml"/><Relationship Id="rId46" Type="http://schemas.openxmlformats.org/officeDocument/2006/relationships/tags" Target="../tags/tag18.xml"/><Relationship Id="rId47" Type="http://schemas.openxmlformats.org/officeDocument/2006/relationships/tags" Target="../tags/tag19.xml"/><Relationship Id="rId48" Type="http://schemas.openxmlformats.org/officeDocument/2006/relationships/tags" Target="../tags/tag20.xml"/><Relationship Id="rId49" Type="http://schemas.openxmlformats.org/officeDocument/2006/relationships/tags" Target="../tags/tag2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tags" Target="../tags/tag2.xml"/><Relationship Id="rId31" Type="http://schemas.openxmlformats.org/officeDocument/2006/relationships/tags" Target="../tags/tag3.xml"/><Relationship Id="rId32" Type="http://schemas.openxmlformats.org/officeDocument/2006/relationships/tags" Target="../tags/tag4.xml"/><Relationship Id="rId33" Type="http://schemas.openxmlformats.org/officeDocument/2006/relationships/tags" Target="../tags/tag5.xml"/><Relationship Id="rId34" Type="http://schemas.openxmlformats.org/officeDocument/2006/relationships/tags" Target="../tags/tag6.xml"/><Relationship Id="rId35" Type="http://schemas.openxmlformats.org/officeDocument/2006/relationships/tags" Target="../tags/tag7.xml"/><Relationship Id="rId36" Type="http://schemas.openxmlformats.org/officeDocument/2006/relationships/tags" Target="../tags/tag8.xml"/><Relationship Id="rId37" Type="http://schemas.openxmlformats.org/officeDocument/2006/relationships/tags" Target="../tags/tag9.xml"/><Relationship Id="rId38" Type="http://schemas.openxmlformats.org/officeDocument/2006/relationships/tags" Target="../tags/tag10.xml"/><Relationship Id="rId39" Type="http://schemas.openxmlformats.org/officeDocument/2006/relationships/tags" Target="../tags/tag1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tags" Target="../tags/tag1.xml"/><Relationship Id="rId60" Type="http://schemas.openxmlformats.org/officeDocument/2006/relationships/tags" Target="../tags/tag32.xml"/><Relationship Id="rId61" Type="http://schemas.openxmlformats.org/officeDocument/2006/relationships/tags" Target="../tags/tag33.xml"/><Relationship Id="rId62" Type="http://schemas.openxmlformats.org/officeDocument/2006/relationships/tags" Target="../tags/tag34.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crosoft/BotBuilder" TargetMode="External"/><Relationship Id="rId4" Type="http://schemas.openxmlformats.org/officeDocument/2006/relationships/hyperlink" Target="https://github.com/Microsoft/BotBuilder-Samples" TargetMode="External"/><Relationship Id="rId5" Type="http://schemas.openxmlformats.org/officeDocument/2006/relationships/hyperlink" Target="https://nodejs.org/" TargetMode="External"/><Relationship Id="rId6" Type="http://schemas.openxmlformats.org/officeDocument/2006/relationships/hyperlink" Target="https://github.com/Microsoft/BotFramework-Emulator" TargetMode="External"/><Relationship Id="rId7" Type="http://schemas.openxmlformats.org/officeDocument/2006/relationships/image" Target="../media/image12.emf"/><Relationship Id="rId1" Type="http://schemas.openxmlformats.org/officeDocument/2006/relationships/slideLayout" Target="../slideLayouts/slideLayout9.xml"/><Relationship Id="rId2" Type="http://schemas.openxmlformats.org/officeDocument/2006/relationships/hyperlink" Target="https://dev.botframework.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7" y="4868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Marcelo Felman</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smtClean="0">
                <a:solidFill>
                  <a:schemeClr val="bg1"/>
                </a:solidFill>
              </a:rPr>
              <a:t>Introducción</a:t>
            </a:r>
            <a:r>
              <a:rPr lang="en-US" dirty="0" smtClean="0">
                <a:solidFill>
                  <a:schemeClr val="bg1"/>
                </a:solidFill>
              </a:rPr>
              <a:t> al </a:t>
            </a:r>
            <a:r>
              <a:rPr lang="en-US" dirty="0" err="1" smtClean="0">
                <a:solidFill>
                  <a:schemeClr val="bg1"/>
                </a:solidFill>
              </a:rPr>
              <a:t>desarrollo</a:t>
            </a:r>
            <a:r>
              <a:rPr lang="en-US" dirty="0" smtClean="0">
                <a:solidFill>
                  <a:schemeClr val="bg1"/>
                </a:solidFill>
              </a:rPr>
              <a:t> de Bots con Microsoft Bot Framework y </a:t>
            </a:r>
            <a:r>
              <a:rPr lang="en-US" dirty="0" err="1" smtClean="0">
                <a:solidFill>
                  <a:schemeClr val="bg1"/>
                </a:solidFill>
              </a:rPr>
              <a:t>Node.js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endParaRPr lang="en-US" dirty="0"/>
          </a:p>
        </p:txBody>
      </p:sp>
      <p:sp>
        <p:nvSpPr>
          <p:cNvPr id="3" name="Text Placeholder 2"/>
          <p:cNvSpPr>
            <a:spLocks noGrp="1"/>
          </p:cNvSpPr>
          <p:nvPr>
            <p:ph type="body" sz="quarter" idx="10"/>
          </p:nvPr>
        </p:nvSpPr>
        <p:spPr>
          <a:xfrm>
            <a:off x="365760" y="1592262"/>
            <a:ext cx="11704320" cy="2231380"/>
          </a:xfrm>
        </p:spPr>
        <p:txBody>
          <a:bodyPr/>
          <a:lstStyle/>
          <a:p>
            <a:pPr lvl="1"/>
            <a:r>
              <a:rPr lang="en-US" dirty="0">
                <a:hlinkClick r:id="rId2"/>
              </a:rPr>
              <a:t>https://</a:t>
            </a:r>
            <a:r>
              <a:rPr lang="en-US" dirty="0" smtClean="0">
                <a:hlinkClick r:id="rId2"/>
              </a:rPr>
              <a:t>github.com/marcelofelman/mva-bots</a:t>
            </a:r>
            <a:endParaRPr lang="en-US" dirty="0">
              <a:hlinkClick r:id="rId2"/>
            </a:endParaRPr>
          </a:p>
          <a:p>
            <a:pPr lvl="1"/>
            <a:r>
              <a:rPr lang="en-US" dirty="0" smtClean="0">
                <a:hlinkClick r:id="rId2"/>
              </a:rPr>
              <a:t>https://dev.botframework.com</a:t>
            </a:r>
            <a:endParaRPr lang="en-US" dirty="0"/>
          </a:p>
          <a:p>
            <a:pPr lvl="1"/>
            <a:r>
              <a:rPr lang="en-US" dirty="0">
                <a:hlinkClick r:id="rId3"/>
              </a:rPr>
              <a:t>https://</a:t>
            </a:r>
            <a:r>
              <a:rPr lang="en-US" dirty="0" smtClean="0">
                <a:hlinkClick r:id="rId3"/>
              </a:rPr>
              <a:t>github.com/Microsoft/BotBuilder</a:t>
            </a:r>
            <a:endParaRPr lang="en-US" dirty="0" smtClean="0"/>
          </a:p>
          <a:p>
            <a:pPr lvl="1"/>
            <a:r>
              <a:rPr lang="en-US" dirty="0">
                <a:hlinkClick r:id="rId4"/>
              </a:rPr>
              <a:t>https://</a:t>
            </a:r>
            <a:r>
              <a:rPr lang="en-US" dirty="0" smtClean="0">
                <a:hlinkClick r:id="rId4"/>
              </a:rPr>
              <a:t>github.com/Microsoft/BotBuilder-Samples</a:t>
            </a:r>
            <a:r>
              <a:rPr lang="en-US" dirty="0" smtClean="0"/>
              <a:t> </a:t>
            </a:r>
          </a:p>
          <a:p>
            <a:pPr lvl="1"/>
            <a:r>
              <a:rPr lang="en-US" dirty="0">
                <a:hlinkClick r:id="rId5"/>
              </a:rPr>
              <a:t>https://</a:t>
            </a:r>
            <a:r>
              <a:rPr lang="en-US" dirty="0" smtClean="0">
                <a:hlinkClick r:id="rId5"/>
              </a:rPr>
              <a:t>nodejs.org</a:t>
            </a:r>
            <a:r>
              <a:rPr lang="en-US" dirty="0" smtClean="0"/>
              <a:t> </a:t>
            </a:r>
          </a:p>
          <a:p>
            <a:pPr lvl="1"/>
            <a:r>
              <a:rPr lang="en-US" dirty="0">
                <a:hlinkClick r:id="rId6"/>
              </a:rPr>
              <a:t>https://</a:t>
            </a:r>
            <a:r>
              <a:rPr lang="en-US" dirty="0" smtClean="0">
                <a:hlinkClick r:id="rId6"/>
              </a:rPr>
              <a:t>github.com/Microsoft/BotFramework-Emulator</a:t>
            </a:r>
            <a:r>
              <a:rPr lang="en-US" dirty="0" smtClean="0"/>
              <a:t> </a:t>
            </a:r>
          </a:p>
        </p:txBody>
      </p:sp>
      <p:pic>
        <p:nvPicPr>
          <p:cNvPr id="4" name="Picture 3"/>
          <p:cNvPicPr>
            <a:picLocks noChangeAspect="1"/>
          </p:cNvPicPr>
          <p:nvPr/>
        </p:nvPicPr>
        <p:blipFill>
          <a:blip r:embed="rId7"/>
          <a:stretch>
            <a:fillRect/>
          </a:stretch>
        </p:blipFill>
        <p:spPr>
          <a:xfrm>
            <a:off x="7361237" y="1516062"/>
            <a:ext cx="3810000" cy="3810000"/>
          </a:xfrm>
          <a:prstGeom prst="rect">
            <a:avLst/>
          </a:prstGeom>
        </p:spPr>
      </p:pic>
    </p:spTree>
    <p:extLst>
      <p:ext uri="{BB962C8B-B14F-4D97-AF65-F5344CB8AC3E}">
        <p14:creationId xmlns:p14="http://schemas.microsoft.com/office/powerpoint/2010/main" val="102412537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Creación</a:t>
            </a:r>
            <a:r>
              <a:rPr lang="en-US" dirty="0" smtClean="0"/>
              <a:t> de Bots simples</a:t>
            </a:r>
            <a:endParaRPr lang="en-US" dirty="0"/>
          </a:p>
        </p:txBody>
      </p:sp>
    </p:spTree>
    <p:extLst>
      <p:ext uri="{BB962C8B-B14F-4D97-AF65-F5344CB8AC3E}">
        <p14:creationId xmlns:p14="http://schemas.microsoft.com/office/powerpoint/2010/main" val="1837461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3791807"/>
          </a:xfrm>
        </p:spPr>
        <p:txBody>
          <a:bodyPr/>
          <a:lstStyle/>
          <a:p>
            <a:r>
              <a:rPr lang="en-US" sz="2400" dirty="0" err="1" smtClean="0"/>
              <a:t>npm</a:t>
            </a:r>
            <a:r>
              <a:rPr lang="en-US" sz="2400" dirty="0" smtClean="0"/>
              <a:t> </a:t>
            </a:r>
            <a:r>
              <a:rPr lang="en-US" sz="2400" dirty="0" err="1" smtClean="0"/>
              <a:t>init</a:t>
            </a:r>
            <a:endParaRPr lang="en-US" sz="2400" dirty="0"/>
          </a:p>
          <a:p>
            <a:r>
              <a:rPr lang="en-US" sz="2400" dirty="0" err="1" smtClean="0"/>
              <a:t>npm</a:t>
            </a:r>
            <a:r>
              <a:rPr lang="en-US" sz="2400" dirty="0" smtClean="0"/>
              <a:t> </a:t>
            </a:r>
            <a:r>
              <a:rPr lang="en-US" sz="2400" dirty="0" err="1" smtClean="0"/>
              <a:t>init</a:t>
            </a:r>
            <a:r>
              <a:rPr lang="en-US" sz="2400" dirty="0" smtClean="0"/>
              <a:t> </a:t>
            </a:r>
            <a:r>
              <a:rPr lang="mr-IN" sz="2400" dirty="0" smtClean="0"/>
              <a:t>–</a:t>
            </a:r>
            <a:r>
              <a:rPr lang="en-US" sz="2400" dirty="0" smtClean="0"/>
              <a:t>f</a:t>
            </a:r>
          </a:p>
          <a:p>
            <a:endParaRPr lang="en-US" sz="2400" dirty="0"/>
          </a:p>
          <a:p>
            <a:r>
              <a:rPr lang="en-US" sz="2400" dirty="0" err="1"/>
              <a:t>npm</a:t>
            </a:r>
            <a:r>
              <a:rPr lang="en-US" sz="2400" dirty="0"/>
              <a:t> install </a:t>
            </a:r>
            <a:r>
              <a:rPr lang="en-US" sz="2400" dirty="0" err="1"/>
              <a:t>botbuilder</a:t>
            </a:r>
            <a:r>
              <a:rPr lang="en-US" sz="2400" dirty="0"/>
              <a:t> </a:t>
            </a:r>
            <a:r>
              <a:rPr lang="mr-IN" sz="2400" dirty="0" smtClean="0"/>
              <a:t>–</a:t>
            </a:r>
            <a:r>
              <a:rPr lang="en-US" sz="2400" dirty="0" smtClean="0"/>
              <a:t>save</a:t>
            </a:r>
          </a:p>
          <a:p>
            <a:endParaRPr lang="en-US" sz="2400" dirty="0"/>
          </a:p>
          <a:p>
            <a:r>
              <a:rPr lang="en-US" sz="2400" dirty="0"/>
              <a:t>node </a:t>
            </a:r>
            <a:r>
              <a:rPr lang="en-US" sz="2400" dirty="0" err="1"/>
              <a:t>holaBot.js</a:t>
            </a:r>
            <a:endParaRPr lang="en-US" sz="2400" dirty="0"/>
          </a:p>
          <a:p>
            <a:endParaRPr lang="en-US" sz="2400" dirty="0"/>
          </a:p>
          <a:p>
            <a:endParaRPr lang="en-US" sz="2400" b="0" dirty="0" smtClean="0">
              <a:solidFill>
                <a:srgbClr val="000000"/>
              </a:solidFill>
              <a:effectLst/>
              <a:latin typeface="Menlo" charset="0"/>
            </a:endParaRPr>
          </a:p>
          <a:p>
            <a:endParaRPr lang="en-US" sz="2400" b="0" dirty="0">
              <a:solidFill>
                <a:srgbClr val="000000"/>
              </a:solidFill>
              <a:effectLst/>
              <a:latin typeface="Menlo" charset="0"/>
            </a:endParaRPr>
          </a:p>
        </p:txBody>
      </p:sp>
    </p:spTree>
    <p:extLst>
      <p:ext uri="{BB962C8B-B14F-4D97-AF65-F5344CB8AC3E}">
        <p14:creationId xmlns:p14="http://schemas.microsoft.com/office/powerpoint/2010/main" val="599568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637" y="594519"/>
            <a:ext cx="5486400" cy="1030922"/>
          </a:xfrm>
        </p:spPr>
        <p:txBody>
          <a:bodyPr/>
          <a:lstStyle/>
          <a:p>
            <a:r>
              <a:rPr lang="en-US" dirty="0" err="1" smtClean="0"/>
              <a:t>Requerimientos</a:t>
            </a:r>
            <a:endParaRPr lang="en-US" dirty="0"/>
          </a:p>
        </p:txBody>
      </p:sp>
      <p:sp>
        <p:nvSpPr>
          <p:cNvPr id="4" name="Text Placeholder 3"/>
          <p:cNvSpPr>
            <a:spLocks noGrp="1"/>
          </p:cNvSpPr>
          <p:nvPr>
            <p:ph type="body" sz="quarter" idx="11"/>
          </p:nvPr>
        </p:nvSpPr>
        <p:spPr>
          <a:xfrm>
            <a:off x="6370637" y="1744662"/>
            <a:ext cx="5486400" cy="1489639"/>
          </a:xfrm>
        </p:spPr>
        <p:txBody>
          <a:bodyPr/>
          <a:lstStyle/>
          <a:p>
            <a:pPr lvl="0">
              <a:spcBef>
                <a:spcPts val="1200"/>
              </a:spcBef>
            </a:pPr>
            <a:r>
              <a:rPr lang="en-US" sz="2400" dirty="0" smtClean="0">
                <a:gradFill>
                  <a:gsLst>
                    <a:gs pos="1250">
                      <a:srgbClr val="505050"/>
                    </a:gs>
                    <a:gs pos="100000">
                      <a:srgbClr val="505050"/>
                    </a:gs>
                  </a:gsLst>
                  <a:lin ang="5400000" scaled="0"/>
                </a:gradFill>
              </a:rPr>
              <a:t>Visual Studio Code</a:t>
            </a:r>
            <a:endParaRPr lang="en-US" sz="2400" dirty="0">
              <a:gradFill>
                <a:gsLst>
                  <a:gs pos="1250">
                    <a:srgbClr val="505050"/>
                  </a:gs>
                  <a:gs pos="100000">
                    <a:srgbClr val="505050"/>
                  </a:gs>
                </a:gsLst>
                <a:lin ang="5400000" scaled="0"/>
              </a:gradFill>
            </a:endParaRPr>
          </a:p>
          <a:p>
            <a:pPr lvl="0">
              <a:spcBef>
                <a:spcPts val="1200"/>
              </a:spcBef>
            </a:pPr>
            <a:r>
              <a:rPr lang="en-US" sz="2400" dirty="0" err="1" smtClean="0">
                <a:gradFill>
                  <a:gsLst>
                    <a:gs pos="1250">
                      <a:srgbClr val="505050"/>
                    </a:gs>
                    <a:gs pos="100000">
                      <a:srgbClr val="505050"/>
                    </a:gs>
                  </a:gsLst>
                  <a:lin ang="5400000" scaled="0"/>
                </a:gradFill>
              </a:rPr>
              <a:t>Node.js</a:t>
            </a:r>
            <a:endParaRPr lang="en-US" sz="2400" dirty="0" smtClean="0">
              <a:gradFill>
                <a:gsLst>
                  <a:gs pos="1250">
                    <a:srgbClr val="505050"/>
                  </a:gs>
                  <a:gs pos="100000">
                    <a:srgbClr val="505050"/>
                  </a:gs>
                </a:gsLst>
                <a:lin ang="5400000" scaled="0"/>
              </a:gradFill>
            </a:endParaRPr>
          </a:p>
          <a:p>
            <a:pPr lvl="0">
              <a:spcBef>
                <a:spcPts val="1200"/>
              </a:spcBef>
            </a:pPr>
            <a:r>
              <a:rPr lang="en-US" sz="2400" dirty="0" smtClean="0">
                <a:gradFill>
                  <a:gsLst>
                    <a:gs pos="1250">
                      <a:srgbClr val="505050"/>
                    </a:gs>
                    <a:gs pos="100000">
                      <a:srgbClr val="505050"/>
                    </a:gs>
                  </a:gsLst>
                  <a:lin ang="5400000" scaled="0"/>
                </a:gradFill>
              </a:rPr>
              <a:t>Microsoft Bot Framework Emulator</a:t>
            </a:r>
            <a:endParaRPr lang="en-US" sz="2400"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10968446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holaBot.js</a:t>
            </a:r>
            <a:endParaRPr lang="en-US" dirty="0"/>
          </a:p>
        </p:txBody>
      </p:sp>
      <p:sp>
        <p:nvSpPr>
          <p:cNvPr id="5" name="Text Placeholder 4"/>
          <p:cNvSpPr>
            <a:spLocks noGrp="1"/>
          </p:cNvSpPr>
          <p:nvPr>
            <p:ph type="body" sz="quarter" idx="10"/>
          </p:nvPr>
        </p:nvSpPr>
        <p:spPr>
          <a:xfrm>
            <a:off x="365760" y="1820862"/>
            <a:ext cx="11704320" cy="4047262"/>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err="1">
                <a:solidFill>
                  <a:srgbClr val="A31515"/>
                </a:solidFill>
                <a:latin typeface="Menlo" charset="0"/>
              </a:rPr>
              <a:t>Mundo</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92943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meDijisteAlgo.js</a:t>
            </a:r>
            <a:endParaRPr lang="en-US" dirty="0"/>
          </a:p>
        </p:txBody>
      </p:sp>
      <p:sp>
        <p:nvSpPr>
          <p:cNvPr id="5" name="Text Placeholder 4"/>
          <p:cNvSpPr>
            <a:spLocks noGrp="1"/>
          </p:cNvSpPr>
          <p:nvPr>
            <p:ph type="body" sz="quarter" idx="10"/>
          </p:nvPr>
        </p:nvSpPr>
        <p:spPr>
          <a:xfrm>
            <a:off x="365760" y="1668462"/>
            <a:ext cx="11704320" cy="4456605"/>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session</a:t>
            </a:r>
            <a:r>
              <a:rPr lang="en-US" sz="2400" dirty="0" err="1">
                <a:solidFill>
                  <a:srgbClr val="000000"/>
                </a:solidFill>
                <a:latin typeface="Menlo" charset="0"/>
              </a:rPr>
              <a:t>.</a:t>
            </a:r>
            <a:r>
              <a:rPr lang="en-US" sz="2400" dirty="0" err="1">
                <a:solidFill>
                  <a:srgbClr val="001080"/>
                </a:solidFill>
                <a:latin typeface="Menlo" charset="0"/>
              </a:rPr>
              <a:t>message</a:t>
            </a:r>
            <a:r>
              <a:rPr lang="en-US" sz="2400" dirty="0" err="1">
                <a:solidFill>
                  <a:srgbClr val="000000"/>
                </a:solidFill>
                <a:latin typeface="Menlo" charset="0"/>
              </a:rPr>
              <a:t>.</a:t>
            </a:r>
            <a:r>
              <a:rPr lang="en-US" sz="2400" dirty="0" err="1">
                <a:solidFill>
                  <a:srgbClr val="001080"/>
                </a:solidFill>
                <a:latin typeface="Menlo" charset="0"/>
              </a:rPr>
              <a:t>text</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`Me </a:t>
            </a:r>
            <a:r>
              <a:rPr lang="en-US" sz="2400" dirty="0" err="1">
                <a:solidFill>
                  <a:srgbClr val="A31515"/>
                </a:solidFill>
                <a:latin typeface="Menlo" charset="0"/>
              </a:rPr>
              <a:t>dijiste</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2865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holaUsuario.js</a:t>
            </a:r>
            <a:endParaRPr lang="en-US" dirty="0"/>
          </a:p>
        </p:txBody>
      </p:sp>
      <p:sp>
        <p:nvSpPr>
          <p:cNvPr id="5" name="Text Placeholder 4"/>
          <p:cNvSpPr>
            <a:spLocks noGrp="1"/>
          </p:cNvSpPr>
          <p:nvPr>
            <p:ph type="body" sz="quarter" idx="10"/>
          </p:nvPr>
        </p:nvSpPr>
        <p:spPr>
          <a:xfrm>
            <a:off x="365760" y="1820862"/>
            <a:ext cx="11704320" cy="3791807"/>
          </a:xfrm>
        </p:spPr>
        <p:txBody>
          <a:bodyPr/>
          <a:lstStyle/>
          <a:p>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a:solidFill>
                  <a:srgbClr val="0000FF"/>
                </a:solidFill>
                <a:latin typeface="Menlo" charset="0"/>
              </a:rPr>
              <a:t>	</a:t>
            </a:r>
            <a:r>
              <a:rPr lang="en-US" sz="2400" dirty="0" smtClean="0">
                <a:solidFill>
                  <a:srgbClr val="0000FF"/>
                </a:solidFill>
                <a:latin typeface="Menlo" charset="0"/>
              </a:rPr>
              <a:t>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builder</a:t>
            </a:r>
            <a:r>
              <a:rPr lang="en-US" sz="2400" dirty="0" err="1" smtClean="0">
                <a:solidFill>
                  <a:srgbClr val="000000"/>
                </a:solidFill>
                <a:latin typeface="Menlo" charset="0"/>
              </a:rPr>
              <a:t>.</a:t>
            </a:r>
            <a:r>
              <a:rPr lang="en-US" sz="2400" dirty="0" err="1" smtClean="0">
                <a:solidFill>
                  <a:srgbClr val="001080"/>
                </a:solidFill>
                <a:latin typeface="Menlo" charset="0"/>
              </a:rPr>
              <a:t>Prompts</a:t>
            </a:r>
            <a:r>
              <a:rPr lang="en-US" sz="2400" dirty="0" err="1" smtClean="0">
                <a:solidFill>
                  <a:srgbClr val="000000"/>
                </a:solidFill>
                <a:latin typeface="Menlo" charset="0"/>
              </a:rPr>
              <a:t>.</a:t>
            </a:r>
            <a:r>
              <a:rPr lang="en-US" sz="2400" dirty="0" err="1" smtClean="0">
                <a:solidFill>
                  <a:srgbClr val="795E26"/>
                </a:solidFill>
                <a:latin typeface="Menlo" charset="0"/>
              </a:rPr>
              <a:t>text</a:t>
            </a:r>
            <a:r>
              <a:rPr lang="en-US" sz="2400" dirty="0" smtClean="0">
                <a:solidFill>
                  <a:srgbClr val="000000"/>
                </a:solidFill>
                <a:latin typeface="Menlo" charset="0"/>
              </a:rPr>
              <a:t>(</a:t>
            </a:r>
            <a:r>
              <a:rPr lang="en-US" sz="2400" dirty="0" smtClean="0">
                <a:solidFill>
                  <a:srgbClr val="001080"/>
                </a:solidFill>
                <a:latin typeface="Menlo" charset="0"/>
              </a:rPr>
              <a:t>session</a:t>
            </a:r>
            <a:r>
              <a:rPr lang="en-US" sz="2400" dirty="0">
                <a:solidFill>
                  <a:srgbClr val="000000"/>
                </a:solidFill>
                <a:latin typeface="Menlo" charset="0"/>
              </a:rPr>
              <a:t>, </a:t>
            </a:r>
            <a:r>
              <a:rPr lang="en-US" sz="2400" dirty="0">
                <a:solidFill>
                  <a:srgbClr val="A31515"/>
                </a:solidFill>
                <a:latin typeface="Menlo" charset="0"/>
              </a:rPr>
              <a:t>'¿</a:t>
            </a:r>
            <a:r>
              <a:rPr lang="en-US" sz="2400" dirty="0" err="1">
                <a:solidFill>
                  <a:srgbClr val="A31515"/>
                </a:solidFill>
                <a:latin typeface="Menlo" charset="0"/>
              </a:rPr>
              <a:t>Cómo</a:t>
            </a:r>
            <a:r>
              <a:rPr lang="en-US" sz="2400" dirty="0">
                <a:solidFill>
                  <a:srgbClr val="A31515"/>
                </a:solidFill>
                <a:latin typeface="Menlo" charset="0"/>
              </a:rPr>
              <a:t> </a:t>
            </a:r>
            <a:r>
              <a:rPr lang="en-US" sz="2400" dirty="0" err="1">
                <a:solidFill>
                  <a:srgbClr val="A31515"/>
                </a:solidFill>
                <a:latin typeface="Menlo" charset="0"/>
              </a:rPr>
              <a:t>te</a:t>
            </a:r>
            <a:r>
              <a:rPr lang="en-US" sz="2400" dirty="0">
                <a:solidFill>
                  <a:srgbClr val="A31515"/>
                </a:solidFill>
                <a:latin typeface="Menlo" charset="0"/>
              </a:rPr>
              <a:t> llamas?'</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r>
              <a:rPr lang="en-US" sz="2400" dirty="0">
                <a:solidFill>
                  <a:srgbClr val="001080"/>
                </a:solidFill>
                <a:latin typeface="Menlo" charset="0"/>
              </a:rPr>
              <a:t>results</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results</a:t>
            </a:r>
            <a:r>
              <a:rPr lang="en-US" sz="2400" dirty="0" err="1">
                <a:solidFill>
                  <a:srgbClr val="000000"/>
                </a:solidFill>
                <a:latin typeface="Menlo" charset="0"/>
              </a:rPr>
              <a:t>.</a:t>
            </a:r>
            <a:r>
              <a:rPr lang="en-US" sz="2400" dirty="0" err="1">
                <a:solidFill>
                  <a:srgbClr val="001080"/>
                </a:solidFill>
                <a:latin typeface="Menlo" charset="0"/>
              </a:rPr>
              <a:t>response</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4821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524054"/>
          </a:xfrm>
        </p:spPr>
        <p:txBody>
          <a:bodyPr/>
          <a:lstStyle/>
          <a:p>
            <a:r>
              <a:rPr lang="en-US" sz="2400" dirty="0" err="1" smtClean="0"/>
              <a:t>npm</a:t>
            </a:r>
            <a:r>
              <a:rPr lang="en-US" sz="2400" dirty="0" smtClean="0"/>
              <a:t> </a:t>
            </a:r>
            <a:r>
              <a:rPr lang="en-US" sz="2400" dirty="0"/>
              <a:t>install </a:t>
            </a:r>
            <a:r>
              <a:rPr lang="en-US" sz="2400" dirty="0" err="1" smtClean="0"/>
              <a:t>restify</a:t>
            </a:r>
            <a:r>
              <a:rPr lang="en-US" sz="2400" dirty="0" smtClean="0"/>
              <a:t> </a:t>
            </a:r>
            <a:r>
              <a:rPr lang="mr-IN" sz="2400" dirty="0" smtClean="0"/>
              <a:t>–</a:t>
            </a:r>
            <a:r>
              <a:rPr lang="en-US" sz="2400" dirty="0" smtClean="0"/>
              <a:t>save</a:t>
            </a:r>
            <a:endParaRPr lang="en-US" sz="2400" b="0" dirty="0" smtClean="0">
              <a:solidFill>
                <a:srgbClr val="000000"/>
              </a:solidFill>
              <a:effectLst/>
              <a:latin typeface="Menlo" charset="0"/>
            </a:endParaRPr>
          </a:p>
        </p:txBody>
      </p:sp>
    </p:spTree>
    <p:extLst>
      <p:ext uri="{BB962C8B-B14F-4D97-AF65-F5344CB8AC3E}">
        <p14:creationId xmlns:p14="http://schemas.microsoft.com/office/powerpoint/2010/main" val="1615642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holaWeb.js</a:t>
            </a:r>
            <a:endParaRPr lang="en-US" dirty="0"/>
          </a:p>
        </p:txBody>
      </p:sp>
      <p:sp>
        <p:nvSpPr>
          <p:cNvPr id="5" name="Text Placeholder 4"/>
          <p:cNvSpPr>
            <a:spLocks noGrp="1"/>
          </p:cNvSpPr>
          <p:nvPr>
            <p:ph type="body" sz="quarter" idx="10"/>
          </p:nvPr>
        </p:nvSpPr>
        <p:spPr>
          <a:xfrm>
            <a:off x="365760" y="1516062"/>
            <a:ext cx="11704320" cy="5250668"/>
          </a:xfrm>
        </p:spPr>
        <p:txBody>
          <a:bodyPr/>
          <a:lstStyle/>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restify</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restify</a:t>
            </a:r>
            <a:r>
              <a:rPr lang="en-US" sz="1600" dirty="0">
                <a:solidFill>
                  <a:srgbClr val="A31515"/>
                </a:solidFill>
                <a:latin typeface="Menlo" charset="0"/>
              </a:rPr>
              <a:t>'</a:t>
            </a:r>
            <a:r>
              <a:rPr lang="en-US" sz="1600" dirty="0">
                <a:solidFill>
                  <a:srgbClr val="000000"/>
                </a:solidFill>
                <a:latin typeface="Menlo" charset="0"/>
              </a:rPr>
              <a:t>);</a:t>
            </a: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builder</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botbuilder</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Levantar</a:t>
            </a:r>
            <a:r>
              <a:rPr lang="en-US" sz="1600" dirty="0">
                <a:solidFill>
                  <a:srgbClr val="008000"/>
                </a:solidFill>
                <a:latin typeface="Menlo" charset="0"/>
              </a:rPr>
              <a:t> </a:t>
            </a:r>
            <a:r>
              <a:rPr lang="en-US" sz="1600" dirty="0" err="1">
                <a:solidFill>
                  <a:srgbClr val="008000"/>
                </a:solidFill>
                <a:latin typeface="Menlo" charset="0"/>
              </a:rPr>
              <a:t>restify</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server</a:t>
            </a:r>
            <a:r>
              <a:rPr lang="en-US" sz="1600" dirty="0">
                <a:solidFill>
                  <a:srgbClr val="000000"/>
                </a:solidFill>
                <a:latin typeface="Menlo" charset="0"/>
              </a:rPr>
              <a:t> = </a:t>
            </a:r>
            <a:r>
              <a:rPr lang="en-US" sz="1600" dirty="0" err="1">
                <a:solidFill>
                  <a:srgbClr val="001080"/>
                </a:solidFill>
                <a:latin typeface="Menlo" charset="0"/>
              </a:rPr>
              <a:t>restify</a:t>
            </a:r>
            <a:r>
              <a:rPr lang="en-US" sz="1600" dirty="0" err="1">
                <a:solidFill>
                  <a:srgbClr val="000000"/>
                </a:solidFill>
                <a:latin typeface="Menlo" charset="0"/>
              </a:rPr>
              <a:t>.</a:t>
            </a:r>
            <a:r>
              <a:rPr lang="en-US" sz="1600" dirty="0" err="1">
                <a:solidFill>
                  <a:srgbClr val="795E26"/>
                </a:solidFill>
                <a:latin typeface="Menlo" charset="0"/>
              </a:rPr>
              <a:t>createServer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a:solidFill>
                  <a:srgbClr val="09885A"/>
                </a:solidFill>
                <a:latin typeface="Menlo" charset="0"/>
              </a:rPr>
              <a:t>3978</a:t>
            </a:r>
            <a:r>
              <a:rPr lang="en-US" sz="1600" dirty="0">
                <a:solidFill>
                  <a:srgbClr val="000000"/>
                </a:solidFill>
                <a:latin typeface="Menlo" charset="0"/>
              </a:rPr>
              <a:t>, </a:t>
            </a:r>
            <a:r>
              <a:rPr lang="en-US" sz="1600" dirty="0">
                <a:solidFill>
                  <a:srgbClr val="0000FF"/>
                </a:solidFill>
                <a:latin typeface="Menlo" charset="0"/>
              </a:rPr>
              <a:t>function</a:t>
            </a:r>
            <a:r>
              <a:rPr lang="en-US" sz="1600" dirty="0">
                <a:solidFill>
                  <a:srgbClr val="000000"/>
                </a:solidFill>
                <a:latin typeface="Menlo" charset="0"/>
              </a:rPr>
              <a:t> () {</a:t>
            </a:r>
          </a:p>
          <a:p>
            <a:r>
              <a:rPr lang="en-US" sz="1600" dirty="0" smtClean="0">
                <a:solidFill>
                  <a:srgbClr val="267F99"/>
                </a:solidFill>
                <a:latin typeface="Menlo" charset="0"/>
              </a:rPr>
              <a:t>	</a:t>
            </a:r>
            <a:r>
              <a:rPr lang="en-US" sz="1600" dirty="0" err="1" smtClean="0">
                <a:solidFill>
                  <a:srgbClr val="267F99"/>
                </a:solidFill>
                <a:latin typeface="Menlo" charset="0"/>
              </a:rPr>
              <a:t>console</a:t>
            </a:r>
            <a:r>
              <a:rPr lang="en-US" sz="1600" dirty="0" err="1" smtClean="0">
                <a:solidFill>
                  <a:srgbClr val="000000"/>
                </a:solidFill>
                <a:latin typeface="Menlo" charset="0"/>
              </a:rPr>
              <a:t>.</a:t>
            </a:r>
            <a:r>
              <a:rPr lang="en-US" sz="1600" dirty="0" err="1" smtClean="0">
                <a:solidFill>
                  <a:srgbClr val="795E26"/>
                </a:solidFill>
                <a:latin typeface="Menlo" charset="0"/>
              </a:rPr>
              <a:t>log</a:t>
            </a:r>
            <a:r>
              <a:rPr lang="en-US" sz="1600" dirty="0">
                <a:solidFill>
                  <a:srgbClr val="000000"/>
                </a:solidFill>
                <a:latin typeface="Menlo" charset="0"/>
              </a:rPr>
              <a:t>(</a:t>
            </a:r>
            <a:r>
              <a:rPr lang="en-US" sz="1600" dirty="0">
                <a:solidFill>
                  <a:srgbClr val="A31515"/>
                </a:solidFill>
                <a:latin typeface="Menlo" charset="0"/>
              </a:rPr>
              <a:t>'%s listening to %s'</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name</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url</a:t>
            </a:r>
            <a:r>
              <a:rPr lang="en-US" sz="1600" dirty="0">
                <a:solidFill>
                  <a:srgbClr val="000000"/>
                </a:solidFill>
                <a:latin typeface="Menlo" charset="0"/>
              </a:rPr>
              <a:t>); </a:t>
            </a:r>
          </a:p>
          <a:p>
            <a:r>
              <a:rPr lang="en-US" sz="1600" dirty="0">
                <a:solidFill>
                  <a:srgbClr val="000000"/>
                </a:solidFill>
                <a:latin typeface="Menlo" charset="0"/>
              </a:rPr>
              <a:t>});</a:t>
            </a:r>
          </a:p>
          <a:p>
            <a:r>
              <a:rPr lang="en-US" sz="1600" dirty="0">
                <a:solidFill>
                  <a:srgbClr val="008000"/>
                </a:solidFill>
                <a:latin typeface="Menlo" charset="0"/>
              </a:rPr>
              <a:t>// No </a:t>
            </a:r>
            <a:r>
              <a:rPr lang="en-US" sz="1600" dirty="0" err="1">
                <a:solidFill>
                  <a:srgbClr val="008000"/>
                </a:solidFill>
                <a:latin typeface="Menlo" charset="0"/>
              </a:rPr>
              <a:t>te</a:t>
            </a:r>
            <a:r>
              <a:rPr lang="en-US" sz="1600" dirty="0">
                <a:solidFill>
                  <a:srgbClr val="008000"/>
                </a:solidFill>
                <a:latin typeface="Menlo" charset="0"/>
              </a:rPr>
              <a:t> </a:t>
            </a:r>
            <a:r>
              <a:rPr lang="en-US" sz="1600" dirty="0" err="1">
                <a:solidFill>
                  <a:srgbClr val="008000"/>
                </a:solidFill>
                <a:latin typeface="Menlo" charset="0"/>
              </a:rPr>
              <a:t>preocupes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estas</a:t>
            </a:r>
            <a:r>
              <a:rPr lang="en-US" sz="1600" dirty="0">
                <a:solidFill>
                  <a:srgbClr val="008000"/>
                </a:solidFill>
                <a:latin typeface="Menlo" charset="0"/>
              </a:rPr>
              <a:t> </a:t>
            </a:r>
            <a:r>
              <a:rPr lang="en-US" sz="1600" dirty="0" err="1">
                <a:solidFill>
                  <a:srgbClr val="008000"/>
                </a:solidFill>
                <a:latin typeface="Menlo" charset="0"/>
              </a:rPr>
              <a:t>credenciales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luego</a:t>
            </a:r>
            <a:r>
              <a:rPr lang="en-US" sz="1600" dirty="0">
                <a:solidFill>
                  <a:srgbClr val="008000"/>
                </a:solidFill>
                <a:latin typeface="Menlo" charset="0"/>
              </a:rPr>
              <a:t> las </a:t>
            </a:r>
            <a:r>
              <a:rPr lang="en-US" sz="1600" dirty="0" err="1">
                <a:solidFill>
                  <a:srgbClr val="008000"/>
                </a:solidFill>
                <a:latin typeface="Menlo" charset="0"/>
              </a:rPr>
              <a:t>usaremos</a:t>
            </a:r>
            <a:r>
              <a:rPr lang="en-US" sz="1600" dirty="0">
                <a:solidFill>
                  <a:srgbClr val="008000"/>
                </a:solidFill>
                <a:latin typeface="Menlo" charset="0"/>
              </a:rPr>
              <a:t> para </a:t>
            </a:r>
            <a:r>
              <a:rPr lang="en-US" sz="1600" dirty="0" err="1">
                <a:solidFill>
                  <a:srgbClr val="008000"/>
                </a:solidFill>
                <a:latin typeface="Menlo" charset="0"/>
              </a:rPr>
              <a:t>conectar</a:t>
            </a:r>
            <a:r>
              <a:rPr lang="en-US" sz="1600" dirty="0">
                <a:solidFill>
                  <a:srgbClr val="008000"/>
                </a:solidFill>
                <a:latin typeface="Menlo" charset="0"/>
              </a:rPr>
              <a:t> </a:t>
            </a:r>
            <a:r>
              <a:rPr lang="en-US" sz="1600" dirty="0" err="1">
                <a:solidFill>
                  <a:srgbClr val="008000"/>
                </a:solidFill>
                <a:latin typeface="Menlo" charset="0"/>
              </a:rPr>
              <a:t>los</a:t>
            </a:r>
            <a:r>
              <a:rPr lang="en-US" sz="1600" dirty="0">
                <a:solidFill>
                  <a:srgbClr val="008000"/>
                </a:solidFill>
                <a:latin typeface="Menlo" charset="0"/>
              </a:rPr>
              <a:t> </a:t>
            </a:r>
            <a:r>
              <a:rPr lang="en-US" sz="1600" dirty="0" err="1">
                <a:solidFill>
                  <a:srgbClr val="008000"/>
                </a:solidFill>
                <a:latin typeface="Menlo" charset="0"/>
              </a:rPr>
              <a:t>canales</a:t>
            </a:r>
            <a:r>
              <a:rPr lang="en-US" sz="1600" dirty="0">
                <a:solidFill>
                  <a:srgbClr val="008000"/>
                </a:solidFill>
                <a:latin typeface="Menlo" charset="0"/>
              </a:rPr>
              <a: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connector</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ChatConnector</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appId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appPassword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endParaRPr lang="en-US" sz="1600" dirty="0">
              <a:solidFill>
                <a:srgbClr val="000000"/>
              </a:solidFill>
              <a:latin typeface="Menlo" charset="0"/>
            </a:endParaRPr>
          </a:p>
          <a:p>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utilizamos</a:t>
            </a:r>
            <a:r>
              <a:rPr lang="en-US" sz="1600" dirty="0">
                <a:solidFill>
                  <a:srgbClr val="008000"/>
                </a:solidFill>
                <a:latin typeface="Menlo" charset="0"/>
              </a:rPr>
              <a:t> un </a:t>
            </a:r>
            <a:r>
              <a:rPr lang="en-US" sz="1600" dirty="0" err="1">
                <a:solidFill>
                  <a:srgbClr val="008000"/>
                </a:solidFill>
                <a:latin typeface="Menlo" charset="0"/>
              </a:rPr>
              <a:t>UniversalBot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bot</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UniversalBot</a:t>
            </a:r>
            <a:r>
              <a:rPr lang="en-US" sz="1600" dirty="0">
                <a:solidFill>
                  <a:srgbClr val="000000"/>
                </a:solidFill>
                <a:latin typeface="Menlo" charset="0"/>
              </a:rPr>
              <a:t>(</a:t>
            </a:r>
            <a:r>
              <a:rPr lang="en-US" sz="1600" dirty="0">
                <a:solidFill>
                  <a:srgbClr val="001080"/>
                </a:solidFill>
                <a:latin typeface="Menlo" charset="0"/>
              </a:rPr>
              <a:t>connector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post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api</a:t>
            </a:r>
            <a:r>
              <a:rPr lang="en-US" sz="1600" dirty="0">
                <a:solidFill>
                  <a:srgbClr val="A31515"/>
                </a:solidFill>
                <a:latin typeface="Menlo" charset="0"/>
              </a:rPr>
              <a:t>/messages'</a:t>
            </a:r>
            <a:r>
              <a:rPr lang="en-US" sz="1600" dirty="0">
                <a:solidFill>
                  <a:srgbClr val="000000"/>
                </a:solidFill>
                <a:latin typeface="Menlo" charset="0"/>
              </a:rPr>
              <a:t>, </a:t>
            </a:r>
            <a:r>
              <a:rPr lang="en-US" sz="1600" dirty="0" err="1">
                <a:solidFill>
                  <a:srgbClr val="001080"/>
                </a:solidFill>
                <a:latin typeface="Menlo" charset="0"/>
              </a:rPr>
              <a:t>connector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146473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Creación</a:t>
            </a:r>
            <a:r>
              <a:rPr lang="en-US" dirty="0" smtClean="0"/>
              <a:t> de Bots simples</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Afianzando</a:t>
            </a:r>
            <a:r>
              <a:rPr lang="en-US" dirty="0" smtClean="0"/>
              <a:t> </a:t>
            </a:r>
            <a:r>
              <a:rPr lang="en-US" dirty="0" err="1" smtClean="0"/>
              <a:t>los</a:t>
            </a:r>
            <a:r>
              <a:rPr lang="en-US" dirty="0" smtClean="0"/>
              <a:t> </a:t>
            </a:r>
            <a:r>
              <a:rPr lang="en-US" dirty="0" err="1" smtClean="0"/>
              <a:t>conceptos</a:t>
            </a:r>
            <a:r>
              <a:rPr lang="en-US" dirty="0" smtClean="0"/>
              <a:t> </a:t>
            </a:r>
            <a:r>
              <a:rPr lang="en-US" dirty="0" err="1" smtClean="0"/>
              <a:t>básicos</a:t>
            </a:r>
            <a:r>
              <a:rPr lang="en-US" dirty="0" smtClean="0"/>
              <a:t> del </a:t>
            </a:r>
            <a:r>
              <a:rPr lang="en-US" dirty="0" err="1" smtClean="0"/>
              <a:t>desarrollo</a:t>
            </a:r>
            <a:r>
              <a:rPr lang="en-US" dirty="0" smtClean="0"/>
              <a:t> de bots</a:t>
            </a:r>
            <a:endParaRPr lang="en-US" dirty="0"/>
          </a:p>
        </p:txBody>
      </p:sp>
    </p:spTree>
    <p:extLst>
      <p:ext uri="{BB962C8B-B14F-4D97-AF65-F5344CB8AC3E}">
        <p14:creationId xmlns:p14="http://schemas.microsoft.com/office/powerpoint/2010/main" val="902722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5" y="715962"/>
            <a:ext cx="3438004"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smtClean="0">
                <a:solidFill>
                  <a:schemeClr val="tx1"/>
                </a:solidFill>
              </a:rPr>
              <a:t>Marcelo Felman</a:t>
            </a:r>
            <a:endParaRPr lang="en-US" sz="6000" dirty="0">
              <a:solidFill>
                <a:schemeClr val="tx1"/>
              </a:solidFill>
            </a:endParaRP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smtClean="0">
                <a:solidFill>
                  <a:schemeClr val="tx1"/>
                </a:solidFill>
              </a:rPr>
              <a:t>Sr. Technical Evangelist, Microsoft LATAM</a:t>
            </a:r>
          </a:p>
          <a:p>
            <a:pPr>
              <a:spcBef>
                <a:spcPts val="1200"/>
              </a:spcBef>
            </a:pPr>
            <a:r>
              <a:rPr lang="en-US" dirty="0" smtClean="0">
                <a:solidFill>
                  <a:schemeClr val="tx1"/>
                </a:solidFill>
              </a:rPr>
              <a:t>Buenos Aires, Argentina</a:t>
            </a:r>
          </a:p>
          <a:p>
            <a:pPr>
              <a:spcBef>
                <a:spcPts val="1200"/>
              </a:spcBef>
            </a:pPr>
            <a:r>
              <a:rPr lang="en-US" dirty="0" err="1" smtClean="0">
                <a:solidFill>
                  <a:schemeClr val="tx1"/>
                </a:solidFill>
              </a:rPr>
              <a:t>Innovación</a:t>
            </a:r>
            <a:r>
              <a:rPr lang="en-US" dirty="0" smtClean="0">
                <a:solidFill>
                  <a:schemeClr val="tx1"/>
                </a:solidFill>
              </a:rPr>
              <a:t> &amp; </a:t>
            </a:r>
            <a:r>
              <a:rPr lang="en-US" dirty="0" err="1" smtClean="0">
                <a:solidFill>
                  <a:schemeClr val="tx1"/>
                </a:solidFill>
              </a:rPr>
              <a:t>Nuevas</a:t>
            </a:r>
            <a:r>
              <a:rPr lang="en-US" dirty="0" smtClean="0">
                <a:solidFill>
                  <a:schemeClr val="tx1"/>
                </a:solidFill>
              </a:rPr>
              <a:t> </a:t>
            </a:r>
            <a:r>
              <a:rPr lang="en-US" dirty="0" err="1" smtClean="0">
                <a:solidFill>
                  <a:schemeClr val="tx1"/>
                </a:solidFill>
              </a:rPr>
              <a:t>Tecnologías</a:t>
            </a:r>
            <a:r>
              <a:rPr lang="en-US" dirty="0" smtClean="0">
                <a:solidFill>
                  <a:schemeClr val="tx1"/>
                </a:solidFill>
              </a:rPr>
              <a:t>: Bots, Machine Learning, </a:t>
            </a:r>
            <a:r>
              <a:rPr lang="en-US" dirty="0" smtClean="0">
                <a:solidFill>
                  <a:schemeClr val="tx1"/>
                </a:solidFill>
              </a:rPr>
              <a:t>Analytics</a:t>
            </a:r>
          </a:p>
          <a:p>
            <a:pPr>
              <a:spcBef>
                <a:spcPts val="1200"/>
              </a:spcBef>
            </a:pPr>
            <a:r>
              <a:rPr lang="en-US" dirty="0" smtClean="0">
                <a:solidFill>
                  <a:schemeClr val="tx1"/>
                </a:solidFill>
              </a:rPr>
              <a:t>Twitter: @</a:t>
            </a:r>
            <a:r>
              <a:rPr lang="en-US" dirty="0" err="1" smtClean="0">
                <a:solidFill>
                  <a:schemeClr val="tx1"/>
                </a:solidFill>
              </a:rPr>
              <a:t>mfelman</a:t>
            </a:r>
            <a:endParaRPr lang="en-US" dirty="0" smtClean="0">
              <a:solidFill>
                <a:schemeClr val="tx1"/>
              </a:solidFill>
            </a:endParaRPr>
          </a:p>
          <a:p>
            <a:pPr>
              <a:spcBef>
                <a:spcPts val="1200"/>
              </a:spcBef>
            </a:pPr>
            <a:r>
              <a:rPr lang="en-US" dirty="0" smtClean="0">
                <a:solidFill>
                  <a:schemeClr val="tx1"/>
                </a:solidFill>
              </a:rPr>
              <a:t>GitHub: </a:t>
            </a:r>
            <a:r>
              <a:rPr lang="en-US" dirty="0" err="1" smtClean="0">
                <a:solidFill>
                  <a:schemeClr val="tx1"/>
                </a:solidFill>
              </a:rPr>
              <a:t>marcelofelman</a:t>
            </a:r>
            <a:endParaRPr lang="en-US" dirty="0" smtClean="0">
              <a:solidFill>
                <a:schemeClr val="tx1"/>
              </a:solidFill>
            </a:endParaRPr>
          </a:p>
        </p:txBody>
      </p:sp>
    </p:spTree>
    <p:extLst>
      <p:ext uri="{BB962C8B-B14F-4D97-AF65-F5344CB8AC3E}">
        <p14:creationId xmlns:p14="http://schemas.microsoft.com/office/powerpoint/2010/main" val="73144355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Flujo</a:t>
            </a:r>
            <a:r>
              <a:rPr lang="en-US" dirty="0" smtClean="0"/>
              <a:t> de </a:t>
            </a:r>
            <a:r>
              <a:rPr lang="en-US" dirty="0" err="1" smtClean="0"/>
              <a:t>conversaciones</a:t>
            </a:r>
            <a:endParaRPr lang="en-US" dirty="0"/>
          </a:p>
        </p:txBody>
      </p:sp>
    </p:spTree>
    <p:extLst>
      <p:ext uri="{BB962C8B-B14F-4D97-AF65-F5344CB8AC3E}">
        <p14:creationId xmlns:p14="http://schemas.microsoft.com/office/powerpoint/2010/main" val="1408738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0" y="754062"/>
            <a:ext cx="5486400" cy="997902"/>
          </a:xfrm>
        </p:spPr>
        <p:txBody>
          <a:bodyPr/>
          <a:lstStyle/>
          <a:p>
            <a:r>
              <a:rPr lang="en-US" dirty="0" err="1" smtClean="0"/>
              <a:t>Acciones</a:t>
            </a:r>
            <a:r>
              <a:rPr lang="en-US" dirty="0" smtClean="0"/>
              <a:t> con </a:t>
            </a:r>
            <a:r>
              <a:rPr lang="en-US" dirty="0" err="1" smtClean="0"/>
              <a:t>diálogos</a:t>
            </a:r>
            <a:endParaRPr lang="en-US" dirty="0"/>
          </a:p>
        </p:txBody>
      </p:sp>
      <p:sp>
        <p:nvSpPr>
          <p:cNvPr id="4" name="Text Placeholder 3"/>
          <p:cNvSpPr>
            <a:spLocks noGrp="1"/>
          </p:cNvSpPr>
          <p:nvPr>
            <p:ph type="body" sz="quarter" idx="11"/>
          </p:nvPr>
        </p:nvSpPr>
        <p:spPr>
          <a:xfrm>
            <a:off x="6583680" y="1950884"/>
            <a:ext cx="5486400" cy="3228576"/>
          </a:xfrm>
        </p:spPr>
        <p:txBody>
          <a:bodyPr/>
          <a:lstStyle/>
          <a:p>
            <a:r>
              <a:rPr lang="en-US" sz="3200" dirty="0" err="1" smtClean="0"/>
              <a:t>beginDialog</a:t>
            </a:r>
            <a:endParaRPr lang="en-US" sz="3200" dirty="0" smtClean="0"/>
          </a:p>
          <a:p>
            <a:r>
              <a:rPr lang="en-US" sz="3200" dirty="0" err="1" smtClean="0"/>
              <a:t>endDialog</a:t>
            </a:r>
            <a:endParaRPr lang="en-US" sz="3200" dirty="0" smtClean="0"/>
          </a:p>
          <a:p>
            <a:r>
              <a:rPr lang="en-US" sz="3200" dirty="0" err="1" smtClean="0"/>
              <a:t>endDialogWithResults</a:t>
            </a:r>
            <a:endParaRPr lang="en-US" sz="3200" dirty="0"/>
          </a:p>
          <a:p>
            <a:r>
              <a:rPr lang="en-US" sz="3200" dirty="0" err="1" smtClean="0"/>
              <a:t>replaceDialog</a:t>
            </a:r>
            <a:endParaRPr lang="en-US" sz="3200" dirty="0"/>
          </a:p>
          <a:p>
            <a:r>
              <a:rPr lang="en-US" sz="3200" dirty="0" err="1" smtClean="0"/>
              <a:t>cancelDialog</a:t>
            </a:r>
            <a:endParaRPr lang="en-US" sz="3200" dirty="0"/>
          </a:p>
          <a:p>
            <a:r>
              <a:rPr lang="en-US" sz="3200" dirty="0" err="1"/>
              <a:t>endConversation</a:t>
            </a:r>
            <a:endParaRPr lang="en-US" sz="3200" dirty="0"/>
          </a:p>
        </p:txBody>
      </p:sp>
      <p:pic>
        <p:nvPicPr>
          <p:cNvPr id="6" name="Picture 5"/>
          <p:cNvPicPr>
            <a:picLocks noChangeAspect="1"/>
          </p:cNvPicPr>
          <p:nvPr/>
        </p:nvPicPr>
        <p:blipFill>
          <a:blip r:embed="rId2"/>
          <a:stretch>
            <a:fillRect/>
          </a:stretch>
        </p:blipFill>
        <p:spPr>
          <a:xfrm>
            <a:off x="1112837" y="1592262"/>
            <a:ext cx="3810000" cy="3810000"/>
          </a:xfrm>
          <a:prstGeom prst="rect">
            <a:avLst/>
          </a:prstGeom>
        </p:spPr>
      </p:pic>
    </p:spTree>
    <p:extLst>
      <p:ext uri="{BB962C8B-B14F-4D97-AF65-F5344CB8AC3E}">
        <p14:creationId xmlns:p14="http://schemas.microsoft.com/office/powerpoint/2010/main" val="100434116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beginDialog.js</a:t>
            </a:r>
            <a:endParaRPr lang="en-US" dirty="0"/>
          </a:p>
        </p:txBody>
      </p:sp>
      <p:sp>
        <p:nvSpPr>
          <p:cNvPr id="5" name="Text Placeholder 4"/>
          <p:cNvSpPr>
            <a:spLocks noGrp="1"/>
          </p:cNvSpPr>
          <p:nvPr>
            <p:ph type="body" sz="quarter" idx="10"/>
          </p:nvPr>
        </p:nvSpPr>
        <p:spPr>
          <a:xfrm>
            <a:off x="368254" y="1280160"/>
            <a:ext cx="11704320" cy="5499967"/>
          </a:xfrm>
        </p:spPr>
        <p:txBody>
          <a:bodyPr/>
          <a:lstStyle/>
          <a:p>
            <a:r>
              <a:rPr lang="en-US" sz="1800" dirty="0" err="1" smtClean="0">
                <a:solidFill>
                  <a:srgbClr val="001080"/>
                </a:solidFill>
                <a:latin typeface="Menlo" charset="0"/>
              </a:rPr>
              <a:t>bot</a:t>
            </a:r>
            <a:r>
              <a:rPr lang="en-US" sz="1800" dirty="0" err="1" smtClean="0">
                <a:solidFill>
                  <a:srgbClr val="000000"/>
                </a:solidFill>
                <a:latin typeface="Menlo" charset="0"/>
              </a:rPr>
              <a:t>.</a:t>
            </a:r>
            <a:r>
              <a:rPr lang="en-US" sz="1800" dirty="0" err="1" smtClean="0">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0000"/>
                </a:solidFill>
                <a:latin typeface="Menlo" charset="0"/>
              </a:rPr>
              <a:t>		</a:t>
            </a:r>
            <a:r>
              <a:rPr lang="en-US" sz="1800" dirty="0" smtClean="0">
                <a:solidFill>
                  <a:srgbClr val="008000"/>
                </a:solidFill>
                <a:latin typeface="Menlo" charset="0"/>
              </a:rPr>
              <a:t>// </a:t>
            </a:r>
            <a:r>
              <a:rPr lang="en-US" sz="1800" dirty="0" err="1" smtClean="0">
                <a:solidFill>
                  <a:srgbClr val="008000"/>
                </a:solidFill>
                <a:latin typeface="Menlo" charset="0"/>
              </a:rPr>
              <a:t>Aquí</a:t>
            </a:r>
            <a:r>
              <a:rPr lang="en-US" sz="1800" dirty="0" smtClean="0">
                <a:solidFill>
                  <a:srgbClr val="008000"/>
                </a:solidFill>
                <a:latin typeface="Menlo" charset="0"/>
              </a:rPr>
              <a:t> </a:t>
            </a:r>
            <a:r>
              <a:rPr lang="en-US" sz="1800" dirty="0" err="1" smtClean="0">
                <a:solidFill>
                  <a:srgbClr val="008000"/>
                </a:solidFill>
                <a:latin typeface="Menlo" charset="0"/>
              </a:rPr>
              <a:t>viene</a:t>
            </a:r>
            <a:r>
              <a:rPr lang="en-US" sz="1800" dirty="0" smtClean="0">
                <a:solidFill>
                  <a:srgbClr val="008000"/>
                </a:solidFill>
                <a:latin typeface="Menlo" charset="0"/>
              </a:rPr>
              <a:t> el </a:t>
            </a:r>
            <a:r>
              <a:rPr lang="en-US" sz="1800" dirty="0" err="1" smtClean="0">
                <a:solidFill>
                  <a:srgbClr val="008000"/>
                </a:solidFill>
                <a:latin typeface="Menlo" charset="0"/>
              </a:rPr>
              <a:t>código</a:t>
            </a:r>
            <a:r>
              <a:rPr lang="en-US" sz="1800" dirty="0" smtClean="0">
                <a:solidFill>
                  <a:srgbClr val="008000"/>
                </a:solidFill>
                <a:latin typeface="Menlo" charset="0"/>
              </a:rPr>
              <a:t> de mi </a:t>
            </a:r>
            <a:r>
              <a:rPr lang="en-US" sz="1800" dirty="0" err="1" smtClean="0">
                <a:solidFill>
                  <a:srgbClr val="008000"/>
                </a:solidFill>
                <a:latin typeface="Menlo" charset="0"/>
              </a:rPr>
              <a:t>diálogo</a:t>
            </a:r>
            <a:r>
              <a:rPr lang="en-US" sz="1800" dirty="0" smtClean="0">
                <a:solidFill>
                  <a:srgbClr val="008000"/>
                </a:solidFill>
                <a:latin typeface="Menlo" charset="0"/>
              </a:rPr>
              <a:t> </a:t>
            </a:r>
            <a:r>
              <a:rPr lang="en-US" sz="1800" dirty="0" err="1" smtClean="0">
                <a:solidFill>
                  <a:srgbClr val="008000"/>
                </a:solidFill>
                <a:latin typeface="Menlo" charset="0"/>
              </a:rPr>
              <a:t>raíz</a:t>
            </a:r>
            <a:r>
              <a:rPr lang="en-US" sz="1800" dirty="0">
                <a:solidFill>
                  <a:srgbClr val="000000"/>
                </a:solidFill>
                <a:latin typeface="Menlo" charset="0"/>
              </a:rPr>
              <a:t/>
            </a:r>
            <a:br>
              <a:rPr lang="en-US" sz="1800" dirty="0">
                <a:solidFill>
                  <a:srgbClr val="000000"/>
                </a:solidFill>
                <a:latin typeface="Menlo" charset="0"/>
              </a:rPr>
            </a:br>
            <a:r>
              <a:rPr lang="en-US" sz="1800" dirty="0" smtClean="0">
                <a:solidFill>
                  <a:srgbClr val="00000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beginDialog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r>
              <a:rPr lang="en-US" sz="1800" dirty="0">
                <a:solidFill>
                  <a:srgbClr val="000000"/>
                </a:solidFill>
                <a:latin typeface="Menlo" charset="0"/>
              </a:rPr>
              <a:t/>
            </a:r>
            <a:br>
              <a:rPr lang="en-US" sz="1800" dirty="0">
                <a:solidFill>
                  <a:srgbClr val="000000"/>
                </a:solidFill>
                <a:latin typeface="Menlo" charset="0"/>
              </a:rPr>
            </a:br>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00FF"/>
                </a:solidFill>
                <a:latin typeface="Menlo" charset="0"/>
              </a:rPr>
              <a:t>		let</a:t>
            </a:r>
            <a:r>
              <a:rPr lang="en-US" sz="1800" dirty="0" smtClean="0">
                <a:solidFill>
                  <a:srgbClr val="000000"/>
                </a:solidFill>
                <a:latin typeface="Menlo" charset="0"/>
              </a:rPr>
              <a:t> </a:t>
            </a:r>
            <a:r>
              <a:rPr lang="en-US" sz="1800" dirty="0" err="1">
                <a:solidFill>
                  <a:srgbClr val="001080"/>
                </a:solidFill>
                <a:latin typeface="Menlo" charset="0"/>
              </a:rPr>
              <a:t>lugar</a:t>
            </a:r>
            <a:r>
              <a:rPr lang="en-US" sz="1800" dirty="0">
                <a:solidFill>
                  <a:srgbClr val="000000"/>
                </a:solidFill>
                <a:latin typeface="Menlo" charset="0"/>
              </a:rPr>
              <a:t> = </a:t>
            </a:r>
            <a:r>
              <a:rPr lang="en-US" sz="1800" dirty="0" err="1">
                <a:solidFill>
                  <a:srgbClr val="001080"/>
                </a:solidFill>
                <a:latin typeface="Menlo" charset="0"/>
              </a:rPr>
              <a:t>results</a:t>
            </a:r>
            <a:r>
              <a:rPr lang="en-US" sz="1800" dirty="0" err="1">
                <a:solidFill>
                  <a:srgbClr val="000000"/>
                </a:solidFill>
                <a:latin typeface="Menlo" charset="0"/>
              </a:rPr>
              <a:t>.</a:t>
            </a:r>
            <a:r>
              <a:rPr lang="en-US" sz="1800" dirty="0" err="1">
                <a:solidFill>
                  <a:srgbClr val="001080"/>
                </a:solidFill>
                <a:latin typeface="Menlo" charset="0"/>
              </a:rPr>
              <a:t>response</a:t>
            </a:r>
            <a:r>
              <a:rPr lang="en-US" sz="1800" dirty="0">
                <a:solidFill>
                  <a:srgbClr val="000000"/>
                </a:solidFill>
                <a:latin typeface="Menlo" charset="0"/>
              </a:rPr>
              <a:t>;</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Saludos</a:t>
            </a:r>
            <a:r>
              <a:rPr lang="en-US" sz="1800" dirty="0">
                <a:solidFill>
                  <a:srgbClr val="A31515"/>
                </a:solidFill>
                <a:latin typeface="Menlo" charset="0"/>
              </a:rPr>
              <a:t> </a:t>
            </a:r>
            <a:r>
              <a:rPr lang="en-US" sz="1800" dirty="0" err="1">
                <a:solidFill>
                  <a:srgbClr val="A31515"/>
                </a:solidFill>
                <a:latin typeface="Menlo" charset="0"/>
              </a:rPr>
              <a:t>por</a:t>
            </a:r>
            <a:r>
              <a:rPr lang="en-US" sz="1800" dirty="0">
                <a:solidFill>
                  <a:srgbClr val="A31515"/>
                </a:solidFill>
                <a:latin typeface="Menlo" charset="0"/>
              </a:rPr>
              <a:t> </a:t>
            </a:r>
            <a:r>
              <a:rPr lang="en-US" sz="1800" dirty="0">
                <a:solidFill>
                  <a:srgbClr val="0000FF"/>
                </a:solidFill>
                <a:latin typeface="Menlo" charset="0"/>
              </a:rPr>
              <a:t>${</a:t>
            </a:r>
            <a:r>
              <a:rPr lang="en-US" sz="1800" dirty="0" err="1">
                <a:solidFill>
                  <a:srgbClr val="001080"/>
                </a:solidFill>
                <a:latin typeface="Menlo" charset="0"/>
              </a:rPr>
              <a:t>lugar</a:t>
            </a:r>
            <a:r>
              <a:rPr lang="en-US" sz="1800" dirty="0">
                <a:solidFill>
                  <a:srgbClr val="0000FF"/>
                </a:solidFill>
                <a:latin typeface="Menlo" charset="0"/>
              </a:rPr>
              <a:t>}</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45477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endDialog.js</a:t>
            </a:r>
            <a:endParaRPr lang="en-US" dirty="0"/>
          </a:p>
        </p:txBody>
      </p:sp>
      <p:sp>
        <p:nvSpPr>
          <p:cNvPr id="5" name="Text Placeholder 4"/>
          <p:cNvSpPr>
            <a:spLocks noGrp="1"/>
          </p:cNvSpPr>
          <p:nvPr>
            <p:ph type="body" sz="quarter" idx="10"/>
          </p:nvPr>
        </p:nvSpPr>
        <p:spPr>
          <a:xfrm>
            <a:off x="365760" y="1973262"/>
            <a:ext cx="11704320" cy="3043910"/>
          </a:xfrm>
        </p:spPr>
        <p:txBody>
          <a:bodyPr/>
          <a:lstStyle/>
          <a:p>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endDialogWithResult</a:t>
            </a:r>
            <a:r>
              <a:rPr lang="en-US" sz="1800" dirty="0" smtClean="0">
                <a:solidFill>
                  <a:srgbClr val="000000"/>
                </a:solidFill>
                <a:latin typeface="Menlo" charset="0"/>
              </a:rPr>
              <a:t>(</a:t>
            </a:r>
            <a:r>
              <a:rPr lang="en-US" sz="1800" dirty="0" smtClean="0">
                <a:solidFill>
                  <a:srgbClr val="001080"/>
                </a:solidFill>
                <a:latin typeface="Menlo" charset="0"/>
              </a:rPr>
              <a:t>results</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1588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0" y="754062"/>
            <a:ext cx="5486400" cy="997902"/>
          </a:xfrm>
        </p:spPr>
        <p:txBody>
          <a:bodyPr/>
          <a:lstStyle/>
          <a:p>
            <a:r>
              <a:rPr lang="en-US" dirty="0" err="1" smtClean="0"/>
              <a:t>Almacenar</a:t>
            </a:r>
            <a:r>
              <a:rPr lang="en-US" dirty="0" smtClean="0"/>
              <a:t> </a:t>
            </a:r>
            <a:r>
              <a:rPr lang="en-US" dirty="0" err="1" smtClean="0"/>
              <a:t>datos</a:t>
            </a:r>
            <a:endParaRPr lang="en-US" dirty="0"/>
          </a:p>
        </p:txBody>
      </p:sp>
      <p:sp>
        <p:nvSpPr>
          <p:cNvPr id="4" name="Text Placeholder 3"/>
          <p:cNvSpPr>
            <a:spLocks noGrp="1"/>
          </p:cNvSpPr>
          <p:nvPr>
            <p:ph type="body" sz="quarter" idx="11"/>
          </p:nvPr>
        </p:nvSpPr>
        <p:spPr>
          <a:xfrm>
            <a:off x="6583680" y="1950884"/>
            <a:ext cx="5486400" cy="1668149"/>
          </a:xfrm>
        </p:spPr>
        <p:txBody>
          <a:bodyPr/>
          <a:lstStyle/>
          <a:p>
            <a:r>
              <a:rPr lang="en-US" sz="3200" dirty="0" err="1" smtClean="0"/>
              <a:t>userData</a:t>
            </a:r>
            <a:endParaRPr lang="en-US" sz="3200" dirty="0" smtClean="0"/>
          </a:p>
          <a:p>
            <a:r>
              <a:rPr lang="en-US" sz="3200" dirty="0" err="1" smtClean="0"/>
              <a:t>conversationData</a:t>
            </a:r>
            <a:endParaRPr lang="en-US" sz="3200" dirty="0" smtClean="0"/>
          </a:p>
          <a:p>
            <a:r>
              <a:rPr lang="en-US" sz="3200" dirty="0" err="1" smtClean="0"/>
              <a:t>dialogData</a:t>
            </a:r>
            <a:endParaRPr lang="en-US" sz="3200" dirty="0"/>
          </a:p>
        </p:txBody>
      </p:sp>
      <p:pic>
        <p:nvPicPr>
          <p:cNvPr id="5" name="Picture 4"/>
          <p:cNvPicPr>
            <a:picLocks noChangeAspect="1"/>
          </p:cNvPicPr>
          <p:nvPr/>
        </p:nvPicPr>
        <p:blipFill>
          <a:blip r:embed="rId2"/>
          <a:stretch>
            <a:fillRect/>
          </a:stretch>
        </p:blipFill>
        <p:spPr>
          <a:xfrm>
            <a:off x="1112837" y="1714033"/>
            <a:ext cx="3810000" cy="3810000"/>
          </a:xfrm>
          <a:prstGeom prst="rect">
            <a:avLst/>
          </a:prstGeom>
        </p:spPr>
      </p:pic>
    </p:spTree>
    <p:extLst>
      <p:ext uri="{BB962C8B-B14F-4D97-AF65-F5344CB8AC3E}">
        <p14:creationId xmlns:p14="http://schemas.microsoft.com/office/powerpoint/2010/main" val="42573115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userData.js</a:t>
            </a:r>
            <a:endParaRPr lang="en-US" dirty="0"/>
          </a:p>
        </p:txBody>
      </p:sp>
      <p:sp>
        <p:nvSpPr>
          <p:cNvPr id="5" name="Text Placeholder 4"/>
          <p:cNvSpPr>
            <a:spLocks noGrp="1"/>
          </p:cNvSpPr>
          <p:nvPr>
            <p:ph type="body" sz="quarter" idx="10"/>
          </p:nvPr>
        </p:nvSpPr>
        <p:spPr>
          <a:xfrm>
            <a:off x="346483" y="1280160"/>
            <a:ext cx="11704320" cy="5703100"/>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001080"/>
                </a:solidFill>
                <a:latin typeface="Menlo" charset="0"/>
              </a:rPr>
              <a:t>userData</a:t>
            </a:r>
            <a:r>
              <a:rPr lang="en-US" sz="1600" dirty="0" err="1">
                <a:solidFill>
                  <a:srgbClr val="000000"/>
                </a:solidFill>
                <a:latin typeface="Menlo" charset="0"/>
              </a:rPr>
              <a:t>.</a:t>
            </a:r>
            <a:r>
              <a:rPr lang="en-US" sz="1600" dirty="0" err="1">
                <a:solidFill>
                  <a:srgbClr val="001080"/>
                </a:solidFill>
                <a:latin typeface="Menlo" charset="0"/>
              </a:rPr>
              <a:t>nombre</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AF00DB"/>
                </a:solidFill>
                <a:latin typeface="Menlo" charset="0"/>
              </a:rPr>
              <a:t>	else</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795E26"/>
                </a:solidFill>
                <a:latin typeface="Menlo" charset="0"/>
              </a:rPr>
              <a:t>	</a:t>
            </a:r>
            <a:r>
              <a:rPr lang="en-US" sz="1600" dirty="0">
                <a:solidFill>
                  <a:srgbClr val="795E26"/>
                </a:solidFill>
                <a:latin typeface="Menlo" charset="0"/>
              </a:rPr>
              <a:t> </a:t>
            </a:r>
            <a:r>
              <a:rPr lang="en-US" sz="1600" dirty="0" smtClean="0">
                <a:solidFill>
                  <a:srgbClr val="795E26"/>
                </a:solidFill>
                <a:latin typeface="Menlo" charset="0"/>
              </a:rPr>
              <a:t>  next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a:solidFill>
                  <a:srgbClr val="0000FF"/>
                </a:solidFill>
                <a:latin typeface="Menlo" charset="0"/>
              </a:rPr>
              <a:t> </a:t>
            </a:r>
            <a:r>
              <a:rPr lang="en-US" sz="1600" dirty="0" smtClean="0">
                <a:solidFill>
                  <a:srgbClr val="0000FF"/>
                </a:solidFill>
                <a:latin typeface="Menlo" charset="0"/>
              </a:rPr>
              <a:t> let</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userData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p>
          <a:p>
            <a:r>
              <a:rPr lang="en-US" sz="1600" dirty="0">
                <a:solidFill>
                  <a:srgbClr val="00000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Hola</a:t>
            </a:r>
            <a:r>
              <a:rPr lang="en-US" sz="1600" dirty="0">
                <a:solidFill>
                  <a:srgbClr val="A31515"/>
                </a:solidFill>
                <a:latin typeface="Menlo" charset="0"/>
              </a:rPr>
              <a:t>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userData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203887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Flujo</a:t>
            </a:r>
            <a:r>
              <a:rPr lang="en-US" dirty="0" smtClean="0"/>
              <a:t> de </a:t>
            </a:r>
            <a:r>
              <a:rPr lang="en-US" dirty="0" err="1" smtClean="0"/>
              <a:t>conversaciones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Diálogos</a:t>
            </a:r>
            <a:r>
              <a:rPr lang="en-US" dirty="0" smtClean="0"/>
              <a:t>, </a:t>
            </a:r>
            <a:r>
              <a:rPr lang="en-US" dirty="0" err="1" smtClean="0"/>
              <a:t>pasos</a:t>
            </a:r>
            <a:r>
              <a:rPr lang="en-US" dirty="0"/>
              <a:t> </a:t>
            </a:r>
            <a:r>
              <a:rPr lang="en-US" dirty="0" smtClean="0"/>
              <a:t>y </a:t>
            </a:r>
            <a:r>
              <a:rPr lang="en-US" dirty="0" err="1" smtClean="0"/>
              <a:t>almacenamiento</a:t>
            </a:r>
            <a:r>
              <a:rPr lang="en-US" dirty="0" smtClean="0"/>
              <a:t> de </a:t>
            </a:r>
            <a:r>
              <a:rPr lang="en-US" dirty="0" err="1" smtClean="0"/>
              <a:t>estado</a:t>
            </a:r>
            <a:endParaRPr lang="en-US" dirty="0"/>
          </a:p>
        </p:txBody>
      </p:sp>
    </p:spTree>
    <p:extLst>
      <p:ext uri="{BB962C8B-B14F-4D97-AF65-F5344CB8AC3E}">
        <p14:creationId xmlns:p14="http://schemas.microsoft.com/office/powerpoint/2010/main" val="1133983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Interacción</a:t>
            </a:r>
            <a:r>
              <a:rPr lang="en-US" dirty="0" smtClean="0"/>
              <a:t> con el </a:t>
            </a:r>
            <a:r>
              <a:rPr lang="en-US" dirty="0" err="1" smtClean="0"/>
              <a:t>usuario</a:t>
            </a:r>
            <a:endParaRPr lang="en-US" dirty="0"/>
          </a:p>
        </p:txBody>
      </p:sp>
    </p:spTree>
    <p:extLst>
      <p:ext uri="{BB962C8B-B14F-4D97-AF65-F5344CB8AC3E}">
        <p14:creationId xmlns:p14="http://schemas.microsoft.com/office/powerpoint/2010/main" val="652946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Tipos</a:t>
            </a:r>
            <a:r>
              <a:rPr lang="en-US" dirty="0" smtClean="0"/>
              <a:t> de "Prompt"</a:t>
            </a:r>
            <a:endParaRPr lang="en-US" dirty="0"/>
          </a:p>
        </p:txBody>
      </p:sp>
      <p:sp>
        <p:nvSpPr>
          <p:cNvPr id="3" name="Text Placeholder 2"/>
          <p:cNvSpPr>
            <a:spLocks noGrp="1"/>
          </p:cNvSpPr>
          <p:nvPr>
            <p:ph type="body" sz="quarter" idx="10"/>
          </p:nvPr>
        </p:nvSpPr>
        <p:spPr>
          <a:xfrm>
            <a:off x="456677" y="1973262"/>
            <a:ext cx="11704320" cy="2708434"/>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text</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number</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time</a:t>
            </a:r>
            <a:endParaRPr lang="en-US" dirty="0"/>
          </a:p>
        </p:txBody>
      </p:sp>
      <p:pic>
        <p:nvPicPr>
          <p:cNvPr id="4" name="Picture 3"/>
          <p:cNvPicPr>
            <a:picLocks noChangeAspect="1"/>
          </p:cNvPicPr>
          <p:nvPr/>
        </p:nvPicPr>
        <p:blipFill>
          <a:blip r:embed="rId2"/>
          <a:stretch>
            <a:fillRect/>
          </a:stretch>
        </p:blipFill>
        <p:spPr>
          <a:xfrm>
            <a:off x="6980237" y="1423686"/>
            <a:ext cx="4267200" cy="4326467"/>
          </a:xfrm>
          <a:prstGeom prst="rect">
            <a:avLst/>
          </a:prstGeom>
        </p:spPr>
      </p:pic>
    </p:spTree>
    <p:extLst>
      <p:ext uri="{BB962C8B-B14F-4D97-AF65-F5344CB8AC3E}">
        <p14:creationId xmlns:p14="http://schemas.microsoft.com/office/powerpoint/2010/main" val="75728185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Botones</a:t>
            </a:r>
            <a:endParaRPr lang="en-US" dirty="0"/>
          </a:p>
        </p:txBody>
      </p:sp>
      <p:sp>
        <p:nvSpPr>
          <p:cNvPr id="3" name="Text Placeholder 2"/>
          <p:cNvSpPr>
            <a:spLocks noGrp="1"/>
          </p:cNvSpPr>
          <p:nvPr>
            <p:ph type="body" sz="quarter" idx="10"/>
          </p:nvPr>
        </p:nvSpPr>
        <p:spPr>
          <a:xfrm>
            <a:off x="456677" y="1973262"/>
            <a:ext cx="11704320" cy="1668149"/>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cards</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7682117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Introducción</a:t>
            </a:r>
            <a:endParaRPr lang="en-US" sz="2000" dirty="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Creación</a:t>
            </a:r>
            <a:r>
              <a:rPr lang="en-US" sz="2000" dirty="0" smtClean="0">
                <a:solidFill>
                  <a:srgbClr val="505050"/>
                </a:solidFill>
                <a:latin typeface="Segoe UI Light"/>
                <a:ea typeface="Segoe UI" pitchFamily="34" charset="0"/>
                <a:cs typeface="Segoe UI" pitchFamily="34" charset="0"/>
              </a:rPr>
              <a:t> de Bots simples</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Flujo</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conversaciones</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Interacción</a:t>
            </a:r>
            <a:r>
              <a:rPr lang="en-US" sz="2000" dirty="0" smtClean="0">
                <a:solidFill>
                  <a:srgbClr val="505050"/>
                </a:solidFill>
                <a:latin typeface="Segoe UI Light"/>
                <a:ea typeface="Segoe UI" pitchFamily="34" charset="0"/>
                <a:cs typeface="Segoe UI" pitchFamily="34" charset="0"/>
              </a:rPr>
              <a:t> con el </a:t>
            </a:r>
            <a:r>
              <a:rPr lang="en-US" sz="2000" dirty="0" err="1" smtClean="0">
                <a:solidFill>
                  <a:srgbClr val="505050"/>
                </a:solidFill>
                <a:latin typeface="Segoe UI Light"/>
                <a:ea typeface="Segoe UI" pitchFamily="34" charset="0"/>
                <a:cs typeface="Segoe UI" pitchFamily="34" charset="0"/>
              </a:rPr>
              <a:t>usuario</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Despliegue</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prompts.js</a:t>
            </a:r>
            <a:endParaRPr lang="en-US" dirty="0"/>
          </a:p>
        </p:txBody>
      </p:sp>
      <p:sp>
        <p:nvSpPr>
          <p:cNvPr id="5" name="Text Placeholder 4"/>
          <p:cNvSpPr>
            <a:spLocks noGrp="1"/>
          </p:cNvSpPr>
          <p:nvPr>
            <p:ph type="body" sz="quarter" idx="10"/>
          </p:nvPr>
        </p:nvSpPr>
        <p:spPr>
          <a:xfrm>
            <a:off x="365760" y="1820862"/>
            <a:ext cx="11704320" cy="3613297"/>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number</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`Ok,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dialogData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 ¿</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tu</a:t>
            </a:r>
            <a:r>
              <a:rPr lang="en-US" sz="1600" dirty="0">
                <a:solidFill>
                  <a:srgbClr val="A31515"/>
                </a:solidFill>
                <a:latin typeface="Menlo" charset="0"/>
              </a:rPr>
              <a:t> </a:t>
            </a:r>
            <a:r>
              <a:rPr lang="en-US" sz="1600" dirty="0" smtClean="0">
                <a:solidFill>
                  <a:srgbClr val="A31515"/>
                </a:solidFill>
                <a:latin typeface="Menlo" charset="0"/>
              </a:rPr>
              <a:t>			</a:t>
            </a:r>
            <a:r>
              <a:rPr lang="en-US" sz="1600" dirty="0" err="1" smtClean="0">
                <a:solidFill>
                  <a:srgbClr val="A31515"/>
                </a:solidFill>
                <a:latin typeface="Menlo" charset="0"/>
              </a:rPr>
              <a:t>edad</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edad</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time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Qué</a:t>
            </a:r>
            <a:r>
              <a:rPr lang="en-US" sz="1600" dirty="0">
                <a:solidFill>
                  <a:srgbClr val="A31515"/>
                </a:solidFill>
                <a:latin typeface="Menlo" charset="0"/>
              </a:rPr>
              <a:t> hora </a:t>
            </a:r>
            <a:r>
              <a:rPr lang="en-US" sz="1600" dirty="0" err="1">
                <a:solidFill>
                  <a:srgbClr val="A31515"/>
                </a:solidFill>
                <a:latin typeface="Menlo" charset="0"/>
              </a:rPr>
              <a:t>es</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7918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Botones</a:t>
            </a:r>
            <a:endParaRPr lang="en-US" dirty="0"/>
          </a:p>
        </p:txBody>
      </p:sp>
      <p:sp>
        <p:nvSpPr>
          <p:cNvPr id="3" name="Text Placeholder 2"/>
          <p:cNvSpPr>
            <a:spLocks noGrp="1"/>
          </p:cNvSpPr>
          <p:nvPr>
            <p:ph type="body" sz="quarter" idx="10"/>
          </p:nvPr>
        </p:nvSpPr>
        <p:spPr>
          <a:xfrm>
            <a:off x="456677" y="1973262"/>
            <a:ext cx="11704320" cy="1668149"/>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cards</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105735882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buttons.js</a:t>
            </a:r>
            <a:endParaRPr lang="en-US" dirty="0"/>
          </a:p>
        </p:txBody>
      </p:sp>
      <p:sp>
        <p:nvSpPr>
          <p:cNvPr id="5" name="Text Placeholder 4"/>
          <p:cNvSpPr>
            <a:spLocks noGrp="1"/>
          </p:cNvSpPr>
          <p:nvPr>
            <p:ph type="body" sz="quarter" idx="10"/>
          </p:nvPr>
        </p:nvSpPr>
        <p:spPr>
          <a:xfrm>
            <a:off x="365760" y="2278062"/>
            <a:ext cx="11704320" cy="3988784"/>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hora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EntityRecognizer</a:t>
            </a:r>
            <a:r>
              <a:rPr lang="en-US" sz="1600" dirty="0" err="1">
                <a:solidFill>
                  <a:srgbClr val="000000"/>
                </a:solidFill>
                <a:latin typeface="Menlo" charset="0"/>
              </a:rPr>
              <a:t>.</a:t>
            </a:r>
            <a:r>
              <a:rPr lang="en-US" sz="1600" dirty="0" err="1">
                <a:solidFill>
                  <a:srgbClr val="795E26"/>
                </a:solidFill>
                <a:latin typeface="Menlo" charset="0"/>
              </a:rPr>
              <a:t>resolveTime</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smtClean="0">
                <a:solidFill>
                  <a:srgbClr val="000000"/>
                </a:solidFill>
                <a:latin typeface="Menlo" charset="0"/>
              </a:rPr>
              <a:t>]);</a:t>
            </a:r>
          </a:p>
          <a:p>
            <a:endParaRPr lang="en-US" sz="1600" dirty="0">
              <a:solidFill>
                <a:srgbClr val="000000"/>
              </a:solidFill>
              <a:latin typeface="Menlo" charset="0"/>
            </a:endParaRP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choice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prefieres</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A31515"/>
                </a:solidFill>
                <a:latin typeface="Menlo" charset="0"/>
              </a:rPr>
              <a:t>'</a:t>
            </a:r>
            <a:r>
              <a:rPr lang="en-US" sz="1600" dirty="0" err="1" smtClean="0">
                <a:solidFill>
                  <a:srgbClr val="A31515"/>
                </a:solidFill>
                <a:latin typeface="Menlo" charset="0"/>
              </a:rPr>
              <a:t>Mar|Montaña</a:t>
            </a:r>
            <a:r>
              <a:rPr lang="en-US" sz="1600" dirty="0">
                <a:solidFill>
                  <a:srgbClr val="A31515"/>
                </a:solidFill>
                <a:latin typeface="Menlo" charset="0"/>
              </a:rPr>
              <a:t>'</a:t>
            </a:r>
            <a:r>
              <a:rPr lang="en-US" sz="1600" dirty="0">
                <a:solidFill>
                  <a:srgbClr val="000000"/>
                </a:solidFill>
                <a:latin typeface="Menlo" charset="0"/>
              </a:rPr>
              <a:t>, { </a:t>
            </a:r>
            <a:r>
              <a:rPr lang="en-US" sz="1600" dirty="0" err="1" smtClean="0">
                <a:solidFill>
                  <a:srgbClr val="001080"/>
                </a:solidFill>
                <a:latin typeface="Menlo" charset="0"/>
              </a:rPr>
              <a:t>listStyle</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ListStyle</a:t>
            </a:r>
            <a:r>
              <a:rPr lang="en-US" sz="1600" dirty="0" err="1" smtClean="0">
                <a:solidFill>
                  <a:srgbClr val="000000"/>
                </a:solidFill>
                <a:latin typeface="Menlo" charset="0"/>
              </a:rPr>
              <a:t>.</a:t>
            </a:r>
            <a:r>
              <a:rPr lang="en-US" sz="1600" dirty="0" err="1" smtClean="0">
                <a:solidFill>
                  <a:srgbClr val="001080"/>
                </a:solidFill>
                <a:latin typeface="Menlo" charset="0"/>
              </a:rPr>
              <a:t>button</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000000"/>
                </a:solidFill>
                <a:latin typeface="Menlo" charset="0"/>
              </a:rPr>
              <a:t>},</a:t>
            </a:r>
            <a:endParaRPr lang="en-US" sz="1600" dirty="0">
              <a:solidFill>
                <a:srgbClr val="000000"/>
              </a:solidFill>
              <a:latin typeface="Menlo" charset="0"/>
            </a:endParaRP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preferencia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err="1">
                <a:solidFill>
                  <a:srgbClr val="000000"/>
                </a:solidFill>
                <a:latin typeface="Menlo" charset="0"/>
              </a:rPr>
              <a:t>.</a:t>
            </a:r>
            <a:r>
              <a:rPr lang="en-US" sz="1600" dirty="0" err="1">
                <a:solidFill>
                  <a:srgbClr val="001080"/>
                </a:solidFill>
                <a:latin typeface="Menlo" charset="0"/>
              </a:rPr>
              <a:t>entity</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confirm</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Quieres</a:t>
            </a:r>
            <a:r>
              <a:rPr lang="en-US" sz="1600" dirty="0">
                <a:solidFill>
                  <a:srgbClr val="A31515"/>
                </a:solidFill>
                <a:latin typeface="Menlo" charset="0"/>
              </a:rPr>
              <a:t> </a:t>
            </a:r>
            <a:r>
              <a:rPr lang="en-US" sz="1600" dirty="0" err="1">
                <a:solidFill>
                  <a:srgbClr val="A31515"/>
                </a:solidFill>
                <a:latin typeface="Menlo" charset="0"/>
              </a:rPr>
              <a:t>ver</a:t>
            </a:r>
            <a:r>
              <a:rPr lang="en-US" sz="1600" dirty="0">
                <a:solidFill>
                  <a:srgbClr val="A31515"/>
                </a:solidFill>
                <a:latin typeface="Menlo" charset="0"/>
              </a:rPr>
              <a:t> un </a:t>
            </a:r>
            <a:r>
              <a:rPr lang="en-US" sz="1600" dirty="0" err="1">
                <a:solidFill>
                  <a:srgbClr val="A31515"/>
                </a:solidFill>
                <a:latin typeface="Menlo" charset="0"/>
              </a:rPr>
              <a:t>resumen</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r>
              <a:rPr lang="en-US" sz="1600" dirty="0" err="1">
                <a:solidFill>
                  <a:srgbClr val="001080"/>
                </a:solidFill>
                <a:latin typeface="Menlo" charset="0"/>
              </a:rPr>
              <a:t>listStyle</a:t>
            </a:r>
            <a:r>
              <a:rPr lang="en-US" sz="1600" dirty="0">
                <a:solidFill>
                  <a:srgbClr val="001080"/>
                </a:solidFill>
                <a:latin typeface="Menlo" charset="0"/>
              </a:rPr>
              <a:t>:</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ListStyle</a:t>
            </a:r>
            <a:r>
              <a:rPr lang="en-US" sz="1600" dirty="0" err="1">
                <a:solidFill>
                  <a:srgbClr val="000000"/>
                </a:solidFill>
                <a:latin typeface="Menlo" charset="0"/>
              </a:rPr>
              <a:t>.</a:t>
            </a:r>
            <a:r>
              <a:rPr lang="en-US" sz="1600" dirty="0" err="1">
                <a:solidFill>
                  <a:srgbClr val="001080"/>
                </a:solidFill>
                <a:latin typeface="Menlo" charset="0"/>
              </a:rPr>
              <a:t>button</a:t>
            </a:r>
            <a:r>
              <a:rPr lang="en-US" sz="1600" dirty="0">
                <a:solidFill>
                  <a:srgbClr val="000000"/>
                </a:solidFill>
                <a:latin typeface="Menlo" charset="0"/>
              </a:rPr>
              <a:t> });</a:t>
            </a:r>
          </a:p>
          <a:p>
            <a:r>
              <a:rPr lang="en-US" sz="1600" dirty="0" smtClean="0">
                <a:solidFill>
                  <a:srgbClr val="000000"/>
                </a:solidFill>
                <a:latin typeface="Menlo" charset="0"/>
              </a:rPr>
              <a:t>}</a:t>
            </a:r>
            <a:endParaRPr lang="en-US" sz="1600" dirty="0">
              <a:solidFill>
                <a:srgbClr val="000000"/>
              </a:solidFill>
              <a:latin typeface="Menlo" charset="0"/>
            </a:endParaRPr>
          </a:p>
          <a:p>
            <a:endParaRPr lang="en-US" sz="1600" dirty="0" smtClean="0">
              <a:solidFill>
                <a:srgbClr val="000000"/>
              </a:solidFill>
              <a:latin typeface="Menlo" charset="0"/>
            </a:endParaRPr>
          </a:p>
          <a:p>
            <a:endParaRPr lang="en-US" sz="1600" b="0" dirty="0" smtClean="0">
              <a:solidFill>
                <a:srgbClr val="000000"/>
              </a:solidFill>
              <a:effectLst/>
              <a:latin typeface="Menlo" charset="0"/>
            </a:endParaRPr>
          </a:p>
        </p:txBody>
      </p:sp>
    </p:spTree>
    <p:extLst>
      <p:ext uri="{BB962C8B-B14F-4D97-AF65-F5344CB8AC3E}">
        <p14:creationId xmlns:p14="http://schemas.microsoft.com/office/powerpoint/2010/main" val="178535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Tarjetas</a:t>
            </a:r>
            <a:endParaRPr lang="en-US" dirty="0"/>
          </a:p>
        </p:txBody>
      </p:sp>
      <p:sp>
        <p:nvSpPr>
          <p:cNvPr id="3" name="Text Placeholder 2"/>
          <p:cNvSpPr>
            <a:spLocks noGrp="1"/>
          </p:cNvSpPr>
          <p:nvPr>
            <p:ph type="body" sz="quarter" idx="10"/>
          </p:nvPr>
        </p:nvSpPr>
        <p:spPr>
          <a:xfrm>
            <a:off x="456677" y="1973262"/>
            <a:ext cx="11704320" cy="3748719"/>
          </a:xfrm>
        </p:spPr>
        <p:txBody>
          <a:bodyPr/>
          <a:lstStyle/>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animationCard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audioCard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heroCard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thumbnailCard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receiptCard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signInCard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videoCard</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104108096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7" y="144462"/>
            <a:ext cx="11704320" cy="914400"/>
          </a:xfrm>
        </p:spPr>
        <p:txBody>
          <a:bodyPr/>
          <a:lstStyle/>
          <a:p>
            <a:r>
              <a:rPr lang="en-US" dirty="0" err="1" smtClean="0"/>
              <a:t>heroCards.js</a:t>
            </a:r>
            <a:endParaRPr lang="en-US" dirty="0"/>
          </a:p>
        </p:txBody>
      </p:sp>
      <p:sp>
        <p:nvSpPr>
          <p:cNvPr id="5" name="Text Placeholder 4"/>
          <p:cNvSpPr>
            <a:spLocks noGrp="1"/>
          </p:cNvSpPr>
          <p:nvPr>
            <p:ph type="body" sz="quarter" idx="10"/>
          </p:nvPr>
        </p:nvSpPr>
        <p:spPr>
          <a:xfrm>
            <a:off x="365760" y="1058862"/>
            <a:ext cx="11704320" cy="6367897"/>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heroCard</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HeroCard</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title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Esta</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una</a:t>
            </a:r>
            <a:r>
              <a:rPr lang="en-US" sz="1600" dirty="0">
                <a:solidFill>
                  <a:srgbClr val="A31515"/>
                </a:solidFill>
                <a:latin typeface="Menlo" charset="0"/>
              </a:rPr>
              <a:t> </a:t>
            </a:r>
            <a:r>
              <a:rPr lang="en-US" sz="1600" dirty="0" err="1">
                <a:solidFill>
                  <a:srgbClr val="A31515"/>
                </a:solidFill>
                <a:latin typeface="Menlo" charset="0"/>
              </a:rPr>
              <a:t>tarjeta</a:t>
            </a:r>
            <a:r>
              <a:rPr lang="en-US" sz="1600" dirty="0">
                <a:solidFill>
                  <a:srgbClr val="A31515"/>
                </a:solidFill>
                <a:latin typeface="Menlo" charset="0"/>
              </a:rPr>
              <a:t> de </a:t>
            </a:r>
            <a:r>
              <a:rPr lang="en-US" sz="1600" dirty="0" err="1">
                <a:solidFill>
                  <a:srgbClr val="A31515"/>
                </a:solidFill>
                <a:latin typeface="Menlo" charset="0"/>
              </a:rPr>
              <a:t>tipo</a:t>
            </a:r>
            <a:r>
              <a:rPr lang="en-US" sz="1600" dirty="0">
                <a:solidFill>
                  <a:srgbClr val="A31515"/>
                </a:solidFill>
                <a:latin typeface="Menlo" charset="0"/>
              </a:rPr>
              <a:t> Hero Card'</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subtitle</a:t>
            </a:r>
            <a:r>
              <a:rPr lang="en-US" sz="1600" dirty="0">
                <a:solidFill>
                  <a:srgbClr val="000000"/>
                </a:solidFill>
                <a:latin typeface="Menlo" charset="0"/>
              </a:rPr>
              <a:t>(</a:t>
            </a:r>
            <a:r>
              <a:rPr lang="en-US" sz="1600" dirty="0">
                <a:solidFill>
                  <a:srgbClr val="A31515"/>
                </a:solidFill>
                <a:latin typeface="Menlo" charset="0"/>
              </a:rPr>
              <a:t>'Este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su</a:t>
            </a:r>
            <a:r>
              <a:rPr lang="en-US" sz="1600" dirty="0">
                <a:solidFill>
                  <a:srgbClr val="A31515"/>
                </a:solidFill>
                <a:latin typeface="Menlo" charset="0"/>
              </a:rPr>
              <a:t> </a:t>
            </a:r>
            <a:r>
              <a:rPr lang="en-US" sz="1600" dirty="0" err="1">
                <a:solidFill>
                  <a:srgbClr val="A31515"/>
                </a:solidFill>
                <a:latin typeface="Menlo" charset="0"/>
              </a:rPr>
              <a:t>correspondente</a:t>
            </a:r>
            <a:r>
              <a:rPr lang="en-US" sz="1600" dirty="0">
                <a:solidFill>
                  <a:srgbClr val="A31515"/>
                </a:solidFill>
                <a:latin typeface="Menlo" charset="0"/>
              </a:rPr>
              <a:t> </a:t>
            </a:r>
            <a:r>
              <a:rPr lang="en-US" sz="1600" dirty="0" err="1">
                <a:solidFill>
                  <a:srgbClr val="A31515"/>
                </a:solidFill>
                <a:latin typeface="Menlo" charset="0"/>
              </a:rPr>
              <a:t>subtítulo</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text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Sigan</a:t>
            </a:r>
            <a:r>
              <a:rPr lang="en-US" sz="1600" dirty="0">
                <a:solidFill>
                  <a:srgbClr val="A31515"/>
                </a:solidFill>
                <a:latin typeface="Menlo" charset="0"/>
              </a:rPr>
              <a:t> a Marcelo Felman </a:t>
            </a:r>
            <a:r>
              <a:rPr lang="en-US" sz="1600" dirty="0" err="1">
                <a:solidFill>
                  <a:srgbClr val="A31515"/>
                </a:solidFill>
                <a:latin typeface="Menlo" charset="0"/>
              </a:rPr>
              <a:t>en</a:t>
            </a:r>
            <a:r>
              <a:rPr lang="en-US" sz="1600" dirty="0">
                <a:solidFill>
                  <a:srgbClr val="A31515"/>
                </a:solidFill>
                <a:latin typeface="Menlo" charset="0"/>
              </a:rPr>
              <a:t> Twitter: @</a:t>
            </a:r>
            <a:r>
              <a:rPr lang="en-US" sz="1600" dirty="0" err="1">
                <a:solidFill>
                  <a:srgbClr val="A31515"/>
                </a:solidFill>
                <a:latin typeface="Menlo" charset="0"/>
              </a:rPr>
              <a:t>mfelman</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images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CardImage</a:t>
            </a:r>
            <a:r>
              <a:rPr lang="en-US" sz="1600" dirty="0" err="1" smtClean="0">
                <a:solidFill>
                  <a:srgbClr val="000000"/>
                </a:solidFill>
                <a:latin typeface="Menlo" charset="0"/>
              </a:rPr>
              <a:t>.</a:t>
            </a:r>
            <a:r>
              <a:rPr lang="en-US" sz="1600" dirty="0" err="1" smtClean="0">
                <a:solidFill>
                  <a:srgbClr val="795E26"/>
                </a:solidFill>
                <a:latin typeface="Menlo" charset="0"/>
              </a:rPr>
              <a:t>create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smtClean="0">
                <a:solidFill>
                  <a:srgbClr val="A31515"/>
                </a:solidFill>
                <a:latin typeface="Menlo" charset="0"/>
              </a:rPr>
              <a:t>sec.ch9.ms/ch9/7ff5/e07cfef0-aa3b-40bb-9baa-						7c9ef8ff7ff5/buildreactionbotframework_960.jpg</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000000"/>
                </a:solidFill>
                <a:latin typeface="Menlo" charset="0"/>
              </a:rPr>
              <a:t>			.</a:t>
            </a:r>
            <a:r>
              <a:rPr lang="en-US" sz="1600" dirty="0">
                <a:solidFill>
                  <a:srgbClr val="795E26"/>
                </a:solidFill>
                <a:latin typeface="Menlo" charset="0"/>
              </a:rPr>
              <a:t>buttons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CardAction</a:t>
            </a:r>
            <a:r>
              <a:rPr lang="en-US" sz="1600" dirty="0" err="1" smtClean="0">
                <a:solidFill>
                  <a:srgbClr val="000000"/>
                </a:solidFill>
                <a:latin typeface="Menlo" charset="0"/>
              </a:rPr>
              <a:t>.</a:t>
            </a:r>
            <a:r>
              <a:rPr lang="en-US" sz="1600" dirty="0" err="1" smtClean="0">
                <a:solidFill>
                  <a:srgbClr val="795E26"/>
                </a:solidFill>
                <a:latin typeface="Menlo" charset="0"/>
              </a:rPr>
              <a:t>openUrl</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err="1">
                <a:solidFill>
                  <a:srgbClr val="A31515"/>
                </a:solidFill>
                <a:latin typeface="Menlo" charset="0"/>
              </a:rPr>
              <a:t>docs.botframework.com</a:t>
            </a:r>
            <a:r>
              <a:rPr lang="en-US" sz="1600" dirty="0">
                <a:solidFill>
                  <a:srgbClr val="A31515"/>
                </a:solidFill>
                <a:latin typeface="Menlo" charset="0"/>
              </a:rPr>
              <a:t>/</a:t>
            </a:r>
            <a:r>
              <a:rPr lang="en-US" sz="1600" dirty="0" err="1">
                <a:solidFill>
                  <a:srgbClr val="A31515"/>
                </a:solidFill>
                <a:latin typeface="Menlo" charset="0"/>
              </a:rPr>
              <a:t>en</a:t>
            </a:r>
            <a:r>
              <a:rPr lang="en-US" sz="1600" dirty="0">
                <a:solidFill>
                  <a:srgbClr val="A31515"/>
                </a:solidFill>
                <a:latin typeface="Menlo" charset="0"/>
              </a:rPr>
              <a:t>-us/'</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Aprende</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r>
              <a:rPr lang="en-US" sz="1600" dirty="0" smtClean="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smtClean="0">
                <a:solidFill>
                  <a:srgbClr val="008000"/>
                </a:solidFill>
                <a:latin typeface="Menlo" charset="0"/>
              </a:rPr>
              <a:t>tarjeta</a:t>
            </a:r>
            <a:r>
              <a:rPr lang="en-US" sz="1600" dirty="0" smtClean="0">
                <a:solidFill>
                  <a:srgbClr val="008000"/>
                </a:solidFill>
                <a:latin typeface="Menlo" charset="0"/>
              </a:rPr>
              <a:t> </a:t>
            </a:r>
            <a:r>
              <a:rPr lang="en-US" sz="1600" dirty="0">
                <a:solidFill>
                  <a:srgbClr val="008000"/>
                </a:solidFill>
                <a:latin typeface="Menlo" charset="0"/>
              </a:rPr>
              <a:t>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r>
              <a:rPr lang="en-US" sz="1600" dirty="0" err="1">
                <a:solidFill>
                  <a:srgbClr val="795E26"/>
                </a:solidFill>
                <a:latin typeface="Menlo" charset="0"/>
              </a:rPr>
              <a:t>addAttachment</a:t>
            </a:r>
            <a:r>
              <a:rPr lang="en-US" sz="1600" dirty="0">
                <a:solidFill>
                  <a:srgbClr val="000000"/>
                </a:solidFill>
                <a:latin typeface="Menlo" charset="0"/>
              </a:rPr>
              <a:t>(</a:t>
            </a:r>
            <a:r>
              <a:rPr lang="en-US" sz="1600" dirty="0" err="1">
                <a:solidFill>
                  <a:srgbClr val="001080"/>
                </a:solidFill>
                <a:latin typeface="Menlo" charset="0"/>
              </a:rPr>
              <a:t>heroCard</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smtClean="0">
                <a:solidFill>
                  <a:srgbClr val="000000"/>
                </a:solidFill>
                <a:latin typeface="Menlo" charset="0"/>
              </a:rPr>
              <a:t>(</a:t>
            </a:r>
            <a:r>
              <a:rPr lang="en-US" sz="1600" dirty="0" err="1" smtClean="0">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75742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carousel.js</a:t>
            </a:r>
            <a:endParaRPr lang="en-US" dirty="0"/>
          </a:p>
        </p:txBody>
      </p:sp>
      <p:sp>
        <p:nvSpPr>
          <p:cNvPr id="5" name="Text Placeholder 4"/>
          <p:cNvSpPr>
            <a:spLocks noGrp="1"/>
          </p:cNvSpPr>
          <p:nvPr>
            <p:ph type="body" sz="quarter" idx="10"/>
          </p:nvPr>
        </p:nvSpPr>
        <p:spPr>
          <a:xfrm>
            <a:off x="346483" y="1516062"/>
            <a:ext cx="11704320" cy="2717667"/>
          </a:xfrm>
        </p:spPr>
        <p:txBody>
          <a:bodyPr/>
          <a:lstStyle/>
          <a:p>
            <a:r>
              <a:rPr lang="en-US" sz="1600" dirty="0">
                <a:solidFill>
                  <a:srgbClr val="008000"/>
                </a:solidFill>
                <a:latin typeface="Menlo" charset="0"/>
              </a:rPr>
              <a:t>// </a:t>
            </a:r>
            <a:r>
              <a:rPr lang="en-US" sz="1600" dirty="0" err="1">
                <a:solidFill>
                  <a:srgbClr val="008000"/>
                </a:solidFill>
                <a:latin typeface="Menlo" charset="0"/>
              </a:rPr>
              <a:t>Creamos</a:t>
            </a:r>
            <a:r>
              <a:rPr lang="en-US" sz="1600" dirty="0">
                <a:solidFill>
                  <a:srgbClr val="008000"/>
                </a:solidFill>
                <a:latin typeface="Menlo" charset="0"/>
              </a:rPr>
              <a:t> un array de </a:t>
            </a:r>
            <a:r>
              <a:rPr lang="en-US" sz="1600" dirty="0" err="1">
                <a:solidFill>
                  <a:srgbClr val="008000"/>
                </a:solidFill>
                <a:latin typeface="Menlo" charset="0"/>
              </a:rPr>
              <a:t>tarjetas</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tarjetas</a:t>
            </a:r>
            <a:r>
              <a:rPr lang="en-US" sz="1600" dirty="0">
                <a:solidFill>
                  <a:srgbClr val="000000"/>
                </a:solidFill>
                <a:latin typeface="Menlo" charset="0"/>
              </a:rPr>
              <a:t> = [</a:t>
            </a:r>
            <a:r>
              <a:rPr lang="en-US" sz="1600" dirty="0">
                <a:solidFill>
                  <a:srgbClr val="001080"/>
                </a:solidFill>
                <a:latin typeface="Menlo" charset="0"/>
              </a:rPr>
              <a:t>heroCard1</a:t>
            </a:r>
            <a:r>
              <a:rPr lang="en-US" sz="1600" dirty="0">
                <a:solidFill>
                  <a:srgbClr val="000000"/>
                </a:solidFill>
                <a:latin typeface="Menlo" charset="0"/>
              </a:rPr>
              <a:t>, </a:t>
            </a:r>
            <a:r>
              <a:rPr lang="en-US" sz="1600" dirty="0">
                <a:solidFill>
                  <a:srgbClr val="001080"/>
                </a:solidFill>
                <a:latin typeface="Menlo" charset="0"/>
              </a:rPr>
              <a:t>heroCard2</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a:solidFill>
                  <a:srgbClr val="008000"/>
                </a:solidFill>
                <a:latin typeface="Menlo" charset="0"/>
              </a:rPr>
              <a:t>tarjeta</a:t>
            </a:r>
            <a:r>
              <a:rPr lang="en-US" sz="1600" dirty="0">
                <a:solidFill>
                  <a:srgbClr val="008000"/>
                </a:solidFill>
                <a:latin typeface="Menlo" charset="0"/>
              </a:rPr>
              <a:t> 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err="1">
                <a:solidFill>
                  <a:srgbClr val="795E26"/>
                </a:solidFill>
                <a:latin typeface="Menlo" charset="0"/>
              </a:rPr>
              <a:t>attachmentLayout</a:t>
            </a:r>
            <a:r>
              <a:rPr lang="en-US" sz="1600" dirty="0">
                <a:solidFill>
                  <a:srgbClr val="000000"/>
                </a:solidFill>
                <a:latin typeface="Menlo" charset="0"/>
              </a:rPr>
              <a:t>(</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AttachmentLayout</a:t>
            </a:r>
            <a:r>
              <a:rPr lang="en-US" sz="1600" dirty="0" err="1">
                <a:solidFill>
                  <a:srgbClr val="000000"/>
                </a:solidFill>
                <a:latin typeface="Menlo" charset="0"/>
              </a:rPr>
              <a:t>.</a:t>
            </a:r>
            <a:r>
              <a:rPr lang="en-US" sz="1600" dirty="0" err="1">
                <a:solidFill>
                  <a:srgbClr val="001080"/>
                </a:solidFill>
                <a:latin typeface="Menlo" charset="0"/>
              </a:rPr>
              <a:t>carousel</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a:solidFill>
                  <a:srgbClr val="795E26"/>
                </a:solidFill>
                <a:latin typeface="Menlo" charset="0"/>
              </a:rPr>
              <a:t>attachments</a:t>
            </a:r>
            <a:r>
              <a:rPr lang="en-US" sz="1600" dirty="0">
                <a:solidFill>
                  <a:srgbClr val="000000"/>
                </a:solidFill>
                <a:latin typeface="Menlo" charset="0"/>
              </a:rPr>
              <a:t>(</a:t>
            </a:r>
            <a:r>
              <a:rPr lang="en-US" sz="1600" dirty="0" err="1">
                <a:solidFill>
                  <a:srgbClr val="001080"/>
                </a:solidFill>
                <a:latin typeface="Menlo" charset="0"/>
              </a:rPr>
              <a:t>tarjetas</a:t>
            </a:r>
            <a:r>
              <a:rPr lang="en-US" sz="1600" dirty="0">
                <a:solidFill>
                  <a:srgbClr val="000000"/>
                </a:solidFill>
                <a:latin typeface="Menlo" charset="0"/>
              </a:rPr>
              <a:t>);</a:t>
            </a:r>
          </a:p>
          <a:p>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795E26"/>
                </a:solidFill>
                <a:latin typeface="Menlo" charset="0"/>
              </a:rPr>
              <a:t>send</a:t>
            </a:r>
            <a:r>
              <a:rPr lang="en-US" sz="1600" dirty="0">
                <a:solidFill>
                  <a:srgbClr val="000000"/>
                </a:solidFill>
                <a:latin typeface="Menlo" charset="0"/>
              </a:rPr>
              <a:t>(</a:t>
            </a:r>
            <a:r>
              <a:rPr lang="en-US" sz="1600" dirty="0" err="1">
                <a:solidFill>
                  <a:srgbClr val="001080"/>
                </a:solidFill>
                <a:latin typeface="Menlo" charset="0"/>
              </a:rPr>
              <a:t>msj</a:t>
            </a:r>
            <a:r>
              <a:rPr lang="en-US" sz="1600" dirty="0">
                <a:solidFill>
                  <a:srgbClr val="000000"/>
                </a:solidFill>
                <a:latin typeface="Menlo" charset="0"/>
              </a:rPr>
              <a:t>);</a:t>
            </a:r>
          </a:p>
          <a:p>
            <a:endParaRPr lang="en-US" sz="1600" dirty="0" smtClean="0">
              <a:solidFill>
                <a:srgbClr val="001080"/>
              </a:solidFill>
              <a:latin typeface="Menlo" charset="0"/>
            </a:endParaRPr>
          </a:p>
        </p:txBody>
      </p:sp>
    </p:spTree>
    <p:extLst>
      <p:ext uri="{BB962C8B-B14F-4D97-AF65-F5344CB8AC3E}">
        <p14:creationId xmlns:p14="http://schemas.microsoft.com/office/powerpoint/2010/main" val="39996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Interacción</a:t>
            </a:r>
            <a:r>
              <a:rPr lang="en-US" dirty="0" smtClean="0"/>
              <a:t> con el </a:t>
            </a:r>
            <a:r>
              <a:rPr lang="en-US" dirty="0" err="1" smtClean="0"/>
              <a:t>usuario</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Prompts, </a:t>
            </a:r>
            <a:r>
              <a:rPr lang="en-US" dirty="0" err="1" smtClean="0"/>
              <a:t>botones</a:t>
            </a:r>
            <a:r>
              <a:rPr lang="en-US" dirty="0" smtClean="0"/>
              <a:t>, </a:t>
            </a:r>
            <a:r>
              <a:rPr lang="en-US" dirty="0" err="1" smtClean="0"/>
              <a:t>tarjetas</a:t>
            </a:r>
            <a:r>
              <a:rPr lang="en-US" dirty="0" smtClean="0"/>
              <a:t> y </a:t>
            </a:r>
            <a:r>
              <a:rPr lang="en-US" dirty="0" err="1" smtClean="0"/>
              <a:t>carouseles</a:t>
            </a:r>
            <a:endParaRPr lang="en-US" dirty="0"/>
          </a:p>
        </p:txBody>
      </p:sp>
    </p:spTree>
    <p:extLst>
      <p:ext uri="{BB962C8B-B14F-4D97-AF65-F5344CB8AC3E}">
        <p14:creationId xmlns:p14="http://schemas.microsoft.com/office/powerpoint/2010/main" val="1795481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Despliegue</a:t>
            </a:r>
            <a:endParaRPr lang="en-US" dirty="0"/>
          </a:p>
        </p:txBody>
      </p:sp>
    </p:spTree>
    <p:extLst>
      <p:ext uri="{BB962C8B-B14F-4D97-AF65-F5344CB8AC3E}">
        <p14:creationId xmlns:p14="http://schemas.microsoft.com/office/powerpoint/2010/main" val="1719358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Despliegue</a:t>
            </a:r>
            <a:endParaRPr lang="en-US" dirty="0"/>
          </a:p>
        </p:txBody>
      </p:sp>
      <p:sp>
        <p:nvSpPr>
          <p:cNvPr id="3" name="Text Placeholder 2"/>
          <p:cNvSpPr>
            <a:spLocks noGrp="1"/>
          </p:cNvSpPr>
          <p:nvPr>
            <p:ph type="body" sz="quarter" idx="10"/>
          </p:nvPr>
        </p:nvSpPr>
        <p:spPr>
          <a:xfrm>
            <a:off x="456677" y="1973262"/>
            <a:ext cx="11704320" cy="2708434"/>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Web Apps</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Functions</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Bot Service</a:t>
            </a: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Máquina</a:t>
            </a:r>
            <a:r>
              <a:rPr lang="en-US" sz="3200" spc="0" dirty="0" smtClean="0">
                <a:gradFill>
                  <a:gsLst>
                    <a:gs pos="1250">
                      <a:srgbClr val="505050"/>
                    </a:gs>
                    <a:gs pos="100000">
                      <a:srgbClr val="505050"/>
                    </a:gs>
                  </a:gsLst>
                  <a:lin ang="5400000" scaled="0"/>
                </a:gradFill>
                <a:latin typeface="Segoe UI"/>
              </a:rPr>
              <a:t> Virtual</a:t>
            </a: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Otros</a:t>
            </a:r>
            <a:endParaRPr lang="en-US" dirty="0"/>
          </a:p>
        </p:txBody>
      </p:sp>
      <p:pic>
        <p:nvPicPr>
          <p:cNvPr id="6" name="Picture 5"/>
          <p:cNvPicPr>
            <a:picLocks noChangeAspect="1"/>
          </p:cNvPicPr>
          <p:nvPr/>
        </p:nvPicPr>
        <p:blipFill>
          <a:blip r:embed="rId2"/>
          <a:stretch>
            <a:fillRect/>
          </a:stretch>
        </p:blipFill>
        <p:spPr>
          <a:xfrm>
            <a:off x="7209257" y="1731047"/>
            <a:ext cx="3885360" cy="3885360"/>
          </a:xfrm>
          <a:prstGeom prst="rect">
            <a:avLst/>
          </a:prstGeom>
        </p:spPr>
      </p:pic>
    </p:spTree>
    <p:extLst>
      <p:ext uri="{BB962C8B-B14F-4D97-AF65-F5344CB8AC3E}">
        <p14:creationId xmlns:p14="http://schemas.microsoft.com/office/powerpoint/2010/main" val="82023538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Despliegue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desplegar</a:t>
            </a:r>
            <a:r>
              <a:rPr lang="en-US" dirty="0" smtClean="0"/>
              <a:t> </a:t>
            </a:r>
            <a:r>
              <a:rPr lang="en-US" dirty="0" err="1" smtClean="0"/>
              <a:t>tu</a:t>
            </a:r>
            <a:r>
              <a:rPr lang="en-US" dirty="0" smtClean="0"/>
              <a:t> bot a Azure Web Apps</a:t>
            </a:r>
            <a:endParaRPr lang="en-US" dirty="0"/>
          </a:p>
        </p:txBody>
      </p:sp>
    </p:spTree>
    <p:extLst>
      <p:ext uri="{BB962C8B-B14F-4D97-AF65-F5344CB8AC3E}">
        <p14:creationId xmlns:p14="http://schemas.microsoft.com/office/powerpoint/2010/main" val="1397721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Introducción</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412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090351"/>
          </a:xfrm>
        </p:spPr>
        <p:txBody>
          <a:bodyPr/>
          <a:lstStyle/>
          <a:p>
            <a:r>
              <a:rPr lang="en-US" dirty="0" err="1" smtClean="0"/>
              <a:t>Es</a:t>
            </a:r>
            <a:r>
              <a:rPr lang="en-US" dirty="0" smtClean="0"/>
              <a:t> </a:t>
            </a:r>
            <a:r>
              <a:rPr lang="en-US" dirty="0" err="1" smtClean="0"/>
              <a:t>una</a:t>
            </a:r>
            <a:r>
              <a:rPr lang="en-US" dirty="0" smtClean="0"/>
              <a:t> </a:t>
            </a:r>
            <a:r>
              <a:rPr lang="en-US" dirty="0" err="1" smtClean="0"/>
              <a:t>aplicación</a:t>
            </a:r>
            <a:r>
              <a:rPr lang="en-US" dirty="0" smtClean="0"/>
              <a:t> con </a:t>
            </a:r>
            <a:r>
              <a:rPr lang="en-US" dirty="0" err="1" smtClean="0"/>
              <a:t>una</a:t>
            </a:r>
            <a:r>
              <a:rPr lang="en-US" dirty="0" smtClean="0"/>
              <a:t> </a:t>
            </a:r>
            <a:r>
              <a:rPr lang="en-US" dirty="0" err="1" smtClean="0"/>
              <a:t>interfaz</a:t>
            </a:r>
            <a:r>
              <a:rPr lang="en-US" dirty="0" smtClean="0"/>
              <a:t> </a:t>
            </a:r>
            <a:r>
              <a:rPr lang="en-US" dirty="0" err="1" smtClean="0"/>
              <a:t>diferente</a:t>
            </a:r>
            <a:endParaRPr lang="en-US" dirty="0"/>
          </a:p>
          <a:p>
            <a:pPr lvl="1"/>
            <a:r>
              <a:rPr lang="en-US" dirty="0" err="1" smtClean="0"/>
              <a:t>Resuelve</a:t>
            </a:r>
            <a:r>
              <a:rPr lang="en-US" dirty="0" smtClean="0"/>
              <a:t> </a:t>
            </a:r>
            <a:r>
              <a:rPr lang="en-US" dirty="0" err="1" smtClean="0"/>
              <a:t>problemas</a:t>
            </a:r>
            <a:r>
              <a:rPr lang="en-US" dirty="0" smtClean="0"/>
              <a:t> </a:t>
            </a:r>
            <a:r>
              <a:rPr lang="en-US" dirty="0" err="1" smtClean="0"/>
              <a:t>mejor</a:t>
            </a:r>
            <a:r>
              <a:rPr lang="en-US" dirty="0" smtClean="0"/>
              <a:t>, </a:t>
            </a:r>
            <a:r>
              <a:rPr lang="en-US" dirty="0" err="1" smtClean="0"/>
              <a:t>más</a:t>
            </a:r>
            <a:r>
              <a:rPr lang="en-US" dirty="0" smtClean="0"/>
              <a:t> </a:t>
            </a:r>
            <a:r>
              <a:rPr lang="en-US" dirty="0" err="1" smtClean="0"/>
              <a:t>rápido</a:t>
            </a:r>
            <a:r>
              <a:rPr lang="en-US" dirty="0" smtClean="0"/>
              <a:t> o </a:t>
            </a:r>
            <a:r>
              <a:rPr lang="en-US" dirty="0" err="1" smtClean="0"/>
              <a:t>más</a:t>
            </a:r>
            <a:r>
              <a:rPr lang="en-US" dirty="0" smtClean="0"/>
              <a:t> </a:t>
            </a:r>
            <a:r>
              <a:rPr lang="en-US" dirty="0" err="1" smtClean="0"/>
              <a:t>fácilmente</a:t>
            </a:r>
            <a:r>
              <a:rPr lang="en-US" dirty="0" smtClean="0"/>
              <a:t> que </a:t>
            </a:r>
            <a:r>
              <a:rPr lang="en-US" dirty="0" err="1" smtClean="0"/>
              <a:t>sus</a:t>
            </a:r>
            <a:r>
              <a:rPr lang="en-US" dirty="0" smtClean="0"/>
              <a:t> </a:t>
            </a:r>
            <a:r>
              <a:rPr lang="en-US" dirty="0" err="1" smtClean="0"/>
              <a:t>alternativas</a:t>
            </a:r>
            <a:endParaRPr lang="en-US" dirty="0"/>
          </a:p>
          <a:p>
            <a:endParaRPr lang="en-US" dirty="0" smtClean="0"/>
          </a:p>
          <a:p>
            <a:r>
              <a:rPr lang="en-US" dirty="0" smtClean="0"/>
              <a:t>Canales y </a:t>
            </a:r>
            <a:r>
              <a:rPr lang="en-US" dirty="0" err="1" smtClean="0"/>
              <a:t>plataformas</a:t>
            </a:r>
            <a:endParaRPr lang="en-US" dirty="0"/>
          </a:p>
          <a:p>
            <a:pPr lvl="1"/>
            <a:r>
              <a:rPr lang="en-US" dirty="0" err="1" smtClean="0"/>
              <a:t>Funciona</a:t>
            </a:r>
            <a:r>
              <a:rPr lang="en-US" dirty="0" smtClean="0"/>
              <a:t> </a:t>
            </a:r>
            <a:r>
              <a:rPr lang="en-US" dirty="0" err="1" smtClean="0"/>
              <a:t>en</a:t>
            </a:r>
            <a:r>
              <a:rPr lang="en-US" dirty="0" smtClean="0"/>
              <a:t> </a:t>
            </a:r>
            <a:r>
              <a:rPr lang="en-US" dirty="0" err="1" smtClean="0"/>
              <a:t>distintas</a:t>
            </a:r>
            <a:r>
              <a:rPr lang="en-US" dirty="0" smtClean="0"/>
              <a:t> </a:t>
            </a:r>
            <a:r>
              <a:rPr lang="en-US" dirty="0" err="1" smtClean="0"/>
              <a:t>plataformas</a:t>
            </a:r>
            <a:r>
              <a:rPr lang="en-US" dirty="0"/>
              <a:t> </a:t>
            </a:r>
            <a:r>
              <a:rPr lang="en-US" dirty="0" smtClean="0"/>
              <a:t>y </a:t>
            </a:r>
            <a:r>
              <a:rPr lang="en-US" dirty="0" err="1" smtClean="0"/>
              <a:t>en</a:t>
            </a:r>
            <a:r>
              <a:rPr lang="en-US" dirty="0" smtClean="0"/>
              <a:t> </a:t>
            </a:r>
            <a:r>
              <a:rPr lang="en-US" dirty="0" err="1" smtClean="0"/>
              <a:t>distintos</a:t>
            </a:r>
            <a:r>
              <a:rPr lang="en-US" dirty="0" smtClean="0"/>
              <a:t> </a:t>
            </a:r>
            <a:r>
              <a:rPr lang="en-US" dirty="0" err="1" smtClean="0"/>
              <a:t>canales</a:t>
            </a:r>
            <a:endParaRPr lang="en-US" dirty="0"/>
          </a:p>
          <a:p>
            <a:pPr lvl="1"/>
            <a:r>
              <a:rPr lang="en-US" dirty="0" smtClean="0"/>
              <a:t>Las </a:t>
            </a:r>
            <a:r>
              <a:rPr lang="en-US" dirty="0" err="1" smtClean="0"/>
              <a:t>mismas</a:t>
            </a:r>
            <a:r>
              <a:rPr lang="en-US" dirty="0" smtClean="0"/>
              <a:t> </a:t>
            </a:r>
            <a:r>
              <a:rPr lang="en-US" dirty="0" err="1" smtClean="0"/>
              <a:t>plataformas</a:t>
            </a:r>
            <a:r>
              <a:rPr lang="en-US" dirty="0" smtClean="0"/>
              <a:t> que </a:t>
            </a:r>
            <a:r>
              <a:rPr lang="en-US" dirty="0" err="1" smtClean="0"/>
              <a:t>utilizamos</a:t>
            </a:r>
            <a:r>
              <a:rPr lang="en-US" dirty="0" smtClean="0"/>
              <a:t> la mayor parte del </a:t>
            </a:r>
            <a:r>
              <a:rPr lang="en-US" dirty="0" err="1" smtClean="0"/>
              <a:t>tiempo</a:t>
            </a:r>
            <a:endParaRPr lang="en-US" dirty="0"/>
          </a:p>
          <a:p>
            <a:pPr lvl="1"/>
            <a:endParaRPr lang="en-US" dirty="0"/>
          </a:p>
          <a:p>
            <a:r>
              <a:rPr lang="en-US" dirty="0" err="1" smtClean="0"/>
              <a:t>Experiencia</a:t>
            </a:r>
            <a:endParaRPr lang="en-US" dirty="0"/>
          </a:p>
          <a:p>
            <a:pPr lvl="1"/>
            <a:r>
              <a:rPr lang="en-US" dirty="0" smtClean="0"/>
              <a:t>Su </a:t>
            </a:r>
            <a:r>
              <a:rPr lang="en-US" dirty="0" err="1" smtClean="0"/>
              <a:t>funcionamiento</a:t>
            </a:r>
            <a:r>
              <a:rPr lang="en-US" dirty="0" smtClean="0"/>
              <a:t> </a:t>
            </a:r>
            <a:r>
              <a:rPr lang="en-US" dirty="0" err="1" smtClean="0"/>
              <a:t>debe</a:t>
            </a:r>
            <a:r>
              <a:rPr lang="en-US" dirty="0" smtClean="0"/>
              <a:t> </a:t>
            </a:r>
            <a:r>
              <a:rPr lang="en-US" dirty="0" err="1" smtClean="0"/>
              <a:t>ser</a:t>
            </a:r>
            <a:r>
              <a:rPr lang="en-US" dirty="0" smtClean="0"/>
              <a:t> </a:t>
            </a:r>
            <a:r>
              <a:rPr lang="en-US" dirty="0" err="1" smtClean="0"/>
              <a:t>fácil</a:t>
            </a:r>
            <a:r>
              <a:rPr lang="en-US" dirty="0" smtClean="0"/>
              <a:t> de </a:t>
            </a:r>
            <a:r>
              <a:rPr lang="en-US" dirty="0" err="1" smtClean="0"/>
              <a:t>comprender</a:t>
            </a:r>
            <a:endParaRPr lang="en-US" dirty="0"/>
          </a:p>
          <a:p>
            <a:pPr lvl="1"/>
            <a:r>
              <a:rPr lang="en-US" dirty="0" err="1" smtClean="0"/>
              <a:t>Resuelve</a:t>
            </a:r>
            <a:r>
              <a:rPr lang="en-US" dirty="0" smtClean="0"/>
              <a:t> </a:t>
            </a:r>
            <a:r>
              <a:rPr lang="en-US" dirty="0" err="1" smtClean="0"/>
              <a:t>problemas</a:t>
            </a:r>
            <a:r>
              <a:rPr lang="en-US" dirty="0" smtClean="0"/>
              <a:t> con </a:t>
            </a:r>
            <a:r>
              <a:rPr lang="en-US" dirty="0" err="1" smtClean="0"/>
              <a:t>una</a:t>
            </a:r>
            <a:r>
              <a:rPr lang="en-US" dirty="0" smtClean="0"/>
              <a:t> </a:t>
            </a:r>
            <a:r>
              <a:rPr lang="en-US" dirty="0" err="1" smtClean="0"/>
              <a:t>cantidad</a:t>
            </a:r>
            <a:r>
              <a:rPr lang="en-US" dirty="0" smtClean="0"/>
              <a:t> </a:t>
            </a:r>
            <a:r>
              <a:rPr lang="en-US" dirty="0" err="1" smtClean="0"/>
              <a:t>mínima</a:t>
            </a:r>
            <a:r>
              <a:rPr lang="en-US" dirty="0" smtClean="0"/>
              <a:t> de </a:t>
            </a:r>
            <a:r>
              <a:rPr lang="en-US" dirty="0" err="1" smtClean="0"/>
              <a:t>pasos</a:t>
            </a:r>
            <a:endParaRPr lang="en-US" dirty="0"/>
          </a:p>
        </p:txBody>
      </p:sp>
    </p:spTree>
    <p:extLst>
      <p:ext uri="{BB962C8B-B14F-4D97-AF65-F5344CB8AC3E}">
        <p14:creationId xmlns:p14="http://schemas.microsoft.com/office/powerpoint/2010/main" val="10112699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NO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687437"/>
          </a:xfrm>
        </p:spPr>
        <p:txBody>
          <a:bodyPr/>
          <a:lstStyle/>
          <a:p>
            <a:r>
              <a:rPr lang="en-US" dirty="0" err="1" smtClean="0"/>
              <a:t>Inteligencia</a:t>
            </a:r>
            <a:r>
              <a:rPr lang="en-US" dirty="0" smtClean="0"/>
              <a:t> artificial</a:t>
            </a:r>
            <a:endParaRPr lang="en-US" dirty="0"/>
          </a:p>
          <a:p>
            <a:pPr lvl="1"/>
            <a:r>
              <a:rPr lang="en-US" dirty="0" smtClean="0"/>
              <a:t>No </a:t>
            </a:r>
            <a:r>
              <a:rPr lang="en-US" dirty="0" err="1" smtClean="0"/>
              <a:t>necesariamente</a:t>
            </a:r>
            <a:r>
              <a:rPr lang="en-US" dirty="0" smtClean="0"/>
              <a:t> </a:t>
            </a:r>
            <a:r>
              <a:rPr lang="en-US" dirty="0" err="1" smtClean="0"/>
              <a:t>está</a:t>
            </a:r>
            <a:r>
              <a:rPr lang="en-US" dirty="0" smtClean="0"/>
              <a:t> </a:t>
            </a:r>
            <a:r>
              <a:rPr lang="en-US" dirty="0" err="1" smtClean="0"/>
              <a:t>basado</a:t>
            </a:r>
            <a:r>
              <a:rPr lang="en-US" dirty="0" smtClean="0"/>
              <a:t> </a:t>
            </a:r>
            <a:r>
              <a:rPr lang="en-US" dirty="0" err="1" smtClean="0"/>
              <a:t>en</a:t>
            </a:r>
            <a:r>
              <a:rPr lang="en-US" dirty="0" smtClean="0"/>
              <a:t> IA</a:t>
            </a:r>
            <a:endParaRPr lang="en-US" dirty="0"/>
          </a:p>
          <a:p>
            <a:pPr lvl="1"/>
            <a:endParaRPr lang="en-US" dirty="0"/>
          </a:p>
          <a:p>
            <a:r>
              <a:rPr lang="en-US" dirty="0" err="1" smtClean="0"/>
              <a:t>Sólo</a:t>
            </a:r>
            <a:r>
              <a:rPr lang="en-US" dirty="0" smtClean="0"/>
              <a:t> </a:t>
            </a:r>
            <a:r>
              <a:rPr lang="en-US" dirty="0" err="1" smtClean="0"/>
              <a:t>texto</a:t>
            </a:r>
            <a:endParaRPr lang="en-US" dirty="0"/>
          </a:p>
          <a:p>
            <a:pPr lvl="1"/>
            <a:r>
              <a:rPr lang="en-US" dirty="0" err="1" smtClean="0"/>
              <a:t>Puede</a:t>
            </a:r>
            <a:r>
              <a:rPr lang="en-US" dirty="0" smtClean="0"/>
              <a:t> </a:t>
            </a:r>
            <a:r>
              <a:rPr lang="en-US" dirty="0" err="1" smtClean="0"/>
              <a:t>ofrecer</a:t>
            </a:r>
            <a:r>
              <a:rPr lang="en-US" dirty="0" smtClean="0"/>
              <a:t> </a:t>
            </a:r>
            <a:r>
              <a:rPr lang="en-US" dirty="0" err="1" smtClean="0"/>
              <a:t>otras</a:t>
            </a:r>
            <a:r>
              <a:rPr lang="en-US" dirty="0" smtClean="0"/>
              <a:t> </a:t>
            </a:r>
            <a:r>
              <a:rPr lang="en-US" dirty="0" err="1" smtClean="0"/>
              <a:t>funcionalidades</a:t>
            </a:r>
            <a:endParaRPr lang="en-US" dirty="0" smtClean="0"/>
          </a:p>
          <a:p>
            <a:pPr lvl="2"/>
            <a:r>
              <a:rPr lang="en-US" dirty="0" err="1" smtClean="0"/>
              <a:t>Voz</a:t>
            </a:r>
            <a:endParaRPr lang="en-US" dirty="0" smtClean="0"/>
          </a:p>
          <a:p>
            <a:pPr lvl="2"/>
            <a:r>
              <a:rPr lang="en-US" dirty="0" smtClean="0"/>
              <a:t>Imagen, video</a:t>
            </a:r>
          </a:p>
          <a:p>
            <a:pPr lvl="2"/>
            <a:r>
              <a:rPr lang="en-US" dirty="0" err="1" smtClean="0"/>
              <a:t>Botones</a:t>
            </a:r>
            <a:r>
              <a:rPr lang="en-US" dirty="0" smtClean="0"/>
              <a:t>, </a:t>
            </a:r>
            <a:r>
              <a:rPr lang="en-US" dirty="0" err="1" smtClean="0"/>
              <a:t>acciones</a:t>
            </a:r>
            <a:endParaRPr lang="en-US" dirty="0"/>
          </a:p>
          <a:p>
            <a:pPr lvl="1"/>
            <a:endParaRPr lang="en-US" dirty="0"/>
          </a:p>
          <a:p>
            <a:r>
              <a:rPr lang="en-US" dirty="0" err="1" smtClean="0"/>
              <a:t>Procesamiento</a:t>
            </a:r>
            <a:r>
              <a:rPr lang="en-US" dirty="0" smtClean="0"/>
              <a:t> de </a:t>
            </a:r>
            <a:r>
              <a:rPr lang="en-US" dirty="0" err="1" smtClean="0"/>
              <a:t>Lenguaje</a:t>
            </a:r>
            <a:r>
              <a:rPr lang="en-US" dirty="0" smtClean="0"/>
              <a:t> Natural</a:t>
            </a:r>
            <a:endParaRPr lang="en-US" dirty="0"/>
          </a:p>
          <a:p>
            <a:pPr lvl="1"/>
            <a:r>
              <a:rPr lang="en-US" dirty="0" err="1" smtClean="0"/>
              <a:t>Muchos</a:t>
            </a:r>
            <a:r>
              <a:rPr lang="en-US" dirty="0" smtClean="0"/>
              <a:t> </a:t>
            </a:r>
            <a:r>
              <a:rPr lang="en-US" dirty="0" err="1" smtClean="0"/>
              <a:t>problemas</a:t>
            </a:r>
            <a:r>
              <a:rPr lang="en-US" dirty="0" smtClean="0"/>
              <a:t> </a:t>
            </a:r>
            <a:r>
              <a:rPr lang="en-US" dirty="0" err="1" smtClean="0"/>
              <a:t>pueden</a:t>
            </a:r>
            <a:r>
              <a:rPr lang="en-US" dirty="0" smtClean="0"/>
              <a:t> </a:t>
            </a:r>
            <a:r>
              <a:rPr lang="en-US" dirty="0" err="1" smtClean="0"/>
              <a:t>resolverse</a:t>
            </a:r>
            <a:r>
              <a:rPr lang="en-US" dirty="0" smtClean="0"/>
              <a:t> con PLN</a:t>
            </a:r>
          </a:p>
          <a:p>
            <a:pPr lvl="2"/>
            <a:r>
              <a:rPr lang="en-US" dirty="0" err="1" smtClean="0"/>
              <a:t>Uso</a:t>
            </a:r>
            <a:r>
              <a:rPr lang="en-US" dirty="0" smtClean="0"/>
              <a:t> de </a:t>
            </a:r>
            <a:r>
              <a:rPr lang="en-US" dirty="0" err="1" smtClean="0"/>
              <a:t>expresiones</a:t>
            </a:r>
            <a:r>
              <a:rPr lang="en-US" dirty="0" smtClean="0"/>
              <a:t> </a:t>
            </a:r>
            <a:r>
              <a:rPr lang="en-US" dirty="0" err="1" smtClean="0"/>
              <a:t>regulares</a:t>
            </a:r>
            <a:endParaRPr lang="en-US" dirty="0"/>
          </a:p>
        </p:txBody>
      </p:sp>
    </p:spTree>
    <p:extLst>
      <p:ext uri="{BB962C8B-B14F-4D97-AF65-F5344CB8AC3E}">
        <p14:creationId xmlns:p14="http://schemas.microsoft.com/office/powerpoint/2010/main" val="10165730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339801"/>
            <a:ext cx="11704320" cy="914400"/>
          </a:xfrm>
        </p:spPr>
        <p:txBody>
          <a:bodyPr/>
          <a:lstStyle/>
          <a:p>
            <a:r>
              <a:rPr lang="en-US" dirty="0" err="1" smtClean="0"/>
              <a:t>Radiografía</a:t>
            </a:r>
            <a:r>
              <a:rPr lang="en-US" dirty="0" smtClean="0"/>
              <a:t> de un bot</a:t>
            </a:r>
            <a:endParaRPr lang="en-US" dirty="0"/>
          </a:p>
        </p:txBody>
      </p:sp>
      <p:pic>
        <p:nvPicPr>
          <p:cNvPr id="25" name="Picture 24"/>
          <p:cNvPicPr>
            <a:picLocks noChangeAspect="1"/>
          </p:cNvPicPr>
          <p:nvPr/>
        </p:nvPicPr>
        <p:blipFill>
          <a:blip r:embed="rId2"/>
          <a:stretch>
            <a:fillRect/>
          </a:stretch>
        </p:blipFill>
        <p:spPr>
          <a:xfrm>
            <a:off x="9371654" y="1080582"/>
            <a:ext cx="2298700" cy="4838700"/>
          </a:xfrm>
          <a:prstGeom prst="rect">
            <a:avLst/>
          </a:prstGeom>
        </p:spPr>
      </p:pic>
      <p:sp>
        <p:nvSpPr>
          <p:cNvPr id="26" name="Rounded Rectangle 25"/>
          <p:cNvSpPr/>
          <p:nvPr/>
        </p:nvSpPr>
        <p:spPr bwMode="auto">
          <a:xfrm rot="16200000">
            <a:off x="6489739" y="3116260"/>
            <a:ext cx="4838700" cy="7620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Framework Connector</a:t>
            </a:r>
          </a:p>
        </p:txBody>
      </p:sp>
      <p:sp>
        <p:nvSpPr>
          <p:cNvPr id="28" name="Rounded Rectangle 27"/>
          <p:cNvSpPr/>
          <p:nvPr/>
        </p:nvSpPr>
        <p:spPr bwMode="auto">
          <a:xfrm rot="16200000">
            <a:off x="4237037" y="2811462"/>
            <a:ext cx="2286000" cy="13716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Builder</a:t>
            </a:r>
          </a:p>
        </p:txBody>
      </p:sp>
      <p:sp>
        <p:nvSpPr>
          <p:cNvPr id="29" name="Rounded Rectangle 28"/>
          <p:cNvSpPr/>
          <p:nvPr/>
        </p:nvSpPr>
        <p:spPr bwMode="auto">
          <a:xfrm>
            <a:off x="365761" y="2935285"/>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Tu</a:t>
            </a:r>
            <a:r>
              <a:rPr lang="en-US" sz="2400" dirty="0" smtClean="0">
                <a:gradFill>
                  <a:gsLst>
                    <a:gs pos="0">
                      <a:srgbClr val="FFFFFF"/>
                    </a:gs>
                    <a:gs pos="100000">
                      <a:srgbClr val="FFFFFF"/>
                    </a:gs>
                  </a:gsLst>
                  <a:lin ang="5400000" scaled="0"/>
                </a:gradFill>
                <a:ea typeface="Segoe UI" pitchFamily="34" charset="0"/>
                <a:cs typeface="Segoe UI" pitchFamily="34" charset="0"/>
              </a:rPr>
              <a:t> </a:t>
            </a:r>
            <a:r>
              <a:rPr lang="en-US" sz="2400" dirty="0" err="1" smtClean="0">
                <a:gradFill>
                  <a:gsLst>
                    <a:gs pos="0">
                      <a:srgbClr val="FFFFFF"/>
                    </a:gs>
                    <a:gs pos="100000">
                      <a:srgbClr val="FFFFFF"/>
                    </a:gs>
                  </a:gsLst>
                  <a:lin ang="5400000" scaled="0"/>
                </a:gradFill>
                <a:ea typeface="Segoe UI" pitchFamily="34" charset="0"/>
                <a:cs typeface="Segoe UI" pitchFamily="34" charset="0"/>
              </a:rPr>
              <a:t>lógica</a:t>
            </a:r>
            <a:r>
              <a:rPr lang="en-US" sz="2400" dirty="0" smtClean="0">
                <a:gradFill>
                  <a:gsLst>
                    <a:gs pos="0">
                      <a:srgbClr val="FFFFFF"/>
                    </a:gs>
                    <a:gs pos="100000">
                      <a:srgbClr val="FFFFFF"/>
                    </a:gs>
                  </a:gsLst>
                  <a:lin ang="5400000" scaled="0"/>
                </a:gradFill>
                <a:ea typeface="Segoe UI" pitchFamily="34" charset="0"/>
                <a:cs typeface="Segoe UI" pitchFamily="34" charset="0"/>
              </a:rPr>
              <a:t> de </a:t>
            </a:r>
            <a:r>
              <a:rPr lang="en-US" sz="2400" dirty="0" err="1" smtClean="0">
                <a:gradFill>
                  <a:gsLst>
                    <a:gs pos="0">
                      <a:srgbClr val="FFFFFF"/>
                    </a:gs>
                    <a:gs pos="100000">
                      <a:srgbClr val="FFFFFF"/>
                    </a:gs>
                  </a:gsLst>
                  <a:lin ang="5400000" scaled="0"/>
                </a:gradFill>
                <a:ea typeface="Segoe UI" pitchFamily="34" charset="0"/>
                <a:cs typeface="Segoe UI" pitchFamily="34" charset="0"/>
              </a:rPr>
              <a:t>negocios</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ounded Rectangle 29"/>
          <p:cNvSpPr/>
          <p:nvPr/>
        </p:nvSpPr>
        <p:spPr bwMode="auto">
          <a:xfrm>
            <a:off x="4165831" y="5478462"/>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Herramientas</a:t>
            </a:r>
            <a:r>
              <a:rPr lang="en-US" sz="2400" dirty="0" smtClean="0">
                <a:gradFill>
                  <a:gsLst>
                    <a:gs pos="0">
                      <a:srgbClr val="FFFFFF"/>
                    </a:gs>
                    <a:gs pos="100000">
                      <a:srgbClr val="FFFFFF"/>
                    </a:gs>
                  </a:gsLst>
                  <a:lin ang="5400000" scaled="0"/>
                </a:gradFill>
                <a:ea typeface="Segoe UI" pitchFamily="34" charset="0"/>
                <a:cs typeface="Segoe UI" pitchFamily="34" charset="0"/>
              </a:rPr>
              <a:t> para NLP</a:t>
            </a:r>
          </a:p>
        </p:txBody>
      </p:sp>
      <p:cxnSp>
        <p:nvCxnSpPr>
          <p:cNvPr id="32" name="Straight Arrow Connector 31"/>
          <p:cNvCxnSpPr>
            <a:stCxn id="28" idx="1"/>
            <a:endCxn id="30" idx="0"/>
          </p:cNvCxnSpPr>
          <p:nvPr/>
        </p:nvCxnSpPr>
        <p:spPr>
          <a:xfrm>
            <a:off x="5380037" y="4640262"/>
            <a:ext cx="1" cy="83820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0"/>
            <a:endCxn id="29" idx="3"/>
          </p:cNvCxnSpPr>
          <p:nvPr/>
        </p:nvCxnSpPr>
        <p:spPr>
          <a:xfrm flipH="1" flipV="1">
            <a:off x="2794174" y="3497261"/>
            <a:ext cx="1900063"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2"/>
          </p:cNvCxnSpPr>
          <p:nvPr/>
        </p:nvCxnSpPr>
        <p:spPr>
          <a:xfrm flipH="1">
            <a:off x="6065837" y="3497260"/>
            <a:ext cx="2438401" cy="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1047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Buenas</a:t>
            </a:r>
            <a:r>
              <a:rPr lang="en-US" dirty="0" smtClean="0"/>
              <a:t> </a:t>
            </a:r>
            <a:r>
              <a:rPr lang="en-US" dirty="0" err="1" smtClean="0"/>
              <a:t>prácticas</a:t>
            </a:r>
            <a:endParaRPr lang="en-US" dirty="0"/>
          </a:p>
        </p:txBody>
      </p:sp>
      <p:sp>
        <p:nvSpPr>
          <p:cNvPr id="4" name="Text Placeholder 3"/>
          <p:cNvSpPr>
            <a:spLocks noGrp="1"/>
          </p:cNvSpPr>
          <p:nvPr>
            <p:ph type="body" sz="quarter" idx="11"/>
          </p:nvPr>
        </p:nvSpPr>
        <p:spPr>
          <a:xfrm>
            <a:off x="365760" y="1489219"/>
            <a:ext cx="5486400" cy="3477875"/>
          </a:xfrm>
        </p:spPr>
        <p:txBody>
          <a:bodyPr/>
          <a:lstStyle/>
          <a:p>
            <a:pPr lvl="0">
              <a:spcBef>
                <a:spcPts val="1200"/>
              </a:spcBef>
            </a:pPr>
            <a:r>
              <a:rPr lang="en-US" dirty="0" smtClean="0">
                <a:gradFill>
                  <a:gsLst>
                    <a:gs pos="1250">
                      <a:srgbClr val="505050"/>
                    </a:gs>
                    <a:gs pos="100000">
                      <a:srgbClr val="505050"/>
                    </a:gs>
                  </a:gsLst>
                  <a:lin ang="5400000" scaled="0"/>
                </a:gradFill>
              </a:rPr>
              <a:t>No </a:t>
            </a:r>
            <a:r>
              <a:rPr lang="en-US" dirty="0" err="1" smtClean="0">
                <a:gradFill>
                  <a:gsLst>
                    <a:gs pos="1250">
                      <a:srgbClr val="505050"/>
                    </a:gs>
                    <a:gs pos="100000">
                      <a:srgbClr val="505050"/>
                    </a:gs>
                  </a:gsLst>
                  <a:lin ang="5400000" scaled="0"/>
                </a:gradFill>
              </a:rPr>
              <a:t>olvides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una</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aplicación</a:t>
            </a:r>
            <a:r>
              <a:rPr lang="en-US" dirty="0" smtClean="0">
                <a:gradFill>
                  <a:gsLst>
                    <a:gs pos="1250">
                      <a:srgbClr val="505050"/>
                    </a:gs>
                    <a:gs pos="100000">
                      <a:srgbClr val="505050"/>
                    </a:gs>
                  </a:gsLst>
                  <a:lin ang="5400000" scaled="0"/>
                </a:gradFill>
              </a:rPr>
              <a:t> web</a:t>
            </a:r>
          </a:p>
          <a:p>
            <a:pPr lvl="0">
              <a:spcBef>
                <a:spcPts val="1200"/>
              </a:spcBef>
            </a:pPr>
            <a:r>
              <a:rPr lang="en-US" dirty="0" err="1" smtClean="0">
                <a:gradFill>
                  <a:gsLst>
                    <a:gs pos="1250">
                      <a:srgbClr val="505050"/>
                    </a:gs>
                    <a:gs pos="100000">
                      <a:srgbClr val="505050"/>
                    </a:gs>
                  </a:gsLst>
                  <a:lin ang="5400000" scaled="0"/>
                </a:gradFill>
              </a:rPr>
              <a:t>Seguridad</a:t>
            </a: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autenticación</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DevOps</a:t>
            </a:r>
          </a:p>
          <a:p>
            <a:pPr lvl="0">
              <a:spcBef>
                <a:spcPts val="1200"/>
              </a:spcBef>
            </a:pPr>
            <a:r>
              <a:rPr lang="en-US" dirty="0" smtClean="0">
                <a:gradFill>
                  <a:gsLst>
                    <a:gs pos="1250">
                      <a:srgbClr val="505050"/>
                    </a:gs>
                    <a:gs pos="100000">
                      <a:srgbClr val="505050"/>
                    </a:gs>
                  </a:gsLst>
                  <a:lin ang="5400000" scaled="0"/>
                </a:gradFill>
              </a:rPr>
              <a:t>Testing</a:t>
            </a:r>
          </a:p>
          <a:p>
            <a:pPr lvl="0">
              <a:spcBef>
                <a:spcPts val="1200"/>
              </a:spcBef>
            </a:pPr>
            <a:r>
              <a:rPr lang="en-US" dirty="0" smtClean="0">
                <a:gradFill>
                  <a:gsLst>
                    <a:gs pos="1250">
                      <a:srgbClr val="505050"/>
                    </a:gs>
                    <a:gs pos="100000">
                      <a:srgbClr val="505050"/>
                    </a:gs>
                  </a:gsLst>
                  <a:lin ang="5400000" scaled="0"/>
                </a:gradFill>
              </a:rPr>
              <a:t>UX</a:t>
            </a:r>
          </a:p>
          <a:p>
            <a:pPr lvl="0">
              <a:spcBef>
                <a:spcPts val="1200"/>
              </a:spcBef>
            </a:pPr>
            <a:r>
              <a:rPr lang="en-US" dirty="0" err="1" smtClean="0">
                <a:gradFill>
                  <a:gsLst>
                    <a:gs pos="1250">
                      <a:srgbClr val="505050"/>
                    </a:gs>
                    <a:gs pos="100000">
                      <a:srgbClr val="505050"/>
                    </a:gs>
                  </a:gsLst>
                  <a:lin ang="5400000" scaled="0"/>
                </a:gradFill>
              </a:rPr>
              <a:t>Configuración</a:t>
            </a:r>
            <a:endParaRPr lang="en-US" dirty="0" smtClean="0">
              <a:gradFill>
                <a:gsLst>
                  <a:gs pos="1250">
                    <a:srgbClr val="505050"/>
                  </a:gs>
                  <a:gs pos="100000">
                    <a:srgbClr val="505050"/>
                  </a:gs>
                </a:gsLst>
                <a:lin ang="5400000" scaled="0"/>
              </a:gradFill>
            </a:endParaRPr>
          </a:p>
          <a:p>
            <a:pPr lvl="0">
              <a:spcBef>
                <a:spcPts val="1200"/>
              </a:spcBef>
            </a:pPr>
            <a:r>
              <a:rPr lang="en-US" dirty="0" err="1" smtClean="0">
                <a:gradFill>
                  <a:gsLst>
                    <a:gs pos="1250">
                      <a:srgbClr val="505050"/>
                    </a:gs>
                    <a:gs pos="100000">
                      <a:srgbClr val="505050"/>
                    </a:gs>
                  </a:gsLst>
                  <a:lin ang="5400000" scaled="0"/>
                </a:gradFill>
              </a:rPr>
              <a:t>Ambientes</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más</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20316012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Algunos</a:t>
            </a:r>
            <a:r>
              <a:rPr lang="en-US" dirty="0" smtClean="0"/>
              <a:t> </a:t>
            </a:r>
            <a:r>
              <a:rPr lang="en-US" dirty="0" err="1" smtClean="0"/>
              <a:t>conceptos</a:t>
            </a:r>
            <a:endParaRPr lang="en-US" dirty="0"/>
          </a:p>
        </p:txBody>
      </p:sp>
      <p:sp>
        <p:nvSpPr>
          <p:cNvPr id="3" name="Text Placeholder 2"/>
          <p:cNvSpPr>
            <a:spLocks noGrp="1"/>
          </p:cNvSpPr>
          <p:nvPr>
            <p:ph type="body" sz="quarter" idx="10"/>
          </p:nvPr>
        </p:nvSpPr>
        <p:spPr>
          <a:xfrm>
            <a:off x="365760" y="1371600"/>
            <a:ext cx="11704320" cy="5075236"/>
          </a:xfrm>
        </p:spPr>
        <p:txBody>
          <a:bodyPr/>
          <a:lstStyle/>
          <a:p>
            <a:r>
              <a:rPr lang="en-US" dirty="0" err="1" smtClean="0"/>
              <a:t>Mensajes</a:t>
            </a:r>
            <a:endParaRPr lang="en-US" dirty="0"/>
          </a:p>
          <a:p>
            <a:pPr lvl="1"/>
            <a:r>
              <a:rPr lang="en-US" dirty="0" err="1" smtClean="0"/>
              <a:t>Pueden</a:t>
            </a:r>
            <a:r>
              <a:rPr lang="en-US" dirty="0" smtClean="0"/>
              <a:t> </a:t>
            </a:r>
            <a:r>
              <a:rPr lang="en-US" dirty="0" err="1" smtClean="0"/>
              <a:t>ser</a:t>
            </a:r>
            <a:r>
              <a:rPr lang="en-US" dirty="0" smtClean="0"/>
              <a:t> </a:t>
            </a:r>
            <a:r>
              <a:rPr lang="en-US" dirty="0" err="1" smtClean="0"/>
              <a:t>textos</a:t>
            </a:r>
            <a:r>
              <a:rPr lang="en-US" dirty="0" smtClean="0"/>
              <a:t>, </a:t>
            </a:r>
            <a:r>
              <a:rPr lang="en-US" dirty="0" err="1" smtClean="0"/>
              <a:t>adjuntos</a:t>
            </a:r>
            <a:r>
              <a:rPr lang="en-US" dirty="0" smtClean="0"/>
              <a:t> o </a:t>
            </a:r>
            <a:r>
              <a:rPr lang="en-US" dirty="0" err="1" smtClean="0"/>
              <a:t>tarjetas</a:t>
            </a:r>
            <a:r>
              <a:rPr lang="en-US" dirty="0" smtClean="0"/>
              <a:t>.</a:t>
            </a:r>
            <a:endParaRPr lang="en-US" dirty="0"/>
          </a:p>
          <a:p>
            <a:pPr lvl="1"/>
            <a:endParaRPr lang="en-US" dirty="0"/>
          </a:p>
          <a:p>
            <a:r>
              <a:rPr lang="en-US" dirty="0" err="1" smtClean="0"/>
              <a:t>Diálogos</a:t>
            </a:r>
            <a:endParaRPr lang="en-US" dirty="0"/>
          </a:p>
          <a:p>
            <a:pPr lvl="1"/>
            <a:r>
              <a:rPr lang="en-US" dirty="0" err="1" smtClean="0"/>
              <a:t>Permiten</a:t>
            </a:r>
            <a:r>
              <a:rPr lang="en-US" dirty="0" smtClean="0"/>
              <a:t> </a:t>
            </a:r>
            <a:r>
              <a:rPr lang="en-US" dirty="0" err="1" smtClean="0"/>
              <a:t>organizar</a:t>
            </a:r>
            <a:r>
              <a:rPr lang="en-US" dirty="0" smtClean="0"/>
              <a:t> la </a:t>
            </a:r>
            <a:r>
              <a:rPr lang="en-US" dirty="0" err="1" smtClean="0"/>
              <a:t>estructura</a:t>
            </a:r>
            <a:r>
              <a:rPr lang="en-US" dirty="0" smtClean="0"/>
              <a:t> y </a:t>
            </a:r>
            <a:r>
              <a:rPr lang="en-US" dirty="0" err="1" smtClean="0"/>
              <a:t>lógica</a:t>
            </a:r>
            <a:r>
              <a:rPr lang="en-US" dirty="0" smtClean="0"/>
              <a:t> </a:t>
            </a:r>
            <a:r>
              <a:rPr lang="en-US" dirty="0" err="1" smtClean="0"/>
              <a:t>conversacional</a:t>
            </a:r>
            <a:r>
              <a:rPr lang="en-US" dirty="0" smtClean="0"/>
              <a:t>.</a:t>
            </a:r>
            <a:endParaRPr lang="en-US" dirty="0"/>
          </a:p>
          <a:p>
            <a:pPr lvl="1"/>
            <a:endParaRPr lang="en-US" dirty="0" smtClean="0"/>
          </a:p>
          <a:p>
            <a:r>
              <a:rPr lang="en-US" dirty="0" err="1" smtClean="0"/>
              <a:t>Actividades</a:t>
            </a:r>
            <a:endParaRPr lang="en-US" dirty="0"/>
          </a:p>
          <a:p>
            <a:pPr lvl="1"/>
            <a:r>
              <a:rPr lang="en-US" dirty="0" err="1" smtClean="0"/>
              <a:t>Cualquier</a:t>
            </a:r>
            <a:r>
              <a:rPr lang="en-US" dirty="0" smtClean="0"/>
              <a:t> </a:t>
            </a:r>
            <a:r>
              <a:rPr lang="en-US" dirty="0" err="1" smtClean="0"/>
              <a:t>interacción</a:t>
            </a:r>
            <a:r>
              <a:rPr lang="en-US" dirty="0" smtClean="0"/>
              <a:t> entre el bot y </a:t>
            </a:r>
            <a:r>
              <a:rPr lang="en-US" dirty="0" err="1" smtClean="0"/>
              <a:t>sus</a:t>
            </a:r>
            <a:r>
              <a:rPr lang="en-US" dirty="0" smtClean="0"/>
              <a:t> </a:t>
            </a:r>
            <a:r>
              <a:rPr lang="en-US" dirty="0" err="1" smtClean="0"/>
              <a:t>usuarios</a:t>
            </a:r>
            <a:r>
              <a:rPr lang="en-US" dirty="0" smtClean="0"/>
              <a:t>. Los </a:t>
            </a:r>
            <a:r>
              <a:rPr lang="en-US" dirty="0" err="1" smtClean="0"/>
              <a:t>Mensajes</a:t>
            </a:r>
            <a:r>
              <a:rPr lang="en-US" dirty="0" smtClean="0"/>
              <a:t> son un </a:t>
            </a:r>
            <a:r>
              <a:rPr lang="en-US" dirty="0" err="1" smtClean="0"/>
              <a:t>tipo</a:t>
            </a:r>
            <a:r>
              <a:rPr lang="en-US" dirty="0" smtClean="0"/>
              <a:t> de </a:t>
            </a:r>
            <a:r>
              <a:rPr lang="en-US" dirty="0" err="1" smtClean="0"/>
              <a:t>actividad</a:t>
            </a:r>
            <a:r>
              <a:rPr lang="en-US" dirty="0" smtClean="0"/>
              <a:t>, </a:t>
            </a:r>
            <a:r>
              <a:rPr lang="en-US" dirty="0" err="1" smtClean="0"/>
              <a:t>aunque</a:t>
            </a:r>
            <a:r>
              <a:rPr lang="en-US" dirty="0" smtClean="0"/>
              <a:t> hay </a:t>
            </a:r>
            <a:r>
              <a:rPr lang="en-US" dirty="0" err="1" smtClean="0"/>
              <a:t>otros</a:t>
            </a:r>
            <a:r>
              <a:rPr lang="en-US" dirty="0" smtClean="0"/>
              <a:t> </a:t>
            </a:r>
            <a:r>
              <a:rPr lang="en-US" dirty="0" err="1" smtClean="0"/>
              <a:t>como</a:t>
            </a:r>
            <a:r>
              <a:rPr lang="en-US" dirty="0" smtClean="0"/>
              <a:t>: </a:t>
            </a:r>
            <a:r>
              <a:rPr lang="en-US" dirty="0" err="1" smtClean="0"/>
              <a:t>unirse</a:t>
            </a:r>
            <a:r>
              <a:rPr lang="en-US" dirty="0" smtClean="0"/>
              <a:t> a </a:t>
            </a:r>
            <a:r>
              <a:rPr lang="en-US" dirty="0" err="1" smtClean="0"/>
              <a:t>una</a:t>
            </a:r>
            <a:r>
              <a:rPr lang="en-US" dirty="0" smtClean="0"/>
              <a:t> </a:t>
            </a:r>
            <a:r>
              <a:rPr lang="en-US" dirty="0" err="1" smtClean="0"/>
              <a:t>conversación</a:t>
            </a:r>
            <a:r>
              <a:rPr lang="en-US" dirty="0" smtClean="0"/>
              <a:t>, </a:t>
            </a:r>
            <a:r>
              <a:rPr lang="en-US" dirty="0" err="1" smtClean="0"/>
              <a:t>abandonar</a:t>
            </a:r>
            <a:r>
              <a:rPr lang="en-US" dirty="0" smtClean="0"/>
              <a:t> </a:t>
            </a:r>
            <a:r>
              <a:rPr lang="en-US" dirty="0" err="1" smtClean="0"/>
              <a:t>conversación</a:t>
            </a:r>
            <a:r>
              <a:rPr lang="en-US" dirty="0" smtClean="0"/>
              <a:t>, o "</a:t>
            </a:r>
            <a:r>
              <a:rPr lang="en-US" dirty="0" err="1" smtClean="0"/>
              <a:t>estar</a:t>
            </a:r>
            <a:r>
              <a:rPr lang="en-US" dirty="0" smtClean="0"/>
              <a:t> </a:t>
            </a:r>
            <a:r>
              <a:rPr lang="en-US" dirty="0" err="1" smtClean="0"/>
              <a:t>tipeando</a:t>
            </a:r>
            <a:r>
              <a:rPr lang="en-US" dirty="0" smtClean="0"/>
              <a:t>".</a:t>
            </a:r>
            <a:endParaRPr lang="en-US" dirty="0" smtClean="0"/>
          </a:p>
          <a:p>
            <a:pPr lvl="1"/>
            <a:endParaRPr lang="en-US" dirty="0"/>
          </a:p>
          <a:p>
            <a:r>
              <a:rPr lang="en-US" dirty="0" err="1" smtClean="0"/>
              <a:t>Reconocedores</a:t>
            </a:r>
            <a:endParaRPr lang="en-US" dirty="0"/>
          </a:p>
          <a:p>
            <a:pPr lvl="1"/>
            <a:r>
              <a:rPr lang="en-US" dirty="0" err="1" smtClean="0"/>
              <a:t>Permiten</a:t>
            </a:r>
            <a:r>
              <a:rPr lang="en-US" dirty="0" smtClean="0"/>
              <a:t> </a:t>
            </a:r>
            <a:r>
              <a:rPr lang="en-US" dirty="0" err="1" smtClean="0"/>
              <a:t>extraer</a:t>
            </a:r>
            <a:r>
              <a:rPr lang="en-US" dirty="0" smtClean="0"/>
              <a:t> </a:t>
            </a:r>
            <a:r>
              <a:rPr lang="en-US" dirty="0" err="1" smtClean="0"/>
              <a:t>intenciones</a:t>
            </a:r>
            <a:r>
              <a:rPr lang="en-US" dirty="0" smtClean="0"/>
              <a:t> y </a:t>
            </a:r>
            <a:r>
              <a:rPr lang="en-US" dirty="0" err="1" smtClean="0"/>
              <a:t>entidades</a:t>
            </a:r>
            <a:r>
              <a:rPr lang="en-US" dirty="0" smtClean="0"/>
              <a:t>. </a:t>
            </a:r>
            <a:r>
              <a:rPr lang="en-US" dirty="0" err="1" smtClean="0"/>
              <a:t>Podemos</a:t>
            </a:r>
            <a:r>
              <a:rPr lang="en-US" dirty="0" smtClean="0"/>
              <a:t> </a:t>
            </a:r>
            <a:r>
              <a:rPr lang="en-US" dirty="0" err="1" smtClean="0"/>
              <a:t>escribir</a:t>
            </a:r>
            <a:r>
              <a:rPr lang="en-US" dirty="0" smtClean="0"/>
              <a:t> un </a:t>
            </a:r>
            <a:r>
              <a:rPr lang="en-US" dirty="0" err="1" smtClean="0"/>
              <a:t>módulo</a:t>
            </a:r>
            <a:r>
              <a:rPr lang="en-US" dirty="0" smtClean="0"/>
              <a:t> </a:t>
            </a:r>
            <a:r>
              <a:rPr lang="en-US" dirty="0" err="1" smtClean="0"/>
              <a:t>propio</a:t>
            </a:r>
            <a:r>
              <a:rPr lang="en-US" dirty="0" smtClean="0"/>
              <a:t> o </a:t>
            </a:r>
            <a:r>
              <a:rPr lang="en-US" dirty="0" err="1" smtClean="0"/>
              <a:t>bien</a:t>
            </a:r>
            <a:r>
              <a:rPr lang="en-US" dirty="0" smtClean="0"/>
              <a:t> </a:t>
            </a:r>
            <a:r>
              <a:rPr lang="en-US" dirty="0" err="1" smtClean="0"/>
              <a:t>utilizar</a:t>
            </a:r>
            <a:r>
              <a:rPr lang="en-US" dirty="0" smtClean="0"/>
              <a:t> LUIS.</a:t>
            </a:r>
            <a:endParaRPr lang="en-US" dirty="0"/>
          </a:p>
          <a:p>
            <a:pPr lvl="1"/>
            <a:endParaRPr lang="en-US" dirty="0" smtClean="0"/>
          </a:p>
        </p:txBody>
      </p:sp>
    </p:spTree>
    <p:extLst>
      <p:ext uri="{BB962C8B-B14F-4D97-AF65-F5344CB8AC3E}">
        <p14:creationId xmlns:p14="http://schemas.microsoft.com/office/powerpoint/2010/main" val="105002966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7D954BA246DC134B800E7C996CC120DF" ma:contentTypeVersion="6" ma:contentTypeDescription="Create a new document." ma:contentTypeScope="" ma:versionID="731356722fbc0ad92e46c7afa4a0b607">
  <xsd:schema xmlns:xsd="http://www.w3.org/2001/XMLSchema" xmlns:xs="http://www.w3.org/2001/XMLSchema" xmlns:p="http://schemas.microsoft.com/office/2006/metadata/properties" xmlns:ns2="dc8c4710-473d-4f1e-94c2-1e745f1b0d08" xmlns:ns3="27aa9422-7f1f-4c84-9cdf-302b1a67e513" xmlns:ns4="2e846723-3ddd-44c1-8260-1546d46a66b7" targetNamespace="http://schemas.microsoft.com/office/2006/metadata/properties" ma:root="true" ma:fieldsID="30e8d79318c86f50fc93bf48ab076d25" ns2:_="" ns3:_="" ns4:_="">
    <xsd:import namespace="dc8c4710-473d-4f1e-94c2-1e745f1b0d08"/>
    <xsd:import namespace="27aa9422-7f1f-4c84-9cdf-302b1a67e513"/>
    <xsd:import namespace="2e846723-3ddd-44c1-8260-1546d46a66b7"/>
    <xsd:element name="properties">
      <xsd:complexType>
        <xsd:sequence>
          <xsd:element name="documentManagement">
            <xsd:complexType>
              <xsd:all>
                <xsd:element ref="ns2:Indexing_x0020__x0023_" minOccurs="0"/>
                <xsd:element ref="ns3:SharedWithUsers" minOccurs="0"/>
                <xsd:element ref="ns4:SharingHintHash" minOccurs="0"/>
                <xsd:element ref="ns4: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8c4710-473d-4f1e-94c2-1e745f1b0d08" elementFormDefault="qualified">
    <xsd:import namespace="http://schemas.microsoft.com/office/2006/documentManagement/types"/>
    <xsd:import namespace="http://schemas.microsoft.com/office/infopath/2007/PartnerControls"/>
    <xsd:element name="Indexing_x0020__x0023_" ma:index="8" nillable="true" ma:displayName="Indexing #" ma:internalName="Indexing_x0020__x0023_">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www.w3.org/XML/1998/namespace"/>
    <ds:schemaRef ds:uri="dc8c4710-473d-4f1e-94c2-1e745f1b0d08"/>
    <ds:schemaRef ds:uri="http://schemas.microsoft.com/office/2006/documentManagement/types"/>
    <ds:schemaRef ds:uri="2e846723-3ddd-44c1-8260-1546d46a66b7"/>
    <ds:schemaRef ds:uri="http://purl.org/dc/terms/"/>
    <ds:schemaRef ds:uri="http://schemas.microsoft.com/office/infopath/2007/PartnerControls"/>
    <ds:schemaRef ds:uri="http://purl.org/dc/dcmitype/"/>
    <ds:schemaRef ds:uri="27aa9422-7f1f-4c84-9cdf-302b1a67e513"/>
    <ds:schemaRef ds:uri="http://schemas.openxmlformats.org/package/2006/metadata/core-properties"/>
    <ds:schemaRef ds:uri="http://schemas.microsoft.com/office/2006/metadata/properties"/>
    <ds:schemaRef ds:uri="http://purl.org/dc/elements/1.1/"/>
  </ds:schemaRefs>
</ds:datastoreItem>
</file>

<file path=customXml/itemProps2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40FC3FF3-FE36-410E-8C55-287F01EDEC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8c4710-473d-4f1e-94c2-1e745f1b0d08"/>
    <ds:schemaRef ds:uri="27aa9422-7f1f-4c84-9cdf-302b1a67e513"/>
    <ds:schemaRef ds:uri="2e846723-3ddd-44c1-8260-1546d46a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2912</TotalTime>
  <Words>946</Words>
  <Application>Microsoft Macintosh PowerPoint</Application>
  <PresentationFormat>Custom</PresentationFormat>
  <Paragraphs>324</Paragraphs>
  <Slides>40</Slides>
  <Notes>13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Consolas</vt:lpstr>
      <vt:lpstr>Menlo</vt:lpstr>
      <vt:lpstr>Segoe UI</vt:lpstr>
      <vt:lpstr>Segoe UI Light</vt:lpstr>
      <vt:lpstr>Wingdings</vt:lpstr>
      <vt:lpstr>Arial</vt:lpstr>
      <vt:lpstr>WHITE TEMPLATE</vt:lpstr>
      <vt:lpstr>Introducción al desarrollo de Bots con Microsoft Bot Framework y Node.js</vt:lpstr>
      <vt:lpstr>PowerPoint Presentation</vt:lpstr>
      <vt:lpstr>Agenda</vt:lpstr>
      <vt:lpstr>Introducción</vt:lpstr>
      <vt:lpstr>¿Qué es un bot?</vt:lpstr>
      <vt:lpstr>¿Qué NO es un bot?</vt:lpstr>
      <vt:lpstr>Radiografía de un bot</vt:lpstr>
      <vt:lpstr>Buenas prácticas</vt:lpstr>
      <vt:lpstr>Algunos conceptos</vt:lpstr>
      <vt:lpstr>Recursos</vt:lpstr>
      <vt:lpstr>Creación de Bots simples</vt:lpstr>
      <vt:lpstr>Configurando el ambiente</vt:lpstr>
      <vt:lpstr>Requerimientos</vt:lpstr>
      <vt:lpstr>holaBot.js</vt:lpstr>
      <vt:lpstr>meDijisteAlgo.js</vt:lpstr>
      <vt:lpstr>holaUsuario.js</vt:lpstr>
      <vt:lpstr>Configurando el ambiente</vt:lpstr>
      <vt:lpstr>holaWeb.js</vt:lpstr>
      <vt:lpstr>Creación de Bots simples</vt:lpstr>
      <vt:lpstr>Flujo de conversaciones</vt:lpstr>
      <vt:lpstr>Acciones con diálogos</vt:lpstr>
      <vt:lpstr>beginDialog.js</vt:lpstr>
      <vt:lpstr>endDialog.js</vt:lpstr>
      <vt:lpstr>Almacenar datos</vt:lpstr>
      <vt:lpstr>userData.js</vt:lpstr>
      <vt:lpstr>Flujo de conversaciones</vt:lpstr>
      <vt:lpstr>Interacción con el usuario</vt:lpstr>
      <vt:lpstr>Tipos de "Prompt"</vt:lpstr>
      <vt:lpstr>Botones</vt:lpstr>
      <vt:lpstr>prompts.js</vt:lpstr>
      <vt:lpstr>Botones</vt:lpstr>
      <vt:lpstr>buttons.js</vt:lpstr>
      <vt:lpstr>Tarjetas</vt:lpstr>
      <vt:lpstr>heroCards.js</vt:lpstr>
      <vt:lpstr>carousel.js</vt:lpstr>
      <vt:lpstr>Interacción con el usuario</vt:lpstr>
      <vt:lpstr>Despliegue</vt:lpstr>
      <vt:lpstr>Despliegue</vt:lpstr>
      <vt:lpstr>Despliegue</vt:lpstr>
      <vt:lpstr>PowerPoint Presentation</vt:lpstr>
    </vt:vector>
  </TitlesOfParts>
  <Manager/>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Marcelo Felman</cp:lastModifiedBy>
  <cp:revision>249</cp:revision>
  <dcterms:created xsi:type="dcterms:W3CDTF">2015-06-04T21:40:17Z</dcterms:created>
  <dcterms:modified xsi:type="dcterms:W3CDTF">2017-05-14T22:55:50Z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0x0101007D954BA246DC134B800E7C996CC120DF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