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14"/>
  </p:notesMasterIdLst>
  <p:sldIdLst>
    <p:sldId id="256" r:id="rId2"/>
    <p:sldId id="258" r:id="rId3"/>
    <p:sldId id="257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2"/>
    <p:restoredTop sz="94151"/>
  </p:normalViewPr>
  <p:slideViewPr>
    <p:cSldViewPr snapToGrid="0">
      <p:cViewPr varScale="1">
        <p:scale>
          <a:sx n="80" d="100"/>
          <a:sy n="8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FCF897-0323-8742-AC06-F4441ABAB48E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8D6D4-3CBF-2D44-BD6D-E93BD91B5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46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8D6D4-3CBF-2D44-BD6D-E93BD91B5A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6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1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1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0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5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1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4/20/23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7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4/20/23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55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lasfrappe.blogspot.com/2014/12/greece-69th-in-annual-corruptio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thafricatoday.net/environment/cocaine-blamed-for-rising-deforestation-in-perus-bahuaja-sonene-national-park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C20D6-5A12-AA92-FB93-1B6ED9BB1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158" y="1875542"/>
            <a:ext cx="5537634" cy="1308602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  <a:latin typeface="TimesNewRomanPS"/>
              </a:rPr>
              <a:t>Can corruption be held responsible for deforestation?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EBEC5-82CD-13D4-17C7-EAA691AEF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252" y="2627256"/>
            <a:ext cx="3733017" cy="607044"/>
          </a:xfrm>
        </p:spPr>
        <p:txBody>
          <a:bodyPr anchor="t">
            <a:noAutofit/>
          </a:bodyPr>
          <a:lstStyle/>
          <a:p>
            <a:r>
              <a:rPr lang="en-US" sz="2400" dirty="0">
                <a:latin typeface="Andale Mono" panose="020B0509000000000004" pitchFamily="49" charset="0"/>
                <a:cs typeface="Times New Roman" panose="02020603050405020304" pitchFamily="18" charset="0"/>
              </a:rPr>
              <a:t>By Aayushi Gupta</a:t>
            </a:r>
          </a:p>
        </p:txBody>
      </p:sp>
      <p:sp>
        <p:nvSpPr>
          <p:cNvPr id="34" name="Freeform: Shape 29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D48E6A8B-4286-D788-613B-554F21F06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7757" y="785680"/>
            <a:ext cx="3733017" cy="2398464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3" descr="A scenic view of plateaus against the hazy blue sky">
            <a:extLst>
              <a:ext uri="{FF2B5EF4-FFF2-40B4-BE49-F238E27FC236}">
                <a16:creationId xmlns:a16="http://schemas.microsoft.com/office/drawing/2014/main" id="{A698EBF7-4725-91D0-A73B-DDCF64E5F7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68" r="1" b="13332"/>
          <a:stretch/>
        </p:blipFill>
        <p:spPr>
          <a:xfrm>
            <a:off x="5678041" y="3333690"/>
            <a:ext cx="5537634" cy="217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11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814E-574C-132C-4FF0-5A978934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46" y="313700"/>
            <a:ext cx="9950103" cy="71926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9FAC1-0062-25AE-3F9A-CF21502C2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9346" y="1337760"/>
                <a:ext cx="10893308" cy="485560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After performing regression analysis using CPI score and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ln_CorrControl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as two separate corruption variables to observe their impact on deforestation, it was found that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ln_CorrControl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gave more expected results overall, as compared to CPI score, as </a:t>
                </a:r>
                <a:r>
                  <a:rPr lang="en-US" sz="24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ln_CorrControl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had higher number of observations, a better R square value, and conforms with the literature found in terms of sign of correlation.</a:t>
                </a:r>
              </a:p>
              <a:p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 results obtained from using time fixed effects in hypothesis 2 (displayed in table 3.2.2) appear to be closest to the true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according to me.</a:t>
                </a:r>
                <a:r>
                  <a:rPr lang="en-US" sz="2400" dirty="0">
                    <a:effectLst/>
                  </a:rPr>
                  <a:t> 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With this 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study, I can </a:t>
                </a:r>
                <a:r>
                  <a:rPr lang="en-US" sz="24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conclude that </a:t>
                </a:r>
                <a:r>
                  <a:rPr lang="en-US" sz="24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with a step towards a corrupt free country, deforestation activities will statistically significant decrease.</a:t>
                </a:r>
                <a:r>
                  <a:rPr lang="en-US" sz="2400" b="1" dirty="0">
                    <a:effectLst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A9FAC1-0062-25AE-3F9A-CF21502C2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346" y="1337760"/>
                <a:ext cx="10893308" cy="4855605"/>
              </a:xfrm>
              <a:blipFill>
                <a:blip r:embed="rId2"/>
                <a:stretch>
                  <a:fillRect l="-816" t="-261" r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93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880D-7570-4C04-BE27-8C1FF973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62" y="-413265"/>
            <a:ext cx="9950103" cy="1507376"/>
          </a:xfrm>
        </p:spPr>
        <p:txBody>
          <a:bodyPr/>
          <a:lstStyle/>
          <a:p>
            <a:r>
              <a:rPr lang="en-US" dirty="0"/>
              <a:t>Some limitations and future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B9A59-B985-DF37-B71C-F127CAEC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62" y="1478379"/>
            <a:ext cx="10592125" cy="4336671"/>
          </a:xfrm>
        </p:spPr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CPI score is one of most profoundly used corruption indices. It is possible that my CPI score calculation before 2012 might not be as accurate as I used simple conversion formula to convert scores ranging from 1-10 to 1-100. 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The corruption factor does not limit to corrupt practices being practiced in the forest. I believe, had I considered corruption variable that only relates to things like illegal logging, or bribery offered to forest officers, I might have got larger corruption coefficient values, signifying higher decline in deforestation.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After adding in control variables, the study’s sample size declined from ~1800 observations to merely ~150 observations.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088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5F4A2-AC51-C345-4EBF-1E1899F0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6231" y="2206334"/>
            <a:ext cx="4599538" cy="1507376"/>
          </a:xfrm>
        </p:spPr>
        <p:txBody>
          <a:bodyPr>
            <a:normAutofit/>
          </a:bodyPr>
          <a:lstStyle/>
          <a:p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938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utdoor, tree, ground, wood&#10;&#10;Description automatically generated">
            <a:extLst>
              <a:ext uri="{FF2B5EF4-FFF2-40B4-BE49-F238E27FC236}">
                <a16:creationId xmlns:a16="http://schemas.microsoft.com/office/drawing/2014/main" id="{2686B473-B14A-3466-DB79-0CAB78D12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93562" y="762592"/>
            <a:ext cx="4275295" cy="23995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A693EB-8D96-99D5-DAD2-870A0D7A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9" y="736646"/>
            <a:ext cx="3717235" cy="633804"/>
          </a:xfrm>
        </p:spPr>
        <p:txBody>
          <a:bodyPr>
            <a:normAutofit/>
          </a:bodyPr>
          <a:lstStyle/>
          <a:p>
            <a:r>
              <a:rPr lang="en-US" dirty="0"/>
              <a:t>Why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FDC3A-B71F-69C8-F7F6-D5D0E7D5D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143" y="1510748"/>
            <a:ext cx="8050697" cy="4293704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TimesNewRomanPSMT"/>
              </a:rPr>
              <a:t>Deforestation – loss of forest to </a:t>
            </a:r>
            <a:r>
              <a:rPr lang="en-US" sz="2400" dirty="0">
                <a:latin typeface="TimesNewRomanPSMT"/>
              </a:rPr>
              <a:t>agriculture</a:t>
            </a:r>
            <a:r>
              <a:rPr lang="en-US" sz="2400" dirty="0">
                <a:effectLst/>
                <a:latin typeface="TimesNewRomanPSMT"/>
              </a:rPr>
              <a:t>, urban development, economic growth, and much more.</a:t>
            </a:r>
          </a:p>
          <a:p>
            <a:r>
              <a:rPr lang="en-US" sz="2400" dirty="0">
                <a:effectLst/>
                <a:latin typeface="TimesNewRomanPSMT"/>
              </a:rPr>
              <a:t> Result – climate change</a:t>
            </a:r>
          </a:p>
          <a:p>
            <a:r>
              <a:rPr lang="en-US" sz="2400" dirty="0">
                <a:effectLst/>
                <a:latin typeface="TimesNewRomanPSMT"/>
              </a:rPr>
              <a:t>Extremely vital to understand the causes of deforestation</a:t>
            </a:r>
          </a:p>
          <a:p>
            <a:r>
              <a:rPr lang="en-US" sz="2400" dirty="0">
                <a:effectLst/>
                <a:latin typeface="TimesNewRomanPSMT"/>
              </a:rPr>
              <a:t>Substitute of forests – Agriculture? =&gt; NO</a:t>
            </a:r>
          </a:p>
          <a:p>
            <a:r>
              <a:rPr lang="en-US" sz="2400" dirty="0">
                <a:latin typeface="TimesNewRomanPSMT"/>
              </a:rPr>
              <a:t>There is no substitute of forests</a:t>
            </a:r>
          </a:p>
          <a:p>
            <a:r>
              <a:rPr lang="en-US" sz="2400" dirty="0">
                <a:latin typeface="TimesNewRomanPSMT"/>
              </a:rPr>
              <a:t>Apart from the conversion for development purposes, what are the other causes? – CORRUPTION?</a:t>
            </a:r>
            <a:endParaRPr lang="en-US" sz="2400" dirty="0">
              <a:effectLst/>
              <a:latin typeface="TimesNewRomanPSM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69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C772-5EBE-B086-32DD-6D93E6AB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3930" y="290531"/>
            <a:ext cx="5780638" cy="736940"/>
          </a:xfrm>
        </p:spPr>
        <p:txBody>
          <a:bodyPr/>
          <a:lstStyle/>
          <a:p>
            <a:r>
              <a:rPr lang="en-US" dirty="0"/>
              <a:t>Main variables of the study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CA563F-80DE-3A46-03D8-34B5C1AAD425}"/>
              </a:ext>
            </a:extLst>
          </p:cNvPr>
          <p:cNvGrpSpPr/>
          <p:nvPr/>
        </p:nvGrpSpPr>
        <p:grpSpPr>
          <a:xfrm>
            <a:off x="1067984" y="1138473"/>
            <a:ext cx="9659651" cy="4810536"/>
            <a:chOff x="1067984" y="1138473"/>
            <a:chExt cx="9659651" cy="4810536"/>
          </a:xfrm>
        </p:grpSpPr>
        <p:pic>
          <p:nvPicPr>
            <p:cNvPr id="7" name="Picture 6" descr="Table&#10;&#10;Description automatically generated">
              <a:extLst>
                <a:ext uri="{FF2B5EF4-FFF2-40B4-BE49-F238E27FC236}">
                  <a16:creationId xmlns:a16="http://schemas.microsoft.com/office/drawing/2014/main" id="{6A87FCB5-FEF4-6F82-2B22-9C385DC9A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88" r="928"/>
            <a:stretch/>
          </p:blipFill>
          <p:spPr>
            <a:xfrm>
              <a:off x="1067984" y="1138473"/>
              <a:ext cx="9659651" cy="481053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5656DB-3135-18D4-591A-1675E35FE2FC}"/>
                </a:ext>
              </a:extLst>
            </p:cNvPr>
            <p:cNvSpPr txBox="1"/>
            <p:nvPr/>
          </p:nvSpPr>
          <p:spPr>
            <a:xfrm>
              <a:off x="2623930" y="4299284"/>
              <a:ext cx="13865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ln_deforestation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576B9-428A-F091-F2C2-BF45ADE0485D}"/>
                </a:ext>
              </a:extLst>
            </p:cNvPr>
            <p:cNvSpPr txBox="1"/>
            <p:nvPr/>
          </p:nvSpPr>
          <p:spPr>
            <a:xfrm>
              <a:off x="2623930" y="2925252"/>
              <a:ext cx="1386596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ln_CorrControl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216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8D6E90-577B-4973-B60A-2700290E6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BA0E8-F268-CA84-0D39-5D848D0A69BF}"/>
              </a:ext>
            </a:extLst>
          </p:cNvPr>
          <p:cNvSpPr txBox="1"/>
          <p:nvPr/>
        </p:nvSpPr>
        <p:spPr>
          <a:xfrm>
            <a:off x="3601666" y="555327"/>
            <a:ext cx="7491236" cy="5633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latin typeface="+mj-lt"/>
                <a:ea typeface="+mj-ea"/>
                <a:cs typeface="+mj-cs"/>
              </a:rPr>
              <a:t>Covariates of the study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A95682-BEE6-4B33-BA34-7E7BE4978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80498DFD-A182-79BF-068D-91A3971C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1052632"/>
            <a:ext cx="7692159" cy="539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0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969D-0B48-3EB9-589B-7166808A5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06" y="566099"/>
            <a:ext cx="3514516" cy="776697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7797-4A10-5FF8-2BBD-5A868C32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505" y="1525914"/>
            <a:ext cx="10522277" cy="4999577"/>
          </a:xfrm>
        </p:spPr>
        <p:txBody>
          <a:bodyPr>
            <a:noAutofit/>
          </a:bodyPr>
          <a:lstStyle/>
          <a:p>
            <a:pPr marL="45720"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hypothesis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1:Increase in Corruption Perception Index decreases/increases    deforestation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 2:Increase in control of corruption decreases/increases deforestation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employed in the study are</a:t>
            </a:r>
          </a:p>
          <a:p>
            <a:pPr marL="45720"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Pooled data using OLS estimation</a:t>
            </a:r>
          </a:p>
          <a:p>
            <a:pPr marL="45720"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Entity fixed effects</a:t>
            </a:r>
          </a:p>
          <a:p>
            <a:pPr marL="45720"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Time fixed effects</a:t>
            </a:r>
          </a:p>
          <a:p>
            <a:pPr marL="45720" lvl="1"/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Entity and time fixed effects</a:t>
            </a:r>
          </a:p>
          <a:p>
            <a:pPr marL="45720" lvl="1"/>
            <a:endParaRPr 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84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3D77-E19E-85F2-3C70-0C3D580B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509847"/>
            <a:ext cx="9950103" cy="814646"/>
          </a:xfrm>
        </p:spPr>
        <p:txBody>
          <a:bodyPr/>
          <a:lstStyle/>
          <a:p>
            <a:r>
              <a:rPr lang="en-US" dirty="0"/>
              <a:t>General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847D8-563E-6F9B-7A84-C3C94287EB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7361" y="1471352"/>
                <a:ext cx="9950103" cy="3513514"/>
              </a:xfrm>
            </p:spPr>
            <p:txBody>
              <a:bodyPr>
                <a:normAutofit/>
              </a:bodyPr>
              <a:lstStyle/>
              <a:p>
                <a:pPr marL="0" marR="0" indent="0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Hypothesis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𝑫𝒆𝒇𝒐𝒓𝒆𝒔𝒕𝒂𝒕𝒊𝒐𝒏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𝑪𝑷𝑰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𝑪𝑶𝑽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0"/>
                  </a:spcBef>
                  <a:buNone/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Hypothesis 2: ln_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𝑫𝒆𝒇𝒐𝒓𝒆𝒔𝒕𝒂𝒕𝒊𝒐𝒏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𝒍𝒏</m:t>
                        </m:r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𝑪𝒐𝒓𝒓𝑪𝒐𝒏𝒕𝒓𝒐𝒍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𝑪𝑶𝑽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+ </m:t>
                    </m:r>
                    <m:sSub>
                      <m:sSubPr>
                        <m:ctrlP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𝒊𝒕</m:t>
                        </m:r>
                      </m:sub>
                    </m:sSub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65760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COV refers to all covariates</a:t>
                </a:r>
                <a:endParaRPr lang="en-US" sz="1800" b="1" i="1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5760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𝒖</m:t>
                    </m:r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error term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5760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entity fixed effects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57600" marR="0" algn="just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time fixed effects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847D8-563E-6F9B-7A84-C3C94287EB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7361" y="1471352"/>
                <a:ext cx="9950103" cy="3513514"/>
              </a:xfrm>
              <a:blipFill>
                <a:blip r:embed="rId2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2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0297-624C-05F7-307A-35FCB269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272" y="617013"/>
            <a:ext cx="10941456" cy="752301"/>
          </a:xfrm>
        </p:spPr>
        <p:txBody>
          <a:bodyPr>
            <a:noAutofit/>
          </a:bodyPr>
          <a:lstStyle/>
          <a:p>
            <a:r>
              <a:rPr lang="en-US" dirty="0"/>
              <a:t>Graphic display of the relationship between main variables</a:t>
            </a: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9696EC0-C5CF-BC28-4CEA-127086552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99" t="12677" r="4791"/>
          <a:stretch/>
        </p:blipFill>
        <p:spPr>
          <a:xfrm>
            <a:off x="6206923" y="1282279"/>
            <a:ext cx="5581651" cy="4417247"/>
          </a:xfrm>
          <a:prstGeom prst="rect">
            <a:avLst/>
          </a:prstGeom>
        </p:spPr>
      </p:pic>
      <p:pic>
        <p:nvPicPr>
          <p:cNvPr id="6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6BABABA-D727-7893-4FE7-99F369FBDD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" t="13518" r="56346" b="842"/>
          <a:stretch/>
        </p:blipFill>
        <p:spPr>
          <a:xfrm>
            <a:off x="514349" y="1304889"/>
            <a:ext cx="5581651" cy="4430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A17C3E-6E9C-14B3-E0CC-87D430A6F19E}"/>
              </a:ext>
            </a:extLst>
          </p:cNvPr>
          <p:cNvSpPr txBox="1"/>
          <p:nvPr/>
        </p:nvSpPr>
        <p:spPr>
          <a:xfrm>
            <a:off x="1291165" y="5699526"/>
            <a:ext cx="919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scatterplot displays a negative relationship between corruption and deforestation. However, this does not signify that decreasing corruption does lead to decreasing deforestation.</a:t>
            </a:r>
          </a:p>
        </p:txBody>
      </p:sp>
    </p:spTree>
    <p:extLst>
      <p:ext uri="{BB962C8B-B14F-4D97-AF65-F5344CB8AC3E}">
        <p14:creationId xmlns:p14="http://schemas.microsoft.com/office/powerpoint/2010/main" val="218904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6731E2F-5403-6AAE-F0E2-A830AA17E5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5" r="2835" b="2838"/>
          <a:stretch/>
        </p:blipFill>
        <p:spPr>
          <a:xfrm>
            <a:off x="303505" y="2117778"/>
            <a:ext cx="5832251" cy="44420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766734-8C0F-B98F-E4A7-D96FF5ED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405" y="442455"/>
            <a:ext cx="9950103" cy="648392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E742-211F-8C3F-9EC4-79AC1E970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749" y="1090846"/>
            <a:ext cx="11335798" cy="546897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results obtained from entity fixed effects separately, and two-way fixed effects (results available in do file), were not statistically significant enough to be considered in the study – only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pooled data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 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time fixed effects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were considered.</a:t>
            </a:r>
          </a:p>
          <a:p>
            <a:pPr marL="6130925" indent="-296863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6: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 marL="5834062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ln_CorrControl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by 1%          deforestation by 1.58%</a:t>
            </a:r>
          </a:p>
          <a:p>
            <a:pPr marL="5834062" indent="0">
              <a:buNone/>
            </a:pPr>
            <a:endParaRPr lang="en-US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834062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  ln_GDP_2015 by 1%           deforestation by 2.72%</a:t>
            </a:r>
          </a:p>
          <a:p>
            <a:pPr marL="5834062" indent="0">
              <a:buNone/>
            </a:pPr>
            <a:endParaRPr lang="en-US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834062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ln_GovtEffect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by 1%           deforestation by 1.43%</a:t>
            </a:r>
          </a:p>
          <a:p>
            <a:pPr marL="5834062" indent="0">
              <a:buNone/>
            </a:pPr>
            <a:endParaRPr lang="en-US" sz="1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5834062" indent="0"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ln_PoliticStable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 by 1%         deforestation by 0.728%</a:t>
            </a:r>
          </a:p>
          <a:p>
            <a:pPr marL="5834062" indent="0">
              <a:buNone/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B6804-71E7-D2CD-561F-FBAC22430FA5}"/>
              </a:ext>
            </a:extLst>
          </p:cNvPr>
          <p:cNvSpPr txBox="1"/>
          <p:nvPr/>
        </p:nvSpPr>
        <p:spPr>
          <a:xfrm>
            <a:off x="5342021" y="2919663"/>
            <a:ext cx="753979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CD0F2-7A61-6DEA-6F01-CC59915D27FB}"/>
              </a:ext>
            </a:extLst>
          </p:cNvPr>
          <p:cNvSpPr txBox="1"/>
          <p:nvPr/>
        </p:nvSpPr>
        <p:spPr>
          <a:xfrm>
            <a:off x="5342021" y="3304674"/>
            <a:ext cx="753979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8532A1-21F3-F25A-094B-E865C8633CBE}"/>
              </a:ext>
            </a:extLst>
          </p:cNvPr>
          <p:cNvCxnSpPr/>
          <p:nvPr/>
        </p:nvCxnSpPr>
        <p:spPr>
          <a:xfrm flipV="1">
            <a:off x="6304547" y="2711116"/>
            <a:ext cx="0" cy="33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B9BECE-0AEE-F377-076F-49F5BBF89B4F}"/>
              </a:ext>
            </a:extLst>
          </p:cNvPr>
          <p:cNvCxnSpPr/>
          <p:nvPr/>
        </p:nvCxnSpPr>
        <p:spPr>
          <a:xfrm>
            <a:off x="8492837" y="2874451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B79D3C-FD93-588B-F98D-9DDD7A14AC7D}"/>
              </a:ext>
            </a:extLst>
          </p:cNvPr>
          <p:cNvCxnSpPr/>
          <p:nvPr/>
        </p:nvCxnSpPr>
        <p:spPr>
          <a:xfrm>
            <a:off x="8950038" y="2711116"/>
            <a:ext cx="0" cy="3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393F17-7631-BECE-F581-653496BEB4F2}"/>
              </a:ext>
            </a:extLst>
          </p:cNvPr>
          <p:cNvSpPr txBox="1"/>
          <p:nvPr/>
        </p:nvSpPr>
        <p:spPr>
          <a:xfrm>
            <a:off x="5342017" y="4440755"/>
            <a:ext cx="753979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69703-1C94-7353-7B99-B5DB068740EC}"/>
              </a:ext>
            </a:extLst>
          </p:cNvPr>
          <p:cNvSpPr txBox="1"/>
          <p:nvPr/>
        </p:nvSpPr>
        <p:spPr>
          <a:xfrm>
            <a:off x="5342012" y="4828684"/>
            <a:ext cx="753979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27582D-CCEF-382C-B357-543CDACC2DC3}"/>
              </a:ext>
            </a:extLst>
          </p:cNvPr>
          <p:cNvCxnSpPr/>
          <p:nvPr/>
        </p:nvCxnSpPr>
        <p:spPr>
          <a:xfrm flipV="1">
            <a:off x="6304547" y="3429000"/>
            <a:ext cx="0" cy="33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AF9902-3B7F-81F5-FBC3-0999F6DD8E8C}"/>
              </a:ext>
            </a:extLst>
          </p:cNvPr>
          <p:cNvCxnSpPr/>
          <p:nvPr/>
        </p:nvCxnSpPr>
        <p:spPr>
          <a:xfrm flipV="1">
            <a:off x="6319128" y="4272313"/>
            <a:ext cx="0" cy="33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ACCAF5-78DB-7486-4DDF-94EF883AE07F}"/>
              </a:ext>
            </a:extLst>
          </p:cNvPr>
          <p:cNvCxnSpPr/>
          <p:nvPr/>
        </p:nvCxnSpPr>
        <p:spPr>
          <a:xfrm flipV="1">
            <a:off x="6305274" y="5029219"/>
            <a:ext cx="0" cy="33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1AB286-AE54-9391-2A73-9307231D9437}"/>
              </a:ext>
            </a:extLst>
          </p:cNvPr>
          <p:cNvCxnSpPr/>
          <p:nvPr/>
        </p:nvCxnSpPr>
        <p:spPr>
          <a:xfrm>
            <a:off x="8534400" y="3620410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AA2FC2-9737-DD0A-7B96-CED92FA15954}"/>
              </a:ext>
            </a:extLst>
          </p:cNvPr>
          <p:cNvCxnSpPr/>
          <p:nvPr/>
        </p:nvCxnSpPr>
        <p:spPr>
          <a:xfrm>
            <a:off x="8659091" y="5206401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0A0477-D23D-0B62-0B8D-02BEB57E5C7F}"/>
              </a:ext>
            </a:extLst>
          </p:cNvPr>
          <p:cNvCxnSpPr/>
          <p:nvPr/>
        </p:nvCxnSpPr>
        <p:spPr>
          <a:xfrm>
            <a:off x="8534400" y="4405751"/>
            <a:ext cx="332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BCF3A2D-B65C-A5E8-37C4-50380560C7CF}"/>
              </a:ext>
            </a:extLst>
          </p:cNvPr>
          <p:cNvCxnSpPr/>
          <p:nvPr/>
        </p:nvCxnSpPr>
        <p:spPr>
          <a:xfrm>
            <a:off x="8963888" y="4262835"/>
            <a:ext cx="0" cy="3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91B0F3-385B-24FD-2208-E51F85EDBA3C}"/>
              </a:ext>
            </a:extLst>
          </p:cNvPr>
          <p:cNvCxnSpPr/>
          <p:nvPr/>
        </p:nvCxnSpPr>
        <p:spPr>
          <a:xfrm flipV="1">
            <a:off x="9047748" y="5005510"/>
            <a:ext cx="0" cy="33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E7D9B2-B1C6-0F18-0F99-532A687F7555}"/>
              </a:ext>
            </a:extLst>
          </p:cNvPr>
          <p:cNvCxnSpPr/>
          <p:nvPr/>
        </p:nvCxnSpPr>
        <p:spPr>
          <a:xfrm flipV="1">
            <a:off x="8950769" y="3470557"/>
            <a:ext cx="0" cy="33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89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49A6EAA-2617-5202-917A-E43E7C67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50" y="1407595"/>
            <a:ext cx="6136282" cy="49462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49E94-257A-0566-D33E-2D140FCA6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2350" y="716691"/>
                <a:ext cx="11192341" cy="563711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These models fix for any change over years, in the effect common to all countries. Therefore, they 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adjust for any unobserved omitted variables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that are country invariant but changing over time.</a:t>
                </a:r>
              </a:p>
              <a:p>
                <a:pPr marL="6423025" indent="-415925"/>
                <a:r>
                  <a:rPr lang="en-US" b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Comparing the two tables: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w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e observe the sign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to be the same for all models in both tables. However, the values of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 table 3.2.2, all models except Model 5 and 6, appear to be slightly smaller than the values of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in table 3.2.1 – Model 6 of previous table is slightly overestimated</a:t>
                </a:r>
              </a:p>
              <a:p>
                <a:pPr marL="6457950" indent="-450850"/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Model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6: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</a:p>
              <a:p>
                <a:pPr marL="6745288" indent="-723900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  <a:r>
                  <a:rPr lang="en-US" dirty="0" err="1">
                    <a:latin typeface="Times New Roman" panose="02020603050405020304" pitchFamily="18" charset="0"/>
                    <a:ea typeface="Calibri" panose="020F0502020204030204" pitchFamily="34" charset="0"/>
                  </a:rPr>
                  <a:t>ln_CorrControl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by 1%          deforestation by 1.574%</a:t>
                </a:r>
              </a:p>
              <a:p>
                <a:pPr marL="6423025" indent="-415925"/>
                <a:endParaRPr lang="en-US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6178550" indent="-617855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49E94-257A-0566-D33E-2D140FCA6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2350" y="716691"/>
                <a:ext cx="11192341" cy="5637119"/>
              </a:xfrm>
              <a:blipFill>
                <a:blip r:embed="rId3"/>
                <a:stretch>
                  <a:fillRect l="-340" r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5E7171A-5ABC-6C22-CDF2-26D76571679D}"/>
              </a:ext>
            </a:extLst>
          </p:cNvPr>
          <p:cNvCxnSpPr/>
          <p:nvPr/>
        </p:nvCxnSpPr>
        <p:spPr>
          <a:xfrm flipV="1">
            <a:off x="6498632" y="4500540"/>
            <a:ext cx="0" cy="33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51B3C5-2F09-B7D7-5646-74467E5F5D15}"/>
              </a:ext>
            </a:extLst>
          </p:cNvPr>
          <p:cNvCxnSpPr/>
          <p:nvPr/>
        </p:nvCxnSpPr>
        <p:spPr>
          <a:xfrm>
            <a:off x="8686799" y="4682837"/>
            <a:ext cx="346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76BB20-A79F-498F-9FFD-1C7BF14E0621}"/>
              </a:ext>
            </a:extLst>
          </p:cNvPr>
          <p:cNvCxnSpPr/>
          <p:nvPr/>
        </p:nvCxnSpPr>
        <p:spPr>
          <a:xfrm>
            <a:off x="9157855" y="4514395"/>
            <a:ext cx="0" cy="336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451D58-E1BF-3779-FAD6-3C315DA3795E}"/>
              </a:ext>
            </a:extLst>
          </p:cNvPr>
          <p:cNvSpPr txBox="1"/>
          <p:nvPr/>
        </p:nvSpPr>
        <p:spPr>
          <a:xfrm>
            <a:off x="5563699" y="2307145"/>
            <a:ext cx="753979" cy="3850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6905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AnalogousFromDarkSeedLeftStep">
      <a:dk1>
        <a:srgbClr val="000000"/>
      </a:dk1>
      <a:lt1>
        <a:srgbClr val="FFFFFF"/>
      </a:lt1>
      <a:dk2>
        <a:srgbClr val="2C3A21"/>
      </a:dk2>
      <a:lt2>
        <a:srgbClr val="E8E2E3"/>
      </a:lt2>
      <a:accent1>
        <a:srgbClr val="45B0A1"/>
      </a:accent1>
      <a:accent2>
        <a:srgbClr val="3BB16F"/>
      </a:accent2>
      <a:accent3>
        <a:srgbClr val="47B549"/>
      </a:accent3>
      <a:accent4>
        <a:srgbClr val="6AB13B"/>
      </a:accent4>
      <a:accent5>
        <a:srgbClr val="96A942"/>
      </a:accent5>
      <a:accent6>
        <a:srgbClr val="B1963B"/>
      </a:accent6>
      <a:hlink>
        <a:srgbClr val="698A2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700</Words>
  <Application>Microsoft Macintosh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Andale Mono</vt:lpstr>
      <vt:lpstr>Arial</vt:lpstr>
      <vt:lpstr>Avenir Next LT Pro</vt:lpstr>
      <vt:lpstr>Avenir Next LT Pro Light</vt:lpstr>
      <vt:lpstr>Calibri</vt:lpstr>
      <vt:lpstr>Cambria Math</vt:lpstr>
      <vt:lpstr>Times New Roman</vt:lpstr>
      <vt:lpstr>TimesNewRomanPS</vt:lpstr>
      <vt:lpstr>TimesNewRomanPSMT</vt:lpstr>
      <vt:lpstr>BlocksVTI</vt:lpstr>
      <vt:lpstr>Can corruption be held responsible for deforestation?  </vt:lpstr>
      <vt:lpstr>Why this topic?</vt:lpstr>
      <vt:lpstr>Main variables of the study</vt:lpstr>
      <vt:lpstr>PowerPoint Presentation</vt:lpstr>
      <vt:lpstr>Methodology</vt:lpstr>
      <vt:lpstr>General model</vt:lpstr>
      <vt:lpstr>Graphic display of the relationship between main variables</vt:lpstr>
      <vt:lpstr>Results</vt:lpstr>
      <vt:lpstr>PowerPoint Presentation</vt:lpstr>
      <vt:lpstr>Conclusion</vt:lpstr>
      <vt:lpstr>Some limitations and future possibilities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corruption be held responsible for deforestation?  </dc:title>
  <dc:creator>Aayushi Gupta</dc:creator>
  <cp:lastModifiedBy>Aayushi Gupta</cp:lastModifiedBy>
  <cp:revision>16</cp:revision>
  <dcterms:created xsi:type="dcterms:W3CDTF">2022-11-30T06:07:36Z</dcterms:created>
  <dcterms:modified xsi:type="dcterms:W3CDTF">2023-04-20T04:49:55Z</dcterms:modified>
</cp:coreProperties>
</file>