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1"/>
  </p:sldMasterIdLst>
  <p:notesMasterIdLst>
    <p:notesMasterId r:id="rId13"/>
  </p:notesMasterIdLst>
  <p:sldIdLst>
    <p:sldId id="256" r:id="rId2"/>
    <p:sldId id="258" r:id="rId3"/>
    <p:sldId id="257" r:id="rId4"/>
    <p:sldId id="260" r:id="rId5"/>
    <p:sldId id="261" r:id="rId6"/>
    <p:sldId id="262" r:id="rId7"/>
    <p:sldId id="268" r:id="rId8"/>
    <p:sldId id="267"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1"/>
    <p:restoredTop sz="94156"/>
  </p:normalViewPr>
  <p:slideViewPr>
    <p:cSldViewPr snapToGrid="0">
      <p:cViewPr>
        <p:scale>
          <a:sx n="79" d="100"/>
          <a:sy n="79" d="100"/>
        </p:scale>
        <p:origin x="53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CF897-0323-8742-AC06-F4441ABAB48E}"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8D6D4-3CBF-2D44-BD6D-E93BD91B5AC8}" type="slidenum">
              <a:rPr lang="en-US" smtClean="0"/>
              <a:t>‹#›</a:t>
            </a:fld>
            <a:endParaRPr lang="en-US"/>
          </a:p>
        </p:txBody>
      </p:sp>
    </p:spTree>
    <p:extLst>
      <p:ext uri="{BB962C8B-B14F-4D97-AF65-F5344CB8AC3E}">
        <p14:creationId xmlns:p14="http://schemas.microsoft.com/office/powerpoint/2010/main" val="187784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F8D6D4-3CBF-2D44-BD6D-E93BD91B5AC8}" type="slidenum">
              <a:rPr lang="en-US" smtClean="0"/>
              <a:t>6</a:t>
            </a:fld>
            <a:endParaRPr lang="en-US"/>
          </a:p>
        </p:txBody>
      </p:sp>
    </p:spTree>
    <p:extLst>
      <p:ext uri="{BB962C8B-B14F-4D97-AF65-F5344CB8AC3E}">
        <p14:creationId xmlns:p14="http://schemas.microsoft.com/office/powerpoint/2010/main" val="21734859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C28A28C-4C6A-46EA-90C0-4EE0B89CC5C7}" type="datetimeFigureOut">
              <a:rPr lang="en-US" smtClean="0"/>
              <a:t>12/5/22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863506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79574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55181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628702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9512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819116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8453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63131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3386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5891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528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t>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7798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t>12/5/22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9705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t>12/5/22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6057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C28A28C-4C6A-46EA-90C0-4EE0B89CC5C7}" type="datetimeFigureOut">
              <a:rPr lang="en-US" smtClean="0"/>
              <a:t>12/5/22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0289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395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8229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28A28C-4C6A-46EA-90C0-4EE0B89CC5C7}" type="datetimeFigureOut">
              <a:rPr lang="en-US" smtClean="0"/>
              <a:pPr/>
              <a:t>12/5/22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73900564"/>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20D6-5A12-AA92-FB93-1B6ED9BB11B1}"/>
              </a:ext>
            </a:extLst>
          </p:cNvPr>
          <p:cNvSpPr>
            <a:spLocks noGrp="1"/>
          </p:cNvSpPr>
          <p:nvPr>
            <p:ph type="ctrTitle"/>
          </p:nvPr>
        </p:nvSpPr>
        <p:spPr>
          <a:xfrm>
            <a:off x="5459709" y="4050264"/>
            <a:ext cx="5700416" cy="1412858"/>
          </a:xfrm>
        </p:spPr>
        <p:txBody>
          <a:bodyPr>
            <a:normAutofit/>
          </a:bodyPr>
          <a:lstStyle/>
          <a:p>
            <a:pPr>
              <a:lnSpc>
                <a:spcPct val="90000"/>
              </a:lnSpc>
            </a:pPr>
            <a:br>
              <a:rPr lang="en-US" sz="2200" b="1" dirty="0">
                <a:effectLst/>
                <a:latin typeface="TimesNewRomanPS"/>
              </a:rPr>
            </a:br>
            <a:r>
              <a:rPr lang="en-US" sz="2200" b="1" dirty="0">
                <a:effectLst/>
                <a:latin typeface="TimesNewRomanPS"/>
              </a:rPr>
              <a:t>Does HDI have an impact on air pollution? </a:t>
            </a:r>
            <a:br>
              <a:rPr lang="en-US" sz="2200" dirty="0"/>
            </a:br>
            <a:endParaRPr lang="en-US" sz="2200" dirty="0"/>
          </a:p>
        </p:txBody>
      </p:sp>
      <p:sp>
        <p:nvSpPr>
          <p:cNvPr id="3" name="Subtitle 2">
            <a:extLst>
              <a:ext uri="{FF2B5EF4-FFF2-40B4-BE49-F238E27FC236}">
                <a16:creationId xmlns:a16="http://schemas.microsoft.com/office/drawing/2014/main" id="{C48EBEC5-82CD-13D4-17C7-EAA691AEFE82}"/>
              </a:ext>
            </a:extLst>
          </p:cNvPr>
          <p:cNvSpPr>
            <a:spLocks noGrp="1"/>
          </p:cNvSpPr>
          <p:nvPr>
            <p:ph type="subTitle" idx="1"/>
          </p:nvPr>
        </p:nvSpPr>
        <p:spPr>
          <a:xfrm>
            <a:off x="5459709" y="5466298"/>
            <a:ext cx="5700416" cy="401101"/>
          </a:xfrm>
        </p:spPr>
        <p:txBody>
          <a:bodyPr>
            <a:normAutofit/>
          </a:bodyPr>
          <a:lstStyle/>
          <a:p>
            <a:r>
              <a:rPr lang="en-US">
                <a:latin typeface="Andale Mono" panose="020B0509000000000004" pitchFamily="49" charset="0"/>
                <a:cs typeface="Times New Roman" panose="02020603050405020304" pitchFamily="18" charset="0"/>
              </a:rPr>
              <a:t>By Aayushi Gupta</a:t>
            </a:r>
          </a:p>
        </p:txBody>
      </p:sp>
      <p:pic>
        <p:nvPicPr>
          <p:cNvPr id="105" name="Picture 104" descr="Text&#10;&#10;Description automatically generated">
            <a:extLst>
              <a:ext uri="{FF2B5EF4-FFF2-40B4-BE49-F238E27FC236}">
                <a16:creationId xmlns:a16="http://schemas.microsoft.com/office/drawing/2014/main" id="{25FC8C6F-EB4F-F872-A184-3D07A329DD7B}"/>
              </a:ext>
            </a:extLst>
          </p:cNvPr>
          <p:cNvPicPr>
            <a:picLocks noChangeAspect="1"/>
          </p:cNvPicPr>
          <p:nvPr/>
        </p:nvPicPr>
        <p:blipFill rotWithShape="1">
          <a:blip r:embed="rId3"/>
          <a:srcRect t="4885" r="-2" b="-2"/>
          <a:stretch/>
        </p:blipFill>
        <p:spPr>
          <a:xfrm>
            <a:off x="6080591" y="-2008"/>
            <a:ext cx="4787317" cy="3415082"/>
          </a:xfrm>
          <a:custGeom>
            <a:avLst/>
            <a:gdLst/>
            <a:ahLst/>
            <a:cxnLst/>
            <a:rect l="l" t="t" r="r" b="b"/>
            <a:pathLst>
              <a:path w="4411344" h="3146878">
                <a:moveTo>
                  <a:pt x="211873" y="0"/>
                </a:moveTo>
                <a:lnTo>
                  <a:pt x="4199471" y="0"/>
                </a:lnTo>
                <a:lnTo>
                  <a:pt x="4205314" y="11242"/>
                </a:lnTo>
                <a:cubicBezTo>
                  <a:pt x="4337510" y="294369"/>
                  <a:pt x="4411344" y="610214"/>
                  <a:pt x="4411344" y="943304"/>
                </a:cubicBezTo>
                <a:cubicBezTo>
                  <a:pt x="4411344" y="2085328"/>
                  <a:pt x="3543413" y="3024636"/>
                  <a:pt x="2431189" y="3137588"/>
                </a:cubicBezTo>
                <a:lnTo>
                  <a:pt x="2247220" y="3146878"/>
                </a:lnTo>
                <a:lnTo>
                  <a:pt x="2164124" y="3146878"/>
                </a:lnTo>
                <a:lnTo>
                  <a:pt x="1980155" y="3137588"/>
                </a:lnTo>
                <a:cubicBezTo>
                  <a:pt x="867932" y="3024636"/>
                  <a:pt x="0" y="2085328"/>
                  <a:pt x="0" y="943304"/>
                </a:cubicBezTo>
                <a:cubicBezTo>
                  <a:pt x="0" y="610214"/>
                  <a:pt x="73835" y="294369"/>
                  <a:pt x="206030" y="11242"/>
                </a:cubicBezTo>
                <a:close/>
              </a:path>
            </a:pathLst>
          </a:custGeom>
        </p:spPr>
      </p:pic>
      <p:pic>
        <p:nvPicPr>
          <p:cNvPr id="98" name="Picture 97" descr="A picture containing sky, smoke, outdoor, steam&#10;&#10;Description automatically generated">
            <a:extLst>
              <a:ext uri="{FF2B5EF4-FFF2-40B4-BE49-F238E27FC236}">
                <a16:creationId xmlns:a16="http://schemas.microsoft.com/office/drawing/2014/main" id="{2746B306-AA37-C557-385E-668F728E647F}"/>
              </a:ext>
            </a:extLst>
          </p:cNvPr>
          <p:cNvPicPr>
            <a:picLocks noChangeAspect="1"/>
          </p:cNvPicPr>
          <p:nvPr/>
        </p:nvPicPr>
        <p:blipFill rotWithShape="1">
          <a:blip r:embed="rId4"/>
          <a:srcRect l="26713" r="19156"/>
          <a:stretch/>
        </p:blipFill>
        <p:spPr>
          <a:xfrm>
            <a:off x="-2334" y="10"/>
            <a:ext cx="5441859" cy="565493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p:spPr>
      </p:pic>
    </p:spTree>
    <p:extLst>
      <p:ext uri="{BB962C8B-B14F-4D97-AF65-F5344CB8AC3E}">
        <p14:creationId xmlns:p14="http://schemas.microsoft.com/office/powerpoint/2010/main" val="329401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880D-7570-4C04-BE27-8C1FF973375E}"/>
              </a:ext>
            </a:extLst>
          </p:cNvPr>
          <p:cNvSpPr>
            <a:spLocks noGrp="1"/>
          </p:cNvSpPr>
          <p:nvPr>
            <p:ph type="title"/>
          </p:nvPr>
        </p:nvSpPr>
        <p:spPr>
          <a:xfrm>
            <a:off x="685801" y="533400"/>
            <a:ext cx="10820400" cy="1177092"/>
          </a:xfrm>
        </p:spPr>
        <p:txBody>
          <a:bodyPr anchor="b">
            <a:normAutofit/>
          </a:bodyPr>
          <a:lstStyle/>
          <a:p>
            <a:pPr algn="ctr"/>
            <a:r>
              <a:rPr lang="en-US" sz="4400"/>
              <a:t>Some limitations and future possibilities</a:t>
            </a:r>
          </a:p>
        </p:txBody>
      </p:sp>
      <p:sp>
        <p:nvSpPr>
          <p:cNvPr id="3" name="Content Placeholder 2">
            <a:extLst>
              <a:ext uri="{FF2B5EF4-FFF2-40B4-BE49-F238E27FC236}">
                <a16:creationId xmlns:a16="http://schemas.microsoft.com/office/drawing/2014/main" id="{659B9A59-B985-DF37-B71C-F127CAEC6FD3}"/>
              </a:ext>
            </a:extLst>
          </p:cNvPr>
          <p:cNvSpPr>
            <a:spLocks noGrp="1"/>
          </p:cNvSpPr>
          <p:nvPr>
            <p:ph idx="1"/>
          </p:nvPr>
        </p:nvSpPr>
        <p:spPr>
          <a:xfrm>
            <a:off x="685801" y="2243892"/>
            <a:ext cx="10820400" cy="3547308"/>
          </a:xfrm>
        </p:spPr>
        <p:txBody>
          <a:bodyPr anchor="t">
            <a:normAutofit/>
          </a:bodyPr>
          <a:lstStyle/>
          <a:p>
            <a:r>
              <a:rPr lang="en-US" sz="2000" dirty="0">
                <a:effectLst/>
                <a:latin typeface="Times New Roman" panose="02020603050405020304" pitchFamily="18" charset="0"/>
                <a:ea typeface="Calibri" panose="020F0502020204030204" pitchFamily="34" charset="0"/>
              </a:rPr>
              <a:t>I have only used health expenditure as a control variable. I need to include many other control variables to account for the problem of omitted variable bias.</a:t>
            </a:r>
          </a:p>
          <a:p>
            <a:r>
              <a:rPr lang="en-US" sz="2000" dirty="0">
                <a:latin typeface="Times New Roman" panose="02020603050405020304" pitchFamily="18" charset="0"/>
              </a:rPr>
              <a:t>Since the IV in this study is not randomly distributed, it is possible that the insignificant results are due to this problem.</a:t>
            </a:r>
          </a:p>
          <a:p>
            <a:r>
              <a:rPr lang="en-US" sz="2000" dirty="0">
                <a:latin typeface="Times New Roman" panose="02020603050405020304" pitchFamily="18" charset="0"/>
              </a:rPr>
              <a:t>As observed in the fixed effects method that air pollution is increasing with increasing HDI. However, this study only considers OECD countries. By using countries with low income, one could get better results maybe signifying increasing air pollution in the initial years of development and then decreasing air pollution. One might have to consider quadratic form of HDI for such model.</a:t>
            </a:r>
          </a:p>
          <a:p>
            <a:pPr marL="0" indent="0">
              <a:buNone/>
            </a:pPr>
            <a:endParaRPr lang="en-US" sz="2000" dirty="0">
              <a:latin typeface="Times New Roman" panose="02020603050405020304" pitchFamily="18" charset="0"/>
            </a:endParaRPr>
          </a:p>
          <a:p>
            <a:endParaRPr lang="en-US" sz="2000" dirty="0"/>
          </a:p>
        </p:txBody>
      </p:sp>
    </p:spTree>
    <p:extLst>
      <p:ext uri="{BB962C8B-B14F-4D97-AF65-F5344CB8AC3E}">
        <p14:creationId xmlns:p14="http://schemas.microsoft.com/office/powerpoint/2010/main" val="146088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F4A2-AC51-C345-4EBF-1E1899F06582}"/>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600"/>
              <a:t>Thank you!</a:t>
            </a:r>
          </a:p>
        </p:txBody>
      </p:sp>
    </p:spTree>
    <p:extLst>
      <p:ext uri="{BB962C8B-B14F-4D97-AF65-F5344CB8AC3E}">
        <p14:creationId xmlns:p14="http://schemas.microsoft.com/office/powerpoint/2010/main" val="175938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BA693EB-8D96-99D5-DAD2-870A0D7A0762}"/>
              </a:ext>
            </a:extLst>
          </p:cNvPr>
          <p:cNvSpPr>
            <a:spLocks noGrp="1"/>
          </p:cNvSpPr>
          <p:nvPr>
            <p:ph type="title"/>
          </p:nvPr>
        </p:nvSpPr>
        <p:spPr>
          <a:xfrm>
            <a:off x="6774495" y="858043"/>
            <a:ext cx="4042732" cy="5012532"/>
          </a:xfrm>
        </p:spPr>
        <p:txBody>
          <a:bodyPr>
            <a:normAutofit/>
          </a:bodyPr>
          <a:lstStyle/>
          <a:p>
            <a:r>
              <a:rPr lang="en-US" sz="4000">
                <a:solidFill>
                  <a:srgbClr val="FFFFFF"/>
                </a:solidFill>
              </a:rPr>
              <a:t>Introduction</a:t>
            </a: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4FDC3A-B71F-69C8-F7F6-D5D0E7D5DE77}"/>
              </a:ext>
            </a:extLst>
          </p:cNvPr>
          <p:cNvSpPr>
            <a:spLocks noGrp="1"/>
          </p:cNvSpPr>
          <p:nvPr>
            <p:ph idx="1"/>
          </p:nvPr>
        </p:nvSpPr>
        <p:spPr>
          <a:xfrm>
            <a:off x="336884" y="505327"/>
            <a:ext cx="5486400" cy="5943600"/>
          </a:xfrm>
        </p:spPr>
        <p:txBody>
          <a:bodyPr>
            <a:normAutofit/>
          </a:bodyPr>
          <a:lstStyle/>
          <a:p>
            <a:r>
              <a:rPr lang="en-US" sz="2000" i="1" dirty="0">
                <a:solidFill>
                  <a:schemeClr val="tx1">
                    <a:lumMod val="85000"/>
                    <a:lumOff val="15000"/>
                  </a:schemeClr>
                </a:solidFill>
                <a:effectLst/>
                <a:latin typeface="Times New Roman" panose="02020603050405020304" pitchFamily="18" charset="0"/>
                <a:ea typeface="Calibri" panose="020F0502020204030204" pitchFamily="34" charset="0"/>
              </a:rPr>
              <a:t>Air pollution is a major concern as it deeply impacts the health, nature, and economy of a nation.</a:t>
            </a:r>
            <a:endParaRPr lang="en-US" sz="2000" dirty="0">
              <a:solidFill>
                <a:schemeClr val="tx1">
                  <a:lumMod val="85000"/>
                  <a:lumOff val="15000"/>
                </a:schemeClr>
              </a:solidFill>
              <a:effectLst/>
              <a:latin typeface="TimesNewRomanPSMT"/>
            </a:endParaRPr>
          </a:p>
          <a:p>
            <a:r>
              <a:rPr lang="en-US" sz="2000" i="1" dirty="0">
                <a:solidFill>
                  <a:schemeClr val="tx1">
                    <a:lumMod val="85000"/>
                    <a:lumOff val="15000"/>
                  </a:schemeClr>
                </a:solidFill>
                <a:effectLst/>
                <a:latin typeface="TimesNewRomanPSMT"/>
              </a:rPr>
              <a:t>Bad air quality directly impacts climate change. </a:t>
            </a:r>
          </a:p>
          <a:p>
            <a:r>
              <a:rPr lang="en-US" sz="2000" i="1" dirty="0">
                <a:solidFill>
                  <a:schemeClr val="tx1">
                    <a:lumMod val="85000"/>
                    <a:lumOff val="15000"/>
                  </a:schemeClr>
                </a:solidFill>
                <a:latin typeface="TimesNewRomanPSMT"/>
              </a:rPr>
              <a:t>There has been a wide discussion on economic growth impacting air pollution.</a:t>
            </a:r>
          </a:p>
          <a:p>
            <a:r>
              <a:rPr lang="en-US" sz="2000" i="1" dirty="0">
                <a:solidFill>
                  <a:schemeClr val="tx1">
                    <a:lumMod val="85000"/>
                    <a:lumOff val="15000"/>
                  </a:schemeClr>
                </a:solidFill>
                <a:effectLst/>
                <a:latin typeface="TimesNewRomanPSMT"/>
              </a:rPr>
              <a:t>I wanted to see if HDI, a widely used proxy for social economic status, could have an effect on air pollution</a:t>
            </a:r>
          </a:p>
          <a:p>
            <a:r>
              <a:rPr lang="en-US" sz="2000" i="1" dirty="0">
                <a:solidFill>
                  <a:schemeClr val="tx1">
                    <a:lumMod val="85000"/>
                    <a:lumOff val="15000"/>
                  </a:schemeClr>
                </a:solidFill>
                <a:latin typeface="TimesNewRomanPSMT"/>
              </a:rPr>
              <a:t>I have used panel data to investigate this question. The initial methodology employed is fixed effects.</a:t>
            </a:r>
            <a:endParaRPr lang="en-US" sz="2000" i="1" dirty="0">
              <a:solidFill>
                <a:schemeClr val="tx1">
                  <a:lumMod val="85000"/>
                  <a:lumOff val="15000"/>
                </a:schemeClr>
              </a:solidFill>
              <a:effectLst/>
              <a:latin typeface="TimesNewRomanPSMT"/>
            </a:endParaRPr>
          </a:p>
          <a:p>
            <a:r>
              <a:rPr lang="en-US" sz="2000" i="1" dirty="0">
                <a:solidFill>
                  <a:schemeClr val="tx1">
                    <a:lumMod val="85000"/>
                    <a:lumOff val="15000"/>
                  </a:schemeClr>
                </a:solidFill>
                <a:latin typeface="TimesNewRomanPSMT"/>
              </a:rPr>
              <a:t>My model faces the problem of simultaneous causality bias. I deal with this by using instrumental variable methodology.</a:t>
            </a:r>
            <a:endParaRPr lang="en-US" sz="2000" i="1" dirty="0">
              <a:solidFill>
                <a:schemeClr val="tx1">
                  <a:lumMod val="85000"/>
                  <a:lumOff val="15000"/>
                </a:schemeClr>
              </a:solidFill>
              <a:effectLst/>
              <a:latin typeface="TimesNewRomanPSMT"/>
            </a:endParaRPr>
          </a:p>
        </p:txBody>
      </p:sp>
    </p:spTree>
    <p:extLst>
      <p:ext uri="{BB962C8B-B14F-4D97-AF65-F5344CB8AC3E}">
        <p14:creationId xmlns:p14="http://schemas.microsoft.com/office/powerpoint/2010/main" val="29606937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399EF-5927-E8A1-A5E8-D024C65ADBA8}"/>
              </a:ext>
            </a:extLst>
          </p:cNvPr>
          <p:cNvPicPr>
            <a:picLocks noChangeAspect="1"/>
          </p:cNvPicPr>
          <p:nvPr/>
        </p:nvPicPr>
        <p:blipFill rotWithShape="1">
          <a:blip r:embed="rId3">
            <a:alphaModFix amt="2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6D4C772-5EBE-B086-32DD-6D93E6AB302A}"/>
              </a:ext>
            </a:extLst>
          </p:cNvPr>
          <p:cNvSpPr>
            <a:spLocks noGrp="1"/>
          </p:cNvSpPr>
          <p:nvPr>
            <p:ph type="title"/>
          </p:nvPr>
        </p:nvSpPr>
        <p:spPr>
          <a:xfrm>
            <a:off x="685801" y="537411"/>
            <a:ext cx="10131425" cy="1456267"/>
          </a:xfrm>
        </p:spPr>
        <p:txBody>
          <a:bodyPr vert="horz" lIns="91440" tIns="45720" rIns="91440" bIns="45720" rtlCol="0" anchor="ctr">
            <a:normAutofit/>
          </a:bodyPr>
          <a:lstStyle/>
          <a:p>
            <a:r>
              <a:rPr lang="en-US" dirty="0"/>
              <a:t>Main variables of the study</a:t>
            </a:r>
          </a:p>
        </p:txBody>
      </p:sp>
      <p:sp>
        <p:nvSpPr>
          <p:cNvPr id="3" name="TextBox 2">
            <a:extLst>
              <a:ext uri="{FF2B5EF4-FFF2-40B4-BE49-F238E27FC236}">
                <a16:creationId xmlns:a16="http://schemas.microsoft.com/office/drawing/2014/main" id="{C058F0B2-BAEC-FA4F-76DF-4CEB5234AF9A}"/>
              </a:ext>
            </a:extLst>
          </p:cNvPr>
          <p:cNvSpPr txBox="1"/>
          <p:nvPr/>
        </p:nvSpPr>
        <p:spPr>
          <a:xfrm>
            <a:off x="685801" y="2238319"/>
            <a:ext cx="10131425" cy="3649133"/>
          </a:xfrm>
          <a:prstGeom prst="rect">
            <a:avLst/>
          </a:prstGeom>
        </p:spPr>
        <p:txBody>
          <a:bodyPr vert="horz" lIns="91440" tIns="45720" rIns="91440" bIns="45720" rtlCol="0" anchor="ctr">
            <a:noAutofit/>
          </a:bodyPr>
          <a:lstStyle/>
          <a:p>
            <a:pPr marL="457200" indent="-457200">
              <a:spcAft>
                <a:spcPts val="1000"/>
              </a:spcAft>
              <a:buClr>
                <a:schemeClr val="tx1"/>
              </a:buClr>
              <a:buSzPct val="100000"/>
              <a:buFont typeface="Arial"/>
              <a:buChar char="•"/>
            </a:pPr>
            <a:r>
              <a:rPr lang="en-US" sz="2000" dirty="0">
                <a:latin typeface="Times New Roman" panose="02020603050405020304" pitchFamily="18" charset="0"/>
                <a:cs typeface="Times New Roman" panose="02020603050405020304" pitchFamily="18" charset="0"/>
              </a:rPr>
              <a:t>One of the most widely used measure of air pollution is Particulate Matter 2.5 (PM 2.5) which is the main dependent variable of the study. </a:t>
            </a:r>
          </a:p>
          <a:p>
            <a:pPr marL="457200" indent="-457200">
              <a:spcAft>
                <a:spcPts val="1000"/>
              </a:spcAft>
              <a:buClr>
                <a:schemeClr val="tx1"/>
              </a:buClr>
              <a:buSzPct val="100000"/>
              <a:buFont typeface="Arial"/>
              <a:buChar char="•"/>
            </a:pPr>
            <a:endParaRPr lang="en-US" sz="2000" dirty="0">
              <a:latin typeface="Times New Roman" panose="02020603050405020304" pitchFamily="18" charset="0"/>
              <a:cs typeface="Times New Roman" panose="02020603050405020304" pitchFamily="18" charset="0"/>
            </a:endParaRPr>
          </a:p>
          <a:p>
            <a:pPr marL="457200" indent="-457200">
              <a:spcAft>
                <a:spcPts val="1000"/>
              </a:spcAft>
              <a:buClr>
                <a:schemeClr val="tx1"/>
              </a:buClr>
              <a:buSzPct val="100000"/>
              <a:buFont typeface="Arial"/>
              <a:buChar char="•"/>
            </a:pPr>
            <a:r>
              <a:rPr lang="en-US" sz="2000" dirty="0">
                <a:latin typeface="Times New Roman" panose="02020603050405020304" pitchFamily="18" charset="0"/>
                <a:cs typeface="Times New Roman" panose="02020603050405020304" pitchFamily="18" charset="0"/>
              </a:rPr>
              <a:t>The main independent variable of the study is Human Development Index (HDI). HDI is a composite score from 0 (low) to 1 (high) that considers three dimensions: (1) health, which is assessed by life expectancy at birth, (2) education, which is measured by mean years of schooling for people aged 25, and (3) standard of living, which is measured by gross national income per capita.</a:t>
            </a:r>
          </a:p>
          <a:p>
            <a:pPr marL="457200" indent="-457200">
              <a:spcAft>
                <a:spcPts val="1000"/>
              </a:spcAft>
              <a:buClr>
                <a:schemeClr val="tx1"/>
              </a:buClr>
              <a:buSzPct val="100000"/>
              <a:buFont typeface="Arial"/>
              <a:buChar char="•"/>
            </a:pPr>
            <a:endParaRPr lang="en-US" sz="2000" dirty="0">
              <a:latin typeface="Times New Roman" panose="02020603050405020304" pitchFamily="18" charset="0"/>
              <a:cs typeface="Times New Roman" panose="02020603050405020304" pitchFamily="18" charset="0"/>
            </a:endParaRPr>
          </a:p>
          <a:p>
            <a:pPr marL="457200" indent="-457200">
              <a:spcAft>
                <a:spcPts val="1000"/>
              </a:spcAft>
              <a:buClr>
                <a:schemeClr val="tx1"/>
              </a:buClr>
              <a:buSzPct val="100000"/>
              <a:buFont typeface="Arial"/>
              <a:buChar char="•"/>
            </a:pPr>
            <a:r>
              <a:rPr lang="en-US" sz="2000" dirty="0">
                <a:latin typeface="Times New Roman" panose="02020603050405020304" pitchFamily="18" charset="0"/>
                <a:cs typeface="Times New Roman" panose="02020603050405020304" pitchFamily="18" charset="0"/>
              </a:rPr>
              <a:t>The study introduces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for International Student Assessment (PISA) as an instrumental variable to account for the problem of simultaneous causality. It is an international student assessment test conducted after every 3 years to assess the learning outcome of 15-year-old children. </a:t>
            </a:r>
          </a:p>
        </p:txBody>
      </p:sp>
    </p:spTree>
    <p:extLst>
      <p:ext uri="{BB962C8B-B14F-4D97-AF65-F5344CB8AC3E}">
        <p14:creationId xmlns:p14="http://schemas.microsoft.com/office/powerpoint/2010/main" val="181216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3D77-E19E-85F2-3C70-0C3D580BF181}"/>
              </a:ext>
            </a:extLst>
          </p:cNvPr>
          <p:cNvSpPr>
            <a:spLocks noGrp="1"/>
          </p:cNvSpPr>
          <p:nvPr>
            <p:ph type="title"/>
          </p:nvPr>
        </p:nvSpPr>
        <p:spPr>
          <a:xfrm>
            <a:off x="6730717" y="958644"/>
            <a:ext cx="3979205" cy="877471"/>
          </a:xfrm>
        </p:spPr>
        <p:txBody>
          <a:bodyPr>
            <a:normAutofit/>
          </a:bodyPr>
          <a:lstStyle/>
          <a:p>
            <a:r>
              <a:rPr lang="en-US" dirty="0"/>
              <a:t>Why PISA</a:t>
            </a:r>
          </a:p>
        </p:txBody>
      </p:sp>
      <p:sp>
        <p:nvSpPr>
          <p:cNvPr id="3" name="Content Placeholder 2">
            <a:extLst>
              <a:ext uri="{FF2B5EF4-FFF2-40B4-BE49-F238E27FC236}">
                <a16:creationId xmlns:a16="http://schemas.microsoft.com/office/drawing/2014/main" id="{F33847D8-563E-6F9B-7A84-C3C94287EBF0}"/>
              </a:ext>
            </a:extLst>
          </p:cNvPr>
          <p:cNvSpPr>
            <a:spLocks noGrp="1"/>
          </p:cNvSpPr>
          <p:nvPr>
            <p:ph idx="1"/>
          </p:nvPr>
        </p:nvSpPr>
        <p:spPr>
          <a:xfrm>
            <a:off x="802178" y="1397379"/>
            <a:ext cx="4487574" cy="4501975"/>
          </a:xfrm>
        </p:spPr>
        <p:txBody>
          <a:bodyPr>
            <a:noAutofit/>
          </a:bodyPr>
          <a:lstStyle/>
          <a:p>
            <a:pPr>
              <a:lnSpc>
                <a:spcPct val="90000"/>
              </a:lnSpc>
            </a:pPr>
            <a:r>
              <a:rPr lang="en-US" sz="1600"/>
              <a:t>The two main conditions for a variable to be considered an instrumental variable are:-</a:t>
            </a:r>
          </a:p>
          <a:p>
            <a:pPr marL="800100" lvl="1" indent="-342900">
              <a:lnSpc>
                <a:spcPct val="90000"/>
              </a:lnSpc>
              <a:buFont typeface="+mj-lt"/>
              <a:buAutoNum type="arabicPeriod"/>
            </a:pPr>
            <a:r>
              <a:rPr lang="en-US"/>
              <a:t>Instrument Relevance: corr (Zi ,Xi ) ̸= 0 ; Zi = instrumental variable, Xi = main explanatory variable</a:t>
            </a:r>
          </a:p>
          <a:p>
            <a:pPr marL="800100" lvl="1" indent="-342900">
              <a:lnSpc>
                <a:spcPct val="90000"/>
              </a:lnSpc>
              <a:buFont typeface="+mj-lt"/>
              <a:buAutoNum type="arabicPeriod"/>
            </a:pPr>
            <a:r>
              <a:rPr lang="en-US"/>
              <a:t>Instrument Exogeneity: corr (Zi ,ui ) = 0 ; ui = error term</a:t>
            </a:r>
          </a:p>
          <a:p>
            <a:pPr marL="457200" lvl="1" indent="0">
              <a:lnSpc>
                <a:spcPct val="90000"/>
              </a:lnSpc>
              <a:buNone/>
            </a:pPr>
            <a:endParaRPr lang="en-US"/>
          </a:p>
          <a:p>
            <a:pPr>
              <a:lnSpc>
                <a:spcPct val="90000"/>
              </a:lnSpc>
            </a:pPr>
            <a:r>
              <a:rPr lang="en-US" sz="1600"/>
              <a:t>The fulfilment of first condition can be observed from table 2.1.2. The second condition is not very strong as it is not random. However, it can be considered an IV because the PISA test reveals the learning outcome of 15-year-old children, who in general, do not study for the test with an aim of reducing air pollution. Similarly, this test is also not designed to assess students’ ability to reduce air pollution. Furthermore, environmental tobacco smoke (ETS), not so common in children, is one of the primary sources of PM2.5. Moreover, after performing various correlations between possible omitted variables and PISA, I only find low correlation coefficient which is a good indication for the second condition </a:t>
            </a:r>
            <a:endParaRPr lang="en-US" sz="1600" dirty="0"/>
          </a:p>
        </p:txBody>
      </p:sp>
      <p:pic>
        <p:nvPicPr>
          <p:cNvPr id="7" name="Picture 6" descr="Table&#10;&#10;Description automatically generated">
            <a:extLst>
              <a:ext uri="{FF2B5EF4-FFF2-40B4-BE49-F238E27FC236}">
                <a16:creationId xmlns:a16="http://schemas.microsoft.com/office/drawing/2014/main" id="{2A1A3D3B-85F8-D1A6-FF1D-1973B7EE7359}"/>
              </a:ext>
            </a:extLst>
          </p:cNvPr>
          <p:cNvPicPr>
            <a:picLocks noChangeAspect="1"/>
          </p:cNvPicPr>
          <p:nvPr/>
        </p:nvPicPr>
        <p:blipFill>
          <a:blip r:embed="rId3"/>
          <a:stretch>
            <a:fillRect/>
          </a:stretch>
        </p:blipFill>
        <p:spPr>
          <a:xfrm>
            <a:off x="5672524" y="2307548"/>
            <a:ext cx="6095593" cy="17829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912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0297-624C-05F7-307A-35FCB26984EB}"/>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lnSpc>
                <a:spcPct val="90000"/>
              </a:lnSpc>
            </a:pPr>
            <a:r>
              <a:rPr lang="en-US" sz="4100" dirty="0"/>
              <a:t>Graphical display of the relationship between HDI and PM2.5</a:t>
            </a:r>
          </a:p>
        </p:txBody>
      </p:sp>
      <p:pic>
        <p:nvPicPr>
          <p:cNvPr id="8" name="Content Placeholder 7" descr="Chart, scatter chart&#10;&#10;Description automatically generated">
            <a:extLst>
              <a:ext uri="{FF2B5EF4-FFF2-40B4-BE49-F238E27FC236}">
                <a16:creationId xmlns:a16="http://schemas.microsoft.com/office/drawing/2014/main" id="{866874E2-8AA5-4799-D4B3-E469C1BA891C}"/>
              </a:ext>
            </a:extLst>
          </p:cNvPr>
          <p:cNvPicPr>
            <a:picLocks noChangeAspect="1"/>
          </p:cNvPicPr>
          <p:nvPr/>
        </p:nvPicPr>
        <p:blipFill>
          <a:blip r:embed="rId3"/>
          <a:stretch>
            <a:fillRect/>
          </a:stretch>
        </p:blipFill>
        <p:spPr>
          <a:xfrm>
            <a:off x="629810" y="913812"/>
            <a:ext cx="6921364" cy="503529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8904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6734-8C0F-B98F-E4A7-D96FF5ED4375}"/>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dirty="0"/>
              <a:t>Results</a:t>
            </a:r>
          </a:p>
        </p:txBody>
      </p:sp>
      <p:pic>
        <p:nvPicPr>
          <p:cNvPr id="15" name="Content Placeholder 14" descr="Table&#10;&#10;Description automatically generated">
            <a:extLst>
              <a:ext uri="{FF2B5EF4-FFF2-40B4-BE49-F238E27FC236}">
                <a16:creationId xmlns:a16="http://schemas.microsoft.com/office/drawing/2014/main" id="{866D5FC6-209C-DE5E-7B87-2A039FE6514C}"/>
              </a:ext>
            </a:extLst>
          </p:cNvPr>
          <p:cNvPicPr>
            <a:picLocks noGrp="1" noChangeAspect="1"/>
          </p:cNvPicPr>
          <p:nvPr>
            <p:ph idx="1"/>
          </p:nvPr>
        </p:nvPicPr>
        <p:blipFill rotWithShape="1">
          <a:blip r:embed="rId4"/>
          <a:srcRect r="6389" b="2"/>
          <a:stretch/>
        </p:blipFill>
        <p:spPr>
          <a:xfrm>
            <a:off x="785584" y="877379"/>
            <a:ext cx="6145805"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0" name="Title 1">
            <a:extLst>
              <a:ext uri="{FF2B5EF4-FFF2-40B4-BE49-F238E27FC236}">
                <a16:creationId xmlns:a16="http://schemas.microsoft.com/office/drawing/2014/main" id="{0CE0704E-6A46-AB14-FEDA-43B353F3BFDD}"/>
              </a:ext>
            </a:extLst>
          </p:cNvPr>
          <p:cNvSpPr txBox="1">
            <a:spLocks/>
          </p:cNvSpPr>
          <p:nvPr/>
        </p:nvSpPr>
        <p:spPr>
          <a:xfrm>
            <a:off x="785584" y="228987"/>
            <a:ext cx="2575366" cy="64839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400" dirty="0"/>
              <a:t>Fixed effects</a:t>
            </a:r>
          </a:p>
        </p:txBody>
      </p:sp>
      <p:sp>
        <p:nvSpPr>
          <p:cNvPr id="21" name="Content Placeholder 14">
            <a:extLst>
              <a:ext uri="{FF2B5EF4-FFF2-40B4-BE49-F238E27FC236}">
                <a16:creationId xmlns:a16="http://schemas.microsoft.com/office/drawing/2014/main" id="{8E9339CA-58CE-1950-9AA9-61CBFAD56B2D}"/>
              </a:ext>
            </a:extLst>
          </p:cNvPr>
          <p:cNvSpPr txBox="1">
            <a:spLocks/>
          </p:cNvSpPr>
          <p:nvPr/>
        </p:nvSpPr>
        <p:spPr>
          <a:xfrm>
            <a:off x="7240168" y="1505631"/>
            <a:ext cx="3706762" cy="39722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1000"/>
              </a:spcAft>
              <a:buClr>
                <a:schemeClr val="tx1"/>
              </a:buClr>
              <a:buSzPct val="100000"/>
              <a:buFont typeface="Arial"/>
              <a:buChar char="•"/>
            </a:pPr>
            <a:r>
              <a:rPr lang="en-US" dirty="0"/>
              <a:t>On an average, increase in the HDI of a country by .1 HDI score, i.e., moving towards a country with higher HDI, would lead to an increase in air pollution by 2.7 ug/m3 (microgram per cubic meter)</a:t>
            </a:r>
          </a:p>
        </p:txBody>
      </p:sp>
    </p:spTree>
    <p:extLst>
      <p:ext uri="{BB962C8B-B14F-4D97-AF65-F5344CB8AC3E}">
        <p14:creationId xmlns:p14="http://schemas.microsoft.com/office/powerpoint/2010/main" val="242889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1BE7CB7-24DC-41D6-9BC1-CE53027283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55B50B5-AE2B-FC92-77A0-72F861DA4116}"/>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lnSpc>
                <a:spcPct val="90000"/>
              </a:lnSpc>
            </a:pPr>
            <a:r>
              <a:rPr lang="en-US" sz="4100"/>
              <a:t>Graphical display of the relationship between HDI and PM2.5</a:t>
            </a:r>
          </a:p>
        </p:txBody>
      </p:sp>
      <p:sp>
        <p:nvSpPr>
          <p:cNvPr id="9" name="Content Placeholder 8">
            <a:extLst>
              <a:ext uri="{FF2B5EF4-FFF2-40B4-BE49-F238E27FC236}">
                <a16:creationId xmlns:a16="http://schemas.microsoft.com/office/drawing/2014/main" id="{8D91603E-FD26-CA13-E813-2A9B6C0AFA08}"/>
              </a:ext>
            </a:extLst>
          </p:cNvPr>
          <p:cNvSpPr>
            <a:spLocks noGrp="1"/>
          </p:cNvSpPr>
          <p:nvPr>
            <p:ph idx="1"/>
          </p:nvPr>
        </p:nvSpPr>
        <p:spPr>
          <a:xfrm>
            <a:off x="8190271" y="4385732"/>
            <a:ext cx="3342968" cy="1828256"/>
          </a:xfrm>
        </p:spPr>
        <p:txBody>
          <a:bodyPr vert="horz" lIns="91440" tIns="45720" rIns="91440" bIns="45720" rtlCol="0" anchor="t">
            <a:normAutofit/>
          </a:bodyPr>
          <a:lstStyle/>
          <a:p>
            <a:pPr marL="0" indent="0">
              <a:buNone/>
            </a:pPr>
            <a:r>
              <a:rPr lang="en-US" cap="all" dirty="0"/>
              <a:t>The red line is the predicted line after considering two-way fixed effects</a:t>
            </a:r>
          </a:p>
        </p:txBody>
      </p:sp>
      <p:pic>
        <p:nvPicPr>
          <p:cNvPr id="5" name="Content Placeholder 4" descr="Chart, scatter chart&#10;&#10;Description automatically generated">
            <a:extLst>
              <a:ext uri="{FF2B5EF4-FFF2-40B4-BE49-F238E27FC236}">
                <a16:creationId xmlns:a16="http://schemas.microsoft.com/office/drawing/2014/main" id="{6630F9CB-4850-6A9F-8386-90E6D44AE93B}"/>
              </a:ext>
            </a:extLst>
          </p:cNvPr>
          <p:cNvPicPr>
            <a:picLocks noChangeAspect="1"/>
          </p:cNvPicPr>
          <p:nvPr/>
        </p:nvPicPr>
        <p:blipFill>
          <a:blip r:embed="rId4"/>
          <a:stretch>
            <a:fillRect/>
          </a:stretch>
        </p:blipFill>
        <p:spPr>
          <a:xfrm>
            <a:off x="629810" y="913812"/>
            <a:ext cx="6921364" cy="503529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270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3D65-C730-9F45-458A-F1C810A31FCD}"/>
              </a:ext>
            </a:extLst>
          </p:cNvPr>
          <p:cNvSpPr>
            <a:spLocks noGrp="1"/>
          </p:cNvSpPr>
          <p:nvPr>
            <p:ph type="title"/>
          </p:nvPr>
        </p:nvSpPr>
        <p:spPr>
          <a:xfrm>
            <a:off x="7865806" y="643463"/>
            <a:ext cx="3706762" cy="1608124"/>
          </a:xfrm>
        </p:spPr>
        <p:txBody>
          <a:bodyPr>
            <a:normAutofit/>
          </a:bodyPr>
          <a:lstStyle/>
          <a:p>
            <a:r>
              <a:rPr lang="en-US" dirty="0"/>
              <a:t>RESULTS (Contd.)</a:t>
            </a:r>
          </a:p>
        </p:txBody>
      </p:sp>
      <p:sp>
        <p:nvSpPr>
          <p:cNvPr id="15" name="Content Placeholder 14">
            <a:extLst>
              <a:ext uri="{FF2B5EF4-FFF2-40B4-BE49-F238E27FC236}">
                <a16:creationId xmlns:a16="http://schemas.microsoft.com/office/drawing/2014/main" id="{94205554-B35A-5AC2-9D50-B362C6744373}"/>
              </a:ext>
            </a:extLst>
          </p:cNvPr>
          <p:cNvSpPr>
            <a:spLocks noGrp="1"/>
          </p:cNvSpPr>
          <p:nvPr>
            <p:ph idx="1"/>
          </p:nvPr>
        </p:nvSpPr>
        <p:spPr>
          <a:xfrm>
            <a:off x="7865806" y="2251587"/>
            <a:ext cx="3706762" cy="3972232"/>
          </a:xfrm>
        </p:spPr>
        <p:txBody>
          <a:bodyPr>
            <a:normAutofit/>
          </a:bodyPr>
          <a:lstStyle/>
          <a:p>
            <a:r>
              <a:rPr lang="en-US" dirty="0">
                <a:latin typeface="Times New Roman" panose="02020603050405020304" pitchFamily="18" charset="0"/>
                <a:ea typeface="Calibri" panose="020F0502020204030204" pitchFamily="34" charset="0"/>
              </a:rPr>
              <a:t>My results are not statistically significant and opposite to the results obtained in previous table - OVB</a:t>
            </a:r>
            <a:endParaRPr lang="en-US" dirty="0">
              <a:effectLst/>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Another reason why PISA could be a good IV is because it is time and country variant which is being taken care of by using two-way fixed effects method. Furthermore, the F-statistic is greater than 10 which is a thumb rule for validating a good IV.</a:t>
            </a:r>
          </a:p>
        </p:txBody>
      </p:sp>
      <p:pic>
        <p:nvPicPr>
          <p:cNvPr id="11" name="Picture 10">
            <a:extLst>
              <a:ext uri="{FF2B5EF4-FFF2-40B4-BE49-F238E27FC236}">
                <a16:creationId xmlns:a16="http://schemas.microsoft.com/office/drawing/2014/main" id="{D6ABF78B-685A-F151-743C-0F269F4EC475}"/>
              </a:ext>
            </a:extLst>
          </p:cNvPr>
          <p:cNvPicPr>
            <a:picLocks noChangeAspect="1"/>
          </p:cNvPicPr>
          <p:nvPr/>
        </p:nvPicPr>
        <p:blipFill>
          <a:blip r:embed="rId3"/>
          <a:stretch>
            <a:fillRect/>
          </a:stretch>
        </p:blipFill>
        <p:spPr>
          <a:xfrm>
            <a:off x="643464" y="1105608"/>
            <a:ext cx="6897878" cy="46560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E7C16B4C-EFF4-2818-29EC-9257B65FC59F}"/>
              </a:ext>
            </a:extLst>
          </p:cNvPr>
          <p:cNvSpPr txBox="1"/>
          <p:nvPr/>
        </p:nvSpPr>
        <p:spPr>
          <a:xfrm>
            <a:off x="666466" y="1758578"/>
            <a:ext cx="6096000" cy="461665"/>
          </a:xfrm>
          <a:prstGeom prst="rect">
            <a:avLst/>
          </a:prstGeom>
          <a:noFill/>
        </p:spPr>
        <p:txBody>
          <a:bodyPr wrap="square">
            <a:spAutoFit/>
          </a:bodyPr>
          <a:lstStyle/>
          <a:p>
            <a:pPr>
              <a:spcAft>
                <a:spcPts val="600"/>
              </a:spcAft>
            </a:pPr>
            <a:r>
              <a:rPr lang="en-US" sz="2400">
                <a:latin typeface="Calibri" panose="020F0502020204030204" pitchFamily="34" charset="0"/>
                <a:cs typeface="Calibri" panose="020F0502020204030204" pitchFamily="34" charset="0"/>
              </a:rPr>
              <a:t>INSTRUMENTAL VARIABLE </a:t>
            </a:r>
          </a:p>
        </p:txBody>
      </p:sp>
      <p:sp>
        <p:nvSpPr>
          <p:cNvPr id="17" name="Title 1">
            <a:extLst>
              <a:ext uri="{FF2B5EF4-FFF2-40B4-BE49-F238E27FC236}">
                <a16:creationId xmlns:a16="http://schemas.microsoft.com/office/drawing/2014/main" id="{B74C069C-9B1B-6B0B-1B9F-9A6DBBC5CF61}"/>
              </a:ext>
            </a:extLst>
          </p:cNvPr>
          <p:cNvSpPr txBox="1">
            <a:spLocks/>
          </p:cNvSpPr>
          <p:nvPr/>
        </p:nvSpPr>
        <p:spPr>
          <a:xfrm>
            <a:off x="619432" y="457216"/>
            <a:ext cx="5863012" cy="64839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400" dirty="0"/>
              <a:t>Instrumental variable using Panel data  </a:t>
            </a:r>
          </a:p>
        </p:txBody>
      </p:sp>
    </p:spTree>
    <p:extLst>
      <p:ext uri="{BB962C8B-B14F-4D97-AF65-F5344CB8AC3E}">
        <p14:creationId xmlns:p14="http://schemas.microsoft.com/office/powerpoint/2010/main" val="422089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B814E-574C-132C-4FF0-5A97893485F6}"/>
              </a:ext>
            </a:extLst>
          </p:cNvPr>
          <p:cNvSpPr>
            <a:spLocks noGrp="1"/>
          </p:cNvSpPr>
          <p:nvPr>
            <p:ph type="title"/>
          </p:nvPr>
        </p:nvSpPr>
        <p:spPr>
          <a:xfrm>
            <a:off x="685799" y="1150076"/>
            <a:ext cx="3659389" cy="4557849"/>
          </a:xfrm>
        </p:spPr>
        <p:txBody>
          <a:bodyPr>
            <a:normAutofit/>
          </a:bodyPr>
          <a:lstStyle/>
          <a:p>
            <a:pPr algn="r"/>
            <a:r>
              <a:rPr lang="en-US" dirty="0"/>
              <a:t>Conclusion</a:t>
            </a:r>
          </a:p>
        </p:txBody>
      </p:sp>
      <p:cxnSp>
        <p:nvCxnSpPr>
          <p:cNvPr id="7"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A9FAC1-0062-25AE-3F9A-CF21502C26EF}"/>
              </a:ext>
            </a:extLst>
          </p:cNvPr>
          <p:cNvSpPr>
            <a:spLocks noGrp="1"/>
          </p:cNvSpPr>
          <p:nvPr>
            <p:ph idx="1"/>
          </p:nvPr>
        </p:nvSpPr>
        <p:spPr>
          <a:xfrm>
            <a:off x="4988658" y="1150076"/>
            <a:ext cx="6517543" cy="4557849"/>
          </a:xfrm>
        </p:spPr>
        <p:txBody>
          <a:bodyPr>
            <a:normAutofit/>
          </a:bodyPr>
          <a:lstStyle/>
          <a:p>
            <a:r>
              <a:rPr lang="en-US" dirty="0">
                <a:effectLst/>
                <a:latin typeface="Times New Roman" panose="02020603050405020304" pitchFamily="18" charset="0"/>
                <a:ea typeface="Calibri" panose="020F0502020204030204" pitchFamily="34" charset="0"/>
              </a:rPr>
              <a:t>After performing my regression analysis, I foun</a:t>
            </a:r>
            <a:r>
              <a:rPr lang="en-US" dirty="0">
                <a:latin typeface="Times New Roman" panose="02020603050405020304" pitchFamily="18" charset="0"/>
                <a:ea typeface="Calibri" panose="020F0502020204030204" pitchFamily="34" charset="0"/>
              </a:rPr>
              <a:t>d out different results when used IV on panel data and when simply fixed effects were used</a:t>
            </a:r>
            <a:r>
              <a:rPr lang="en-US" dirty="0">
                <a:effectLst/>
                <a:latin typeface="Times New Roman" panose="02020603050405020304" pitchFamily="18" charset="0"/>
                <a:ea typeface="Calibri" panose="020F0502020204030204" pitchFamily="34" charset="0"/>
              </a:rPr>
              <a:t>. However, results derived from IV method were not statistically significant. </a:t>
            </a:r>
          </a:p>
          <a:p>
            <a:r>
              <a:rPr lang="en-US" dirty="0">
                <a:effectLst/>
                <a:latin typeface="Times New Roman" panose="02020603050405020304" pitchFamily="18" charset="0"/>
                <a:ea typeface="Calibri" panose="020F0502020204030204" pitchFamily="34" charset="0"/>
              </a:rPr>
              <a:t>The results obtained from using fixed effects method indicate an </a:t>
            </a:r>
            <a:r>
              <a:rPr lang="en-US" dirty="0">
                <a:latin typeface="Times New Roman" panose="02020603050405020304" pitchFamily="18" charset="0"/>
                <a:ea typeface="Calibri" panose="020F0502020204030204" pitchFamily="34" charset="0"/>
              </a:rPr>
              <a:t>increase in increase in air pollution by 2.7 </a:t>
            </a:r>
            <a:r>
              <a:rPr lang="en-US" dirty="0">
                <a:latin typeface="TimesNewRomanPSMT"/>
                <a:ea typeface="Calibri" panose="020F0502020204030204" pitchFamily="34" charset="0"/>
                <a:cs typeface="Times New Roman" panose="02020603050405020304" pitchFamily="18" charset="0"/>
              </a:rPr>
              <a:t>ug/</a:t>
            </a:r>
            <a:r>
              <a:rPr lang="en-US" dirty="0">
                <a:latin typeface="Times New Roman" panose="02020603050405020304" pitchFamily="18" charset="0"/>
                <a:ea typeface="Calibri" panose="020F0502020204030204" pitchFamily="34" charset="0"/>
                <a:cs typeface="Times New Roman" panose="02020603050405020304" pitchFamily="18" charset="0"/>
              </a:rPr>
              <a:t>m3 with .1 increase </a:t>
            </a:r>
            <a:r>
              <a:rPr lang="en-US" dirty="0">
                <a:latin typeface="Times New Roman" panose="02020603050405020304" pitchFamily="18" charset="0"/>
                <a:ea typeface="Calibri" panose="020F0502020204030204" pitchFamily="34" charset="0"/>
              </a:rPr>
              <a:t>in HDI of a country, on average.</a:t>
            </a:r>
          </a:p>
          <a:p>
            <a:r>
              <a:rPr lang="en-US" dirty="0">
                <a:latin typeface="Times New Roman" panose="02020603050405020304" pitchFamily="18" charset="0"/>
                <a:ea typeface="Calibri" panose="020F0502020204030204" pitchFamily="34" charset="0"/>
              </a:rPr>
              <a:t>This could imply that in the initial stages as the level of HDI of a country increases, the air pollution also increases, which is what the found literature says. This could also justify to the fact as to why developing nations have a higher air pollution as compared to developed nations.</a:t>
            </a:r>
          </a:p>
          <a:p>
            <a:r>
              <a:rPr lang="en-US" dirty="0">
                <a:latin typeface="Times New Roman" panose="02020603050405020304" pitchFamily="18" charset="0"/>
                <a:ea typeface="Calibri" panose="020F0502020204030204" pitchFamily="34" charset="0"/>
              </a:rPr>
              <a:t>This study is one of its kind. There isn’t much previous literature that investigates this question by using IV method.</a:t>
            </a:r>
          </a:p>
        </p:txBody>
      </p:sp>
    </p:spTree>
    <p:extLst>
      <p:ext uri="{BB962C8B-B14F-4D97-AF65-F5344CB8AC3E}">
        <p14:creationId xmlns:p14="http://schemas.microsoft.com/office/powerpoint/2010/main" val="2158936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{1057D10C-1CBA-414E-80F3-8EB7827F40E7}tf10001058</Template>
  <TotalTime>616</TotalTime>
  <Words>904</Words>
  <Application>Microsoft Macintosh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Andale Mono</vt:lpstr>
      <vt:lpstr>Arial</vt:lpstr>
      <vt:lpstr>Calibri</vt:lpstr>
      <vt:lpstr>Calibri Light</vt:lpstr>
      <vt:lpstr>Times New Roman</vt:lpstr>
      <vt:lpstr>TimesNewRomanPS</vt:lpstr>
      <vt:lpstr>TimesNewRomanPSMT</vt:lpstr>
      <vt:lpstr>Celestial</vt:lpstr>
      <vt:lpstr> Does HDI have an impact on air pollution?  </vt:lpstr>
      <vt:lpstr>Introduction</vt:lpstr>
      <vt:lpstr>Main variables of the study</vt:lpstr>
      <vt:lpstr>Why PISA</vt:lpstr>
      <vt:lpstr>Graphical display of the relationship between HDI and PM2.5</vt:lpstr>
      <vt:lpstr>Results</vt:lpstr>
      <vt:lpstr>Graphical display of the relationship between HDI and PM2.5</vt:lpstr>
      <vt:lpstr>RESULTS (Contd.)</vt:lpstr>
      <vt:lpstr>Conclusion</vt:lpstr>
      <vt:lpstr>Some limitations and future possibilities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corruption be held responsible for deforestation?  </dc:title>
  <dc:creator>Aayushi Gupta</dc:creator>
  <cp:lastModifiedBy>Aayushi Gupta</cp:lastModifiedBy>
  <cp:revision>13</cp:revision>
  <dcterms:created xsi:type="dcterms:W3CDTF">2022-11-30T06:07:36Z</dcterms:created>
  <dcterms:modified xsi:type="dcterms:W3CDTF">2022-12-05T11:47:37Z</dcterms:modified>
</cp:coreProperties>
</file>