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71" r:id="rId4"/>
    <p:sldId id="275" r:id="rId5"/>
    <p:sldId id="276" r:id="rId6"/>
    <p:sldId id="277" r:id="rId7"/>
    <p:sldId id="278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9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5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5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6" y="489859"/>
            <a:ext cx="1265465" cy="53013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9"/>
            <a:ext cx="5690508" cy="530134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347960"/>
            <a:ext cx="7920990" cy="6473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278542"/>
            <a:ext cx="7920990" cy="450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892" indent="0">
              <a:buNone/>
              <a:defRPr sz="1500"/>
            </a:lvl2pPr>
            <a:lvl3pPr marL="685783" indent="0">
              <a:buNone/>
              <a:defRPr sz="135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57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04/04/2016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89679"/>
            <a:ext cx="1581992" cy="222436"/>
          </a:xfrm>
        </p:spPr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3781004" y="6289679"/>
            <a:ext cx="1581992" cy="2224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/>
              <a:t>Université</a:t>
            </a:r>
            <a:r>
              <a:rPr lang="en-US" sz="600" dirty="0"/>
              <a:t> de </a:t>
            </a:r>
            <a:r>
              <a:rPr lang="en-US" sz="600" dirty="0" err="1"/>
              <a:t>Cergy</a:t>
            </a:r>
            <a:r>
              <a:rPr lang="en-US" sz="600" dirty="0"/>
              <a:t>-Processing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6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/>
              <a:t>04/04/2016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4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indent="-134538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3715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8" indent="-134538" algn="l" defTabSz="6857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5" indent="-137156" algn="l" defTabSz="6857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20" indent="-134538" algn="l" defTabSz="6857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137156" algn="l" defTabSz="6857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indent="-134538" algn="l" defTabSz="6857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0384" y="2318253"/>
            <a:ext cx="7203233" cy="2537460"/>
          </a:xfrm>
        </p:spPr>
        <p:txBody>
          <a:bodyPr>
            <a:normAutofit/>
          </a:bodyPr>
          <a:lstStyle/>
          <a:p>
            <a:r>
              <a:rPr lang="fr-FR" noProof="1"/>
              <a:t>UCPU_16bits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30" y="481320"/>
            <a:ext cx="1137974" cy="7147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6032" y="481320"/>
            <a:ext cx="285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99402B"/>
                </a:solidFill>
              </a:rPr>
              <a:t>DESPORTES Louis &amp; MONOT Vincent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notre CPU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Dispose d’opérations avancées :</a:t>
            </a:r>
          </a:p>
          <a:p>
            <a:pPr lvl="1"/>
            <a:r>
              <a:rPr lang="fr-FR" dirty="0"/>
              <a:t>Multiplication</a:t>
            </a:r>
          </a:p>
          <a:p>
            <a:pPr lvl="1"/>
            <a:r>
              <a:rPr lang="fr-FR" dirty="0"/>
              <a:t>Opérations logiques</a:t>
            </a:r>
          </a:p>
          <a:p>
            <a:r>
              <a:rPr lang="fr-FR" dirty="0"/>
              <a:t>Seulement 2 cycles d’horloge pour les opérations de l’ALU (</a:t>
            </a:r>
            <a:r>
              <a:rPr lang="fr-FR" b="1" dirty="0"/>
              <a:t>33 % de temps gagné</a:t>
            </a:r>
            <a:r>
              <a:rPr lang="fr-FR" dirty="0"/>
              <a:t> en moyenne)</a:t>
            </a:r>
          </a:p>
          <a:p>
            <a:pPr lvl="1"/>
            <a:r>
              <a:rPr lang="fr-FR" dirty="0"/>
              <a:t>Addition, soustraction, multiplication</a:t>
            </a:r>
          </a:p>
          <a:p>
            <a:pPr lvl="1"/>
            <a:r>
              <a:rPr lang="fr-FR" dirty="0"/>
              <a:t>AND, OR, NOT, XOR</a:t>
            </a:r>
          </a:p>
          <a:p>
            <a:r>
              <a:rPr lang="fr-FR" dirty="0"/>
              <a:t>Dispose d’une ROM</a:t>
            </a:r>
          </a:p>
          <a:p>
            <a:pPr lvl="1"/>
            <a:r>
              <a:rPr lang="fr-FR" dirty="0"/>
              <a:t>JUMP prêt à être implémenté</a:t>
            </a:r>
          </a:p>
          <a:p>
            <a:r>
              <a:rPr lang="fr-FR" dirty="0"/>
              <a:t>15 registres disponibles</a:t>
            </a:r>
          </a:p>
          <a:p>
            <a:r>
              <a:rPr lang="fr-FR" dirty="0"/>
              <a:t>Gestion de l’</a:t>
            </a:r>
            <a:r>
              <a:rPr lang="fr-FR" dirty="0" err="1"/>
              <a:t>overflow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DESPORTES Louis &amp; MONOT Vincent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technique : Schéma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40" name="Shape 428"/>
          <p:cNvSpPr/>
          <p:nvPr/>
        </p:nvSpPr>
        <p:spPr>
          <a:xfrm>
            <a:off x="2436394" y="1831146"/>
            <a:ext cx="4852988" cy="2641069"/>
          </a:xfrm>
          <a:custGeom>
            <a:avLst/>
            <a:gdLst/>
            <a:ahLst/>
            <a:cxnLst/>
            <a:rect l="0" t="0" r="0" b="0"/>
            <a:pathLst>
              <a:path w="258826" h="140857" extrusionOk="0">
                <a:moveTo>
                  <a:pt x="0" y="14790"/>
                </a:moveTo>
                <a:lnTo>
                  <a:pt x="0" y="0"/>
                </a:lnTo>
                <a:lnTo>
                  <a:pt x="258826" y="0"/>
                </a:lnTo>
                <a:lnTo>
                  <a:pt x="258826" y="140857"/>
                </a:lnTo>
                <a:lnTo>
                  <a:pt x="181354" y="140857"/>
                </a:lnTo>
                <a:lnTo>
                  <a:pt x="181354" y="125011"/>
                </a:lnTo>
              </a:path>
            </a:pathLst>
          </a:cu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429"/>
          <p:cNvSpPr/>
          <p:nvPr/>
        </p:nvSpPr>
        <p:spPr>
          <a:xfrm>
            <a:off x="1399763" y="1682588"/>
            <a:ext cx="6305625" cy="35984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" name="Shape 432"/>
          <p:cNvSpPr/>
          <p:nvPr/>
        </p:nvSpPr>
        <p:spPr>
          <a:xfrm>
            <a:off x="2185331" y="2101838"/>
            <a:ext cx="416025" cy="1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R0</a:t>
            </a:r>
          </a:p>
        </p:txBody>
      </p:sp>
      <p:sp>
        <p:nvSpPr>
          <p:cNvPr id="43" name="Shape 433"/>
          <p:cNvSpPr/>
          <p:nvPr/>
        </p:nvSpPr>
        <p:spPr>
          <a:xfrm>
            <a:off x="3442069" y="2101838"/>
            <a:ext cx="416025" cy="1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R14</a:t>
            </a:r>
          </a:p>
        </p:txBody>
      </p:sp>
      <p:sp>
        <p:nvSpPr>
          <p:cNvPr id="44" name="Shape 434"/>
          <p:cNvSpPr/>
          <p:nvPr/>
        </p:nvSpPr>
        <p:spPr>
          <a:xfrm>
            <a:off x="2238319" y="3065850"/>
            <a:ext cx="726300" cy="211275"/>
          </a:xfrm>
          <a:prstGeom prst="flowChartManualOperation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fr-FR" sz="675"/>
              <a:t>MUX A</a:t>
            </a:r>
          </a:p>
        </p:txBody>
      </p:sp>
      <p:cxnSp>
        <p:nvCxnSpPr>
          <p:cNvPr id="45" name="Shape 435"/>
          <p:cNvCxnSpPr>
            <a:stCxn id="43" idx="2"/>
            <a:endCxn id="44" idx="0"/>
          </p:cNvCxnSpPr>
          <p:nvPr/>
        </p:nvCxnSpPr>
        <p:spPr>
          <a:xfrm rot="5400000">
            <a:off x="2727131" y="2143013"/>
            <a:ext cx="797400" cy="1048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436"/>
          <p:cNvCxnSpPr>
            <a:stCxn id="42" idx="2"/>
          </p:cNvCxnSpPr>
          <p:nvPr/>
        </p:nvCxnSpPr>
        <p:spPr>
          <a:xfrm flipH="1">
            <a:off x="2393119" y="2268563"/>
            <a:ext cx="225" cy="797625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37"/>
          <p:cNvSpPr/>
          <p:nvPr/>
        </p:nvSpPr>
        <p:spPr>
          <a:xfrm>
            <a:off x="3131794" y="3065850"/>
            <a:ext cx="726300" cy="211275"/>
          </a:xfrm>
          <a:prstGeom prst="flowChartManualOperation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fr-FR" sz="675"/>
              <a:t>MUX B</a:t>
            </a:r>
          </a:p>
        </p:txBody>
      </p:sp>
      <p:cxnSp>
        <p:nvCxnSpPr>
          <p:cNvPr id="48" name="Shape 438"/>
          <p:cNvCxnSpPr>
            <a:stCxn id="43" idx="2"/>
          </p:cNvCxnSpPr>
          <p:nvPr/>
        </p:nvCxnSpPr>
        <p:spPr>
          <a:xfrm>
            <a:off x="3650081" y="2268563"/>
            <a:ext cx="225" cy="798075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439"/>
          <p:cNvCxnSpPr>
            <a:stCxn id="42" idx="2"/>
            <a:endCxn id="47" idx="0"/>
          </p:cNvCxnSpPr>
          <p:nvPr/>
        </p:nvCxnSpPr>
        <p:spPr>
          <a:xfrm rot="-5400000" flipH="1">
            <a:off x="2545444" y="2116463"/>
            <a:ext cx="797400" cy="1101600"/>
          </a:xfrm>
          <a:prstGeom prst="bentConnector3">
            <a:avLst>
              <a:gd name="adj1" fmla="val 69367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>
            <a:stCxn id="44" idx="1"/>
          </p:cNvCxnSpPr>
          <p:nvPr/>
        </p:nvCxnSpPr>
        <p:spPr>
          <a:xfrm flipH="1">
            <a:off x="2198674" y="3171488"/>
            <a:ext cx="112275" cy="100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441"/>
          <p:cNvSpPr/>
          <p:nvPr/>
        </p:nvSpPr>
        <p:spPr>
          <a:xfrm>
            <a:off x="2000625" y="4168481"/>
            <a:ext cx="2363850" cy="8583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800"/>
              <a:t>FSM</a:t>
            </a:r>
          </a:p>
        </p:txBody>
      </p:sp>
      <p:sp>
        <p:nvSpPr>
          <p:cNvPr id="52" name="Shape 442"/>
          <p:cNvSpPr/>
          <p:nvPr/>
        </p:nvSpPr>
        <p:spPr>
          <a:xfrm>
            <a:off x="5651925" y="3415783"/>
            <a:ext cx="917775" cy="316931"/>
          </a:xfrm>
          <a:custGeom>
            <a:avLst/>
            <a:gdLst/>
            <a:ahLst/>
            <a:cxnLst/>
            <a:rect l="0" t="0" r="0" b="0"/>
            <a:pathLst>
              <a:path w="48948" h="16903" extrusionOk="0">
                <a:moveTo>
                  <a:pt x="0" y="0"/>
                </a:moveTo>
                <a:lnTo>
                  <a:pt x="16550" y="0"/>
                </a:lnTo>
                <a:lnTo>
                  <a:pt x="24298" y="8100"/>
                </a:lnTo>
                <a:lnTo>
                  <a:pt x="32397" y="352"/>
                </a:lnTo>
                <a:lnTo>
                  <a:pt x="48948" y="352"/>
                </a:lnTo>
                <a:lnTo>
                  <a:pt x="33101" y="16903"/>
                </a:lnTo>
                <a:lnTo>
                  <a:pt x="14438" y="1690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3" name="Shape 443"/>
          <p:cNvSpPr/>
          <p:nvPr/>
        </p:nvSpPr>
        <p:spPr>
          <a:xfrm>
            <a:off x="2594869" y="3105450"/>
            <a:ext cx="3202313" cy="541425"/>
          </a:xfrm>
          <a:custGeom>
            <a:avLst/>
            <a:gdLst/>
            <a:ahLst/>
            <a:cxnLst/>
            <a:rect l="0" t="0" r="0" b="0"/>
            <a:pathLst>
              <a:path w="170790" h="28876" extrusionOk="0">
                <a:moveTo>
                  <a:pt x="0" y="9156"/>
                </a:moveTo>
                <a:lnTo>
                  <a:pt x="0" y="28876"/>
                </a:lnTo>
                <a:lnTo>
                  <a:pt x="121490" y="28876"/>
                </a:lnTo>
                <a:lnTo>
                  <a:pt x="121490" y="0"/>
                </a:lnTo>
                <a:lnTo>
                  <a:pt x="170790" y="0"/>
                </a:lnTo>
                <a:lnTo>
                  <a:pt x="170790" y="16199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4" name="Shape 444"/>
          <p:cNvSpPr/>
          <p:nvPr/>
        </p:nvSpPr>
        <p:spPr>
          <a:xfrm>
            <a:off x="3492844" y="2834738"/>
            <a:ext cx="2964600" cy="726300"/>
          </a:xfrm>
          <a:custGeom>
            <a:avLst/>
            <a:gdLst/>
            <a:ahLst/>
            <a:cxnLst/>
            <a:rect l="0" t="0" r="0" b="0"/>
            <a:pathLst>
              <a:path w="158112" h="38736" extrusionOk="0">
                <a:moveTo>
                  <a:pt x="0" y="23946"/>
                </a:moveTo>
                <a:lnTo>
                  <a:pt x="0" y="38384"/>
                </a:lnTo>
                <a:lnTo>
                  <a:pt x="98600" y="38736"/>
                </a:lnTo>
                <a:lnTo>
                  <a:pt x="98600" y="0"/>
                </a:lnTo>
                <a:lnTo>
                  <a:pt x="158112" y="0"/>
                </a:lnTo>
                <a:lnTo>
                  <a:pt x="158112" y="31693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5" name="Shape 445"/>
          <p:cNvSpPr/>
          <p:nvPr/>
        </p:nvSpPr>
        <p:spPr>
          <a:xfrm>
            <a:off x="3704119" y="3607256"/>
            <a:ext cx="2112821" cy="567825"/>
          </a:xfrm>
          <a:custGeom>
            <a:avLst/>
            <a:gdLst/>
            <a:ahLst/>
            <a:cxnLst/>
            <a:rect l="0" t="0" r="0" b="0"/>
            <a:pathLst>
              <a:path w="86275" h="30284" extrusionOk="0">
                <a:moveTo>
                  <a:pt x="0" y="30284"/>
                </a:moveTo>
                <a:lnTo>
                  <a:pt x="0" y="10916"/>
                </a:lnTo>
                <a:lnTo>
                  <a:pt x="70781" y="10916"/>
                </a:lnTo>
                <a:lnTo>
                  <a:pt x="70781" y="0"/>
                </a:lnTo>
                <a:lnTo>
                  <a:pt x="8627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6" name="Shape 446"/>
          <p:cNvSpPr/>
          <p:nvPr/>
        </p:nvSpPr>
        <p:spPr>
          <a:xfrm>
            <a:off x="2350577" y="3178089"/>
            <a:ext cx="871556" cy="996994"/>
          </a:xfrm>
          <a:custGeom>
            <a:avLst/>
            <a:gdLst/>
            <a:ahLst/>
            <a:cxnLst/>
            <a:rect l="0" t="0" r="0" b="0"/>
            <a:pathLst>
              <a:path w="46483" h="53173" extrusionOk="0">
                <a:moveTo>
                  <a:pt x="0" y="53173"/>
                </a:moveTo>
                <a:lnTo>
                  <a:pt x="0" y="15142"/>
                </a:lnTo>
                <a:lnTo>
                  <a:pt x="41553" y="15142"/>
                </a:lnTo>
                <a:lnTo>
                  <a:pt x="41553" y="0"/>
                </a:lnTo>
                <a:lnTo>
                  <a:pt x="46483" y="35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7" name="Shape 448"/>
          <p:cNvSpPr/>
          <p:nvPr/>
        </p:nvSpPr>
        <p:spPr>
          <a:xfrm>
            <a:off x="4120088" y="4010027"/>
            <a:ext cx="1776177" cy="165056"/>
          </a:xfrm>
          <a:custGeom>
            <a:avLst/>
            <a:gdLst/>
            <a:ahLst/>
            <a:cxnLst/>
            <a:rect l="0" t="0" r="0" b="0"/>
            <a:pathLst>
              <a:path w="85219" h="8803" extrusionOk="0">
                <a:moveTo>
                  <a:pt x="0" y="8803"/>
                </a:moveTo>
                <a:lnTo>
                  <a:pt x="0" y="0"/>
                </a:lnTo>
                <a:lnTo>
                  <a:pt x="85219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8" name="Shape 449"/>
          <p:cNvSpPr/>
          <p:nvPr/>
        </p:nvSpPr>
        <p:spPr>
          <a:xfrm rot="10800000" flipH="1">
            <a:off x="5727855" y="3957206"/>
            <a:ext cx="765919" cy="211275"/>
          </a:xfrm>
          <a:prstGeom prst="flowChartManualOperation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9" name="Shape 450"/>
          <p:cNvCxnSpPr>
            <a:stCxn id="58" idx="2"/>
          </p:cNvCxnSpPr>
          <p:nvPr/>
        </p:nvCxnSpPr>
        <p:spPr>
          <a:xfrm rot="10800000">
            <a:off x="6110813" y="3733556"/>
            <a:ext cx="0" cy="22365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451"/>
          <p:cNvCxnSpPr/>
          <p:nvPr/>
        </p:nvCxnSpPr>
        <p:spPr>
          <a:xfrm>
            <a:off x="2753213" y="2187675"/>
            <a:ext cx="614250" cy="0"/>
          </a:xfrm>
          <a:prstGeom prst="straightConnector1">
            <a:avLst/>
          </a:prstGeom>
          <a:noFill/>
          <a:ln w="76200" cap="flat" cmpd="sng">
            <a:solidFill>
              <a:srgbClr val="D05A3E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1" name="Shape 452"/>
          <p:cNvSpPr/>
          <p:nvPr/>
        </p:nvSpPr>
        <p:spPr>
          <a:xfrm>
            <a:off x="3704119" y="1949983"/>
            <a:ext cx="3506025" cy="2423194"/>
          </a:xfrm>
          <a:custGeom>
            <a:avLst/>
            <a:gdLst/>
            <a:ahLst/>
            <a:cxnLst/>
            <a:rect l="0" t="0" r="0" b="0"/>
            <a:pathLst>
              <a:path w="186988" h="129237" extrusionOk="0">
                <a:moveTo>
                  <a:pt x="141209" y="118673"/>
                </a:moveTo>
                <a:lnTo>
                  <a:pt x="141209" y="128885"/>
                </a:lnTo>
                <a:lnTo>
                  <a:pt x="186988" y="129237"/>
                </a:lnTo>
                <a:lnTo>
                  <a:pt x="186988" y="0"/>
                </a:lnTo>
                <a:lnTo>
                  <a:pt x="0" y="0"/>
                </a:lnTo>
                <a:lnTo>
                  <a:pt x="0" y="8452"/>
                </a:lnTo>
              </a:path>
            </a:pathLst>
          </a:cu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62" name="Shape 453"/>
          <p:cNvCxnSpPr/>
          <p:nvPr/>
        </p:nvCxnSpPr>
        <p:spPr>
          <a:xfrm>
            <a:off x="5945784" y="4287319"/>
            <a:ext cx="330075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3" name="Shape 454"/>
          <p:cNvSpPr txBox="1"/>
          <p:nvPr/>
        </p:nvSpPr>
        <p:spPr>
          <a:xfrm>
            <a:off x="2000625" y="4122169"/>
            <a:ext cx="300150" cy="165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525"/>
              <a:t>sel_a</a:t>
            </a:r>
          </a:p>
        </p:txBody>
      </p:sp>
      <p:sp>
        <p:nvSpPr>
          <p:cNvPr id="64" name="Shape 455"/>
          <p:cNvSpPr txBox="1"/>
          <p:nvPr/>
        </p:nvSpPr>
        <p:spPr>
          <a:xfrm>
            <a:off x="2229225" y="4122169"/>
            <a:ext cx="300150" cy="165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525"/>
              <a:t>sel_b</a:t>
            </a:r>
          </a:p>
        </p:txBody>
      </p:sp>
      <p:sp>
        <p:nvSpPr>
          <p:cNvPr id="65" name="Shape 456"/>
          <p:cNvSpPr txBox="1"/>
          <p:nvPr/>
        </p:nvSpPr>
        <p:spPr>
          <a:xfrm>
            <a:off x="3520556" y="4122169"/>
            <a:ext cx="416025" cy="165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525"/>
              <a:t>sel_alu</a:t>
            </a:r>
          </a:p>
        </p:txBody>
      </p:sp>
      <p:sp>
        <p:nvSpPr>
          <p:cNvPr id="66" name="Shape 457"/>
          <p:cNvSpPr txBox="1"/>
          <p:nvPr/>
        </p:nvSpPr>
        <p:spPr>
          <a:xfrm>
            <a:off x="3943725" y="4122169"/>
            <a:ext cx="365625" cy="165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525"/>
              <a:t>sel_wr</a:t>
            </a:r>
          </a:p>
        </p:txBody>
      </p:sp>
      <p:sp>
        <p:nvSpPr>
          <p:cNvPr id="67" name="Shape 458"/>
          <p:cNvSpPr txBox="1"/>
          <p:nvPr/>
        </p:nvSpPr>
        <p:spPr>
          <a:xfrm>
            <a:off x="5902800" y="3530503"/>
            <a:ext cx="416025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675"/>
              <a:t>ALU</a:t>
            </a:r>
          </a:p>
        </p:txBody>
      </p:sp>
      <p:sp>
        <p:nvSpPr>
          <p:cNvPr id="68" name="Shape 459"/>
          <p:cNvSpPr txBox="1"/>
          <p:nvPr/>
        </p:nvSpPr>
        <p:spPr>
          <a:xfrm>
            <a:off x="5727863" y="3930563"/>
            <a:ext cx="765900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675"/>
              <a:t>ONE HOT</a:t>
            </a:r>
          </a:p>
        </p:txBody>
      </p:sp>
      <p:sp>
        <p:nvSpPr>
          <p:cNvPr id="69" name="Shape 460"/>
          <p:cNvSpPr/>
          <p:nvPr/>
        </p:nvSpPr>
        <p:spPr>
          <a:xfrm>
            <a:off x="1287525" y="3082352"/>
            <a:ext cx="713925" cy="1354369"/>
          </a:xfrm>
          <a:custGeom>
            <a:avLst/>
            <a:gdLst/>
            <a:ahLst/>
            <a:cxnLst/>
            <a:rect l="0" t="0" r="0" b="0"/>
            <a:pathLst>
              <a:path w="38076" h="72233" extrusionOk="0">
                <a:moveTo>
                  <a:pt x="0" y="0"/>
                </a:moveTo>
                <a:lnTo>
                  <a:pt x="15830" y="0"/>
                </a:lnTo>
                <a:lnTo>
                  <a:pt x="15830" y="72233"/>
                </a:lnTo>
                <a:lnTo>
                  <a:pt x="38076" y="7219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0" name="Shape 461"/>
          <p:cNvSpPr txBox="1"/>
          <p:nvPr/>
        </p:nvSpPr>
        <p:spPr>
          <a:xfrm>
            <a:off x="977194" y="2904094"/>
            <a:ext cx="416025" cy="2236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900" dirty="0" err="1"/>
              <a:t>Din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2193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logique : FSM (Final State Machine)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Shape 469"/>
          <p:cNvSpPr/>
          <p:nvPr/>
        </p:nvSpPr>
        <p:spPr>
          <a:xfrm>
            <a:off x="1323933" y="3127232"/>
            <a:ext cx="963900" cy="485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Idle</a:t>
            </a:r>
            <a:br>
              <a:rPr lang="fr-FR" sz="1050"/>
            </a:br>
            <a:r>
              <a:rPr lang="fr-FR" sz="1050"/>
              <a:t>“0”</a:t>
            </a:r>
          </a:p>
        </p:txBody>
      </p:sp>
      <p:sp>
        <p:nvSpPr>
          <p:cNvPr id="7" name="Shape 470"/>
          <p:cNvSpPr/>
          <p:nvPr/>
        </p:nvSpPr>
        <p:spPr>
          <a:xfrm>
            <a:off x="7527596" y="3038817"/>
            <a:ext cx="1160550" cy="6270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Move Immediate</a:t>
            </a:r>
            <a:br>
              <a:rPr lang="fr-FR" sz="1050"/>
            </a:br>
            <a:r>
              <a:rPr lang="fr-FR" sz="1050"/>
              <a:t>“3” </a:t>
            </a:r>
          </a:p>
        </p:txBody>
      </p:sp>
      <p:sp>
        <p:nvSpPr>
          <p:cNvPr id="8" name="Shape 471"/>
          <p:cNvSpPr/>
          <p:nvPr/>
        </p:nvSpPr>
        <p:spPr>
          <a:xfrm>
            <a:off x="5071721" y="3056470"/>
            <a:ext cx="1203750" cy="6270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Move</a:t>
            </a:r>
            <a:br>
              <a:rPr lang="fr-FR" sz="1050"/>
            </a:br>
            <a:r>
              <a:rPr lang="fr-FR" sz="1050"/>
              <a:t>Immediate</a:t>
            </a:r>
            <a:br>
              <a:rPr lang="fr-FR" sz="1050"/>
            </a:br>
            <a:r>
              <a:rPr lang="fr-FR" sz="1050"/>
              <a:t>“2”</a:t>
            </a:r>
          </a:p>
        </p:txBody>
      </p:sp>
      <p:cxnSp>
        <p:nvCxnSpPr>
          <p:cNvPr id="9" name="Shape 472"/>
          <p:cNvCxnSpPr>
            <a:stCxn id="6" idx="6"/>
            <a:endCxn id="8" idx="2"/>
          </p:cNvCxnSpPr>
          <p:nvPr/>
        </p:nvCxnSpPr>
        <p:spPr>
          <a:xfrm>
            <a:off x="2287833" y="3370007"/>
            <a:ext cx="27839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473"/>
          <p:cNvCxnSpPr>
            <a:stCxn id="8" idx="6"/>
            <a:endCxn id="7" idx="2"/>
          </p:cNvCxnSpPr>
          <p:nvPr/>
        </p:nvCxnSpPr>
        <p:spPr>
          <a:xfrm rot="10800000" flipH="1">
            <a:off x="6275471" y="3352457"/>
            <a:ext cx="1252125" cy="17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474"/>
          <p:cNvCxnSpPr>
            <a:stCxn id="20" idx="6"/>
            <a:endCxn id="6" idx="4"/>
          </p:cNvCxnSpPr>
          <p:nvPr/>
        </p:nvCxnSpPr>
        <p:spPr>
          <a:xfrm rot="10800000">
            <a:off x="1805902" y="3612801"/>
            <a:ext cx="826200" cy="828000"/>
          </a:xfrm>
          <a:prstGeom prst="curvedConnector4">
            <a:avLst>
              <a:gd name="adj1" fmla="val -21616"/>
              <a:gd name="adj2" fmla="val 646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" name="Shape 477"/>
          <p:cNvCxnSpPr>
            <a:stCxn id="6" idx="1"/>
            <a:endCxn id="19" idx="2"/>
          </p:cNvCxnSpPr>
          <p:nvPr/>
        </p:nvCxnSpPr>
        <p:spPr>
          <a:xfrm rot="-5400000">
            <a:off x="1161793" y="2661940"/>
            <a:ext cx="839700" cy="233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479"/>
          <p:cNvSpPr txBox="1"/>
          <p:nvPr/>
        </p:nvSpPr>
        <p:spPr>
          <a:xfrm>
            <a:off x="968902" y="2743167"/>
            <a:ext cx="549450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</a:t>
            </a:r>
          </a:p>
        </p:txBody>
      </p:sp>
      <p:cxnSp>
        <p:nvCxnSpPr>
          <p:cNvPr id="14" name="Shape 480"/>
          <p:cNvCxnSpPr>
            <a:stCxn id="6" idx="3"/>
            <a:endCxn id="20" idx="2"/>
          </p:cNvCxnSpPr>
          <p:nvPr/>
        </p:nvCxnSpPr>
        <p:spPr>
          <a:xfrm rot="-5400000" flipH="1">
            <a:off x="1070443" y="3936325"/>
            <a:ext cx="899099" cy="109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481"/>
          <p:cNvSpPr txBox="1"/>
          <p:nvPr/>
        </p:nvSpPr>
        <p:spPr>
          <a:xfrm>
            <a:off x="718664" y="3747970"/>
            <a:ext cx="772875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Operation</a:t>
            </a:r>
          </a:p>
        </p:txBody>
      </p:sp>
      <p:sp>
        <p:nvSpPr>
          <p:cNvPr id="16" name="Shape 482"/>
          <p:cNvSpPr txBox="1"/>
          <p:nvPr/>
        </p:nvSpPr>
        <p:spPr>
          <a:xfrm>
            <a:off x="2632102" y="2434701"/>
            <a:ext cx="837000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1050"/>
              <a:t>Idle</a:t>
            </a:r>
          </a:p>
        </p:txBody>
      </p:sp>
      <p:sp>
        <p:nvSpPr>
          <p:cNvPr id="17" name="Shape 483"/>
          <p:cNvSpPr txBox="1"/>
          <p:nvPr/>
        </p:nvSpPr>
        <p:spPr>
          <a:xfrm>
            <a:off x="3799702" y="3360736"/>
            <a:ext cx="623025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Move_I</a:t>
            </a:r>
          </a:p>
        </p:txBody>
      </p:sp>
      <p:sp>
        <p:nvSpPr>
          <p:cNvPr id="18" name="Shape 484"/>
          <p:cNvSpPr txBox="1"/>
          <p:nvPr/>
        </p:nvSpPr>
        <p:spPr>
          <a:xfrm>
            <a:off x="6360728" y="3360736"/>
            <a:ext cx="963900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Move_I</a:t>
            </a:r>
          </a:p>
        </p:txBody>
      </p:sp>
      <p:sp>
        <p:nvSpPr>
          <p:cNvPr id="19" name="Shape 478"/>
          <p:cNvSpPr/>
          <p:nvPr/>
        </p:nvSpPr>
        <p:spPr>
          <a:xfrm>
            <a:off x="1698277" y="2115876"/>
            <a:ext cx="963900" cy="485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Move</a:t>
            </a:r>
          </a:p>
          <a:p>
            <a:pPr algn="ctr"/>
            <a:r>
              <a:rPr lang="fr-FR" sz="1050"/>
              <a:t>“1”</a:t>
            </a:r>
          </a:p>
        </p:txBody>
      </p:sp>
      <p:sp>
        <p:nvSpPr>
          <p:cNvPr id="20" name="Shape 475"/>
          <p:cNvSpPr/>
          <p:nvPr/>
        </p:nvSpPr>
        <p:spPr>
          <a:xfrm>
            <a:off x="1574827" y="4198026"/>
            <a:ext cx="1057275" cy="485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Operation</a:t>
            </a:r>
            <a:br>
              <a:rPr lang="fr-FR" sz="1050"/>
            </a:br>
            <a:r>
              <a:rPr lang="fr-FR" sz="1050"/>
              <a:t>“4”</a:t>
            </a:r>
          </a:p>
        </p:txBody>
      </p:sp>
      <p:cxnSp>
        <p:nvCxnSpPr>
          <p:cNvPr id="21" name="Shape 485"/>
          <p:cNvCxnSpPr>
            <a:stCxn id="19" idx="6"/>
            <a:endCxn id="6" idx="0"/>
          </p:cNvCxnSpPr>
          <p:nvPr/>
        </p:nvCxnSpPr>
        <p:spPr>
          <a:xfrm flipH="1">
            <a:off x="1805827" y="2358651"/>
            <a:ext cx="856350" cy="768600"/>
          </a:xfrm>
          <a:prstGeom prst="curvedConnector4">
            <a:avLst>
              <a:gd name="adj1" fmla="val -20855"/>
              <a:gd name="adj2" fmla="val 657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2" name="Shape 486"/>
          <p:cNvCxnSpPr>
            <a:stCxn id="7" idx="4"/>
            <a:endCxn id="6" idx="5"/>
          </p:cNvCxnSpPr>
          <p:nvPr/>
        </p:nvCxnSpPr>
        <p:spPr>
          <a:xfrm rot="5400000" flipH="1">
            <a:off x="5065196" y="623217"/>
            <a:ext cx="124200" cy="5961150"/>
          </a:xfrm>
          <a:prstGeom prst="curvedConnector3">
            <a:avLst>
              <a:gd name="adj1" fmla="val -2234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487"/>
          <p:cNvSpPr txBox="1"/>
          <p:nvPr/>
        </p:nvSpPr>
        <p:spPr>
          <a:xfrm>
            <a:off x="2559464" y="4198026"/>
            <a:ext cx="837000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1050"/>
              <a:t>Idle</a:t>
            </a:r>
          </a:p>
        </p:txBody>
      </p:sp>
      <p:sp>
        <p:nvSpPr>
          <p:cNvPr id="24" name="Shape 488"/>
          <p:cNvSpPr txBox="1"/>
          <p:nvPr/>
        </p:nvSpPr>
        <p:spPr>
          <a:xfrm>
            <a:off x="4848127" y="3943438"/>
            <a:ext cx="837000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105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41673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technique : FSM (Final State Machine)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Shape 496"/>
          <p:cNvSpPr/>
          <p:nvPr/>
        </p:nvSpPr>
        <p:spPr>
          <a:xfrm>
            <a:off x="988200" y="2847234"/>
            <a:ext cx="963900" cy="485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Idle</a:t>
            </a:r>
          </a:p>
        </p:txBody>
      </p:sp>
      <p:sp>
        <p:nvSpPr>
          <p:cNvPr id="7" name="Shape 497"/>
          <p:cNvSpPr/>
          <p:nvPr/>
        </p:nvSpPr>
        <p:spPr>
          <a:xfrm>
            <a:off x="7191806" y="2847234"/>
            <a:ext cx="963900" cy="4855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Done</a:t>
            </a:r>
          </a:p>
        </p:txBody>
      </p:sp>
      <p:sp>
        <p:nvSpPr>
          <p:cNvPr id="8" name="Shape 498"/>
          <p:cNvSpPr/>
          <p:nvPr/>
        </p:nvSpPr>
        <p:spPr>
          <a:xfrm>
            <a:off x="3970069" y="2776472"/>
            <a:ext cx="1203750" cy="6270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05A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fr-FR" sz="1050"/>
              <a:t>Move</a:t>
            </a:r>
            <a:br>
              <a:rPr lang="fr-FR" sz="1050"/>
            </a:br>
            <a:r>
              <a:rPr lang="fr-FR" sz="1050"/>
              <a:t>Immediate</a:t>
            </a:r>
          </a:p>
        </p:txBody>
      </p:sp>
      <p:cxnSp>
        <p:nvCxnSpPr>
          <p:cNvPr id="9" name="Shape 499"/>
          <p:cNvCxnSpPr>
            <a:stCxn id="6" idx="6"/>
            <a:endCxn id="8" idx="2"/>
          </p:cNvCxnSpPr>
          <p:nvPr/>
        </p:nvCxnSpPr>
        <p:spPr>
          <a:xfrm>
            <a:off x="1952100" y="3090009"/>
            <a:ext cx="20180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500"/>
          <p:cNvCxnSpPr>
            <a:stCxn id="8" idx="6"/>
            <a:endCxn id="7" idx="2"/>
          </p:cNvCxnSpPr>
          <p:nvPr/>
        </p:nvCxnSpPr>
        <p:spPr>
          <a:xfrm>
            <a:off x="5173819" y="3090009"/>
            <a:ext cx="20180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501"/>
          <p:cNvCxnSpPr>
            <a:stCxn id="7" idx="5"/>
            <a:endCxn id="6" idx="3"/>
          </p:cNvCxnSpPr>
          <p:nvPr/>
        </p:nvCxnSpPr>
        <p:spPr>
          <a:xfrm rot="5400000">
            <a:off x="4571708" y="-180710"/>
            <a:ext cx="450" cy="6885225"/>
          </a:xfrm>
          <a:prstGeom prst="curvedConnector3">
            <a:avLst>
              <a:gd name="adj1" fmla="val 3723390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" name="Shape 503"/>
          <p:cNvCxnSpPr>
            <a:stCxn id="6" idx="7"/>
            <a:endCxn id="7" idx="1"/>
          </p:cNvCxnSpPr>
          <p:nvPr/>
        </p:nvCxnSpPr>
        <p:spPr>
          <a:xfrm rot="-5400000" flipH="1">
            <a:off x="4571690" y="157592"/>
            <a:ext cx="450" cy="5521950"/>
          </a:xfrm>
          <a:prstGeom prst="curvedConnector3">
            <a:avLst>
              <a:gd name="adj1" fmla="val -166762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504"/>
          <p:cNvSpPr txBox="1"/>
          <p:nvPr/>
        </p:nvSpPr>
        <p:spPr>
          <a:xfrm>
            <a:off x="4064119" y="1925588"/>
            <a:ext cx="837000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 / “1”</a:t>
            </a:r>
          </a:p>
        </p:txBody>
      </p:sp>
      <p:cxnSp>
        <p:nvCxnSpPr>
          <p:cNvPr id="14" name="Shape 505"/>
          <p:cNvCxnSpPr>
            <a:stCxn id="6" idx="5"/>
            <a:endCxn id="7" idx="3"/>
          </p:cNvCxnSpPr>
          <p:nvPr/>
        </p:nvCxnSpPr>
        <p:spPr>
          <a:xfrm rot="-5400000" flipH="1">
            <a:off x="4571690" y="500927"/>
            <a:ext cx="450" cy="5521950"/>
          </a:xfrm>
          <a:prstGeom prst="curvedConnector3">
            <a:avLst>
              <a:gd name="adj1" fmla="val 231762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506"/>
          <p:cNvSpPr txBox="1"/>
          <p:nvPr/>
        </p:nvSpPr>
        <p:spPr>
          <a:xfrm>
            <a:off x="4064119" y="4304606"/>
            <a:ext cx="1057275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Operation / “4”</a:t>
            </a:r>
          </a:p>
        </p:txBody>
      </p:sp>
      <p:sp>
        <p:nvSpPr>
          <p:cNvPr id="16" name="Shape 507"/>
          <p:cNvSpPr txBox="1"/>
          <p:nvPr/>
        </p:nvSpPr>
        <p:spPr>
          <a:xfrm>
            <a:off x="4174256" y="4937213"/>
            <a:ext cx="837000" cy="1667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-FR" sz="1050"/>
              <a:t>Idle / </a:t>
            </a:r>
            <a:r>
              <a:rPr lang="fr-FR" sz="1050">
                <a:solidFill>
                  <a:schemeClr val="dk2"/>
                </a:solidFill>
              </a:rPr>
              <a:t>“0”</a:t>
            </a:r>
          </a:p>
        </p:txBody>
      </p:sp>
      <p:sp>
        <p:nvSpPr>
          <p:cNvPr id="17" name="Shape 508"/>
          <p:cNvSpPr txBox="1"/>
          <p:nvPr/>
        </p:nvSpPr>
        <p:spPr>
          <a:xfrm>
            <a:off x="2479126" y="3090019"/>
            <a:ext cx="963900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Move_I / “2”</a:t>
            </a:r>
          </a:p>
        </p:txBody>
      </p:sp>
      <p:sp>
        <p:nvSpPr>
          <p:cNvPr id="18" name="Shape 509"/>
          <p:cNvSpPr txBox="1"/>
          <p:nvPr/>
        </p:nvSpPr>
        <p:spPr>
          <a:xfrm>
            <a:off x="5622245" y="3090019"/>
            <a:ext cx="963900" cy="2423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fr-FR" sz="1050"/>
              <a:t>Move_I / “3”</a:t>
            </a:r>
          </a:p>
        </p:txBody>
      </p:sp>
    </p:spTree>
    <p:extLst>
      <p:ext uri="{BB962C8B-B14F-4D97-AF65-F5344CB8AC3E}">
        <p14:creationId xmlns:p14="http://schemas.microsoft.com/office/powerpoint/2010/main" val="351643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" y="1219200"/>
            <a:ext cx="3190330" cy="45266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technique : FSM (Final State Machine)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40" y="2960627"/>
            <a:ext cx="4063555" cy="2785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05" y="1202724"/>
            <a:ext cx="3210852" cy="454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56670" y="2940908"/>
            <a:ext cx="4075825" cy="280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22357" y="1202724"/>
            <a:ext cx="1408670" cy="461665"/>
          </a:xfrm>
          <a:prstGeom prst="rect">
            <a:avLst/>
          </a:prstGeom>
          <a:noFill/>
          <a:ln w="12700">
            <a:solidFill>
              <a:srgbClr val="99402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Algorithme de l’état IDLE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44733" y="2479243"/>
            <a:ext cx="1987762" cy="461665"/>
          </a:xfrm>
          <a:prstGeom prst="rect">
            <a:avLst/>
          </a:prstGeom>
          <a:noFill/>
          <a:ln w="12700">
            <a:solidFill>
              <a:srgbClr val="99402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Algorithme des états </a:t>
            </a:r>
            <a:r>
              <a:rPr lang="fr-FR" sz="1200" dirty="0" err="1"/>
              <a:t>Move_Immediate</a:t>
            </a:r>
            <a:r>
              <a:rPr lang="fr-FR" sz="1200" dirty="0"/>
              <a:t> &amp; </a:t>
            </a:r>
            <a:r>
              <a:rPr lang="fr-FR" sz="1200" dirty="0" err="1"/>
              <a:t>Done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8281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Opérations disponibles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611506" y="1816157"/>
            <a:ext cx="3688646" cy="3378426"/>
          </a:xfrm>
        </p:spPr>
        <p:txBody>
          <a:bodyPr/>
          <a:lstStyle/>
          <a:p>
            <a:r>
              <a:rPr lang="fr-FR" dirty="0"/>
              <a:t>Move			0000</a:t>
            </a:r>
          </a:p>
          <a:p>
            <a:r>
              <a:rPr lang="fr-FR" dirty="0"/>
              <a:t>Move </a:t>
            </a:r>
            <a:r>
              <a:rPr lang="fr-FR" dirty="0" err="1"/>
              <a:t>Immediate</a:t>
            </a:r>
            <a:r>
              <a:rPr lang="fr-FR" dirty="0"/>
              <a:t>	0001</a:t>
            </a:r>
          </a:p>
        </p:txBody>
      </p:sp>
      <p:sp>
        <p:nvSpPr>
          <p:cNvPr id="6" name="Espace réservé du contenu 22"/>
          <p:cNvSpPr txBox="1">
            <a:spLocks/>
          </p:cNvSpPr>
          <p:nvPr/>
        </p:nvSpPr>
        <p:spPr>
          <a:xfrm>
            <a:off x="4572001" y="1816157"/>
            <a:ext cx="3688646" cy="33784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938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77" indent="-182875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2971" indent="-17938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66" indent="-18287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160" indent="-17938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754" indent="-182875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349" indent="-17938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Addition		1000</a:t>
            </a:r>
          </a:p>
          <a:p>
            <a:r>
              <a:rPr lang="fr-FR" sz="1500" dirty="0"/>
              <a:t>Soustraction		1001</a:t>
            </a:r>
          </a:p>
          <a:p>
            <a:r>
              <a:rPr lang="fr-FR" sz="1500" dirty="0"/>
              <a:t>Multiplication		1010</a:t>
            </a:r>
          </a:p>
          <a:p>
            <a:r>
              <a:rPr lang="fr-FR" sz="1500" dirty="0"/>
              <a:t>AND			1100</a:t>
            </a:r>
          </a:p>
          <a:p>
            <a:r>
              <a:rPr lang="fr-FR" sz="1500" dirty="0"/>
              <a:t>OR			1101</a:t>
            </a:r>
          </a:p>
          <a:p>
            <a:r>
              <a:rPr lang="fr-FR" sz="1500" dirty="0"/>
              <a:t>NOT			1110</a:t>
            </a:r>
          </a:p>
          <a:p>
            <a:r>
              <a:rPr lang="fr-FR" sz="1500" dirty="0"/>
              <a:t>XOR			1111</a:t>
            </a:r>
          </a:p>
        </p:txBody>
      </p:sp>
    </p:spTree>
    <p:extLst>
      <p:ext uri="{BB962C8B-B14F-4D97-AF65-F5344CB8AC3E}">
        <p14:creationId xmlns:p14="http://schemas.microsoft.com/office/powerpoint/2010/main" val="30975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technique : Instructions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71525" y="1787979"/>
            <a:ext cx="33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0001  0001  0110  </a:t>
            </a:r>
            <a:r>
              <a:rPr lang="fr-FR" sz="2400" dirty="0" err="1"/>
              <a:t>xxxx</a:t>
            </a:r>
            <a:endParaRPr lang="fr-FR" sz="2400" dirty="0"/>
          </a:p>
        </p:txBody>
      </p:sp>
      <p:sp>
        <p:nvSpPr>
          <p:cNvPr id="8" name="Accolade ouvrante 7"/>
          <p:cNvSpPr/>
          <p:nvPr/>
        </p:nvSpPr>
        <p:spPr>
          <a:xfrm rot="16200000">
            <a:off x="1134982" y="1973322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Accolade ouvrante 8"/>
          <p:cNvSpPr/>
          <p:nvPr/>
        </p:nvSpPr>
        <p:spPr>
          <a:xfrm rot="16200000">
            <a:off x="1971823" y="1977402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Accolade ouvrante 9"/>
          <p:cNvSpPr/>
          <p:nvPr/>
        </p:nvSpPr>
        <p:spPr>
          <a:xfrm rot="16200000">
            <a:off x="2787226" y="1980630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Accolade ouvrante 10"/>
          <p:cNvSpPr/>
          <p:nvPr/>
        </p:nvSpPr>
        <p:spPr>
          <a:xfrm rot="16200000">
            <a:off x="3624067" y="1971905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ZoneTexte 11"/>
          <p:cNvSpPr txBox="1"/>
          <p:nvPr/>
        </p:nvSpPr>
        <p:spPr>
          <a:xfrm>
            <a:off x="784992" y="2369614"/>
            <a:ext cx="7733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err="1"/>
              <a:t>CodOp</a:t>
            </a:r>
            <a:endParaRPr lang="fr-FR" sz="1350" dirty="0"/>
          </a:p>
        </p:txBody>
      </p:sp>
      <p:sp>
        <p:nvSpPr>
          <p:cNvPr id="13" name="ZoneTexte 12"/>
          <p:cNvSpPr txBox="1"/>
          <p:nvPr/>
        </p:nvSpPr>
        <p:spPr>
          <a:xfrm>
            <a:off x="1648327" y="2369614"/>
            <a:ext cx="781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d’écriture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85112" y="2375112"/>
            <a:ext cx="781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Non utilisé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48271" y="2369614"/>
            <a:ext cx="781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d’entrée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316866" y="1813339"/>
            <a:ext cx="36821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Ici, l’opération réalisée est : </a:t>
            </a:r>
            <a:br>
              <a:rPr lang="fr-FR" sz="1350" dirty="0"/>
            </a:br>
            <a:r>
              <a:rPr lang="fr-FR" sz="1350" dirty="0"/>
              <a:t>MV R</a:t>
            </a:r>
            <a:r>
              <a:rPr lang="fr-FR" sz="1350" baseline="-25000" dirty="0"/>
              <a:t>1</a:t>
            </a:r>
            <a:r>
              <a:rPr lang="fr-FR" sz="1350" dirty="0"/>
              <a:t>, R</a:t>
            </a:r>
            <a:r>
              <a:rPr lang="fr-FR" sz="1350" baseline="-25000" dirty="0"/>
              <a:t>6</a:t>
            </a:r>
            <a:endParaRPr lang="fr-FR" sz="1350" dirty="0"/>
          </a:p>
          <a:p>
            <a:r>
              <a:rPr lang="fr-FR" sz="1350" dirty="0"/>
              <a:t>R</a:t>
            </a:r>
            <a:r>
              <a:rPr lang="fr-FR" sz="1350" baseline="-25000" dirty="0"/>
              <a:t>1</a:t>
            </a:r>
            <a:r>
              <a:rPr lang="fr-FR" sz="1350" dirty="0"/>
              <a:t> &lt;= R</a:t>
            </a:r>
            <a:r>
              <a:rPr lang="fr-FR" sz="1350" baseline="-25000" dirty="0"/>
              <a:t>6</a:t>
            </a:r>
            <a:endParaRPr lang="fr-FR" sz="1350" dirty="0"/>
          </a:p>
        </p:txBody>
      </p:sp>
      <p:sp>
        <p:nvSpPr>
          <p:cNvPr id="21" name="ZoneTexte 20"/>
          <p:cNvSpPr txBox="1"/>
          <p:nvPr/>
        </p:nvSpPr>
        <p:spPr>
          <a:xfrm>
            <a:off x="767447" y="2914470"/>
            <a:ext cx="33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1000  0110  0001  1101</a:t>
            </a:r>
          </a:p>
        </p:txBody>
      </p:sp>
      <p:sp>
        <p:nvSpPr>
          <p:cNvPr id="22" name="Accolade ouvrante 21"/>
          <p:cNvSpPr/>
          <p:nvPr/>
        </p:nvSpPr>
        <p:spPr>
          <a:xfrm rot="16200000">
            <a:off x="1130904" y="3099813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3" name="Accolade ouvrante 22"/>
          <p:cNvSpPr/>
          <p:nvPr/>
        </p:nvSpPr>
        <p:spPr>
          <a:xfrm rot="16200000">
            <a:off x="1967745" y="3103894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4" name="Accolade ouvrante 23"/>
          <p:cNvSpPr/>
          <p:nvPr/>
        </p:nvSpPr>
        <p:spPr>
          <a:xfrm rot="16200000">
            <a:off x="2783148" y="3107121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5" name="Accolade ouvrante 24"/>
          <p:cNvSpPr/>
          <p:nvPr/>
        </p:nvSpPr>
        <p:spPr>
          <a:xfrm rot="16200000">
            <a:off x="3619989" y="3098397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6" name="ZoneTexte 25"/>
          <p:cNvSpPr txBox="1"/>
          <p:nvPr/>
        </p:nvSpPr>
        <p:spPr>
          <a:xfrm>
            <a:off x="784992" y="3496106"/>
            <a:ext cx="769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err="1"/>
              <a:t>CodOp</a:t>
            </a:r>
            <a:endParaRPr lang="fr-FR" sz="1350" dirty="0"/>
          </a:p>
        </p:txBody>
      </p:sp>
      <p:sp>
        <p:nvSpPr>
          <p:cNvPr id="27" name="ZoneTexte 26"/>
          <p:cNvSpPr txBox="1"/>
          <p:nvPr/>
        </p:nvSpPr>
        <p:spPr>
          <a:xfrm>
            <a:off x="1662459" y="3496106"/>
            <a:ext cx="710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de sortie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416627" y="3496106"/>
            <a:ext cx="840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d’entrée X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312788" y="2939831"/>
            <a:ext cx="36821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Ici, l’opération réalisée est : </a:t>
            </a:r>
            <a:br>
              <a:rPr lang="fr-FR" sz="1350" dirty="0"/>
            </a:br>
            <a:r>
              <a:rPr lang="fr-FR" sz="1350" dirty="0"/>
              <a:t>ADD R</a:t>
            </a:r>
            <a:r>
              <a:rPr lang="fr-FR" sz="1350" baseline="-25000" dirty="0"/>
              <a:t>6</a:t>
            </a:r>
            <a:r>
              <a:rPr lang="fr-FR" sz="1350" dirty="0"/>
              <a:t>, R</a:t>
            </a:r>
            <a:r>
              <a:rPr lang="fr-FR" sz="1350" baseline="-25000" dirty="0"/>
              <a:t>1</a:t>
            </a:r>
            <a:r>
              <a:rPr lang="fr-FR" sz="1350" dirty="0"/>
              <a:t>, R</a:t>
            </a:r>
            <a:r>
              <a:rPr lang="fr-FR" sz="1350" baseline="-25000" dirty="0"/>
              <a:t>13</a:t>
            </a:r>
            <a:endParaRPr lang="fr-FR" sz="1350" dirty="0"/>
          </a:p>
          <a:p>
            <a:r>
              <a:rPr lang="fr-FR" sz="1350" dirty="0"/>
              <a:t>R</a:t>
            </a:r>
            <a:r>
              <a:rPr lang="fr-FR" sz="1350" baseline="-25000" dirty="0"/>
              <a:t>6</a:t>
            </a:r>
            <a:r>
              <a:rPr lang="fr-FR" sz="1350" dirty="0"/>
              <a:t> &lt;= R</a:t>
            </a:r>
            <a:r>
              <a:rPr lang="fr-FR" sz="1350" baseline="-25000" dirty="0"/>
              <a:t>1</a:t>
            </a:r>
            <a:r>
              <a:rPr lang="fr-FR" sz="1350" dirty="0"/>
              <a:t> + R</a:t>
            </a:r>
            <a:r>
              <a:rPr lang="fr-FR" sz="1350" baseline="-25000" dirty="0"/>
              <a:t>13</a:t>
            </a:r>
            <a:endParaRPr lang="fr-FR" sz="135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3369" y="4204155"/>
            <a:ext cx="34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 </a:t>
            </a:r>
            <a:r>
              <a:rPr lang="fr-FR" sz="2400" dirty="0"/>
              <a:t>1111  1010  0000  0100</a:t>
            </a:r>
          </a:p>
        </p:txBody>
      </p:sp>
      <p:sp>
        <p:nvSpPr>
          <p:cNvPr id="32" name="Accolade ouvrante 31"/>
          <p:cNvSpPr/>
          <p:nvPr/>
        </p:nvSpPr>
        <p:spPr>
          <a:xfrm rot="16200000">
            <a:off x="1126826" y="4389498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3" name="Accolade ouvrante 32"/>
          <p:cNvSpPr/>
          <p:nvPr/>
        </p:nvSpPr>
        <p:spPr>
          <a:xfrm rot="16200000">
            <a:off x="1963667" y="4393578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4" name="Accolade ouvrante 33"/>
          <p:cNvSpPr/>
          <p:nvPr/>
        </p:nvSpPr>
        <p:spPr>
          <a:xfrm rot="16200000">
            <a:off x="2779070" y="4396806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5" name="Accolade ouvrante 34"/>
          <p:cNvSpPr/>
          <p:nvPr/>
        </p:nvSpPr>
        <p:spPr>
          <a:xfrm rot="16200000">
            <a:off x="3615911" y="4388081"/>
            <a:ext cx="99722" cy="606199"/>
          </a:xfrm>
          <a:prstGeom prst="leftBrace">
            <a:avLst>
              <a:gd name="adj1" fmla="val 995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6" name="ZoneTexte 35"/>
          <p:cNvSpPr txBox="1"/>
          <p:nvPr/>
        </p:nvSpPr>
        <p:spPr>
          <a:xfrm>
            <a:off x="784992" y="4785790"/>
            <a:ext cx="7652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err="1"/>
              <a:t>CodOp</a:t>
            </a:r>
            <a:endParaRPr lang="fr-FR" sz="1350" dirty="0"/>
          </a:p>
        </p:txBody>
      </p:sp>
      <p:sp>
        <p:nvSpPr>
          <p:cNvPr id="37" name="ZoneTexte 36"/>
          <p:cNvSpPr txBox="1"/>
          <p:nvPr/>
        </p:nvSpPr>
        <p:spPr>
          <a:xfrm>
            <a:off x="1658382" y="4785790"/>
            <a:ext cx="710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de sortie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308710" y="4229515"/>
            <a:ext cx="36821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Ici, l’opération réalisée est : </a:t>
            </a:r>
            <a:br>
              <a:rPr lang="fr-FR" sz="1350" dirty="0"/>
            </a:br>
            <a:r>
              <a:rPr lang="fr-FR" sz="1350" dirty="0"/>
              <a:t>XOR R</a:t>
            </a:r>
            <a:r>
              <a:rPr lang="fr-FR" sz="1350" baseline="-25000" dirty="0"/>
              <a:t>10</a:t>
            </a:r>
            <a:r>
              <a:rPr lang="fr-FR" sz="1350" dirty="0"/>
              <a:t>, R</a:t>
            </a:r>
            <a:r>
              <a:rPr lang="fr-FR" sz="1350" baseline="-25000" dirty="0"/>
              <a:t>0</a:t>
            </a:r>
            <a:r>
              <a:rPr lang="fr-FR" sz="1350" dirty="0"/>
              <a:t>, R</a:t>
            </a:r>
            <a:r>
              <a:rPr lang="fr-FR" sz="1350" baseline="-25000" dirty="0"/>
              <a:t>4</a:t>
            </a:r>
            <a:endParaRPr lang="fr-FR" sz="1350" dirty="0"/>
          </a:p>
          <a:p>
            <a:r>
              <a:rPr lang="fr-FR" sz="1350" dirty="0"/>
              <a:t>R</a:t>
            </a:r>
            <a:r>
              <a:rPr lang="fr-FR" sz="1350" baseline="-25000" dirty="0"/>
              <a:t>10</a:t>
            </a:r>
            <a:r>
              <a:rPr lang="fr-FR" sz="1350" dirty="0"/>
              <a:t> &lt;= R</a:t>
            </a:r>
            <a:r>
              <a:rPr lang="fr-FR" sz="1350" baseline="-25000" dirty="0"/>
              <a:t>0</a:t>
            </a:r>
            <a:r>
              <a:rPr lang="fr-FR" sz="1350" dirty="0"/>
              <a:t> </a:t>
            </a:r>
            <a:r>
              <a:rPr lang="fr-FR" sz="1350" dirty="0" err="1"/>
              <a:t>xor</a:t>
            </a:r>
            <a:r>
              <a:rPr lang="fr-FR" sz="1350" dirty="0"/>
              <a:t> R</a:t>
            </a:r>
            <a:r>
              <a:rPr lang="fr-FR" sz="1350" baseline="-25000" dirty="0"/>
              <a:t>4</a:t>
            </a:r>
            <a:endParaRPr lang="fr-FR" sz="1350" dirty="0"/>
          </a:p>
        </p:txBody>
      </p:sp>
      <p:sp>
        <p:nvSpPr>
          <p:cNvPr id="41" name="ZoneTexte 40"/>
          <p:cNvSpPr txBox="1"/>
          <p:nvPr/>
        </p:nvSpPr>
        <p:spPr>
          <a:xfrm>
            <a:off x="2408471" y="4785790"/>
            <a:ext cx="840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d’entrée X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3231164" y="4785790"/>
            <a:ext cx="840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d’entrée Y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3257546" y="3505493"/>
            <a:ext cx="840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Registre d’entrée Y</a:t>
            </a:r>
          </a:p>
        </p:txBody>
      </p:sp>
    </p:spTree>
    <p:extLst>
      <p:ext uri="{BB962C8B-B14F-4D97-AF65-F5344CB8AC3E}">
        <p14:creationId xmlns:p14="http://schemas.microsoft.com/office/powerpoint/2010/main" val="12398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Avancées futures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 d’opérations</a:t>
            </a:r>
          </a:p>
          <a:p>
            <a:pPr lvl="1"/>
            <a:r>
              <a:rPr lang="fr-FR" dirty="0"/>
              <a:t>Jump</a:t>
            </a:r>
          </a:p>
          <a:p>
            <a:pPr lvl="1"/>
            <a:r>
              <a:rPr lang="fr-FR" dirty="0"/>
              <a:t>Division, modulo</a:t>
            </a:r>
          </a:p>
          <a:p>
            <a:r>
              <a:rPr lang="fr-FR" dirty="0" err="1"/>
              <a:t>Compilo</a:t>
            </a:r>
            <a:endParaRPr lang="fr-FR" dirty="0"/>
          </a:p>
          <a:p>
            <a:pPr lvl="1"/>
            <a:r>
              <a:rPr lang="fr-FR" dirty="0"/>
              <a:t>Création d’un assembleur pour générer le fichier MIF</a:t>
            </a:r>
          </a:p>
          <a:p>
            <a:r>
              <a:rPr lang="fr-FR" dirty="0"/>
              <a:t>Rajout de la RAM</a:t>
            </a:r>
          </a:p>
          <a:p>
            <a:pPr lvl="1"/>
            <a:r>
              <a:rPr lang="fr-FR" dirty="0"/>
              <a:t>Opérations STORE et LOAD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DESPORTES Louis &amp; MONOT Vincent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2630"/>
      </p:ext>
    </p:extLst>
  </p:cSld>
  <p:clrMapOvr>
    <a:masterClrMapping/>
  </p:clrMapOvr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301</Words>
  <Application>Microsoft Office PowerPoint</Application>
  <PresentationFormat>Affichage à l'écran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UCPU_16bits</vt:lpstr>
      <vt:lpstr>Avantages de notre CPU</vt:lpstr>
      <vt:lpstr>Conception technique : Schéma</vt:lpstr>
      <vt:lpstr>Conception logique : FSM (Final State Machine)</vt:lpstr>
      <vt:lpstr>Conception technique : FSM (Final State Machine)</vt:lpstr>
      <vt:lpstr>Conception technique : FSM (Final State Machine)</vt:lpstr>
      <vt:lpstr>Opérations disponibles</vt:lpstr>
      <vt:lpstr>Conception technique : Instructions</vt:lpstr>
      <vt:lpstr>Avancées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2016-04-01T15:01:40Z</dcterms:created>
  <dcterms:modified xsi:type="dcterms:W3CDTF">2016-04-04T08:05:51Z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