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72" r:id="rId4"/>
    <p:sldId id="271" r:id="rId5"/>
    <p:sldId id="273" r:id="rId6"/>
    <p:sldId id="274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D-446A-9482-E701DE042F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3D-446A-9482-E701DE042F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3D-446A-9482-E701DE042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9641904"/>
        <c:axId val="196051600"/>
      </c:barChart>
      <c:catAx>
        <c:axId val="25964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6051600"/>
        <c:crosses val="autoZero"/>
        <c:auto val="1"/>
        <c:lblAlgn val="ctr"/>
        <c:lblOffset val="100"/>
        <c:noMultiLvlLbl val="0"/>
      </c:catAx>
      <c:valAx>
        <c:axId val="19605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964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Arial"/>
              <a:ea typeface="+mn-ea"/>
              <a:cs typeface="+mn-cs"/>
            </a:rPr>
            <a:t>Titre étape 1</a:t>
          </a:r>
          <a:endParaRPr lang="fr-FR" sz="1800" b="0" i="0" noProof="0" dirty="0">
            <a:latin typeface="Arial"/>
            <a:ea typeface="+mn-ea"/>
            <a:cs typeface="+mn-cs"/>
          </a:endParaRP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pPr algn="l" defTabSz="914400">
            <a:buNone/>
          </a:pPr>
          <a:r>
            <a:rPr lang="fr-FR" noProof="0" dirty="0" smtClean="0"/>
            <a:t>Description de la tâche</a:t>
          </a:r>
          <a:endParaRPr lang="fr-FR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Arial"/>
              <a:ea typeface="+mn-ea"/>
              <a:cs typeface="+mn-cs"/>
            </a:rPr>
            <a:t>Titre étape 2</a:t>
          </a:r>
          <a:endParaRPr lang="fr-FR" sz="1800" b="0" i="0" noProof="0" dirty="0">
            <a:latin typeface="Arial"/>
            <a:ea typeface="+mn-ea"/>
            <a:cs typeface="+mn-cs"/>
          </a:endParaRP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pPr algn="l" defTabSz="914400">
            <a:buNone/>
          </a:pPr>
          <a:r>
            <a:rPr lang="fr-FR" noProof="0" dirty="0" smtClean="0"/>
            <a:t>Description de la tâche</a:t>
          </a:r>
          <a:endParaRPr lang="fr-FR" noProof="0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Arial"/>
              <a:ea typeface="+mn-ea"/>
              <a:cs typeface="+mn-cs"/>
            </a:rPr>
            <a:t>Titre étape 3</a:t>
          </a:r>
          <a:endParaRPr lang="fr-FR" sz="1800" b="0" i="0" noProof="0" dirty="0">
            <a:latin typeface="Arial"/>
            <a:ea typeface="+mn-ea"/>
            <a:cs typeface="+mn-cs"/>
          </a:endParaRP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pPr algn="l" defTabSz="914400">
            <a:buNone/>
          </a:pPr>
          <a:r>
            <a:rPr lang="fr-FR" noProof="0" dirty="0" smtClean="0"/>
            <a:t>Description de la tâche</a:t>
          </a:r>
          <a:endParaRPr lang="fr-FR" noProof="0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 smtClean="0"/>
            <a:t>Description de la tâche</a:t>
          </a:r>
          <a:endParaRPr lang="fr-FR" sz="1700" kern="1200" noProof="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 smtClean="0">
              <a:latin typeface="Arial"/>
              <a:ea typeface="+mn-ea"/>
              <a:cs typeface="+mn-cs"/>
            </a:rPr>
            <a:t>Titre étape 1</a:t>
          </a:r>
          <a:endParaRPr lang="fr-FR" sz="2000" b="0" i="0" kern="1200" noProof="0" dirty="0">
            <a:latin typeface="Arial"/>
            <a:ea typeface="+mn-ea"/>
            <a:cs typeface="+mn-cs"/>
          </a:endParaRP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 smtClean="0"/>
            <a:t>Description de la tâche</a:t>
          </a:r>
          <a:endParaRPr lang="fr-FR" sz="1700" kern="1200" noProof="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 smtClean="0">
              <a:latin typeface="Arial"/>
              <a:ea typeface="+mn-ea"/>
              <a:cs typeface="+mn-cs"/>
            </a:rPr>
            <a:t>Titre étape 2</a:t>
          </a:r>
          <a:endParaRPr lang="fr-FR" sz="2000" b="0" i="0" kern="1200" noProof="0" dirty="0">
            <a:latin typeface="Arial"/>
            <a:ea typeface="+mn-ea"/>
            <a:cs typeface="+mn-cs"/>
          </a:endParaRP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 smtClean="0"/>
            <a:t>Description de la tâche</a:t>
          </a:r>
          <a:endParaRPr lang="fr-FR" sz="1700" kern="1200" noProof="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 smtClean="0">
              <a:latin typeface="Arial"/>
              <a:ea typeface="+mn-ea"/>
              <a:cs typeface="+mn-cs"/>
            </a:rPr>
            <a:t>Titre étape 3</a:t>
          </a:r>
          <a:endParaRPr lang="fr-FR" sz="2000" b="0" i="0" kern="1200" noProof="0" dirty="0">
            <a:latin typeface="Arial"/>
            <a:ea typeface="+mn-ea"/>
            <a:cs typeface="+mn-cs"/>
          </a:endParaRP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11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11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7" cy="530134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8"/>
            <a:ext cx="7587344" cy="530134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347959"/>
            <a:ext cx="10561320" cy="6473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278542"/>
            <a:ext cx="10561320" cy="45045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5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5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57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9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9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89679"/>
            <a:ext cx="2109322" cy="222436"/>
          </a:xfrm>
        </p:spPr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5041339" y="6289679"/>
            <a:ext cx="210932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Université</a:t>
            </a:r>
            <a:r>
              <a:rPr lang="en-US" dirty="0" smtClean="0"/>
              <a:t> de </a:t>
            </a:r>
            <a:r>
              <a:rPr lang="en-US" dirty="0" err="1" smtClean="0"/>
              <a:t>Cergy</a:t>
            </a:r>
            <a:r>
              <a:rPr lang="en-US" dirty="0" smtClean="0"/>
              <a:t>-Processing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1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smtClean="0"/>
              <a:t>04/04/2016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2" y="6289679"/>
            <a:ext cx="612803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7938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7" indent="-182875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UCPU_16bits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519" y="410383"/>
            <a:ext cx="1517298" cy="9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e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Opérations disponibles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Move			0000</a:t>
            </a:r>
            <a:endParaRPr lang="fr-FR" dirty="0"/>
          </a:p>
          <a:p>
            <a:r>
              <a:rPr lang="fr-FR" dirty="0"/>
              <a:t>Move </a:t>
            </a:r>
            <a:r>
              <a:rPr lang="fr-FR" dirty="0" err="1" smtClean="0"/>
              <a:t>Immediate</a:t>
            </a:r>
            <a:r>
              <a:rPr lang="fr-FR" dirty="0" smtClean="0"/>
              <a:t>	0001</a:t>
            </a:r>
            <a:endParaRPr lang="fr-FR" dirty="0"/>
          </a:p>
          <a:p>
            <a:r>
              <a:rPr lang="fr-FR" dirty="0" smtClean="0"/>
              <a:t>Addition		1000</a:t>
            </a:r>
            <a:endParaRPr lang="fr-FR" dirty="0"/>
          </a:p>
          <a:p>
            <a:r>
              <a:rPr lang="fr-FR" dirty="0" smtClean="0"/>
              <a:t>Soustraction		1001</a:t>
            </a:r>
            <a:endParaRPr lang="fr-FR" dirty="0"/>
          </a:p>
          <a:p>
            <a:r>
              <a:rPr lang="fr-FR" dirty="0" smtClean="0"/>
              <a:t>Multiplication		1010</a:t>
            </a:r>
            <a:endParaRPr lang="fr-FR" dirty="0"/>
          </a:p>
          <a:p>
            <a:r>
              <a:rPr lang="fr-FR" dirty="0" smtClean="0"/>
              <a:t>AND			1100</a:t>
            </a:r>
            <a:endParaRPr lang="fr-FR" dirty="0"/>
          </a:p>
          <a:p>
            <a:r>
              <a:rPr lang="fr-FR" dirty="0" smtClean="0"/>
              <a:t>OR			1101</a:t>
            </a:r>
            <a:endParaRPr lang="fr-FR" dirty="0"/>
          </a:p>
          <a:p>
            <a:r>
              <a:rPr lang="fr-FR" dirty="0" smtClean="0"/>
              <a:t>NOT			1110</a:t>
            </a:r>
            <a:endParaRPr lang="fr-FR" dirty="0"/>
          </a:p>
          <a:p>
            <a:r>
              <a:rPr lang="fr-FR" dirty="0" smtClean="0"/>
              <a:t>XOR			1111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5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de notre CPU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Seulement 2 cycles d’horloge pour les opérations de l’ALU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technique : Instructions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028700" y="1240971"/>
            <a:ext cx="448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0001  0001  0110  </a:t>
            </a:r>
            <a:r>
              <a:rPr lang="fr-FR" sz="3200" dirty="0" err="1" smtClean="0"/>
              <a:t>xxxx</a:t>
            </a:r>
            <a:endParaRPr lang="fr-FR" sz="3200" dirty="0"/>
          </a:p>
        </p:txBody>
      </p:sp>
      <p:sp>
        <p:nvSpPr>
          <p:cNvPr id="8" name="Accolade ouvrante 7"/>
          <p:cNvSpPr/>
          <p:nvPr/>
        </p:nvSpPr>
        <p:spPr>
          <a:xfrm rot="16200000">
            <a:off x="1513309" y="1488095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/>
          <p:cNvSpPr/>
          <p:nvPr/>
        </p:nvSpPr>
        <p:spPr>
          <a:xfrm rot="16200000">
            <a:off x="2629097" y="1493536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ouvrante 9"/>
          <p:cNvSpPr/>
          <p:nvPr/>
        </p:nvSpPr>
        <p:spPr>
          <a:xfrm rot="16200000">
            <a:off x="3716301" y="1497839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16200000">
            <a:off x="4832089" y="1486206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112803" y="202381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CodOp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222049" y="2016486"/>
            <a:ext cx="94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Registre d’écriture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380148" y="2023816"/>
            <a:ext cx="104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Non utilisé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264360" y="2016486"/>
            <a:ext cx="104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Registre d’entrée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755821" y="1274785"/>
            <a:ext cx="490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Ici, l’opération réalisée est : MV R</a:t>
            </a:r>
            <a:r>
              <a:rPr lang="fr-FR" baseline="-25000" dirty="0" smtClean="0"/>
              <a:t>1</a:t>
            </a:r>
            <a:r>
              <a:rPr lang="fr-FR" dirty="0" smtClean="0"/>
              <a:t>, R</a:t>
            </a:r>
            <a:r>
              <a:rPr lang="fr-FR" baseline="-25000" dirty="0" smtClean="0"/>
              <a:t>6</a:t>
            </a:r>
            <a:endParaRPr lang="fr-FR" dirty="0" smtClean="0"/>
          </a:p>
          <a:p>
            <a:r>
              <a:rPr lang="fr-FR" dirty="0" smtClean="0"/>
              <a:t>R</a:t>
            </a:r>
            <a:r>
              <a:rPr lang="fr-FR" baseline="-25000" dirty="0"/>
              <a:t>1</a:t>
            </a:r>
            <a:r>
              <a:rPr lang="fr-FR" dirty="0" smtClean="0"/>
              <a:t> &lt;= R</a:t>
            </a:r>
            <a:r>
              <a:rPr lang="fr-FR" baseline="-25000" dirty="0"/>
              <a:t>6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023263" y="2742960"/>
            <a:ext cx="448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1000  0110  0001  1101</a:t>
            </a:r>
            <a:endParaRPr lang="fr-FR" sz="3200" dirty="0"/>
          </a:p>
        </p:txBody>
      </p:sp>
      <p:sp>
        <p:nvSpPr>
          <p:cNvPr id="22" name="Accolade ouvrante 21"/>
          <p:cNvSpPr/>
          <p:nvPr/>
        </p:nvSpPr>
        <p:spPr>
          <a:xfrm rot="16200000">
            <a:off x="1507872" y="2990084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ouvrante 22"/>
          <p:cNvSpPr/>
          <p:nvPr/>
        </p:nvSpPr>
        <p:spPr>
          <a:xfrm rot="16200000">
            <a:off x="2623660" y="2995525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ouvrante 23"/>
          <p:cNvSpPr/>
          <p:nvPr/>
        </p:nvSpPr>
        <p:spPr>
          <a:xfrm rot="16200000">
            <a:off x="3710864" y="2999828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ouvrante 24"/>
          <p:cNvSpPr/>
          <p:nvPr/>
        </p:nvSpPr>
        <p:spPr>
          <a:xfrm rot="16200000">
            <a:off x="4826652" y="2988195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107366" y="3525805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CodOp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216612" y="3518475"/>
            <a:ext cx="94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Registre de sortie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374711" y="3525805"/>
            <a:ext cx="1041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Registre d’entrée Y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258923" y="3518475"/>
            <a:ext cx="104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Registre d’entrée X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750384" y="2776774"/>
            <a:ext cx="490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Ici, l’opération réalisée est : ADD R</a:t>
            </a:r>
            <a:r>
              <a:rPr lang="fr-FR" baseline="-25000" dirty="0" smtClean="0"/>
              <a:t>6</a:t>
            </a:r>
            <a:r>
              <a:rPr lang="fr-FR" dirty="0" smtClean="0"/>
              <a:t>, R</a:t>
            </a:r>
            <a:r>
              <a:rPr lang="fr-FR" baseline="-25000" dirty="0" smtClean="0"/>
              <a:t>1</a:t>
            </a:r>
            <a:r>
              <a:rPr lang="fr-FR" dirty="0" smtClean="0"/>
              <a:t>, R</a:t>
            </a:r>
            <a:r>
              <a:rPr lang="fr-FR" baseline="-25000" dirty="0" smtClean="0"/>
              <a:t>13</a:t>
            </a:r>
            <a:endParaRPr lang="fr-FR" dirty="0" smtClean="0"/>
          </a:p>
          <a:p>
            <a:r>
              <a:rPr lang="fr-FR" dirty="0" smtClean="0"/>
              <a:t>R</a:t>
            </a:r>
            <a:r>
              <a:rPr lang="fr-FR" baseline="-25000" dirty="0" smtClean="0"/>
              <a:t>6</a:t>
            </a:r>
            <a:r>
              <a:rPr lang="fr-FR" dirty="0" smtClean="0"/>
              <a:t> &lt;= R</a:t>
            </a:r>
            <a:r>
              <a:rPr lang="fr-FR" baseline="-25000" dirty="0" smtClean="0"/>
              <a:t>1</a:t>
            </a:r>
            <a:r>
              <a:rPr lang="fr-FR" dirty="0" smtClean="0"/>
              <a:t> + R</a:t>
            </a:r>
            <a:r>
              <a:rPr lang="fr-FR" baseline="-25000" dirty="0" smtClean="0"/>
              <a:t>13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17826" y="4462539"/>
            <a:ext cx="448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</a:t>
            </a:r>
            <a:r>
              <a:rPr lang="fr-FR" sz="3200" dirty="0" smtClean="0"/>
              <a:t>1111  </a:t>
            </a:r>
            <a:r>
              <a:rPr lang="fr-FR" sz="1100" dirty="0" smtClean="0"/>
              <a:t> </a:t>
            </a:r>
            <a:r>
              <a:rPr lang="fr-FR" sz="3200" dirty="0" smtClean="0"/>
              <a:t>1010  0000  0100</a:t>
            </a:r>
            <a:endParaRPr lang="fr-FR" sz="3200" dirty="0"/>
          </a:p>
        </p:txBody>
      </p:sp>
      <p:sp>
        <p:nvSpPr>
          <p:cNvPr id="32" name="Accolade ouvrante 31"/>
          <p:cNvSpPr/>
          <p:nvPr/>
        </p:nvSpPr>
        <p:spPr>
          <a:xfrm rot="16200000">
            <a:off x="1502435" y="4709663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/>
          <p:cNvSpPr/>
          <p:nvPr/>
        </p:nvSpPr>
        <p:spPr>
          <a:xfrm rot="16200000">
            <a:off x="2618223" y="4715104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ccolade ouvrante 33"/>
          <p:cNvSpPr/>
          <p:nvPr/>
        </p:nvSpPr>
        <p:spPr>
          <a:xfrm rot="16200000">
            <a:off x="3705427" y="4719407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ccolade ouvrante 34"/>
          <p:cNvSpPr/>
          <p:nvPr/>
        </p:nvSpPr>
        <p:spPr>
          <a:xfrm rot="16200000">
            <a:off x="4821215" y="4707774"/>
            <a:ext cx="132962" cy="808265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1101929" y="5245384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CodOp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211175" y="5238054"/>
            <a:ext cx="94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Registre de sortie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369274" y="5245384"/>
            <a:ext cx="1041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Registre d’entrée Y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53486" y="5238054"/>
            <a:ext cx="104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Registre d’entrée X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744947" y="4496353"/>
            <a:ext cx="490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Ici, l’opération réalisée est : XOR R</a:t>
            </a:r>
            <a:r>
              <a:rPr lang="fr-FR" baseline="-25000" dirty="0" smtClean="0"/>
              <a:t>10</a:t>
            </a:r>
            <a:r>
              <a:rPr lang="fr-FR" dirty="0" smtClean="0"/>
              <a:t>, R</a:t>
            </a:r>
            <a:r>
              <a:rPr lang="fr-FR" baseline="-25000" dirty="0"/>
              <a:t>0</a:t>
            </a:r>
            <a:r>
              <a:rPr lang="fr-FR" dirty="0" smtClean="0"/>
              <a:t>, R</a:t>
            </a:r>
            <a:r>
              <a:rPr lang="fr-FR" baseline="-25000" dirty="0"/>
              <a:t>4</a:t>
            </a:r>
            <a:endParaRPr lang="fr-FR" dirty="0" smtClean="0"/>
          </a:p>
          <a:p>
            <a:r>
              <a:rPr lang="fr-FR" dirty="0" smtClean="0"/>
              <a:t>R</a:t>
            </a:r>
            <a:r>
              <a:rPr lang="fr-FR" baseline="-25000" dirty="0" smtClean="0"/>
              <a:t>10</a:t>
            </a:r>
            <a:r>
              <a:rPr lang="fr-FR" dirty="0" smtClean="0"/>
              <a:t> &lt;= R</a:t>
            </a:r>
            <a:r>
              <a:rPr lang="fr-FR" baseline="-25000" dirty="0"/>
              <a:t>0</a:t>
            </a:r>
            <a:r>
              <a:rPr lang="fr-FR" dirty="0" smtClean="0"/>
              <a:t> </a:t>
            </a:r>
            <a:r>
              <a:rPr lang="fr-FR" dirty="0" err="1" smtClean="0"/>
              <a:t>xor</a:t>
            </a:r>
            <a:r>
              <a:rPr lang="fr-FR" dirty="0" smtClean="0"/>
              <a:t> R</a:t>
            </a:r>
            <a:r>
              <a:rPr lang="fr-FR" baseline="-25000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8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Disposition de titre et de contenu avec liste</a:t>
            </a:r>
            <a:endParaRPr lang="fr-FR" noProof="1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 smtClean="0">
                <a:solidFill>
                  <a:srgbClr val="2D2E2D"/>
                </a:solidFill>
                <a:latin typeface="Arial"/>
              </a:rPr>
              <a:t>Ajoutez votre première puce ici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 smtClean="0">
                <a:solidFill>
                  <a:srgbClr val="2D2E2D"/>
                </a:solidFill>
                <a:latin typeface="Arial"/>
              </a:rPr>
              <a:t>Ajoutez votre deuxième puce ici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 smtClean="0">
                <a:solidFill>
                  <a:srgbClr val="2D2E2D"/>
                </a:solidFill>
                <a:latin typeface="Arial"/>
              </a:rPr>
              <a:t>Ajoutez votre troisième puce ici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778525" cy="1142385"/>
          </a:xfrm>
        </p:spPr>
        <p:txBody>
          <a:bodyPr>
            <a:normAutofit/>
          </a:bodyPr>
          <a:lstStyle/>
          <a:p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6" name="Espace réservé de contenu 5" descr="Histogramme group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92856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Première puce ici</a:t>
            </a:r>
          </a:p>
          <a:p>
            <a:r>
              <a:rPr lang="fr-FR" dirty="0"/>
              <a:t>Deuxième puce ici</a:t>
            </a:r>
          </a:p>
          <a:p>
            <a:r>
              <a:rPr lang="fr-FR" dirty="0"/>
              <a:t>Troisième puce ici</a:t>
            </a:r>
          </a:p>
        </p:txBody>
      </p:sp>
      <p:graphicFrame>
        <p:nvGraphicFramePr>
          <p:cNvPr id="5" name="Espace réservé de contenu 4" descr="Exemple de tableau avec 3 colonnes et 4 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8126466"/>
              </p:ext>
            </p:extLst>
          </p:nvPr>
        </p:nvGraphicFramePr>
        <p:xfrm>
          <a:off x="6324600" y="1981200"/>
          <a:ext cx="4572000" cy="21419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9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Groupe </a:t>
                      </a:r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9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Groupe </a:t>
                      </a:r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9">
                <a:tc>
                  <a:txBody>
                    <a:bodyPr/>
                    <a:lstStyle/>
                    <a:p>
                      <a:r>
                        <a:rPr lang="fr-BE" sz="1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 </a:t>
                      </a:r>
                      <a:r>
                        <a:rPr lang="en-US" sz="1300" dirty="0" smtClean="0"/>
                        <a:t> 1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82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95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9">
                <a:tc>
                  <a:txBody>
                    <a:bodyPr/>
                    <a:lstStyle/>
                    <a:p>
                      <a:r>
                        <a:rPr lang="fr-BE" sz="1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 </a:t>
                      </a:r>
                      <a:r>
                        <a:rPr lang="en-US" sz="1300" dirty="0" smtClean="0"/>
                        <a:t> 2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76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88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9">
                <a:tc>
                  <a:txBody>
                    <a:bodyPr/>
                    <a:lstStyle/>
                    <a:p>
                      <a:r>
                        <a:rPr lang="fr-BE" sz="1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 </a:t>
                      </a:r>
                      <a:r>
                        <a:rPr lang="en-US" sz="1300" dirty="0" smtClean="0"/>
                        <a:t> 3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84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90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09602" y="6289679"/>
            <a:ext cx="6128031" cy="222436"/>
          </a:xfrm>
        </p:spPr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503854"/>
            <a:ext cx="10508479" cy="1142385"/>
          </a:xfrm>
        </p:spPr>
        <p:txBody>
          <a:bodyPr>
            <a:normAutofit/>
          </a:bodyPr>
          <a:lstStyle/>
          <a:p>
            <a:r>
              <a:rPr lang="fr-FR" noProof="1" smtClean="0"/>
              <a:t>Disposition Titre et contenu avec graphique SmartArt</a:t>
            </a:r>
            <a:endParaRPr lang="fr-FR" noProof="1"/>
          </a:p>
        </p:txBody>
      </p:sp>
      <p:graphicFrame>
        <p:nvGraphicFramePr>
          <p:cNvPr id="4" name="Espace réservé de contenu 3" descr="Processus en flèche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38342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0</TotalTime>
  <Words>266</Words>
  <Application>Microsoft Office PowerPoint</Application>
  <PresentationFormat>Grand écran</PresentationFormat>
  <Paragraphs>89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UCPU_16bits</vt:lpstr>
      <vt:lpstr>Opérations disponibles</vt:lpstr>
      <vt:lpstr>Avantages de notre CPU</vt:lpstr>
      <vt:lpstr>Conception technique : Instructions</vt:lpstr>
      <vt:lpstr>Conclusion</vt:lpstr>
      <vt:lpstr>Disposition de titre et de contenu avec liste</vt:lpstr>
      <vt:lpstr>Disposition de titre et de contenu avec graphique</vt:lpstr>
      <vt:lpstr>Disposition Deux contenus avec tableau</vt:lpstr>
      <vt:lpstr>Disposition Titre et contenu avec graphique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2016-04-01T15:01:40Z</dcterms:created>
  <dcterms:modified xsi:type="dcterms:W3CDTF">2016-04-01T16:18:28Z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