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0"/>
  </p:notesMasterIdLst>
  <p:sldIdLst>
    <p:sldId id="256" r:id="rId5"/>
    <p:sldId id="275" r:id="rId6"/>
    <p:sldId id="276" r:id="rId7"/>
    <p:sldId id="277" r:id="rId8"/>
    <p:sldId id="287" r:id="rId9"/>
    <p:sldId id="280" r:id="rId10"/>
    <p:sldId id="289" r:id="rId11"/>
    <p:sldId id="290" r:id="rId12"/>
    <p:sldId id="286" r:id="rId13"/>
    <p:sldId id="291" r:id="rId14"/>
    <p:sldId id="279" r:id="rId15"/>
    <p:sldId id="281" r:id="rId16"/>
    <p:sldId id="288" r:id="rId17"/>
    <p:sldId id="265" r:id="rId18"/>
    <p:sldId id="28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88" userDrawn="1">
          <p15:clr>
            <a:srgbClr val="A4A3A4"/>
          </p15:clr>
        </p15:guide>
        <p15:guide id="2" pos="325" userDrawn="1">
          <p15:clr>
            <a:srgbClr val="A4A3A4"/>
          </p15:clr>
        </p15:guide>
        <p15:guide id="3" pos="7355" userDrawn="1">
          <p15:clr>
            <a:srgbClr val="A4A3A4"/>
          </p15:clr>
        </p15:guide>
        <p15:guide id="4" orient="horz" pos="21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9A10"/>
    <a:srgbClr val="BF3B26"/>
    <a:srgbClr val="FFFFFF"/>
    <a:srgbClr val="D74C35"/>
    <a:srgbClr val="DA8508"/>
    <a:srgbClr val="422230"/>
    <a:srgbClr val="7F7F7F"/>
    <a:srgbClr val="633248"/>
    <a:srgbClr val="0F6F5F"/>
    <a:srgbClr val="169E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A3CB4C0-B649-4C09-A406-B19537903360}" v="165" dt="2020-10-23T18:18:10.1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59" autoAdjust="0"/>
    <p:restoredTop sz="89606" autoAdjust="0"/>
  </p:normalViewPr>
  <p:slideViewPr>
    <p:cSldViewPr snapToGrid="0" showGuides="1">
      <p:cViewPr>
        <p:scale>
          <a:sx n="75" d="100"/>
          <a:sy n="75" d="100"/>
        </p:scale>
        <p:origin x="636" y="-264"/>
      </p:cViewPr>
      <p:guideLst>
        <p:guide orient="horz" pos="4088"/>
        <p:guide pos="325"/>
        <p:guide pos="7355"/>
        <p:guide orient="horz" pos="21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3107BA-9A2B-489A-BCD9-12450CC1DAB5}" type="datetimeFigureOut">
              <a:rPr lang="en-US" smtClean="0"/>
              <a:t>10/21/2020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3DBC39-55A4-4557-8838-D2FD37904A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1448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pik.com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hlinkClick r:id="rId3"/>
              </a:rPr>
              <a:t>https://www.freepik.com/</a:t>
            </a:r>
            <a:endParaRPr lang="en-ID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3DBC39-55A4-4557-8838-D2FD37904A8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5822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3DBC39-55A4-4557-8838-D2FD37904A8C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7777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3DBC39-55A4-4557-8838-D2FD37904A8C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9969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3DBC39-55A4-4557-8838-D2FD37904A8C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40288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3DBC39-55A4-4557-8838-D2FD37904A8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4518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3DBC39-55A4-4557-8838-D2FD37904A8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9012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3DBC39-55A4-4557-8838-D2FD37904A8C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37668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3DBC39-55A4-4557-8838-D2FD37904A8C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899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3DBC39-55A4-4557-8838-D2FD37904A8C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2935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3DBC39-55A4-4557-8838-D2FD37904A8C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5695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3DBC39-55A4-4557-8838-D2FD37904A8C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12789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AR" dirty="0"/>
              <a:t>Ejemplo concreto -&gt; lectura y escritura de archivos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3DBC39-55A4-4557-8838-D2FD37904A8C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21527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092A2-EB09-4627-904F-327190537D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65FA1E-4FD8-4817-AFB0-94C4CDF623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E45B5B-1A8C-48D1-B8BE-C6F7EFA08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17631-ED67-46B1-BAAF-E70269D257A8}" type="datetimeFigureOut">
              <a:rPr lang="en-US" smtClean="0"/>
              <a:t>10/21/2020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FD182F-7118-4B4F-A458-11CCB6A0E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B12564-3B06-46C5-862B-06BFF1232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7DE7F-C28B-498E-9C52-ED95FD7127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007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5A8CA-04C8-4264-8C4A-FA0D5445C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4965FD-1FC8-44B5-B002-DB5DE5B2C4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F9965B-41CA-448C-840C-23F104CE8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17631-ED67-46B1-BAAF-E70269D257A8}" type="datetimeFigureOut">
              <a:rPr lang="en-US" smtClean="0"/>
              <a:t>10/21/2020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7C993B-7E52-474B-8D11-D042BB7CD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06A3D9-2854-46B7-A4AE-55EECECD4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7DE7F-C28B-498E-9C52-ED95FD7127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9495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BC91DD-CF89-41F7-ABFC-AF8AE6D60C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96B67C-15D1-4748-8CF0-CFC49FD7CA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17FB67-05BD-48F6-8905-2CC1A7681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17631-ED67-46B1-BAAF-E70269D257A8}" type="datetimeFigureOut">
              <a:rPr lang="en-US" smtClean="0"/>
              <a:t>10/21/2020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A9BD98-22BB-4DB7-96BA-1180396B4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977626-1B3E-488E-8C18-4D9D61A5B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7DE7F-C28B-498E-9C52-ED95FD7127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3579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FD1D7-2472-4E67-AD1B-2AADA92C2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0F6D57-C58B-4629-8C0A-91B1DF6FE2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EC8341-954A-4142-975D-33E8C53CE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17631-ED67-46B1-BAAF-E70269D257A8}" type="datetimeFigureOut">
              <a:rPr lang="en-US" smtClean="0"/>
              <a:t>10/21/2020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8AEBB3-9745-495D-9D1D-644D68F63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B7E1AE-64A1-454C-91EC-6AD70A37C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7DE7F-C28B-498E-9C52-ED95FD7127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403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94E33-5E7E-45AC-A27E-C562E0CE0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5DCED0-4A92-465D-B1A6-A6881FD421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ED2867-A8DE-42BE-B549-6D03ACC7D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17631-ED67-46B1-BAAF-E70269D257A8}" type="datetimeFigureOut">
              <a:rPr lang="en-US" smtClean="0"/>
              <a:t>10/21/2020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660DB7-5A29-46AD-A9F3-587EEB22B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4F288-2CB8-479F-A0B8-FB8986904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7DE7F-C28B-498E-9C52-ED95FD7127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1541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1F159-DE1A-4A74-861B-2E2E16752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FC5F05-60F2-4810-AAE3-7B218BB920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B70DA2-A968-4C34-8E7C-1C5D4B5EF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E9DC59-D0D6-416E-A03D-937C87B98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17631-ED67-46B1-BAAF-E70269D257A8}" type="datetimeFigureOut">
              <a:rPr lang="en-US" smtClean="0"/>
              <a:t>10/21/2020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A56EC5-BBFF-43DD-8EB9-B95BA2E9A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1D6F2D-0A72-49EC-A758-AEC95F3B6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7DE7F-C28B-498E-9C52-ED95FD7127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9424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24496-7FCB-48FD-8897-8725D6D97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6CADB4-E43F-4BED-9E19-E46F7E0D65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78EAD4-0356-4474-B130-09B9269538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D89EF5-C867-4810-973D-58D647E392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419D5E-6BFA-4542-8906-5203476C60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84D98D-6867-4F3D-AEE5-D2ADF046A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17631-ED67-46B1-BAAF-E70269D257A8}" type="datetimeFigureOut">
              <a:rPr lang="en-US" smtClean="0"/>
              <a:t>10/21/2020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0DD590-1A41-459F-A0D1-B6A94DE6C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92C73D-8067-4EA8-BC70-EB9EF1594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7DE7F-C28B-498E-9C52-ED95FD7127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113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7566E-0D5D-41D3-8E51-42DC567F2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214CFF-7166-49B7-B06A-D280614B2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17631-ED67-46B1-BAAF-E70269D257A8}" type="datetimeFigureOut">
              <a:rPr lang="en-US" smtClean="0"/>
              <a:t>10/21/2020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7C1C89-B2CB-4076-B91A-9937ACFCB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9ECA88-9AF5-46A1-AD3D-38C746162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7DE7F-C28B-498E-9C52-ED95FD7127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025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266668-F678-4C73-99A8-FF4332FF7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17631-ED67-46B1-BAAF-E70269D257A8}" type="datetimeFigureOut">
              <a:rPr lang="en-US" smtClean="0"/>
              <a:t>10/21/2020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CCEB61-5EE7-4B1B-89F5-D28DA6CEC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628B9B-CD0B-4F89-8C96-566F81C30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7DE7F-C28B-498E-9C52-ED95FD7127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746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6BE08-DAF6-4E3D-BE12-CC44F3DD4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62F31E-1378-4E76-BF48-9871216F1D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0DC089-DCD0-4E3F-ADE7-EB0B0C9697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7033C6-0FAE-4DEF-9F70-73E967A50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17631-ED67-46B1-BAAF-E70269D257A8}" type="datetimeFigureOut">
              <a:rPr lang="en-US" smtClean="0"/>
              <a:t>10/21/2020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70F400-DD80-481F-8B0D-CAD2844FC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1F6C7D-654F-48C5-9B1B-EDDFBF467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7DE7F-C28B-498E-9C52-ED95FD7127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304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A44F5-F0E4-4BE6-8D55-DE67DBBAB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782DB8-040A-46F4-9F02-677AD59BF4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5D408D-BFF2-474F-AA8A-045A91FDCA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A2809D-EB63-4998-8602-8852152B5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17631-ED67-46B1-BAAF-E70269D257A8}" type="datetimeFigureOut">
              <a:rPr lang="en-US" smtClean="0"/>
              <a:t>10/21/2020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DA85E1-7B06-41FD-BA1C-DD1D2A861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C6526A-7272-4916-A359-29204451C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7DE7F-C28B-498E-9C52-ED95FD7127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667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B54F7F-EAA4-4599-9D77-E6D116D04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63BB2B-D0A5-4729-B540-4388335A23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F375DA-C8CC-4B1A-B6E9-AA2E1663D5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217631-ED67-46B1-BAAF-E70269D257A8}" type="datetimeFigureOut">
              <a:rPr lang="en-US" smtClean="0"/>
              <a:t>10/21/2020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1DCE49-D358-43E1-8082-8C1939F01C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56E2A-7AEE-44F6-A555-EF8AD172A3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A7DE7F-C28B-498E-9C52-ED95FD71277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F5280CE-017C-48A1-A0D9-8A0740A5F78D}"/>
              </a:ext>
            </a:extLst>
          </p:cNvPr>
          <p:cNvSpPr/>
          <p:nvPr/>
        </p:nvSpPr>
        <p:spPr>
          <a:xfrm>
            <a:off x="2428535" y="-542470"/>
            <a:ext cx="428171" cy="428171"/>
          </a:xfrm>
          <a:prstGeom prst="ellipse">
            <a:avLst/>
          </a:prstGeom>
          <a:solidFill>
            <a:srgbClr val="F69A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B3ABA8F-7DF5-478D-A95B-A90D922D2C5B}"/>
              </a:ext>
            </a:extLst>
          </p:cNvPr>
          <p:cNvSpPr/>
          <p:nvPr/>
        </p:nvSpPr>
        <p:spPr>
          <a:xfrm>
            <a:off x="3177835" y="-542470"/>
            <a:ext cx="428171" cy="428171"/>
          </a:xfrm>
          <a:prstGeom prst="ellipse">
            <a:avLst/>
          </a:prstGeom>
          <a:solidFill>
            <a:srgbClr val="BF3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1938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emf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3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reactivemanifesto.org/es" TargetMode="External"/><Relationship Id="rId5" Type="http://schemas.openxmlformats.org/officeDocument/2006/relationships/image" Target="../media/image6.jpe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gif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Freeform 5">
            <a:extLst>
              <a:ext uri="{FF2B5EF4-FFF2-40B4-BE49-F238E27FC236}">
                <a16:creationId xmlns:a16="http://schemas.microsoft.com/office/drawing/2014/main" id="{42812FD0-AA32-49CA-8EDF-29F9433E4AB4}"/>
              </a:ext>
            </a:extLst>
          </p:cNvPr>
          <p:cNvSpPr>
            <a:spLocks/>
          </p:cNvSpPr>
          <p:nvPr/>
        </p:nvSpPr>
        <p:spPr bwMode="auto">
          <a:xfrm>
            <a:off x="3676650" y="-1"/>
            <a:ext cx="8515350" cy="6164678"/>
          </a:xfrm>
          <a:custGeom>
            <a:avLst/>
            <a:gdLst>
              <a:gd name="T0" fmla="*/ 526 w 2498"/>
              <a:gd name="T1" fmla="*/ 605 h 1835"/>
              <a:gd name="T2" fmla="*/ 1734 w 2498"/>
              <a:gd name="T3" fmla="*/ 1189 h 1835"/>
              <a:gd name="T4" fmla="*/ 2498 w 2498"/>
              <a:gd name="T5" fmla="*/ 1835 h 1835"/>
              <a:gd name="T6" fmla="*/ 2498 w 2498"/>
              <a:gd name="T7" fmla="*/ 0 h 1835"/>
              <a:gd name="T8" fmla="*/ 0 w 2498"/>
              <a:gd name="T9" fmla="*/ 0 h 1835"/>
              <a:gd name="T10" fmla="*/ 526 w 2498"/>
              <a:gd name="T11" fmla="*/ 605 h 18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498" h="1835">
                <a:moveTo>
                  <a:pt x="526" y="605"/>
                </a:moveTo>
                <a:cubicBezTo>
                  <a:pt x="916" y="676"/>
                  <a:pt x="1399" y="692"/>
                  <a:pt x="1734" y="1189"/>
                </a:cubicBezTo>
                <a:cubicBezTo>
                  <a:pt x="2037" y="1641"/>
                  <a:pt x="2315" y="1781"/>
                  <a:pt x="2498" y="1835"/>
                </a:cubicBezTo>
                <a:cubicBezTo>
                  <a:pt x="2498" y="0"/>
                  <a:pt x="2498" y="0"/>
                  <a:pt x="2498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23" y="514"/>
                  <a:pt x="526" y="605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"/>
            </a:endParaRPr>
          </a:p>
        </p:txBody>
      </p:sp>
      <p:sp>
        <p:nvSpPr>
          <p:cNvPr id="346" name="TextBox 345">
            <a:extLst>
              <a:ext uri="{FF2B5EF4-FFF2-40B4-BE49-F238E27FC236}">
                <a16:creationId xmlns:a16="http://schemas.microsoft.com/office/drawing/2014/main" id="{D5D50096-8041-432A-9977-4230F715EEA2}"/>
              </a:ext>
            </a:extLst>
          </p:cNvPr>
          <p:cNvSpPr txBox="1"/>
          <p:nvPr/>
        </p:nvSpPr>
        <p:spPr>
          <a:xfrm>
            <a:off x="365180" y="611535"/>
            <a:ext cx="5184862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s-AR" sz="4800" b="1" dirty="0">
                <a:latin typeface="Segoe UI"/>
              </a:rPr>
              <a:t>Comunidad JAVA</a:t>
            </a:r>
            <a:endParaRPr lang="id-ID" sz="4800" b="1" dirty="0">
              <a:latin typeface="Segoe UI"/>
            </a:endParaRPr>
          </a:p>
        </p:txBody>
      </p:sp>
      <p:grpSp>
        <p:nvGrpSpPr>
          <p:cNvPr id="1238" name="Group 1237">
            <a:extLst>
              <a:ext uri="{FF2B5EF4-FFF2-40B4-BE49-F238E27FC236}">
                <a16:creationId xmlns:a16="http://schemas.microsoft.com/office/drawing/2014/main" id="{98959F10-4DC8-4DE0-88D0-394311FC25BC}"/>
              </a:ext>
            </a:extLst>
          </p:cNvPr>
          <p:cNvGrpSpPr/>
          <p:nvPr/>
        </p:nvGrpSpPr>
        <p:grpSpPr>
          <a:xfrm>
            <a:off x="528692" y="3539918"/>
            <a:ext cx="465673" cy="91722"/>
            <a:chOff x="528692" y="1110344"/>
            <a:chExt cx="465673" cy="91722"/>
          </a:xfrm>
        </p:grpSpPr>
        <p:sp>
          <p:nvSpPr>
            <p:cNvPr id="348" name="Oval 347">
              <a:extLst>
                <a:ext uri="{FF2B5EF4-FFF2-40B4-BE49-F238E27FC236}">
                  <a16:creationId xmlns:a16="http://schemas.microsoft.com/office/drawing/2014/main" id="{5E22C042-BAF2-43A8-8245-22E27407EEC5}"/>
                </a:ext>
              </a:extLst>
            </p:cNvPr>
            <p:cNvSpPr/>
            <p:nvPr/>
          </p:nvSpPr>
          <p:spPr>
            <a:xfrm>
              <a:off x="528692" y="1110344"/>
              <a:ext cx="91722" cy="91722"/>
            </a:xfrm>
            <a:prstGeom prst="ellipse">
              <a:avLst/>
            </a:prstGeom>
            <a:solidFill>
              <a:srgbClr val="633248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+mn-ea"/>
                <a:cs typeface="+mn-cs"/>
              </a:endParaRPr>
            </a:p>
          </p:txBody>
        </p:sp>
        <p:sp>
          <p:nvSpPr>
            <p:cNvPr id="349" name="Oval 348">
              <a:extLst>
                <a:ext uri="{FF2B5EF4-FFF2-40B4-BE49-F238E27FC236}">
                  <a16:creationId xmlns:a16="http://schemas.microsoft.com/office/drawing/2014/main" id="{0924A6C1-D818-4B85-BE10-D78D5FDDDB64}"/>
                </a:ext>
              </a:extLst>
            </p:cNvPr>
            <p:cNvSpPr/>
            <p:nvPr/>
          </p:nvSpPr>
          <p:spPr>
            <a:xfrm>
              <a:off x="715667" y="1110344"/>
              <a:ext cx="91722" cy="91722"/>
            </a:xfrm>
            <a:prstGeom prst="ellipse">
              <a:avLst/>
            </a:prstGeom>
            <a:solidFill>
              <a:srgbClr val="BF3B2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+mn-ea"/>
                <a:cs typeface="+mn-cs"/>
              </a:endParaRPr>
            </a:p>
          </p:txBody>
        </p:sp>
        <p:sp>
          <p:nvSpPr>
            <p:cNvPr id="350" name="Oval 349">
              <a:extLst>
                <a:ext uri="{FF2B5EF4-FFF2-40B4-BE49-F238E27FC236}">
                  <a16:creationId xmlns:a16="http://schemas.microsoft.com/office/drawing/2014/main" id="{D6D18BED-E781-44F8-A7DA-00C7BD6B1524}"/>
                </a:ext>
              </a:extLst>
            </p:cNvPr>
            <p:cNvSpPr/>
            <p:nvPr/>
          </p:nvSpPr>
          <p:spPr>
            <a:xfrm>
              <a:off x="902643" y="1110344"/>
              <a:ext cx="91722" cy="91722"/>
            </a:xfrm>
            <a:prstGeom prst="ellipse">
              <a:avLst/>
            </a:prstGeom>
            <a:solidFill>
              <a:srgbClr val="F69A1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+mn-ea"/>
                <a:cs typeface="+mn-cs"/>
              </a:endParaRPr>
            </a:p>
          </p:txBody>
        </p:sp>
      </p:grpSp>
      <p:sp>
        <p:nvSpPr>
          <p:cNvPr id="443" name="Oval 442">
            <a:extLst>
              <a:ext uri="{FF2B5EF4-FFF2-40B4-BE49-F238E27FC236}">
                <a16:creationId xmlns:a16="http://schemas.microsoft.com/office/drawing/2014/main" id="{4719D572-E51F-4264-B050-399A2B02E136}"/>
              </a:ext>
            </a:extLst>
          </p:cNvPr>
          <p:cNvSpPr/>
          <p:nvPr/>
        </p:nvSpPr>
        <p:spPr>
          <a:xfrm>
            <a:off x="6158207" y="2534169"/>
            <a:ext cx="1460729" cy="1460727"/>
          </a:xfrm>
          <a:prstGeom prst="ellipse">
            <a:avLst/>
          </a:prstGeom>
          <a:noFill/>
          <a:ln w="25400">
            <a:solidFill>
              <a:srgbClr val="F69A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26" name="Oval 1125">
            <a:extLst>
              <a:ext uri="{FF2B5EF4-FFF2-40B4-BE49-F238E27FC236}">
                <a16:creationId xmlns:a16="http://schemas.microsoft.com/office/drawing/2014/main" id="{25553B7C-AFB3-4D93-B051-16326FA3001B}"/>
              </a:ext>
            </a:extLst>
          </p:cNvPr>
          <p:cNvSpPr/>
          <p:nvPr/>
        </p:nvSpPr>
        <p:spPr>
          <a:xfrm>
            <a:off x="4942584" y="5671245"/>
            <a:ext cx="6254765" cy="57784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29" name="Freeform 163">
            <a:extLst>
              <a:ext uri="{FF2B5EF4-FFF2-40B4-BE49-F238E27FC236}">
                <a16:creationId xmlns:a16="http://schemas.microsoft.com/office/drawing/2014/main" id="{D1613686-018B-4F20-869F-44C535BAD493}"/>
              </a:ext>
            </a:extLst>
          </p:cNvPr>
          <p:cNvSpPr>
            <a:spLocks/>
          </p:cNvSpPr>
          <p:nvPr/>
        </p:nvSpPr>
        <p:spPr bwMode="auto">
          <a:xfrm>
            <a:off x="9872535" y="3568397"/>
            <a:ext cx="1072041" cy="1061285"/>
          </a:xfrm>
          <a:custGeom>
            <a:avLst/>
            <a:gdLst>
              <a:gd name="T0" fmla="*/ 975 w 1205"/>
              <a:gd name="T1" fmla="*/ 405 h 1195"/>
              <a:gd name="T2" fmla="*/ 958 w 1205"/>
              <a:gd name="T3" fmla="*/ 96 h 1195"/>
              <a:gd name="T4" fmla="*/ 293 w 1205"/>
              <a:gd name="T5" fmla="*/ 0 h 1195"/>
              <a:gd name="T6" fmla="*/ 190 w 1205"/>
              <a:gd name="T7" fmla="*/ 291 h 1195"/>
              <a:gd name="T8" fmla="*/ 0 w 1205"/>
              <a:gd name="T9" fmla="*/ 324 h 1195"/>
              <a:gd name="T10" fmla="*/ 157 w 1205"/>
              <a:gd name="T11" fmla="*/ 1067 h 1195"/>
              <a:gd name="T12" fmla="*/ 844 w 1205"/>
              <a:gd name="T13" fmla="*/ 1195 h 1195"/>
              <a:gd name="T14" fmla="*/ 1205 w 1205"/>
              <a:gd name="T15" fmla="*/ 524 h 1195"/>
              <a:gd name="T16" fmla="*/ 975 w 1205"/>
              <a:gd name="T17" fmla="*/ 405 h 11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05" h="1195">
                <a:moveTo>
                  <a:pt x="975" y="405"/>
                </a:moveTo>
                <a:cubicBezTo>
                  <a:pt x="958" y="96"/>
                  <a:pt x="958" y="96"/>
                  <a:pt x="958" y="96"/>
                </a:cubicBezTo>
                <a:cubicBezTo>
                  <a:pt x="293" y="0"/>
                  <a:pt x="293" y="0"/>
                  <a:pt x="293" y="0"/>
                </a:cubicBezTo>
                <a:cubicBezTo>
                  <a:pt x="190" y="291"/>
                  <a:pt x="190" y="291"/>
                  <a:pt x="190" y="291"/>
                </a:cubicBezTo>
                <a:cubicBezTo>
                  <a:pt x="126" y="298"/>
                  <a:pt x="63" y="309"/>
                  <a:pt x="0" y="324"/>
                </a:cubicBezTo>
                <a:cubicBezTo>
                  <a:pt x="157" y="1067"/>
                  <a:pt x="157" y="1067"/>
                  <a:pt x="157" y="1067"/>
                </a:cubicBezTo>
                <a:cubicBezTo>
                  <a:pt x="392" y="1006"/>
                  <a:pt x="645" y="1052"/>
                  <a:pt x="844" y="1195"/>
                </a:cubicBezTo>
                <a:cubicBezTo>
                  <a:pt x="1205" y="524"/>
                  <a:pt x="1205" y="524"/>
                  <a:pt x="1205" y="524"/>
                </a:cubicBezTo>
                <a:cubicBezTo>
                  <a:pt x="1131" y="478"/>
                  <a:pt x="1055" y="438"/>
                  <a:pt x="975" y="405"/>
                </a:cubicBezTo>
                <a:close/>
              </a:path>
            </a:pathLst>
          </a:custGeom>
          <a:solidFill>
            <a:srgbClr val="F69A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1190" name="Picture 166">
            <a:extLst>
              <a:ext uri="{FF2B5EF4-FFF2-40B4-BE49-F238E27FC236}">
                <a16:creationId xmlns:a16="http://schemas.microsoft.com/office/drawing/2014/main" id="{0598E6E0-B28D-4D61-BDBE-6F23E2DBDF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3526" y="3745872"/>
            <a:ext cx="469690" cy="55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31" name="Freeform 169">
            <a:extLst>
              <a:ext uri="{FF2B5EF4-FFF2-40B4-BE49-F238E27FC236}">
                <a16:creationId xmlns:a16="http://schemas.microsoft.com/office/drawing/2014/main" id="{5205E205-F8E3-4B6E-A1F5-07A62B456C28}"/>
              </a:ext>
            </a:extLst>
          </p:cNvPr>
          <p:cNvSpPr>
            <a:spLocks noEditPoints="1"/>
          </p:cNvSpPr>
          <p:nvPr/>
        </p:nvSpPr>
        <p:spPr bwMode="auto">
          <a:xfrm>
            <a:off x="5225832" y="1773892"/>
            <a:ext cx="3316513" cy="3000998"/>
          </a:xfrm>
          <a:custGeom>
            <a:avLst/>
            <a:gdLst>
              <a:gd name="T0" fmla="*/ 3675 w 3731"/>
              <a:gd name="T1" fmla="*/ 1385 h 3380"/>
              <a:gd name="T2" fmla="*/ 3619 w 3731"/>
              <a:gd name="T3" fmla="*/ 1054 h 3380"/>
              <a:gd name="T4" fmla="*/ 3310 w 3731"/>
              <a:gd name="T5" fmla="*/ 1044 h 3380"/>
              <a:gd name="T6" fmla="*/ 3077 w 3731"/>
              <a:gd name="T7" fmla="*/ 672 h 3380"/>
              <a:gd name="T8" fmla="*/ 3203 w 3731"/>
              <a:gd name="T9" fmla="*/ 390 h 3380"/>
              <a:gd name="T10" fmla="*/ 2656 w 3731"/>
              <a:gd name="T11" fmla="*/ 0 h 3380"/>
              <a:gd name="T12" fmla="*/ 2430 w 3731"/>
              <a:gd name="T13" fmla="*/ 212 h 3380"/>
              <a:gd name="T14" fmla="*/ 2258 w 3731"/>
              <a:gd name="T15" fmla="*/ 157 h 3380"/>
              <a:gd name="T16" fmla="*/ 2118 w 3731"/>
              <a:gd name="T17" fmla="*/ 906 h 3380"/>
              <a:gd name="T18" fmla="*/ 2343 w 3731"/>
              <a:gd name="T19" fmla="*/ 1019 h 3380"/>
              <a:gd name="T20" fmla="*/ 2676 w 3731"/>
              <a:gd name="T21" fmla="*/ 1839 h 3380"/>
              <a:gd name="T22" fmla="*/ 3413 w 3731"/>
              <a:gd name="T23" fmla="*/ 2021 h 3380"/>
              <a:gd name="T24" fmla="*/ 3442 w 3731"/>
              <a:gd name="T25" fmla="*/ 1827 h 3380"/>
              <a:gd name="T26" fmla="*/ 3731 w 3731"/>
              <a:gd name="T27" fmla="*/ 1716 h 3380"/>
              <a:gd name="T28" fmla="*/ 3675 w 3731"/>
              <a:gd name="T29" fmla="*/ 1385 h 3380"/>
              <a:gd name="T30" fmla="*/ 1194 w 3731"/>
              <a:gd name="T31" fmla="*/ 1212 h 3380"/>
              <a:gd name="T32" fmla="*/ 1425 w 3731"/>
              <a:gd name="T33" fmla="*/ 994 h 3380"/>
              <a:gd name="T34" fmla="*/ 1049 w 3731"/>
              <a:gd name="T35" fmla="*/ 334 h 3380"/>
              <a:gd name="T36" fmla="*/ 847 w 3731"/>
              <a:gd name="T37" fmla="*/ 478 h 3380"/>
              <a:gd name="T38" fmla="*/ 565 w 3731"/>
              <a:gd name="T39" fmla="*/ 352 h 3380"/>
              <a:gd name="T40" fmla="*/ 370 w 3731"/>
              <a:gd name="T41" fmla="*/ 626 h 3380"/>
              <a:gd name="T42" fmla="*/ 176 w 3731"/>
              <a:gd name="T43" fmla="*/ 900 h 3380"/>
              <a:gd name="T44" fmla="*/ 387 w 3731"/>
              <a:gd name="T45" fmla="*/ 1125 h 3380"/>
              <a:gd name="T46" fmla="*/ 289 w 3731"/>
              <a:gd name="T47" fmla="*/ 1553 h 3380"/>
              <a:gd name="T48" fmla="*/ 0 w 3731"/>
              <a:gd name="T49" fmla="*/ 1664 h 3380"/>
              <a:gd name="T50" fmla="*/ 56 w 3731"/>
              <a:gd name="T51" fmla="*/ 1995 h 3380"/>
              <a:gd name="T52" fmla="*/ 112 w 3731"/>
              <a:gd name="T53" fmla="*/ 2326 h 3380"/>
              <a:gd name="T54" fmla="*/ 421 w 3731"/>
              <a:gd name="T55" fmla="*/ 2336 h 3380"/>
              <a:gd name="T56" fmla="*/ 654 w 3731"/>
              <a:gd name="T57" fmla="*/ 2708 h 3380"/>
              <a:gd name="T58" fmla="*/ 528 w 3731"/>
              <a:gd name="T59" fmla="*/ 2990 h 3380"/>
              <a:gd name="T60" fmla="*/ 801 w 3731"/>
              <a:gd name="T61" fmla="*/ 3185 h 3380"/>
              <a:gd name="T62" fmla="*/ 1075 w 3731"/>
              <a:gd name="T63" fmla="*/ 3380 h 3380"/>
              <a:gd name="T64" fmla="*/ 1300 w 3731"/>
              <a:gd name="T65" fmla="*/ 3168 h 3380"/>
              <a:gd name="T66" fmla="*/ 1499 w 3731"/>
              <a:gd name="T67" fmla="*/ 3229 h 3380"/>
              <a:gd name="T68" fmla="*/ 1640 w 3731"/>
              <a:gd name="T69" fmla="*/ 2483 h 3380"/>
              <a:gd name="T70" fmla="*/ 1388 w 3731"/>
              <a:gd name="T71" fmla="*/ 2361 h 3380"/>
              <a:gd name="T72" fmla="*/ 1194 w 3731"/>
              <a:gd name="T73" fmla="*/ 1212 h 33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3731" h="3380">
                <a:moveTo>
                  <a:pt x="3675" y="1385"/>
                </a:moveTo>
                <a:cubicBezTo>
                  <a:pt x="3619" y="1054"/>
                  <a:pt x="3619" y="1054"/>
                  <a:pt x="3619" y="1054"/>
                </a:cubicBezTo>
                <a:cubicBezTo>
                  <a:pt x="3310" y="1044"/>
                  <a:pt x="3310" y="1044"/>
                  <a:pt x="3310" y="1044"/>
                </a:cubicBezTo>
                <a:cubicBezTo>
                  <a:pt x="3251" y="911"/>
                  <a:pt x="3173" y="786"/>
                  <a:pt x="3077" y="672"/>
                </a:cubicBezTo>
                <a:cubicBezTo>
                  <a:pt x="3203" y="390"/>
                  <a:pt x="3203" y="390"/>
                  <a:pt x="3203" y="390"/>
                </a:cubicBezTo>
                <a:cubicBezTo>
                  <a:pt x="2656" y="0"/>
                  <a:pt x="2656" y="0"/>
                  <a:pt x="2656" y="0"/>
                </a:cubicBezTo>
                <a:cubicBezTo>
                  <a:pt x="2430" y="212"/>
                  <a:pt x="2430" y="212"/>
                  <a:pt x="2430" y="212"/>
                </a:cubicBezTo>
                <a:cubicBezTo>
                  <a:pt x="2373" y="190"/>
                  <a:pt x="2316" y="172"/>
                  <a:pt x="2258" y="157"/>
                </a:cubicBezTo>
                <a:cubicBezTo>
                  <a:pt x="2118" y="906"/>
                  <a:pt x="2118" y="906"/>
                  <a:pt x="2118" y="906"/>
                </a:cubicBezTo>
                <a:cubicBezTo>
                  <a:pt x="2197" y="931"/>
                  <a:pt x="2272" y="969"/>
                  <a:pt x="2343" y="1019"/>
                </a:cubicBezTo>
                <a:cubicBezTo>
                  <a:pt x="2612" y="1211"/>
                  <a:pt x="2732" y="1534"/>
                  <a:pt x="2676" y="1839"/>
                </a:cubicBezTo>
                <a:cubicBezTo>
                  <a:pt x="3413" y="2021"/>
                  <a:pt x="3413" y="2021"/>
                  <a:pt x="3413" y="2021"/>
                </a:cubicBezTo>
                <a:cubicBezTo>
                  <a:pt x="3427" y="1957"/>
                  <a:pt x="3436" y="1892"/>
                  <a:pt x="3442" y="1827"/>
                </a:cubicBezTo>
                <a:cubicBezTo>
                  <a:pt x="3731" y="1716"/>
                  <a:pt x="3731" y="1716"/>
                  <a:pt x="3731" y="1716"/>
                </a:cubicBezTo>
                <a:lnTo>
                  <a:pt x="3675" y="1385"/>
                </a:lnTo>
                <a:close/>
                <a:moveTo>
                  <a:pt x="1194" y="1212"/>
                </a:moveTo>
                <a:cubicBezTo>
                  <a:pt x="1258" y="1123"/>
                  <a:pt x="1337" y="1049"/>
                  <a:pt x="1425" y="994"/>
                </a:cubicBezTo>
                <a:cubicBezTo>
                  <a:pt x="1049" y="334"/>
                  <a:pt x="1049" y="334"/>
                  <a:pt x="1049" y="334"/>
                </a:cubicBezTo>
                <a:cubicBezTo>
                  <a:pt x="978" y="377"/>
                  <a:pt x="911" y="425"/>
                  <a:pt x="847" y="478"/>
                </a:cubicBezTo>
                <a:cubicBezTo>
                  <a:pt x="565" y="352"/>
                  <a:pt x="565" y="352"/>
                  <a:pt x="565" y="352"/>
                </a:cubicBezTo>
                <a:cubicBezTo>
                  <a:pt x="370" y="626"/>
                  <a:pt x="370" y="626"/>
                  <a:pt x="370" y="626"/>
                </a:cubicBezTo>
                <a:cubicBezTo>
                  <a:pt x="176" y="900"/>
                  <a:pt x="176" y="900"/>
                  <a:pt x="176" y="900"/>
                </a:cubicBezTo>
                <a:cubicBezTo>
                  <a:pt x="387" y="1125"/>
                  <a:pt x="387" y="1125"/>
                  <a:pt x="387" y="1125"/>
                </a:cubicBezTo>
                <a:cubicBezTo>
                  <a:pt x="334" y="1264"/>
                  <a:pt x="301" y="1408"/>
                  <a:pt x="289" y="1553"/>
                </a:cubicBezTo>
                <a:cubicBezTo>
                  <a:pt x="0" y="1664"/>
                  <a:pt x="0" y="1664"/>
                  <a:pt x="0" y="1664"/>
                </a:cubicBezTo>
                <a:cubicBezTo>
                  <a:pt x="56" y="1995"/>
                  <a:pt x="56" y="1995"/>
                  <a:pt x="56" y="1995"/>
                </a:cubicBezTo>
                <a:cubicBezTo>
                  <a:pt x="112" y="2326"/>
                  <a:pt x="112" y="2326"/>
                  <a:pt x="112" y="2326"/>
                </a:cubicBezTo>
                <a:cubicBezTo>
                  <a:pt x="421" y="2336"/>
                  <a:pt x="421" y="2336"/>
                  <a:pt x="421" y="2336"/>
                </a:cubicBezTo>
                <a:cubicBezTo>
                  <a:pt x="480" y="2469"/>
                  <a:pt x="558" y="2594"/>
                  <a:pt x="654" y="2708"/>
                </a:cubicBezTo>
                <a:cubicBezTo>
                  <a:pt x="528" y="2990"/>
                  <a:pt x="528" y="2990"/>
                  <a:pt x="528" y="2990"/>
                </a:cubicBezTo>
                <a:cubicBezTo>
                  <a:pt x="801" y="3185"/>
                  <a:pt x="801" y="3185"/>
                  <a:pt x="801" y="3185"/>
                </a:cubicBezTo>
                <a:cubicBezTo>
                  <a:pt x="1075" y="3380"/>
                  <a:pt x="1075" y="3380"/>
                  <a:pt x="1075" y="3380"/>
                </a:cubicBezTo>
                <a:cubicBezTo>
                  <a:pt x="1300" y="3168"/>
                  <a:pt x="1300" y="3168"/>
                  <a:pt x="1300" y="3168"/>
                </a:cubicBezTo>
                <a:cubicBezTo>
                  <a:pt x="1366" y="3193"/>
                  <a:pt x="1432" y="3214"/>
                  <a:pt x="1499" y="3229"/>
                </a:cubicBezTo>
                <a:cubicBezTo>
                  <a:pt x="1640" y="2483"/>
                  <a:pt x="1640" y="2483"/>
                  <a:pt x="1640" y="2483"/>
                </a:cubicBezTo>
                <a:cubicBezTo>
                  <a:pt x="1552" y="2458"/>
                  <a:pt x="1467" y="2417"/>
                  <a:pt x="1388" y="2361"/>
                </a:cubicBezTo>
                <a:cubicBezTo>
                  <a:pt x="1017" y="2097"/>
                  <a:pt x="930" y="1583"/>
                  <a:pt x="1194" y="1212"/>
                </a:cubicBezTo>
                <a:close/>
              </a:path>
            </a:pathLst>
          </a:custGeom>
          <a:solidFill>
            <a:srgbClr val="F69A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34" name="Oval 1233">
            <a:extLst>
              <a:ext uri="{FF2B5EF4-FFF2-40B4-BE49-F238E27FC236}">
                <a16:creationId xmlns:a16="http://schemas.microsoft.com/office/drawing/2014/main" id="{5CAC875B-6BE2-4A5D-B6CF-8736ADCBF91B}"/>
              </a:ext>
            </a:extLst>
          </p:cNvPr>
          <p:cNvSpPr/>
          <p:nvPr/>
        </p:nvSpPr>
        <p:spPr>
          <a:xfrm>
            <a:off x="5478605" y="1854566"/>
            <a:ext cx="2819932" cy="2819932"/>
          </a:xfrm>
          <a:prstGeom prst="ellipse">
            <a:avLst/>
          </a:prstGeom>
          <a:noFill/>
          <a:ln w="25400">
            <a:solidFill>
              <a:srgbClr val="F69A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36" name="Group 1235">
            <a:extLst>
              <a:ext uri="{FF2B5EF4-FFF2-40B4-BE49-F238E27FC236}">
                <a16:creationId xmlns:a16="http://schemas.microsoft.com/office/drawing/2014/main" id="{27CB2333-A7CB-44AE-8937-E951113709F1}"/>
              </a:ext>
            </a:extLst>
          </p:cNvPr>
          <p:cNvGrpSpPr/>
          <p:nvPr/>
        </p:nvGrpSpPr>
        <p:grpSpPr>
          <a:xfrm>
            <a:off x="5812047" y="3864192"/>
            <a:ext cx="1098932" cy="2158424"/>
            <a:chOff x="6384283" y="3706676"/>
            <a:chExt cx="1054271" cy="2070705"/>
          </a:xfrm>
        </p:grpSpPr>
        <p:sp>
          <p:nvSpPr>
            <p:cNvPr id="1132" name="Rectangle 170">
              <a:extLst>
                <a:ext uri="{FF2B5EF4-FFF2-40B4-BE49-F238E27FC236}">
                  <a16:creationId xmlns:a16="http://schemas.microsoft.com/office/drawing/2014/main" id="{DD2A2CDA-C596-405A-BCF1-B7B9D23156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82048" y="4270788"/>
              <a:ext cx="29238" cy="1320848"/>
            </a:xfrm>
            <a:prstGeom prst="rect">
              <a:avLst/>
            </a:prstGeom>
            <a:solidFill>
              <a:srgbClr val="7068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33" name="Rectangle 171">
              <a:extLst>
                <a:ext uri="{FF2B5EF4-FFF2-40B4-BE49-F238E27FC236}">
                  <a16:creationId xmlns:a16="http://schemas.microsoft.com/office/drawing/2014/main" id="{35192F37-E002-4C38-913B-F3EB50F04D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28502" y="4270788"/>
              <a:ext cx="29238" cy="1320848"/>
            </a:xfrm>
            <a:prstGeom prst="rect">
              <a:avLst/>
            </a:prstGeom>
            <a:solidFill>
              <a:srgbClr val="7068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34" name="Freeform 172">
              <a:extLst>
                <a:ext uri="{FF2B5EF4-FFF2-40B4-BE49-F238E27FC236}">
                  <a16:creationId xmlns:a16="http://schemas.microsoft.com/office/drawing/2014/main" id="{BB3BE862-05B1-4329-B1A3-6801B4C1E1E8}"/>
                </a:ext>
              </a:extLst>
            </p:cNvPr>
            <p:cNvSpPr>
              <a:spLocks/>
            </p:cNvSpPr>
            <p:nvPr/>
          </p:nvSpPr>
          <p:spPr bwMode="auto">
            <a:xfrm>
              <a:off x="6482315" y="3718716"/>
              <a:ext cx="956239" cy="1654500"/>
            </a:xfrm>
            <a:custGeom>
              <a:avLst/>
              <a:gdLst>
                <a:gd name="T0" fmla="*/ 1020 w 1122"/>
                <a:gd name="T1" fmla="*/ 1941 h 1941"/>
                <a:gd name="T2" fmla="*/ 103 w 1122"/>
                <a:gd name="T3" fmla="*/ 1941 h 1941"/>
                <a:gd name="T4" fmla="*/ 0 w 1122"/>
                <a:gd name="T5" fmla="*/ 1839 h 1941"/>
                <a:gd name="T6" fmla="*/ 0 w 1122"/>
                <a:gd name="T7" fmla="*/ 103 h 1941"/>
                <a:gd name="T8" fmla="*/ 103 w 1122"/>
                <a:gd name="T9" fmla="*/ 0 h 1941"/>
                <a:gd name="T10" fmla="*/ 1020 w 1122"/>
                <a:gd name="T11" fmla="*/ 0 h 1941"/>
                <a:gd name="T12" fmla="*/ 1122 w 1122"/>
                <a:gd name="T13" fmla="*/ 103 h 1941"/>
                <a:gd name="T14" fmla="*/ 1122 w 1122"/>
                <a:gd name="T15" fmla="*/ 1839 h 1941"/>
                <a:gd name="T16" fmla="*/ 1020 w 1122"/>
                <a:gd name="T17" fmla="*/ 1941 h 1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22" h="1941">
                  <a:moveTo>
                    <a:pt x="1020" y="1941"/>
                  </a:moveTo>
                  <a:cubicBezTo>
                    <a:pt x="103" y="1941"/>
                    <a:pt x="103" y="1941"/>
                    <a:pt x="103" y="1941"/>
                  </a:cubicBezTo>
                  <a:cubicBezTo>
                    <a:pt x="46" y="1941"/>
                    <a:pt x="0" y="1896"/>
                    <a:pt x="0" y="1839"/>
                  </a:cubicBezTo>
                  <a:cubicBezTo>
                    <a:pt x="0" y="103"/>
                    <a:pt x="0" y="103"/>
                    <a:pt x="0" y="103"/>
                  </a:cubicBezTo>
                  <a:cubicBezTo>
                    <a:pt x="0" y="46"/>
                    <a:pt x="46" y="0"/>
                    <a:pt x="103" y="0"/>
                  </a:cubicBezTo>
                  <a:cubicBezTo>
                    <a:pt x="1020" y="0"/>
                    <a:pt x="1020" y="0"/>
                    <a:pt x="1020" y="0"/>
                  </a:cubicBezTo>
                  <a:cubicBezTo>
                    <a:pt x="1076" y="0"/>
                    <a:pt x="1122" y="46"/>
                    <a:pt x="1122" y="103"/>
                  </a:cubicBezTo>
                  <a:cubicBezTo>
                    <a:pt x="1122" y="1839"/>
                    <a:pt x="1122" y="1839"/>
                    <a:pt x="1122" y="1839"/>
                  </a:cubicBezTo>
                  <a:cubicBezTo>
                    <a:pt x="1122" y="1896"/>
                    <a:pt x="1076" y="1941"/>
                    <a:pt x="1020" y="1941"/>
                  </a:cubicBezTo>
                  <a:close/>
                </a:path>
              </a:pathLst>
            </a:custGeom>
            <a:solidFill>
              <a:srgbClr val="BDAF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35" name="Freeform 173">
              <a:extLst>
                <a:ext uri="{FF2B5EF4-FFF2-40B4-BE49-F238E27FC236}">
                  <a16:creationId xmlns:a16="http://schemas.microsoft.com/office/drawing/2014/main" id="{675BE910-33C5-4384-9E23-94C427443C12}"/>
                </a:ext>
              </a:extLst>
            </p:cNvPr>
            <p:cNvSpPr>
              <a:spLocks/>
            </p:cNvSpPr>
            <p:nvPr/>
          </p:nvSpPr>
          <p:spPr bwMode="auto">
            <a:xfrm>
              <a:off x="6508113" y="3746233"/>
              <a:ext cx="904644" cy="1563348"/>
            </a:xfrm>
            <a:custGeom>
              <a:avLst/>
              <a:gdLst>
                <a:gd name="T0" fmla="*/ 959 w 1060"/>
                <a:gd name="T1" fmla="*/ 1833 h 1833"/>
                <a:gd name="T2" fmla="*/ 101 w 1060"/>
                <a:gd name="T3" fmla="*/ 1833 h 1833"/>
                <a:gd name="T4" fmla="*/ 0 w 1060"/>
                <a:gd name="T5" fmla="*/ 1732 h 1833"/>
                <a:gd name="T6" fmla="*/ 0 w 1060"/>
                <a:gd name="T7" fmla="*/ 101 h 1833"/>
                <a:gd name="T8" fmla="*/ 101 w 1060"/>
                <a:gd name="T9" fmla="*/ 0 h 1833"/>
                <a:gd name="T10" fmla="*/ 959 w 1060"/>
                <a:gd name="T11" fmla="*/ 0 h 1833"/>
                <a:gd name="T12" fmla="*/ 1060 w 1060"/>
                <a:gd name="T13" fmla="*/ 101 h 1833"/>
                <a:gd name="T14" fmla="*/ 1060 w 1060"/>
                <a:gd name="T15" fmla="*/ 1732 h 1833"/>
                <a:gd name="T16" fmla="*/ 959 w 1060"/>
                <a:gd name="T17" fmla="*/ 1833 h 18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60" h="1833">
                  <a:moveTo>
                    <a:pt x="959" y="1833"/>
                  </a:moveTo>
                  <a:cubicBezTo>
                    <a:pt x="101" y="1833"/>
                    <a:pt x="101" y="1833"/>
                    <a:pt x="101" y="1833"/>
                  </a:cubicBezTo>
                  <a:cubicBezTo>
                    <a:pt x="45" y="1833"/>
                    <a:pt x="0" y="1788"/>
                    <a:pt x="0" y="1732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0" y="45"/>
                    <a:pt x="45" y="0"/>
                    <a:pt x="101" y="0"/>
                  </a:cubicBezTo>
                  <a:cubicBezTo>
                    <a:pt x="959" y="0"/>
                    <a:pt x="959" y="0"/>
                    <a:pt x="959" y="0"/>
                  </a:cubicBezTo>
                  <a:cubicBezTo>
                    <a:pt x="1015" y="0"/>
                    <a:pt x="1060" y="45"/>
                    <a:pt x="1060" y="101"/>
                  </a:cubicBezTo>
                  <a:cubicBezTo>
                    <a:pt x="1060" y="1732"/>
                    <a:pt x="1060" y="1732"/>
                    <a:pt x="1060" y="1732"/>
                  </a:cubicBezTo>
                  <a:cubicBezTo>
                    <a:pt x="1060" y="1788"/>
                    <a:pt x="1015" y="1833"/>
                    <a:pt x="959" y="18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36" name="Rectangle 174">
              <a:extLst>
                <a:ext uri="{FF2B5EF4-FFF2-40B4-BE49-F238E27FC236}">
                  <a16:creationId xmlns:a16="http://schemas.microsoft.com/office/drawing/2014/main" id="{2310485D-F189-4C8E-B481-B76A01A69F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17687" y="3706676"/>
              <a:ext cx="285495" cy="65355"/>
            </a:xfrm>
            <a:prstGeom prst="rect">
              <a:avLst/>
            </a:prstGeom>
            <a:solidFill>
              <a:srgbClr val="7068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38" name="Freeform 176">
              <a:extLst>
                <a:ext uri="{FF2B5EF4-FFF2-40B4-BE49-F238E27FC236}">
                  <a16:creationId xmlns:a16="http://schemas.microsoft.com/office/drawing/2014/main" id="{9E91B288-85AF-4930-AEE2-C7DFF8A6178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42261" y="3840825"/>
              <a:ext cx="636346" cy="636347"/>
            </a:xfrm>
            <a:custGeom>
              <a:avLst/>
              <a:gdLst>
                <a:gd name="T0" fmla="*/ 336 w 746"/>
                <a:gd name="T1" fmla="*/ 688 h 746"/>
                <a:gd name="T2" fmla="*/ 224 w 746"/>
                <a:gd name="T3" fmla="*/ 715 h 746"/>
                <a:gd name="T4" fmla="*/ 124 w 746"/>
                <a:gd name="T5" fmla="*/ 569 h 746"/>
                <a:gd name="T6" fmla="*/ 26 w 746"/>
                <a:gd name="T7" fmla="*/ 510 h 746"/>
                <a:gd name="T8" fmla="*/ 58 w 746"/>
                <a:gd name="T9" fmla="*/ 335 h 746"/>
                <a:gd name="T10" fmla="*/ 31 w 746"/>
                <a:gd name="T11" fmla="*/ 224 h 746"/>
                <a:gd name="T12" fmla="*/ 177 w 746"/>
                <a:gd name="T13" fmla="*/ 124 h 746"/>
                <a:gd name="T14" fmla="*/ 236 w 746"/>
                <a:gd name="T15" fmla="*/ 26 h 746"/>
                <a:gd name="T16" fmla="*/ 411 w 746"/>
                <a:gd name="T17" fmla="*/ 58 h 746"/>
                <a:gd name="T18" fmla="*/ 522 w 746"/>
                <a:gd name="T19" fmla="*/ 31 h 746"/>
                <a:gd name="T20" fmla="*/ 622 w 746"/>
                <a:gd name="T21" fmla="*/ 177 h 746"/>
                <a:gd name="T22" fmla="*/ 720 w 746"/>
                <a:gd name="T23" fmla="*/ 236 h 746"/>
                <a:gd name="T24" fmla="*/ 688 w 746"/>
                <a:gd name="T25" fmla="*/ 410 h 746"/>
                <a:gd name="T26" fmla="*/ 715 w 746"/>
                <a:gd name="T27" fmla="*/ 522 h 746"/>
                <a:gd name="T28" fmla="*/ 569 w 746"/>
                <a:gd name="T29" fmla="*/ 622 h 746"/>
                <a:gd name="T30" fmla="*/ 510 w 746"/>
                <a:gd name="T31" fmla="*/ 720 h 746"/>
                <a:gd name="T32" fmla="*/ 262 w 746"/>
                <a:gd name="T33" fmla="*/ 636 h 746"/>
                <a:gd name="T34" fmla="*/ 348 w 746"/>
                <a:gd name="T35" fmla="*/ 657 h 746"/>
                <a:gd name="T36" fmla="*/ 378 w 746"/>
                <a:gd name="T37" fmla="*/ 710 h 746"/>
                <a:gd name="T38" fmla="*/ 480 w 746"/>
                <a:gd name="T39" fmla="*/ 637 h 746"/>
                <a:gd name="T40" fmla="*/ 556 w 746"/>
                <a:gd name="T41" fmla="*/ 591 h 746"/>
                <a:gd name="T42" fmla="*/ 615 w 746"/>
                <a:gd name="T43" fmla="*/ 607 h 746"/>
                <a:gd name="T44" fmla="*/ 636 w 746"/>
                <a:gd name="T45" fmla="*/ 484 h 746"/>
                <a:gd name="T46" fmla="*/ 657 w 746"/>
                <a:gd name="T47" fmla="*/ 398 h 746"/>
                <a:gd name="T48" fmla="*/ 710 w 746"/>
                <a:gd name="T49" fmla="*/ 368 h 746"/>
                <a:gd name="T50" fmla="*/ 637 w 746"/>
                <a:gd name="T51" fmla="*/ 266 h 746"/>
                <a:gd name="T52" fmla="*/ 591 w 746"/>
                <a:gd name="T53" fmla="*/ 190 h 746"/>
                <a:gd name="T54" fmla="*/ 608 w 746"/>
                <a:gd name="T55" fmla="*/ 131 h 746"/>
                <a:gd name="T56" fmla="*/ 484 w 746"/>
                <a:gd name="T57" fmla="*/ 110 h 746"/>
                <a:gd name="T58" fmla="*/ 398 w 746"/>
                <a:gd name="T59" fmla="*/ 89 h 746"/>
                <a:gd name="T60" fmla="*/ 368 w 746"/>
                <a:gd name="T61" fmla="*/ 36 h 746"/>
                <a:gd name="T62" fmla="*/ 266 w 746"/>
                <a:gd name="T63" fmla="*/ 109 h 746"/>
                <a:gd name="T64" fmla="*/ 190 w 746"/>
                <a:gd name="T65" fmla="*/ 155 h 746"/>
                <a:gd name="T66" fmla="*/ 131 w 746"/>
                <a:gd name="T67" fmla="*/ 138 h 746"/>
                <a:gd name="T68" fmla="*/ 110 w 746"/>
                <a:gd name="T69" fmla="*/ 262 h 746"/>
                <a:gd name="T70" fmla="*/ 89 w 746"/>
                <a:gd name="T71" fmla="*/ 348 h 746"/>
                <a:gd name="T72" fmla="*/ 36 w 746"/>
                <a:gd name="T73" fmla="*/ 378 h 746"/>
                <a:gd name="T74" fmla="*/ 109 w 746"/>
                <a:gd name="T75" fmla="*/ 480 h 746"/>
                <a:gd name="T76" fmla="*/ 155 w 746"/>
                <a:gd name="T77" fmla="*/ 556 h 746"/>
                <a:gd name="T78" fmla="*/ 138 w 746"/>
                <a:gd name="T79" fmla="*/ 615 h 746"/>
                <a:gd name="T80" fmla="*/ 262 w 746"/>
                <a:gd name="T81" fmla="*/ 636 h 7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46" h="746">
                  <a:moveTo>
                    <a:pt x="358" y="746"/>
                  </a:moveTo>
                  <a:cubicBezTo>
                    <a:pt x="336" y="688"/>
                    <a:pt x="336" y="688"/>
                    <a:pt x="336" y="688"/>
                  </a:cubicBezTo>
                  <a:cubicBezTo>
                    <a:pt x="313" y="685"/>
                    <a:pt x="291" y="680"/>
                    <a:pt x="269" y="673"/>
                  </a:cubicBezTo>
                  <a:cubicBezTo>
                    <a:pt x="224" y="715"/>
                    <a:pt x="224" y="715"/>
                    <a:pt x="224" y="715"/>
                  </a:cubicBezTo>
                  <a:cubicBezTo>
                    <a:pt x="99" y="626"/>
                    <a:pt x="99" y="626"/>
                    <a:pt x="99" y="626"/>
                  </a:cubicBezTo>
                  <a:cubicBezTo>
                    <a:pt x="124" y="569"/>
                    <a:pt x="124" y="569"/>
                    <a:pt x="124" y="569"/>
                  </a:cubicBezTo>
                  <a:cubicBezTo>
                    <a:pt x="110" y="551"/>
                    <a:pt x="98" y="532"/>
                    <a:pt x="88" y="512"/>
                  </a:cubicBezTo>
                  <a:cubicBezTo>
                    <a:pt x="26" y="510"/>
                    <a:pt x="26" y="510"/>
                    <a:pt x="26" y="510"/>
                  </a:cubicBezTo>
                  <a:cubicBezTo>
                    <a:pt x="0" y="358"/>
                    <a:pt x="0" y="358"/>
                    <a:pt x="0" y="358"/>
                  </a:cubicBezTo>
                  <a:cubicBezTo>
                    <a:pt x="58" y="335"/>
                    <a:pt x="58" y="335"/>
                    <a:pt x="58" y="335"/>
                  </a:cubicBezTo>
                  <a:cubicBezTo>
                    <a:pt x="61" y="313"/>
                    <a:pt x="66" y="291"/>
                    <a:pt x="73" y="269"/>
                  </a:cubicBezTo>
                  <a:cubicBezTo>
                    <a:pt x="31" y="224"/>
                    <a:pt x="31" y="224"/>
                    <a:pt x="31" y="224"/>
                  </a:cubicBezTo>
                  <a:cubicBezTo>
                    <a:pt x="120" y="98"/>
                    <a:pt x="120" y="98"/>
                    <a:pt x="120" y="98"/>
                  </a:cubicBezTo>
                  <a:cubicBezTo>
                    <a:pt x="177" y="124"/>
                    <a:pt x="177" y="124"/>
                    <a:pt x="177" y="124"/>
                  </a:cubicBezTo>
                  <a:cubicBezTo>
                    <a:pt x="195" y="110"/>
                    <a:pt x="214" y="98"/>
                    <a:pt x="234" y="88"/>
                  </a:cubicBezTo>
                  <a:cubicBezTo>
                    <a:pt x="236" y="26"/>
                    <a:pt x="236" y="26"/>
                    <a:pt x="236" y="26"/>
                  </a:cubicBezTo>
                  <a:cubicBezTo>
                    <a:pt x="388" y="0"/>
                    <a:pt x="388" y="0"/>
                    <a:pt x="388" y="0"/>
                  </a:cubicBezTo>
                  <a:cubicBezTo>
                    <a:pt x="411" y="58"/>
                    <a:pt x="411" y="58"/>
                    <a:pt x="411" y="58"/>
                  </a:cubicBezTo>
                  <a:cubicBezTo>
                    <a:pt x="433" y="61"/>
                    <a:pt x="455" y="66"/>
                    <a:pt x="477" y="73"/>
                  </a:cubicBezTo>
                  <a:cubicBezTo>
                    <a:pt x="522" y="31"/>
                    <a:pt x="522" y="31"/>
                    <a:pt x="522" y="31"/>
                  </a:cubicBezTo>
                  <a:cubicBezTo>
                    <a:pt x="648" y="120"/>
                    <a:pt x="648" y="120"/>
                    <a:pt x="648" y="120"/>
                  </a:cubicBezTo>
                  <a:cubicBezTo>
                    <a:pt x="622" y="177"/>
                    <a:pt x="622" y="177"/>
                    <a:pt x="622" y="177"/>
                  </a:cubicBezTo>
                  <a:cubicBezTo>
                    <a:pt x="636" y="195"/>
                    <a:pt x="648" y="214"/>
                    <a:pt x="658" y="234"/>
                  </a:cubicBezTo>
                  <a:cubicBezTo>
                    <a:pt x="720" y="236"/>
                    <a:pt x="720" y="236"/>
                    <a:pt x="720" y="236"/>
                  </a:cubicBezTo>
                  <a:cubicBezTo>
                    <a:pt x="746" y="388"/>
                    <a:pt x="746" y="388"/>
                    <a:pt x="746" y="388"/>
                  </a:cubicBezTo>
                  <a:cubicBezTo>
                    <a:pt x="688" y="410"/>
                    <a:pt x="688" y="410"/>
                    <a:pt x="688" y="410"/>
                  </a:cubicBezTo>
                  <a:cubicBezTo>
                    <a:pt x="685" y="433"/>
                    <a:pt x="680" y="455"/>
                    <a:pt x="673" y="477"/>
                  </a:cubicBezTo>
                  <a:cubicBezTo>
                    <a:pt x="715" y="522"/>
                    <a:pt x="715" y="522"/>
                    <a:pt x="715" y="522"/>
                  </a:cubicBezTo>
                  <a:cubicBezTo>
                    <a:pt x="626" y="647"/>
                    <a:pt x="626" y="647"/>
                    <a:pt x="626" y="647"/>
                  </a:cubicBezTo>
                  <a:cubicBezTo>
                    <a:pt x="569" y="622"/>
                    <a:pt x="569" y="622"/>
                    <a:pt x="569" y="622"/>
                  </a:cubicBezTo>
                  <a:cubicBezTo>
                    <a:pt x="551" y="636"/>
                    <a:pt x="532" y="648"/>
                    <a:pt x="512" y="658"/>
                  </a:cubicBezTo>
                  <a:cubicBezTo>
                    <a:pt x="510" y="720"/>
                    <a:pt x="510" y="720"/>
                    <a:pt x="510" y="720"/>
                  </a:cubicBezTo>
                  <a:lnTo>
                    <a:pt x="358" y="746"/>
                  </a:lnTo>
                  <a:close/>
                  <a:moveTo>
                    <a:pt x="262" y="636"/>
                  </a:moveTo>
                  <a:cubicBezTo>
                    <a:pt x="271" y="639"/>
                    <a:pt x="271" y="639"/>
                    <a:pt x="271" y="639"/>
                  </a:cubicBezTo>
                  <a:cubicBezTo>
                    <a:pt x="296" y="649"/>
                    <a:pt x="322" y="655"/>
                    <a:pt x="348" y="657"/>
                  </a:cubicBezTo>
                  <a:cubicBezTo>
                    <a:pt x="358" y="658"/>
                    <a:pt x="358" y="658"/>
                    <a:pt x="358" y="658"/>
                  </a:cubicBezTo>
                  <a:cubicBezTo>
                    <a:pt x="378" y="710"/>
                    <a:pt x="378" y="710"/>
                    <a:pt x="378" y="710"/>
                  </a:cubicBezTo>
                  <a:cubicBezTo>
                    <a:pt x="479" y="693"/>
                    <a:pt x="479" y="693"/>
                    <a:pt x="479" y="693"/>
                  </a:cubicBezTo>
                  <a:cubicBezTo>
                    <a:pt x="480" y="637"/>
                    <a:pt x="480" y="637"/>
                    <a:pt x="480" y="637"/>
                  </a:cubicBezTo>
                  <a:cubicBezTo>
                    <a:pt x="489" y="633"/>
                    <a:pt x="489" y="633"/>
                    <a:pt x="489" y="633"/>
                  </a:cubicBezTo>
                  <a:cubicBezTo>
                    <a:pt x="514" y="622"/>
                    <a:pt x="536" y="608"/>
                    <a:pt x="556" y="591"/>
                  </a:cubicBezTo>
                  <a:cubicBezTo>
                    <a:pt x="564" y="585"/>
                    <a:pt x="564" y="585"/>
                    <a:pt x="564" y="585"/>
                  </a:cubicBezTo>
                  <a:cubicBezTo>
                    <a:pt x="615" y="607"/>
                    <a:pt x="615" y="607"/>
                    <a:pt x="615" y="607"/>
                  </a:cubicBezTo>
                  <a:cubicBezTo>
                    <a:pt x="674" y="525"/>
                    <a:pt x="674" y="525"/>
                    <a:pt x="674" y="525"/>
                  </a:cubicBezTo>
                  <a:cubicBezTo>
                    <a:pt x="636" y="484"/>
                    <a:pt x="636" y="484"/>
                    <a:pt x="636" y="484"/>
                  </a:cubicBezTo>
                  <a:cubicBezTo>
                    <a:pt x="639" y="475"/>
                    <a:pt x="639" y="475"/>
                    <a:pt x="639" y="475"/>
                  </a:cubicBezTo>
                  <a:cubicBezTo>
                    <a:pt x="649" y="450"/>
                    <a:pt x="655" y="424"/>
                    <a:pt x="657" y="398"/>
                  </a:cubicBezTo>
                  <a:cubicBezTo>
                    <a:pt x="658" y="388"/>
                    <a:pt x="658" y="388"/>
                    <a:pt x="658" y="388"/>
                  </a:cubicBezTo>
                  <a:cubicBezTo>
                    <a:pt x="710" y="368"/>
                    <a:pt x="710" y="368"/>
                    <a:pt x="710" y="368"/>
                  </a:cubicBezTo>
                  <a:cubicBezTo>
                    <a:pt x="693" y="267"/>
                    <a:pt x="693" y="267"/>
                    <a:pt x="693" y="267"/>
                  </a:cubicBezTo>
                  <a:cubicBezTo>
                    <a:pt x="637" y="266"/>
                    <a:pt x="637" y="266"/>
                    <a:pt x="637" y="266"/>
                  </a:cubicBezTo>
                  <a:cubicBezTo>
                    <a:pt x="633" y="257"/>
                    <a:pt x="633" y="257"/>
                    <a:pt x="633" y="257"/>
                  </a:cubicBezTo>
                  <a:cubicBezTo>
                    <a:pt x="622" y="232"/>
                    <a:pt x="608" y="210"/>
                    <a:pt x="591" y="190"/>
                  </a:cubicBezTo>
                  <a:cubicBezTo>
                    <a:pt x="585" y="182"/>
                    <a:pt x="585" y="182"/>
                    <a:pt x="585" y="182"/>
                  </a:cubicBezTo>
                  <a:cubicBezTo>
                    <a:pt x="608" y="131"/>
                    <a:pt x="608" y="131"/>
                    <a:pt x="608" y="131"/>
                  </a:cubicBezTo>
                  <a:cubicBezTo>
                    <a:pt x="525" y="72"/>
                    <a:pt x="525" y="72"/>
                    <a:pt x="525" y="72"/>
                  </a:cubicBezTo>
                  <a:cubicBezTo>
                    <a:pt x="484" y="110"/>
                    <a:pt x="484" y="110"/>
                    <a:pt x="484" y="110"/>
                  </a:cubicBezTo>
                  <a:cubicBezTo>
                    <a:pt x="475" y="107"/>
                    <a:pt x="475" y="107"/>
                    <a:pt x="475" y="107"/>
                  </a:cubicBezTo>
                  <a:cubicBezTo>
                    <a:pt x="450" y="97"/>
                    <a:pt x="424" y="91"/>
                    <a:pt x="398" y="89"/>
                  </a:cubicBezTo>
                  <a:cubicBezTo>
                    <a:pt x="388" y="88"/>
                    <a:pt x="388" y="88"/>
                    <a:pt x="388" y="88"/>
                  </a:cubicBezTo>
                  <a:cubicBezTo>
                    <a:pt x="368" y="36"/>
                    <a:pt x="368" y="36"/>
                    <a:pt x="368" y="36"/>
                  </a:cubicBezTo>
                  <a:cubicBezTo>
                    <a:pt x="268" y="53"/>
                    <a:pt x="268" y="53"/>
                    <a:pt x="268" y="53"/>
                  </a:cubicBezTo>
                  <a:cubicBezTo>
                    <a:pt x="266" y="109"/>
                    <a:pt x="266" y="109"/>
                    <a:pt x="266" y="109"/>
                  </a:cubicBezTo>
                  <a:cubicBezTo>
                    <a:pt x="257" y="113"/>
                    <a:pt x="257" y="113"/>
                    <a:pt x="257" y="113"/>
                  </a:cubicBezTo>
                  <a:cubicBezTo>
                    <a:pt x="232" y="124"/>
                    <a:pt x="210" y="138"/>
                    <a:pt x="190" y="155"/>
                  </a:cubicBezTo>
                  <a:cubicBezTo>
                    <a:pt x="182" y="161"/>
                    <a:pt x="182" y="161"/>
                    <a:pt x="182" y="161"/>
                  </a:cubicBezTo>
                  <a:cubicBezTo>
                    <a:pt x="131" y="138"/>
                    <a:pt x="131" y="138"/>
                    <a:pt x="131" y="138"/>
                  </a:cubicBezTo>
                  <a:cubicBezTo>
                    <a:pt x="72" y="221"/>
                    <a:pt x="72" y="221"/>
                    <a:pt x="72" y="221"/>
                  </a:cubicBezTo>
                  <a:cubicBezTo>
                    <a:pt x="110" y="262"/>
                    <a:pt x="110" y="262"/>
                    <a:pt x="110" y="262"/>
                  </a:cubicBezTo>
                  <a:cubicBezTo>
                    <a:pt x="107" y="271"/>
                    <a:pt x="107" y="271"/>
                    <a:pt x="107" y="271"/>
                  </a:cubicBezTo>
                  <a:cubicBezTo>
                    <a:pt x="97" y="296"/>
                    <a:pt x="91" y="322"/>
                    <a:pt x="89" y="348"/>
                  </a:cubicBezTo>
                  <a:cubicBezTo>
                    <a:pt x="88" y="358"/>
                    <a:pt x="88" y="358"/>
                    <a:pt x="88" y="358"/>
                  </a:cubicBezTo>
                  <a:cubicBezTo>
                    <a:pt x="36" y="378"/>
                    <a:pt x="36" y="378"/>
                    <a:pt x="36" y="378"/>
                  </a:cubicBezTo>
                  <a:cubicBezTo>
                    <a:pt x="53" y="478"/>
                    <a:pt x="53" y="478"/>
                    <a:pt x="53" y="478"/>
                  </a:cubicBezTo>
                  <a:cubicBezTo>
                    <a:pt x="109" y="480"/>
                    <a:pt x="109" y="480"/>
                    <a:pt x="109" y="480"/>
                  </a:cubicBezTo>
                  <a:cubicBezTo>
                    <a:pt x="113" y="489"/>
                    <a:pt x="113" y="489"/>
                    <a:pt x="113" y="489"/>
                  </a:cubicBezTo>
                  <a:cubicBezTo>
                    <a:pt x="124" y="514"/>
                    <a:pt x="138" y="536"/>
                    <a:pt x="155" y="556"/>
                  </a:cubicBezTo>
                  <a:cubicBezTo>
                    <a:pt x="161" y="564"/>
                    <a:pt x="161" y="564"/>
                    <a:pt x="161" y="564"/>
                  </a:cubicBezTo>
                  <a:cubicBezTo>
                    <a:pt x="138" y="615"/>
                    <a:pt x="138" y="615"/>
                    <a:pt x="138" y="615"/>
                  </a:cubicBezTo>
                  <a:cubicBezTo>
                    <a:pt x="221" y="674"/>
                    <a:pt x="221" y="674"/>
                    <a:pt x="221" y="674"/>
                  </a:cubicBezTo>
                  <a:lnTo>
                    <a:pt x="262" y="636"/>
                  </a:lnTo>
                  <a:close/>
                </a:path>
              </a:pathLst>
            </a:custGeom>
            <a:solidFill>
              <a:srgbClr val="CFCF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39" name="Freeform 177">
              <a:extLst>
                <a:ext uri="{FF2B5EF4-FFF2-40B4-BE49-F238E27FC236}">
                  <a16:creationId xmlns:a16="http://schemas.microsoft.com/office/drawing/2014/main" id="{0E4CE4AF-8A41-4FFF-B194-83E22319085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12528" y="4011091"/>
              <a:ext cx="294095" cy="282056"/>
            </a:xfrm>
            <a:custGeom>
              <a:avLst/>
              <a:gdLst>
                <a:gd name="T0" fmla="*/ 245 w 345"/>
                <a:gd name="T1" fmla="*/ 330 h 330"/>
                <a:gd name="T2" fmla="*/ 232 w 345"/>
                <a:gd name="T3" fmla="*/ 301 h 330"/>
                <a:gd name="T4" fmla="*/ 288 w 345"/>
                <a:gd name="T5" fmla="*/ 255 h 330"/>
                <a:gd name="T6" fmla="*/ 313 w 345"/>
                <a:gd name="T7" fmla="*/ 186 h 330"/>
                <a:gd name="T8" fmla="*/ 345 w 345"/>
                <a:gd name="T9" fmla="*/ 189 h 330"/>
                <a:gd name="T10" fmla="*/ 314 w 345"/>
                <a:gd name="T11" fmla="*/ 273 h 330"/>
                <a:gd name="T12" fmla="*/ 245 w 345"/>
                <a:gd name="T13" fmla="*/ 330 h 330"/>
                <a:gd name="T14" fmla="*/ 73 w 345"/>
                <a:gd name="T15" fmla="*/ 314 h 330"/>
                <a:gd name="T16" fmla="*/ 73 w 345"/>
                <a:gd name="T17" fmla="*/ 314 h 330"/>
                <a:gd name="T18" fmla="*/ 0 w 345"/>
                <a:gd name="T19" fmla="*/ 173 h 330"/>
                <a:gd name="T20" fmla="*/ 1 w 345"/>
                <a:gd name="T21" fmla="*/ 157 h 330"/>
                <a:gd name="T22" fmla="*/ 33 w 345"/>
                <a:gd name="T23" fmla="*/ 160 h 330"/>
                <a:gd name="T24" fmla="*/ 32 w 345"/>
                <a:gd name="T25" fmla="*/ 173 h 330"/>
                <a:gd name="T26" fmla="*/ 91 w 345"/>
                <a:gd name="T27" fmla="*/ 288 h 330"/>
                <a:gd name="T28" fmla="*/ 73 w 345"/>
                <a:gd name="T29" fmla="*/ 314 h 330"/>
                <a:gd name="T30" fmla="*/ 254 w 345"/>
                <a:gd name="T31" fmla="*/ 58 h 330"/>
                <a:gd name="T32" fmla="*/ 173 w 345"/>
                <a:gd name="T33" fmla="*/ 32 h 330"/>
                <a:gd name="T34" fmla="*/ 173 w 345"/>
                <a:gd name="T35" fmla="*/ 32 h 330"/>
                <a:gd name="T36" fmla="*/ 114 w 345"/>
                <a:gd name="T37" fmla="*/ 45 h 330"/>
                <a:gd name="T38" fmla="*/ 101 w 345"/>
                <a:gd name="T39" fmla="*/ 16 h 330"/>
                <a:gd name="T40" fmla="*/ 173 w 345"/>
                <a:gd name="T41" fmla="*/ 0 h 330"/>
                <a:gd name="T42" fmla="*/ 173 w 345"/>
                <a:gd name="T43" fmla="*/ 0 h 330"/>
                <a:gd name="T44" fmla="*/ 273 w 345"/>
                <a:gd name="T45" fmla="*/ 32 h 330"/>
                <a:gd name="T46" fmla="*/ 254 w 345"/>
                <a:gd name="T47" fmla="*/ 58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45" h="330">
                  <a:moveTo>
                    <a:pt x="245" y="330"/>
                  </a:moveTo>
                  <a:cubicBezTo>
                    <a:pt x="232" y="301"/>
                    <a:pt x="232" y="301"/>
                    <a:pt x="232" y="301"/>
                  </a:cubicBezTo>
                  <a:cubicBezTo>
                    <a:pt x="254" y="291"/>
                    <a:pt x="273" y="275"/>
                    <a:pt x="288" y="255"/>
                  </a:cubicBezTo>
                  <a:cubicBezTo>
                    <a:pt x="302" y="234"/>
                    <a:pt x="311" y="211"/>
                    <a:pt x="313" y="186"/>
                  </a:cubicBezTo>
                  <a:cubicBezTo>
                    <a:pt x="345" y="189"/>
                    <a:pt x="345" y="189"/>
                    <a:pt x="345" y="189"/>
                  </a:cubicBezTo>
                  <a:cubicBezTo>
                    <a:pt x="342" y="219"/>
                    <a:pt x="331" y="248"/>
                    <a:pt x="314" y="273"/>
                  </a:cubicBezTo>
                  <a:cubicBezTo>
                    <a:pt x="296" y="298"/>
                    <a:pt x="273" y="317"/>
                    <a:pt x="245" y="330"/>
                  </a:cubicBezTo>
                  <a:close/>
                  <a:moveTo>
                    <a:pt x="73" y="314"/>
                  </a:moveTo>
                  <a:cubicBezTo>
                    <a:pt x="73" y="314"/>
                    <a:pt x="73" y="314"/>
                    <a:pt x="73" y="314"/>
                  </a:cubicBezTo>
                  <a:cubicBezTo>
                    <a:pt x="27" y="281"/>
                    <a:pt x="0" y="229"/>
                    <a:pt x="0" y="173"/>
                  </a:cubicBezTo>
                  <a:cubicBezTo>
                    <a:pt x="0" y="167"/>
                    <a:pt x="1" y="162"/>
                    <a:pt x="1" y="157"/>
                  </a:cubicBezTo>
                  <a:cubicBezTo>
                    <a:pt x="33" y="160"/>
                    <a:pt x="33" y="160"/>
                    <a:pt x="33" y="160"/>
                  </a:cubicBezTo>
                  <a:cubicBezTo>
                    <a:pt x="33" y="164"/>
                    <a:pt x="32" y="168"/>
                    <a:pt x="32" y="173"/>
                  </a:cubicBezTo>
                  <a:cubicBezTo>
                    <a:pt x="32" y="218"/>
                    <a:pt x="54" y="261"/>
                    <a:pt x="91" y="288"/>
                  </a:cubicBezTo>
                  <a:lnTo>
                    <a:pt x="73" y="314"/>
                  </a:lnTo>
                  <a:close/>
                  <a:moveTo>
                    <a:pt x="254" y="58"/>
                  </a:moveTo>
                  <a:cubicBezTo>
                    <a:pt x="231" y="41"/>
                    <a:pt x="202" y="32"/>
                    <a:pt x="173" y="32"/>
                  </a:cubicBezTo>
                  <a:cubicBezTo>
                    <a:pt x="173" y="32"/>
                    <a:pt x="173" y="32"/>
                    <a:pt x="173" y="32"/>
                  </a:cubicBezTo>
                  <a:cubicBezTo>
                    <a:pt x="153" y="32"/>
                    <a:pt x="133" y="37"/>
                    <a:pt x="114" y="45"/>
                  </a:cubicBezTo>
                  <a:cubicBezTo>
                    <a:pt x="101" y="16"/>
                    <a:pt x="101" y="16"/>
                    <a:pt x="101" y="16"/>
                  </a:cubicBezTo>
                  <a:cubicBezTo>
                    <a:pt x="124" y="6"/>
                    <a:pt x="148" y="0"/>
                    <a:pt x="173" y="0"/>
                  </a:cubicBezTo>
                  <a:cubicBezTo>
                    <a:pt x="173" y="0"/>
                    <a:pt x="173" y="0"/>
                    <a:pt x="173" y="0"/>
                  </a:cubicBezTo>
                  <a:cubicBezTo>
                    <a:pt x="209" y="0"/>
                    <a:pt x="244" y="11"/>
                    <a:pt x="273" y="32"/>
                  </a:cubicBezTo>
                  <a:lnTo>
                    <a:pt x="254" y="58"/>
                  </a:lnTo>
                  <a:close/>
                </a:path>
              </a:pathLst>
            </a:custGeom>
            <a:solidFill>
              <a:srgbClr val="CFCF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40" name="Freeform 178">
              <a:extLst>
                <a:ext uri="{FF2B5EF4-FFF2-40B4-BE49-F238E27FC236}">
                  <a16:creationId xmlns:a16="http://schemas.microsoft.com/office/drawing/2014/main" id="{17E926DF-9BDE-4E73-8021-D46A406D3F8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86232" y="4427295"/>
              <a:ext cx="347410" cy="347410"/>
            </a:xfrm>
            <a:custGeom>
              <a:avLst/>
              <a:gdLst>
                <a:gd name="T0" fmla="*/ 179 w 408"/>
                <a:gd name="T1" fmla="*/ 376 h 408"/>
                <a:gd name="T2" fmla="*/ 126 w 408"/>
                <a:gd name="T3" fmla="*/ 393 h 408"/>
                <a:gd name="T4" fmla="*/ 64 w 408"/>
                <a:gd name="T5" fmla="*/ 308 h 408"/>
                <a:gd name="T6" fmla="*/ 15 w 408"/>
                <a:gd name="T7" fmla="*/ 283 h 408"/>
                <a:gd name="T8" fmla="*/ 32 w 408"/>
                <a:gd name="T9" fmla="*/ 179 h 408"/>
                <a:gd name="T10" fmla="*/ 15 w 408"/>
                <a:gd name="T11" fmla="*/ 127 h 408"/>
                <a:gd name="T12" fmla="*/ 100 w 408"/>
                <a:gd name="T13" fmla="*/ 65 h 408"/>
                <a:gd name="T14" fmla="*/ 125 w 408"/>
                <a:gd name="T15" fmla="*/ 16 h 408"/>
                <a:gd name="T16" fmla="*/ 229 w 408"/>
                <a:gd name="T17" fmla="*/ 32 h 408"/>
                <a:gd name="T18" fmla="*/ 281 w 408"/>
                <a:gd name="T19" fmla="*/ 15 h 408"/>
                <a:gd name="T20" fmla="*/ 343 w 408"/>
                <a:gd name="T21" fmla="*/ 100 h 408"/>
                <a:gd name="T22" fmla="*/ 392 w 408"/>
                <a:gd name="T23" fmla="*/ 125 h 408"/>
                <a:gd name="T24" fmla="*/ 376 w 408"/>
                <a:gd name="T25" fmla="*/ 229 h 408"/>
                <a:gd name="T26" fmla="*/ 393 w 408"/>
                <a:gd name="T27" fmla="*/ 282 h 408"/>
                <a:gd name="T28" fmla="*/ 308 w 408"/>
                <a:gd name="T29" fmla="*/ 344 h 408"/>
                <a:gd name="T30" fmla="*/ 283 w 408"/>
                <a:gd name="T31" fmla="*/ 393 h 408"/>
                <a:gd name="T32" fmla="*/ 144 w 408"/>
                <a:gd name="T33" fmla="*/ 333 h 408"/>
                <a:gd name="T34" fmla="*/ 192 w 408"/>
                <a:gd name="T35" fmla="*/ 345 h 408"/>
                <a:gd name="T36" fmla="*/ 211 w 408"/>
                <a:gd name="T37" fmla="*/ 372 h 408"/>
                <a:gd name="T38" fmla="*/ 253 w 408"/>
                <a:gd name="T39" fmla="*/ 338 h 408"/>
                <a:gd name="T40" fmla="*/ 295 w 408"/>
                <a:gd name="T41" fmla="*/ 313 h 408"/>
                <a:gd name="T42" fmla="*/ 328 w 408"/>
                <a:gd name="T43" fmla="*/ 318 h 408"/>
                <a:gd name="T44" fmla="*/ 333 w 408"/>
                <a:gd name="T45" fmla="*/ 264 h 408"/>
                <a:gd name="T46" fmla="*/ 345 w 408"/>
                <a:gd name="T47" fmla="*/ 216 h 408"/>
                <a:gd name="T48" fmla="*/ 372 w 408"/>
                <a:gd name="T49" fmla="*/ 197 h 408"/>
                <a:gd name="T50" fmla="*/ 337 w 408"/>
                <a:gd name="T51" fmla="*/ 155 h 408"/>
                <a:gd name="T52" fmla="*/ 312 w 408"/>
                <a:gd name="T53" fmla="*/ 113 h 408"/>
                <a:gd name="T54" fmla="*/ 317 w 408"/>
                <a:gd name="T55" fmla="*/ 80 h 408"/>
                <a:gd name="T56" fmla="*/ 264 w 408"/>
                <a:gd name="T57" fmla="*/ 75 h 408"/>
                <a:gd name="T58" fmla="*/ 216 w 408"/>
                <a:gd name="T59" fmla="*/ 63 h 408"/>
                <a:gd name="T60" fmla="*/ 196 w 408"/>
                <a:gd name="T61" fmla="*/ 36 h 408"/>
                <a:gd name="T62" fmla="*/ 155 w 408"/>
                <a:gd name="T63" fmla="*/ 71 h 408"/>
                <a:gd name="T64" fmla="*/ 113 w 408"/>
                <a:gd name="T65" fmla="*/ 96 h 408"/>
                <a:gd name="T66" fmla="*/ 80 w 408"/>
                <a:gd name="T67" fmla="*/ 91 h 408"/>
                <a:gd name="T68" fmla="*/ 75 w 408"/>
                <a:gd name="T69" fmla="*/ 144 h 408"/>
                <a:gd name="T70" fmla="*/ 63 w 408"/>
                <a:gd name="T71" fmla="*/ 192 h 408"/>
                <a:gd name="T72" fmla="*/ 36 w 408"/>
                <a:gd name="T73" fmla="*/ 212 h 408"/>
                <a:gd name="T74" fmla="*/ 70 w 408"/>
                <a:gd name="T75" fmla="*/ 253 h 408"/>
                <a:gd name="T76" fmla="*/ 95 w 408"/>
                <a:gd name="T77" fmla="*/ 295 h 408"/>
                <a:gd name="T78" fmla="*/ 90 w 408"/>
                <a:gd name="T79" fmla="*/ 328 h 408"/>
                <a:gd name="T80" fmla="*/ 144 w 408"/>
                <a:gd name="T81" fmla="*/ 333 h 408"/>
                <a:gd name="T82" fmla="*/ 147 w 408"/>
                <a:gd name="T83" fmla="*/ 284 h 408"/>
                <a:gd name="T84" fmla="*/ 124 w 408"/>
                <a:gd name="T85" fmla="*/ 147 h 408"/>
                <a:gd name="T86" fmla="*/ 284 w 408"/>
                <a:gd name="T87" fmla="*/ 261 h 408"/>
                <a:gd name="T88" fmla="*/ 204 w 408"/>
                <a:gd name="T89" fmla="*/ 302 h 408"/>
                <a:gd name="T90" fmla="*/ 150 w 408"/>
                <a:gd name="T91" fmla="*/ 166 h 408"/>
                <a:gd name="T92" fmla="*/ 165 w 408"/>
                <a:gd name="T93" fmla="*/ 258 h 408"/>
                <a:gd name="T94" fmla="*/ 258 w 408"/>
                <a:gd name="T95" fmla="*/ 242 h 408"/>
                <a:gd name="T96" fmla="*/ 204 w 408"/>
                <a:gd name="T97" fmla="*/ 138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08" h="408">
                  <a:moveTo>
                    <a:pt x="191" y="408"/>
                  </a:moveTo>
                  <a:cubicBezTo>
                    <a:pt x="179" y="376"/>
                    <a:pt x="179" y="376"/>
                    <a:pt x="179" y="376"/>
                  </a:cubicBezTo>
                  <a:cubicBezTo>
                    <a:pt x="169" y="375"/>
                    <a:pt x="160" y="373"/>
                    <a:pt x="151" y="370"/>
                  </a:cubicBezTo>
                  <a:cubicBezTo>
                    <a:pt x="126" y="393"/>
                    <a:pt x="126" y="393"/>
                    <a:pt x="126" y="393"/>
                  </a:cubicBezTo>
                  <a:cubicBezTo>
                    <a:pt x="51" y="339"/>
                    <a:pt x="51" y="339"/>
                    <a:pt x="51" y="339"/>
                  </a:cubicBezTo>
                  <a:cubicBezTo>
                    <a:pt x="64" y="308"/>
                    <a:pt x="64" y="308"/>
                    <a:pt x="64" y="308"/>
                  </a:cubicBezTo>
                  <a:cubicBezTo>
                    <a:pt x="59" y="300"/>
                    <a:pt x="54" y="293"/>
                    <a:pt x="50" y="284"/>
                  </a:cubicBezTo>
                  <a:cubicBezTo>
                    <a:pt x="15" y="283"/>
                    <a:pt x="15" y="283"/>
                    <a:pt x="15" y="283"/>
                  </a:cubicBezTo>
                  <a:cubicBezTo>
                    <a:pt x="0" y="191"/>
                    <a:pt x="0" y="191"/>
                    <a:pt x="0" y="191"/>
                  </a:cubicBezTo>
                  <a:cubicBezTo>
                    <a:pt x="32" y="179"/>
                    <a:pt x="32" y="179"/>
                    <a:pt x="32" y="179"/>
                  </a:cubicBezTo>
                  <a:cubicBezTo>
                    <a:pt x="33" y="170"/>
                    <a:pt x="35" y="161"/>
                    <a:pt x="38" y="152"/>
                  </a:cubicBezTo>
                  <a:cubicBezTo>
                    <a:pt x="15" y="127"/>
                    <a:pt x="15" y="127"/>
                    <a:pt x="15" y="127"/>
                  </a:cubicBezTo>
                  <a:cubicBezTo>
                    <a:pt x="69" y="51"/>
                    <a:pt x="69" y="51"/>
                    <a:pt x="69" y="51"/>
                  </a:cubicBezTo>
                  <a:cubicBezTo>
                    <a:pt x="100" y="65"/>
                    <a:pt x="100" y="65"/>
                    <a:pt x="100" y="65"/>
                  </a:cubicBezTo>
                  <a:cubicBezTo>
                    <a:pt x="107" y="59"/>
                    <a:pt x="115" y="54"/>
                    <a:pt x="124" y="50"/>
                  </a:cubicBezTo>
                  <a:cubicBezTo>
                    <a:pt x="125" y="16"/>
                    <a:pt x="125" y="16"/>
                    <a:pt x="125" y="16"/>
                  </a:cubicBezTo>
                  <a:cubicBezTo>
                    <a:pt x="217" y="0"/>
                    <a:pt x="217" y="0"/>
                    <a:pt x="217" y="0"/>
                  </a:cubicBezTo>
                  <a:cubicBezTo>
                    <a:pt x="229" y="32"/>
                    <a:pt x="229" y="32"/>
                    <a:pt x="229" y="32"/>
                  </a:cubicBezTo>
                  <a:cubicBezTo>
                    <a:pt x="238" y="34"/>
                    <a:pt x="247" y="36"/>
                    <a:pt x="256" y="38"/>
                  </a:cubicBezTo>
                  <a:cubicBezTo>
                    <a:pt x="281" y="15"/>
                    <a:pt x="281" y="15"/>
                    <a:pt x="281" y="15"/>
                  </a:cubicBezTo>
                  <a:cubicBezTo>
                    <a:pt x="357" y="69"/>
                    <a:pt x="357" y="69"/>
                    <a:pt x="357" y="69"/>
                  </a:cubicBezTo>
                  <a:cubicBezTo>
                    <a:pt x="343" y="100"/>
                    <a:pt x="343" y="100"/>
                    <a:pt x="343" y="100"/>
                  </a:cubicBezTo>
                  <a:cubicBezTo>
                    <a:pt x="349" y="108"/>
                    <a:pt x="354" y="116"/>
                    <a:pt x="358" y="124"/>
                  </a:cubicBezTo>
                  <a:cubicBezTo>
                    <a:pt x="392" y="125"/>
                    <a:pt x="392" y="125"/>
                    <a:pt x="392" y="125"/>
                  </a:cubicBezTo>
                  <a:cubicBezTo>
                    <a:pt x="408" y="217"/>
                    <a:pt x="408" y="217"/>
                    <a:pt x="408" y="217"/>
                  </a:cubicBezTo>
                  <a:cubicBezTo>
                    <a:pt x="376" y="229"/>
                    <a:pt x="376" y="229"/>
                    <a:pt x="376" y="229"/>
                  </a:cubicBezTo>
                  <a:cubicBezTo>
                    <a:pt x="374" y="239"/>
                    <a:pt x="372" y="248"/>
                    <a:pt x="369" y="257"/>
                  </a:cubicBezTo>
                  <a:cubicBezTo>
                    <a:pt x="393" y="282"/>
                    <a:pt x="393" y="282"/>
                    <a:pt x="393" y="282"/>
                  </a:cubicBezTo>
                  <a:cubicBezTo>
                    <a:pt x="339" y="357"/>
                    <a:pt x="339" y="357"/>
                    <a:pt x="339" y="357"/>
                  </a:cubicBezTo>
                  <a:cubicBezTo>
                    <a:pt x="308" y="344"/>
                    <a:pt x="308" y="344"/>
                    <a:pt x="308" y="344"/>
                  </a:cubicBezTo>
                  <a:cubicBezTo>
                    <a:pt x="300" y="349"/>
                    <a:pt x="292" y="354"/>
                    <a:pt x="284" y="358"/>
                  </a:cubicBezTo>
                  <a:cubicBezTo>
                    <a:pt x="283" y="393"/>
                    <a:pt x="283" y="393"/>
                    <a:pt x="283" y="393"/>
                  </a:cubicBezTo>
                  <a:lnTo>
                    <a:pt x="191" y="408"/>
                  </a:lnTo>
                  <a:close/>
                  <a:moveTo>
                    <a:pt x="144" y="333"/>
                  </a:moveTo>
                  <a:cubicBezTo>
                    <a:pt x="153" y="337"/>
                    <a:pt x="153" y="337"/>
                    <a:pt x="153" y="337"/>
                  </a:cubicBezTo>
                  <a:cubicBezTo>
                    <a:pt x="165" y="341"/>
                    <a:pt x="178" y="344"/>
                    <a:pt x="192" y="345"/>
                  </a:cubicBezTo>
                  <a:cubicBezTo>
                    <a:pt x="202" y="346"/>
                    <a:pt x="202" y="346"/>
                    <a:pt x="202" y="346"/>
                  </a:cubicBezTo>
                  <a:cubicBezTo>
                    <a:pt x="211" y="372"/>
                    <a:pt x="211" y="372"/>
                    <a:pt x="211" y="372"/>
                  </a:cubicBezTo>
                  <a:cubicBezTo>
                    <a:pt x="252" y="365"/>
                    <a:pt x="252" y="365"/>
                    <a:pt x="252" y="365"/>
                  </a:cubicBezTo>
                  <a:cubicBezTo>
                    <a:pt x="253" y="338"/>
                    <a:pt x="253" y="338"/>
                    <a:pt x="253" y="338"/>
                  </a:cubicBezTo>
                  <a:cubicBezTo>
                    <a:pt x="262" y="334"/>
                    <a:pt x="262" y="334"/>
                    <a:pt x="262" y="334"/>
                  </a:cubicBezTo>
                  <a:cubicBezTo>
                    <a:pt x="274" y="328"/>
                    <a:pt x="285" y="321"/>
                    <a:pt x="295" y="313"/>
                  </a:cubicBezTo>
                  <a:cubicBezTo>
                    <a:pt x="303" y="306"/>
                    <a:pt x="303" y="306"/>
                    <a:pt x="303" y="306"/>
                  </a:cubicBezTo>
                  <a:cubicBezTo>
                    <a:pt x="328" y="318"/>
                    <a:pt x="328" y="318"/>
                    <a:pt x="328" y="318"/>
                  </a:cubicBezTo>
                  <a:cubicBezTo>
                    <a:pt x="352" y="284"/>
                    <a:pt x="352" y="284"/>
                    <a:pt x="352" y="284"/>
                  </a:cubicBezTo>
                  <a:cubicBezTo>
                    <a:pt x="333" y="264"/>
                    <a:pt x="333" y="264"/>
                    <a:pt x="333" y="264"/>
                  </a:cubicBezTo>
                  <a:cubicBezTo>
                    <a:pt x="336" y="255"/>
                    <a:pt x="336" y="255"/>
                    <a:pt x="336" y="255"/>
                  </a:cubicBezTo>
                  <a:cubicBezTo>
                    <a:pt x="341" y="242"/>
                    <a:pt x="344" y="230"/>
                    <a:pt x="345" y="216"/>
                  </a:cubicBezTo>
                  <a:cubicBezTo>
                    <a:pt x="346" y="206"/>
                    <a:pt x="346" y="206"/>
                    <a:pt x="346" y="206"/>
                  </a:cubicBezTo>
                  <a:cubicBezTo>
                    <a:pt x="372" y="197"/>
                    <a:pt x="372" y="197"/>
                    <a:pt x="372" y="197"/>
                  </a:cubicBezTo>
                  <a:cubicBezTo>
                    <a:pt x="365" y="156"/>
                    <a:pt x="365" y="156"/>
                    <a:pt x="365" y="156"/>
                  </a:cubicBezTo>
                  <a:cubicBezTo>
                    <a:pt x="337" y="155"/>
                    <a:pt x="337" y="155"/>
                    <a:pt x="337" y="155"/>
                  </a:cubicBezTo>
                  <a:cubicBezTo>
                    <a:pt x="333" y="146"/>
                    <a:pt x="333" y="146"/>
                    <a:pt x="333" y="146"/>
                  </a:cubicBezTo>
                  <a:cubicBezTo>
                    <a:pt x="328" y="134"/>
                    <a:pt x="321" y="123"/>
                    <a:pt x="312" y="113"/>
                  </a:cubicBezTo>
                  <a:cubicBezTo>
                    <a:pt x="306" y="105"/>
                    <a:pt x="306" y="105"/>
                    <a:pt x="306" y="105"/>
                  </a:cubicBezTo>
                  <a:cubicBezTo>
                    <a:pt x="317" y="80"/>
                    <a:pt x="317" y="80"/>
                    <a:pt x="317" y="80"/>
                  </a:cubicBezTo>
                  <a:cubicBezTo>
                    <a:pt x="284" y="56"/>
                    <a:pt x="284" y="56"/>
                    <a:pt x="284" y="56"/>
                  </a:cubicBezTo>
                  <a:cubicBezTo>
                    <a:pt x="264" y="75"/>
                    <a:pt x="264" y="75"/>
                    <a:pt x="264" y="75"/>
                  </a:cubicBezTo>
                  <a:cubicBezTo>
                    <a:pt x="254" y="72"/>
                    <a:pt x="254" y="72"/>
                    <a:pt x="254" y="72"/>
                  </a:cubicBezTo>
                  <a:cubicBezTo>
                    <a:pt x="242" y="67"/>
                    <a:pt x="229" y="64"/>
                    <a:pt x="216" y="63"/>
                  </a:cubicBezTo>
                  <a:cubicBezTo>
                    <a:pt x="206" y="62"/>
                    <a:pt x="206" y="62"/>
                    <a:pt x="206" y="62"/>
                  </a:cubicBezTo>
                  <a:cubicBezTo>
                    <a:pt x="196" y="36"/>
                    <a:pt x="196" y="36"/>
                    <a:pt x="196" y="36"/>
                  </a:cubicBezTo>
                  <a:cubicBezTo>
                    <a:pt x="156" y="43"/>
                    <a:pt x="156" y="43"/>
                    <a:pt x="156" y="43"/>
                  </a:cubicBezTo>
                  <a:cubicBezTo>
                    <a:pt x="155" y="71"/>
                    <a:pt x="155" y="71"/>
                    <a:pt x="155" y="71"/>
                  </a:cubicBezTo>
                  <a:cubicBezTo>
                    <a:pt x="146" y="75"/>
                    <a:pt x="146" y="75"/>
                    <a:pt x="146" y="75"/>
                  </a:cubicBezTo>
                  <a:cubicBezTo>
                    <a:pt x="134" y="80"/>
                    <a:pt x="123" y="87"/>
                    <a:pt x="113" y="96"/>
                  </a:cubicBezTo>
                  <a:cubicBezTo>
                    <a:pt x="105" y="102"/>
                    <a:pt x="105" y="102"/>
                    <a:pt x="105" y="102"/>
                  </a:cubicBezTo>
                  <a:cubicBezTo>
                    <a:pt x="80" y="91"/>
                    <a:pt x="80" y="91"/>
                    <a:pt x="80" y="91"/>
                  </a:cubicBezTo>
                  <a:cubicBezTo>
                    <a:pt x="56" y="124"/>
                    <a:pt x="56" y="124"/>
                    <a:pt x="56" y="124"/>
                  </a:cubicBezTo>
                  <a:cubicBezTo>
                    <a:pt x="75" y="144"/>
                    <a:pt x="75" y="144"/>
                    <a:pt x="75" y="144"/>
                  </a:cubicBezTo>
                  <a:cubicBezTo>
                    <a:pt x="71" y="154"/>
                    <a:pt x="71" y="154"/>
                    <a:pt x="71" y="154"/>
                  </a:cubicBezTo>
                  <a:cubicBezTo>
                    <a:pt x="67" y="166"/>
                    <a:pt x="64" y="179"/>
                    <a:pt x="63" y="192"/>
                  </a:cubicBezTo>
                  <a:cubicBezTo>
                    <a:pt x="62" y="202"/>
                    <a:pt x="62" y="202"/>
                    <a:pt x="62" y="202"/>
                  </a:cubicBezTo>
                  <a:cubicBezTo>
                    <a:pt x="36" y="212"/>
                    <a:pt x="36" y="212"/>
                    <a:pt x="36" y="212"/>
                  </a:cubicBezTo>
                  <a:cubicBezTo>
                    <a:pt x="43" y="252"/>
                    <a:pt x="43" y="252"/>
                    <a:pt x="43" y="252"/>
                  </a:cubicBezTo>
                  <a:cubicBezTo>
                    <a:pt x="70" y="253"/>
                    <a:pt x="70" y="253"/>
                    <a:pt x="70" y="253"/>
                  </a:cubicBezTo>
                  <a:cubicBezTo>
                    <a:pt x="74" y="262"/>
                    <a:pt x="74" y="262"/>
                    <a:pt x="74" y="262"/>
                  </a:cubicBezTo>
                  <a:cubicBezTo>
                    <a:pt x="80" y="274"/>
                    <a:pt x="87" y="285"/>
                    <a:pt x="95" y="295"/>
                  </a:cubicBezTo>
                  <a:cubicBezTo>
                    <a:pt x="102" y="303"/>
                    <a:pt x="102" y="303"/>
                    <a:pt x="102" y="303"/>
                  </a:cubicBezTo>
                  <a:cubicBezTo>
                    <a:pt x="90" y="328"/>
                    <a:pt x="90" y="328"/>
                    <a:pt x="90" y="328"/>
                  </a:cubicBezTo>
                  <a:cubicBezTo>
                    <a:pt x="124" y="352"/>
                    <a:pt x="124" y="352"/>
                    <a:pt x="124" y="352"/>
                  </a:cubicBezTo>
                  <a:lnTo>
                    <a:pt x="144" y="333"/>
                  </a:lnTo>
                  <a:close/>
                  <a:moveTo>
                    <a:pt x="204" y="302"/>
                  </a:moveTo>
                  <a:cubicBezTo>
                    <a:pt x="183" y="302"/>
                    <a:pt x="164" y="296"/>
                    <a:pt x="147" y="284"/>
                  </a:cubicBezTo>
                  <a:cubicBezTo>
                    <a:pt x="147" y="284"/>
                    <a:pt x="147" y="284"/>
                    <a:pt x="147" y="284"/>
                  </a:cubicBezTo>
                  <a:cubicBezTo>
                    <a:pt x="103" y="253"/>
                    <a:pt x="93" y="191"/>
                    <a:pt x="124" y="147"/>
                  </a:cubicBezTo>
                  <a:cubicBezTo>
                    <a:pt x="155" y="103"/>
                    <a:pt x="217" y="93"/>
                    <a:pt x="261" y="124"/>
                  </a:cubicBezTo>
                  <a:cubicBezTo>
                    <a:pt x="305" y="156"/>
                    <a:pt x="315" y="217"/>
                    <a:pt x="284" y="261"/>
                  </a:cubicBezTo>
                  <a:cubicBezTo>
                    <a:pt x="269" y="282"/>
                    <a:pt x="246" y="297"/>
                    <a:pt x="220" y="301"/>
                  </a:cubicBezTo>
                  <a:cubicBezTo>
                    <a:pt x="215" y="302"/>
                    <a:pt x="209" y="302"/>
                    <a:pt x="204" y="302"/>
                  </a:cubicBezTo>
                  <a:close/>
                  <a:moveTo>
                    <a:pt x="204" y="138"/>
                  </a:moveTo>
                  <a:cubicBezTo>
                    <a:pt x="183" y="138"/>
                    <a:pt x="163" y="148"/>
                    <a:pt x="150" y="166"/>
                  </a:cubicBezTo>
                  <a:cubicBezTo>
                    <a:pt x="129" y="196"/>
                    <a:pt x="136" y="237"/>
                    <a:pt x="165" y="258"/>
                  </a:cubicBezTo>
                  <a:cubicBezTo>
                    <a:pt x="165" y="258"/>
                    <a:pt x="165" y="258"/>
                    <a:pt x="165" y="258"/>
                  </a:cubicBezTo>
                  <a:cubicBezTo>
                    <a:pt x="180" y="268"/>
                    <a:pt x="197" y="272"/>
                    <a:pt x="215" y="269"/>
                  </a:cubicBezTo>
                  <a:cubicBezTo>
                    <a:pt x="232" y="266"/>
                    <a:pt x="247" y="257"/>
                    <a:pt x="258" y="242"/>
                  </a:cubicBezTo>
                  <a:cubicBezTo>
                    <a:pt x="279" y="213"/>
                    <a:pt x="272" y="171"/>
                    <a:pt x="242" y="150"/>
                  </a:cubicBezTo>
                  <a:cubicBezTo>
                    <a:pt x="231" y="142"/>
                    <a:pt x="217" y="138"/>
                    <a:pt x="204" y="138"/>
                  </a:cubicBezTo>
                  <a:close/>
                </a:path>
              </a:pathLst>
            </a:custGeom>
            <a:solidFill>
              <a:srgbClr val="CFCF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41" name="Freeform 179">
              <a:extLst>
                <a:ext uri="{FF2B5EF4-FFF2-40B4-BE49-F238E27FC236}">
                  <a16:creationId xmlns:a16="http://schemas.microsoft.com/office/drawing/2014/main" id="{EAE51841-7E8F-4335-95AC-B686575D28F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89444" y="4852099"/>
              <a:ext cx="89433" cy="139308"/>
            </a:xfrm>
            <a:custGeom>
              <a:avLst/>
              <a:gdLst>
                <a:gd name="T0" fmla="*/ 72 w 105"/>
                <a:gd name="T1" fmla="*/ 9 h 163"/>
                <a:gd name="T2" fmla="*/ 81 w 105"/>
                <a:gd name="T3" fmla="*/ 32 h 163"/>
                <a:gd name="T4" fmla="*/ 92 w 105"/>
                <a:gd name="T5" fmla="*/ 59 h 163"/>
                <a:gd name="T6" fmla="*/ 105 w 105"/>
                <a:gd name="T7" fmla="*/ 104 h 163"/>
                <a:gd name="T8" fmla="*/ 98 w 105"/>
                <a:gd name="T9" fmla="*/ 135 h 163"/>
                <a:gd name="T10" fmla="*/ 97 w 105"/>
                <a:gd name="T11" fmla="*/ 155 h 163"/>
                <a:gd name="T12" fmla="*/ 85 w 105"/>
                <a:gd name="T13" fmla="*/ 145 h 163"/>
                <a:gd name="T14" fmla="*/ 80 w 105"/>
                <a:gd name="T15" fmla="*/ 153 h 163"/>
                <a:gd name="T16" fmla="*/ 66 w 105"/>
                <a:gd name="T17" fmla="*/ 154 h 163"/>
                <a:gd name="T18" fmla="*/ 58 w 105"/>
                <a:gd name="T19" fmla="*/ 161 h 163"/>
                <a:gd name="T20" fmla="*/ 43 w 105"/>
                <a:gd name="T21" fmla="*/ 159 h 163"/>
                <a:gd name="T22" fmla="*/ 32 w 105"/>
                <a:gd name="T23" fmla="*/ 163 h 163"/>
                <a:gd name="T24" fmla="*/ 20 w 105"/>
                <a:gd name="T25" fmla="*/ 155 h 163"/>
                <a:gd name="T26" fmla="*/ 5 w 105"/>
                <a:gd name="T27" fmla="*/ 152 h 163"/>
                <a:gd name="T28" fmla="*/ 1 w 105"/>
                <a:gd name="T29" fmla="*/ 137 h 163"/>
                <a:gd name="T30" fmla="*/ 15 w 105"/>
                <a:gd name="T31" fmla="*/ 60 h 163"/>
                <a:gd name="T32" fmla="*/ 12 w 105"/>
                <a:gd name="T33" fmla="*/ 0 h 163"/>
                <a:gd name="T34" fmla="*/ 72 w 105"/>
                <a:gd name="T35" fmla="*/ 9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5" h="163">
                  <a:moveTo>
                    <a:pt x="72" y="9"/>
                  </a:moveTo>
                  <a:cubicBezTo>
                    <a:pt x="72" y="9"/>
                    <a:pt x="80" y="22"/>
                    <a:pt x="81" y="32"/>
                  </a:cubicBezTo>
                  <a:cubicBezTo>
                    <a:pt x="82" y="40"/>
                    <a:pt x="89" y="53"/>
                    <a:pt x="92" y="59"/>
                  </a:cubicBezTo>
                  <a:cubicBezTo>
                    <a:pt x="95" y="66"/>
                    <a:pt x="104" y="96"/>
                    <a:pt x="105" y="104"/>
                  </a:cubicBezTo>
                  <a:cubicBezTo>
                    <a:pt x="105" y="108"/>
                    <a:pt x="97" y="128"/>
                    <a:pt x="98" y="135"/>
                  </a:cubicBezTo>
                  <a:cubicBezTo>
                    <a:pt x="99" y="141"/>
                    <a:pt x="103" y="154"/>
                    <a:pt x="97" y="155"/>
                  </a:cubicBezTo>
                  <a:cubicBezTo>
                    <a:pt x="92" y="156"/>
                    <a:pt x="85" y="145"/>
                    <a:pt x="85" y="145"/>
                  </a:cubicBezTo>
                  <a:cubicBezTo>
                    <a:pt x="85" y="145"/>
                    <a:pt x="85" y="151"/>
                    <a:pt x="80" y="153"/>
                  </a:cubicBezTo>
                  <a:cubicBezTo>
                    <a:pt x="71" y="158"/>
                    <a:pt x="66" y="154"/>
                    <a:pt x="66" y="154"/>
                  </a:cubicBezTo>
                  <a:cubicBezTo>
                    <a:pt x="66" y="154"/>
                    <a:pt x="62" y="161"/>
                    <a:pt x="58" y="161"/>
                  </a:cubicBezTo>
                  <a:cubicBezTo>
                    <a:pt x="48" y="163"/>
                    <a:pt x="43" y="159"/>
                    <a:pt x="43" y="159"/>
                  </a:cubicBezTo>
                  <a:cubicBezTo>
                    <a:pt x="43" y="159"/>
                    <a:pt x="39" y="163"/>
                    <a:pt x="32" y="163"/>
                  </a:cubicBezTo>
                  <a:cubicBezTo>
                    <a:pt x="23" y="163"/>
                    <a:pt x="20" y="155"/>
                    <a:pt x="20" y="155"/>
                  </a:cubicBezTo>
                  <a:cubicBezTo>
                    <a:pt x="20" y="155"/>
                    <a:pt x="9" y="158"/>
                    <a:pt x="5" y="152"/>
                  </a:cubicBezTo>
                  <a:cubicBezTo>
                    <a:pt x="2" y="147"/>
                    <a:pt x="3" y="142"/>
                    <a:pt x="1" y="137"/>
                  </a:cubicBezTo>
                  <a:cubicBezTo>
                    <a:pt x="0" y="133"/>
                    <a:pt x="1" y="90"/>
                    <a:pt x="15" y="60"/>
                  </a:cubicBezTo>
                  <a:cubicBezTo>
                    <a:pt x="30" y="30"/>
                    <a:pt x="12" y="0"/>
                    <a:pt x="12" y="0"/>
                  </a:cubicBezTo>
                  <a:lnTo>
                    <a:pt x="72" y="9"/>
                  </a:lnTo>
                  <a:close/>
                </a:path>
              </a:pathLst>
            </a:custGeom>
            <a:solidFill>
              <a:srgbClr val="EEA8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42" name="Freeform 180">
              <a:extLst>
                <a:ext uri="{FF2B5EF4-FFF2-40B4-BE49-F238E27FC236}">
                  <a16:creationId xmlns:a16="http://schemas.microsoft.com/office/drawing/2014/main" id="{D40DA7CF-D79B-4C9D-A6B0-EDFAE7B5169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84283" y="4924333"/>
              <a:ext cx="79114" cy="72234"/>
            </a:xfrm>
            <a:custGeom>
              <a:avLst/>
              <a:gdLst>
                <a:gd name="T0" fmla="*/ 92 w 93"/>
                <a:gd name="T1" fmla="*/ 57 h 86"/>
                <a:gd name="T2" fmla="*/ 83 w 93"/>
                <a:gd name="T3" fmla="*/ 11 h 86"/>
                <a:gd name="T4" fmla="*/ 72 w 93"/>
                <a:gd name="T5" fmla="*/ 17 h 86"/>
                <a:gd name="T6" fmla="*/ 63 w 93"/>
                <a:gd name="T7" fmla="*/ 2 h 86"/>
                <a:gd name="T8" fmla="*/ 52 w 93"/>
                <a:gd name="T9" fmla="*/ 16 h 86"/>
                <a:gd name="T10" fmla="*/ 38 w 93"/>
                <a:gd name="T11" fmla="*/ 8 h 86"/>
                <a:gd name="T12" fmla="*/ 30 w 93"/>
                <a:gd name="T13" fmla="*/ 23 h 86"/>
                <a:gd name="T14" fmla="*/ 12 w 93"/>
                <a:gd name="T15" fmla="*/ 23 h 86"/>
                <a:gd name="T16" fmla="*/ 11 w 93"/>
                <a:gd name="T17" fmla="*/ 68 h 86"/>
                <a:gd name="T18" fmla="*/ 26 w 93"/>
                <a:gd name="T19" fmla="*/ 71 h 86"/>
                <a:gd name="T20" fmla="*/ 49 w 93"/>
                <a:gd name="T21" fmla="*/ 75 h 86"/>
                <a:gd name="T22" fmla="*/ 72 w 93"/>
                <a:gd name="T23" fmla="*/ 70 h 86"/>
                <a:gd name="T24" fmla="*/ 92 w 93"/>
                <a:gd name="T25" fmla="*/ 57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3" h="86">
                  <a:moveTo>
                    <a:pt x="92" y="57"/>
                  </a:moveTo>
                  <a:cubicBezTo>
                    <a:pt x="92" y="57"/>
                    <a:pt x="93" y="19"/>
                    <a:pt x="83" y="11"/>
                  </a:cubicBezTo>
                  <a:cubicBezTo>
                    <a:pt x="74" y="3"/>
                    <a:pt x="72" y="17"/>
                    <a:pt x="72" y="17"/>
                  </a:cubicBezTo>
                  <a:cubicBezTo>
                    <a:pt x="72" y="17"/>
                    <a:pt x="74" y="4"/>
                    <a:pt x="63" y="2"/>
                  </a:cubicBezTo>
                  <a:cubicBezTo>
                    <a:pt x="52" y="0"/>
                    <a:pt x="52" y="16"/>
                    <a:pt x="52" y="16"/>
                  </a:cubicBezTo>
                  <a:cubicBezTo>
                    <a:pt x="52" y="16"/>
                    <a:pt x="50" y="6"/>
                    <a:pt x="38" y="8"/>
                  </a:cubicBezTo>
                  <a:cubicBezTo>
                    <a:pt x="27" y="10"/>
                    <a:pt x="30" y="23"/>
                    <a:pt x="30" y="23"/>
                  </a:cubicBezTo>
                  <a:cubicBezTo>
                    <a:pt x="30" y="23"/>
                    <a:pt x="19" y="10"/>
                    <a:pt x="12" y="23"/>
                  </a:cubicBezTo>
                  <a:cubicBezTo>
                    <a:pt x="0" y="44"/>
                    <a:pt x="11" y="68"/>
                    <a:pt x="11" y="68"/>
                  </a:cubicBezTo>
                  <a:cubicBezTo>
                    <a:pt x="11" y="68"/>
                    <a:pt x="15" y="74"/>
                    <a:pt x="26" y="71"/>
                  </a:cubicBezTo>
                  <a:cubicBezTo>
                    <a:pt x="26" y="71"/>
                    <a:pt x="33" y="86"/>
                    <a:pt x="49" y="75"/>
                  </a:cubicBezTo>
                  <a:cubicBezTo>
                    <a:pt x="49" y="75"/>
                    <a:pt x="66" y="85"/>
                    <a:pt x="72" y="70"/>
                  </a:cubicBezTo>
                  <a:cubicBezTo>
                    <a:pt x="72" y="70"/>
                    <a:pt x="90" y="79"/>
                    <a:pt x="92" y="57"/>
                  </a:cubicBezTo>
                  <a:close/>
                </a:path>
              </a:pathLst>
            </a:custGeom>
            <a:solidFill>
              <a:srgbClr val="DB9C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43" name="Freeform 181">
              <a:extLst>
                <a:ext uri="{FF2B5EF4-FFF2-40B4-BE49-F238E27FC236}">
                  <a16:creationId xmlns:a16="http://schemas.microsoft.com/office/drawing/2014/main" id="{AFC5EB75-225E-4838-9D05-72D1536425D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91163" y="4317225"/>
              <a:ext cx="185744" cy="583031"/>
            </a:xfrm>
            <a:custGeom>
              <a:avLst/>
              <a:gdLst>
                <a:gd name="T0" fmla="*/ 197 w 216"/>
                <a:gd name="T1" fmla="*/ 93 h 683"/>
                <a:gd name="T2" fmla="*/ 111 w 216"/>
                <a:gd name="T3" fmla="*/ 388 h 683"/>
                <a:gd name="T4" fmla="*/ 85 w 216"/>
                <a:gd name="T5" fmla="*/ 660 h 683"/>
                <a:gd name="T6" fmla="*/ 0 w 216"/>
                <a:gd name="T7" fmla="*/ 683 h 683"/>
                <a:gd name="T8" fmla="*/ 11 w 216"/>
                <a:gd name="T9" fmla="*/ 369 h 683"/>
                <a:gd name="T10" fmla="*/ 127 w 216"/>
                <a:gd name="T11" fmla="*/ 9 h 683"/>
                <a:gd name="T12" fmla="*/ 181 w 216"/>
                <a:gd name="T13" fmla="*/ 25 h 683"/>
                <a:gd name="T14" fmla="*/ 197 w 216"/>
                <a:gd name="T15" fmla="*/ 93 h 6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6" h="683">
                  <a:moveTo>
                    <a:pt x="197" y="93"/>
                  </a:moveTo>
                  <a:cubicBezTo>
                    <a:pt x="197" y="93"/>
                    <a:pt x="133" y="308"/>
                    <a:pt x="111" y="388"/>
                  </a:cubicBezTo>
                  <a:cubicBezTo>
                    <a:pt x="104" y="413"/>
                    <a:pt x="88" y="650"/>
                    <a:pt x="85" y="660"/>
                  </a:cubicBezTo>
                  <a:cubicBezTo>
                    <a:pt x="82" y="670"/>
                    <a:pt x="0" y="683"/>
                    <a:pt x="0" y="683"/>
                  </a:cubicBezTo>
                  <a:cubicBezTo>
                    <a:pt x="0" y="683"/>
                    <a:pt x="10" y="385"/>
                    <a:pt x="11" y="369"/>
                  </a:cubicBezTo>
                  <a:cubicBezTo>
                    <a:pt x="12" y="353"/>
                    <a:pt x="101" y="20"/>
                    <a:pt x="127" y="9"/>
                  </a:cubicBezTo>
                  <a:cubicBezTo>
                    <a:pt x="147" y="0"/>
                    <a:pt x="157" y="7"/>
                    <a:pt x="181" y="25"/>
                  </a:cubicBezTo>
                  <a:cubicBezTo>
                    <a:pt x="216" y="51"/>
                    <a:pt x="197" y="93"/>
                    <a:pt x="197" y="93"/>
                  </a:cubicBezTo>
                  <a:close/>
                </a:path>
              </a:pathLst>
            </a:custGeom>
            <a:solidFill>
              <a:srgbClr val="BF3B2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44" name="Freeform 182">
              <a:extLst>
                <a:ext uri="{FF2B5EF4-FFF2-40B4-BE49-F238E27FC236}">
                  <a16:creationId xmlns:a16="http://schemas.microsoft.com/office/drawing/2014/main" id="{54D84F42-1A50-4FAE-8F3E-46C66A786ED3}"/>
                </a:ext>
              </a:extLst>
            </p:cNvPr>
            <p:cNvSpPr>
              <a:spLocks/>
            </p:cNvSpPr>
            <p:nvPr/>
          </p:nvSpPr>
          <p:spPr bwMode="auto">
            <a:xfrm>
              <a:off x="7098023" y="4057527"/>
              <a:ext cx="130709" cy="91153"/>
            </a:xfrm>
            <a:custGeom>
              <a:avLst/>
              <a:gdLst>
                <a:gd name="T0" fmla="*/ 3 w 76"/>
                <a:gd name="T1" fmla="*/ 53 h 53"/>
                <a:gd name="T2" fmla="*/ 0 w 76"/>
                <a:gd name="T3" fmla="*/ 48 h 53"/>
                <a:gd name="T4" fmla="*/ 73 w 76"/>
                <a:gd name="T5" fmla="*/ 0 h 53"/>
                <a:gd name="T6" fmla="*/ 76 w 76"/>
                <a:gd name="T7" fmla="*/ 6 h 53"/>
                <a:gd name="T8" fmla="*/ 3 w 76"/>
                <a:gd name="T9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" h="53">
                  <a:moveTo>
                    <a:pt x="3" y="53"/>
                  </a:moveTo>
                  <a:lnTo>
                    <a:pt x="0" y="48"/>
                  </a:lnTo>
                  <a:lnTo>
                    <a:pt x="73" y="0"/>
                  </a:lnTo>
                  <a:lnTo>
                    <a:pt x="76" y="6"/>
                  </a:lnTo>
                  <a:lnTo>
                    <a:pt x="3" y="53"/>
                  </a:lnTo>
                  <a:close/>
                </a:path>
              </a:pathLst>
            </a:custGeom>
            <a:solidFill>
              <a:srgbClr val="4DA8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45" name="Freeform 183">
              <a:extLst>
                <a:ext uri="{FF2B5EF4-FFF2-40B4-BE49-F238E27FC236}">
                  <a16:creationId xmlns:a16="http://schemas.microsoft.com/office/drawing/2014/main" id="{8C07BE60-0596-4CEE-87F9-7E1322D8353F}"/>
                </a:ext>
              </a:extLst>
            </p:cNvPr>
            <p:cNvSpPr>
              <a:spLocks/>
            </p:cNvSpPr>
            <p:nvPr/>
          </p:nvSpPr>
          <p:spPr bwMode="auto">
            <a:xfrm>
              <a:off x="7149619" y="4066126"/>
              <a:ext cx="92873" cy="101472"/>
            </a:xfrm>
            <a:custGeom>
              <a:avLst/>
              <a:gdLst>
                <a:gd name="T0" fmla="*/ 109 w 109"/>
                <a:gd name="T1" fmla="*/ 46 h 120"/>
                <a:gd name="T2" fmla="*/ 105 w 109"/>
                <a:gd name="T3" fmla="*/ 58 h 120"/>
                <a:gd name="T4" fmla="*/ 97 w 109"/>
                <a:gd name="T5" fmla="*/ 68 h 120"/>
                <a:gd name="T6" fmla="*/ 95 w 109"/>
                <a:gd name="T7" fmla="*/ 72 h 120"/>
                <a:gd name="T8" fmla="*/ 83 w 109"/>
                <a:gd name="T9" fmla="*/ 91 h 120"/>
                <a:gd name="T10" fmla="*/ 48 w 109"/>
                <a:gd name="T11" fmla="*/ 120 h 120"/>
                <a:gd name="T12" fmla="*/ 25 w 109"/>
                <a:gd name="T13" fmla="*/ 100 h 120"/>
                <a:gd name="T14" fmla="*/ 0 w 109"/>
                <a:gd name="T15" fmla="*/ 90 h 120"/>
                <a:gd name="T16" fmla="*/ 20 w 109"/>
                <a:gd name="T17" fmla="*/ 23 h 120"/>
                <a:gd name="T18" fmla="*/ 22 w 109"/>
                <a:gd name="T19" fmla="*/ 21 h 120"/>
                <a:gd name="T20" fmla="*/ 37 w 109"/>
                <a:gd name="T21" fmla="*/ 10 h 120"/>
                <a:gd name="T22" fmla="*/ 55 w 109"/>
                <a:gd name="T23" fmla="*/ 1 h 120"/>
                <a:gd name="T24" fmla="*/ 66 w 109"/>
                <a:gd name="T25" fmla="*/ 11 h 120"/>
                <a:gd name="T26" fmla="*/ 83 w 109"/>
                <a:gd name="T27" fmla="*/ 21 h 120"/>
                <a:gd name="T28" fmla="*/ 98 w 109"/>
                <a:gd name="T29" fmla="*/ 35 h 120"/>
                <a:gd name="T30" fmla="*/ 109 w 109"/>
                <a:gd name="T31" fmla="*/ 46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9" h="120">
                  <a:moveTo>
                    <a:pt x="109" y="46"/>
                  </a:moveTo>
                  <a:cubicBezTo>
                    <a:pt x="109" y="46"/>
                    <a:pt x="108" y="55"/>
                    <a:pt x="105" y="58"/>
                  </a:cubicBezTo>
                  <a:cubicBezTo>
                    <a:pt x="105" y="58"/>
                    <a:pt x="100" y="64"/>
                    <a:pt x="97" y="68"/>
                  </a:cubicBezTo>
                  <a:cubicBezTo>
                    <a:pt x="96" y="70"/>
                    <a:pt x="95" y="71"/>
                    <a:pt x="95" y="72"/>
                  </a:cubicBezTo>
                  <a:cubicBezTo>
                    <a:pt x="93" y="75"/>
                    <a:pt x="90" y="83"/>
                    <a:pt x="83" y="91"/>
                  </a:cubicBezTo>
                  <a:cubicBezTo>
                    <a:pt x="76" y="98"/>
                    <a:pt x="48" y="120"/>
                    <a:pt x="48" y="120"/>
                  </a:cubicBezTo>
                  <a:cubicBezTo>
                    <a:pt x="25" y="100"/>
                    <a:pt x="25" y="100"/>
                    <a:pt x="25" y="100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90"/>
                    <a:pt x="14" y="30"/>
                    <a:pt x="20" y="23"/>
                  </a:cubicBezTo>
                  <a:cubicBezTo>
                    <a:pt x="20" y="22"/>
                    <a:pt x="21" y="21"/>
                    <a:pt x="22" y="21"/>
                  </a:cubicBezTo>
                  <a:cubicBezTo>
                    <a:pt x="27" y="15"/>
                    <a:pt x="34" y="13"/>
                    <a:pt x="37" y="10"/>
                  </a:cubicBezTo>
                  <a:cubicBezTo>
                    <a:pt x="38" y="9"/>
                    <a:pt x="51" y="0"/>
                    <a:pt x="55" y="1"/>
                  </a:cubicBezTo>
                  <a:cubicBezTo>
                    <a:pt x="61" y="3"/>
                    <a:pt x="65" y="7"/>
                    <a:pt x="66" y="11"/>
                  </a:cubicBezTo>
                  <a:cubicBezTo>
                    <a:pt x="66" y="11"/>
                    <a:pt x="78" y="14"/>
                    <a:pt x="83" y="21"/>
                  </a:cubicBezTo>
                  <a:cubicBezTo>
                    <a:pt x="83" y="21"/>
                    <a:pt x="94" y="25"/>
                    <a:pt x="98" y="35"/>
                  </a:cubicBezTo>
                  <a:cubicBezTo>
                    <a:pt x="98" y="35"/>
                    <a:pt x="109" y="39"/>
                    <a:pt x="109" y="46"/>
                  </a:cubicBezTo>
                  <a:close/>
                </a:path>
              </a:pathLst>
            </a:custGeom>
            <a:solidFill>
              <a:srgbClr val="EFAA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46" name="Freeform 184">
              <a:extLst>
                <a:ext uri="{FF2B5EF4-FFF2-40B4-BE49-F238E27FC236}">
                  <a16:creationId xmlns:a16="http://schemas.microsoft.com/office/drawing/2014/main" id="{E6A1FFCA-B9D7-4C35-9070-0D1F5A39BF9E}"/>
                </a:ext>
              </a:extLst>
            </p:cNvPr>
            <p:cNvSpPr>
              <a:spLocks/>
            </p:cNvSpPr>
            <p:nvPr/>
          </p:nvSpPr>
          <p:spPr bwMode="auto">
            <a:xfrm>
              <a:off x="6449638" y="5644952"/>
              <a:ext cx="65355" cy="49876"/>
            </a:xfrm>
            <a:custGeom>
              <a:avLst/>
              <a:gdLst>
                <a:gd name="T0" fmla="*/ 77 w 77"/>
                <a:gd name="T1" fmla="*/ 6 h 59"/>
                <a:gd name="T2" fmla="*/ 70 w 77"/>
                <a:gd name="T3" fmla="*/ 53 h 59"/>
                <a:gd name="T4" fmla="*/ 5 w 77"/>
                <a:gd name="T5" fmla="*/ 49 h 59"/>
                <a:gd name="T6" fmla="*/ 0 w 77"/>
                <a:gd name="T7" fmla="*/ 0 h 59"/>
                <a:gd name="T8" fmla="*/ 77 w 77"/>
                <a:gd name="T9" fmla="*/ 6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59">
                  <a:moveTo>
                    <a:pt x="77" y="6"/>
                  </a:moveTo>
                  <a:cubicBezTo>
                    <a:pt x="77" y="6"/>
                    <a:pt x="71" y="47"/>
                    <a:pt x="70" y="53"/>
                  </a:cubicBezTo>
                  <a:cubicBezTo>
                    <a:pt x="70" y="59"/>
                    <a:pt x="5" y="49"/>
                    <a:pt x="5" y="4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69" y="0"/>
                    <a:pt x="77" y="6"/>
                  </a:cubicBezTo>
                  <a:close/>
                </a:path>
              </a:pathLst>
            </a:custGeom>
            <a:solidFill>
              <a:srgbClr val="4247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47" name="Freeform 185">
              <a:extLst>
                <a:ext uri="{FF2B5EF4-FFF2-40B4-BE49-F238E27FC236}">
                  <a16:creationId xmlns:a16="http://schemas.microsoft.com/office/drawing/2014/main" id="{738A7B84-6AA3-4C11-AE73-AE80EA7D7A1F}"/>
                </a:ext>
              </a:extLst>
            </p:cNvPr>
            <p:cNvSpPr>
              <a:spLocks/>
            </p:cNvSpPr>
            <p:nvPr/>
          </p:nvSpPr>
          <p:spPr bwMode="auto">
            <a:xfrm>
              <a:off x="6435879" y="5682789"/>
              <a:ext cx="189184" cy="94592"/>
            </a:xfrm>
            <a:custGeom>
              <a:avLst/>
              <a:gdLst>
                <a:gd name="T0" fmla="*/ 88 w 222"/>
                <a:gd name="T1" fmla="*/ 2 h 111"/>
                <a:gd name="T2" fmla="*/ 128 w 222"/>
                <a:gd name="T3" fmla="*/ 38 h 111"/>
                <a:gd name="T4" fmla="*/ 191 w 222"/>
                <a:gd name="T5" fmla="*/ 64 h 111"/>
                <a:gd name="T6" fmla="*/ 140 w 222"/>
                <a:gd name="T7" fmla="*/ 106 h 111"/>
                <a:gd name="T8" fmla="*/ 9 w 222"/>
                <a:gd name="T9" fmla="*/ 97 h 111"/>
                <a:gd name="T10" fmla="*/ 21 w 222"/>
                <a:gd name="T11" fmla="*/ 0 h 111"/>
                <a:gd name="T12" fmla="*/ 88 w 222"/>
                <a:gd name="T13" fmla="*/ 2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2" h="111">
                  <a:moveTo>
                    <a:pt x="88" y="2"/>
                  </a:moveTo>
                  <a:cubicBezTo>
                    <a:pt x="88" y="2"/>
                    <a:pt x="109" y="27"/>
                    <a:pt x="128" y="38"/>
                  </a:cubicBezTo>
                  <a:cubicBezTo>
                    <a:pt x="148" y="49"/>
                    <a:pt x="179" y="53"/>
                    <a:pt x="191" y="64"/>
                  </a:cubicBezTo>
                  <a:cubicBezTo>
                    <a:pt x="200" y="72"/>
                    <a:pt x="222" y="106"/>
                    <a:pt x="140" y="106"/>
                  </a:cubicBezTo>
                  <a:cubicBezTo>
                    <a:pt x="57" y="105"/>
                    <a:pt x="18" y="111"/>
                    <a:pt x="9" y="97"/>
                  </a:cubicBezTo>
                  <a:cubicBezTo>
                    <a:pt x="0" y="84"/>
                    <a:pt x="21" y="0"/>
                    <a:pt x="21" y="0"/>
                  </a:cubicBezTo>
                  <a:cubicBezTo>
                    <a:pt x="21" y="0"/>
                    <a:pt x="41" y="7"/>
                    <a:pt x="88" y="2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48" name="Freeform 186">
              <a:extLst>
                <a:ext uri="{FF2B5EF4-FFF2-40B4-BE49-F238E27FC236}">
                  <a16:creationId xmlns:a16="http://schemas.microsoft.com/office/drawing/2014/main" id="{0CDB1DBC-4CA4-4C1E-AE56-38F06E3D3BF3}"/>
                </a:ext>
              </a:extLst>
            </p:cNvPr>
            <p:cNvSpPr>
              <a:spLocks/>
            </p:cNvSpPr>
            <p:nvPr/>
          </p:nvSpPr>
          <p:spPr bwMode="auto">
            <a:xfrm>
              <a:off x="6845204" y="5644952"/>
              <a:ext cx="65355" cy="49876"/>
            </a:xfrm>
            <a:custGeom>
              <a:avLst/>
              <a:gdLst>
                <a:gd name="T0" fmla="*/ 77 w 77"/>
                <a:gd name="T1" fmla="*/ 6 h 59"/>
                <a:gd name="T2" fmla="*/ 70 w 77"/>
                <a:gd name="T3" fmla="*/ 53 h 59"/>
                <a:gd name="T4" fmla="*/ 5 w 77"/>
                <a:gd name="T5" fmla="*/ 49 h 59"/>
                <a:gd name="T6" fmla="*/ 0 w 77"/>
                <a:gd name="T7" fmla="*/ 0 h 59"/>
                <a:gd name="T8" fmla="*/ 77 w 77"/>
                <a:gd name="T9" fmla="*/ 6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59">
                  <a:moveTo>
                    <a:pt x="77" y="6"/>
                  </a:moveTo>
                  <a:cubicBezTo>
                    <a:pt x="77" y="6"/>
                    <a:pt x="71" y="47"/>
                    <a:pt x="70" y="53"/>
                  </a:cubicBezTo>
                  <a:cubicBezTo>
                    <a:pt x="70" y="59"/>
                    <a:pt x="5" y="49"/>
                    <a:pt x="5" y="4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69" y="0"/>
                    <a:pt x="77" y="6"/>
                  </a:cubicBezTo>
                  <a:close/>
                </a:path>
              </a:pathLst>
            </a:custGeom>
            <a:solidFill>
              <a:srgbClr val="4247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49" name="Freeform 187">
              <a:extLst>
                <a:ext uri="{FF2B5EF4-FFF2-40B4-BE49-F238E27FC236}">
                  <a16:creationId xmlns:a16="http://schemas.microsoft.com/office/drawing/2014/main" id="{EC916145-FA2C-4D15-A99F-72502C950D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1445" y="5682789"/>
              <a:ext cx="218422" cy="94592"/>
            </a:xfrm>
            <a:custGeom>
              <a:avLst/>
              <a:gdLst>
                <a:gd name="T0" fmla="*/ 88 w 256"/>
                <a:gd name="T1" fmla="*/ 2 h 111"/>
                <a:gd name="T2" fmla="*/ 128 w 256"/>
                <a:gd name="T3" fmla="*/ 38 h 111"/>
                <a:gd name="T4" fmla="*/ 233 w 256"/>
                <a:gd name="T5" fmla="*/ 69 h 111"/>
                <a:gd name="T6" fmla="*/ 140 w 256"/>
                <a:gd name="T7" fmla="*/ 106 h 111"/>
                <a:gd name="T8" fmla="*/ 9 w 256"/>
                <a:gd name="T9" fmla="*/ 97 h 111"/>
                <a:gd name="T10" fmla="*/ 21 w 256"/>
                <a:gd name="T11" fmla="*/ 0 h 111"/>
                <a:gd name="T12" fmla="*/ 88 w 256"/>
                <a:gd name="T13" fmla="*/ 2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6" h="111">
                  <a:moveTo>
                    <a:pt x="88" y="2"/>
                  </a:moveTo>
                  <a:cubicBezTo>
                    <a:pt x="88" y="2"/>
                    <a:pt x="109" y="27"/>
                    <a:pt x="128" y="38"/>
                  </a:cubicBezTo>
                  <a:cubicBezTo>
                    <a:pt x="148" y="49"/>
                    <a:pt x="221" y="57"/>
                    <a:pt x="233" y="69"/>
                  </a:cubicBezTo>
                  <a:cubicBezTo>
                    <a:pt x="242" y="77"/>
                    <a:pt x="256" y="109"/>
                    <a:pt x="140" y="106"/>
                  </a:cubicBezTo>
                  <a:cubicBezTo>
                    <a:pt x="57" y="104"/>
                    <a:pt x="17" y="111"/>
                    <a:pt x="9" y="97"/>
                  </a:cubicBezTo>
                  <a:cubicBezTo>
                    <a:pt x="0" y="84"/>
                    <a:pt x="21" y="0"/>
                    <a:pt x="21" y="0"/>
                  </a:cubicBezTo>
                  <a:cubicBezTo>
                    <a:pt x="21" y="0"/>
                    <a:pt x="40" y="7"/>
                    <a:pt x="88" y="2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50" name="Freeform 188">
              <a:extLst>
                <a:ext uri="{FF2B5EF4-FFF2-40B4-BE49-F238E27FC236}">
                  <a16:creationId xmlns:a16="http://schemas.microsoft.com/office/drawing/2014/main" id="{1CFE91ED-9DEE-42D3-A349-80C320CBD7A9}"/>
                </a:ext>
              </a:extLst>
            </p:cNvPr>
            <p:cNvSpPr>
              <a:spLocks/>
            </p:cNvSpPr>
            <p:nvPr/>
          </p:nvSpPr>
          <p:spPr bwMode="auto">
            <a:xfrm>
              <a:off x="6439319" y="4754068"/>
              <a:ext cx="251099" cy="925282"/>
            </a:xfrm>
            <a:custGeom>
              <a:avLst/>
              <a:gdLst>
                <a:gd name="T0" fmla="*/ 143 w 294"/>
                <a:gd name="T1" fmla="*/ 0 h 1085"/>
                <a:gd name="T2" fmla="*/ 86 w 294"/>
                <a:gd name="T3" fmla="*/ 184 h 1085"/>
                <a:gd name="T4" fmla="*/ 55 w 294"/>
                <a:gd name="T5" fmla="*/ 458 h 1085"/>
                <a:gd name="T6" fmla="*/ 2 w 294"/>
                <a:gd name="T7" fmla="*/ 855 h 1085"/>
                <a:gd name="T8" fmla="*/ 8 w 294"/>
                <a:gd name="T9" fmla="*/ 1083 h 1085"/>
                <a:gd name="T10" fmla="*/ 92 w 294"/>
                <a:gd name="T11" fmla="*/ 1085 h 1085"/>
                <a:gd name="T12" fmla="*/ 180 w 294"/>
                <a:gd name="T13" fmla="*/ 621 h 1085"/>
                <a:gd name="T14" fmla="*/ 291 w 294"/>
                <a:gd name="T15" fmla="*/ 237 h 1085"/>
                <a:gd name="T16" fmla="*/ 143 w 294"/>
                <a:gd name="T17" fmla="*/ 0 h 10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4" h="1085">
                  <a:moveTo>
                    <a:pt x="143" y="0"/>
                  </a:moveTo>
                  <a:cubicBezTo>
                    <a:pt x="143" y="0"/>
                    <a:pt x="82" y="96"/>
                    <a:pt x="86" y="184"/>
                  </a:cubicBezTo>
                  <a:cubicBezTo>
                    <a:pt x="91" y="271"/>
                    <a:pt x="64" y="367"/>
                    <a:pt x="55" y="458"/>
                  </a:cubicBezTo>
                  <a:cubicBezTo>
                    <a:pt x="45" y="560"/>
                    <a:pt x="3" y="800"/>
                    <a:pt x="2" y="855"/>
                  </a:cubicBezTo>
                  <a:cubicBezTo>
                    <a:pt x="0" y="909"/>
                    <a:pt x="8" y="1083"/>
                    <a:pt x="8" y="1083"/>
                  </a:cubicBezTo>
                  <a:cubicBezTo>
                    <a:pt x="92" y="1085"/>
                    <a:pt x="92" y="1085"/>
                    <a:pt x="92" y="1085"/>
                  </a:cubicBezTo>
                  <a:cubicBezTo>
                    <a:pt x="92" y="1085"/>
                    <a:pt x="162" y="664"/>
                    <a:pt x="180" y="621"/>
                  </a:cubicBezTo>
                  <a:cubicBezTo>
                    <a:pt x="198" y="578"/>
                    <a:pt x="288" y="272"/>
                    <a:pt x="291" y="237"/>
                  </a:cubicBezTo>
                  <a:cubicBezTo>
                    <a:pt x="294" y="203"/>
                    <a:pt x="143" y="0"/>
                    <a:pt x="143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51" name="Freeform 189">
              <a:extLst>
                <a:ext uri="{FF2B5EF4-FFF2-40B4-BE49-F238E27FC236}">
                  <a16:creationId xmlns:a16="http://schemas.microsoft.com/office/drawing/2014/main" id="{6B015A0A-FE35-4C73-8870-E8D81575530B}"/>
                </a:ext>
              </a:extLst>
            </p:cNvPr>
            <p:cNvSpPr>
              <a:spLocks/>
            </p:cNvSpPr>
            <p:nvPr/>
          </p:nvSpPr>
          <p:spPr bwMode="auto">
            <a:xfrm>
              <a:off x="6535631" y="4719671"/>
              <a:ext cx="385248" cy="959679"/>
            </a:xfrm>
            <a:custGeom>
              <a:avLst/>
              <a:gdLst>
                <a:gd name="T0" fmla="*/ 351 w 452"/>
                <a:gd name="T1" fmla="*/ 54 h 1126"/>
                <a:gd name="T2" fmla="*/ 403 w 452"/>
                <a:gd name="T3" fmla="*/ 347 h 1126"/>
                <a:gd name="T4" fmla="*/ 416 w 452"/>
                <a:gd name="T5" fmla="*/ 639 h 1126"/>
                <a:gd name="T6" fmla="*/ 452 w 452"/>
                <a:gd name="T7" fmla="*/ 1126 h 1126"/>
                <a:gd name="T8" fmla="*/ 346 w 452"/>
                <a:gd name="T9" fmla="*/ 1126 h 1126"/>
                <a:gd name="T10" fmla="*/ 264 w 452"/>
                <a:gd name="T11" fmla="*/ 693 h 1126"/>
                <a:gd name="T12" fmla="*/ 160 w 452"/>
                <a:gd name="T13" fmla="*/ 300 h 1126"/>
                <a:gd name="T14" fmla="*/ 0 w 452"/>
                <a:gd name="T15" fmla="*/ 36 h 1126"/>
                <a:gd name="T16" fmla="*/ 351 w 452"/>
                <a:gd name="T17" fmla="*/ 54 h 1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2" h="1126">
                  <a:moveTo>
                    <a:pt x="351" y="54"/>
                  </a:moveTo>
                  <a:cubicBezTo>
                    <a:pt x="351" y="54"/>
                    <a:pt x="397" y="293"/>
                    <a:pt x="403" y="347"/>
                  </a:cubicBezTo>
                  <a:cubicBezTo>
                    <a:pt x="409" y="400"/>
                    <a:pt x="413" y="606"/>
                    <a:pt x="416" y="639"/>
                  </a:cubicBezTo>
                  <a:cubicBezTo>
                    <a:pt x="419" y="672"/>
                    <a:pt x="444" y="1075"/>
                    <a:pt x="452" y="1126"/>
                  </a:cubicBezTo>
                  <a:cubicBezTo>
                    <a:pt x="346" y="1126"/>
                    <a:pt x="346" y="1126"/>
                    <a:pt x="346" y="1126"/>
                  </a:cubicBezTo>
                  <a:cubicBezTo>
                    <a:pt x="346" y="1126"/>
                    <a:pt x="264" y="832"/>
                    <a:pt x="264" y="693"/>
                  </a:cubicBezTo>
                  <a:cubicBezTo>
                    <a:pt x="264" y="555"/>
                    <a:pt x="200" y="391"/>
                    <a:pt x="160" y="300"/>
                  </a:cubicBezTo>
                  <a:cubicBezTo>
                    <a:pt x="119" y="208"/>
                    <a:pt x="25" y="206"/>
                    <a:pt x="0" y="36"/>
                  </a:cubicBezTo>
                  <a:cubicBezTo>
                    <a:pt x="0" y="36"/>
                    <a:pt x="317" y="0"/>
                    <a:pt x="351" y="54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8" name="Freeform 190">
              <a:extLst>
                <a:ext uri="{FF2B5EF4-FFF2-40B4-BE49-F238E27FC236}">
                  <a16:creationId xmlns:a16="http://schemas.microsoft.com/office/drawing/2014/main" id="{C8CFDF6A-CCA1-44A9-8422-BF0BB6BC4169}"/>
                </a:ext>
              </a:extLst>
            </p:cNvPr>
            <p:cNvSpPr>
              <a:spLocks/>
            </p:cNvSpPr>
            <p:nvPr/>
          </p:nvSpPr>
          <p:spPr bwMode="auto">
            <a:xfrm>
              <a:off x="6602705" y="4035169"/>
              <a:ext cx="178864" cy="239061"/>
            </a:xfrm>
            <a:custGeom>
              <a:avLst/>
              <a:gdLst>
                <a:gd name="T0" fmla="*/ 52 w 209"/>
                <a:gd name="T1" fmla="*/ 31 h 280"/>
                <a:gd name="T2" fmla="*/ 172 w 209"/>
                <a:gd name="T3" fmla="*/ 63 h 280"/>
                <a:gd name="T4" fmla="*/ 164 w 209"/>
                <a:gd name="T5" fmla="*/ 265 h 280"/>
                <a:gd name="T6" fmla="*/ 40 w 209"/>
                <a:gd name="T7" fmla="*/ 233 h 280"/>
                <a:gd name="T8" fmla="*/ 1 w 209"/>
                <a:gd name="T9" fmla="*/ 100 h 280"/>
                <a:gd name="T10" fmla="*/ 52 w 209"/>
                <a:gd name="T11" fmla="*/ 31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9" h="280">
                  <a:moveTo>
                    <a:pt x="52" y="31"/>
                  </a:moveTo>
                  <a:cubicBezTo>
                    <a:pt x="52" y="31"/>
                    <a:pt x="134" y="0"/>
                    <a:pt x="172" y="63"/>
                  </a:cubicBezTo>
                  <a:cubicBezTo>
                    <a:pt x="209" y="125"/>
                    <a:pt x="206" y="249"/>
                    <a:pt x="164" y="265"/>
                  </a:cubicBezTo>
                  <a:cubicBezTo>
                    <a:pt x="123" y="280"/>
                    <a:pt x="61" y="272"/>
                    <a:pt x="40" y="233"/>
                  </a:cubicBezTo>
                  <a:cubicBezTo>
                    <a:pt x="19" y="194"/>
                    <a:pt x="0" y="138"/>
                    <a:pt x="1" y="100"/>
                  </a:cubicBezTo>
                  <a:cubicBezTo>
                    <a:pt x="2" y="63"/>
                    <a:pt x="31" y="42"/>
                    <a:pt x="52" y="31"/>
                  </a:cubicBezTo>
                  <a:close/>
                </a:path>
              </a:pathLst>
            </a:custGeom>
            <a:solidFill>
              <a:srgbClr val="EEA8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9" name="Freeform 191">
              <a:extLst>
                <a:ext uri="{FF2B5EF4-FFF2-40B4-BE49-F238E27FC236}">
                  <a16:creationId xmlns:a16="http://schemas.microsoft.com/office/drawing/2014/main" id="{787A8611-1B79-4F8E-BA00-AE574346FDD6}"/>
                </a:ext>
              </a:extLst>
            </p:cNvPr>
            <p:cNvSpPr>
              <a:spLocks/>
            </p:cNvSpPr>
            <p:nvPr/>
          </p:nvSpPr>
          <p:spPr bwMode="auto">
            <a:xfrm>
              <a:off x="6611303" y="4165878"/>
              <a:ext cx="130709" cy="134148"/>
            </a:xfrm>
            <a:custGeom>
              <a:avLst/>
              <a:gdLst>
                <a:gd name="T0" fmla="*/ 147 w 154"/>
                <a:gd name="T1" fmla="*/ 114 h 158"/>
                <a:gd name="T2" fmla="*/ 149 w 154"/>
                <a:gd name="T3" fmla="*/ 147 h 158"/>
                <a:gd name="T4" fmla="*/ 43 w 154"/>
                <a:gd name="T5" fmla="*/ 158 h 158"/>
                <a:gd name="T6" fmla="*/ 17 w 154"/>
                <a:gd name="T7" fmla="*/ 49 h 158"/>
                <a:gd name="T8" fmla="*/ 147 w 154"/>
                <a:gd name="T9" fmla="*/ 114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" h="158">
                  <a:moveTo>
                    <a:pt x="147" y="114"/>
                  </a:moveTo>
                  <a:cubicBezTo>
                    <a:pt x="147" y="114"/>
                    <a:pt x="143" y="136"/>
                    <a:pt x="149" y="147"/>
                  </a:cubicBezTo>
                  <a:cubicBezTo>
                    <a:pt x="154" y="158"/>
                    <a:pt x="43" y="158"/>
                    <a:pt x="43" y="158"/>
                  </a:cubicBezTo>
                  <a:cubicBezTo>
                    <a:pt x="43" y="158"/>
                    <a:pt x="34" y="99"/>
                    <a:pt x="17" y="49"/>
                  </a:cubicBezTo>
                  <a:cubicBezTo>
                    <a:pt x="0" y="0"/>
                    <a:pt x="147" y="114"/>
                    <a:pt x="147" y="114"/>
                  </a:cubicBezTo>
                  <a:close/>
                </a:path>
              </a:pathLst>
            </a:custGeom>
            <a:solidFill>
              <a:srgbClr val="EEA8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0" name="Freeform 192">
              <a:extLst>
                <a:ext uri="{FF2B5EF4-FFF2-40B4-BE49-F238E27FC236}">
                  <a16:creationId xmlns:a16="http://schemas.microsoft.com/office/drawing/2014/main" id="{D7FBE198-CC63-4350-A786-65AE63353982}"/>
                </a:ext>
              </a:extLst>
            </p:cNvPr>
            <p:cNvSpPr>
              <a:spLocks/>
            </p:cNvSpPr>
            <p:nvPr/>
          </p:nvSpPr>
          <p:spPr bwMode="auto">
            <a:xfrm>
              <a:off x="6595826" y="4023129"/>
              <a:ext cx="185744" cy="196063"/>
            </a:xfrm>
            <a:custGeom>
              <a:avLst/>
              <a:gdLst>
                <a:gd name="T0" fmla="*/ 34 w 217"/>
                <a:gd name="T1" fmla="*/ 216 h 229"/>
                <a:gd name="T2" fmla="*/ 73 w 217"/>
                <a:gd name="T3" fmla="*/ 224 h 229"/>
                <a:gd name="T4" fmla="*/ 156 w 217"/>
                <a:gd name="T5" fmla="*/ 173 h 229"/>
                <a:gd name="T6" fmla="*/ 169 w 217"/>
                <a:gd name="T7" fmla="*/ 161 h 229"/>
                <a:gd name="T8" fmla="*/ 177 w 217"/>
                <a:gd name="T9" fmla="*/ 173 h 229"/>
                <a:gd name="T10" fmla="*/ 191 w 217"/>
                <a:gd name="T11" fmla="*/ 174 h 229"/>
                <a:gd name="T12" fmla="*/ 197 w 217"/>
                <a:gd name="T13" fmla="*/ 121 h 229"/>
                <a:gd name="T14" fmla="*/ 77 w 217"/>
                <a:gd name="T15" fmla="*/ 35 h 229"/>
                <a:gd name="T16" fmla="*/ 2 w 217"/>
                <a:gd name="T17" fmla="*/ 100 h 229"/>
                <a:gd name="T18" fmla="*/ 34 w 217"/>
                <a:gd name="T19" fmla="*/ 216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" h="229">
                  <a:moveTo>
                    <a:pt x="34" y="216"/>
                  </a:moveTo>
                  <a:cubicBezTo>
                    <a:pt x="34" y="216"/>
                    <a:pt x="41" y="229"/>
                    <a:pt x="73" y="224"/>
                  </a:cubicBezTo>
                  <a:cubicBezTo>
                    <a:pt x="104" y="219"/>
                    <a:pt x="142" y="178"/>
                    <a:pt x="156" y="173"/>
                  </a:cubicBezTo>
                  <a:cubicBezTo>
                    <a:pt x="169" y="168"/>
                    <a:pt x="169" y="161"/>
                    <a:pt x="169" y="161"/>
                  </a:cubicBezTo>
                  <a:cubicBezTo>
                    <a:pt x="177" y="173"/>
                    <a:pt x="177" y="173"/>
                    <a:pt x="177" y="173"/>
                  </a:cubicBezTo>
                  <a:cubicBezTo>
                    <a:pt x="191" y="174"/>
                    <a:pt x="191" y="174"/>
                    <a:pt x="191" y="174"/>
                  </a:cubicBezTo>
                  <a:cubicBezTo>
                    <a:pt x="191" y="174"/>
                    <a:pt x="178" y="136"/>
                    <a:pt x="197" y="121"/>
                  </a:cubicBezTo>
                  <a:cubicBezTo>
                    <a:pt x="217" y="106"/>
                    <a:pt x="178" y="0"/>
                    <a:pt x="77" y="35"/>
                  </a:cubicBezTo>
                  <a:cubicBezTo>
                    <a:pt x="77" y="35"/>
                    <a:pt x="0" y="57"/>
                    <a:pt x="2" y="100"/>
                  </a:cubicBezTo>
                  <a:cubicBezTo>
                    <a:pt x="5" y="144"/>
                    <a:pt x="16" y="195"/>
                    <a:pt x="34" y="216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1" name="Freeform 193">
              <a:extLst>
                <a:ext uri="{FF2B5EF4-FFF2-40B4-BE49-F238E27FC236}">
                  <a16:creationId xmlns:a16="http://schemas.microsoft.com/office/drawing/2014/main" id="{D643C1A4-2D91-4589-B931-D9093F8535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7103" y="4262190"/>
              <a:ext cx="106631" cy="36117"/>
            </a:xfrm>
            <a:custGeom>
              <a:avLst/>
              <a:gdLst>
                <a:gd name="T0" fmla="*/ 125 w 125"/>
                <a:gd name="T1" fmla="*/ 34 h 43"/>
                <a:gd name="T2" fmla="*/ 116 w 125"/>
                <a:gd name="T3" fmla="*/ 11 h 43"/>
                <a:gd name="T4" fmla="*/ 0 w 125"/>
                <a:gd name="T5" fmla="*/ 5 h 43"/>
                <a:gd name="T6" fmla="*/ 0 w 125"/>
                <a:gd name="T7" fmla="*/ 29 h 43"/>
                <a:gd name="T8" fmla="*/ 125 w 125"/>
                <a:gd name="T9" fmla="*/ 34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43">
                  <a:moveTo>
                    <a:pt x="125" y="34"/>
                  </a:moveTo>
                  <a:cubicBezTo>
                    <a:pt x="125" y="34"/>
                    <a:pt x="125" y="13"/>
                    <a:pt x="116" y="11"/>
                  </a:cubicBezTo>
                  <a:cubicBezTo>
                    <a:pt x="106" y="9"/>
                    <a:pt x="12" y="0"/>
                    <a:pt x="0" y="5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29"/>
                    <a:pt x="22" y="43"/>
                    <a:pt x="125" y="34"/>
                  </a:cubicBezTo>
                  <a:close/>
                </a:path>
              </a:pathLst>
            </a:custGeom>
            <a:solidFill>
              <a:srgbClr val="E2D2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2" name="Freeform 194">
              <a:extLst>
                <a:ext uri="{FF2B5EF4-FFF2-40B4-BE49-F238E27FC236}">
                  <a16:creationId xmlns:a16="http://schemas.microsoft.com/office/drawing/2014/main" id="{59D6DC53-9367-4EF8-A68C-8159ED907A1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9335" y="4122881"/>
              <a:ext cx="32677" cy="63634"/>
            </a:xfrm>
            <a:custGeom>
              <a:avLst/>
              <a:gdLst>
                <a:gd name="T0" fmla="*/ 35 w 39"/>
                <a:gd name="T1" fmla="*/ 29 h 76"/>
                <a:gd name="T2" fmla="*/ 7 w 39"/>
                <a:gd name="T3" fmla="*/ 23 h 76"/>
                <a:gd name="T4" fmla="*/ 28 w 39"/>
                <a:gd name="T5" fmla="*/ 73 h 76"/>
                <a:gd name="T6" fmla="*/ 35 w 39"/>
                <a:gd name="T7" fmla="*/ 29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" h="76">
                  <a:moveTo>
                    <a:pt x="35" y="29"/>
                  </a:moveTo>
                  <a:cubicBezTo>
                    <a:pt x="33" y="21"/>
                    <a:pt x="14" y="0"/>
                    <a:pt x="7" y="23"/>
                  </a:cubicBezTo>
                  <a:cubicBezTo>
                    <a:pt x="0" y="45"/>
                    <a:pt x="18" y="76"/>
                    <a:pt x="28" y="73"/>
                  </a:cubicBezTo>
                  <a:cubicBezTo>
                    <a:pt x="38" y="71"/>
                    <a:pt x="39" y="47"/>
                    <a:pt x="35" y="29"/>
                  </a:cubicBezTo>
                  <a:close/>
                </a:path>
              </a:pathLst>
            </a:custGeom>
            <a:solidFill>
              <a:srgbClr val="EEA8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3" name="Freeform 195">
              <a:extLst>
                <a:ext uri="{FF2B5EF4-FFF2-40B4-BE49-F238E27FC236}">
                  <a16:creationId xmlns:a16="http://schemas.microsoft.com/office/drawing/2014/main" id="{34C282A2-60B9-4609-8D1D-3BE7F9650F66}"/>
                </a:ext>
              </a:extLst>
            </p:cNvPr>
            <p:cNvSpPr>
              <a:spLocks/>
            </p:cNvSpPr>
            <p:nvPr/>
          </p:nvSpPr>
          <p:spPr bwMode="auto">
            <a:xfrm>
              <a:off x="6485755" y="4131481"/>
              <a:ext cx="727499" cy="847888"/>
            </a:xfrm>
            <a:custGeom>
              <a:avLst/>
              <a:gdLst>
                <a:gd name="T0" fmla="*/ 458 w 852"/>
                <a:gd name="T1" fmla="*/ 218 h 996"/>
                <a:gd name="T2" fmla="*/ 301 w 852"/>
                <a:gd name="T3" fmla="*/ 187 h 996"/>
                <a:gd name="T4" fmla="*/ 176 w 852"/>
                <a:gd name="T5" fmla="*/ 182 h 996"/>
                <a:gd name="T6" fmla="*/ 16 w 852"/>
                <a:gd name="T7" fmla="*/ 228 h 996"/>
                <a:gd name="T8" fmla="*/ 0 w 852"/>
                <a:gd name="T9" fmla="*/ 356 h 996"/>
                <a:gd name="T10" fmla="*/ 38 w 852"/>
                <a:gd name="T11" fmla="*/ 436 h 996"/>
                <a:gd name="T12" fmla="*/ 64 w 852"/>
                <a:gd name="T13" fmla="*/ 662 h 996"/>
                <a:gd name="T14" fmla="*/ 19 w 852"/>
                <a:gd name="T15" fmla="*/ 962 h 996"/>
                <a:gd name="T16" fmla="*/ 155 w 852"/>
                <a:gd name="T17" fmla="*/ 986 h 996"/>
                <a:gd name="T18" fmla="*/ 455 w 852"/>
                <a:gd name="T19" fmla="*/ 973 h 996"/>
                <a:gd name="T20" fmla="*/ 411 w 852"/>
                <a:gd name="T21" fmla="*/ 578 h 996"/>
                <a:gd name="T22" fmla="*/ 421 w 852"/>
                <a:gd name="T23" fmla="*/ 395 h 996"/>
                <a:gd name="T24" fmla="*/ 662 w 852"/>
                <a:gd name="T25" fmla="*/ 257 h 996"/>
                <a:gd name="T26" fmla="*/ 743 w 852"/>
                <a:gd name="T27" fmla="*/ 176 h 996"/>
                <a:gd name="T28" fmla="*/ 846 w 852"/>
                <a:gd name="T29" fmla="*/ 46 h 996"/>
                <a:gd name="T30" fmla="*/ 780 w 852"/>
                <a:gd name="T31" fmla="*/ 2 h 996"/>
                <a:gd name="T32" fmla="*/ 676 w 852"/>
                <a:gd name="T33" fmla="*/ 125 h 996"/>
                <a:gd name="T34" fmla="*/ 612 w 852"/>
                <a:gd name="T35" fmla="*/ 176 h 996"/>
                <a:gd name="T36" fmla="*/ 458 w 852"/>
                <a:gd name="T37" fmla="*/ 218 h 9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52" h="996">
                  <a:moveTo>
                    <a:pt x="458" y="218"/>
                  </a:moveTo>
                  <a:cubicBezTo>
                    <a:pt x="393" y="210"/>
                    <a:pt x="301" y="187"/>
                    <a:pt x="301" y="187"/>
                  </a:cubicBezTo>
                  <a:cubicBezTo>
                    <a:pt x="176" y="182"/>
                    <a:pt x="176" y="182"/>
                    <a:pt x="176" y="182"/>
                  </a:cubicBezTo>
                  <a:cubicBezTo>
                    <a:pt x="176" y="182"/>
                    <a:pt x="61" y="207"/>
                    <a:pt x="16" y="228"/>
                  </a:cubicBezTo>
                  <a:cubicBezTo>
                    <a:pt x="12" y="230"/>
                    <a:pt x="12" y="330"/>
                    <a:pt x="0" y="356"/>
                  </a:cubicBezTo>
                  <a:cubicBezTo>
                    <a:pt x="38" y="436"/>
                    <a:pt x="38" y="436"/>
                    <a:pt x="38" y="436"/>
                  </a:cubicBezTo>
                  <a:cubicBezTo>
                    <a:pt x="38" y="436"/>
                    <a:pt x="59" y="592"/>
                    <a:pt x="64" y="662"/>
                  </a:cubicBezTo>
                  <a:cubicBezTo>
                    <a:pt x="66" y="694"/>
                    <a:pt x="19" y="962"/>
                    <a:pt x="19" y="962"/>
                  </a:cubicBezTo>
                  <a:cubicBezTo>
                    <a:pt x="19" y="962"/>
                    <a:pt x="69" y="977"/>
                    <a:pt x="155" y="986"/>
                  </a:cubicBezTo>
                  <a:cubicBezTo>
                    <a:pt x="240" y="996"/>
                    <a:pt x="453" y="983"/>
                    <a:pt x="455" y="973"/>
                  </a:cubicBezTo>
                  <a:cubicBezTo>
                    <a:pt x="456" y="963"/>
                    <a:pt x="413" y="597"/>
                    <a:pt x="411" y="578"/>
                  </a:cubicBezTo>
                  <a:cubicBezTo>
                    <a:pt x="409" y="549"/>
                    <a:pt x="421" y="395"/>
                    <a:pt x="421" y="395"/>
                  </a:cubicBezTo>
                  <a:cubicBezTo>
                    <a:pt x="441" y="379"/>
                    <a:pt x="614" y="299"/>
                    <a:pt x="662" y="257"/>
                  </a:cubicBezTo>
                  <a:cubicBezTo>
                    <a:pt x="674" y="246"/>
                    <a:pt x="728" y="194"/>
                    <a:pt x="743" y="176"/>
                  </a:cubicBezTo>
                  <a:cubicBezTo>
                    <a:pt x="796" y="113"/>
                    <a:pt x="840" y="58"/>
                    <a:pt x="846" y="46"/>
                  </a:cubicBezTo>
                  <a:cubicBezTo>
                    <a:pt x="852" y="40"/>
                    <a:pt x="786" y="4"/>
                    <a:pt x="780" y="2"/>
                  </a:cubicBezTo>
                  <a:cubicBezTo>
                    <a:pt x="775" y="0"/>
                    <a:pt x="704" y="95"/>
                    <a:pt x="676" y="125"/>
                  </a:cubicBezTo>
                  <a:cubicBezTo>
                    <a:pt x="663" y="139"/>
                    <a:pt x="612" y="176"/>
                    <a:pt x="612" y="176"/>
                  </a:cubicBezTo>
                  <a:cubicBezTo>
                    <a:pt x="612" y="176"/>
                    <a:pt x="498" y="221"/>
                    <a:pt x="458" y="218"/>
                  </a:cubicBezTo>
                  <a:close/>
                </a:path>
              </a:pathLst>
            </a:custGeom>
            <a:solidFill>
              <a:srgbClr val="BF3B2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4" name="Freeform 196">
              <a:extLst>
                <a:ext uri="{FF2B5EF4-FFF2-40B4-BE49-F238E27FC236}">
                  <a16:creationId xmlns:a16="http://schemas.microsoft.com/office/drawing/2014/main" id="{D64EB40D-024E-4F14-A53A-D51D8D1D496E}"/>
                </a:ext>
              </a:extLst>
            </p:cNvPr>
            <p:cNvSpPr>
              <a:spLocks/>
            </p:cNvSpPr>
            <p:nvPr/>
          </p:nvSpPr>
          <p:spPr bwMode="auto">
            <a:xfrm>
              <a:off x="6539071" y="4067846"/>
              <a:ext cx="89433" cy="139308"/>
            </a:xfrm>
            <a:custGeom>
              <a:avLst/>
              <a:gdLst>
                <a:gd name="T0" fmla="*/ 104 w 104"/>
                <a:gd name="T1" fmla="*/ 0 h 164"/>
                <a:gd name="T2" fmla="*/ 101 w 104"/>
                <a:gd name="T3" fmla="*/ 164 h 164"/>
                <a:gd name="T4" fmla="*/ 104 w 104"/>
                <a:gd name="T5" fmla="*/ 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4" h="164">
                  <a:moveTo>
                    <a:pt x="104" y="0"/>
                  </a:moveTo>
                  <a:cubicBezTo>
                    <a:pt x="104" y="0"/>
                    <a:pt x="0" y="8"/>
                    <a:pt x="101" y="164"/>
                  </a:cubicBezTo>
                  <a:lnTo>
                    <a:pt x="104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5" name="Freeform 197">
              <a:extLst>
                <a:ext uri="{FF2B5EF4-FFF2-40B4-BE49-F238E27FC236}">
                  <a16:creationId xmlns:a16="http://schemas.microsoft.com/office/drawing/2014/main" id="{885378C6-0C54-4739-96CE-7C59EAC1C771}"/>
                </a:ext>
              </a:extLst>
            </p:cNvPr>
            <p:cNvSpPr>
              <a:spLocks/>
            </p:cNvSpPr>
            <p:nvPr/>
          </p:nvSpPr>
          <p:spPr bwMode="auto">
            <a:xfrm>
              <a:off x="7223572" y="4055807"/>
              <a:ext cx="13759" cy="12040"/>
            </a:xfrm>
            <a:custGeom>
              <a:avLst/>
              <a:gdLst>
                <a:gd name="T0" fmla="*/ 3 w 8"/>
                <a:gd name="T1" fmla="*/ 7 h 7"/>
                <a:gd name="T2" fmla="*/ 8 w 8"/>
                <a:gd name="T3" fmla="*/ 0 h 7"/>
                <a:gd name="T4" fmla="*/ 0 w 8"/>
                <a:gd name="T5" fmla="*/ 1 h 7"/>
                <a:gd name="T6" fmla="*/ 3 w 8"/>
                <a:gd name="T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7">
                  <a:moveTo>
                    <a:pt x="3" y="7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3" y="7"/>
                  </a:lnTo>
                  <a:close/>
                </a:path>
              </a:pathLst>
            </a:custGeom>
            <a:solidFill>
              <a:srgbClr val="DFE1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229" name="Group 1228">
            <a:extLst>
              <a:ext uri="{FF2B5EF4-FFF2-40B4-BE49-F238E27FC236}">
                <a16:creationId xmlns:a16="http://schemas.microsoft.com/office/drawing/2014/main" id="{DFDF9351-0327-4C07-BF03-005939C0F2F9}"/>
              </a:ext>
            </a:extLst>
          </p:cNvPr>
          <p:cNvGrpSpPr/>
          <p:nvPr/>
        </p:nvGrpSpPr>
        <p:grpSpPr>
          <a:xfrm>
            <a:off x="8291367" y="-11648"/>
            <a:ext cx="1799880" cy="2315963"/>
            <a:chOff x="3942631" y="0"/>
            <a:chExt cx="2033154" cy="2616124"/>
          </a:xfrm>
        </p:grpSpPr>
        <p:sp>
          <p:nvSpPr>
            <p:cNvPr id="1130" name="Freeform 167">
              <a:extLst>
                <a:ext uri="{FF2B5EF4-FFF2-40B4-BE49-F238E27FC236}">
                  <a16:creationId xmlns:a16="http://schemas.microsoft.com/office/drawing/2014/main" id="{5B7DEBE7-12C7-4C15-B2A8-0F23440E9E5E}"/>
                </a:ext>
              </a:extLst>
            </p:cNvPr>
            <p:cNvSpPr>
              <a:spLocks/>
            </p:cNvSpPr>
            <p:nvPr/>
          </p:nvSpPr>
          <p:spPr bwMode="auto">
            <a:xfrm>
              <a:off x="4947439" y="993946"/>
              <a:ext cx="526847" cy="573918"/>
            </a:xfrm>
            <a:custGeom>
              <a:avLst/>
              <a:gdLst>
                <a:gd name="T0" fmla="*/ 279 w 291"/>
                <a:gd name="T1" fmla="*/ 317 h 317"/>
                <a:gd name="T2" fmla="*/ 0 w 291"/>
                <a:gd name="T3" fmla="*/ 10 h 317"/>
                <a:gd name="T4" fmla="*/ 12 w 291"/>
                <a:gd name="T5" fmla="*/ 0 h 317"/>
                <a:gd name="T6" fmla="*/ 291 w 291"/>
                <a:gd name="T7" fmla="*/ 307 h 317"/>
                <a:gd name="T8" fmla="*/ 279 w 291"/>
                <a:gd name="T9" fmla="*/ 317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1" h="317">
                  <a:moveTo>
                    <a:pt x="279" y="317"/>
                  </a:moveTo>
                  <a:lnTo>
                    <a:pt x="0" y="10"/>
                  </a:lnTo>
                  <a:lnTo>
                    <a:pt x="12" y="0"/>
                  </a:lnTo>
                  <a:lnTo>
                    <a:pt x="291" y="307"/>
                  </a:lnTo>
                  <a:lnTo>
                    <a:pt x="279" y="317"/>
                  </a:lnTo>
                  <a:close/>
                </a:path>
              </a:pathLst>
            </a:custGeom>
            <a:solidFill>
              <a:srgbClr val="98A6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6" name="Freeform 198">
              <a:extLst>
                <a:ext uri="{FF2B5EF4-FFF2-40B4-BE49-F238E27FC236}">
                  <a16:creationId xmlns:a16="http://schemas.microsoft.com/office/drawing/2014/main" id="{1F37513D-63A0-4DDF-9DE9-00CBA05CFDBF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5883" y="0"/>
              <a:ext cx="146648" cy="1019293"/>
            </a:xfrm>
            <a:custGeom>
              <a:avLst/>
              <a:gdLst>
                <a:gd name="T0" fmla="*/ 82 w 164"/>
                <a:gd name="T1" fmla="*/ 1138 h 1138"/>
                <a:gd name="T2" fmla="*/ 164 w 164"/>
                <a:gd name="T3" fmla="*/ 1056 h 1138"/>
                <a:gd name="T4" fmla="*/ 144 w 164"/>
                <a:gd name="T5" fmla="*/ 1056 h 1138"/>
                <a:gd name="T6" fmla="*/ 82 w 164"/>
                <a:gd name="T7" fmla="*/ 1118 h 1138"/>
                <a:gd name="T8" fmla="*/ 19 w 164"/>
                <a:gd name="T9" fmla="*/ 1056 h 1138"/>
                <a:gd name="T10" fmla="*/ 82 w 164"/>
                <a:gd name="T11" fmla="*/ 993 h 1138"/>
                <a:gd name="T12" fmla="*/ 91 w 164"/>
                <a:gd name="T13" fmla="*/ 993 h 1138"/>
                <a:gd name="T14" fmla="*/ 91 w 164"/>
                <a:gd name="T15" fmla="*/ 0 h 1138"/>
                <a:gd name="T16" fmla="*/ 72 w 164"/>
                <a:gd name="T17" fmla="*/ 0 h 1138"/>
                <a:gd name="T18" fmla="*/ 72 w 164"/>
                <a:gd name="T19" fmla="*/ 974 h 1138"/>
                <a:gd name="T20" fmla="*/ 0 w 164"/>
                <a:gd name="T21" fmla="*/ 1056 h 1138"/>
                <a:gd name="T22" fmla="*/ 82 w 164"/>
                <a:gd name="T23" fmla="*/ 1138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4" h="1138">
                  <a:moveTo>
                    <a:pt x="82" y="1138"/>
                  </a:moveTo>
                  <a:cubicBezTo>
                    <a:pt x="127" y="1138"/>
                    <a:pt x="164" y="1101"/>
                    <a:pt x="164" y="1056"/>
                  </a:cubicBezTo>
                  <a:cubicBezTo>
                    <a:pt x="144" y="1056"/>
                    <a:pt x="144" y="1056"/>
                    <a:pt x="144" y="1056"/>
                  </a:cubicBezTo>
                  <a:cubicBezTo>
                    <a:pt x="144" y="1090"/>
                    <a:pt x="116" y="1118"/>
                    <a:pt x="82" y="1118"/>
                  </a:cubicBezTo>
                  <a:cubicBezTo>
                    <a:pt x="47" y="1118"/>
                    <a:pt x="19" y="1090"/>
                    <a:pt x="19" y="1056"/>
                  </a:cubicBezTo>
                  <a:cubicBezTo>
                    <a:pt x="19" y="1021"/>
                    <a:pt x="47" y="993"/>
                    <a:pt x="82" y="993"/>
                  </a:cubicBezTo>
                  <a:cubicBezTo>
                    <a:pt x="91" y="993"/>
                    <a:pt x="91" y="993"/>
                    <a:pt x="91" y="993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72" y="974"/>
                    <a:pt x="72" y="974"/>
                    <a:pt x="72" y="974"/>
                  </a:cubicBezTo>
                  <a:cubicBezTo>
                    <a:pt x="31" y="979"/>
                    <a:pt x="0" y="1014"/>
                    <a:pt x="0" y="1056"/>
                  </a:cubicBezTo>
                  <a:cubicBezTo>
                    <a:pt x="0" y="1101"/>
                    <a:pt x="36" y="1138"/>
                    <a:pt x="82" y="1138"/>
                  </a:cubicBezTo>
                  <a:close/>
                </a:path>
              </a:pathLst>
            </a:custGeom>
            <a:solidFill>
              <a:srgbClr val="3853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7" name="Rectangle 199">
              <a:extLst>
                <a:ext uri="{FF2B5EF4-FFF2-40B4-BE49-F238E27FC236}">
                  <a16:creationId xmlns:a16="http://schemas.microsoft.com/office/drawing/2014/main" id="{325F54C5-156D-4C10-B8D0-9F1D0823FD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38386" y="448995"/>
              <a:ext cx="41641" cy="420029"/>
            </a:xfrm>
            <a:prstGeom prst="rect">
              <a:avLst/>
            </a:prstGeom>
            <a:solidFill>
              <a:srgbClr val="98A6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8" name="Freeform 200">
              <a:extLst>
                <a:ext uri="{FF2B5EF4-FFF2-40B4-BE49-F238E27FC236}">
                  <a16:creationId xmlns:a16="http://schemas.microsoft.com/office/drawing/2014/main" id="{26380627-54A8-418F-AA17-4AD67B59BABB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4129" y="981273"/>
              <a:ext cx="534088" cy="586591"/>
            </a:xfrm>
            <a:custGeom>
              <a:avLst/>
              <a:gdLst>
                <a:gd name="T0" fmla="*/ 11 w 295"/>
                <a:gd name="T1" fmla="*/ 324 h 324"/>
                <a:gd name="T2" fmla="*/ 0 w 295"/>
                <a:gd name="T3" fmla="*/ 314 h 324"/>
                <a:gd name="T4" fmla="*/ 285 w 295"/>
                <a:gd name="T5" fmla="*/ 0 h 324"/>
                <a:gd name="T6" fmla="*/ 295 w 295"/>
                <a:gd name="T7" fmla="*/ 12 h 324"/>
                <a:gd name="T8" fmla="*/ 11 w 295"/>
                <a:gd name="T9" fmla="*/ 324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5" h="324">
                  <a:moveTo>
                    <a:pt x="11" y="324"/>
                  </a:moveTo>
                  <a:lnTo>
                    <a:pt x="0" y="314"/>
                  </a:lnTo>
                  <a:lnTo>
                    <a:pt x="285" y="0"/>
                  </a:lnTo>
                  <a:lnTo>
                    <a:pt x="295" y="12"/>
                  </a:lnTo>
                  <a:lnTo>
                    <a:pt x="11" y="324"/>
                  </a:lnTo>
                  <a:close/>
                </a:path>
              </a:pathLst>
            </a:custGeom>
            <a:solidFill>
              <a:srgbClr val="98A6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9" name="Freeform 201">
              <a:extLst>
                <a:ext uri="{FF2B5EF4-FFF2-40B4-BE49-F238E27FC236}">
                  <a16:creationId xmlns:a16="http://schemas.microsoft.com/office/drawing/2014/main" id="{9B1E6792-D8ED-45B0-8E2F-06531EA8D815}"/>
                </a:ext>
              </a:extLst>
            </p:cNvPr>
            <p:cNvSpPr>
              <a:spLocks/>
            </p:cNvSpPr>
            <p:nvPr/>
          </p:nvSpPr>
          <p:spPr bwMode="auto">
            <a:xfrm>
              <a:off x="3942631" y="1473720"/>
              <a:ext cx="2033154" cy="1142404"/>
            </a:xfrm>
            <a:custGeom>
              <a:avLst/>
              <a:gdLst>
                <a:gd name="T0" fmla="*/ 2080 w 2264"/>
                <a:gd name="T1" fmla="*/ 715 h 1274"/>
                <a:gd name="T2" fmla="*/ 2264 w 2264"/>
                <a:gd name="T3" fmla="*/ 553 h 1274"/>
                <a:gd name="T4" fmla="*/ 1736 w 2264"/>
                <a:gd name="T5" fmla="*/ 7 h 1274"/>
                <a:gd name="T6" fmla="*/ 1444 w 2264"/>
                <a:gd name="T7" fmla="*/ 211 h 1274"/>
                <a:gd name="T8" fmla="*/ 517 w 2264"/>
                <a:gd name="T9" fmla="*/ 0 h 1274"/>
                <a:gd name="T10" fmla="*/ 0 w 2264"/>
                <a:gd name="T11" fmla="*/ 557 h 1274"/>
                <a:gd name="T12" fmla="*/ 174 w 2264"/>
                <a:gd name="T13" fmla="*/ 710 h 1274"/>
                <a:gd name="T14" fmla="*/ 114 w 2264"/>
                <a:gd name="T15" fmla="*/ 1014 h 1274"/>
                <a:gd name="T16" fmla="*/ 424 w 2264"/>
                <a:gd name="T17" fmla="*/ 1143 h 1274"/>
                <a:gd name="T18" fmla="*/ 734 w 2264"/>
                <a:gd name="T19" fmla="*/ 1272 h 1274"/>
                <a:gd name="T20" fmla="*/ 907 w 2264"/>
                <a:gd name="T21" fmla="*/ 1016 h 1274"/>
                <a:gd name="T22" fmla="*/ 1346 w 2264"/>
                <a:gd name="T23" fmla="*/ 1017 h 1274"/>
                <a:gd name="T24" fmla="*/ 1518 w 2264"/>
                <a:gd name="T25" fmla="*/ 1274 h 1274"/>
                <a:gd name="T26" fmla="*/ 1829 w 2264"/>
                <a:gd name="T27" fmla="*/ 1146 h 1274"/>
                <a:gd name="T28" fmla="*/ 2139 w 2264"/>
                <a:gd name="T29" fmla="*/ 1018 h 1274"/>
                <a:gd name="T30" fmla="*/ 2080 w 2264"/>
                <a:gd name="T31" fmla="*/ 715 h 1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64" h="1274">
                  <a:moveTo>
                    <a:pt x="2080" y="715"/>
                  </a:moveTo>
                  <a:cubicBezTo>
                    <a:pt x="2146" y="665"/>
                    <a:pt x="2207" y="611"/>
                    <a:pt x="2264" y="553"/>
                  </a:cubicBezTo>
                  <a:cubicBezTo>
                    <a:pt x="1736" y="7"/>
                    <a:pt x="1736" y="7"/>
                    <a:pt x="1736" y="7"/>
                  </a:cubicBezTo>
                  <a:cubicBezTo>
                    <a:pt x="1657" y="93"/>
                    <a:pt x="1559" y="163"/>
                    <a:pt x="1444" y="211"/>
                  </a:cubicBezTo>
                  <a:cubicBezTo>
                    <a:pt x="1113" y="347"/>
                    <a:pt x="744" y="252"/>
                    <a:pt x="517" y="0"/>
                  </a:cubicBezTo>
                  <a:cubicBezTo>
                    <a:pt x="0" y="557"/>
                    <a:pt x="0" y="557"/>
                    <a:pt x="0" y="557"/>
                  </a:cubicBezTo>
                  <a:cubicBezTo>
                    <a:pt x="54" y="612"/>
                    <a:pt x="113" y="664"/>
                    <a:pt x="174" y="710"/>
                  </a:cubicBezTo>
                  <a:cubicBezTo>
                    <a:pt x="114" y="1014"/>
                    <a:pt x="114" y="1014"/>
                    <a:pt x="114" y="1014"/>
                  </a:cubicBezTo>
                  <a:cubicBezTo>
                    <a:pt x="424" y="1143"/>
                    <a:pt x="424" y="1143"/>
                    <a:pt x="424" y="1143"/>
                  </a:cubicBezTo>
                  <a:cubicBezTo>
                    <a:pt x="734" y="1272"/>
                    <a:pt x="734" y="1272"/>
                    <a:pt x="734" y="1272"/>
                  </a:cubicBezTo>
                  <a:cubicBezTo>
                    <a:pt x="907" y="1016"/>
                    <a:pt x="907" y="1016"/>
                    <a:pt x="907" y="1016"/>
                  </a:cubicBezTo>
                  <a:cubicBezTo>
                    <a:pt x="1051" y="1036"/>
                    <a:pt x="1199" y="1037"/>
                    <a:pt x="1346" y="1017"/>
                  </a:cubicBezTo>
                  <a:cubicBezTo>
                    <a:pt x="1518" y="1274"/>
                    <a:pt x="1518" y="1274"/>
                    <a:pt x="1518" y="1274"/>
                  </a:cubicBezTo>
                  <a:cubicBezTo>
                    <a:pt x="1829" y="1146"/>
                    <a:pt x="1829" y="1146"/>
                    <a:pt x="1829" y="1146"/>
                  </a:cubicBezTo>
                  <a:cubicBezTo>
                    <a:pt x="2139" y="1018"/>
                    <a:pt x="2139" y="1018"/>
                    <a:pt x="2139" y="1018"/>
                  </a:cubicBezTo>
                  <a:lnTo>
                    <a:pt x="2080" y="715"/>
                  </a:lnTo>
                  <a:close/>
                </a:path>
              </a:pathLst>
            </a:custGeom>
            <a:solidFill>
              <a:srgbClr val="BF3B2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235" name="Group 1234">
            <a:extLst>
              <a:ext uri="{FF2B5EF4-FFF2-40B4-BE49-F238E27FC236}">
                <a16:creationId xmlns:a16="http://schemas.microsoft.com/office/drawing/2014/main" id="{00CE891F-FB70-4A52-8F2E-7EED0D901966}"/>
              </a:ext>
            </a:extLst>
          </p:cNvPr>
          <p:cNvGrpSpPr/>
          <p:nvPr/>
        </p:nvGrpSpPr>
        <p:grpSpPr>
          <a:xfrm>
            <a:off x="8004289" y="3130973"/>
            <a:ext cx="1613441" cy="2875508"/>
            <a:chOff x="8363834" y="3003256"/>
            <a:chExt cx="1547870" cy="2758646"/>
          </a:xfrm>
        </p:grpSpPr>
        <p:sp>
          <p:nvSpPr>
            <p:cNvPr id="170" name="Freeform 227">
              <a:extLst>
                <a:ext uri="{FF2B5EF4-FFF2-40B4-BE49-F238E27FC236}">
                  <a16:creationId xmlns:a16="http://schemas.microsoft.com/office/drawing/2014/main" id="{72BF0110-F5C5-44D5-B0E5-174B7B47CA0D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3834" y="4855539"/>
              <a:ext cx="1250334" cy="906363"/>
            </a:xfrm>
            <a:custGeom>
              <a:avLst/>
              <a:gdLst>
                <a:gd name="T0" fmla="*/ 182 w 727"/>
                <a:gd name="T1" fmla="*/ 17 h 527"/>
                <a:gd name="T2" fmla="*/ 705 w 727"/>
                <a:gd name="T3" fmla="*/ 17 h 527"/>
                <a:gd name="T4" fmla="*/ 540 w 727"/>
                <a:gd name="T5" fmla="*/ 522 h 527"/>
                <a:gd name="T6" fmla="*/ 555 w 727"/>
                <a:gd name="T7" fmla="*/ 527 h 527"/>
                <a:gd name="T8" fmla="*/ 727 w 727"/>
                <a:gd name="T9" fmla="*/ 0 h 527"/>
                <a:gd name="T10" fmla="*/ 170 w 727"/>
                <a:gd name="T11" fmla="*/ 0 h 527"/>
                <a:gd name="T12" fmla="*/ 0 w 727"/>
                <a:gd name="T13" fmla="*/ 522 h 527"/>
                <a:gd name="T14" fmla="*/ 16 w 727"/>
                <a:gd name="T15" fmla="*/ 527 h 527"/>
                <a:gd name="T16" fmla="*/ 182 w 727"/>
                <a:gd name="T17" fmla="*/ 17 h 5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7" h="527">
                  <a:moveTo>
                    <a:pt x="182" y="17"/>
                  </a:moveTo>
                  <a:lnTo>
                    <a:pt x="705" y="17"/>
                  </a:lnTo>
                  <a:lnTo>
                    <a:pt x="540" y="522"/>
                  </a:lnTo>
                  <a:lnTo>
                    <a:pt x="555" y="527"/>
                  </a:lnTo>
                  <a:lnTo>
                    <a:pt x="727" y="0"/>
                  </a:lnTo>
                  <a:lnTo>
                    <a:pt x="170" y="0"/>
                  </a:lnTo>
                  <a:lnTo>
                    <a:pt x="0" y="522"/>
                  </a:lnTo>
                  <a:lnTo>
                    <a:pt x="16" y="527"/>
                  </a:lnTo>
                  <a:lnTo>
                    <a:pt x="182" y="17"/>
                  </a:lnTo>
                  <a:close/>
                </a:path>
              </a:pathLst>
            </a:custGeom>
            <a:solidFill>
              <a:srgbClr val="FFBB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1" name="Freeform 228">
              <a:extLst>
                <a:ext uri="{FF2B5EF4-FFF2-40B4-BE49-F238E27FC236}">
                  <a16:creationId xmlns:a16="http://schemas.microsoft.com/office/drawing/2014/main" id="{3A7AB169-30A0-4A02-8D4D-111AAA3A9488}"/>
                </a:ext>
              </a:extLst>
            </p:cNvPr>
            <p:cNvSpPr>
              <a:spLocks/>
            </p:cNvSpPr>
            <p:nvPr/>
          </p:nvSpPr>
          <p:spPr bwMode="auto">
            <a:xfrm>
              <a:off x="8661370" y="4855539"/>
              <a:ext cx="1250334" cy="906363"/>
            </a:xfrm>
            <a:custGeom>
              <a:avLst/>
              <a:gdLst>
                <a:gd name="T0" fmla="*/ 187 w 727"/>
                <a:gd name="T1" fmla="*/ 522 h 527"/>
                <a:gd name="T2" fmla="*/ 22 w 727"/>
                <a:gd name="T3" fmla="*/ 17 h 527"/>
                <a:gd name="T4" fmla="*/ 545 w 727"/>
                <a:gd name="T5" fmla="*/ 17 h 527"/>
                <a:gd name="T6" fmla="*/ 711 w 727"/>
                <a:gd name="T7" fmla="*/ 527 h 527"/>
                <a:gd name="T8" fmla="*/ 727 w 727"/>
                <a:gd name="T9" fmla="*/ 522 h 527"/>
                <a:gd name="T10" fmla="*/ 556 w 727"/>
                <a:gd name="T11" fmla="*/ 0 h 527"/>
                <a:gd name="T12" fmla="*/ 0 w 727"/>
                <a:gd name="T13" fmla="*/ 0 h 527"/>
                <a:gd name="T14" fmla="*/ 172 w 727"/>
                <a:gd name="T15" fmla="*/ 527 h 527"/>
                <a:gd name="T16" fmla="*/ 187 w 727"/>
                <a:gd name="T17" fmla="*/ 522 h 5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7" h="527">
                  <a:moveTo>
                    <a:pt x="187" y="522"/>
                  </a:moveTo>
                  <a:lnTo>
                    <a:pt x="22" y="17"/>
                  </a:lnTo>
                  <a:lnTo>
                    <a:pt x="545" y="17"/>
                  </a:lnTo>
                  <a:lnTo>
                    <a:pt x="711" y="527"/>
                  </a:lnTo>
                  <a:lnTo>
                    <a:pt x="727" y="522"/>
                  </a:lnTo>
                  <a:lnTo>
                    <a:pt x="556" y="0"/>
                  </a:lnTo>
                  <a:lnTo>
                    <a:pt x="0" y="0"/>
                  </a:lnTo>
                  <a:lnTo>
                    <a:pt x="172" y="527"/>
                  </a:lnTo>
                  <a:lnTo>
                    <a:pt x="187" y="522"/>
                  </a:lnTo>
                  <a:close/>
                </a:path>
              </a:pathLst>
            </a:custGeom>
            <a:solidFill>
              <a:srgbClr val="FFBB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2" name="Rectangle 229">
              <a:extLst>
                <a:ext uri="{FF2B5EF4-FFF2-40B4-BE49-F238E27FC236}">
                  <a16:creationId xmlns:a16="http://schemas.microsoft.com/office/drawing/2014/main" id="{10005611-E8E3-43BA-9E0F-6E5E613306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92576" y="5128996"/>
              <a:ext cx="1100706" cy="29238"/>
            </a:xfrm>
            <a:prstGeom prst="rect">
              <a:avLst/>
            </a:prstGeom>
            <a:solidFill>
              <a:srgbClr val="FFBB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" name="Rectangle 230">
              <a:extLst>
                <a:ext uri="{FF2B5EF4-FFF2-40B4-BE49-F238E27FC236}">
                  <a16:creationId xmlns:a16="http://schemas.microsoft.com/office/drawing/2014/main" id="{25A309F4-FF46-4CD2-B526-2F62BB1DEB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79066" y="5431690"/>
              <a:ext cx="1317408" cy="29238"/>
            </a:xfrm>
            <a:prstGeom prst="rect">
              <a:avLst/>
            </a:prstGeom>
            <a:solidFill>
              <a:srgbClr val="FFBB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4" name="Freeform 231">
              <a:extLst>
                <a:ext uri="{FF2B5EF4-FFF2-40B4-BE49-F238E27FC236}">
                  <a16:creationId xmlns:a16="http://schemas.microsoft.com/office/drawing/2014/main" id="{1B7C73BD-D026-4E5C-A895-2A68DF03D078}"/>
                </a:ext>
              </a:extLst>
            </p:cNvPr>
            <p:cNvSpPr>
              <a:spLocks/>
            </p:cNvSpPr>
            <p:nvPr/>
          </p:nvSpPr>
          <p:spPr bwMode="auto">
            <a:xfrm>
              <a:off x="9579772" y="3070330"/>
              <a:ext cx="111791" cy="92873"/>
            </a:xfrm>
            <a:custGeom>
              <a:avLst/>
              <a:gdLst>
                <a:gd name="T0" fmla="*/ 41 w 130"/>
                <a:gd name="T1" fmla="*/ 104 h 110"/>
                <a:gd name="T2" fmla="*/ 37 w 130"/>
                <a:gd name="T3" fmla="*/ 68 h 110"/>
                <a:gd name="T4" fmla="*/ 19 w 130"/>
                <a:gd name="T5" fmla="*/ 36 h 110"/>
                <a:gd name="T6" fmla="*/ 9 w 130"/>
                <a:gd name="T7" fmla="*/ 6 h 110"/>
                <a:gd name="T8" fmla="*/ 43 w 130"/>
                <a:gd name="T9" fmla="*/ 44 h 110"/>
                <a:gd name="T10" fmla="*/ 62 w 130"/>
                <a:gd name="T11" fmla="*/ 6 h 110"/>
                <a:gd name="T12" fmla="*/ 123 w 130"/>
                <a:gd name="T13" fmla="*/ 40 h 110"/>
                <a:gd name="T14" fmla="*/ 90 w 130"/>
                <a:gd name="T15" fmla="*/ 92 h 110"/>
                <a:gd name="T16" fmla="*/ 86 w 130"/>
                <a:gd name="T17" fmla="*/ 110 h 110"/>
                <a:gd name="T18" fmla="*/ 41 w 130"/>
                <a:gd name="T19" fmla="*/ 104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0" h="110">
                  <a:moveTo>
                    <a:pt x="41" y="104"/>
                  </a:moveTo>
                  <a:cubicBezTo>
                    <a:pt x="41" y="104"/>
                    <a:pt x="48" y="79"/>
                    <a:pt x="37" y="68"/>
                  </a:cubicBezTo>
                  <a:cubicBezTo>
                    <a:pt x="27" y="60"/>
                    <a:pt x="21" y="42"/>
                    <a:pt x="19" y="36"/>
                  </a:cubicBezTo>
                  <a:cubicBezTo>
                    <a:pt x="16" y="29"/>
                    <a:pt x="0" y="9"/>
                    <a:pt x="9" y="6"/>
                  </a:cubicBezTo>
                  <a:cubicBezTo>
                    <a:pt x="18" y="2"/>
                    <a:pt x="38" y="37"/>
                    <a:pt x="43" y="44"/>
                  </a:cubicBezTo>
                  <a:cubicBezTo>
                    <a:pt x="49" y="50"/>
                    <a:pt x="55" y="12"/>
                    <a:pt x="62" y="6"/>
                  </a:cubicBezTo>
                  <a:cubicBezTo>
                    <a:pt x="68" y="0"/>
                    <a:pt x="130" y="14"/>
                    <a:pt x="123" y="40"/>
                  </a:cubicBezTo>
                  <a:cubicBezTo>
                    <a:pt x="115" y="65"/>
                    <a:pt x="91" y="87"/>
                    <a:pt x="90" y="92"/>
                  </a:cubicBezTo>
                  <a:cubicBezTo>
                    <a:pt x="90" y="97"/>
                    <a:pt x="86" y="110"/>
                    <a:pt x="86" y="110"/>
                  </a:cubicBezTo>
                  <a:lnTo>
                    <a:pt x="41" y="104"/>
                  </a:lnTo>
                  <a:close/>
                </a:path>
              </a:pathLst>
            </a:custGeom>
            <a:solidFill>
              <a:srgbClr val="E09E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5" name="Freeform 232">
              <a:extLst>
                <a:ext uri="{FF2B5EF4-FFF2-40B4-BE49-F238E27FC236}">
                  <a16:creationId xmlns:a16="http://schemas.microsoft.com/office/drawing/2014/main" id="{871A4E71-9E05-4D3D-B3ED-2B361BC19838}"/>
                </a:ext>
              </a:extLst>
            </p:cNvPr>
            <p:cNvSpPr>
              <a:spLocks/>
            </p:cNvSpPr>
            <p:nvPr/>
          </p:nvSpPr>
          <p:spPr bwMode="auto">
            <a:xfrm>
              <a:off x="9629648" y="3003256"/>
              <a:ext cx="87713" cy="99752"/>
            </a:xfrm>
            <a:custGeom>
              <a:avLst/>
              <a:gdLst>
                <a:gd name="T0" fmla="*/ 0 w 103"/>
                <a:gd name="T1" fmla="*/ 91 h 117"/>
                <a:gd name="T2" fmla="*/ 33 w 103"/>
                <a:gd name="T3" fmla="*/ 12 h 117"/>
                <a:gd name="T4" fmla="*/ 41 w 103"/>
                <a:gd name="T5" fmla="*/ 17 h 117"/>
                <a:gd name="T6" fmla="*/ 17 w 103"/>
                <a:gd name="T7" fmla="*/ 91 h 117"/>
                <a:gd name="T8" fmla="*/ 69 w 103"/>
                <a:gd name="T9" fmla="*/ 3 h 117"/>
                <a:gd name="T10" fmla="*/ 78 w 103"/>
                <a:gd name="T11" fmla="*/ 7 h 117"/>
                <a:gd name="T12" fmla="*/ 35 w 103"/>
                <a:gd name="T13" fmla="*/ 97 h 117"/>
                <a:gd name="T14" fmla="*/ 84 w 103"/>
                <a:gd name="T15" fmla="*/ 17 h 117"/>
                <a:gd name="T16" fmla="*/ 92 w 103"/>
                <a:gd name="T17" fmla="*/ 25 h 117"/>
                <a:gd name="T18" fmla="*/ 52 w 103"/>
                <a:gd name="T19" fmla="*/ 107 h 117"/>
                <a:gd name="T20" fmla="*/ 93 w 103"/>
                <a:gd name="T21" fmla="*/ 52 h 117"/>
                <a:gd name="T22" fmla="*/ 93 w 103"/>
                <a:gd name="T23" fmla="*/ 68 h 117"/>
                <a:gd name="T24" fmla="*/ 64 w 103"/>
                <a:gd name="T25" fmla="*/ 117 h 117"/>
                <a:gd name="T26" fmla="*/ 0 w 103"/>
                <a:gd name="T27" fmla="*/ 91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3" h="117">
                  <a:moveTo>
                    <a:pt x="0" y="91"/>
                  </a:moveTo>
                  <a:cubicBezTo>
                    <a:pt x="0" y="91"/>
                    <a:pt x="27" y="15"/>
                    <a:pt x="33" y="12"/>
                  </a:cubicBezTo>
                  <a:cubicBezTo>
                    <a:pt x="39" y="8"/>
                    <a:pt x="43" y="10"/>
                    <a:pt x="41" y="17"/>
                  </a:cubicBezTo>
                  <a:cubicBezTo>
                    <a:pt x="39" y="24"/>
                    <a:pt x="17" y="91"/>
                    <a:pt x="17" y="91"/>
                  </a:cubicBezTo>
                  <a:cubicBezTo>
                    <a:pt x="17" y="91"/>
                    <a:pt x="64" y="7"/>
                    <a:pt x="69" y="3"/>
                  </a:cubicBezTo>
                  <a:cubicBezTo>
                    <a:pt x="71" y="0"/>
                    <a:pt x="79" y="3"/>
                    <a:pt x="78" y="7"/>
                  </a:cubicBezTo>
                  <a:cubicBezTo>
                    <a:pt x="77" y="11"/>
                    <a:pt x="35" y="97"/>
                    <a:pt x="35" y="97"/>
                  </a:cubicBezTo>
                  <a:cubicBezTo>
                    <a:pt x="35" y="97"/>
                    <a:pt x="80" y="19"/>
                    <a:pt x="84" y="17"/>
                  </a:cubicBezTo>
                  <a:cubicBezTo>
                    <a:pt x="88" y="15"/>
                    <a:pt x="95" y="19"/>
                    <a:pt x="92" y="25"/>
                  </a:cubicBezTo>
                  <a:cubicBezTo>
                    <a:pt x="89" y="31"/>
                    <a:pt x="52" y="107"/>
                    <a:pt x="52" y="107"/>
                  </a:cubicBezTo>
                  <a:cubicBezTo>
                    <a:pt x="52" y="107"/>
                    <a:pt x="88" y="51"/>
                    <a:pt x="93" y="52"/>
                  </a:cubicBezTo>
                  <a:cubicBezTo>
                    <a:pt x="96" y="52"/>
                    <a:pt x="103" y="54"/>
                    <a:pt x="93" y="68"/>
                  </a:cubicBezTo>
                  <a:cubicBezTo>
                    <a:pt x="83" y="82"/>
                    <a:pt x="64" y="117"/>
                    <a:pt x="64" y="117"/>
                  </a:cubicBezTo>
                  <a:lnTo>
                    <a:pt x="0" y="91"/>
                  </a:lnTo>
                  <a:close/>
                </a:path>
              </a:pathLst>
            </a:custGeom>
            <a:solidFill>
              <a:srgbClr val="E09E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6" name="Freeform 233">
              <a:extLst>
                <a:ext uri="{FF2B5EF4-FFF2-40B4-BE49-F238E27FC236}">
                  <a16:creationId xmlns:a16="http://schemas.microsoft.com/office/drawing/2014/main" id="{7BB8C988-585C-4F54-8EE0-BF10DD863061}"/>
                </a:ext>
              </a:extLst>
            </p:cNvPr>
            <p:cNvSpPr>
              <a:spLocks/>
            </p:cNvSpPr>
            <p:nvPr/>
          </p:nvSpPr>
          <p:spPr bwMode="auto">
            <a:xfrm>
              <a:off x="8623533" y="3722156"/>
              <a:ext cx="98032" cy="110071"/>
            </a:xfrm>
            <a:custGeom>
              <a:avLst/>
              <a:gdLst>
                <a:gd name="T0" fmla="*/ 104 w 116"/>
                <a:gd name="T1" fmla="*/ 29 h 129"/>
                <a:gd name="T2" fmla="*/ 68 w 116"/>
                <a:gd name="T3" fmla="*/ 29 h 129"/>
                <a:gd name="T4" fmla="*/ 34 w 116"/>
                <a:gd name="T5" fmla="*/ 16 h 129"/>
                <a:gd name="T6" fmla="*/ 2 w 116"/>
                <a:gd name="T7" fmla="*/ 10 h 129"/>
                <a:gd name="T8" fmla="*/ 44 w 116"/>
                <a:gd name="T9" fmla="*/ 39 h 129"/>
                <a:gd name="T10" fmla="*/ 10 w 116"/>
                <a:gd name="T11" fmla="*/ 62 h 129"/>
                <a:gd name="T12" fmla="*/ 50 w 116"/>
                <a:gd name="T13" fmla="*/ 118 h 129"/>
                <a:gd name="T14" fmla="*/ 98 w 116"/>
                <a:gd name="T15" fmla="*/ 79 h 129"/>
                <a:gd name="T16" fmla="*/ 116 w 116"/>
                <a:gd name="T17" fmla="*/ 72 h 129"/>
                <a:gd name="T18" fmla="*/ 104 w 116"/>
                <a:gd name="T19" fmla="*/ 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6" h="129">
                  <a:moveTo>
                    <a:pt x="104" y="29"/>
                  </a:moveTo>
                  <a:cubicBezTo>
                    <a:pt x="104" y="29"/>
                    <a:pt x="79" y="39"/>
                    <a:pt x="68" y="29"/>
                  </a:cubicBezTo>
                  <a:cubicBezTo>
                    <a:pt x="58" y="21"/>
                    <a:pt x="39" y="17"/>
                    <a:pt x="34" y="16"/>
                  </a:cubicBezTo>
                  <a:cubicBezTo>
                    <a:pt x="26" y="14"/>
                    <a:pt x="4" y="0"/>
                    <a:pt x="2" y="10"/>
                  </a:cubicBezTo>
                  <a:cubicBezTo>
                    <a:pt x="0" y="20"/>
                    <a:pt x="37" y="34"/>
                    <a:pt x="44" y="39"/>
                  </a:cubicBezTo>
                  <a:cubicBezTo>
                    <a:pt x="51" y="44"/>
                    <a:pt x="15" y="55"/>
                    <a:pt x="10" y="62"/>
                  </a:cubicBezTo>
                  <a:cubicBezTo>
                    <a:pt x="4" y="69"/>
                    <a:pt x="26" y="129"/>
                    <a:pt x="50" y="118"/>
                  </a:cubicBezTo>
                  <a:cubicBezTo>
                    <a:pt x="75" y="108"/>
                    <a:pt x="93" y="80"/>
                    <a:pt x="98" y="79"/>
                  </a:cubicBezTo>
                  <a:cubicBezTo>
                    <a:pt x="103" y="78"/>
                    <a:pt x="116" y="72"/>
                    <a:pt x="116" y="72"/>
                  </a:cubicBezTo>
                  <a:lnTo>
                    <a:pt x="104" y="29"/>
                  </a:lnTo>
                  <a:close/>
                </a:path>
              </a:pathLst>
            </a:custGeom>
            <a:solidFill>
              <a:srgbClr val="E09E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7" name="Freeform 234">
              <a:extLst>
                <a:ext uri="{FF2B5EF4-FFF2-40B4-BE49-F238E27FC236}">
                  <a16:creationId xmlns:a16="http://schemas.microsoft.com/office/drawing/2014/main" id="{FDE69809-EC73-41EF-A327-D66FD6680D30}"/>
                </a:ext>
              </a:extLst>
            </p:cNvPr>
            <p:cNvSpPr>
              <a:spLocks/>
            </p:cNvSpPr>
            <p:nvPr/>
          </p:nvSpPr>
          <p:spPr bwMode="auto">
            <a:xfrm>
              <a:off x="8566778" y="3772031"/>
              <a:ext cx="98032" cy="91153"/>
            </a:xfrm>
            <a:custGeom>
              <a:avLst/>
              <a:gdLst>
                <a:gd name="T0" fmla="*/ 81 w 115"/>
                <a:gd name="T1" fmla="*/ 0 h 108"/>
                <a:gd name="T2" fmla="*/ 6 w 115"/>
                <a:gd name="T3" fmla="*/ 44 h 108"/>
                <a:gd name="T4" fmla="*/ 13 w 115"/>
                <a:gd name="T5" fmla="*/ 51 h 108"/>
                <a:gd name="T6" fmla="*/ 83 w 115"/>
                <a:gd name="T7" fmla="*/ 17 h 108"/>
                <a:gd name="T8" fmla="*/ 2 w 115"/>
                <a:gd name="T9" fmla="*/ 80 h 108"/>
                <a:gd name="T10" fmla="*/ 8 w 115"/>
                <a:gd name="T11" fmla="*/ 89 h 108"/>
                <a:gd name="T12" fmla="*/ 92 w 115"/>
                <a:gd name="T13" fmla="*/ 34 h 108"/>
                <a:gd name="T14" fmla="*/ 18 w 115"/>
                <a:gd name="T15" fmla="*/ 94 h 108"/>
                <a:gd name="T16" fmla="*/ 27 w 115"/>
                <a:gd name="T17" fmla="*/ 100 h 108"/>
                <a:gd name="T18" fmla="*/ 103 w 115"/>
                <a:gd name="T19" fmla="*/ 50 h 108"/>
                <a:gd name="T20" fmla="*/ 54 w 115"/>
                <a:gd name="T21" fmla="*/ 98 h 108"/>
                <a:gd name="T22" fmla="*/ 70 w 115"/>
                <a:gd name="T23" fmla="*/ 96 h 108"/>
                <a:gd name="T24" fmla="*/ 115 w 115"/>
                <a:gd name="T25" fmla="*/ 61 h 108"/>
                <a:gd name="T26" fmla="*/ 81 w 115"/>
                <a:gd name="T27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5" h="108">
                  <a:moveTo>
                    <a:pt x="81" y="0"/>
                  </a:moveTo>
                  <a:cubicBezTo>
                    <a:pt x="81" y="0"/>
                    <a:pt x="9" y="38"/>
                    <a:pt x="6" y="44"/>
                  </a:cubicBezTo>
                  <a:cubicBezTo>
                    <a:pt x="4" y="50"/>
                    <a:pt x="6" y="54"/>
                    <a:pt x="13" y="51"/>
                  </a:cubicBezTo>
                  <a:cubicBezTo>
                    <a:pt x="19" y="48"/>
                    <a:pt x="83" y="17"/>
                    <a:pt x="83" y="17"/>
                  </a:cubicBezTo>
                  <a:cubicBezTo>
                    <a:pt x="83" y="17"/>
                    <a:pt x="5" y="75"/>
                    <a:pt x="2" y="80"/>
                  </a:cubicBezTo>
                  <a:cubicBezTo>
                    <a:pt x="0" y="83"/>
                    <a:pt x="4" y="91"/>
                    <a:pt x="8" y="89"/>
                  </a:cubicBezTo>
                  <a:cubicBezTo>
                    <a:pt x="12" y="88"/>
                    <a:pt x="92" y="34"/>
                    <a:pt x="92" y="34"/>
                  </a:cubicBezTo>
                  <a:cubicBezTo>
                    <a:pt x="92" y="34"/>
                    <a:pt x="20" y="89"/>
                    <a:pt x="18" y="94"/>
                  </a:cubicBezTo>
                  <a:cubicBezTo>
                    <a:pt x="16" y="98"/>
                    <a:pt x="22" y="104"/>
                    <a:pt x="27" y="100"/>
                  </a:cubicBezTo>
                  <a:cubicBezTo>
                    <a:pt x="33" y="97"/>
                    <a:pt x="103" y="50"/>
                    <a:pt x="103" y="50"/>
                  </a:cubicBezTo>
                  <a:cubicBezTo>
                    <a:pt x="103" y="50"/>
                    <a:pt x="53" y="93"/>
                    <a:pt x="54" y="98"/>
                  </a:cubicBezTo>
                  <a:cubicBezTo>
                    <a:pt x="55" y="101"/>
                    <a:pt x="58" y="108"/>
                    <a:pt x="70" y="96"/>
                  </a:cubicBezTo>
                  <a:cubicBezTo>
                    <a:pt x="83" y="85"/>
                    <a:pt x="115" y="61"/>
                    <a:pt x="115" y="61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rgbClr val="E09E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8" name="Freeform 235">
              <a:extLst>
                <a:ext uri="{FF2B5EF4-FFF2-40B4-BE49-F238E27FC236}">
                  <a16:creationId xmlns:a16="http://schemas.microsoft.com/office/drawing/2014/main" id="{1C59509F-8935-4E36-A960-97B79A62D633}"/>
                </a:ext>
              </a:extLst>
            </p:cNvPr>
            <p:cNvSpPr>
              <a:spLocks/>
            </p:cNvSpPr>
            <p:nvPr/>
          </p:nvSpPr>
          <p:spPr bwMode="auto">
            <a:xfrm>
              <a:off x="8688888" y="3422902"/>
              <a:ext cx="524556" cy="364609"/>
            </a:xfrm>
            <a:custGeom>
              <a:avLst/>
              <a:gdLst>
                <a:gd name="T0" fmla="*/ 0 w 614"/>
                <a:gd name="T1" fmla="*/ 381 h 428"/>
                <a:gd name="T2" fmla="*/ 38 w 614"/>
                <a:gd name="T3" fmla="*/ 428 h 428"/>
                <a:gd name="T4" fmla="*/ 323 w 614"/>
                <a:gd name="T5" fmla="*/ 291 h 428"/>
                <a:gd name="T6" fmla="*/ 384 w 614"/>
                <a:gd name="T7" fmla="*/ 246 h 428"/>
                <a:gd name="T8" fmla="*/ 384 w 614"/>
                <a:gd name="T9" fmla="*/ 246 h 428"/>
                <a:gd name="T10" fmla="*/ 415 w 614"/>
                <a:gd name="T11" fmla="*/ 222 h 428"/>
                <a:gd name="T12" fmla="*/ 422 w 614"/>
                <a:gd name="T13" fmla="*/ 216 h 428"/>
                <a:gd name="T14" fmla="*/ 422 w 614"/>
                <a:gd name="T15" fmla="*/ 216 h 428"/>
                <a:gd name="T16" fmla="*/ 490 w 614"/>
                <a:gd name="T17" fmla="*/ 155 h 428"/>
                <a:gd name="T18" fmla="*/ 564 w 614"/>
                <a:gd name="T19" fmla="*/ 19 h 428"/>
                <a:gd name="T20" fmla="*/ 510 w 614"/>
                <a:gd name="T21" fmla="*/ 15 h 428"/>
                <a:gd name="T22" fmla="*/ 421 w 614"/>
                <a:gd name="T23" fmla="*/ 81 h 428"/>
                <a:gd name="T24" fmla="*/ 334 w 614"/>
                <a:gd name="T25" fmla="*/ 157 h 428"/>
                <a:gd name="T26" fmla="*/ 246 w 614"/>
                <a:gd name="T27" fmla="*/ 233 h 428"/>
                <a:gd name="T28" fmla="*/ 0 w 614"/>
                <a:gd name="T29" fmla="*/ 381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14" h="428">
                  <a:moveTo>
                    <a:pt x="0" y="381"/>
                  </a:moveTo>
                  <a:cubicBezTo>
                    <a:pt x="38" y="428"/>
                    <a:pt x="38" y="428"/>
                    <a:pt x="38" y="428"/>
                  </a:cubicBezTo>
                  <a:cubicBezTo>
                    <a:pt x="38" y="428"/>
                    <a:pt x="285" y="326"/>
                    <a:pt x="323" y="291"/>
                  </a:cubicBezTo>
                  <a:cubicBezTo>
                    <a:pt x="323" y="291"/>
                    <a:pt x="333" y="287"/>
                    <a:pt x="384" y="246"/>
                  </a:cubicBezTo>
                  <a:cubicBezTo>
                    <a:pt x="384" y="246"/>
                    <a:pt x="384" y="246"/>
                    <a:pt x="384" y="246"/>
                  </a:cubicBezTo>
                  <a:cubicBezTo>
                    <a:pt x="395" y="238"/>
                    <a:pt x="406" y="229"/>
                    <a:pt x="415" y="222"/>
                  </a:cubicBezTo>
                  <a:cubicBezTo>
                    <a:pt x="415" y="222"/>
                    <a:pt x="418" y="220"/>
                    <a:pt x="422" y="216"/>
                  </a:cubicBezTo>
                  <a:cubicBezTo>
                    <a:pt x="422" y="216"/>
                    <a:pt x="422" y="216"/>
                    <a:pt x="422" y="216"/>
                  </a:cubicBezTo>
                  <a:cubicBezTo>
                    <a:pt x="440" y="200"/>
                    <a:pt x="490" y="155"/>
                    <a:pt x="490" y="155"/>
                  </a:cubicBezTo>
                  <a:cubicBezTo>
                    <a:pt x="490" y="155"/>
                    <a:pt x="614" y="90"/>
                    <a:pt x="564" y="19"/>
                  </a:cubicBezTo>
                  <a:cubicBezTo>
                    <a:pt x="564" y="19"/>
                    <a:pt x="543" y="0"/>
                    <a:pt x="510" y="15"/>
                  </a:cubicBezTo>
                  <a:cubicBezTo>
                    <a:pt x="478" y="30"/>
                    <a:pt x="432" y="71"/>
                    <a:pt x="421" y="81"/>
                  </a:cubicBezTo>
                  <a:cubicBezTo>
                    <a:pt x="409" y="92"/>
                    <a:pt x="338" y="153"/>
                    <a:pt x="334" y="157"/>
                  </a:cubicBezTo>
                  <a:cubicBezTo>
                    <a:pt x="320" y="171"/>
                    <a:pt x="271" y="214"/>
                    <a:pt x="246" y="233"/>
                  </a:cubicBezTo>
                  <a:cubicBezTo>
                    <a:pt x="202" y="267"/>
                    <a:pt x="0" y="381"/>
                    <a:pt x="0" y="381"/>
                  </a:cubicBezTo>
                  <a:close/>
                </a:path>
              </a:pathLst>
            </a:custGeom>
            <a:solidFill>
              <a:srgbClr val="BF3B2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9" name="Freeform 236">
              <a:extLst>
                <a:ext uri="{FF2B5EF4-FFF2-40B4-BE49-F238E27FC236}">
                  <a16:creationId xmlns:a16="http://schemas.microsoft.com/office/drawing/2014/main" id="{C02AF449-B4E8-482E-8CE4-EDD908EE8B92}"/>
                </a:ext>
              </a:extLst>
            </p:cNvPr>
            <p:cNvSpPr>
              <a:spLocks/>
            </p:cNvSpPr>
            <p:nvPr/>
          </p:nvSpPr>
          <p:spPr bwMode="auto">
            <a:xfrm>
              <a:off x="9137769" y="3152883"/>
              <a:ext cx="182304" cy="263138"/>
            </a:xfrm>
            <a:custGeom>
              <a:avLst/>
              <a:gdLst>
                <a:gd name="T0" fmla="*/ 181 w 215"/>
                <a:gd name="T1" fmla="*/ 195 h 308"/>
                <a:gd name="T2" fmla="*/ 181 w 215"/>
                <a:gd name="T3" fmla="*/ 195 h 308"/>
                <a:gd name="T4" fmla="*/ 147 w 215"/>
                <a:gd name="T5" fmla="*/ 250 h 308"/>
                <a:gd name="T6" fmla="*/ 0 w 215"/>
                <a:gd name="T7" fmla="*/ 154 h 308"/>
                <a:gd name="T8" fmla="*/ 10 w 215"/>
                <a:gd name="T9" fmla="*/ 82 h 308"/>
                <a:gd name="T10" fmla="*/ 79 w 215"/>
                <a:gd name="T11" fmla="*/ 2 h 308"/>
                <a:gd name="T12" fmla="*/ 200 w 215"/>
                <a:gd name="T13" fmla="*/ 56 h 308"/>
                <a:gd name="T14" fmla="*/ 181 w 215"/>
                <a:gd name="T15" fmla="*/ 195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5" h="308">
                  <a:moveTo>
                    <a:pt x="181" y="195"/>
                  </a:moveTo>
                  <a:cubicBezTo>
                    <a:pt x="181" y="195"/>
                    <a:pt x="181" y="195"/>
                    <a:pt x="181" y="195"/>
                  </a:cubicBezTo>
                  <a:cubicBezTo>
                    <a:pt x="171" y="215"/>
                    <a:pt x="160" y="234"/>
                    <a:pt x="147" y="250"/>
                  </a:cubicBezTo>
                  <a:cubicBezTo>
                    <a:pt x="104" y="306"/>
                    <a:pt x="2" y="308"/>
                    <a:pt x="0" y="154"/>
                  </a:cubicBezTo>
                  <a:cubicBezTo>
                    <a:pt x="0" y="125"/>
                    <a:pt x="4" y="101"/>
                    <a:pt x="10" y="82"/>
                  </a:cubicBezTo>
                  <a:cubicBezTo>
                    <a:pt x="30" y="14"/>
                    <a:pt x="79" y="2"/>
                    <a:pt x="79" y="2"/>
                  </a:cubicBezTo>
                  <a:cubicBezTo>
                    <a:pt x="116" y="0"/>
                    <a:pt x="179" y="9"/>
                    <a:pt x="200" y="56"/>
                  </a:cubicBezTo>
                  <a:cubicBezTo>
                    <a:pt x="215" y="90"/>
                    <a:pt x="204" y="145"/>
                    <a:pt x="181" y="195"/>
                  </a:cubicBezTo>
                  <a:close/>
                </a:path>
              </a:pathLst>
            </a:custGeom>
            <a:solidFill>
              <a:srgbClr val="EEA9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0" name="Freeform 237">
              <a:extLst>
                <a:ext uri="{FF2B5EF4-FFF2-40B4-BE49-F238E27FC236}">
                  <a16:creationId xmlns:a16="http://schemas.microsoft.com/office/drawing/2014/main" id="{5C717AD7-0A2C-416E-90FE-0CB01E36FB09}"/>
                </a:ext>
              </a:extLst>
            </p:cNvPr>
            <p:cNvSpPr>
              <a:spLocks/>
            </p:cNvSpPr>
            <p:nvPr/>
          </p:nvSpPr>
          <p:spPr bwMode="auto">
            <a:xfrm>
              <a:off x="9146369" y="3120207"/>
              <a:ext cx="185744" cy="199503"/>
            </a:xfrm>
            <a:custGeom>
              <a:avLst/>
              <a:gdLst>
                <a:gd name="T0" fmla="*/ 171 w 219"/>
                <a:gd name="T1" fmla="*/ 235 h 236"/>
                <a:gd name="T2" fmla="*/ 171 w 219"/>
                <a:gd name="T3" fmla="*/ 235 h 236"/>
                <a:gd name="T4" fmla="*/ 147 w 219"/>
                <a:gd name="T5" fmla="*/ 198 h 236"/>
                <a:gd name="T6" fmla="*/ 139 w 219"/>
                <a:gd name="T7" fmla="*/ 193 h 236"/>
                <a:gd name="T8" fmla="*/ 109 w 219"/>
                <a:gd name="T9" fmla="*/ 181 h 236"/>
                <a:gd name="T10" fmla="*/ 100 w 219"/>
                <a:gd name="T11" fmla="*/ 118 h 236"/>
                <a:gd name="T12" fmla="*/ 0 w 219"/>
                <a:gd name="T13" fmla="*/ 122 h 236"/>
                <a:gd name="T14" fmla="*/ 69 w 219"/>
                <a:gd name="T15" fmla="*/ 42 h 236"/>
                <a:gd name="T16" fmla="*/ 204 w 219"/>
                <a:gd name="T17" fmla="*/ 90 h 236"/>
                <a:gd name="T18" fmla="*/ 171 w 219"/>
                <a:gd name="T19" fmla="*/ 235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9" h="236">
                  <a:moveTo>
                    <a:pt x="171" y="235"/>
                  </a:moveTo>
                  <a:cubicBezTo>
                    <a:pt x="171" y="235"/>
                    <a:pt x="171" y="235"/>
                    <a:pt x="171" y="235"/>
                  </a:cubicBezTo>
                  <a:cubicBezTo>
                    <a:pt x="171" y="235"/>
                    <a:pt x="166" y="236"/>
                    <a:pt x="147" y="198"/>
                  </a:cubicBezTo>
                  <a:cubicBezTo>
                    <a:pt x="143" y="191"/>
                    <a:pt x="140" y="196"/>
                    <a:pt x="139" y="193"/>
                  </a:cubicBezTo>
                  <a:cubicBezTo>
                    <a:pt x="109" y="181"/>
                    <a:pt x="109" y="181"/>
                    <a:pt x="109" y="181"/>
                  </a:cubicBezTo>
                  <a:cubicBezTo>
                    <a:pt x="109" y="181"/>
                    <a:pt x="138" y="131"/>
                    <a:pt x="100" y="118"/>
                  </a:cubicBezTo>
                  <a:cubicBezTo>
                    <a:pt x="60" y="104"/>
                    <a:pt x="0" y="122"/>
                    <a:pt x="0" y="122"/>
                  </a:cubicBezTo>
                  <a:cubicBezTo>
                    <a:pt x="13" y="0"/>
                    <a:pt x="69" y="42"/>
                    <a:pt x="69" y="42"/>
                  </a:cubicBezTo>
                  <a:cubicBezTo>
                    <a:pt x="106" y="40"/>
                    <a:pt x="183" y="43"/>
                    <a:pt x="204" y="90"/>
                  </a:cubicBezTo>
                  <a:cubicBezTo>
                    <a:pt x="219" y="123"/>
                    <a:pt x="194" y="185"/>
                    <a:pt x="171" y="235"/>
                  </a:cubicBezTo>
                  <a:close/>
                </a:path>
              </a:pathLst>
            </a:custGeom>
            <a:solidFill>
              <a:srgbClr val="6652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1" name="Freeform 238">
              <a:extLst>
                <a:ext uri="{FF2B5EF4-FFF2-40B4-BE49-F238E27FC236}">
                  <a16:creationId xmlns:a16="http://schemas.microsoft.com/office/drawing/2014/main" id="{DC90232B-0759-4D51-9601-9981C0E761C1}"/>
                </a:ext>
              </a:extLst>
            </p:cNvPr>
            <p:cNvSpPr>
              <a:spLocks/>
            </p:cNvSpPr>
            <p:nvPr/>
          </p:nvSpPr>
          <p:spPr bwMode="auto">
            <a:xfrm>
              <a:off x="9254719" y="3247475"/>
              <a:ext cx="37837" cy="58475"/>
            </a:xfrm>
            <a:custGeom>
              <a:avLst/>
              <a:gdLst>
                <a:gd name="T0" fmla="*/ 5 w 44"/>
                <a:gd name="T1" fmla="*/ 19 h 67"/>
                <a:gd name="T2" fmla="*/ 36 w 44"/>
                <a:gd name="T3" fmla="*/ 22 h 67"/>
                <a:gd name="T4" fmla="*/ 8 w 44"/>
                <a:gd name="T5" fmla="*/ 62 h 67"/>
                <a:gd name="T6" fmla="*/ 5 w 44"/>
                <a:gd name="T7" fmla="*/ 19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67">
                  <a:moveTo>
                    <a:pt x="5" y="19"/>
                  </a:moveTo>
                  <a:cubicBezTo>
                    <a:pt x="7" y="8"/>
                    <a:pt x="27" y="0"/>
                    <a:pt x="36" y="22"/>
                  </a:cubicBezTo>
                  <a:cubicBezTo>
                    <a:pt x="44" y="44"/>
                    <a:pt x="15" y="67"/>
                    <a:pt x="8" y="62"/>
                  </a:cubicBezTo>
                  <a:cubicBezTo>
                    <a:pt x="0" y="57"/>
                    <a:pt x="1" y="36"/>
                    <a:pt x="5" y="19"/>
                  </a:cubicBezTo>
                  <a:close/>
                </a:path>
              </a:pathLst>
            </a:custGeom>
            <a:solidFill>
              <a:srgbClr val="EEA9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2" name="Freeform 239">
              <a:extLst>
                <a:ext uri="{FF2B5EF4-FFF2-40B4-BE49-F238E27FC236}">
                  <a16:creationId xmlns:a16="http://schemas.microsoft.com/office/drawing/2014/main" id="{838F9267-B9E5-4394-A1C1-D620023596E8}"/>
                </a:ext>
              </a:extLst>
            </p:cNvPr>
            <p:cNvSpPr>
              <a:spLocks/>
            </p:cNvSpPr>
            <p:nvPr/>
          </p:nvSpPr>
          <p:spPr bwMode="auto">
            <a:xfrm>
              <a:off x="8814437" y="4785026"/>
              <a:ext cx="189184" cy="108351"/>
            </a:xfrm>
            <a:custGeom>
              <a:avLst/>
              <a:gdLst>
                <a:gd name="T0" fmla="*/ 132 w 223"/>
                <a:gd name="T1" fmla="*/ 4 h 127"/>
                <a:gd name="T2" fmla="*/ 55 w 223"/>
                <a:gd name="T3" fmla="*/ 46 h 127"/>
                <a:gd name="T4" fmla="*/ 1 w 223"/>
                <a:gd name="T5" fmla="*/ 92 h 127"/>
                <a:gd name="T6" fmla="*/ 143 w 223"/>
                <a:gd name="T7" fmla="*/ 106 h 127"/>
                <a:gd name="T8" fmla="*/ 216 w 223"/>
                <a:gd name="T9" fmla="*/ 68 h 127"/>
                <a:gd name="T10" fmla="*/ 218 w 223"/>
                <a:gd name="T11" fmla="*/ 6 h 127"/>
                <a:gd name="T12" fmla="*/ 132 w 223"/>
                <a:gd name="T13" fmla="*/ 4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127">
                  <a:moveTo>
                    <a:pt x="132" y="4"/>
                  </a:moveTo>
                  <a:cubicBezTo>
                    <a:pt x="132" y="4"/>
                    <a:pt x="90" y="38"/>
                    <a:pt x="55" y="46"/>
                  </a:cubicBezTo>
                  <a:cubicBezTo>
                    <a:pt x="19" y="53"/>
                    <a:pt x="1" y="71"/>
                    <a:pt x="1" y="92"/>
                  </a:cubicBezTo>
                  <a:cubicBezTo>
                    <a:pt x="0" y="113"/>
                    <a:pt x="102" y="127"/>
                    <a:pt x="143" y="106"/>
                  </a:cubicBezTo>
                  <a:cubicBezTo>
                    <a:pt x="203" y="74"/>
                    <a:pt x="209" y="84"/>
                    <a:pt x="216" y="68"/>
                  </a:cubicBezTo>
                  <a:cubicBezTo>
                    <a:pt x="223" y="52"/>
                    <a:pt x="217" y="11"/>
                    <a:pt x="218" y="6"/>
                  </a:cubicBezTo>
                  <a:cubicBezTo>
                    <a:pt x="218" y="0"/>
                    <a:pt x="132" y="4"/>
                    <a:pt x="132" y="4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3" name="Freeform 240">
              <a:extLst>
                <a:ext uri="{FF2B5EF4-FFF2-40B4-BE49-F238E27FC236}">
                  <a16:creationId xmlns:a16="http://schemas.microsoft.com/office/drawing/2014/main" id="{3C4F68DC-CE52-44FE-BDF9-B8C6ED6CA231}"/>
                </a:ext>
              </a:extLst>
            </p:cNvPr>
            <p:cNvSpPr>
              <a:spLocks/>
            </p:cNvSpPr>
            <p:nvPr/>
          </p:nvSpPr>
          <p:spPr bwMode="auto">
            <a:xfrm>
              <a:off x="8924507" y="4769546"/>
              <a:ext cx="68794" cy="32677"/>
            </a:xfrm>
            <a:custGeom>
              <a:avLst/>
              <a:gdLst>
                <a:gd name="T0" fmla="*/ 5 w 81"/>
                <a:gd name="T1" fmla="*/ 10 h 37"/>
                <a:gd name="T2" fmla="*/ 1 w 81"/>
                <a:gd name="T3" fmla="*/ 28 h 37"/>
                <a:gd name="T4" fmla="*/ 78 w 81"/>
                <a:gd name="T5" fmla="*/ 23 h 37"/>
                <a:gd name="T6" fmla="*/ 74 w 81"/>
                <a:gd name="T7" fmla="*/ 0 h 37"/>
                <a:gd name="T8" fmla="*/ 5 w 81"/>
                <a:gd name="T9" fmla="*/ 1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37">
                  <a:moveTo>
                    <a:pt x="5" y="10"/>
                  </a:moveTo>
                  <a:cubicBezTo>
                    <a:pt x="5" y="10"/>
                    <a:pt x="0" y="27"/>
                    <a:pt x="1" y="28"/>
                  </a:cubicBezTo>
                  <a:cubicBezTo>
                    <a:pt x="2" y="28"/>
                    <a:pt x="81" y="37"/>
                    <a:pt x="78" y="23"/>
                  </a:cubicBezTo>
                  <a:cubicBezTo>
                    <a:pt x="76" y="12"/>
                    <a:pt x="74" y="0"/>
                    <a:pt x="74" y="0"/>
                  </a:cubicBezTo>
                  <a:lnTo>
                    <a:pt x="5" y="10"/>
                  </a:lnTo>
                  <a:close/>
                </a:path>
              </a:pathLst>
            </a:custGeom>
            <a:solidFill>
              <a:srgbClr val="2E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4" name="Freeform 241">
              <a:extLst>
                <a:ext uri="{FF2B5EF4-FFF2-40B4-BE49-F238E27FC236}">
                  <a16:creationId xmlns:a16="http://schemas.microsoft.com/office/drawing/2014/main" id="{90E53C73-8595-4675-A08E-9FA144BC0791}"/>
                </a:ext>
              </a:extLst>
            </p:cNvPr>
            <p:cNvSpPr>
              <a:spLocks/>
            </p:cNvSpPr>
            <p:nvPr/>
          </p:nvSpPr>
          <p:spPr bwMode="auto">
            <a:xfrm>
              <a:off x="9263319" y="4809103"/>
              <a:ext cx="168545" cy="116950"/>
            </a:xfrm>
            <a:custGeom>
              <a:avLst/>
              <a:gdLst>
                <a:gd name="T0" fmla="*/ 107 w 198"/>
                <a:gd name="T1" fmla="*/ 3 h 136"/>
                <a:gd name="T2" fmla="*/ 48 w 198"/>
                <a:gd name="T3" fmla="*/ 51 h 136"/>
                <a:gd name="T4" fmla="*/ 1 w 198"/>
                <a:gd name="T5" fmla="*/ 91 h 136"/>
                <a:gd name="T6" fmla="*/ 134 w 198"/>
                <a:gd name="T7" fmla="*/ 102 h 136"/>
                <a:gd name="T8" fmla="*/ 191 w 198"/>
                <a:gd name="T9" fmla="*/ 66 h 136"/>
                <a:gd name="T10" fmla="*/ 193 w 198"/>
                <a:gd name="T11" fmla="*/ 6 h 136"/>
                <a:gd name="T12" fmla="*/ 107 w 198"/>
                <a:gd name="T13" fmla="*/ 3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8" h="136">
                  <a:moveTo>
                    <a:pt x="107" y="3"/>
                  </a:moveTo>
                  <a:cubicBezTo>
                    <a:pt x="107" y="3"/>
                    <a:pt x="81" y="43"/>
                    <a:pt x="48" y="51"/>
                  </a:cubicBezTo>
                  <a:cubicBezTo>
                    <a:pt x="15" y="59"/>
                    <a:pt x="3" y="71"/>
                    <a:pt x="1" y="91"/>
                  </a:cubicBezTo>
                  <a:cubicBezTo>
                    <a:pt x="0" y="111"/>
                    <a:pt x="79" y="136"/>
                    <a:pt x="134" y="102"/>
                  </a:cubicBezTo>
                  <a:cubicBezTo>
                    <a:pt x="170" y="79"/>
                    <a:pt x="184" y="80"/>
                    <a:pt x="191" y="66"/>
                  </a:cubicBezTo>
                  <a:cubicBezTo>
                    <a:pt x="198" y="51"/>
                    <a:pt x="193" y="10"/>
                    <a:pt x="193" y="6"/>
                  </a:cubicBezTo>
                  <a:cubicBezTo>
                    <a:pt x="194" y="0"/>
                    <a:pt x="107" y="3"/>
                    <a:pt x="107" y="3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5" name="Freeform 242">
              <a:extLst>
                <a:ext uri="{FF2B5EF4-FFF2-40B4-BE49-F238E27FC236}">
                  <a16:creationId xmlns:a16="http://schemas.microsoft.com/office/drawing/2014/main" id="{AB5DDB4B-E011-4273-AC28-1F7DC447DBDA}"/>
                </a:ext>
              </a:extLst>
            </p:cNvPr>
            <p:cNvSpPr>
              <a:spLocks/>
            </p:cNvSpPr>
            <p:nvPr/>
          </p:nvSpPr>
          <p:spPr bwMode="auto">
            <a:xfrm>
              <a:off x="9361350" y="4795345"/>
              <a:ext cx="61915" cy="30958"/>
            </a:xfrm>
            <a:custGeom>
              <a:avLst/>
              <a:gdLst>
                <a:gd name="T0" fmla="*/ 2 w 74"/>
                <a:gd name="T1" fmla="*/ 6 h 36"/>
                <a:gd name="T2" fmla="*/ 1 w 74"/>
                <a:gd name="T3" fmla="*/ 23 h 36"/>
                <a:gd name="T4" fmla="*/ 74 w 74"/>
                <a:gd name="T5" fmla="*/ 23 h 36"/>
                <a:gd name="T6" fmla="*/ 69 w 74"/>
                <a:gd name="T7" fmla="*/ 0 h 36"/>
                <a:gd name="T8" fmla="*/ 2 w 74"/>
                <a:gd name="T9" fmla="*/ 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" h="36">
                  <a:moveTo>
                    <a:pt x="2" y="6"/>
                  </a:moveTo>
                  <a:cubicBezTo>
                    <a:pt x="2" y="6"/>
                    <a:pt x="0" y="22"/>
                    <a:pt x="1" y="23"/>
                  </a:cubicBezTo>
                  <a:cubicBezTo>
                    <a:pt x="1" y="23"/>
                    <a:pt x="74" y="36"/>
                    <a:pt x="74" y="23"/>
                  </a:cubicBezTo>
                  <a:cubicBezTo>
                    <a:pt x="74" y="13"/>
                    <a:pt x="69" y="0"/>
                    <a:pt x="69" y="0"/>
                  </a:cubicBezTo>
                  <a:lnTo>
                    <a:pt x="2" y="6"/>
                  </a:lnTo>
                  <a:close/>
                </a:path>
              </a:pathLst>
            </a:custGeom>
            <a:solidFill>
              <a:srgbClr val="2F6B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6" name="Freeform 243">
              <a:extLst>
                <a:ext uri="{FF2B5EF4-FFF2-40B4-BE49-F238E27FC236}">
                  <a16:creationId xmlns:a16="http://schemas.microsoft.com/office/drawing/2014/main" id="{B90EA461-BD44-4777-BE1B-39F70E1C3F7D}"/>
                </a:ext>
              </a:extLst>
            </p:cNvPr>
            <p:cNvSpPr>
              <a:spLocks/>
            </p:cNvSpPr>
            <p:nvPr/>
          </p:nvSpPr>
          <p:spPr bwMode="auto">
            <a:xfrm>
              <a:off x="8910748" y="3832226"/>
              <a:ext cx="533154" cy="997515"/>
            </a:xfrm>
            <a:custGeom>
              <a:avLst/>
              <a:gdLst>
                <a:gd name="T0" fmla="*/ 228 w 624"/>
                <a:gd name="T1" fmla="*/ 130 h 1169"/>
                <a:gd name="T2" fmla="*/ 101 w 624"/>
                <a:gd name="T3" fmla="*/ 459 h 1169"/>
                <a:gd name="T4" fmla="*/ 38 w 624"/>
                <a:gd name="T5" fmla="*/ 718 h 1169"/>
                <a:gd name="T6" fmla="*/ 4 w 624"/>
                <a:gd name="T7" fmla="*/ 1116 h 1169"/>
                <a:gd name="T8" fmla="*/ 116 w 624"/>
                <a:gd name="T9" fmla="*/ 1129 h 1169"/>
                <a:gd name="T10" fmla="*/ 198 w 624"/>
                <a:gd name="T11" fmla="*/ 664 h 1169"/>
                <a:gd name="T12" fmla="*/ 385 w 624"/>
                <a:gd name="T13" fmla="*/ 319 h 1169"/>
                <a:gd name="T14" fmla="*/ 461 w 624"/>
                <a:gd name="T15" fmla="*/ 693 h 1169"/>
                <a:gd name="T16" fmla="*/ 502 w 624"/>
                <a:gd name="T17" fmla="*/ 1152 h 1169"/>
                <a:gd name="T18" fmla="*/ 624 w 624"/>
                <a:gd name="T19" fmla="*/ 1152 h 1169"/>
                <a:gd name="T20" fmla="*/ 601 w 624"/>
                <a:gd name="T21" fmla="*/ 692 h 1169"/>
                <a:gd name="T22" fmla="*/ 561 w 624"/>
                <a:gd name="T23" fmla="*/ 86 h 1169"/>
                <a:gd name="T24" fmla="*/ 228 w 624"/>
                <a:gd name="T25" fmla="*/ 130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24" h="1169">
                  <a:moveTo>
                    <a:pt x="228" y="130"/>
                  </a:moveTo>
                  <a:cubicBezTo>
                    <a:pt x="228" y="130"/>
                    <a:pt x="129" y="376"/>
                    <a:pt x="101" y="459"/>
                  </a:cubicBezTo>
                  <a:cubicBezTo>
                    <a:pt x="63" y="569"/>
                    <a:pt x="42" y="665"/>
                    <a:pt x="38" y="718"/>
                  </a:cubicBezTo>
                  <a:cubicBezTo>
                    <a:pt x="32" y="784"/>
                    <a:pt x="9" y="1096"/>
                    <a:pt x="4" y="1116"/>
                  </a:cubicBezTo>
                  <a:cubicBezTo>
                    <a:pt x="0" y="1135"/>
                    <a:pt x="116" y="1129"/>
                    <a:pt x="116" y="1129"/>
                  </a:cubicBezTo>
                  <a:cubicBezTo>
                    <a:pt x="116" y="1129"/>
                    <a:pt x="180" y="735"/>
                    <a:pt x="198" y="664"/>
                  </a:cubicBezTo>
                  <a:cubicBezTo>
                    <a:pt x="215" y="599"/>
                    <a:pt x="370" y="301"/>
                    <a:pt x="385" y="319"/>
                  </a:cubicBezTo>
                  <a:cubicBezTo>
                    <a:pt x="400" y="337"/>
                    <a:pt x="450" y="642"/>
                    <a:pt x="461" y="693"/>
                  </a:cubicBezTo>
                  <a:cubicBezTo>
                    <a:pt x="472" y="745"/>
                    <a:pt x="502" y="1152"/>
                    <a:pt x="502" y="1152"/>
                  </a:cubicBezTo>
                  <a:cubicBezTo>
                    <a:pt x="502" y="1152"/>
                    <a:pt x="603" y="1169"/>
                    <a:pt x="624" y="1152"/>
                  </a:cubicBezTo>
                  <a:cubicBezTo>
                    <a:pt x="624" y="1152"/>
                    <a:pt x="608" y="789"/>
                    <a:pt x="601" y="692"/>
                  </a:cubicBezTo>
                  <a:cubicBezTo>
                    <a:pt x="598" y="655"/>
                    <a:pt x="624" y="250"/>
                    <a:pt x="561" y="86"/>
                  </a:cubicBezTo>
                  <a:cubicBezTo>
                    <a:pt x="528" y="0"/>
                    <a:pt x="228" y="130"/>
                    <a:pt x="228" y="13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7" name="Freeform 244">
              <a:extLst>
                <a:ext uri="{FF2B5EF4-FFF2-40B4-BE49-F238E27FC236}">
                  <a16:creationId xmlns:a16="http://schemas.microsoft.com/office/drawing/2014/main" id="{25DD8F1A-47E7-4E51-9BA6-7FDD79FAB35A}"/>
                </a:ext>
              </a:extLst>
            </p:cNvPr>
            <p:cNvSpPr>
              <a:spLocks/>
            </p:cNvSpPr>
            <p:nvPr/>
          </p:nvSpPr>
          <p:spPr bwMode="auto">
            <a:xfrm>
              <a:off x="9081014" y="3417741"/>
              <a:ext cx="359450" cy="615708"/>
            </a:xfrm>
            <a:custGeom>
              <a:avLst/>
              <a:gdLst>
                <a:gd name="T0" fmla="*/ 136 w 422"/>
                <a:gd name="T1" fmla="*/ 0 h 722"/>
                <a:gd name="T2" fmla="*/ 39 w 422"/>
                <a:gd name="T3" fmla="*/ 28 h 722"/>
                <a:gd name="T4" fmla="*/ 2 w 422"/>
                <a:gd name="T5" fmla="*/ 173 h 722"/>
                <a:gd name="T6" fmla="*/ 20 w 422"/>
                <a:gd name="T7" fmla="*/ 364 h 722"/>
                <a:gd name="T8" fmla="*/ 2 w 422"/>
                <a:gd name="T9" fmla="*/ 655 h 722"/>
                <a:gd name="T10" fmla="*/ 401 w 422"/>
                <a:gd name="T11" fmla="*/ 670 h 722"/>
                <a:gd name="T12" fmla="*/ 364 w 422"/>
                <a:gd name="T13" fmla="*/ 417 h 722"/>
                <a:gd name="T14" fmla="*/ 399 w 422"/>
                <a:gd name="T15" fmla="*/ 168 h 722"/>
                <a:gd name="T16" fmla="*/ 401 w 422"/>
                <a:gd name="T17" fmla="*/ 9 h 722"/>
                <a:gd name="T18" fmla="*/ 242 w 422"/>
                <a:gd name="T19" fmla="*/ 0 h 722"/>
                <a:gd name="T20" fmla="*/ 136 w 422"/>
                <a:gd name="T21" fmla="*/ 0 h 7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2" h="722">
                  <a:moveTo>
                    <a:pt x="136" y="0"/>
                  </a:moveTo>
                  <a:cubicBezTo>
                    <a:pt x="136" y="0"/>
                    <a:pt x="50" y="18"/>
                    <a:pt x="39" y="28"/>
                  </a:cubicBezTo>
                  <a:cubicBezTo>
                    <a:pt x="27" y="38"/>
                    <a:pt x="3" y="144"/>
                    <a:pt x="2" y="173"/>
                  </a:cubicBezTo>
                  <a:cubicBezTo>
                    <a:pt x="0" y="201"/>
                    <a:pt x="8" y="319"/>
                    <a:pt x="20" y="364"/>
                  </a:cubicBezTo>
                  <a:cubicBezTo>
                    <a:pt x="32" y="408"/>
                    <a:pt x="9" y="593"/>
                    <a:pt x="2" y="655"/>
                  </a:cubicBezTo>
                  <a:cubicBezTo>
                    <a:pt x="2" y="655"/>
                    <a:pt x="150" y="722"/>
                    <a:pt x="401" y="670"/>
                  </a:cubicBezTo>
                  <a:cubicBezTo>
                    <a:pt x="401" y="670"/>
                    <a:pt x="357" y="478"/>
                    <a:pt x="364" y="417"/>
                  </a:cubicBezTo>
                  <a:cubicBezTo>
                    <a:pt x="374" y="339"/>
                    <a:pt x="399" y="168"/>
                    <a:pt x="399" y="168"/>
                  </a:cubicBezTo>
                  <a:cubicBezTo>
                    <a:pt x="399" y="168"/>
                    <a:pt x="422" y="5"/>
                    <a:pt x="401" y="9"/>
                  </a:cubicBezTo>
                  <a:cubicBezTo>
                    <a:pt x="332" y="22"/>
                    <a:pt x="242" y="0"/>
                    <a:pt x="242" y="0"/>
                  </a:cubicBezTo>
                  <a:lnTo>
                    <a:pt x="136" y="0"/>
                  </a:lnTo>
                  <a:close/>
                </a:path>
              </a:pathLst>
            </a:custGeom>
            <a:solidFill>
              <a:srgbClr val="BF3B2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8" name="Freeform 245">
              <a:extLst>
                <a:ext uri="{FF2B5EF4-FFF2-40B4-BE49-F238E27FC236}">
                  <a16:creationId xmlns:a16="http://schemas.microsoft.com/office/drawing/2014/main" id="{7EAD437D-5F83-4ADE-B98B-FD8E21E425D5}"/>
                </a:ext>
              </a:extLst>
            </p:cNvPr>
            <p:cNvSpPr>
              <a:spLocks/>
            </p:cNvSpPr>
            <p:nvPr/>
          </p:nvSpPr>
          <p:spPr bwMode="auto">
            <a:xfrm>
              <a:off x="9180766" y="3281873"/>
              <a:ext cx="118671" cy="170266"/>
            </a:xfrm>
            <a:custGeom>
              <a:avLst/>
              <a:gdLst>
                <a:gd name="T0" fmla="*/ 0 w 140"/>
                <a:gd name="T1" fmla="*/ 179 h 199"/>
                <a:gd name="T2" fmla="*/ 114 w 140"/>
                <a:gd name="T3" fmla="*/ 160 h 199"/>
                <a:gd name="T4" fmla="*/ 122 w 140"/>
                <a:gd name="T5" fmla="*/ 56 h 199"/>
                <a:gd name="T6" fmla="*/ 9 w 140"/>
                <a:gd name="T7" fmla="*/ 115 h 199"/>
                <a:gd name="T8" fmla="*/ 10 w 140"/>
                <a:gd name="T9" fmla="*/ 129 h 199"/>
                <a:gd name="T10" fmla="*/ 10 w 140"/>
                <a:gd name="T11" fmla="*/ 131 h 199"/>
                <a:gd name="T12" fmla="*/ 6 w 140"/>
                <a:gd name="T13" fmla="*/ 150 h 199"/>
                <a:gd name="T14" fmla="*/ 6 w 140"/>
                <a:gd name="T15" fmla="*/ 152 h 199"/>
                <a:gd name="T16" fmla="*/ 0 w 140"/>
                <a:gd name="T17" fmla="*/ 179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" h="199">
                  <a:moveTo>
                    <a:pt x="0" y="179"/>
                  </a:moveTo>
                  <a:cubicBezTo>
                    <a:pt x="0" y="179"/>
                    <a:pt x="26" y="199"/>
                    <a:pt x="114" y="160"/>
                  </a:cubicBezTo>
                  <a:cubicBezTo>
                    <a:pt x="114" y="160"/>
                    <a:pt x="105" y="112"/>
                    <a:pt x="122" y="56"/>
                  </a:cubicBezTo>
                  <a:cubicBezTo>
                    <a:pt x="140" y="0"/>
                    <a:pt x="9" y="115"/>
                    <a:pt x="9" y="115"/>
                  </a:cubicBezTo>
                  <a:cubicBezTo>
                    <a:pt x="10" y="116"/>
                    <a:pt x="11" y="121"/>
                    <a:pt x="10" y="129"/>
                  </a:cubicBezTo>
                  <a:cubicBezTo>
                    <a:pt x="10" y="130"/>
                    <a:pt x="10" y="130"/>
                    <a:pt x="10" y="131"/>
                  </a:cubicBezTo>
                  <a:cubicBezTo>
                    <a:pt x="9" y="136"/>
                    <a:pt x="8" y="143"/>
                    <a:pt x="6" y="150"/>
                  </a:cubicBezTo>
                  <a:cubicBezTo>
                    <a:pt x="6" y="151"/>
                    <a:pt x="6" y="152"/>
                    <a:pt x="6" y="152"/>
                  </a:cubicBezTo>
                  <a:cubicBezTo>
                    <a:pt x="1" y="171"/>
                    <a:pt x="0" y="163"/>
                    <a:pt x="0" y="179"/>
                  </a:cubicBezTo>
                  <a:close/>
                </a:path>
              </a:pathLst>
            </a:custGeom>
            <a:solidFill>
              <a:srgbClr val="EEA8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9" name="Freeform 246">
              <a:extLst>
                <a:ext uri="{FF2B5EF4-FFF2-40B4-BE49-F238E27FC236}">
                  <a16:creationId xmlns:a16="http://schemas.microsoft.com/office/drawing/2014/main" id="{179AA5DC-44C5-49AC-AC33-1A10A4CC3438}"/>
                </a:ext>
              </a:extLst>
            </p:cNvPr>
            <p:cNvSpPr>
              <a:spLocks/>
            </p:cNvSpPr>
            <p:nvPr/>
          </p:nvSpPr>
          <p:spPr bwMode="auto">
            <a:xfrm>
              <a:off x="9185925" y="3357547"/>
              <a:ext cx="84273" cy="58475"/>
            </a:xfrm>
            <a:custGeom>
              <a:avLst/>
              <a:gdLst>
                <a:gd name="T0" fmla="*/ 0 w 99"/>
                <a:gd name="T1" fmla="*/ 62 h 70"/>
                <a:gd name="T2" fmla="*/ 0 w 99"/>
                <a:gd name="T3" fmla="*/ 62 h 70"/>
                <a:gd name="T4" fmla="*/ 99 w 99"/>
                <a:gd name="T5" fmla="*/ 0 h 70"/>
                <a:gd name="T6" fmla="*/ 4 w 99"/>
                <a:gd name="T7" fmla="*/ 43 h 70"/>
                <a:gd name="T8" fmla="*/ 4 w 99"/>
                <a:gd name="T9" fmla="*/ 43 h 70"/>
                <a:gd name="T10" fmla="*/ 0 w 99"/>
                <a:gd name="T11" fmla="*/ 62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70">
                  <a:moveTo>
                    <a:pt x="0" y="62"/>
                  </a:moveTo>
                  <a:cubicBezTo>
                    <a:pt x="0" y="62"/>
                    <a:pt x="0" y="62"/>
                    <a:pt x="0" y="62"/>
                  </a:cubicBezTo>
                  <a:cubicBezTo>
                    <a:pt x="63" y="70"/>
                    <a:pt x="98" y="2"/>
                    <a:pt x="99" y="0"/>
                  </a:cubicBezTo>
                  <a:cubicBezTo>
                    <a:pt x="55" y="63"/>
                    <a:pt x="4" y="43"/>
                    <a:pt x="4" y="43"/>
                  </a:cubicBezTo>
                  <a:cubicBezTo>
                    <a:pt x="4" y="43"/>
                    <a:pt x="4" y="43"/>
                    <a:pt x="4" y="43"/>
                  </a:cubicBezTo>
                  <a:cubicBezTo>
                    <a:pt x="3" y="48"/>
                    <a:pt x="2" y="55"/>
                    <a:pt x="0" y="62"/>
                  </a:cubicBezTo>
                  <a:close/>
                </a:path>
              </a:pathLst>
            </a:custGeom>
            <a:solidFill>
              <a:srgbClr val="A778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0" name="Freeform 247">
              <a:extLst>
                <a:ext uri="{FF2B5EF4-FFF2-40B4-BE49-F238E27FC236}">
                  <a16:creationId xmlns:a16="http://schemas.microsoft.com/office/drawing/2014/main" id="{1C805A72-C04A-4D88-B306-94BD5D8FD393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3568" y="3405703"/>
              <a:ext cx="123830" cy="49876"/>
            </a:xfrm>
            <a:custGeom>
              <a:avLst/>
              <a:gdLst>
                <a:gd name="T0" fmla="*/ 20 w 145"/>
                <a:gd name="T1" fmla="*/ 19 h 60"/>
                <a:gd name="T2" fmla="*/ 28 w 145"/>
                <a:gd name="T3" fmla="*/ 54 h 60"/>
                <a:gd name="T4" fmla="*/ 145 w 145"/>
                <a:gd name="T5" fmla="*/ 15 h 60"/>
                <a:gd name="T6" fmla="*/ 20 w 145"/>
                <a:gd name="T7" fmla="*/ 19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5" h="60">
                  <a:moveTo>
                    <a:pt x="20" y="19"/>
                  </a:moveTo>
                  <a:cubicBezTo>
                    <a:pt x="20" y="19"/>
                    <a:pt x="0" y="49"/>
                    <a:pt x="28" y="54"/>
                  </a:cubicBezTo>
                  <a:cubicBezTo>
                    <a:pt x="56" y="60"/>
                    <a:pt x="113" y="53"/>
                    <a:pt x="145" y="15"/>
                  </a:cubicBezTo>
                  <a:cubicBezTo>
                    <a:pt x="145" y="15"/>
                    <a:pt x="62" y="0"/>
                    <a:pt x="20" y="19"/>
                  </a:cubicBezTo>
                  <a:close/>
                </a:path>
              </a:pathLst>
            </a:custGeom>
            <a:solidFill>
              <a:srgbClr val="EEA8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1" name="Freeform 248">
              <a:extLst>
                <a:ext uri="{FF2B5EF4-FFF2-40B4-BE49-F238E27FC236}">
                  <a16:creationId xmlns:a16="http://schemas.microsoft.com/office/drawing/2014/main" id="{153A92FD-4955-417F-A0D5-1B6A3A1AFB8F}"/>
                </a:ext>
              </a:extLst>
            </p:cNvPr>
            <p:cNvSpPr>
              <a:spLocks/>
            </p:cNvSpPr>
            <p:nvPr/>
          </p:nvSpPr>
          <p:spPr bwMode="auto">
            <a:xfrm>
              <a:off x="9295996" y="3137405"/>
              <a:ext cx="368049" cy="488438"/>
            </a:xfrm>
            <a:custGeom>
              <a:avLst/>
              <a:gdLst>
                <a:gd name="T0" fmla="*/ 9 w 430"/>
                <a:gd name="T1" fmla="*/ 491 h 573"/>
                <a:gd name="T2" fmla="*/ 61 w 430"/>
                <a:gd name="T3" fmla="*/ 391 h 573"/>
                <a:gd name="T4" fmla="*/ 139 w 430"/>
                <a:gd name="T5" fmla="*/ 342 h 573"/>
                <a:gd name="T6" fmla="*/ 267 w 430"/>
                <a:gd name="T7" fmla="*/ 288 h 573"/>
                <a:gd name="T8" fmla="*/ 305 w 430"/>
                <a:gd name="T9" fmla="*/ 180 h 573"/>
                <a:gd name="T10" fmla="*/ 363 w 430"/>
                <a:gd name="T11" fmla="*/ 0 h 573"/>
                <a:gd name="T12" fmla="*/ 430 w 430"/>
                <a:gd name="T13" fmla="*/ 15 h 573"/>
                <a:gd name="T14" fmla="*/ 374 w 430"/>
                <a:gd name="T15" fmla="*/ 285 h 573"/>
                <a:gd name="T16" fmla="*/ 321 w 430"/>
                <a:gd name="T17" fmla="*/ 370 h 573"/>
                <a:gd name="T18" fmla="*/ 165 w 430"/>
                <a:gd name="T19" fmla="*/ 477 h 573"/>
                <a:gd name="T20" fmla="*/ 9 w 430"/>
                <a:gd name="T21" fmla="*/ 491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30" h="573">
                  <a:moveTo>
                    <a:pt x="9" y="491"/>
                  </a:moveTo>
                  <a:cubicBezTo>
                    <a:pt x="0" y="472"/>
                    <a:pt x="23" y="424"/>
                    <a:pt x="61" y="391"/>
                  </a:cubicBezTo>
                  <a:cubicBezTo>
                    <a:pt x="91" y="364"/>
                    <a:pt x="123" y="348"/>
                    <a:pt x="139" y="342"/>
                  </a:cubicBezTo>
                  <a:cubicBezTo>
                    <a:pt x="155" y="336"/>
                    <a:pt x="262" y="301"/>
                    <a:pt x="267" y="288"/>
                  </a:cubicBezTo>
                  <a:cubicBezTo>
                    <a:pt x="274" y="271"/>
                    <a:pt x="303" y="187"/>
                    <a:pt x="305" y="180"/>
                  </a:cubicBezTo>
                  <a:cubicBezTo>
                    <a:pt x="309" y="165"/>
                    <a:pt x="363" y="0"/>
                    <a:pt x="363" y="0"/>
                  </a:cubicBezTo>
                  <a:cubicBezTo>
                    <a:pt x="430" y="15"/>
                    <a:pt x="430" y="15"/>
                    <a:pt x="430" y="15"/>
                  </a:cubicBezTo>
                  <a:cubicBezTo>
                    <a:pt x="430" y="15"/>
                    <a:pt x="380" y="254"/>
                    <a:pt x="374" y="285"/>
                  </a:cubicBezTo>
                  <a:cubicBezTo>
                    <a:pt x="370" y="305"/>
                    <a:pt x="366" y="341"/>
                    <a:pt x="321" y="370"/>
                  </a:cubicBezTo>
                  <a:cubicBezTo>
                    <a:pt x="276" y="399"/>
                    <a:pt x="175" y="473"/>
                    <a:pt x="165" y="477"/>
                  </a:cubicBezTo>
                  <a:cubicBezTo>
                    <a:pt x="155" y="481"/>
                    <a:pt x="49" y="573"/>
                    <a:pt x="9" y="491"/>
                  </a:cubicBezTo>
                  <a:close/>
                </a:path>
              </a:pathLst>
            </a:custGeom>
            <a:solidFill>
              <a:srgbClr val="BF3B2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1152" name="Freeform 249">
            <a:extLst>
              <a:ext uri="{FF2B5EF4-FFF2-40B4-BE49-F238E27FC236}">
                <a16:creationId xmlns:a16="http://schemas.microsoft.com/office/drawing/2014/main" id="{62AB9C1D-81B3-4C45-950C-408604CE5692}"/>
              </a:ext>
            </a:extLst>
          </p:cNvPr>
          <p:cNvSpPr>
            <a:spLocks/>
          </p:cNvSpPr>
          <p:nvPr/>
        </p:nvSpPr>
        <p:spPr bwMode="auto">
          <a:xfrm>
            <a:off x="9996233" y="5864858"/>
            <a:ext cx="245602" cy="134453"/>
          </a:xfrm>
          <a:custGeom>
            <a:avLst/>
            <a:gdLst>
              <a:gd name="T0" fmla="*/ 171 w 276"/>
              <a:gd name="T1" fmla="*/ 7 h 151"/>
              <a:gd name="T2" fmla="*/ 133 w 276"/>
              <a:gd name="T3" fmla="*/ 27 h 151"/>
              <a:gd name="T4" fmla="*/ 59 w 276"/>
              <a:gd name="T5" fmla="*/ 70 h 151"/>
              <a:gd name="T6" fmla="*/ 5 w 276"/>
              <a:gd name="T7" fmla="*/ 105 h 151"/>
              <a:gd name="T8" fmla="*/ 189 w 276"/>
              <a:gd name="T9" fmla="*/ 125 h 151"/>
              <a:gd name="T10" fmla="*/ 276 w 276"/>
              <a:gd name="T11" fmla="*/ 89 h 151"/>
              <a:gd name="T12" fmla="*/ 259 w 276"/>
              <a:gd name="T13" fmla="*/ 3 h 151"/>
              <a:gd name="T14" fmla="*/ 171 w 276"/>
              <a:gd name="T15" fmla="*/ 7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76" h="151">
                <a:moveTo>
                  <a:pt x="171" y="7"/>
                </a:moveTo>
                <a:cubicBezTo>
                  <a:pt x="171" y="7"/>
                  <a:pt x="153" y="13"/>
                  <a:pt x="133" y="27"/>
                </a:cubicBezTo>
                <a:cubicBezTo>
                  <a:pt x="114" y="41"/>
                  <a:pt x="88" y="65"/>
                  <a:pt x="59" y="70"/>
                </a:cubicBezTo>
                <a:cubicBezTo>
                  <a:pt x="30" y="75"/>
                  <a:pt x="0" y="75"/>
                  <a:pt x="5" y="105"/>
                </a:cubicBezTo>
                <a:cubicBezTo>
                  <a:pt x="9" y="136"/>
                  <a:pt x="104" y="151"/>
                  <a:pt x="189" y="125"/>
                </a:cubicBezTo>
                <a:cubicBezTo>
                  <a:pt x="274" y="99"/>
                  <a:pt x="276" y="97"/>
                  <a:pt x="276" y="89"/>
                </a:cubicBezTo>
                <a:cubicBezTo>
                  <a:pt x="276" y="82"/>
                  <a:pt x="263" y="5"/>
                  <a:pt x="259" y="3"/>
                </a:cubicBezTo>
                <a:cubicBezTo>
                  <a:pt x="255" y="0"/>
                  <a:pt x="171" y="7"/>
                  <a:pt x="171" y="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153" name="Freeform 250">
            <a:extLst>
              <a:ext uri="{FF2B5EF4-FFF2-40B4-BE49-F238E27FC236}">
                <a16:creationId xmlns:a16="http://schemas.microsoft.com/office/drawing/2014/main" id="{A6092B9B-F47B-4A2A-A435-37EE5154438E}"/>
              </a:ext>
            </a:extLst>
          </p:cNvPr>
          <p:cNvSpPr>
            <a:spLocks/>
          </p:cNvSpPr>
          <p:nvPr/>
        </p:nvSpPr>
        <p:spPr bwMode="auto">
          <a:xfrm>
            <a:off x="10473094" y="5825417"/>
            <a:ext cx="213333" cy="116527"/>
          </a:xfrm>
          <a:custGeom>
            <a:avLst/>
            <a:gdLst>
              <a:gd name="T0" fmla="*/ 131 w 239"/>
              <a:gd name="T1" fmla="*/ 24 h 132"/>
              <a:gd name="T2" fmla="*/ 69 w 239"/>
              <a:gd name="T3" fmla="*/ 64 h 132"/>
              <a:gd name="T4" fmla="*/ 2 w 239"/>
              <a:gd name="T5" fmla="*/ 97 h 132"/>
              <a:gd name="T6" fmla="*/ 13 w 239"/>
              <a:gd name="T7" fmla="*/ 122 h 132"/>
              <a:gd name="T8" fmla="*/ 207 w 239"/>
              <a:gd name="T9" fmla="*/ 113 h 132"/>
              <a:gd name="T10" fmla="*/ 202 w 239"/>
              <a:gd name="T11" fmla="*/ 0 h 132"/>
              <a:gd name="T12" fmla="*/ 131 w 239"/>
              <a:gd name="T13" fmla="*/ 24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39" h="132">
                <a:moveTo>
                  <a:pt x="131" y="24"/>
                </a:moveTo>
                <a:cubicBezTo>
                  <a:pt x="131" y="24"/>
                  <a:pt x="98" y="58"/>
                  <a:pt x="69" y="64"/>
                </a:cubicBezTo>
                <a:cubicBezTo>
                  <a:pt x="41" y="70"/>
                  <a:pt x="4" y="79"/>
                  <a:pt x="2" y="97"/>
                </a:cubicBezTo>
                <a:cubicBezTo>
                  <a:pt x="0" y="116"/>
                  <a:pt x="12" y="121"/>
                  <a:pt x="13" y="122"/>
                </a:cubicBezTo>
                <a:cubicBezTo>
                  <a:pt x="20" y="127"/>
                  <a:pt x="155" y="132"/>
                  <a:pt x="207" y="113"/>
                </a:cubicBezTo>
                <a:cubicBezTo>
                  <a:pt x="239" y="100"/>
                  <a:pt x="202" y="0"/>
                  <a:pt x="202" y="0"/>
                </a:cubicBezTo>
                <a:lnTo>
                  <a:pt x="131" y="2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154" name="Freeform 251">
            <a:extLst>
              <a:ext uri="{FF2B5EF4-FFF2-40B4-BE49-F238E27FC236}">
                <a16:creationId xmlns:a16="http://schemas.microsoft.com/office/drawing/2014/main" id="{57327A63-13AE-48EE-9887-CDB41406FF98}"/>
              </a:ext>
            </a:extLst>
          </p:cNvPr>
          <p:cNvSpPr>
            <a:spLocks/>
          </p:cNvSpPr>
          <p:nvPr/>
        </p:nvSpPr>
        <p:spPr bwMode="auto">
          <a:xfrm>
            <a:off x="10223907" y="4393043"/>
            <a:ext cx="103977" cy="252774"/>
          </a:xfrm>
          <a:custGeom>
            <a:avLst/>
            <a:gdLst>
              <a:gd name="T0" fmla="*/ 117 w 117"/>
              <a:gd name="T1" fmla="*/ 176 h 284"/>
              <a:gd name="T2" fmla="*/ 23 w 117"/>
              <a:gd name="T3" fmla="*/ 252 h 284"/>
              <a:gd name="T4" fmla="*/ 9 w 117"/>
              <a:gd name="T5" fmla="*/ 176 h 284"/>
              <a:gd name="T6" fmla="*/ 0 w 117"/>
              <a:gd name="T7" fmla="*/ 150 h 284"/>
              <a:gd name="T8" fmla="*/ 0 w 117"/>
              <a:gd name="T9" fmla="*/ 150 h 284"/>
              <a:gd name="T10" fmla="*/ 101 w 117"/>
              <a:gd name="T11" fmla="*/ 47 h 284"/>
              <a:gd name="T12" fmla="*/ 117 w 117"/>
              <a:gd name="T13" fmla="*/ 176 h 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7" h="284">
                <a:moveTo>
                  <a:pt x="117" y="176"/>
                </a:moveTo>
                <a:cubicBezTo>
                  <a:pt x="117" y="176"/>
                  <a:pt x="20" y="284"/>
                  <a:pt x="23" y="252"/>
                </a:cubicBezTo>
                <a:cubicBezTo>
                  <a:pt x="25" y="233"/>
                  <a:pt x="16" y="200"/>
                  <a:pt x="9" y="176"/>
                </a:cubicBezTo>
                <a:cubicBezTo>
                  <a:pt x="4" y="161"/>
                  <a:pt x="0" y="150"/>
                  <a:pt x="0" y="150"/>
                </a:cubicBezTo>
                <a:cubicBezTo>
                  <a:pt x="0" y="150"/>
                  <a:pt x="0" y="150"/>
                  <a:pt x="0" y="150"/>
                </a:cubicBezTo>
                <a:cubicBezTo>
                  <a:pt x="1" y="148"/>
                  <a:pt x="105" y="0"/>
                  <a:pt x="101" y="47"/>
                </a:cubicBezTo>
                <a:cubicBezTo>
                  <a:pt x="97" y="93"/>
                  <a:pt x="117" y="176"/>
                  <a:pt x="117" y="176"/>
                </a:cubicBezTo>
                <a:close/>
              </a:path>
            </a:pathLst>
          </a:custGeom>
          <a:solidFill>
            <a:srgbClr val="EEA98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155" name="Freeform 252">
            <a:extLst>
              <a:ext uri="{FF2B5EF4-FFF2-40B4-BE49-F238E27FC236}">
                <a16:creationId xmlns:a16="http://schemas.microsoft.com/office/drawing/2014/main" id="{38302282-0B54-4B25-B4C5-05FCCC3D65B1}"/>
              </a:ext>
            </a:extLst>
          </p:cNvPr>
          <p:cNvSpPr>
            <a:spLocks/>
          </p:cNvSpPr>
          <p:nvPr/>
        </p:nvSpPr>
        <p:spPr bwMode="auto">
          <a:xfrm>
            <a:off x="10259761" y="5022283"/>
            <a:ext cx="399774" cy="844368"/>
          </a:xfrm>
          <a:custGeom>
            <a:avLst/>
            <a:gdLst>
              <a:gd name="T0" fmla="*/ 42 w 451"/>
              <a:gd name="T1" fmla="*/ 279 h 951"/>
              <a:gd name="T2" fmla="*/ 7 w 451"/>
              <a:gd name="T3" fmla="*/ 453 h 951"/>
              <a:gd name="T4" fmla="*/ 97 w 451"/>
              <a:gd name="T5" fmla="*/ 589 h 951"/>
              <a:gd name="T6" fmla="*/ 324 w 451"/>
              <a:gd name="T7" fmla="*/ 946 h 951"/>
              <a:gd name="T8" fmla="*/ 451 w 451"/>
              <a:gd name="T9" fmla="*/ 897 h 951"/>
              <a:gd name="T10" fmla="*/ 243 w 451"/>
              <a:gd name="T11" fmla="*/ 508 h 951"/>
              <a:gd name="T12" fmla="*/ 201 w 451"/>
              <a:gd name="T13" fmla="*/ 363 h 951"/>
              <a:gd name="T14" fmla="*/ 273 w 451"/>
              <a:gd name="T15" fmla="*/ 70 h 951"/>
              <a:gd name="T16" fmla="*/ 42 w 451"/>
              <a:gd name="T17" fmla="*/ 279 h 9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51" h="951">
                <a:moveTo>
                  <a:pt x="42" y="279"/>
                </a:moveTo>
                <a:cubicBezTo>
                  <a:pt x="42" y="279"/>
                  <a:pt x="0" y="427"/>
                  <a:pt x="7" y="453"/>
                </a:cubicBezTo>
                <a:cubicBezTo>
                  <a:pt x="14" y="479"/>
                  <a:pt x="87" y="575"/>
                  <a:pt x="97" y="589"/>
                </a:cubicBezTo>
                <a:cubicBezTo>
                  <a:pt x="110" y="609"/>
                  <a:pt x="322" y="940"/>
                  <a:pt x="324" y="946"/>
                </a:cubicBezTo>
                <a:cubicBezTo>
                  <a:pt x="326" y="951"/>
                  <a:pt x="446" y="923"/>
                  <a:pt x="451" y="897"/>
                </a:cubicBezTo>
                <a:cubicBezTo>
                  <a:pt x="451" y="897"/>
                  <a:pt x="283" y="554"/>
                  <a:pt x="243" y="508"/>
                </a:cubicBezTo>
                <a:cubicBezTo>
                  <a:pt x="204" y="463"/>
                  <a:pt x="194" y="416"/>
                  <a:pt x="201" y="363"/>
                </a:cubicBezTo>
                <a:cubicBezTo>
                  <a:pt x="207" y="311"/>
                  <a:pt x="285" y="140"/>
                  <a:pt x="273" y="70"/>
                </a:cubicBezTo>
                <a:cubicBezTo>
                  <a:pt x="261" y="0"/>
                  <a:pt x="49" y="205"/>
                  <a:pt x="42" y="279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156" name="Freeform 253">
            <a:extLst>
              <a:ext uri="{FF2B5EF4-FFF2-40B4-BE49-F238E27FC236}">
                <a16:creationId xmlns:a16="http://schemas.microsoft.com/office/drawing/2014/main" id="{240C9B64-0E1E-4DF3-A509-E390FE5D1CF8}"/>
              </a:ext>
            </a:extLst>
          </p:cNvPr>
          <p:cNvSpPr>
            <a:spLocks/>
          </p:cNvSpPr>
          <p:nvPr/>
        </p:nvSpPr>
        <p:spPr bwMode="auto">
          <a:xfrm>
            <a:off x="9917355" y="5022283"/>
            <a:ext cx="591595" cy="860501"/>
          </a:xfrm>
          <a:custGeom>
            <a:avLst/>
            <a:gdLst>
              <a:gd name="T0" fmla="*/ 349 w 666"/>
              <a:gd name="T1" fmla="*/ 82 h 968"/>
              <a:gd name="T2" fmla="*/ 31 w 666"/>
              <a:gd name="T3" fmla="*/ 342 h 968"/>
              <a:gd name="T4" fmla="*/ 40 w 666"/>
              <a:gd name="T5" fmla="*/ 473 h 968"/>
              <a:gd name="T6" fmla="*/ 240 w 666"/>
              <a:gd name="T7" fmla="*/ 957 h 968"/>
              <a:gd name="T8" fmla="*/ 391 w 666"/>
              <a:gd name="T9" fmla="*/ 939 h 968"/>
              <a:gd name="T10" fmla="*/ 231 w 666"/>
              <a:gd name="T11" fmla="*/ 466 h 968"/>
              <a:gd name="T12" fmla="*/ 336 w 666"/>
              <a:gd name="T13" fmla="*/ 355 h 968"/>
              <a:gd name="T14" fmla="*/ 653 w 666"/>
              <a:gd name="T15" fmla="*/ 131 h 968"/>
              <a:gd name="T16" fmla="*/ 653 w 666"/>
              <a:gd name="T17" fmla="*/ 44 h 968"/>
              <a:gd name="T18" fmla="*/ 349 w 666"/>
              <a:gd name="T19" fmla="*/ 82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66" h="968">
                <a:moveTo>
                  <a:pt x="349" y="82"/>
                </a:moveTo>
                <a:cubicBezTo>
                  <a:pt x="349" y="82"/>
                  <a:pt x="63" y="298"/>
                  <a:pt x="31" y="342"/>
                </a:cubicBezTo>
                <a:cubicBezTo>
                  <a:pt x="0" y="386"/>
                  <a:pt x="35" y="452"/>
                  <a:pt x="40" y="473"/>
                </a:cubicBezTo>
                <a:cubicBezTo>
                  <a:pt x="45" y="495"/>
                  <a:pt x="237" y="920"/>
                  <a:pt x="240" y="957"/>
                </a:cubicBezTo>
                <a:cubicBezTo>
                  <a:pt x="240" y="957"/>
                  <a:pt x="368" y="968"/>
                  <a:pt x="391" y="939"/>
                </a:cubicBezTo>
                <a:cubicBezTo>
                  <a:pt x="391" y="939"/>
                  <a:pt x="251" y="536"/>
                  <a:pt x="231" y="466"/>
                </a:cubicBezTo>
                <a:cubicBezTo>
                  <a:pt x="210" y="397"/>
                  <a:pt x="280" y="380"/>
                  <a:pt x="336" y="355"/>
                </a:cubicBezTo>
                <a:cubicBezTo>
                  <a:pt x="392" y="330"/>
                  <a:pt x="639" y="186"/>
                  <a:pt x="653" y="131"/>
                </a:cubicBezTo>
                <a:cubicBezTo>
                  <a:pt x="666" y="82"/>
                  <a:pt x="653" y="44"/>
                  <a:pt x="653" y="44"/>
                </a:cubicBezTo>
                <a:cubicBezTo>
                  <a:pt x="653" y="44"/>
                  <a:pt x="584" y="0"/>
                  <a:pt x="349" y="82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157" name="Freeform 254">
            <a:extLst>
              <a:ext uri="{FF2B5EF4-FFF2-40B4-BE49-F238E27FC236}">
                <a16:creationId xmlns:a16="http://schemas.microsoft.com/office/drawing/2014/main" id="{CCA6F4EE-8B3D-40AC-8890-5E460FE3016E}"/>
              </a:ext>
            </a:extLst>
          </p:cNvPr>
          <p:cNvSpPr>
            <a:spLocks/>
          </p:cNvSpPr>
          <p:nvPr/>
        </p:nvSpPr>
        <p:spPr bwMode="auto">
          <a:xfrm>
            <a:off x="10042843" y="4391249"/>
            <a:ext cx="261736" cy="315517"/>
          </a:xfrm>
          <a:custGeom>
            <a:avLst/>
            <a:gdLst>
              <a:gd name="T0" fmla="*/ 191 w 294"/>
              <a:gd name="T1" fmla="*/ 355 h 355"/>
              <a:gd name="T2" fmla="*/ 3 w 294"/>
              <a:gd name="T3" fmla="*/ 247 h 355"/>
              <a:gd name="T4" fmla="*/ 174 w 294"/>
              <a:gd name="T5" fmla="*/ 0 h 355"/>
              <a:gd name="T6" fmla="*/ 231 w 294"/>
              <a:gd name="T7" fmla="*/ 37 h 355"/>
              <a:gd name="T8" fmla="*/ 150 w 294"/>
              <a:gd name="T9" fmla="*/ 251 h 355"/>
              <a:gd name="T10" fmla="*/ 294 w 294"/>
              <a:gd name="T11" fmla="*/ 306 h 355"/>
              <a:gd name="T12" fmla="*/ 191 w 294"/>
              <a:gd name="T13" fmla="*/ 355 h 3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94" h="355">
                <a:moveTo>
                  <a:pt x="191" y="355"/>
                </a:moveTo>
                <a:cubicBezTo>
                  <a:pt x="191" y="355"/>
                  <a:pt x="0" y="288"/>
                  <a:pt x="3" y="247"/>
                </a:cubicBezTo>
                <a:cubicBezTo>
                  <a:pt x="7" y="205"/>
                  <a:pt x="174" y="0"/>
                  <a:pt x="174" y="0"/>
                </a:cubicBezTo>
                <a:cubicBezTo>
                  <a:pt x="231" y="37"/>
                  <a:pt x="231" y="37"/>
                  <a:pt x="231" y="37"/>
                </a:cubicBezTo>
                <a:cubicBezTo>
                  <a:pt x="150" y="251"/>
                  <a:pt x="150" y="251"/>
                  <a:pt x="150" y="251"/>
                </a:cubicBezTo>
                <a:cubicBezTo>
                  <a:pt x="294" y="306"/>
                  <a:pt x="294" y="306"/>
                  <a:pt x="294" y="306"/>
                </a:cubicBezTo>
                <a:lnTo>
                  <a:pt x="191" y="355"/>
                </a:lnTo>
                <a:close/>
              </a:path>
            </a:pathLst>
          </a:custGeom>
          <a:solidFill>
            <a:srgbClr val="22243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158" name="Freeform 255">
            <a:extLst>
              <a:ext uri="{FF2B5EF4-FFF2-40B4-BE49-F238E27FC236}">
                <a16:creationId xmlns:a16="http://schemas.microsoft.com/office/drawing/2014/main" id="{5DA68F41-90C6-43D5-9F51-305324D2FF7F}"/>
              </a:ext>
            </a:extLst>
          </p:cNvPr>
          <p:cNvSpPr>
            <a:spLocks/>
          </p:cNvSpPr>
          <p:nvPr/>
        </p:nvSpPr>
        <p:spPr bwMode="auto">
          <a:xfrm>
            <a:off x="10223907" y="4495226"/>
            <a:ext cx="114734" cy="127284"/>
          </a:xfrm>
          <a:custGeom>
            <a:avLst/>
            <a:gdLst>
              <a:gd name="T0" fmla="*/ 128 w 128"/>
              <a:gd name="T1" fmla="*/ 55 h 143"/>
              <a:gd name="T2" fmla="*/ 106 w 128"/>
              <a:gd name="T3" fmla="*/ 0 h 143"/>
              <a:gd name="T4" fmla="*/ 0 w 128"/>
              <a:gd name="T5" fmla="*/ 94 h 143"/>
              <a:gd name="T6" fmla="*/ 1 w 128"/>
              <a:gd name="T7" fmla="*/ 143 h 143"/>
              <a:gd name="T8" fmla="*/ 128 w 128"/>
              <a:gd name="T9" fmla="*/ 55 h 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8" h="143">
                <a:moveTo>
                  <a:pt x="128" y="55"/>
                </a:moveTo>
                <a:cubicBezTo>
                  <a:pt x="128" y="55"/>
                  <a:pt x="106" y="10"/>
                  <a:pt x="106" y="0"/>
                </a:cubicBezTo>
                <a:cubicBezTo>
                  <a:pt x="106" y="0"/>
                  <a:pt x="9" y="76"/>
                  <a:pt x="0" y="94"/>
                </a:cubicBezTo>
                <a:cubicBezTo>
                  <a:pt x="0" y="94"/>
                  <a:pt x="5" y="127"/>
                  <a:pt x="1" y="143"/>
                </a:cubicBezTo>
                <a:lnTo>
                  <a:pt x="128" y="55"/>
                </a:lnTo>
                <a:close/>
              </a:path>
            </a:pathLst>
          </a:custGeom>
          <a:solidFill>
            <a:srgbClr val="32365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159" name="Freeform 256">
            <a:extLst>
              <a:ext uri="{FF2B5EF4-FFF2-40B4-BE49-F238E27FC236}">
                <a16:creationId xmlns:a16="http://schemas.microsoft.com/office/drawing/2014/main" id="{71AA6D5C-4724-47B6-84B1-F04479F07727}"/>
              </a:ext>
            </a:extLst>
          </p:cNvPr>
          <p:cNvSpPr>
            <a:spLocks/>
          </p:cNvSpPr>
          <p:nvPr/>
        </p:nvSpPr>
        <p:spPr bwMode="auto">
          <a:xfrm>
            <a:off x="10162955" y="4536459"/>
            <a:ext cx="362127" cy="648961"/>
          </a:xfrm>
          <a:custGeom>
            <a:avLst/>
            <a:gdLst>
              <a:gd name="T0" fmla="*/ 198 w 408"/>
              <a:gd name="T1" fmla="*/ 10 h 732"/>
              <a:gd name="T2" fmla="*/ 149 w 408"/>
              <a:gd name="T3" fmla="*/ 19 h 732"/>
              <a:gd name="T4" fmla="*/ 0 w 408"/>
              <a:gd name="T5" fmla="*/ 146 h 732"/>
              <a:gd name="T6" fmla="*/ 46 w 408"/>
              <a:gd name="T7" fmla="*/ 386 h 732"/>
              <a:gd name="T8" fmla="*/ 63 w 408"/>
              <a:gd name="T9" fmla="*/ 732 h 732"/>
              <a:gd name="T10" fmla="*/ 226 w 408"/>
              <a:gd name="T11" fmla="*/ 682 h 732"/>
              <a:gd name="T12" fmla="*/ 408 w 408"/>
              <a:gd name="T13" fmla="*/ 598 h 732"/>
              <a:gd name="T14" fmla="*/ 337 w 408"/>
              <a:gd name="T15" fmla="*/ 389 h 732"/>
              <a:gd name="T16" fmla="*/ 198 w 408"/>
              <a:gd name="T17" fmla="*/ 10 h 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08" h="732">
                <a:moveTo>
                  <a:pt x="198" y="10"/>
                </a:moveTo>
                <a:cubicBezTo>
                  <a:pt x="198" y="10"/>
                  <a:pt x="179" y="0"/>
                  <a:pt x="149" y="19"/>
                </a:cubicBezTo>
                <a:cubicBezTo>
                  <a:pt x="120" y="38"/>
                  <a:pt x="19" y="140"/>
                  <a:pt x="0" y="146"/>
                </a:cubicBezTo>
                <a:cubicBezTo>
                  <a:pt x="0" y="146"/>
                  <a:pt x="44" y="336"/>
                  <a:pt x="46" y="386"/>
                </a:cubicBezTo>
                <a:cubicBezTo>
                  <a:pt x="49" y="436"/>
                  <a:pt x="82" y="698"/>
                  <a:pt x="63" y="732"/>
                </a:cubicBezTo>
                <a:cubicBezTo>
                  <a:pt x="63" y="732"/>
                  <a:pt x="136" y="712"/>
                  <a:pt x="226" y="682"/>
                </a:cubicBezTo>
                <a:cubicBezTo>
                  <a:pt x="321" y="650"/>
                  <a:pt x="408" y="598"/>
                  <a:pt x="408" y="598"/>
                </a:cubicBezTo>
                <a:cubicBezTo>
                  <a:pt x="408" y="598"/>
                  <a:pt x="344" y="440"/>
                  <a:pt x="337" y="389"/>
                </a:cubicBezTo>
                <a:cubicBezTo>
                  <a:pt x="331" y="336"/>
                  <a:pt x="278" y="74"/>
                  <a:pt x="198" y="10"/>
                </a:cubicBezTo>
                <a:close/>
              </a:path>
            </a:pathLst>
          </a:custGeom>
          <a:solidFill>
            <a:srgbClr val="BF3B2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160" name="Freeform 257">
            <a:extLst>
              <a:ext uri="{FF2B5EF4-FFF2-40B4-BE49-F238E27FC236}">
                <a16:creationId xmlns:a16="http://schemas.microsoft.com/office/drawing/2014/main" id="{80C8561F-098A-4A8E-818D-FC301354C1BF}"/>
              </a:ext>
            </a:extLst>
          </p:cNvPr>
          <p:cNvSpPr>
            <a:spLocks/>
          </p:cNvSpPr>
          <p:nvPr/>
        </p:nvSpPr>
        <p:spPr bwMode="auto">
          <a:xfrm>
            <a:off x="10102004" y="4350018"/>
            <a:ext cx="17928" cy="86051"/>
          </a:xfrm>
          <a:custGeom>
            <a:avLst/>
            <a:gdLst>
              <a:gd name="T0" fmla="*/ 20 w 20"/>
              <a:gd name="T1" fmla="*/ 96 h 96"/>
              <a:gd name="T2" fmla="*/ 2 w 20"/>
              <a:gd name="T3" fmla="*/ 42 h 96"/>
              <a:gd name="T4" fmla="*/ 1 w 20"/>
              <a:gd name="T5" fmla="*/ 15 h 96"/>
              <a:gd name="T6" fmla="*/ 20 w 20"/>
              <a:gd name="T7" fmla="*/ 96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" h="96">
                <a:moveTo>
                  <a:pt x="20" y="96"/>
                </a:moveTo>
                <a:cubicBezTo>
                  <a:pt x="20" y="96"/>
                  <a:pt x="5" y="80"/>
                  <a:pt x="2" y="42"/>
                </a:cubicBezTo>
                <a:cubicBezTo>
                  <a:pt x="0" y="0"/>
                  <a:pt x="1" y="15"/>
                  <a:pt x="1" y="15"/>
                </a:cubicBezTo>
                <a:lnTo>
                  <a:pt x="20" y="96"/>
                </a:lnTo>
                <a:close/>
              </a:path>
            </a:pathLst>
          </a:custGeom>
          <a:solidFill>
            <a:srgbClr val="EEA98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161" name="Freeform 258">
            <a:extLst>
              <a:ext uri="{FF2B5EF4-FFF2-40B4-BE49-F238E27FC236}">
                <a16:creationId xmlns:a16="http://schemas.microsoft.com/office/drawing/2014/main" id="{0F531974-2A71-4533-9879-744EB1A20984}"/>
              </a:ext>
            </a:extLst>
          </p:cNvPr>
          <p:cNvSpPr>
            <a:spLocks/>
          </p:cNvSpPr>
          <p:nvPr/>
        </p:nvSpPr>
        <p:spPr bwMode="auto">
          <a:xfrm>
            <a:off x="10094832" y="4351809"/>
            <a:ext cx="116527" cy="66330"/>
          </a:xfrm>
          <a:custGeom>
            <a:avLst/>
            <a:gdLst>
              <a:gd name="T0" fmla="*/ 131 w 131"/>
              <a:gd name="T1" fmla="*/ 75 h 75"/>
              <a:gd name="T2" fmla="*/ 60 w 131"/>
              <a:gd name="T3" fmla="*/ 51 h 75"/>
              <a:gd name="T4" fmla="*/ 10 w 131"/>
              <a:gd name="T5" fmla="*/ 68 h 75"/>
              <a:gd name="T6" fmla="*/ 9 w 131"/>
              <a:gd name="T7" fmla="*/ 15 h 75"/>
              <a:gd name="T8" fmla="*/ 131 w 131"/>
              <a:gd name="T9" fmla="*/ 75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1" h="75">
                <a:moveTo>
                  <a:pt x="131" y="75"/>
                </a:moveTo>
                <a:cubicBezTo>
                  <a:pt x="131" y="75"/>
                  <a:pt x="84" y="51"/>
                  <a:pt x="60" y="51"/>
                </a:cubicBezTo>
                <a:cubicBezTo>
                  <a:pt x="36" y="51"/>
                  <a:pt x="10" y="68"/>
                  <a:pt x="10" y="68"/>
                </a:cubicBezTo>
                <a:cubicBezTo>
                  <a:pt x="10" y="68"/>
                  <a:pt x="0" y="30"/>
                  <a:pt x="9" y="15"/>
                </a:cubicBezTo>
                <a:cubicBezTo>
                  <a:pt x="18" y="0"/>
                  <a:pt x="131" y="75"/>
                  <a:pt x="131" y="75"/>
                </a:cubicBezTo>
                <a:close/>
              </a:path>
            </a:pathLst>
          </a:custGeom>
          <a:solidFill>
            <a:srgbClr val="5C5C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162" name="Freeform 259">
            <a:extLst>
              <a:ext uri="{FF2B5EF4-FFF2-40B4-BE49-F238E27FC236}">
                <a16:creationId xmlns:a16="http://schemas.microsoft.com/office/drawing/2014/main" id="{0BC4FFA3-DBB7-44E7-87D7-6181A90844D4}"/>
              </a:ext>
            </a:extLst>
          </p:cNvPr>
          <p:cNvSpPr>
            <a:spLocks/>
          </p:cNvSpPr>
          <p:nvPr/>
        </p:nvSpPr>
        <p:spPr bwMode="auto">
          <a:xfrm>
            <a:off x="10223907" y="4459372"/>
            <a:ext cx="60952" cy="89636"/>
          </a:xfrm>
          <a:custGeom>
            <a:avLst/>
            <a:gdLst>
              <a:gd name="T0" fmla="*/ 68 w 68"/>
              <a:gd name="T1" fmla="*/ 0 h 101"/>
              <a:gd name="T2" fmla="*/ 9 w 68"/>
              <a:gd name="T3" fmla="*/ 101 h 101"/>
              <a:gd name="T4" fmla="*/ 9 w 68"/>
              <a:gd name="T5" fmla="*/ 101 h 101"/>
              <a:gd name="T6" fmla="*/ 0 w 68"/>
              <a:gd name="T7" fmla="*/ 75 h 101"/>
              <a:gd name="T8" fmla="*/ 0 w 68"/>
              <a:gd name="T9" fmla="*/ 75 h 101"/>
              <a:gd name="T10" fmla="*/ 68 w 68"/>
              <a:gd name="T11" fmla="*/ 0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8" h="101">
                <a:moveTo>
                  <a:pt x="68" y="0"/>
                </a:moveTo>
                <a:cubicBezTo>
                  <a:pt x="68" y="0"/>
                  <a:pt x="55" y="69"/>
                  <a:pt x="9" y="101"/>
                </a:cubicBezTo>
                <a:cubicBezTo>
                  <a:pt x="9" y="101"/>
                  <a:pt x="9" y="101"/>
                  <a:pt x="9" y="101"/>
                </a:cubicBezTo>
                <a:cubicBezTo>
                  <a:pt x="4" y="86"/>
                  <a:pt x="0" y="75"/>
                  <a:pt x="0" y="75"/>
                </a:cubicBezTo>
                <a:cubicBezTo>
                  <a:pt x="0" y="75"/>
                  <a:pt x="0" y="75"/>
                  <a:pt x="0" y="75"/>
                </a:cubicBezTo>
                <a:cubicBezTo>
                  <a:pt x="1" y="74"/>
                  <a:pt x="47" y="49"/>
                  <a:pt x="68" y="0"/>
                </a:cubicBezTo>
                <a:close/>
              </a:path>
            </a:pathLst>
          </a:custGeom>
          <a:solidFill>
            <a:srgbClr val="A8786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163" name="Freeform 260">
            <a:extLst>
              <a:ext uri="{FF2B5EF4-FFF2-40B4-BE49-F238E27FC236}">
                <a16:creationId xmlns:a16="http://schemas.microsoft.com/office/drawing/2014/main" id="{1A0FE2E2-5367-4C10-9911-4D489AAA8832}"/>
              </a:ext>
            </a:extLst>
          </p:cNvPr>
          <p:cNvSpPr>
            <a:spLocks/>
          </p:cNvSpPr>
          <p:nvPr/>
        </p:nvSpPr>
        <p:spPr bwMode="auto">
          <a:xfrm>
            <a:off x="10091248" y="4285479"/>
            <a:ext cx="89636" cy="177479"/>
          </a:xfrm>
          <a:custGeom>
            <a:avLst/>
            <a:gdLst>
              <a:gd name="T0" fmla="*/ 102 w 102"/>
              <a:gd name="T1" fmla="*/ 62 h 199"/>
              <a:gd name="T2" fmla="*/ 67 w 102"/>
              <a:gd name="T3" fmla="*/ 177 h 199"/>
              <a:gd name="T4" fmla="*/ 0 w 102"/>
              <a:gd name="T5" fmla="*/ 157 h 199"/>
              <a:gd name="T6" fmla="*/ 35 w 102"/>
              <a:gd name="T7" fmla="*/ 39 h 199"/>
              <a:gd name="T8" fmla="*/ 102 w 102"/>
              <a:gd name="T9" fmla="*/ 62 h 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2" h="199">
                <a:moveTo>
                  <a:pt x="102" y="62"/>
                </a:moveTo>
                <a:cubicBezTo>
                  <a:pt x="102" y="62"/>
                  <a:pt x="70" y="156"/>
                  <a:pt x="67" y="177"/>
                </a:cubicBezTo>
                <a:cubicBezTo>
                  <a:pt x="64" y="199"/>
                  <a:pt x="0" y="157"/>
                  <a:pt x="0" y="157"/>
                </a:cubicBezTo>
                <a:cubicBezTo>
                  <a:pt x="0" y="157"/>
                  <a:pt x="29" y="78"/>
                  <a:pt x="35" y="39"/>
                </a:cubicBezTo>
                <a:cubicBezTo>
                  <a:pt x="42" y="0"/>
                  <a:pt x="102" y="62"/>
                  <a:pt x="102" y="62"/>
                </a:cubicBezTo>
                <a:close/>
              </a:path>
            </a:pathLst>
          </a:custGeom>
          <a:solidFill>
            <a:srgbClr val="EFAA8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164" name="Freeform 261">
            <a:extLst>
              <a:ext uri="{FF2B5EF4-FFF2-40B4-BE49-F238E27FC236}">
                <a16:creationId xmlns:a16="http://schemas.microsoft.com/office/drawing/2014/main" id="{15ABFE51-28EF-4573-B894-EDEB5F044AA2}"/>
              </a:ext>
            </a:extLst>
          </p:cNvPr>
          <p:cNvSpPr>
            <a:spLocks/>
          </p:cNvSpPr>
          <p:nvPr/>
        </p:nvSpPr>
        <p:spPr bwMode="auto">
          <a:xfrm>
            <a:off x="9976514" y="4337467"/>
            <a:ext cx="387226" cy="401568"/>
          </a:xfrm>
          <a:custGeom>
            <a:avLst/>
            <a:gdLst>
              <a:gd name="T0" fmla="*/ 434 w 436"/>
              <a:gd name="T1" fmla="*/ 364 h 452"/>
              <a:gd name="T2" fmla="*/ 374 w 436"/>
              <a:gd name="T3" fmla="*/ 308 h 452"/>
              <a:gd name="T4" fmla="*/ 176 w 436"/>
              <a:gd name="T5" fmla="*/ 296 h 452"/>
              <a:gd name="T6" fmla="*/ 235 w 436"/>
              <a:gd name="T7" fmla="*/ 26 h 452"/>
              <a:gd name="T8" fmla="*/ 147 w 436"/>
              <a:gd name="T9" fmla="*/ 0 h 452"/>
              <a:gd name="T10" fmla="*/ 18 w 436"/>
              <a:gd name="T11" fmla="*/ 399 h 452"/>
              <a:gd name="T12" fmla="*/ 362 w 436"/>
              <a:gd name="T13" fmla="*/ 452 h 452"/>
              <a:gd name="T14" fmla="*/ 432 w 436"/>
              <a:gd name="T15" fmla="*/ 398 h 452"/>
              <a:gd name="T16" fmla="*/ 434 w 436"/>
              <a:gd name="T17" fmla="*/ 364 h 4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36" h="452">
                <a:moveTo>
                  <a:pt x="434" y="364"/>
                </a:moveTo>
                <a:cubicBezTo>
                  <a:pt x="429" y="337"/>
                  <a:pt x="401" y="309"/>
                  <a:pt x="374" y="308"/>
                </a:cubicBezTo>
                <a:cubicBezTo>
                  <a:pt x="314" y="304"/>
                  <a:pt x="180" y="304"/>
                  <a:pt x="176" y="296"/>
                </a:cubicBezTo>
                <a:cubicBezTo>
                  <a:pt x="170" y="287"/>
                  <a:pt x="235" y="26"/>
                  <a:pt x="235" y="26"/>
                </a:cubicBezTo>
                <a:cubicBezTo>
                  <a:pt x="235" y="26"/>
                  <a:pt x="181" y="3"/>
                  <a:pt x="147" y="0"/>
                </a:cubicBezTo>
                <a:cubicBezTo>
                  <a:pt x="147" y="0"/>
                  <a:pt x="0" y="387"/>
                  <a:pt x="18" y="399"/>
                </a:cubicBezTo>
                <a:cubicBezTo>
                  <a:pt x="81" y="441"/>
                  <a:pt x="362" y="452"/>
                  <a:pt x="362" y="452"/>
                </a:cubicBezTo>
                <a:cubicBezTo>
                  <a:pt x="362" y="452"/>
                  <a:pt x="421" y="438"/>
                  <a:pt x="432" y="398"/>
                </a:cubicBezTo>
                <a:cubicBezTo>
                  <a:pt x="436" y="385"/>
                  <a:pt x="436" y="374"/>
                  <a:pt x="434" y="364"/>
                </a:cubicBezTo>
                <a:close/>
              </a:path>
            </a:pathLst>
          </a:custGeom>
          <a:solidFill>
            <a:srgbClr val="BF3B2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165" name="Freeform 262">
            <a:extLst>
              <a:ext uri="{FF2B5EF4-FFF2-40B4-BE49-F238E27FC236}">
                <a16:creationId xmlns:a16="http://schemas.microsoft.com/office/drawing/2014/main" id="{55E4328B-67AF-485F-9C5C-3026D95BD930}"/>
              </a:ext>
            </a:extLst>
          </p:cNvPr>
          <p:cNvSpPr>
            <a:spLocks/>
          </p:cNvSpPr>
          <p:nvPr/>
        </p:nvSpPr>
        <p:spPr bwMode="auto">
          <a:xfrm>
            <a:off x="10121723" y="4215564"/>
            <a:ext cx="116527" cy="125490"/>
          </a:xfrm>
          <a:custGeom>
            <a:avLst/>
            <a:gdLst>
              <a:gd name="T0" fmla="*/ 42 w 131"/>
              <a:gd name="T1" fmla="*/ 4 h 142"/>
              <a:gd name="T2" fmla="*/ 31 w 131"/>
              <a:gd name="T3" fmla="*/ 16 h 142"/>
              <a:gd name="T4" fmla="*/ 26 w 131"/>
              <a:gd name="T5" fmla="*/ 31 h 142"/>
              <a:gd name="T6" fmla="*/ 23 w 131"/>
              <a:gd name="T7" fmla="*/ 36 h 142"/>
              <a:gd name="T8" fmla="*/ 10 w 131"/>
              <a:gd name="T9" fmla="*/ 62 h 142"/>
              <a:gd name="T10" fmla="*/ 0 w 131"/>
              <a:gd name="T11" fmla="*/ 119 h 142"/>
              <a:gd name="T12" fmla="*/ 38 w 131"/>
              <a:gd name="T13" fmla="*/ 132 h 142"/>
              <a:gd name="T14" fmla="*/ 67 w 131"/>
              <a:gd name="T15" fmla="*/ 142 h 142"/>
              <a:gd name="T16" fmla="*/ 126 w 131"/>
              <a:gd name="T17" fmla="*/ 86 h 142"/>
              <a:gd name="T18" fmla="*/ 127 w 131"/>
              <a:gd name="T19" fmla="*/ 83 h 142"/>
              <a:gd name="T20" fmla="*/ 129 w 131"/>
              <a:gd name="T21" fmla="*/ 60 h 142"/>
              <a:gd name="T22" fmla="*/ 126 w 131"/>
              <a:gd name="T23" fmla="*/ 34 h 142"/>
              <a:gd name="T24" fmla="*/ 109 w 131"/>
              <a:gd name="T25" fmla="*/ 28 h 142"/>
              <a:gd name="T26" fmla="*/ 86 w 131"/>
              <a:gd name="T27" fmla="*/ 16 h 142"/>
              <a:gd name="T28" fmla="*/ 62 w 131"/>
              <a:gd name="T29" fmla="*/ 9 h 142"/>
              <a:gd name="T30" fmla="*/ 42 w 131"/>
              <a:gd name="T31" fmla="*/ 4 h 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31" h="142">
                <a:moveTo>
                  <a:pt x="42" y="4"/>
                </a:moveTo>
                <a:cubicBezTo>
                  <a:pt x="42" y="4"/>
                  <a:pt x="33" y="11"/>
                  <a:pt x="31" y="16"/>
                </a:cubicBezTo>
                <a:cubicBezTo>
                  <a:pt x="31" y="16"/>
                  <a:pt x="28" y="25"/>
                  <a:pt x="26" y="31"/>
                </a:cubicBezTo>
                <a:cubicBezTo>
                  <a:pt x="25" y="33"/>
                  <a:pt x="24" y="35"/>
                  <a:pt x="23" y="36"/>
                </a:cubicBezTo>
                <a:cubicBezTo>
                  <a:pt x="21" y="40"/>
                  <a:pt x="14" y="49"/>
                  <a:pt x="10" y="62"/>
                </a:cubicBezTo>
                <a:cubicBezTo>
                  <a:pt x="7" y="74"/>
                  <a:pt x="0" y="119"/>
                  <a:pt x="0" y="119"/>
                </a:cubicBezTo>
                <a:cubicBezTo>
                  <a:pt x="38" y="132"/>
                  <a:pt x="38" y="132"/>
                  <a:pt x="38" y="132"/>
                </a:cubicBezTo>
                <a:cubicBezTo>
                  <a:pt x="67" y="142"/>
                  <a:pt x="67" y="142"/>
                  <a:pt x="67" y="142"/>
                </a:cubicBezTo>
                <a:cubicBezTo>
                  <a:pt x="67" y="142"/>
                  <a:pt x="122" y="98"/>
                  <a:pt x="126" y="86"/>
                </a:cubicBezTo>
                <a:cubicBezTo>
                  <a:pt x="126" y="85"/>
                  <a:pt x="127" y="84"/>
                  <a:pt x="127" y="83"/>
                </a:cubicBezTo>
                <a:cubicBezTo>
                  <a:pt x="130" y="73"/>
                  <a:pt x="128" y="65"/>
                  <a:pt x="129" y="60"/>
                </a:cubicBezTo>
                <a:cubicBezTo>
                  <a:pt x="129" y="58"/>
                  <a:pt x="131" y="38"/>
                  <a:pt x="126" y="34"/>
                </a:cubicBezTo>
                <a:cubicBezTo>
                  <a:pt x="121" y="28"/>
                  <a:pt x="114" y="26"/>
                  <a:pt x="109" y="28"/>
                </a:cubicBezTo>
                <a:cubicBezTo>
                  <a:pt x="109" y="28"/>
                  <a:pt x="97" y="17"/>
                  <a:pt x="86" y="16"/>
                </a:cubicBezTo>
                <a:cubicBezTo>
                  <a:pt x="86" y="16"/>
                  <a:pt x="75" y="6"/>
                  <a:pt x="62" y="9"/>
                </a:cubicBezTo>
                <a:cubicBezTo>
                  <a:pt x="62" y="9"/>
                  <a:pt x="50" y="0"/>
                  <a:pt x="42" y="4"/>
                </a:cubicBezTo>
                <a:close/>
              </a:path>
            </a:pathLst>
          </a:custGeom>
          <a:solidFill>
            <a:srgbClr val="EFAA8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166" name="Freeform 263">
            <a:extLst>
              <a:ext uri="{FF2B5EF4-FFF2-40B4-BE49-F238E27FC236}">
                <a16:creationId xmlns:a16="http://schemas.microsoft.com/office/drawing/2014/main" id="{73791628-09F8-4468-B6E1-9178DFE1B8DB}"/>
              </a:ext>
            </a:extLst>
          </p:cNvPr>
          <p:cNvSpPr>
            <a:spLocks/>
          </p:cNvSpPr>
          <p:nvPr/>
        </p:nvSpPr>
        <p:spPr bwMode="auto">
          <a:xfrm>
            <a:off x="10103796" y="4249625"/>
            <a:ext cx="213333" cy="290420"/>
          </a:xfrm>
          <a:custGeom>
            <a:avLst/>
            <a:gdLst>
              <a:gd name="T0" fmla="*/ 12 w 239"/>
              <a:gd name="T1" fmla="*/ 121 h 326"/>
              <a:gd name="T2" fmla="*/ 16 w 239"/>
              <a:gd name="T3" fmla="*/ 183 h 326"/>
              <a:gd name="T4" fmla="*/ 19 w 239"/>
              <a:gd name="T5" fmla="*/ 251 h 326"/>
              <a:gd name="T6" fmla="*/ 50 w 239"/>
              <a:gd name="T7" fmla="*/ 263 h 326"/>
              <a:gd name="T8" fmla="*/ 110 w 239"/>
              <a:gd name="T9" fmla="*/ 322 h 326"/>
              <a:gd name="T10" fmla="*/ 223 w 239"/>
              <a:gd name="T11" fmla="*/ 231 h 326"/>
              <a:gd name="T12" fmla="*/ 196 w 239"/>
              <a:gd name="T13" fmla="*/ 42 h 326"/>
              <a:gd name="T14" fmla="*/ 12 w 239"/>
              <a:gd name="T15" fmla="*/ 121 h 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39" h="326">
                <a:moveTo>
                  <a:pt x="12" y="121"/>
                </a:moveTo>
                <a:cubicBezTo>
                  <a:pt x="12" y="121"/>
                  <a:pt x="0" y="179"/>
                  <a:pt x="16" y="183"/>
                </a:cubicBezTo>
                <a:cubicBezTo>
                  <a:pt x="29" y="186"/>
                  <a:pt x="20" y="242"/>
                  <a:pt x="19" y="251"/>
                </a:cubicBezTo>
                <a:cubicBezTo>
                  <a:pt x="18" y="260"/>
                  <a:pt x="43" y="259"/>
                  <a:pt x="50" y="263"/>
                </a:cubicBezTo>
                <a:cubicBezTo>
                  <a:pt x="56" y="267"/>
                  <a:pt x="90" y="326"/>
                  <a:pt x="110" y="322"/>
                </a:cubicBezTo>
                <a:cubicBezTo>
                  <a:pt x="130" y="318"/>
                  <a:pt x="207" y="263"/>
                  <a:pt x="223" y="231"/>
                </a:cubicBezTo>
                <a:cubicBezTo>
                  <a:pt x="239" y="200"/>
                  <a:pt x="225" y="84"/>
                  <a:pt x="196" y="42"/>
                </a:cubicBezTo>
                <a:cubicBezTo>
                  <a:pt x="166" y="0"/>
                  <a:pt x="34" y="19"/>
                  <a:pt x="12" y="121"/>
                </a:cubicBezTo>
                <a:close/>
              </a:path>
            </a:pathLst>
          </a:custGeom>
          <a:solidFill>
            <a:srgbClr val="EEA88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167" name="Freeform 264">
            <a:extLst>
              <a:ext uri="{FF2B5EF4-FFF2-40B4-BE49-F238E27FC236}">
                <a16:creationId xmlns:a16="http://schemas.microsoft.com/office/drawing/2014/main" id="{22A0B94D-E996-40D8-A644-11B3F4007485}"/>
              </a:ext>
            </a:extLst>
          </p:cNvPr>
          <p:cNvSpPr>
            <a:spLocks/>
          </p:cNvSpPr>
          <p:nvPr/>
        </p:nvSpPr>
        <p:spPr bwMode="auto">
          <a:xfrm>
            <a:off x="10094832" y="4226320"/>
            <a:ext cx="233051" cy="225882"/>
          </a:xfrm>
          <a:custGeom>
            <a:avLst/>
            <a:gdLst>
              <a:gd name="T0" fmla="*/ 20 w 261"/>
              <a:gd name="T1" fmla="*/ 156 h 254"/>
              <a:gd name="T2" fmla="*/ 12 w 261"/>
              <a:gd name="T3" fmla="*/ 76 h 254"/>
              <a:gd name="T4" fmla="*/ 178 w 261"/>
              <a:gd name="T5" fmla="*/ 43 h 254"/>
              <a:gd name="T6" fmla="*/ 256 w 261"/>
              <a:gd name="T7" fmla="*/ 141 h 254"/>
              <a:gd name="T8" fmla="*/ 246 w 261"/>
              <a:gd name="T9" fmla="*/ 251 h 254"/>
              <a:gd name="T10" fmla="*/ 201 w 261"/>
              <a:gd name="T11" fmla="*/ 193 h 254"/>
              <a:gd name="T12" fmla="*/ 144 w 261"/>
              <a:gd name="T13" fmla="*/ 200 h 254"/>
              <a:gd name="T14" fmla="*/ 118 w 261"/>
              <a:gd name="T15" fmla="*/ 149 h 254"/>
              <a:gd name="T16" fmla="*/ 20 w 261"/>
              <a:gd name="T17" fmla="*/ 156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61" h="254">
                <a:moveTo>
                  <a:pt x="20" y="156"/>
                </a:moveTo>
                <a:cubicBezTo>
                  <a:pt x="20" y="156"/>
                  <a:pt x="0" y="142"/>
                  <a:pt x="12" y="76"/>
                </a:cubicBezTo>
                <a:cubicBezTo>
                  <a:pt x="26" y="0"/>
                  <a:pt x="166" y="43"/>
                  <a:pt x="178" y="43"/>
                </a:cubicBezTo>
                <a:cubicBezTo>
                  <a:pt x="189" y="42"/>
                  <a:pt x="261" y="36"/>
                  <a:pt x="256" y="141"/>
                </a:cubicBezTo>
                <a:cubicBezTo>
                  <a:pt x="251" y="254"/>
                  <a:pt x="246" y="251"/>
                  <a:pt x="246" y="251"/>
                </a:cubicBezTo>
                <a:cubicBezTo>
                  <a:pt x="246" y="251"/>
                  <a:pt x="221" y="192"/>
                  <a:pt x="201" y="193"/>
                </a:cubicBezTo>
                <a:cubicBezTo>
                  <a:pt x="180" y="194"/>
                  <a:pt x="144" y="200"/>
                  <a:pt x="144" y="200"/>
                </a:cubicBezTo>
                <a:cubicBezTo>
                  <a:pt x="144" y="200"/>
                  <a:pt x="148" y="147"/>
                  <a:pt x="118" y="149"/>
                </a:cubicBezTo>
                <a:cubicBezTo>
                  <a:pt x="89" y="151"/>
                  <a:pt x="45" y="138"/>
                  <a:pt x="20" y="156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168" name="Freeform 265">
            <a:extLst>
              <a:ext uri="{FF2B5EF4-FFF2-40B4-BE49-F238E27FC236}">
                <a16:creationId xmlns:a16="http://schemas.microsoft.com/office/drawing/2014/main" id="{53023903-6266-4D8C-BC00-221FE86A2F66}"/>
              </a:ext>
            </a:extLst>
          </p:cNvPr>
          <p:cNvSpPr>
            <a:spLocks/>
          </p:cNvSpPr>
          <p:nvPr/>
        </p:nvSpPr>
        <p:spPr bwMode="auto">
          <a:xfrm>
            <a:off x="10234664" y="4373322"/>
            <a:ext cx="37647" cy="69915"/>
          </a:xfrm>
          <a:custGeom>
            <a:avLst/>
            <a:gdLst>
              <a:gd name="T0" fmla="*/ 1 w 43"/>
              <a:gd name="T1" fmla="*/ 37 h 77"/>
              <a:gd name="T2" fmla="*/ 20 w 43"/>
              <a:gd name="T3" fmla="*/ 2 h 77"/>
              <a:gd name="T4" fmla="*/ 34 w 43"/>
              <a:gd name="T5" fmla="*/ 55 h 77"/>
              <a:gd name="T6" fmla="*/ 1 w 43"/>
              <a:gd name="T7" fmla="*/ 37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3" h="77">
                <a:moveTo>
                  <a:pt x="1" y="37"/>
                </a:moveTo>
                <a:cubicBezTo>
                  <a:pt x="1" y="31"/>
                  <a:pt x="0" y="4"/>
                  <a:pt x="20" y="2"/>
                </a:cubicBezTo>
                <a:cubicBezTo>
                  <a:pt x="41" y="0"/>
                  <a:pt x="43" y="33"/>
                  <a:pt x="34" y="55"/>
                </a:cubicBezTo>
                <a:cubicBezTo>
                  <a:pt x="24" y="77"/>
                  <a:pt x="3" y="70"/>
                  <a:pt x="1" y="37"/>
                </a:cubicBezTo>
                <a:close/>
              </a:path>
            </a:pathLst>
          </a:custGeom>
          <a:solidFill>
            <a:srgbClr val="EEA88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57" name="TextBox 456">
            <a:extLst>
              <a:ext uri="{FF2B5EF4-FFF2-40B4-BE49-F238E27FC236}">
                <a16:creationId xmlns:a16="http://schemas.microsoft.com/office/drawing/2014/main" id="{63858651-80B4-44C4-86DA-FBABDD24D3E1}"/>
              </a:ext>
            </a:extLst>
          </p:cNvPr>
          <p:cNvSpPr txBox="1"/>
          <p:nvPr/>
        </p:nvSpPr>
        <p:spPr>
          <a:xfrm>
            <a:off x="511512" y="5893509"/>
            <a:ext cx="3100368" cy="18466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sz="1200" b="1" dirty="0">
                <a:solidFill>
                  <a:srgbClr val="BF3B26"/>
                </a:solidFill>
                <a:latin typeface="Segoe UI"/>
                <a:cs typeface="Segoe UI"/>
              </a:rPr>
              <a:t>AGOSTO 2020</a:t>
            </a:r>
            <a:endParaRPr lang="en-US" sz="1200" b="1" dirty="0">
              <a:solidFill>
                <a:srgbClr val="BF3B26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3" name="Picture 2" descr="Resultado de imagen de galicia logo transparente">
            <a:extLst>
              <a:ext uri="{FF2B5EF4-FFF2-40B4-BE49-F238E27FC236}">
                <a16:creationId xmlns:a16="http://schemas.microsoft.com/office/drawing/2014/main" id="{EC5DE72B-EAA2-4871-9BA2-F81E5C0427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9535" y="6354921"/>
            <a:ext cx="1441644" cy="419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1" name="Group 120">
            <a:extLst>
              <a:ext uri="{FF2B5EF4-FFF2-40B4-BE49-F238E27FC236}">
                <a16:creationId xmlns:a16="http://schemas.microsoft.com/office/drawing/2014/main" id="{DC6AECB1-F076-468B-9001-DDD1B766205B}"/>
              </a:ext>
            </a:extLst>
          </p:cNvPr>
          <p:cNvGrpSpPr>
            <a:grpSpLocks noChangeAspect="1"/>
          </p:cNvGrpSpPr>
          <p:nvPr/>
        </p:nvGrpSpPr>
        <p:grpSpPr>
          <a:xfrm>
            <a:off x="9108600" y="6375780"/>
            <a:ext cx="1335796" cy="360391"/>
            <a:chOff x="9638475" y="1217278"/>
            <a:chExt cx="1389888" cy="374985"/>
          </a:xfrm>
        </p:grpSpPr>
        <p:pic>
          <p:nvPicPr>
            <p:cNvPr id="122" name="Picture 121">
              <a:extLst>
                <a:ext uri="{FF2B5EF4-FFF2-40B4-BE49-F238E27FC236}">
                  <a16:creationId xmlns:a16="http://schemas.microsoft.com/office/drawing/2014/main" id="{C49DA600-B96D-4595-A83A-85AC16646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prstClr val="black"/>
                <a:schemeClr val="tx1">
                  <a:tint val="45000"/>
                  <a:satMod val="400000"/>
                </a:schemeClr>
              </a:duotone>
              <a:lum bright="-100000" contrast="-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38475" y="1372165"/>
              <a:ext cx="1389888" cy="220098"/>
            </a:xfrm>
            <a:prstGeom prst="rect">
              <a:avLst/>
            </a:prstGeom>
          </p:spPr>
        </p:pic>
        <p:sp>
          <p:nvSpPr>
            <p:cNvPr id="123" name="Freeform 5">
              <a:extLst>
                <a:ext uri="{FF2B5EF4-FFF2-40B4-BE49-F238E27FC236}">
                  <a16:creationId xmlns:a16="http://schemas.microsoft.com/office/drawing/2014/main" id="{FD93225B-AF30-43D0-A61F-39660059523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47081" y="1217278"/>
              <a:ext cx="136525" cy="147638"/>
            </a:xfrm>
            <a:custGeom>
              <a:avLst/>
              <a:gdLst>
                <a:gd name="T0" fmla="*/ 0 w 86"/>
                <a:gd name="T1" fmla="*/ 66 h 93"/>
                <a:gd name="T2" fmla="*/ 50 w 86"/>
                <a:gd name="T3" fmla="*/ 47 h 93"/>
                <a:gd name="T4" fmla="*/ 0 w 86"/>
                <a:gd name="T5" fmla="*/ 27 h 93"/>
                <a:gd name="T6" fmla="*/ 0 w 86"/>
                <a:gd name="T7" fmla="*/ 0 h 93"/>
                <a:gd name="T8" fmla="*/ 86 w 86"/>
                <a:gd name="T9" fmla="*/ 35 h 93"/>
                <a:gd name="T10" fmla="*/ 86 w 86"/>
                <a:gd name="T11" fmla="*/ 57 h 93"/>
                <a:gd name="T12" fmla="*/ 0 w 86"/>
                <a:gd name="T13" fmla="*/ 93 h 93"/>
                <a:gd name="T14" fmla="*/ 0 w 86"/>
                <a:gd name="T15" fmla="*/ 66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6" h="93">
                  <a:moveTo>
                    <a:pt x="0" y="66"/>
                  </a:moveTo>
                  <a:lnTo>
                    <a:pt x="50" y="47"/>
                  </a:lnTo>
                  <a:lnTo>
                    <a:pt x="0" y="27"/>
                  </a:lnTo>
                  <a:lnTo>
                    <a:pt x="0" y="0"/>
                  </a:lnTo>
                  <a:lnTo>
                    <a:pt x="86" y="35"/>
                  </a:lnTo>
                  <a:lnTo>
                    <a:pt x="86" y="57"/>
                  </a:lnTo>
                  <a:lnTo>
                    <a:pt x="0" y="93"/>
                  </a:lnTo>
                  <a:lnTo>
                    <a:pt x="0" y="66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pic>
        <p:nvPicPr>
          <p:cNvPr id="93" name="Picture 6" descr="Icono tiburon, mandibulas">
            <a:extLst>
              <a:ext uri="{FF2B5EF4-FFF2-40B4-BE49-F238E27FC236}">
                <a16:creationId xmlns:a16="http://schemas.microsoft.com/office/drawing/2014/main" id="{A74ADBAF-9C9A-44DF-B9BE-130A0D53BB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6827" y="2823077"/>
            <a:ext cx="841080" cy="841080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42033852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2C9DCED-E430-49B2-A277-BA715A4E1394}"/>
              </a:ext>
            </a:extLst>
          </p:cNvPr>
          <p:cNvSpPr/>
          <p:nvPr/>
        </p:nvSpPr>
        <p:spPr>
          <a:xfrm>
            <a:off x="476249" y="167670"/>
            <a:ext cx="10265382" cy="646331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pPr lvl="0"/>
            <a:r>
              <a:rPr lang="es-AR" sz="3600" b="1" dirty="0">
                <a:solidFill>
                  <a:prstClr val="black"/>
                </a:solidFill>
                <a:latin typeface="Segoe UI"/>
              </a:rPr>
              <a:t>Que es Spring </a:t>
            </a:r>
            <a:r>
              <a:rPr lang="es-AR" sz="3600" b="1" dirty="0" err="1">
                <a:solidFill>
                  <a:prstClr val="black"/>
                </a:solidFill>
                <a:latin typeface="Segoe UI"/>
              </a:rPr>
              <a:t>WebFlux</a:t>
            </a:r>
            <a:r>
              <a:rPr lang="es-AR" sz="3600" b="1" dirty="0">
                <a:solidFill>
                  <a:prstClr val="black"/>
                </a:solidFill>
                <a:latin typeface="Segoe UI"/>
              </a:rPr>
              <a:t> y el Reactor Project</a:t>
            </a:r>
          </a:p>
        </p:txBody>
      </p:sp>
      <p:grpSp>
        <p:nvGrpSpPr>
          <p:cNvPr id="603" name="Group 602">
            <a:extLst>
              <a:ext uri="{FF2B5EF4-FFF2-40B4-BE49-F238E27FC236}">
                <a16:creationId xmlns:a16="http://schemas.microsoft.com/office/drawing/2014/main" id="{023F40EF-AF6D-4941-BFDC-AF5298B2C0EC}"/>
              </a:ext>
            </a:extLst>
          </p:cNvPr>
          <p:cNvGrpSpPr/>
          <p:nvPr/>
        </p:nvGrpSpPr>
        <p:grpSpPr>
          <a:xfrm>
            <a:off x="528692" y="869289"/>
            <a:ext cx="465673" cy="91722"/>
            <a:chOff x="528692" y="1110344"/>
            <a:chExt cx="465673" cy="91722"/>
          </a:xfrm>
        </p:grpSpPr>
        <p:sp>
          <p:nvSpPr>
            <p:cNvPr id="604" name="Oval 603">
              <a:extLst>
                <a:ext uri="{FF2B5EF4-FFF2-40B4-BE49-F238E27FC236}">
                  <a16:creationId xmlns:a16="http://schemas.microsoft.com/office/drawing/2014/main" id="{9B418A7C-4093-4CB6-9AE6-AA0EF388AA2E}"/>
                </a:ext>
              </a:extLst>
            </p:cNvPr>
            <p:cNvSpPr/>
            <p:nvPr/>
          </p:nvSpPr>
          <p:spPr>
            <a:xfrm>
              <a:off x="528692" y="1110344"/>
              <a:ext cx="91722" cy="91722"/>
            </a:xfrm>
            <a:prstGeom prst="ellipse">
              <a:avLst/>
            </a:prstGeom>
            <a:solidFill>
              <a:srgbClr val="633248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AR" sz="1800" b="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+mn-ea"/>
                <a:cs typeface="+mn-cs"/>
              </a:endParaRPr>
            </a:p>
          </p:txBody>
        </p:sp>
        <p:sp>
          <p:nvSpPr>
            <p:cNvPr id="605" name="Oval 604">
              <a:extLst>
                <a:ext uri="{FF2B5EF4-FFF2-40B4-BE49-F238E27FC236}">
                  <a16:creationId xmlns:a16="http://schemas.microsoft.com/office/drawing/2014/main" id="{03A074FB-4545-4567-A436-68CCABED29F7}"/>
                </a:ext>
              </a:extLst>
            </p:cNvPr>
            <p:cNvSpPr/>
            <p:nvPr/>
          </p:nvSpPr>
          <p:spPr>
            <a:xfrm>
              <a:off x="715667" y="1110344"/>
              <a:ext cx="91722" cy="91722"/>
            </a:xfrm>
            <a:prstGeom prst="ellipse">
              <a:avLst/>
            </a:prstGeom>
            <a:solidFill>
              <a:srgbClr val="BF3B2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AR" sz="1800" b="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+mn-ea"/>
                <a:cs typeface="+mn-cs"/>
              </a:endParaRPr>
            </a:p>
          </p:txBody>
        </p:sp>
        <p:sp>
          <p:nvSpPr>
            <p:cNvPr id="606" name="Oval 605">
              <a:extLst>
                <a:ext uri="{FF2B5EF4-FFF2-40B4-BE49-F238E27FC236}">
                  <a16:creationId xmlns:a16="http://schemas.microsoft.com/office/drawing/2014/main" id="{23D0E6ED-3FB7-456A-A845-87F40705ED05}"/>
                </a:ext>
              </a:extLst>
            </p:cNvPr>
            <p:cNvSpPr/>
            <p:nvPr/>
          </p:nvSpPr>
          <p:spPr>
            <a:xfrm>
              <a:off x="902643" y="1110344"/>
              <a:ext cx="91722" cy="91722"/>
            </a:xfrm>
            <a:prstGeom prst="ellipse">
              <a:avLst/>
            </a:prstGeom>
            <a:solidFill>
              <a:srgbClr val="F69A1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AR" sz="1800" b="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+mn-ea"/>
                <a:cs typeface="+mn-cs"/>
              </a:endParaRPr>
            </a:p>
          </p:txBody>
        </p:sp>
      </p:grpSp>
      <p:sp>
        <p:nvSpPr>
          <p:cNvPr id="2086" name="Freeform 170">
            <a:extLst>
              <a:ext uri="{FF2B5EF4-FFF2-40B4-BE49-F238E27FC236}">
                <a16:creationId xmlns:a16="http://schemas.microsoft.com/office/drawing/2014/main" id="{8369AA5F-1367-481A-AE9B-17D7E320C32A}"/>
              </a:ext>
            </a:extLst>
          </p:cNvPr>
          <p:cNvSpPr>
            <a:spLocks noEditPoints="1"/>
          </p:cNvSpPr>
          <p:nvPr/>
        </p:nvSpPr>
        <p:spPr bwMode="auto">
          <a:xfrm>
            <a:off x="10793657" y="96906"/>
            <a:ext cx="1122789" cy="1144491"/>
          </a:xfrm>
          <a:custGeom>
            <a:avLst/>
            <a:gdLst>
              <a:gd name="T0" fmla="*/ 606 w 670"/>
              <a:gd name="T1" fmla="*/ 366 h 681"/>
              <a:gd name="T2" fmla="*/ 606 w 670"/>
              <a:gd name="T3" fmla="*/ 316 h 681"/>
              <a:gd name="T4" fmla="*/ 669 w 670"/>
              <a:gd name="T5" fmla="*/ 267 h 681"/>
              <a:gd name="T6" fmla="*/ 643 w 670"/>
              <a:gd name="T7" fmla="*/ 199 h 681"/>
              <a:gd name="T8" fmla="*/ 540 w 670"/>
              <a:gd name="T9" fmla="*/ 162 h 681"/>
              <a:gd name="T10" fmla="*/ 562 w 670"/>
              <a:gd name="T11" fmla="*/ 85 h 681"/>
              <a:gd name="T12" fmla="*/ 500 w 670"/>
              <a:gd name="T13" fmla="*/ 45 h 681"/>
              <a:gd name="T14" fmla="*/ 395 w 670"/>
              <a:gd name="T15" fmla="*/ 76 h 681"/>
              <a:gd name="T16" fmla="*/ 369 w 670"/>
              <a:gd name="T17" fmla="*/ 0 h 681"/>
              <a:gd name="T18" fmla="*/ 295 w 670"/>
              <a:gd name="T19" fmla="*/ 5 h 681"/>
              <a:gd name="T20" fmla="*/ 228 w 670"/>
              <a:gd name="T21" fmla="*/ 91 h 681"/>
              <a:gd name="T22" fmla="*/ 162 w 670"/>
              <a:gd name="T23" fmla="*/ 46 h 681"/>
              <a:gd name="T24" fmla="*/ 105 w 670"/>
              <a:gd name="T25" fmla="*/ 92 h 681"/>
              <a:gd name="T26" fmla="*/ 102 w 670"/>
              <a:gd name="T27" fmla="*/ 202 h 681"/>
              <a:gd name="T28" fmla="*/ 22 w 670"/>
              <a:gd name="T29" fmla="*/ 204 h 681"/>
              <a:gd name="T30" fmla="*/ 3 w 670"/>
              <a:gd name="T31" fmla="*/ 275 h 681"/>
              <a:gd name="T32" fmla="*/ 63 w 670"/>
              <a:gd name="T33" fmla="*/ 341 h 681"/>
              <a:gd name="T34" fmla="*/ 3 w 670"/>
              <a:gd name="T35" fmla="*/ 407 h 681"/>
              <a:gd name="T36" fmla="*/ 22 w 670"/>
              <a:gd name="T37" fmla="*/ 478 h 681"/>
              <a:gd name="T38" fmla="*/ 102 w 670"/>
              <a:gd name="T39" fmla="*/ 480 h 681"/>
              <a:gd name="T40" fmla="*/ 105 w 670"/>
              <a:gd name="T41" fmla="*/ 589 h 681"/>
              <a:gd name="T42" fmla="*/ 162 w 670"/>
              <a:gd name="T43" fmla="*/ 636 h 681"/>
              <a:gd name="T44" fmla="*/ 228 w 670"/>
              <a:gd name="T45" fmla="*/ 591 h 681"/>
              <a:gd name="T46" fmla="*/ 295 w 670"/>
              <a:gd name="T47" fmla="*/ 677 h 681"/>
              <a:gd name="T48" fmla="*/ 369 w 670"/>
              <a:gd name="T49" fmla="*/ 681 h 681"/>
              <a:gd name="T50" fmla="*/ 395 w 670"/>
              <a:gd name="T51" fmla="*/ 606 h 681"/>
              <a:gd name="T52" fmla="*/ 500 w 670"/>
              <a:gd name="T53" fmla="*/ 636 h 681"/>
              <a:gd name="T54" fmla="*/ 562 w 670"/>
              <a:gd name="T55" fmla="*/ 597 h 681"/>
              <a:gd name="T56" fmla="*/ 540 w 670"/>
              <a:gd name="T57" fmla="*/ 520 h 681"/>
              <a:gd name="T58" fmla="*/ 643 w 670"/>
              <a:gd name="T59" fmla="*/ 483 h 681"/>
              <a:gd name="T60" fmla="*/ 669 w 670"/>
              <a:gd name="T61" fmla="*/ 414 h 681"/>
              <a:gd name="T62" fmla="*/ 542 w 670"/>
              <a:gd name="T63" fmla="*/ 341 h 681"/>
              <a:gd name="T64" fmla="*/ 128 w 670"/>
              <a:gd name="T65" fmla="*/ 341 h 681"/>
              <a:gd name="T66" fmla="*/ 542 w 670"/>
              <a:gd name="T67" fmla="*/ 341 h 6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670" h="681">
                <a:moveTo>
                  <a:pt x="667" y="407"/>
                </a:moveTo>
                <a:cubicBezTo>
                  <a:pt x="606" y="366"/>
                  <a:pt x="606" y="366"/>
                  <a:pt x="606" y="366"/>
                </a:cubicBezTo>
                <a:cubicBezTo>
                  <a:pt x="607" y="357"/>
                  <a:pt x="607" y="349"/>
                  <a:pt x="607" y="341"/>
                </a:cubicBezTo>
                <a:cubicBezTo>
                  <a:pt x="607" y="332"/>
                  <a:pt x="607" y="324"/>
                  <a:pt x="606" y="316"/>
                </a:cubicBezTo>
                <a:cubicBezTo>
                  <a:pt x="667" y="275"/>
                  <a:pt x="667" y="275"/>
                  <a:pt x="667" y="275"/>
                </a:cubicBezTo>
                <a:cubicBezTo>
                  <a:pt x="669" y="274"/>
                  <a:pt x="670" y="270"/>
                  <a:pt x="669" y="267"/>
                </a:cubicBezTo>
                <a:cubicBezTo>
                  <a:pt x="649" y="204"/>
                  <a:pt x="649" y="204"/>
                  <a:pt x="649" y="204"/>
                </a:cubicBezTo>
                <a:cubicBezTo>
                  <a:pt x="648" y="201"/>
                  <a:pt x="645" y="199"/>
                  <a:pt x="643" y="199"/>
                </a:cubicBezTo>
                <a:cubicBezTo>
                  <a:pt x="569" y="202"/>
                  <a:pt x="569" y="202"/>
                  <a:pt x="569" y="202"/>
                </a:cubicBezTo>
                <a:cubicBezTo>
                  <a:pt x="560" y="187"/>
                  <a:pt x="551" y="174"/>
                  <a:pt x="540" y="162"/>
                </a:cubicBezTo>
                <a:cubicBezTo>
                  <a:pt x="565" y="92"/>
                  <a:pt x="565" y="92"/>
                  <a:pt x="565" y="92"/>
                </a:cubicBezTo>
                <a:cubicBezTo>
                  <a:pt x="566" y="90"/>
                  <a:pt x="565" y="87"/>
                  <a:pt x="562" y="85"/>
                </a:cubicBezTo>
                <a:cubicBezTo>
                  <a:pt x="508" y="46"/>
                  <a:pt x="508" y="46"/>
                  <a:pt x="508" y="46"/>
                </a:cubicBezTo>
                <a:cubicBezTo>
                  <a:pt x="506" y="44"/>
                  <a:pt x="503" y="44"/>
                  <a:pt x="500" y="45"/>
                </a:cubicBezTo>
                <a:cubicBezTo>
                  <a:pt x="443" y="91"/>
                  <a:pt x="443" y="91"/>
                  <a:pt x="443" y="91"/>
                </a:cubicBezTo>
                <a:cubicBezTo>
                  <a:pt x="427" y="84"/>
                  <a:pt x="412" y="79"/>
                  <a:pt x="395" y="76"/>
                </a:cubicBezTo>
                <a:cubicBezTo>
                  <a:pt x="375" y="5"/>
                  <a:pt x="375" y="5"/>
                  <a:pt x="375" y="5"/>
                </a:cubicBezTo>
                <a:cubicBezTo>
                  <a:pt x="374" y="2"/>
                  <a:pt x="372" y="0"/>
                  <a:pt x="369" y="0"/>
                </a:cubicBezTo>
                <a:cubicBezTo>
                  <a:pt x="302" y="0"/>
                  <a:pt x="302" y="0"/>
                  <a:pt x="302" y="0"/>
                </a:cubicBezTo>
                <a:cubicBezTo>
                  <a:pt x="299" y="0"/>
                  <a:pt x="296" y="2"/>
                  <a:pt x="295" y="5"/>
                </a:cubicBezTo>
                <a:cubicBezTo>
                  <a:pt x="275" y="76"/>
                  <a:pt x="275" y="76"/>
                  <a:pt x="275" y="76"/>
                </a:cubicBezTo>
                <a:cubicBezTo>
                  <a:pt x="259" y="79"/>
                  <a:pt x="243" y="84"/>
                  <a:pt x="228" y="91"/>
                </a:cubicBezTo>
                <a:cubicBezTo>
                  <a:pt x="170" y="45"/>
                  <a:pt x="170" y="45"/>
                  <a:pt x="170" y="45"/>
                </a:cubicBezTo>
                <a:cubicBezTo>
                  <a:pt x="168" y="44"/>
                  <a:pt x="164" y="44"/>
                  <a:pt x="162" y="46"/>
                </a:cubicBezTo>
                <a:cubicBezTo>
                  <a:pt x="108" y="85"/>
                  <a:pt x="108" y="85"/>
                  <a:pt x="108" y="85"/>
                </a:cubicBezTo>
                <a:cubicBezTo>
                  <a:pt x="106" y="87"/>
                  <a:pt x="105" y="90"/>
                  <a:pt x="105" y="92"/>
                </a:cubicBezTo>
                <a:cubicBezTo>
                  <a:pt x="131" y="162"/>
                  <a:pt x="131" y="162"/>
                  <a:pt x="131" y="162"/>
                </a:cubicBezTo>
                <a:cubicBezTo>
                  <a:pt x="120" y="174"/>
                  <a:pt x="110" y="187"/>
                  <a:pt x="102" y="202"/>
                </a:cubicBezTo>
                <a:cubicBezTo>
                  <a:pt x="28" y="199"/>
                  <a:pt x="28" y="199"/>
                  <a:pt x="28" y="199"/>
                </a:cubicBezTo>
                <a:cubicBezTo>
                  <a:pt x="25" y="199"/>
                  <a:pt x="23" y="201"/>
                  <a:pt x="22" y="204"/>
                </a:cubicBezTo>
                <a:cubicBezTo>
                  <a:pt x="1" y="267"/>
                  <a:pt x="1" y="267"/>
                  <a:pt x="1" y="267"/>
                </a:cubicBezTo>
                <a:cubicBezTo>
                  <a:pt x="0" y="270"/>
                  <a:pt x="1" y="273"/>
                  <a:pt x="3" y="275"/>
                </a:cubicBezTo>
                <a:cubicBezTo>
                  <a:pt x="65" y="316"/>
                  <a:pt x="65" y="316"/>
                  <a:pt x="65" y="316"/>
                </a:cubicBezTo>
                <a:cubicBezTo>
                  <a:pt x="64" y="324"/>
                  <a:pt x="63" y="332"/>
                  <a:pt x="63" y="341"/>
                </a:cubicBezTo>
                <a:cubicBezTo>
                  <a:pt x="63" y="349"/>
                  <a:pt x="64" y="357"/>
                  <a:pt x="65" y="366"/>
                </a:cubicBezTo>
                <a:cubicBezTo>
                  <a:pt x="3" y="407"/>
                  <a:pt x="3" y="407"/>
                  <a:pt x="3" y="407"/>
                </a:cubicBezTo>
                <a:cubicBezTo>
                  <a:pt x="1" y="408"/>
                  <a:pt x="0" y="412"/>
                  <a:pt x="1" y="414"/>
                </a:cubicBezTo>
                <a:cubicBezTo>
                  <a:pt x="22" y="478"/>
                  <a:pt x="22" y="478"/>
                  <a:pt x="22" y="478"/>
                </a:cubicBezTo>
                <a:cubicBezTo>
                  <a:pt x="23" y="481"/>
                  <a:pt x="25" y="483"/>
                  <a:pt x="28" y="483"/>
                </a:cubicBezTo>
                <a:cubicBezTo>
                  <a:pt x="102" y="480"/>
                  <a:pt x="102" y="480"/>
                  <a:pt x="102" y="480"/>
                </a:cubicBezTo>
                <a:cubicBezTo>
                  <a:pt x="110" y="494"/>
                  <a:pt x="120" y="508"/>
                  <a:pt x="131" y="520"/>
                </a:cubicBezTo>
                <a:cubicBezTo>
                  <a:pt x="105" y="589"/>
                  <a:pt x="105" y="589"/>
                  <a:pt x="105" y="589"/>
                </a:cubicBezTo>
                <a:cubicBezTo>
                  <a:pt x="105" y="592"/>
                  <a:pt x="106" y="595"/>
                  <a:pt x="108" y="597"/>
                </a:cubicBezTo>
                <a:cubicBezTo>
                  <a:pt x="162" y="636"/>
                  <a:pt x="162" y="636"/>
                  <a:pt x="162" y="636"/>
                </a:cubicBezTo>
                <a:cubicBezTo>
                  <a:pt x="164" y="638"/>
                  <a:pt x="168" y="638"/>
                  <a:pt x="170" y="636"/>
                </a:cubicBezTo>
                <a:cubicBezTo>
                  <a:pt x="228" y="591"/>
                  <a:pt x="228" y="591"/>
                  <a:pt x="228" y="591"/>
                </a:cubicBezTo>
                <a:cubicBezTo>
                  <a:pt x="243" y="597"/>
                  <a:pt x="259" y="602"/>
                  <a:pt x="275" y="606"/>
                </a:cubicBezTo>
                <a:cubicBezTo>
                  <a:pt x="295" y="677"/>
                  <a:pt x="295" y="677"/>
                  <a:pt x="295" y="677"/>
                </a:cubicBezTo>
                <a:cubicBezTo>
                  <a:pt x="296" y="679"/>
                  <a:pt x="299" y="681"/>
                  <a:pt x="302" y="681"/>
                </a:cubicBezTo>
                <a:cubicBezTo>
                  <a:pt x="369" y="681"/>
                  <a:pt x="369" y="681"/>
                  <a:pt x="369" y="681"/>
                </a:cubicBezTo>
                <a:cubicBezTo>
                  <a:pt x="372" y="681"/>
                  <a:pt x="374" y="679"/>
                  <a:pt x="375" y="677"/>
                </a:cubicBezTo>
                <a:cubicBezTo>
                  <a:pt x="395" y="606"/>
                  <a:pt x="395" y="606"/>
                  <a:pt x="395" y="606"/>
                </a:cubicBezTo>
                <a:cubicBezTo>
                  <a:pt x="412" y="602"/>
                  <a:pt x="427" y="597"/>
                  <a:pt x="443" y="591"/>
                </a:cubicBezTo>
                <a:cubicBezTo>
                  <a:pt x="500" y="636"/>
                  <a:pt x="500" y="636"/>
                  <a:pt x="500" y="636"/>
                </a:cubicBezTo>
                <a:cubicBezTo>
                  <a:pt x="503" y="638"/>
                  <a:pt x="506" y="638"/>
                  <a:pt x="508" y="636"/>
                </a:cubicBezTo>
                <a:cubicBezTo>
                  <a:pt x="562" y="597"/>
                  <a:pt x="562" y="597"/>
                  <a:pt x="562" y="597"/>
                </a:cubicBezTo>
                <a:cubicBezTo>
                  <a:pt x="565" y="595"/>
                  <a:pt x="566" y="592"/>
                  <a:pt x="565" y="589"/>
                </a:cubicBezTo>
                <a:cubicBezTo>
                  <a:pt x="540" y="520"/>
                  <a:pt x="540" y="520"/>
                  <a:pt x="540" y="520"/>
                </a:cubicBezTo>
                <a:cubicBezTo>
                  <a:pt x="551" y="508"/>
                  <a:pt x="560" y="494"/>
                  <a:pt x="569" y="480"/>
                </a:cubicBezTo>
                <a:cubicBezTo>
                  <a:pt x="643" y="483"/>
                  <a:pt x="643" y="483"/>
                  <a:pt x="643" y="483"/>
                </a:cubicBezTo>
                <a:cubicBezTo>
                  <a:pt x="645" y="483"/>
                  <a:pt x="648" y="481"/>
                  <a:pt x="649" y="478"/>
                </a:cubicBezTo>
                <a:cubicBezTo>
                  <a:pt x="669" y="414"/>
                  <a:pt x="669" y="414"/>
                  <a:pt x="669" y="414"/>
                </a:cubicBezTo>
                <a:cubicBezTo>
                  <a:pt x="670" y="412"/>
                  <a:pt x="669" y="408"/>
                  <a:pt x="667" y="407"/>
                </a:cubicBezTo>
                <a:moveTo>
                  <a:pt x="542" y="341"/>
                </a:moveTo>
                <a:cubicBezTo>
                  <a:pt x="542" y="455"/>
                  <a:pt x="450" y="548"/>
                  <a:pt x="335" y="548"/>
                </a:cubicBezTo>
                <a:cubicBezTo>
                  <a:pt x="221" y="548"/>
                  <a:pt x="128" y="455"/>
                  <a:pt x="128" y="341"/>
                </a:cubicBezTo>
                <a:cubicBezTo>
                  <a:pt x="128" y="226"/>
                  <a:pt x="221" y="134"/>
                  <a:pt x="335" y="134"/>
                </a:cubicBezTo>
                <a:cubicBezTo>
                  <a:pt x="450" y="134"/>
                  <a:pt x="542" y="226"/>
                  <a:pt x="542" y="341"/>
                </a:cubicBezTo>
              </a:path>
            </a:pathLst>
          </a:custGeom>
          <a:solidFill>
            <a:srgbClr val="F69A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607620D-EA3D-4EF8-8A8B-0CB0FA783C40}"/>
              </a:ext>
            </a:extLst>
          </p:cNvPr>
          <p:cNvGrpSpPr/>
          <p:nvPr/>
        </p:nvGrpSpPr>
        <p:grpSpPr>
          <a:xfrm>
            <a:off x="2329829" y="6246382"/>
            <a:ext cx="9346234" cy="492443"/>
            <a:chOff x="2329829" y="6246382"/>
            <a:chExt cx="9346234" cy="492443"/>
          </a:xfrm>
        </p:grpSpPr>
        <p:sp>
          <p:nvSpPr>
            <p:cNvPr id="126" name="Slide Number Placeholder 1">
              <a:extLst>
                <a:ext uri="{FF2B5EF4-FFF2-40B4-BE49-F238E27FC236}">
                  <a16:creationId xmlns:a16="http://schemas.microsoft.com/office/drawing/2014/main" id="{4F44367D-27BF-4642-8DF1-3E9518994565}"/>
                </a:ext>
              </a:extLst>
            </p:cNvPr>
            <p:cNvSpPr txBox="1">
              <a:spLocks/>
            </p:cNvSpPr>
            <p:nvPr/>
          </p:nvSpPr>
          <p:spPr>
            <a:xfrm>
              <a:off x="8932863" y="6246382"/>
              <a:ext cx="2743200" cy="492443"/>
            </a:xfrm>
            <a:prstGeom prst="rect">
              <a:avLst/>
            </a:prstGeom>
          </p:spPr>
          <p:txBody>
            <a:bodyPr vert="horz" lIns="0" tIns="0" rIns="0" bIns="0" rtlCol="0" anchor="ctr">
              <a:spAutoFit/>
            </a:bodyPr>
            <a:lstStyle>
              <a:defPPr>
                <a:defRPr lang="id-ID"/>
              </a:defPPr>
              <a:lvl1pPr marL="0" algn="r" defTabSz="914400" rtl="0" eaLnBrk="1" latinLnBrk="0" hangingPunct="1">
                <a:defRPr lang="id-ID" sz="3600" b="1" i="1" kern="1200" smtClean="0">
                  <a:solidFill>
                    <a:schemeClr val="bg1">
                      <a:lumMod val="85000"/>
                    </a:schemeClr>
                  </a:solidFill>
                  <a:latin typeface="+mj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fld id="{25DC4C81-2C61-47A5-84F4-E27A90938989}" type="slidenum">
                <a:rPr lang="es-AR" sz="3200" smtClean="0">
                  <a:solidFill>
                    <a:schemeClr val="tx1"/>
                  </a:solidFill>
                  <a:latin typeface="Segoe UI"/>
                </a:rPr>
                <a:pPr/>
                <a:t>10</a:t>
              </a:fld>
              <a:endParaRPr lang="es-AR" sz="3200" dirty="0">
                <a:solidFill>
                  <a:schemeClr val="tx1"/>
                </a:solidFill>
                <a:latin typeface="Segoe UI"/>
              </a:endParaRPr>
            </a:p>
          </p:txBody>
        </p: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86B3EDD1-51F8-4F05-925F-9C3DE274390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29829" y="6578328"/>
              <a:ext cx="7938121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FB16B917-1FF8-41EE-B5B7-1462F15937B3}"/>
                </a:ext>
              </a:extLst>
            </p:cNvPr>
            <p:cNvSpPr txBox="1"/>
            <p:nvPr/>
          </p:nvSpPr>
          <p:spPr>
            <a:xfrm>
              <a:off x="10205638" y="6439829"/>
              <a:ext cx="92257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AR" sz="1200" b="1" dirty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Pagina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A92B071A-5BAB-4ED9-B874-7A90A775EDAA}"/>
              </a:ext>
            </a:extLst>
          </p:cNvPr>
          <p:cNvGrpSpPr/>
          <p:nvPr/>
        </p:nvGrpSpPr>
        <p:grpSpPr>
          <a:xfrm>
            <a:off x="11109023" y="433963"/>
            <a:ext cx="492056" cy="470376"/>
            <a:chOff x="9876512" y="712932"/>
            <a:chExt cx="492056" cy="470376"/>
          </a:xfrm>
        </p:grpSpPr>
        <p:sp>
          <p:nvSpPr>
            <p:cNvPr id="17" name="Freeform 76">
              <a:extLst>
                <a:ext uri="{FF2B5EF4-FFF2-40B4-BE49-F238E27FC236}">
                  <a16:creationId xmlns:a16="http://schemas.microsoft.com/office/drawing/2014/main" id="{A58FAA8F-C506-49CC-91AC-A65C0313C1AE}"/>
                </a:ext>
              </a:extLst>
            </p:cNvPr>
            <p:cNvSpPr>
              <a:spLocks/>
            </p:cNvSpPr>
            <p:nvPr/>
          </p:nvSpPr>
          <p:spPr bwMode="auto">
            <a:xfrm>
              <a:off x="9876512" y="981716"/>
              <a:ext cx="101880" cy="175579"/>
            </a:xfrm>
            <a:custGeom>
              <a:avLst/>
              <a:gdLst>
                <a:gd name="T0" fmla="*/ 18 w 20"/>
                <a:gd name="T1" fmla="*/ 0 h 34"/>
                <a:gd name="T2" fmla="*/ 2 w 20"/>
                <a:gd name="T3" fmla="*/ 0 h 34"/>
                <a:gd name="T4" fmla="*/ 0 w 20"/>
                <a:gd name="T5" fmla="*/ 2 h 34"/>
                <a:gd name="T6" fmla="*/ 0 w 20"/>
                <a:gd name="T7" fmla="*/ 32 h 34"/>
                <a:gd name="T8" fmla="*/ 2 w 20"/>
                <a:gd name="T9" fmla="*/ 34 h 34"/>
                <a:gd name="T10" fmla="*/ 18 w 20"/>
                <a:gd name="T11" fmla="*/ 34 h 34"/>
                <a:gd name="T12" fmla="*/ 20 w 20"/>
                <a:gd name="T13" fmla="*/ 32 h 34"/>
                <a:gd name="T14" fmla="*/ 20 w 20"/>
                <a:gd name="T15" fmla="*/ 2 h 34"/>
                <a:gd name="T16" fmla="*/ 18 w 20"/>
                <a:gd name="T1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34">
                  <a:moveTo>
                    <a:pt x="1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3"/>
                    <a:pt x="1" y="34"/>
                    <a:pt x="2" y="34"/>
                  </a:cubicBezTo>
                  <a:cubicBezTo>
                    <a:pt x="18" y="34"/>
                    <a:pt x="18" y="34"/>
                    <a:pt x="18" y="34"/>
                  </a:cubicBezTo>
                  <a:cubicBezTo>
                    <a:pt x="19" y="34"/>
                    <a:pt x="20" y="33"/>
                    <a:pt x="20" y="32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0" y="1"/>
                    <a:pt x="19" y="0"/>
                    <a:pt x="18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AR"/>
            </a:p>
          </p:txBody>
        </p:sp>
        <p:sp>
          <p:nvSpPr>
            <p:cNvPr id="18" name="Freeform 77">
              <a:extLst>
                <a:ext uri="{FF2B5EF4-FFF2-40B4-BE49-F238E27FC236}">
                  <a16:creationId xmlns:a16="http://schemas.microsoft.com/office/drawing/2014/main" id="{F40E950E-03DD-4647-BA0D-B3670DC48000}"/>
                </a:ext>
              </a:extLst>
            </p:cNvPr>
            <p:cNvSpPr>
              <a:spLocks/>
            </p:cNvSpPr>
            <p:nvPr/>
          </p:nvSpPr>
          <p:spPr bwMode="auto">
            <a:xfrm>
              <a:off x="9989230" y="1001227"/>
              <a:ext cx="379338" cy="182081"/>
            </a:xfrm>
            <a:custGeom>
              <a:avLst/>
              <a:gdLst>
                <a:gd name="T0" fmla="*/ 73 w 74"/>
                <a:gd name="T1" fmla="*/ 13 h 35"/>
                <a:gd name="T2" fmla="*/ 59 w 74"/>
                <a:gd name="T3" fmla="*/ 8 h 35"/>
                <a:gd name="T4" fmla="*/ 47 w 74"/>
                <a:gd name="T5" fmla="*/ 12 h 35"/>
                <a:gd name="T6" fmla="*/ 47 w 74"/>
                <a:gd name="T7" fmla="*/ 14 h 35"/>
                <a:gd name="T8" fmla="*/ 45 w 74"/>
                <a:gd name="T9" fmla="*/ 21 h 35"/>
                <a:gd name="T10" fmla="*/ 38 w 74"/>
                <a:gd name="T11" fmla="*/ 24 h 35"/>
                <a:gd name="T12" fmla="*/ 18 w 74"/>
                <a:gd name="T13" fmla="*/ 24 h 35"/>
                <a:gd name="T14" fmla="*/ 16 w 74"/>
                <a:gd name="T15" fmla="*/ 22 h 35"/>
                <a:gd name="T16" fmla="*/ 18 w 74"/>
                <a:gd name="T17" fmla="*/ 20 h 35"/>
                <a:gd name="T18" fmla="*/ 38 w 74"/>
                <a:gd name="T19" fmla="*/ 20 h 35"/>
                <a:gd name="T20" fmla="*/ 42 w 74"/>
                <a:gd name="T21" fmla="*/ 18 h 35"/>
                <a:gd name="T22" fmla="*/ 43 w 74"/>
                <a:gd name="T23" fmla="*/ 14 h 35"/>
                <a:gd name="T24" fmla="*/ 38 w 74"/>
                <a:gd name="T25" fmla="*/ 8 h 35"/>
                <a:gd name="T26" fmla="*/ 27 w 74"/>
                <a:gd name="T27" fmla="*/ 8 h 35"/>
                <a:gd name="T28" fmla="*/ 26 w 74"/>
                <a:gd name="T29" fmla="*/ 8 h 35"/>
                <a:gd name="T30" fmla="*/ 25 w 74"/>
                <a:gd name="T31" fmla="*/ 7 h 35"/>
                <a:gd name="T32" fmla="*/ 8 w 74"/>
                <a:gd name="T33" fmla="*/ 0 h 35"/>
                <a:gd name="T34" fmla="*/ 2 w 74"/>
                <a:gd name="T35" fmla="*/ 0 h 35"/>
                <a:gd name="T36" fmla="*/ 0 w 74"/>
                <a:gd name="T37" fmla="*/ 2 h 35"/>
                <a:gd name="T38" fmla="*/ 0 w 74"/>
                <a:gd name="T39" fmla="*/ 24 h 35"/>
                <a:gd name="T40" fmla="*/ 1 w 74"/>
                <a:gd name="T41" fmla="*/ 26 h 35"/>
                <a:gd name="T42" fmla="*/ 16 w 74"/>
                <a:gd name="T43" fmla="*/ 31 h 35"/>
                <a:gd name="T44" fmla="*/ 32 w 74"/>
                <a:gd name="T45" fmla="*/ 35 h 35"/>
                <a:gd name="T46" fmla="*/ 49 w 74"/>
                <a:gd name="T47" fmla="*/ 29 h 35"/>
                <a:gd name="T48" fmla="*/ 73 w 74"/>
                <a:gd name="T49" fmla="*/ 16 h 35"/>
                <a:gd name="T50" fmla="*/ 74 w 74"/>
                <a:gd name="T51" fmla="*/ 14 h 35"/>
                <a:gd name="T52" fmla="*/ 73 w 74"/>
                <a:gd name="T53" fmla="*/ 13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74" h="35">
                  <a:moveTo>
                    <a:pt x="73" y="13"/>
                  </a:moveTo>
                  <a:cubicBezTo>
                    <a:pt x="69" y="8"/>
                    <a:pt x="65" y="7"/>
                    <a:pt x="59" y="8"/>
                  </a:cubicBezTo>
                  <a:cubicBezTo>
                    <a:pt x="47" y="12"/>
                    <a:pt x="47" y="12"/>
                    <a:pt x="47" y="12"/>
                  </a:cubicBezTo>
                  <a:cubicBezTo>
                    <a:pt x="47" y="13"/>
                    <a:pt x="47" y="13"/>
                    <a:pt x="47" y="14"/>
                  </a:cubicBezTo>
                  <a:cubicBezTo>
                    <a:pt x="47" y="17"/>
                    <a:pt x="47" y="19"/>
                    <a:pt x="45" y="21"/>
                  </a:cubicBezTo>
                  <a:cubicBezTo>
                    <a:pt x="43" y="23"/>
                    <a:pt x="41" y="24"/>
                    <a:pt x="38" y="24"/>
                  </a:cubicBezTo>
                  <a:cubicBezTo>
                    <a:pt x="18" y="24"/>
                    <a:pt x="18" y="24"/>
                    <a:pt x="18" y="24"/>
                  </a:cubicBezTo>
                  <a:cubicBezTo>
                    <a:pt x="17" y="24"/>
                    <a:pt x="16" y="23"/>
                    <a:pt x="16" y="22"/>
                  </a:cubicBezTo>
                  <a:cubicBezTo>
                    <a:pt x="16" y="21"/>
                    <a:pt x="17" y="20"/>
                    <a:pt x="18" y="20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40" y="20"/>
                    <a:pt x="41" y="19"/>
                    <a:pt x="42" y="18"/>
                  </a:cubicBezTo>
                  <a:cubicBezTo>
                    <a:pt x="43" y="17"/>
                    <a:pt x="43" y="16"/>
                    <a:pt x="43" y="14"/>
                  </a:cubicBezTo>
                  <a:cubicBezTo>
                    <a:pt x="43" y="12"/>
                    <a:pt x="42" y="8"/>
                    <a:pt x="38" y="8"/>
                  </a:cubicBezTo>
                  <a:cubicBezTo>
                    <a:pt x="27" y="8"/>
                    <a:pt x="27" y="8"/>
                    <a:pt x="27" y="8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5" y="8"/>
                    <a:pt x="25" y="8"/>
                    <a:pt x="25" y="7"/>
                  </a:cubicBezTo>
                  <a:cubicBezTo>
                    <a:pt x="23" y="6"/>
                    <a:pt x="17" y="0"/>
                    <a:pt x="8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5"/>
                    <a:pt x="1" y="26"/>
                    <a:pt x="1" y="26"/>
                  </a:cubicBezTo>
                  <a:cubicBezTo>
                    <a:pt x="8" y="28"/>
                    <a:pt x="12" y="30"/>
                    <a:pt x="16" y="31"/>
                  </a:cubicBezTo>
                  <a:cubicBezTo>
                    <a:pt x="24" y="34"/>
                    <a:pt x="28" y="35"/>
                    <a:pt x="32" y="35"/>
                  </a:cubicBezTo>
                  <a:cubicBezTo>
                    <a:pt x="37" y="35"/>
                    <a:pt x="41" y="33"/>
                    <a:pt x="49" y="29"/>
                  </a:cubicBezTo>
                  <a:cubicBezTo>
                    <a:pt x="54" y="26"/>
                    <a:pt x="62" y="21"/>
                    <a:pt x="73" y="16"/>
                  </a:cubicBezTo>
                  <a:cubicBezTo>
                    <a:pt x="73" y="15"/>
                    <a:pt x="74" y="15"/>
                    <a:pt x="74" y="14"/>
                  </a:cubicBezTo>
                  <a:cubicBezTo>
                    <a:pt x="74" y="14"/>
                    <a:pt x="74" y="13"/>
                    <a:pt x="73" y="13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AR"/>
            </a:p>
          </p:txBody>
        </p:sp>
        <p:sp>
          <p:nvSpPr>
            <p:cNvPr id="19" name="Freeform 78">
              <a:extLst>
                <a:ext uri="{FF2B5EF4-FFF2-40B4-BE49-F238E27FC236}">
                  <a16:creationId xmlns:a16="http://schemas.microsoft.com/office/drawing/2014/main" id="{7B68524B-629F-43D1-A6A6-FF5EA17D000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153971" y="712932"/>
              <a:ext cx="143065" cy="145232"/>
            </a:xfrm>
            <a:custGeom>
              <a:avLst/>
              <a:gdLst>
                <a:gd name="T0" fmla="*/ 14 w 28"/>
                <a:gd name="T1" fmla="*/ 28 h 28"/>
                <a:gd name="T2" fmla="*/ 28 w 28"/>
                <a:gd name="T3" fmla="*/ 14 h 28"/>
                <a:gd name="T4" fmla="*/ 14 w 28"/>
                <a:gd name="T5" fmla="*/ 0 h 28"/>
                <a:gd name="T6" fmla="*/ 0 w 28"/>
                <a:gd name="T7" fmla="*/ 14 h 28"/>
                <a:gd name="T8" fmla="*/ 14 w 28"/>
                <a:gd name="T9" fmla="*/ 28 h 28"/>
                <a:gd name="T10" fmla="*/ 12 w 28"/>
                <a:gd name="T11" fmla="*/ 10 h 28"/>
                <a:gd name="T12" fmla="*/ 14 w 28"/>
                <a:gd name="T13" fmla="*/ 8 h 28"/>
                <a:gd name="T14" fmla="*/ 16 w 28"/>
                <a:gd name="T15" fmla="*/ 10 h 28"/>
                <a:gd name="T16" fmla="*/ 16 w 28"/>
                <a:gd name="T17" fmla="*/ 18 h 28"/>
                <a:gd name="T18" fmla="*/ 14 w 28"/>
                <a:gd name="T19" fmla="*/ 20 h 28"/>
                <a:gd name="T20" fmla="*/ 12 w 28"/>
                <a:gd name="T21" fmla="*/ 18 h 28"/>
                <a:gd name="T22" fmla="*/ 12 w 28"/>
                <a:gd name="T23" fmla="*/ 1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" h="28">
                  <a:moveTo>
                    <a:pt x="14" y="28"/>
                  </a:moveTo>
                  <a:cubicBezTo>
                    <a:pt x="22" y="28"/>
                    <a:pt x="28" y="22"/>
                    <a:pt x="28" y="14"/>
                  </a:cubicBezTo>
                  <a:cubicBezTo>
                    <a:pt x="28" y="6"/>
                    <a:pt x="22" y="0"/>
                    <a:pt x="14" y="0"/>
                  </a:cubicBezTo>
                  <a:cubicBezTo>
                    <a:pt x="6" y="0"/>
                    <a:pt x="0" y="6"/>
                    <a:pt x="0" y="14"/>
                  </a:cubicBezTo>
                  <a:cubicBezTo>
                    <a:pt x="0" y="22"/>
                    <a:pt x="6" y="28"/>
                    <a:pt x="14" y="28"/>
                  </a:cubicBezTo>
                  <a:close/>
                  <a:moveTo>
                    <a:pt x="12" y="10"/>
                  </a:moveTo>
                  <a:cubicBezTo>
                    <a:pt x="12" y="9"/>
                    <a:pt x="13" y="8"/>
                    <a:pt x="14" y="8"/>
                  </a:cubicBezTo>
                  <a:cubicBezTo>
                    <a:pt x="15" y="8"/>
                    <a:pt x="16" y="9"/>
                    <a:pt x="16" y="10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2" y="19"/>
                    <a:pt x="12" y="18"/>
                  </a:cubicBezTo>
                  <a:lnTo>
                    <a:pt x="12" y="1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AR"/>
            </a:p>
          </p:txBody>
        </p:sp>
        <p:sp>
          <p:nvSpPr>
            <p:cNvPr id="20" name="Freeform 79">
              <a:extLst>
                <a:ext uri="{FF2B5EF4-FFF2-40B4-BE49-F238E27FC236}">
                  <a16:creationId xmlns:a16="http://schemas.microsoft.com/office/drawing/2014/main" id="{CFE15864-CDF9-4EE6-A055-7C9D7F2094A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060760" y="858163"/>
              <a:ext cx="143065" cy="143064"/>
            </a:xfrm>
            <a:custGeom>
              <a:avLst/>
              <a:gdLst>
                <a:gd name="T0" fmla="*/ 14 w 28"/>
                <a:gd name="T1" fmla="*/ 28 h 28"/>
                <a:gd name="T2" fmla="*/ 28 w 28"/>
                <a:gd name="T3" fmla="*/ 14 h 28"/>
                <a:gd name="T4" fmla="*/ 14 w 28"/>
                <a:gd name="T5" fmla="*/ 0 h 28"/>
                <a:gd name="T6" fmla="*/ 0 w 28"/>
                <a:gd name="T7" fmla="*/ 14 h 28"/>
                <a:gd name="T8" fmla="*/ 14 w 28"/>
                <a:gd name="T9" fmla="*/ 28 h 28"/>
                <a:gd name="T10" fmla="*/ 12 w 28"/>
                <a:gd name="T11" fmla="*/ 10 h 28"/>
                <a:gd name="T12" fmla="*/ 14 w 28"/>
                <a:gd name="T13" fmla="*/ 8 h 28"/>
                <a:gd name="T14" fmla="*/ 16 w 28"/>
                <a:gd name="T15" fmla="*/ 10 h 28"/>
                <a:gd name="T16" fmla="*/ 16 w 28"/>
                <a:gd name="T17" fmla="*/ 18 h 28"/>
                <a:gd name="T18" fmla="*/ 14 w 28"/>
                <a:gd name="T19" fmla="*/ 20 h 28"/>
                <a:gd name="T20" fmla="*/ 12 w 28"/>
                <a:gd name="T21" fmla="*/ 18 h 28"/>
                <a:gd name="T22" fmla="*/ 12 w 28"/>
                <a:gd name="T23" fmla="*/ 1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" h="28">
                  <a:moveTo>
                    <a:pt x="14" y="28"/>
                  </a:moveTo>
                  <a:cubicBezTo>
                    <a:pt x="22" y="28"/>
                    <a:pt x="28" y="22"/>
                    <a:pt x="28" y="14"/>
                  </a:cubicBezTo>
                  <a:cubicBezTo>
                    <a:pt x="28" y="6"/>
                    <a:pt x="22" y="0"/>
                    <a:pt x="14" y="0"/>
                  </a:cubicBezTo>
                  <a:cubicBezTo>
                    <a:pt x="6" y="0"/>
                    <a:pt x="0" y="6"/>
                    <a:pt x="0" y="14"/>
                  </a:cubicBezTo>
                  <a:cubicBezTo>
                    <a:pt x="0" y="22"/>
                    <a:pt x="6" y="28"/>
                    <a:pt x="14" y="28"/>
                  </a:cubicBezTo>
                  <a:close/>
                  <a:moveTo>
                    <a:pt x="12" y="10"/>
                  </a:moveTo>
                  <a:cubicBezTo>
                    <a:pt x="12" y="9"/>
                    <a:pt x="13" y="8"/>
                    <a:pt x="14" y="8"/>
                  </a:cubicBezTo>
                  <a:cubicBezTo>
                    <a:pt x="15" y="8"/>
                    <a:pt x="16" y="9"/>
                    <a:pt x="16" y="10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2" y="19"/>
                    <a:pt x="12" y="18"/>
                  </a:cubicBezTo>
                  <a:lnTo>
                    <a:pt x="12" y="1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AR"/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7BAC7A74-9919-4187-A04B-DBC2CF36EAF4}"/>
              </a:ext>
            </a:extLst>
          </p:cNvPr>
          <p:cNvSpPr/>
          <p:nvPr/>
        </p:nvSpPr>
        <p:spPr>
          <a:xfrm>
            <a:off x="339708" y="1145946"/>
            <a:ext cx="5512170" cy="3939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s-AR" sz="2500" dirty="0"/>
              <a:t>Framework para facilitar la creación de servicios reactivos</a:t>
            </a:r>
          </a:p>
          <a:p>
            <a:pPr marL="800100" lvl="1" indent="-342900"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s-AR" sz="2500" dirty="0"/>
              <a:t>es otra idea que funciona en paralelo al paradigma imperativo de Spring MVC</a:t>
            </a:r>
          </a:p>
          <a:p>
            <a:pPr marL="800100" lvl="1" indent="-342900"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s-AR" sz="2500" dirty="0"/>
              <a:t>es mas difícil de </a:t>
            </a:r>
            <a:r>
              <a:rPr lang="es-AR" sz="2500" dirty="0" err="1"/>
              <a:t>debuggear</a:t>
            </a:r>
            <a:r>
              <a:rPr lang="es-AR" sz="2500" dirty="0"/>
              <a:t>, ya que en general venimos de pensar de forma Imperativa/POO</a:t>
            </a:r>
          </a:p>
          <a:p>
            <a:pPr marL="342900" indent="-342900"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s-AR" sz="2500" dirty="0"/>
              <a:t>No existen todas las </a:t>
            </a:r>
            <a:r>
              <a:rPr lang="es-AR" sz="2500" dirty="0" err="1"/>
              <a:t>librerias</a:t>
            </a:r>
            <a:r>
              <a:rPr lang="es-AR" sz="2500" dirty="0"/>
              <a:t> que existen en el paradigma imperativo. 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CDE4FAE9-488C-40C2-8FB2-32BB1E4164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518548"/>
            <a:ext cx="5953158" cy="3262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9923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2C9DCED-E430-49B2-A277-BA715A4E1394}"/>
              </a:ext>
            </a:extLst>
          </p:cNvPr>
          <p:cNvSpPr/>
          <p:nvPr/>
        </p:nvSpPr>
        <p:spPr>
          <a:xfrm>
            <a:off x="476249" y="167670"/>
            <a:ext cx="10265382" cy="646331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pPr lvl="0"/>
            <a:r>
              <a:rPr lang="es-AR" sz="3600" b="1" dirty="0">
                <a:solidFill>
                  <a:prstClr val="black"/>
                </a:solidFill>
                <a:latin typeface="Segoe UI"/>
              </a:rPr>
              <a:t>Que es Spring </a:t>
            </a:r>
            <a:r>
              <a:rPr lang="es-AR" sz="3600" b="1" dirty="0" err="1">
                <a:solidFill>
                  <a:prstClr val="black"/>
                </a:solidFill>
                <a:latin typeface="Segoe UI"/>
              </a:rPr>
              <a:t>WebFlux</a:t>
            </a:r>
            <a:r>
              <a:rPr lang="es-AR" sz="3600" b="1" dirty="0">
                <a:solidFill>
                  <a:prstClr val="black"/>
                </a:solidFill>
                <a:latin typeface="Segoe UI"/>
              </a:rPr>
              <a:t> y el Reactor Project</a:t>
            </a:r>
          </a:p>
        </p:txBody>
      </p:sp>
      <p:grpSp>
        <p:nvGrpSpPr>
          <p:cNvPr id="603" name="Group 602">
            <a:extLst>
              <a:ext uri="{FF2B5EF4-FFF2-40B4-BE49-F238E27FC236}">
                <a16:creationId xmlns:a16="http://schemas.microsoft.com/office/drawing/2014/main" id="{023F40EF-AF6D-4941-BFDC-AF5298B2C0EC}"/>
              </a:ext>
            </a:extLst>
          </p:cNvPr>
          <p:cNvGrpSpPr/>
          <p:nvPr/>
        </p:nvGrpSpPr>
        <p:grpSpPr>
          <a:xfrm>
            <a:off x="528692" y="869289"/>
            <a:ext cx="465673" cy="91722"/>
            <a:chOff x="528692" y="1110344"/>
            <a:chExt cx="465673" cy="91722"/>
          </a:xfrm>
        </p:grpSpPr>
        <p:sp>
          <p:nvSpPr>
            <p:cNvPr id="604" name="Oval 603">
              <a:extLst>
                <a:ext uri="{FF2B5EF4-FFF2-40B4-BE49-F238E27FC236}">
                  <a16:creationId xmlns:a16="http://schemas.microsoft.com/office/drawing/2014/main" id="{9B418A7C-4093-4CB6-9AE6-AA0EF388AA2E}"/>
                </a:ext>
              </a:extLst>
            </p:cNvPr>
            <p:cNvSpPr/>
            <p:nvPr/>
          </p:nvSpPr>
          <p:spPr>
            <a:xfrm>
              <a:off x="528692" y="1110344"/>
              <a:ext cx="91722" cy="91722"/>
            </a:xfrm>
            <a:prstGeom prst="ellipse">
              <a:avLst/>
            </a:prstGeom>
            <a:solidFill>
              <a:srgbClr val="633248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AR" sz="1800" b="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+mn-ea"/>
                <a:cs typeface="+mn-cs"/>
              </a:endParaRPr>
            </a:p>
          </p:txBody>
        </p:sp>
        <p:sp>
          <p:nvSpPr>
            <p:cNvPr id="605" name="Oval 604">
              <a:extLst>
                <a:ext uri="{FF2B5EF4-FFF2-40B4-BE49-F238E27FC236}">
                  <a16:creationId xmlns:a16="http://schemas.microsoft.com/office/drawing/2014/main" id="{03A074FB-4545-4567-A436-68CCABED29F7}"/>
                </a:ext>
              </a:extLst>
            </p:cNvPr>
            <p:cNvSpPr/>
            <p:nvPr/>
          </p:nvSpPr>
          <p:spPr>
            <a:xfrm>
              <a:off x="715667" y="1110344"/>
              <a:ext cx="91722" cy="91722"/>
            </a:xfrm>
            <a:prstGeom prst="ellipse">
              <a:avLst/>
            </a:prstGeom>
            <a:solidFill>
              <a:srgbClr val="BF3B2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AR" sz="1800" b="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+mn-ea"/>
                <a:cs typeface="+mn-cs"/>
              </a:endParaRPr>
            </a:p>
          </p:txBody>
        </p:sp>
        <p:sp>
          <p:nvSpPr>
            <p:cNvPr id="606" name="Oval 605">
              <a:extLst>
                <a:ext uri="{FF2B5EF4-FFF2-40B4-BE49-F238E27FC236}">
                  <a16:creationId xmlns:a16="http://schemas.microsoft.com/office/drawing/2014/main" id="{23D0E6ED-3FB7-456A-A845-87F40705ED05}"/>
                </a:ext>
              </a:extLst>
            </p:cNvPr>
            <p:cNvSpPr/>
            <p:nvPr/>
          </p:nvSpPr>
          <p:spPr>
            <a:xfrm>
              <a:off x="902643" y="1110344"/>
              <a:ext cx="91722" cy="91722"/>
            </a:xfrm>
            <a:prstGeom prst="ellipse">
              <a:avLst/>
            </a:prstGeom>
            <a:solidFill>
              <a:srgbClr val="F69A1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AR" sz="1800" b="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+mn-ea"/>
                <a:cs typeface="+mn-cs"/>
              </a:endParaRPr>
            </a:p>
          </p:txBody>
        </p:sp>
      </p:grpSp>
      <p:sp>
        <p:nvSpPr>
          <p:cNvPr id="2086" name="Freeform 170">
            <a:extLst>
              <a:ext uri="{FF2B5EF4-FFF2-40B4-BE49-F238E27FC236}">
                <a16:creationId xmlns:a16="http://schemas.microsoft.com/office/drawing/2014/main" id="{8369AA5F-1367-481A-AE9B-17D7E320C32A}"/>
              </a:ext>
            </a:extLst>
          </p:cNvPr>
          <p:cNvSpPr>
            <a:spLocks noEditPoints="1"/>
          </p:cNvSpPr>
          <p:nvPr/>
        </p:nvSpPr>
        <p:spPr bwMode="auto">
          <a:xfrm>
            <a:off x="10793657" y="96906"/>
            <a:ext cx="1122789" cy="1144491"/>
          </a:xfrm>
          <a:custGeom>
            <a:avLst/>
            <a:gdLst>
              <a:gd name="T0" fmla="*/ 606 w 670"/>
              <a:gd name="T1" fmla="*/ 366 h 681"/>
              <a:gd name="T2" fmla="*/ 606 w 670"/>
              <a:gd name="T3" fmla="*/ 316 h 681"/>
              <a:gd name="T4" fmla="*/ 669 w 670"/>
              <a:gd name="T5" fmla="*/ 267 h 681"/>
              <a:gd name="T6" fmla="*/ 643 w 670"/>
              <a:gd name="T7" fmla="*/ 199 h 681"/>
              <a:gd name="T8" fmla="*/ 540 w 670"/>
              <a:gd name="T9" fmla="*/ 162 h 681"/>
              <a:gd name="T10" fmla="*/ 562 w 670"/>
              <a:gd name="T11" fmla="*/ 85 h 681"/>
              <a:gd name="T12" fmla="*/ 500 w 670"/>
              <a:gd name="T13" fmla="*/ 45 h 681"/>
              <a:gd name="T14" fmla="*/ 395 w 670"/>
              <a:gd name="T15" fmla="*/ 76 h 681"/>
              <a:gd name="T16" fmla="*/ 369 w 670"/>
              <a:gd name="T17" fmla="*/ 0 h 681"/>
              <a:gd name="T18" fmla="*/ 295 w 670"/>
              <a:gd name="T19" fmla="*/ 5 h 681"/>
              <a:gd name="T20" fmla="*/ 228 w 670"/>
              <a:gd name="T21" fmla="*/ 91 h 681"/>
              <a:gd name="T22" fmla="*/ 162 w 670"/>
              <a:gd name="T23" fmla="*/ 46 h 681"/>
              <a:gd name="T24" fmla="*/ 105 w 670"/>
              <a:gd name="T25" fmla="*/ 92 h 681"/>
              <a:gd name="T26" fmla="*/ 102 w 670"/>
              <a:gd name="T27" fmla="*/ 202 h 681"/>
              <a:gd name="T28" fmla="*/ 22 w 670"/>
              <a:gd name="T29" fmla="*/ 204 h 681"/>
              <a:gd name="T30" fmla="*/ 3 w 670"/>
              <a:gd name="T31" fmla="*/ 275 h 681"/>
              <a:gd name="T32" fmla="*/ 63 w 670"/>
              <a:gd name="T33" fmla="*/ 341 h 681"/>
              <a:gd name="T34" fmla="*/ 3 w 670"/>
              <a:gd name="T35" fmla="*/ 407 h 681"/>
              <a:gd name="T36" fmla="*/ 22 w 670"/>
              <a:gd name="T37" fmla="*/ 478 h 681"/>
              <a:gd name="T38" fmla="*/ 102 w 670"/>
              <a:gd name="T39" fmla="*/ 480 h 681"/>
              <a:gd name="T40" fmla="*/ 105 w 670"/>
              <a:gd name="T41" fmla="*/ 589 h 681"/>
              <a:gd name="T42" fmla="*/ 162 w 670"/>
              <a:gd name="T43" fmla="*/ 636 h 681"/>
              <a:gd name="T44" fmla="*/ 228 w 670"/>
              <a:gd name="T45" fmla="*/ 591 h 681"/>
              <a:gd name="T46" fmla="*/ 295 w 670"/>
              <a:gd name="T47" fmla="*/ 677 h 681"/>
              <a:gd name="T48" fmla="*/ 369 w 670"/>
              <a:gd name="T49" fmla="*/ 681 h 681"/>
              <a:gd name="T50" fmla="*/ 395 w 670"/>
              <a:gd name="T51" fmla="*/ 606 h 681"/>
              <a:gd name="T52" fmla="*/ 500 w 670"/>
              <a:gd name="T53" fmla="*/ 636 h 681"/>
              <a:gd name="T54" fmla="*/ 562 w 670"/>
              <a:gd name="T55" fmla="*/ 597 h 681"/>
              <a:gd name="T56" fmla="*/ 540 w 670"/>
              <a:gd name="T57" fmla="*/ 520 h 681"/>
              <a:gd name="T58" fmla="*/ 643 w 670"/>
              <a:gd name="T59" fmla="*/ 483 h 681"/>
              <a:gd name="T60" fmla="*/ 669 w 670"/>
              <a:gd name="T61" fmla="*/ 414 h 681"/>
              <a:gd name="T62" fmla="*/ 542 w 670"/>
              <a:gd name="T63" fmla="*/ 341 h 681"/>
              <a:gd name="T64" fmla="*/ 128 w 670"/>
              <a:gd name="T65" fmla="*/ 341 h 681"/>
              <a:gd name="T66" fmla="*/ 542 w 670"/>
              <a:gd name="T67" fmla="*/ 341 h 6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670" h="681">
                <a:moveTo>
                  <a:pt x="667" y="407"/>
                </a:moveTo>
                <a:cubicBezTo>
                  <a:pt x="606" y="366"/>
                  <a:pt x="606" y="366"/>
                  <a:pt x="606" y="366"/>
                </a:cubicBezTo>
                <a:cubicBezTo>
                  <a:pt x="607" y="357"/>
                  <a:pt x="607" y="349"/>
                  <a:pt x="607" y="341"/>
                </a:cubicBezTo>
                <a:cubicBezTo>
                  <a:pt x="607" y="332"/>
                  <a:pt x="607" y="324"/>
                  <a:pt x="606" y="316"/>
                </a:cubicBezTo>
                <a:cubicBezTo>
                  <a:pt x="667" y="275"/>
                  <a:pt x="667" y="275"/>
                  <a:pt x="667" y="275"/>
                </a:cubicBezTo>
                <a:cubicBezTo>
                  <a:pt x="669" y="274"/>
                  <a:pt x="670" y="270"/>
                  <a:pt x="669" y="267"/>
                </a:cubicBezTo>
                <a:cubicBezTo>
                  <a:pt x="649" y="204"/>
                  <a:pt x="649" y="204"/>
                  <a:pt x="649" y="204"/>
                </a:cubicBezTo>
                <a:cubicBezTo>
                  <a:pt x="648" y="201"/>
                  <a:pt x="645" y="199"/>
                  <a:pt x="643" y="199"/>
                </a:cubicBezTo>
                <a:cubicBezTo>
                  <a:pt x="569" y="202"/>
                  <a:pt x="569" y="202"/>
                  <a:pt x="569" y="202"/>
                </a:cubicBezTo>
                <a:cubicBezTo>
                  <a:pt x="560" y="187"/>
                  <a:pt x="551" y="174"/>
                  <a:pt x="540" y="162"/>
                </a:cubicBezTo>
                <a:cubicBezTo>
                  <a:pt x="565" y="92"/>
                  <a:pt x="565" y="92"/>
                  <a:pt x="565" y="92"/>
                </a:cubicBezTo>
                <a:cubicBezTo>
                  <a:pt x="566" y="90"/>
                  <a:pt x="565" y="87"/>
                  <a:pt x="562" y="85"/>
                </a:cubicBezTo>
                <a:cubicBezTo>
                  <a:pt x="508" y="46"/>
                  <a:pt x="508" y="46"/>
                  <a:pt x="508" y="46"/>
                </a:cubicBezTo>
                <a:cubicBezTo>
                  <a:pt x="506" y="44"/>
                  <a:pt x="503" y="44"/>
                  <a:pt x="500" y="45"/>
                </a:cubicBezTo>
                <a:cubicBezTo>
                  <a:pt x="443" y="91"/>
                  <a:pt x="443" y="91"/>
                  <a:pt x="443" y="91"/>
                </a:cubicBezTo>
                <a:cubicBezTo>
                  <a:pt x="427" y="84"/>
                  <a:pt x="412" y="79"/>
                  <a:pt x="395" y="76"/>
                </a:cubicBezTo>
                <a:cubicBezTo>
                  <a:pt x="375" y="5"/>
                  <a:pt x="375" y="5"/>
                  <a:pt x="375" y="5"/>
                </a:cubicBezTo>
                <a:cubicBezTo>
                  <a:pt x="374" y="2"/>
                  <a:pt x="372" y="0"/>
                  <a:pt x="369" y="0"/>
                </a:cubicBezTo>
                <a:cubicBezTo>
                  <a:pt x="302" y="0"/>
                  <a:pt x="302" y="0"/>
                  <a:pt x="302" y="0"/>
                </a:cubicBezTo>
                <a:cubicBezTo>
                  <a:pt x="299" y="0"/>
                  <a:pt x="296" y="2"/>
                  <a:pt x="295" y="5"/>
                </a:cubicBezTo>
                <a:cubicBezTo>
                  <a:pt x="275" y="76"/>
                  <a:pt x="275" y="76"/>
                  <a:pt x="275" y="76"/>
                </a:cubicBezTo>
                <a:cubicBezTo>
                  <a:pt x="259" y="79"/>
                  <a:pt x="243" y="84"/>
                  <a:pt x="228" y="91"/>
                </a:cubicBezTo>
                <a:cubicBezTo>
                  <a:pt x="170" y="45"/>
                  <a:pt x="170" y="45"/>
                  <a:pt x="170" y="45"/>
                </a:cubicBezTo>
                <a:cubicBezTo>
                  <a:pt x="168" y="44"/>
                  <a:pt x="164" y="44"/>
                  <a:pt x="162" y="46"/>
                </a:cubicBezTo>
                <a:cubicBezTo>
                  <a:pt x="108" y="85"/>
                  <a:pt x="108" y="85"/>
                  <a:pt x="108" y="85"/>
                </a:cubicBezTo>
                <a:cubicBezTo>
                  <a:pt x="106" y="87"/>
                  <a:pt x="105" y="90"/>
                  <a:pt x="105" y="92"/>
                </a:cubicBezTo>
                <a:cubicBezTo>
                  <a:pt x="131" y="162"/>
                  <a:pt x="131" y="162"/>
                  <a:pt x="131" y="162"/>
                </a:cubicBezTo>
                <a:cubicBezTo>
                  <a:pt x="120" y="174"/>
                  <a:pt x="110" y="187"/>
                  <a:pt x="102" y="202"/>
                </a:cubicBezTo>
                <a:cubicBezTo>
                  <a:pt x="28" y="199"/>
                  <a:pt x="28" y="199"/>
                  <a:pt x="28" y="199"/>
                </a:cubicBezTo>
                <a:cubicBezTo>
                  <a:pt x="25" y="199"/>
                  <a:pt x="23" y="201"/>
                  <a:pt x="22" y="204"/>
                </a:cubicBezTo>
                <a:cubicBezTo>
                  <a:pt x="1" y="267"/>
                  <a:pt x="1" y="267"/>
                  <a:pt x="1" y="267"/>
                </a:cubicBezTo>
                <a:cubicBezTo>
                  <a:pt x="0" y="270"/>
                  <a:pt x="1" y="273"/>
                  <a:pt x="3" y="275"/>
                </a:cubicBezTo>
                <a:cubicBezTo>
                  <a:pt x="65" y="316"/>
                  <a:pt x="65" y="316"/>
                  <a:pt x="65" y="316"/>
                </a:cubicBezTo>
                <a:cubicBezTo>
                  <a:pt x="64" y="324"/>
                  <a:pt x="63" y="332"/>
                  <a:pt x="63" y="341"/>
                </a:cubicBezTo>
                <a:cubicBezTo>
                  <a:pt x="63" y="349"/>
                  <a:pt x="64" y="357"/>
                  <a:pt x="65" y="366"/>
                </a:cubicBezTo>
                <a:cubicBezTo>
                  <a:pt x="3" y="407"/>
                  <a:pt x="3" y="407"/>
                  <a:pt x="3" y="407"/>
                </a:cubicBezTo>
                <a:cubicBezTo>
                  <a:pt x="1" y="408"/>
                  <a:pt x="0" y="412"/>
                  <a:pt x="1" y="414"/>
                </a:cubicBezTo>
                <a:cubicBezTo>
                  <a:pt x="22" y="478"/>
                  <a:pt x="22" y="478"/>
                  <a:pt x="22" y="478"/>
                </a:cubicBezTo>
                <a:cubicBezTo>
                  <a:pt x="23" y="481"/>
                  <a:pt x="25" y="483"/>
                  <a:pt x="28" y="483"/>
                </a:cubicBezTo>
                <a:cubicBezTo>
                  <a:pt x="102" y="480"/>
                  <a:pt x="102" y="480"/>
                  <a:pt x="102" y="480"/>
                </a:cubicBezTo>
                <a:cubicBezTo>
                  <a:pt x="110" y="494"/>
                  <a:pt x="120" y="508"/>
                  <a:pt x="131" y="520"/>
                </a:cubicBezTo>
                <a:cubicBezTo>
                  <a:pt x="105" y="589"/>
                  <a:pt x="105" y="589"/>
                  <a:pt x="105" y="589"/>
                </a:cubicBezTo>
                <a:cubicBezTo>
                  <a:pt x="105" y="592"/>
                  <a:pt x="106" y="595"/>
                  <a:pt x="108" y="597"/>
                </a:cubicBezTo>
                <a:cubicBezTo>
                  <a:pt x="162" y="636"/>
                  <a:pt x="162" y="636"/>
                  <a:pt x="162" y="636"/>
                </a:cubicBezTo>
                <a:cubicBezTo>
                  <a:pt x="164" y="638"/>
                  <a:pt x="168" y="638"/>
                  <a:pt x="170" y="636"/>
                </a:cubicBezTo>
                <a:cubicBezTo>
                  <a:pt x="228" y="591"/>
                  <a:pt x="228" y="591"/>
                  <a:pt x="228" y="591"/>
                </a:cubicBezTo>
                <a:cubicBezTo>
                  <a:pt x="243" y="597"/>
                  <a:pt x="259" y="602"/>
                  <a:pt x="275" y="606"/>
                </a:cubicBezTo>
                <a:cubicBezTo>
                  <a:pt x="295" y="677"/>
                  <a:pt x="295" y="677"/>
                  <a:pt x="295" y="677"/>
                </a:cubicBezTo>
                <a:cubicBezTo>
                  <a:pt x="296" y="679"/>
                  <a:pt x="299" y="681"/>
                  <a:pt x="302" y="681"/>
                </a:cubicBezTo>
                <a:cubicBezTo>
                  <a:pt x="369" y="681"/>
                  <a:pt x="369" y="681"/>
                  <a:pt x="369" y="681"/>
                </a:cubicBezTo>
                <a:cubicBezTo>
                  <a:pt x="372" y="681"/>
                  <a:pt x="374" y="679"/>
                  <a:pt x="375" y="677"/>
                </a:cubicBezTo>
                <a:cubicBezTo>
                  <a:pt x="395" y="606"/>
                  <a:pt x="395" y="606"/>
                  <a:pt x="395" y="606"/>
                </a:cubicBezTo>
                <a:cubicBezTo>
                  <a:pt x="412" y="602"/>
                  <a:pt x="427" y="597"/>
                  <a:pt x="443" y="591"/>
                </a:cubicBezTo>
                <a:cubicBezTo>
                  <a:pt x="500" y="636"/>
                  <a:pt x="500" y="636"/>
                  <a:pt x="500" y="636"/>
                </a:cubicBezTo>
                <a:cubicBezTo>
                  <a:pt x="503" y="638"/>
                  <a:pt x="506" y="638"/>
                  <a:pt x="508" y="636"/>
                </a:cubicBezTo>
                <a:cubicBezTo>
                  <a:pt x="562" y="597"/>
                  <a:pt x="562" y="597"/>
                  <a:pt x="562" y="597"/>
                </a:cubicBezTo>
                <a:cubicBezTo>
                  <a:pt x="565" y="595"/>
                  <a:pt x="566" y="592"/>
                  <a:pt x="565" y="589"/>
                </a:cubicBezTo>
                <a:cubicBezTo>
                  <a:pt x="540" y="520"/>
                  <a:pt x="540" y="520"/>
                  <a:pt x="540" y="520"/>
                </a:cubicBezTo>
                <a:cubicBezTo>
                  <a:pt x="551" y="508"/>
                  <a:pt x="560" y="494"/>
                  <a:pt x="569" y="480"/>
                </a:cubicBezTo>
                <a:cubicBezTo>
                  <a:pt x="643" y="483"/>
                  <a:pt x="643" y="483"/>
                  <a:pt x="643" y="483"/>
                </a:cubicBezTo>
                <a:cubicBezTo>
                  <a:pt x="645" y="483"/>
                  <a:pt x="648" y="481"/>
                  <a:pt x="649" y="478"/>
                </a:cubicBezTo>
                <a:cubicBezTo>
                  <a:pt x="669" y="414"/>
                  <a:pt x="669" y="414"/>
                  <a:pt x="669" y="414"/>
                </a:cubicBezTo>
                <a:cubicBezTo>
                  <a:pt x="670" y="412"/>
                  <a:pt x="669" y="408"/>
                  <a:pt x="667" y="407"/>
                </a:cubicBezTo>
                <a:moveTo>
                  <a:pt x="542" y="341"/>
                </a:moveTo>
                <a:cubicBezTo>
                  <a:pt x="542" y="455"/>
                  <a:pt x="450" y="548"/>
                  <a:pt x="335" y="548"/>
                </a:cubicBezTo>
                <a:cubicBezTo>
                  <a:pt x="221" y="548"/>
                  <a:pt x="128" y="455"/>
                  <a:pt x="128" y="341"/>
                </a:cubicBezTo>
                <a:cubicBezTo>
                  <a:pt x="128" y="226"/>
                  <a:pt x="221" y="134"/>
                  <a:pt x="335" y="134"/>
                </a:cubicBezTo>
                <a:cubicBezTo>
                  <a:pt x="450" y="134"/>
                  <a:pt x="542" y="226"/>
                  <a:pt x="542" y="341"/>
                </a:cubicBezTo>
              </a:path>
            </a:pathLst>
          </a:custGeom>
          <a:solidFill>
            <a:srgbClr val="F69A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607620D-EA3D-4EF8-8A8B-0CB0FA783C40}"/>
              </a:ext>
            </a:extLst>
          </p:cNvPr>
          <p:cNvGrpSpPr/>
          <p:nvPr/>
        </p:nvGrpSpPr>
        <p:grpSpPr>
          <a:xfrm>
            <a:off x="2329829" y="6246382"/>
            <a:ext cx="9346234" cy="492443"/>
            <a:chOff x="2329829" y="6246382"/>
            <a:chExt cx="9346234" cy="492443"/>
          </a:xfrm>
        </p:grpSpPr>
        <p:sp>
          <p:nvSpPr>
            <p:cNvPr id="126" name="Slide Number Placeholder 1">
              <a:extLst>
                <a:ext uri="{FF2B5EF4-FFF2-40B4-BE49-F238E27FC236}">
                  <a16:creationId xmlns:a16="http://schemas.microsoft.com/office/drawing/2014/main" id="{4F44367D-27BF-4642-8DF1-3E9518994565}"/>
                </a:ext>
              </a:extLst>
            </p:cNvPr>
            <p:cNvSpPr txBox="1">
              <a:spLocks/>
            </p:cNvSpPr>
            <p:nvPr/>
          </p:nvSpPr>
          <p:spPr>
            <a:xfrm>
              <a:off x="8932863" y="6246382"/>
              <a:ext cx="2743200" cy="492443"/>
            </a:xfrm>
            <a:prstGeom prst="rect">
              <a:avLst/>
            </a:prstGeom>
          </p:spPr>
          <p:txBody>
            <a:bodyPr vert="horz" lIns="0" tIns="0" rIns="0" bIns="0" rtlCol="0" anchor="ctr">
              <a:spAutoFit/>
            </a:bodyPr>
            <a:lstStyle>
              <a:defPPr>
                <a:defRPr lang="id-ID"/>
              </a:defPPr>
              <a:lvl1pPr marL="0" algn="r" defTabSz="914400" rtl="0" eaLnBrk="1" latinLnBrk="0" hangingPunct="1">
                <a:defRPr lang="id-ID" sz="3600" b="1" i="1" kern="1200" smtClean="0">
                  <a:solidFill>
                    <a:schemeClr val="bg1">
                      <a:lumMod val="85000"/>
                    </a:schemeClr>
                  </a:solidFill>
                  <a:latin typeface="+mj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fld id="{25DC4C81-2C61-47A5-84F4-E27A90938989}" type="slidenum">
                <a:rPr lang="es-AR" sz="3200" smtClean="0">
                  <a:solidFill>
                    <a:schemeClr val="tx1"/>
                  </a:solidFill>
                  <a:latin typeface="Segoe UI"/>
                </a:rPr>
                <a:pPr/>
                <a:t>11</a:t>
              </a:fld>
              <a:endParaRPr lang="es-AR" sz="3200" dirty="0">
                <a:solidFill>
                  <a:schemeClr val="tx1"/>
                </a:solidFill>
                <a:latin typeface="Segoe UI"/>
              </a:endParaRPr>
            </a:p>
          </p:txBody>
        </p: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86B3EDD1-51F8-4F05-925F-9C3DE274390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29829" y="6578328"/>
              <a:ext cx="7938121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FB16B917-1FF8-41EE-B5B7-1462F15937B3}"/>
                </a:ext>
              </a:extLst>
            </p:cNvPr>
            <p:cNvSpPr txBox="1"/>
            <p:nvPr/>
          </p:nvSpPr>
          <p:spPr>
            <a:xfrm>
              <a:off x="10205638" y="6439829"/>
              <a:ext cx="92257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AR" sz="1200" b="1" dirty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Pagina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A92B071A-5BAB-4ED9-B874-7A90A775EDAA}"/>
              </a:ext>
            </a:extLst>
          </p:cNvPr>
          <p:cNvGrpSpPr/>
          <p:nvPr/>
        </p:nvGrpSpPr>
        <p:grpSpPr>
          <a:xfrm>
            <a:off x="11109023" y="433963"/>
            <a:ext cx="492056" cy="470376"/>
            <a:chOff x="9876512" y="712932"/>
            <a:chExt cx="492056" cy="470376"/>
          </a:xfrm>
        </p:grpSpPr>
        <p:sp>
          <p:nvSpPr>
            <p:cNvPr id="17" name="Freeform 76">
              <a:extLst>
                <a:ext uri="{FF2B5EF4-FFF2-40B4-BE49-F238E27FC236}">
                  <a16:creationId xmlns:a16="http://schemas.microsoft.com/office/drawing/2014/main" id="{A58FAA8F-C506-49CC-91AC-A65C0313C1AE}"/>
                </a:ext>
              </a:extLst>
            </p:cNvPr>
            <p:cNvSpPr>
              <a:spLocks/>
            </p:cNvSpPr>
            <p:nvPr/>
          </p:nvSpPr>
          <p:spPr bwMode="auto">
            <a:xfrm>
              <a:off x="9876512" y="981716"/>
              <a:ext cx="101880" cy="175579"/>
            </a:xfrm>
            <a:custGeom>
              <a:avLst/>
              <a:gdLst>
                <a:gd name="T0" fmla="*/ 18 w 20"/>
                <a:gd name="T1" fmla="*/ 0 h 34"/>
                <a:gd name="T2" fmla="*/ 2 w 20"/>
                <a:gd name="T3" fmla="*/ 0 h 34"/>
                <a:gd name="T4" fmla="*/ 0 w 20"/>
                <a:gd name="T5" fmla="*/ 2 h 34"/>
                <a:gd name="T6" fmla="*/ 0 w 20"/>
                <a:gd name="T7" fmla="*/ 32 h 34"/>
                <a:gd name="T8" fmla="*/ 2 w 20"/>
                <a:gd name="T9" fmla="*/ 34 h 34"/>
                <a:gd name="T10" fmla="*/ 18 w 20"/>
                <a:gd name="T11" fmla="*/ 34 h 34"/>
                <a:gd name="T12" fmla="*/ 20 w 20"/>
                <a:gd name="T13" fmla="*/ 32 h 34"/>
                <a:gd name="T14" fmla="*/ 20 w 20"/>
                <a:gd name="T15" fmla="*/ 2 h 34"/>
                <a:gd name="T16" fmla="*/ 18 w 20"/>
                <a:gd name="T1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34">
                  <a:moveTo>
                    <a:pt x="1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3"/>
                    <a:pt x="1" y="34"/>
                    <a:pt x="2" y="34"/>
                  </a:cubicBezTo>
                  <a:cubicBezTo>
                    <a:pt x="18" y="34"/>
                    <a:pt x="18" y="34"/>
                    <a:pt x="18" y="34"/>
                  </a:cubicBezTo>
                  <a:cubicBezTo>
                    <a:pt x="19" y="34"/>
                    <a:pt x="20" y="33"/>
                    <a:pt x="20" y="32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0" y="1"/>
                    <a:pt x="19" y="0"/>
                    <a:pt x="18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AR"/>
            </a:p>
          </p:txBody>
        </p:sp>
        <p:sp>
          <p:nvSpPr>
            <p:cNvPr id="18" name="Freeform 77">
              <a:extLst>
                <a:ext uri="{FF2B5EF4-FFF2-40B4-BE49-F238E27FC236}">
                  <a16:creationId xmlns:a16="http://schemas.microsoft.com/office/drawing/2014/main" id="{F40E950E-03DD-4647-BA0D-B3670DC48000}"/>
                </a:ext>
              </a:extLst>
            </p:cNvPr>
            <p:cNvSpPr>
              <a:spLocks/>
            </p:cNvSpPr>
            <p:nvPr/>
          </p:nvSpPr>
          <p:spPr bwMode="auto">
            <a:xfrm>
              <a:off x="9989230" y="1001227"/>
              <a:ext cx="379338" cy="182081"/>
            </a:xfrm>
            <a:custGeom>
              <a:avLst/>
              <a:gdLst>
                <a:gd name="T0" fmla="*/ 73 w 74"/>
                <a:gd name="T1" fmla="*/ 13 h 35"/>
                <a:gd name="T2" fmla="*/ 59 w 74"/>
                <a:gd name="T3" fmla="*/ 8 h 35"/>
                <a:gd name="T4" fmla="*/ 47 w 74"/>
                <a:gd name="T5" fmla="*/ 12 h 35"/>
                <a:gd name="T6" fmla="*/ 47 w 74"/>
                <a:gd name="T7" fmla="*/ 14 h 35"/>
                <a:gd name="T8" fmla="*/ 45 w 74"/>
                <a:gd name="T9" fmla="*/ 21 h 35"/>
                <a:gd name="T10" fmla="*/ 38 w 74"/>
                <a:gd name="T11" fmla="*/ 24 h 35"/>
                <a:gd name="T12" fmla="*/ 18 w 74"/>
                <a:gd name="T13" fmla="*/ 24 h 35"/>
                <a:gd name="T14" fmla="*/ 16 w 74"/>
                <a:gd name="T15" fmla="*/ 22 h 35"/>
                <a:gd name="T16" fmla="*/ 18 w 74"/>
                <a:gd name="T17" fmla="*/ 20 h 35"/>
                <a:gd name="T18" fmla="*/ 38 w 74"/>
                <a:gd name="T19" fmla="*/ 20 h 35"/>
                <a:gd name="T20" fmla="*/ 42 w 74"/>
                <a:gd name="T21" fmla="*/ 18 h 35"/>
                <a:gd name="T22" fmla="*/ 43 w 74"/>
                <a:gd name="T23" fmla="*/ 14 h 35"/>
                <a:gd name="T24" fmla="*/ 38 w 74"/>
                <a:gd name="T25" fmla="*/ 8 h 35"/>
                <a:gd name="T26" fmla="*/ 27 w 74"/>
                <a:gd name="T27" fmla="*/ 8 h 35"/>
                <a:gd name="T28" fmla="*/ 26 w 74"/>
                <a:gd name="T29" fmla="*/ 8 h 35"/>
                <a:gd name="T30" fmla="*/ 25 w 74"/>
                <a:gd name="T31" fmla="*/ 7 h 35"/>
                <a:gd name="T32" fmla="*/ 8 w 74"/>
                <a:gd name="T33" fmla="*/ 0 h 35"/>
                <a:gd name="T34" fmla="*/ 2 w 74"/>
                <a:gd name="T35" fmla="*/ 0 h 35"/>
                <a:gd name="T36" fmla="*/ 0 w 74"/>
                <a:gd name="T37" fmla="*/ 2 h 35"/>
                <a:gd name="T38" fmla="*/ 0 w 74"/>
                <a:gd name="T39" fmla="*/ 24 h 35"/>
                <a:gd name="T40" fmla="*/ 1 w 74"/>
                <a:gd name="T41" fmla="*/ 26 h 35"/>
                <a:gd name="T42" fmla="*/ 16 w 74"/>
                <a:gd name="T43" fmla="*/ 31 h 35"/>
                <a:gd name="T44" fmla="*/ 32 w 74"/>
                <a:gd name="T45" fmla="*/ 35 h 35"/>
                <a:gd name="T46" fmla="*/ 49 w 74"/>
                <a:gd name="T47" fmla="*/ 29 h 35"/>
                <a:gd name="T48" fmla="*/ 73 w 74"/>
                <a:gd name="T49" fmla="*/ 16 h 35"/>
                <a:gd name="T50" fmla="*/ 74 w 74"/>
                <a:gd name="T51" fmla="*/ 14 h 35"/>
                <a:gd name="T52" fmla="*/ 73 w 74"/>
                <a:gd name="T53" fmla="*/ 13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74" h="35">
                  <a:moveTo>
                    <a:pt x="73" y="13"/>
                  </a:moveTo>
                  <a:cubicBezTo>
                    <a:pt x="69" y="8"/>
                    <a:pt x="65" y="7"/>
                    <a:pt x="59" y="8"/>
                  </a:cubicBezTo>
                  <a:cubicBezTo>
                    <a:pt x="47" y="12"/>
                    <a:pt x="47" y="12"/>
                    <a:pt x="47" y="12"/>
                  </a:cubicBezTo>
                  <a:cubicBezTo>
                    <a:pt x="47" y="13"/>
                    <a:pt x="47" y="13"/>
                    <a:pt x="47" y="14"/>
                  </a:cubicBezTo>
                  <a:cubicBezTo>
                    <a:pt x="47" y="17"/>
                    <a:pt x="47" y="19"/>
                    <a:pt x="45" y="21"/>
                  </a:cubicBezTo>
                  <a:cubicBezTo>
                    <a:pt x="43" y="23"/>
                    <a:pt x="41" y="24"/>
                    <a:pt x="38" y="24"/>
                  </a:cubicBezTo>
                  <a:cubicBezTo>
                    <a:pt x="18" y="24"/>
                    <a:pt x="18" y="24"/>
                    <a:pt x="18" y="24"/>
                  </a:cubicBezTo>
                  <a:cubicBezTo>
                    <a:pt x="17" y="24"/>
                    <a:pt x="16" y="23"/>
                    <a:pt x="16" y="22"/>
                  </a:cubicBezTo>
                  <a:cubicBezTo>
                    <a:pt x="16" y="21"/>
                    <a:pt x="17" y="20"/>
                    <a:pt x="18" y="20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40" y="20"/>
                    <a:pt x="41" y="19"/>
                    <a:pt x="42" y="18"/>
                  </a:cubicBezTo>
                  <a:cubicBezTo>
                    <a:pt x="43" y="17"/>
                    <a:pt x="43" y="16"/>
                    <a:pt x="43" y="14"/>
                  </a:cubicBezTo>
                  <a:cubicBezTo>
                    <a:pt x="43" y="12"/>
                    <a:pt x="42" y="8"/>
                    <a:pt x="38" y="8"/>
                  </a:cubicBezTo>
                  <a:cubicBezTo>
                    <a:pt x="27" y="8"/>
                    <a:pt x="27" y="8"/>
                    <a:pt x="27" y="8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5" y="8"/>
                    <a:pt x="25" y="8"/>
                    <a:pt x="25" y="7"/>
                  </a:cubicBezTo>
                  <a:cubicBezTo>
                    <a:pt x="23" y="6"/>
                    <a:pt x="17" y="0"/>
                    <a:pt x="8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5"/>
                    <a:pt x="1" y="26"/>
                    <a:pt x="1" y="26"/>
                  </a:cubicBezTo>
                  <a:cubicBezTo>
                    <a:pt x="8" y="28"/>
                    <a:pt x="12" y="30"/>
                    <a:pt x="16" y="31"/>
                  </a:cubicBezTo>
                  <a:cubicBezTo>
                    <a:pt x="24" y="34"/>
                    <a:pt x="28" y="35"/>
                    <a:pt x="32" y="35"/>
                  </a:cubicBezTo>
                  <a:cubicBezTo>
                    <a:pt x="37" y="35"/>
                    <a:pt x="41" y="33"/>
                    <a:pt x="49" y="29"/>
                  </a:cubicBezTo>
                  <a:cubicBezTo>
                    <a:pt x="54" y="26"/>
                    <a:pt x="62" y="21"/>
                    <a:pt x="73" y="16"/>
                  </a:cubicBezTo>
                  <a:cubicBezTo>
                    <a:pt x="73" y="15"/>
                    <a:pt x="74" y="15"/>
                    <a:pt x="74" y="14"/>
                  </a:cubicBezTo>
                  <a:cubicBezTo>
                    <a:pt x="74" y="14"/>
                    <a:pt x="74" y="13"/>
                    <a:pt x="73" y="13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AR"/>
            </a:p>
          </p:txBody>
        </p:sp>
        <p:sp>
          <p:nvSpPr>
            <p:cNvPr id="19" name="Freeform 78">
              <a:extLst>
                <a:ext uri="{FF2B5EF4-FFF2-40B4-BE49-F238E27FC236}">
                  <a16:creationId xmlns:a16="http://schemas.microsoft.com/office/drawing/2014/main" id="{7B68524B-629F-43D1-A6A6-FF5EA17D000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153971" y="712932"/>
              <a:ext cx="143065" cy="145232"/>
            </a:xfrm>
            <a:custGeom>
              <a:avLst/>
              <a:gdLst>
                <a:gd name="T0" fmla="*/ 14 w 28"/>
                <a:gd name="T1" fmla="*/ 28 h 28"/>
                <a:gd name="T2" fmla="*/ 28 w 28"/>
                <a:gd name="T3" fmla="*/ 14 h 28"/>
                <a:gd name="T4" fmla="*/ 14 w 28"/>
                <a:gd name="T5" fmla="*/ 0 h 28"/>
                <a:gd name="T6" fmla="*/ 0 w 28"/>
                <a:gd name="T7" fmla="*/ 14 h 28"/>
                <a:gd name="T8" fmla="*/ 14 w 28"/>
                <a:gd name="T9" fmla="*/ 28 h 28"/>
                <a:gd name="T10" fmla="*/ 12 w 28"/>
                <a:gd name="T11" fmla="*/ 10 h 28"/>
                <a:gd name="T12" fmla="*/ 14 w 28"/>
                <a:gd name="T13" fmla="*/ 8 h 28"/>
                <a:gd name="T14" fmla="*/ 16 w 28"/>
                <a:gd name="T15" fmla="*/ 10 h 28"/>
                <a:gd name="T16" fmla="*/ 16 w 28"/>
                <a:gd name="T17" fmla="*/ 18 h 28"/>
                <a:gd name="T18" fmla="*/ 14 w 28"/>
                <a:gd name="T19" fmla="*/ 20 h 28"/>
                <a:gd name="T20" fmla="*/ 12 w 28"/>
                <a:gd name="T21" fmla="*/ 18 h 28"/>
                <a:gd name="T22" fmla="*/ 12 w 28"/>
                <a:gd name="T23" fmla="*/ 1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" h="28">
                  <a:moveTo>
                    <a:pt x="14" y="28"/>
                  </a:moveTo>
                  <a:cubicBezTo>
                    <a:pt x="22" y="28"/>
                    <a:pt x="28" y="22"/>
                    <a:pt x="28" y="14"/>
                  </a:cubicBezTo>
                  <a:cubicBezTo>
                    <a:pt x="28" y="6"/>
                    <a:pt x="22" y="0"/>
                    <a:pt x="14" y="0"/>
                  </a:cubicBezTo>
                  <a:cubicBezTo>
                    <a:pt x="6" y="0"/>
                    <a:pt x="0" y="6"/>
                    <a:pt x="0" y="14"/>
                  </a:cubicBezTo>
                  <a:cubicBezTo>
                    <a:pt x="0" y="22"/>
                    <a:pt x="6" y="28"/>
                    <a:pt x="14" y="28"/>
                  </a:cubicBezTo>
                  <a:close/>
                  <a:moveTo>
                    <a:pt x="12" y="10"/>
                  </a:moveTo>
                  <a:cubicBezTo>
                    <a:pt x="12" y="9"/>
                    <a:pt x="13" y="8"/>
                    <a:pt x="14" y="8"/>
                  </a:cubicBezTo>
                  <a:cubicBezTo>
                    <a:pt x="15" y="8"/>
                    <a:pt x="16" y="9"/>
                    <a:pt x="16" y="10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2" y="19"/>
                    <a:pt x="12" y="18"/>
                  </a:cubicBezTo>
                  <a:lnTo>
                    <a:pt x="12" y="1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AR"/>
            </a:p>
          </p:txBody>
        </p:sp>
        <p:sp>
          <p:nvSpPr>
            <p:cNvPr id="20" name="Freeform 79">
              <a:extLst>
                <a:ext uri="{FF2B5EF4-FFF2-40B4-BE49-F238E27FC236}">
                  <a16:creationId xmlns:a16="http://schemas.microsoft.com/office/drawing/2014/main" id="{CFE15864-CDF9-4EE6-A055-7C9D7F2094A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060760" y="858163"/>
              <a:ext cx="143065" cy="143064"/>
            </a:xfrm>
            <a:custGeom>
              <a:avLst/>
              <a:gdLst>
                <a:gd name="T0" fmla="*/ 14 w 28"/>
                <a:gd name="T1" fmla="*/ 28 h 28"/>
                <a:gd name="T2" fmla="*/ 28 w 28"/>
                <a:gd name="T3" fmla="*/ 14 h 28"/>
                <a:gd name="T4" fmla="*/ 14 w 28"/>
                <a:gd name="T5" fmla="*/ 0 h 28"/>
                <a:gd name="T6" fmla="*/ 0 w 28"/>
                <a:gd name="T7" fmla="*/ 14 h 28"/>
                <a:gd name="T8" fmla="*/ 14 w 28"/>
                <a:gd name="T9" fmla="*/ 28 h 28"/>
                <a:gd name="T10" fmla="*/ 12 w 28"/>
                <a:gd name="T11" fmla="*/ 10 h 28"/>
                <a:gd name="T12" fmla="*/ 14 w 28"/>
                <a:gd name="T13" fmla="*/ 8 h 28"/>
                <a:gd name="T14" fmla="*/ 16 w 28"/>
                <a:gd name="T15" fmla="*/ 10 h 28"/>
                <a:gd name="T16" fmla="*/ 16 w 28"/>
                <a:gd name="T17" fmla="*/ 18 h 28"/>
                <a:gd name="T18" fmla="*/ 14 w 28"/>
                <a:gd name="T19" fmla="*/ 20 h 28"/>
                <a:gd name="T20" fmla="*/ 12 w 28"/>
                <a:gd name="T21" fmla="*/ 18 h 28"/>
                <a:gd name="T22" fmla="*/ 12 w 28"/>
                <a:gd name="T23" fmla="*/ 1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" h="28">
                  <a:moveTo>
                    <a:pt x="14" y="28"/>
                  </a:moveTo>
                  <a:cubicBezTo>
                    <a:pt x="22" y="28"/>
                    <a:pt x="28" y="22"/>
                    <a:pt x="28" y="14"/>
                  </a:cubicBezTo>
                  <a:cubicBezTo>
                    <a:pt x="28" y="6"/>
                    <a:pt x="22" y="0"/>
                    <a:pt x="14" y="0"/>
                  </a:cubicBezTo>
                  <a:cubicBezTo>
                    <a:pt x="6" y="0"/>
                    <a:pt x="0" y="6"/>
                    <a:pt x="0" y="14"/>
                  </a:cubicBezTo>
                  <a:cubicBezTo>
                    <a:pt x="0" y="22"/>
                    <a:pt x="6" y="28"/>
                    <a:pt x="14" y="28"/>
                  </a:cubicBezTo>
                  <a:close/>
                  <a:moveTo>
                    <a:pt x="12" y="10"/>
                  </a:moveTo>
                  <a:cubicBezTo>
                    <a:pt x="12" y="9"/>
                    <a:pt x="13" y="8"/>
                    <a:pt x="14" y="8"/>
                  </a:cubicBezTo>
                  <a:cubicBezTo>
                    <a:pt x="15" y="8"/>
                    <a:pt x="16" y="9"/>
                    <a:pt x="16" y="10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2" y="19"/>
                    <a:pt x="12" y="18"/>
                  </a:cubicBezTo>
                  <a:lnTo>
                    <a:pt x="12" y="1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AR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11692389-4A51-4DED-99E4-483FD3706E41}"/>
              </a:ext>
            </a:extLst>
          </p:cNvPr>
          <p:cNvSpPr txBox="1"/>
          <p:nvPr/>
        </p:nvSpPr>
        <p:spPr>
          <a:xfrm>
            <a:off x="574553" y="1182874"/>
            <a:ext cx="989101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s-AR" sz="2500" dirty="0" err="1"/>
              <a:t>WebFlux</a:t>
            </a:r>
            <a:r>
              <a:rPr lang="es-AR" sz="2500" dirty="0"/>
              <a:t> </a:t>
            </a:r>
          </a:p>
          <a:p>
            <a:pPr marL="800100" lvl="1" indent="-342900"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s-AR" sz="2500" dirty="0"/>
              <a:t>Viable desde JAVA 8, la versión estándar actual es con JAVA 11</a:t>
            </a:r>
          </a:p>
          <a:p>
            <a:pPr marL="342900" indent="-342900"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s-AR" sz="2500" dirty="0"/>
              <a:t>Implementan 2 </a:t>
            </a:r>
            <a:r>
              <a:rPr lang="es-AR" sz="2500" dirty="0" err="1"/>
              <a:t>Publishers</a:t>
            </a:r>
            <a:r>
              <a:rPr lang="es-AR" sz="2500" dirty="0"/>
              <a:t> como centro de su </a:t>
            </a:r>
            <a:r>
              <a:rPr lang="es-AR" sz="2500" dirty="0" err="1"/>
              <a:t>framework</a:t>
            </a:r>
            <a:r>
              <a:rPr lang="es-AR" sz="2500" dirty="0"/>
              <a:t>:</a:t>
            </a:r>
          </a:p>
          <a:p>
            <a:pPr marL="800100" lvl="1" indent="-342900"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s-AR" sz="2500" dirty="0"/>
              <a:t>Mono (0|1 eventos) y Flux (0|n eventos)</a:t>
            </a:r>
          </a:p>
          <a:p>
            <a:pPr marL="342900" indent="-342900"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s-AR" sz="2500" dirty="0"/>
              <a:t>Todo </a:t>
            </a:r>
            <a:r>
              <a:rPr lang="es-AR" sz="2500" dirty="0" err="1"/>
              <a:t>Stream</a:t>
            </a:r>
            <a:r>
              <a:rPr lang="es-AR" sz="2500" dirty="0"/>
              <a:t> de eventos puede terminar en 2 estados posibles: Completado o Error. </a:t>
            </a:r>
          </a:p>
          <a:p>
            <a:pPr marL="342900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s-AR" sz="2500" dirty="0"/>
          </a:p>
          <a:p>
            <a:pPr marL="342900" indent="-342900"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s-AR" sz="2500" dirty="0"/>
              <a:t>Los eventos definidos dentro de </a:t>
            </a:r>
            <a:r>
              <a:rPr lang="es-AR" sz="2500" dirty="0" err="1"/>
              <a:t>WebFlux</a:t>
            </a:r>
            <a:r>
              <a:rPr lang="es-AR" sz="2500" dirty="0"/>
              <a:t>  son en total:</a:t>
            </a:r>
          </a:p>
          <a:p>
            <a:pPr marL="800100" lvl="1" indent="-342900"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s-AR" sz="2500" dirty="0" err="1"/>
              <a:t>OnSubscribe</a:t>
            </a:r>
            <a:endParaRPr lang="es-AR" sz="2500" dirty="0"/>
          </a:p>
          <a:p>
            <a:pPr marL="800100" lvl="1" indent="-342900"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s-AR" sz="2500" dirty="0" err="1"/>
              <a:t>OnNext</a:t>
            </a:r>
            <a:endParaRPr lang="es-AR" sz="2500" dirty="0"/>
          </a:p>
          <a:p>
            <a:pPr marL="800100" lvl="1" indent="-342900"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s-AR" sz="2500" dirty="0" err="1"/>
              <a:t>OnError</a:t>
            </a:r>
            <a:endParaRPr lang="es-AR" sz="2500" dirty="0"/>
          </a:p>
          <a:p>
            <a:pPr marL="800100" lvl="1" indent="-342900"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s-AR" sz="2500" dirty="0" err="1"/>
              <a:t>OnComplete</a:t>
            </a:r>
            <a:endParaRPr lang="es-AR" sz="2500" dirty="0"/>
          </a:p>
        </p:txBody>
      </p:sp>
      <p:pic>
        <p:nvPicPr>
          <p:cNvPr id="9218" name="Picture 2" descr="Programación Reactiva (RX). En la publicación de esta semana, he… | by Juan  Carlos Reyes Fernández | Blog Apside | Medium">
            <a:extLst>
              <a:ext uri="{FF2B5EF4-FFF2-40B4-BE49-F238E27FC236}">
                <a16:creationId xmlns:a16="http://schemas.microsoft.com/office/drawing/2014/main" id="{D3B00D2E-A748-47C0-ADD4-46260BD865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2098" y="4428136"/>
            <a:ext cx="5876925" cy="1962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53904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2C9DCED-E430-49B2-A277-BA715A4E1394}"/>
              </a:ext>
            </a:extLst>
          </p:cNvPr>
          <p:cNvSpPr/>
          <p:nvPr/>
        </p:nvSpPr>
        <p:spPr>
          <a:xfrm>
            <a:off x="476249" y="167670"/>
            <a:ext cx="7498707" cy="646331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pPr lvl="0"/>
            <a:r>
              <a:rPr lang="es-AR" sz="3600" b="1" dirty="0">
                <a:solidFill>
                  <a:prstClr val="black"/>
                </a:solidFill>
                <a:latin typeface="Segoe UI"/>
              </a:rPr>
              <a:t>¿Cómo elegimos?</a:t>
            </a:r>
          </a:p>
        </p:txBody>
      </p:sp>
      <p:grpSp>
        <p:nvGrpSpPr>
          <p:cNvPr id="603" name="Group 602">
            <a:extLst>
              <a:ext uri="{FF2B5EF4-FFF2-40B4-BE49-F238E27FC236}">
                <a16:creationId xmlns:a16="http://schemas.microsoft.com/office/drawing/2014/main" id="{023F40EF-AF6D-4941-BFDC-AF5298B2C0EC}"/>
              </a:ext>
            </a:extLst>
          </p:cNvPr>
          <p:cNvGrpSpPr/>
          <p:nvPr/>
        </p:nvGrpSpPr>
        <p:grpSpPr>
          <a:xfrm>
            <a:off x="528692" y="869289"/>
            <a:ext cx="465673" cy="91722"/>
            <a:chOff x="528692" y="1110344"/>
            <a:chExt cx="465673" cy="91722"/>
          </a:xfrm>
        </p:grpSpPr>
        <p:sp>
          <p:nvSpPr>
            <p:cNvPr id="604" name="Oval 603">
              <a:extLst>
                <a:ext uri="{FF2B5EF4-FFF2-40B4-BE49-F238E27FC236}">
                  <a16:creationId xmlns:a16="http://schemas.microsoft.com/office/drawing/2014/main" id="{9B418A7C-4093-4CB6-9AE6-AA0EF388AA2E}"/>
                </a:ext>
              </a:extLst>
            </p:cNvPr>
            <p:cNvSpPr/>
            <p:nvPr/>
          </p:nvSpPr>
          <p:spPr>
            <a:xfrm>
              <a:off x="528692" y="1110344"/>
              <a:ext cx="91722" cy="91722"/>
            </a:xfrm>
            <a:prstGeom prst="ellipse">
              <a:avLst/>
            </a:prstGeom>
            <a:solidFill>
              <a:srgbClr val="633248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AR" sz="1800" b="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+mn-ea"/>
                <a:cs typeface="+mn-cs"/>
              </a:endParaRPr>
            </a:p>
          </p:txBody>
        </p:sp>
        <p:sp>
          <p:nvSpPr>
            <p:cNvPr id="605" name="Oval 604">
              <a:extLst>
                <a:ext uri="{FF2B5EF4-FFF2-40B4-BE49-F238E27FC236}">
                  <a16:creationId xmlns:a16="http://schemas.microsoft.com/office/drawing/2014/main" id="{03A074FB-4545-4567-A436-68CCABED29F7}"/>
                </a:ext>
              </a:extLst>
            </p:cNvPr>
            <p:cNvSpPr/>
            <p:nvPr/>
          </p:nvSpPr>
          <p:spPr>
            <a:xfrm>
              <a:off x="715667" y="1110344"/>
              <a:ext cx="91722" cy="91722"/>
            </a:xfrm>
            <a:prstGeom prst="ellipse">
              <a:avLst/>
            </a:prstGeom>
            <a:solidFill>
              <a:srgbClr val="BF3B2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AR" sz="1800" b="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+mn-ea"/>
                <a:cs typeface="+mn-cs"/>
              </a:endParaRPr>
            </a:p>
          </p:txBody>
        </p:sp>
        <p:sp>
          <p:nvSpPr>
            <p:cNvPr id="606" name="Oval 605">
              <a:extLst>
                <a:ext uri="{FF2B5EF4-FFF2-40B4-BE49-F238E27FC236}">
                  <a16:creationId xmlns:a16="http://schemas.microsoft.com/office/drawing/2014/main" id="{23D0E6ED-3FB7-456A-A845-87F40705ED05}"/>
                </a:ext>
              </a:extLst>
            </p:cNvPr>
            <p:cNvSpPr/>
            <p:nvPr/>
          </p:nvSpPr>
          <p:spPr>
            <a:xfrm>
              <a:off x="902643" y="1110344"/>
              <a:ext cx="91722" cy="91722"/>
            </a:xfrm>
            <a:prstGeom prst="ellipse">
              <a:avLst/>
            </a:prstGeom>
            <a:solidFill>
              <a:srgbClr val="F69A1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AR" sz="1800" b="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+mn-ea"/>
                <a:cs typeface="+mn-cs"/>
              </a:endParaRPr>
            </a:p>
          </p:txBody>
        </p:sp>
      </p:grpSp>
      <p:sp>
        <p:nvSpPr>
          <p:cNvPr id="2086" name="Freeform 170">
            <a:extLst>
              <a:ext uri="{FF2B5EF4-FFF2-40B4-BE49-F238E27FC236}">
                <a16:creationId xmlns:a16="http://schemas.microsoft.com/office/drawing/2014/main" id="{8369AA5F-1367-481A-AE9B-17D7E320C32A}"/>
              </a:ext>
            </a:extLst>
          </p:cNvPr>
          <p:cNvSpPr>
            <a:spLocks noEditPoints="1"/>
          </p:cNvSpPr>
          <p:nvPr/>
        </p:nvSpPr>
        <p:spPr bwMode="auto">
          <a:xfrm>
            <a:off x="10793657" y="96906"/>
            <a:ext cx="1122789" cy="1144491"/>
          </a:xfrm>
          <a:custGeom>
            <a:avLst/>
            <a:gdLst>
              <a:gd name="T0" fmla="*/ 606 w 670"/>
              <a:gd name="T1" fmla="*/ 366 h 681"/>
              <a:gd name="T2" fmla="*/ 606 w 670"/>
              <a:gd name="T3" fmla="*/ 316 h 681"/>
              <a:gd name="T4" fmla="*/ 669 w 670"/>
              <a:gd name="T5" fmla="*/ 267 h 681"/>
              <a:gd name="T6" fmla="*/ 643 w 670"/>
              <a:gd name="T7" fmla="*/ 199 h 681"/>
              <a:gd name="T8" fmla="*/ 540 w 670"/>
              <a:gd name="T9" fmla="*/ 162 h 681"/>
              <a:gd name="T10" fmla="*/ 562 w 670"/>
              <a:gd name="T11" fmla="*/ 85 h 681"/>
              <a:gd name="T12" fmla="*/ 500 w 670"/>
              <a:gd name="T13" fmla="*/ 45 h 681"/>
              <a:gd name="T14" fmla="*/ 395 w 670"/>
              <a:gd name="T15" fmla="*/ 76 h 681"/>
              <a:gd name="T16" fmla="*/ 369 w 670"/>
              <a:gd name="T17" fmla="*/ 0 h 681"/>
              <a:gd name="T18" fmla="*/ 295 w 670"/>
              <a:gd name="T19" fmla="*/ 5 h 681"/>
              <a:gd name="T20" fmla="*/ 228 w 670"/>
              <a:gd name="T21" fmla="*/ 91 h 681"/>
              <a:gd name="T22" fmla="*/ 162 w 670"/>
              <a:gd name="T23" fmla="*/ 46 h 681"/>
              <a:gd name="T24" fmla="*/ 105 w 670"/>
              <a:gd name="T25" fmla="*/ 92 h 681"/>
              <a:gd name="T26" fmla="*/ 102 w 670"/>
              <a:gd name="T27" fmla="*/ 202 h 681"/>
              <a:gd name="T28" fmla="*/ 22 w 670"/>
              <a:gd name="T29" fmla="*/ 204 h 681"/>
              <a:gd name="T30" fmla="*/ 3 w 670"/>
              <a:gd name="T31" fmla="*/ 275 h 681"/>
              <a:gd name="T32" fmla="*/ 63 w 670"/>
              <a:gd name="T33" fmla="*/ 341 h 681"/>
              <a:gd name="T34" fmla="*/ 3 w 670"/>
              <a:gd name="T35" fmla="*/ 407 h 681"/>
              <a:gd name="T36" fmla="*/ 22 w 670"/>
              <a:gd name="T37" fmla="*/ 478 h 681"/>
              <a:gd name="T38" fmla="*/ 102 w 670"/>
              <a:gd name="T39" fmla="*/ 480 h 681"/>
              <a:gd name="T40" fmla="*/ 105 w 670"/>
              <a:gd name="T41" fmla="*/ 589 h 681"/>
              <a:gd name="T42" fmla="*/ 162 w 670"/>
              <a:gd name="T43" fmla="*/ 636 h 681"/>
              <a:gd name="T44" fmla="*/ 228 w 670"/>
              <a:gd name="T45" fmla="*/ 591 h 681"/>
              <a:gd name="T46" fmla="*/ 295 w 670"/>
              <a:gd name="T47" fmla="*/ 677 h 681"/>
              <a:gd name="T48" fmla="*/ 369 w 670"/>
              <a:gd name="T49" fmla="*/ 681 h 681"/>
              <a:gd name="T50" fmla="*/ 395 w 670"/>
              <a:gd name="T51" fmla="*/ 606 h 681"/>
              <a:gd name="T52" fmla="*/ 500 w 670"/>
              <a:gd name="T53" fmla="*/ 636 h 681"/>
              <a:gd name="T54" fmla="*/ 562 w 670"/>
              <a:gd name="T55" fmla="*/ 597 h 681"/>
              <a:gd name="T56" fmla="*/ 540 w 670"/>
              <a:gd name="T57" fmla="*/ 520 h 681"/>
              <a:gd name="T58" fmla="*/ 643 w 670"/>
              <a:gd name="T59" fmla="*/ 483 h 681"/>
              <a:gd name="T60" fmla="*/ 669 w 670"/>
              <a:gd name="T61" fmla="*/ 414 h 681"/>
              <a:gd name="T62" fmla="*/ 542 w 670"/>
              <a:gd name="T63" fmla="*/ 341 h 681"/>
              <a:gd name="T64" fmla="*/ 128 w 670"/>
              <a:gd name="T65" fmla="*/ 341 h 681"/>
              <a:gd name="T66" fmla="*/ 542 w 670"/>
              <a:gd name="T67" fmla="*/ 341 h 6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670" h="681">
                <a:moveTo>
                  <a:pt x="667" y="407"/>
                </a:moveTo>
                <a:cubicBezTo>
                  <a:pt x="606" y="366"/>
                  <a:pt x="606" y="366"/>
                  <a:pt x="606" y="366"/>
                </a:cubicBezTo>
                <a:cubicBezTo>
                  <a:pt x="607" y="357"/>
                  <a:pt x="607" y="349"/>
                  <a:pt x="607" y="341"/>
                </a:cubicBezTo>
                <a:cubicBezTo>
                  <a:pt x="607" y="332"/>
                  <a:pt x="607" y="324"/>
                  <a:pt x="606" y="316"/>
                </a:cubicBezTo>
                <a:cubicBezTo>
                  <a:pt x="667" y="275"/>
                  <a:pt x="667" y="275"/>
                  <a:pt x="667" y="275"/>
                </a:cubicBezTo>
                <a:cubicBezTo>
                  <a:pt x="669" y="274"/>
                  <a:pt x="670" y="270"/>
                  <a:pt x="669" y="267"/>
                </a:cubicBezTo>
                <a:cubicBezTo>
                  <a:pt x="649" y="204"/>
                  <a:pt x="649" y="204"/>
                  <a:pt x="649" y="204"/>
                </a:cubicBezTo>
                <a:cubicBezTo>
                  <a:pt x="648" y="201"/>
                  <a:pt x="645" y="199"/>
                  <a:pt x="643" y="199"/>
                </a:cubicBezTo>
                <a:cubicBezTo>
                  <a:pt x="569" y="202"/>
                  <a:pt x="569" y="202"/>
                  <a:pt x="569" y="202"/>
                </a:cubicBezTo>
                <a:cubicBezTo>
                  <a:pt x="560" y="187"/>
                  <a:pt x="551" y="174"/>
                  <a:pt x="540" y="162"/>
                </a:cubicBezTo>
                <a:cubicBezTo>
                  <a:pt x="565" y="92"/>
                  <a:pt x="565" y="92"/>
                  <a:pt x="565" y="92"/>
                </a:cubicBezTo>
                <a:cubicBezTo>
                  <a:pt x="566" y="90"/>
                  <a:pt x="565" y="87"/>
                  <a:pt x="562" y="85"/>
                </a:cubicBezTo>
                <a:cubicBezTo>
                  <a:pt x="508" y="46"/>
                  <a:pt x="508" y="46"/>
                  <a:pt x="508" y="46"/>
                </a:cubicBezTo>
                <a:cubicBezTo>
                  <a:pt x="506" y="44"/>
                  <a:pt x="503" y="44"/>
                  <a:pt x="500" y="45"/>
                </a:cubicBezTo>
                <a:cubicBezTo>
                  <a:pt x="443" y="91"/>
                  <a:pt x="443" y="91"/>
                  <a:pt x="443" y="91"/>
                </a:cubicBezTo>
                <a:cubicBezTo>
                  <a:pt x="427" y="84"/>
                  <a:pt x="412" y="79"/>
                  <a:pt x="395" y="76"/>
                </a:cubicBezTo>
                <a:cubicBezTo>
                  <a:pt x="375" y="5"/>
                  <a:pt x="375" y="5"/>
                  <a:pt x="375" y="5"/>
                </a:cubicBezTo>
                <a:cubicBezTo>
                  <a:pt x="374" y="2"/>
                  <a:pt x="372" y="0"/>
                  <a:pt x="369" y="0"/>
                </a:cubicBezTo>
                <a:cubicBezTo>
                  <a:pt x="302" y="0"/>
                  <a:pt x="302" y="0"/>
                  <a:pt x="302" y="0"/>
                </a:cubicBezTo>
                <a:cubicBezTo>
                  <a:pt x="299" y="0"/>
                  <a:pt x="296" y="2"/>
                  <a:pt x="295" y="5"/>
                </a:cubicBezTo>
                <a:cubicBezTo>
                  <a:pt x="275" y="76"/>
                  <a:pt x="275" y="76"/>
                  <a:pt x="275" y="76"/>
                </a:cubicBezTo>
                <a:cubicBezTo>
                  <a:pt x="259" y="79"/>
                  <a:pt x="243" y="84"/>
                  <a:pt x="228" y="91"/>
                </a:cubicBezTo>
                <a:cubicBezTo>
                  <a:pt x="170" y="45"/>
                  <a:pt x="170" y="45"/>
                  <a:pt x="170" y="45"/>
                </a:cubicBezTo>
                <a:cubicBezTo>
                  <a:pt x="168" y="44"/>
                  <a:pt x="164" y="44"/>
                  <a:pt x="162" y="46"/>
                </a:cubicBezTo>
                <a:cubicBezTo>
                  <a:pt x="108" y="85"/>
                  <a:pt x="108" y="85"/>
                  <a:pt x="108" y="85"/>
                </a:cubicBezTo>
                <a:cubicBezTo>
                  <a:pt x="106" y="87"/>
                  <a:pt x="105" y="90"/>
                  <a:pt x="105" y="92"/>
                </a:cubicBezTo>
                <a:cubicBezTo>
                  <a:pt x="131" y="162"/>
                  <a:pt x="131" y="162"/>
                  <a:pt x="131" y="162"/>
                </a:cubicBezTo>
                <a:cubicBezTo>
                  <a:pt x="120" y="174"/>
                  <a:pt x="110" y="187"/>
                  <a:pt x="102" y="202"/>
                </a:cubicBezTo>
                <a:cubicBezTo>
                  <a:pt x="28" y="199"/>
                  <a:pt x="28" y="199"/>
                  <a:pt x="28" y="199"/>
                </a:cubicBezTo>
                <a:cubicBezTo>
                  <a:pt x="25" y="199"/>
                  <a:pt x="23" y="201"/>
                  <a:pt x="22" y="204"/>
                </a:cubicBezTo>
                <a:cubicBezTo>
                  <a:pt x="1" y="267"/>
                  <a:pt x="1" y="267"/>
                  <a:pt x="1" y="267"/>
                </a:cubicBezTo>
                <a:cubicBezTo>
                  <a:pt x="0" y="270"/>
                  <a:pt x="1" y="273"/>
                  <a:pt x="3" y="275"/>
                </a:cubicBezTo>
                <a:cubicBezTo>
                  <a:pt x="65" y="316"/>
                  <a:pt x="65" y="316"/>
                  <a:pt x="65" y="316"/>
                </a:cubicBezTo>
                <a:cubicBezTo>
                  <a:pt x="64" y="324"/>
                  <a:pt x="63" y="332"/>
                  <a:pt x="63" y="341"/>
                </a:cubicBezTo>
                <a:cubicBezTo>
                  <a:pt x="63" y="349"/>
                  <a:pt x="64" y="357"/>
                  <a:pt x="65" y="366"/>
                </a:cubicBezTo>
                <a:cubicBezTo>
                  <a:pt x="3" y="407"/>
                  <a:pt x="3" y="407"/>
                  <a:pt x="3" y="407"/>
                </a:cubicBezTo>
                <a:cubicBezTo>
                  <a:pt x="1" y="408"/>
                  <a:pt x="0" y="412"/>
                  <a:pt x="1" y="414"/>
                </a:cubicBezTo>
                <a:cubicBezTo>
                  <a:pt x="22" y="478"/>
                  <a:pt x="22" y="478"/>
                  <a:pt x="22" y="478"/>
                </a:cubicBezTo>
                <a:cubicBezTo>
                  <a:pt x="23" y="481"/>
                  <a:pt x="25" y="483"/>
                  <a:pt x="28" y="483"/>
                </a:cubicBezTo>
                <a:cubicBezTo>
                  <a:pt x="102" y="480"/>
                  <a:pt x="102" y="480"/>
                  <a:pt x="102" y="480"/>
                </a:cubicBezTo>
                <a:cubicBezTo>
                  <a:pt x="110" y="494"/>
                  <a:pt x="120" y="508"/>
                  <a:pt x="131" y="520"/>
                </a:cubicBezTo>
                <a:cubicBezTo>
                  <a:pt x="105" y="589"/>
                  <a:pt x="105" y="589"/>
                  <a:pt x="105" y="589"/>
                </a:cubicBezTo>
                <a:cubicBezTo>
                  <a:pt x="105" y="592"/>
                  <a:pt x="106" y="595"/>
                  <a:pt x="108" y="597"/>
                </a:cubicBezTo>
                <a:cubicBezTo>
                  <a:pt x="162" y="636"/>
                  <a:pt x="162" y="636"/>
                  <a:pt x="162" y="636"/>
                </a:cubicBezTo>
                <a:cubicBezTo>
                  <a:pt x="164" y="638"/>
                  <a:pt x="168" y="638"/>
                  <a:pt x="170" y="636"/>
                </a:cubicBezTo>
                <a:cubicBezTo>
                  <a:pt x="228" y="591"/>
                  <a:pt x="228" y="591"/>
                  <a:pt x="228" y="591"/>
                </a:cubicBezTo>
                <a:cubicBezTo>
                  <a:pt x="243" y="597"/>
                  <a:pt x="259" y="602"/>
                  <a:pt x="275" y="606"/>
                </a:cubicBezTo>
                <a:cubicBezTo>
                  <a:pt x="295" y="677"/>
                  <a:pt x="295" y="677"/>
                  <a:pt x="295" y="677"/>
                </a:cubicBezTo>
                <a:cubicBezTo>
                  <a:pt x="296" y="679"/>
                  <a:pt x="299" y="681"/>
                  <a:pt x="302" y="681"/>
                </a:cubicBezTo>
                <a:cubicBezTo>
                  <a:pt x="369" y="681"/>
                  <a:pt x="369" y="681"/>
                  <a:pt x="369" y="681"/>
                </a:cubicBezTo>
                <a:cubicBezTo>
                  <a:pt x="372" y="681"/>
                  <a:pt x="374" y="679"/>
                  <a:pt x="375" y="677"/>
                </a:cubicBezTo>
                <a:cubicBezTo>
                  <a:pt x="395" y="606"/>
                  <a:pt x="395" y="606"/>
                  <a:pt x="395" y="606"/>
                </a:cubicBezTo>
                <a:cubicBezTo>
                  <a:pt x="412" y="602"/>
                  <a:pt x="427" y="597"/>
                  <a:pt x="443" y="591"/>
                </a:cubicBezTo>
                <a:cubicBezTo>
                  <a:pt x="500" y="636"/>
                  <a:pt x="500" y="636"/>
                  <a:pt x="500" y="636"/>
                </a:cubicBezTo>
                <a:cubicBezTo>
                  <a:pt x="503" y="638"/>
                  <a:pt x="506" y="638"/>
                  <a:pt x="508" y="636"/>
                </a:cubicBezTo>
                <a:cubicBezTo>
                  <a:pt x="562" y="597"/>
                  <a:pt x="562" y="597"/>
                  <a:pt x="562" y="597"/>
                </a:cubicBezTo>
                <a:cubicBezTo>
                  <a:pt x="565" y="595"/>
                  <a:pt x="566" y="592"/>
                  <a:pt x="565" y="589"/>
                </a:cubicBezTo>
                <a:cubicBezTo>
                  <a:pt x="540" y="520"/>
                  <a:pt x="540" y="520"/>
                  <a:pt x="540" y="520"/>
                </a:cubicBezTo>
                <a:cubicBezTo>
                  <a:pt x="551" y="508"/>
                  <a:pt x="560" y="494"/>
                  <a:pt x="569" y="480"/>
                </a:cubicBezTo>
                <a:cubicBezTo>
                  <a:pt x="643" y="483"/>
                  <a:pt x="643" y="483"/>
                  <a:pt x="643" y="483"/>
                </a:cubicBezTo>
                <a:cubicBezTo>
                  <a:pt x="645" y="483"/>
                  <a:pt x="648" y="481"/>
                  <a:pt x="649" y="478"/>
                </a:cubicBezTo>
                <a:cubicBezTo>
                  <a:pt x="669" y="414"/>
                  <a:pt x="669" y="414"/>
                  <a:pt x="669" y="414"/>
                </a:cubicBezTo>
                <a:cubicBezTo>
                  <a:pt x="670" y="412"/>
                  <a:pt x="669" y="408"/>
                  <a:pt x="667" y="407"/>
                </a:cubicBezTo>
                <a:moveTo>
                  <a:pt x="542" y="341"/>
                </a:moveTo>
                <a:cubicBezTo>
                  <a:pt x="542" y="455"/>
                  <a:pt x="450" y="548"/>
                  <a:pt x="335" y="548"/>
                </a:cubicBezTo>
                <a:cubicBezTo>
                  <a:pt x="221" y="548"/>
                  <a:pt x="128" y="455"/>
                  <a:pt x="128" y="341"/>
                </a:cubicBezTo>
                <a:cubicBezTo>
                  <a:pt x="128" y="226"/>
                  <a:pt x="221" y="134"/>
                  <a:pt x="335" y="134"/>
                </a:cubicBezTo>
                <a:cubicBezTo>
                  <a:pt x="450" y="134"/>
                  <a:pt x="542" y="226"/>
                  <a:pt x="542" y="341"/>
                </a:cubicBezTo>
              </a:path>
            </a:pathLst>
          </a:custGeom>
          <a:solidFill>
            <a:srgbClr val="F69A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607620D-EA3D-4EF8-8A8B-0CB0FA783C40}"/>
              </a:ext>
            </a:extLst>
          </p:cNvPr>
          <p:cNvGrpSpPr/>
          <p:nvPr/>
        </p:nvGrpSpPr>
        <p:grpSpPr>
          <a:xfrm>
            <a:off x="399073" y="6246382"/>
            <a:ext cx="11276990" cy="492443"/>
            <a:chOff x="399073" y="6246382"/>
            <a:chExt cx="11276990" cy="492443"/>
          </a:xfrm>
        </p:grpSpPr>
        <p:sp>
          <p:nvSpPr>
            <p:cNvPr id="126" name="Slide Number Placeholder 1">
              <a:extLst>
                <a:ext uri="{FF2B5EF4-FFF2-40B4-BE49-F238E27FC236}">
                  <a16:creationId xmlns:a16="http://schemas.microsoft.com/office/drawing/2014/main" id="{4F44367D-27BF-4642-8DF1-3E9518994565}"/>
                </a:ext>
              </a:extLst>
            </p:cNvPr>
            <p:cNvSpPr txBox="1">
              <a:spLocks/>
            </p:cNvSpPr>
            <p:nvPr/>
          </p:nvSpPr>
          <p:spPr>
            <a:xfrm>
              <a:off x="8932863" y="6246382"/>
              <a:ext cx="2743200" cy="492443"/>
            </a:xfrm>
            <a:prstGeom prst="rect">
              <a:avLst/>
            </a:prstGeom>
          </p:spPr>
          <p:txBody>
            <a:bodyPr vert="horz" lIns="0" tIns="0" rIns="0" bIns="0" rtlCol="0" anchor="ctr">
              <a:spAutoFit/>
            </a:bodyPr>
            <a:lstStyle>
              <a:defPPr>
                <a:defRPr lang="id-ID"/>
              </a:defPPr>
              <a:lvl1pPr marL="0" algn="r" defTabSz="914400" rtl="0" eaLnBrk="1" latinLnBrk="0" hangingPunct="1">
                <a:defRPr lang="id-ID" sz="3600" b="1" i="1" kern="1200" smtClean="0">
                  <a:solidFill>
                    <a:schemeClr val="bg1">
                      <a:lumMod val="85000"/>
                    </a:schemeClr>
                  </a:solidFill>
                  <a:latin typeface="+mj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fld id="{25DC4C81-2C61-47A5-84F4-E27A90938989}" type="slidenum">
                <a:rPr lang="es-AR" sz="3200" smtClean="0">
                  <a:solidFill>
                    <a:schemeClr val="tx1"/>
                  </a:solidFill>
                  <a:latin typeface="Segoe UI"/>
                </a:rPr>
                <a:pPr/>
                <a:t>12</a:t>
              </a:fld>
              <a:endParaRPr lang="es-AR" sz="3200">
                <a:solidFill>
                  <a:schemeClr val="tx1"/>
                </a:solidFill>
                <a:latin typeface="Segoe UI"/>
              </a:endParaRPr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EE2F5352-BFBB-40D1-B256-F66F7061A834}"/>
                </a:ext>
              </a:extLst>
            </p:cNvPr>
            <p:cNvSpPr txBox="1"/>
            <p:nvPr/>
          </p:nvSpPr>
          <p:spPr>
            <a:xfrm>
              <a:off x="399073" y="6439829"/>
              <a:ext cx="22701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endParaRPr lang="es-AR" sz="1200">
                <a:solidFill>
                  <a:schemeClr val="bg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86B3EDD1-51F8-4F05-925F-9C3DE274390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29829" y="6578328"/>
              <a:ext cx="7938121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FB16B917-1FF8-41EE-B5B7-1462F15937B3}"/>
                </a:ext>
              </a:extLst>
            </p:cNvPr>
            <p:cNvSpPr txBox="1"/>
            <p:nvPr/>
          </p:nvSpPr>
          <p:spPr>
            <a:xfrm>
              <a:off x="10205638" y="6439829"/>
              <a:ext cx="92257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AR" sz="1200" b="1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Pagina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11971E4C-43F1-42FF-8B71-060D65C4D096}"/>
              </a:ext>
            </a:extLst>
          </p:cNvPr>
          <p:cNvGrpSpPr/>
          <p:nvPr/>
        </p:nvGrpSpPr>
        <p:grpSpPr>
          <a:xfrm>
            <a:off x="11093523" y="446241"/>
            <a:ext cx="523056" cy="445820"/>
            <a:chOff x="7239807" y="4249033"/>
            <a:chExt cx="523056" cy="445820"/>
          </a:xfrm>
        </p:grpSpPr>
        <p:sp>
          <p:nvSpPr>
            <p:cNvPr id="52" name="Freeform 26">
              <a:extLst>
                <a:ext uri="{FF2B5EF4-FFF2-40B4-BE49-F238E27FC236}">
                  <a16:creationId xmlns:a16="http://schemas.microsoft.com/office/drawing/2014/main" id="{41AAFBE6-AEFD-4EF6-941B-90665BE0A40E}"/>
                </a:ext>
              </a:extLst>
            </p:cNvPr>
            <p:cNvSpPr>
              <a:spLocks/>
            </p:cNvSpPr>
            <p:nvPr/>
          </p:nvSpPr>
          <p:spPr bwMode="auto">
            <a:xfrm>
              <a:off x="7270809" y="4367540"/>
              <a:ext cx="492054" cy="327313"/>
            </a:xfrm>
            <a:custGeom>
              <a:avLst/>
              <a:gdLst>
                <a:gd name="T0" fmla="*/ 94 w 96"/>
                <a:gd name="T1" fmla="*/ 60 h 64"/>
                <a:gd name="T2" fmla="*/ 92 w 96"/>
                <a:gd name="T3" fmla="*/ 60 h 64"/>
                <a:gd name="T4" fmla="*/ 92 w 96"/>
                <a:gd name="T5" fmla="*/ 2 h 64"/>
                <a:gd name="T6" fmla="*/ 90 w 96"/>
                <a:gd name="T7" fmla="*/ 0 h 64"/>
                <a:gd name="T8" fmla="*/ 78 w 96"/>
                <a:gd name="T9" fmla="*/ 0 h 64"/>
                <a:gd name="T10" fmla="*/ 76 w 96"/>
                <a:gd name="T11" fmla="*/ 2 h 64"/>
                <a:gd name="T12" fmla="*/ 76 w 96"/>
                <a:gd name="T13" fmla="*/ 60 h 64"/>
                <a:gd name="T14" fmla="*/ 68 w 96"/>
                <a:gd name="T15" fmla="*/ 60 h 64"/>
                <a:gd name="T16" fmla="*/ 68 w 96"/>
                <a:gd name="T17" fmla="*/ 18 h 64"/>
                <a:gd name="T18" fmla="*/ 66 w 96"/>
                <a:gd name="T19" fmla="*/ 16 h 64"/>
                <a:gd name="T20" fmla="*/ 54 w 96"/>
                <a:gd name="T21" fmla="*/ 16 h 64"/>
                <a:gd name="T22" fmla="*/ 52 w 96"/>
                <a:gd name="T23" fmla="*/ 18 h 64"/>
                <a:gd name="T24" fmla="*/ 52 w 96"/>
                <a:gd name="T25" fmla="*/ 60 h 64"/>
                <a:gd name="T26" fmla="*/ 44 w 96"/>
                <a:gd name="T27" fmla="*/ 60 h 64"/>
                <a:gd name="T28" fmla="*/ 44 w 96"/>
                <a:gd name="T29" fmla="*/ 34 h 64"/>
                <a:gd name="T30" fmla="*/ 42 w 96"/>
                <a:gd name="T31" fmla="*/ 32 h 64"/>
                <a:gd name="T32" fmla="*/ 30 w 96"/>
                <a:gd name="T33" fmla="*/ 32 h 64"/>
                <a:gd name="T34" fmla="*/ 28 w 96"/>
                <a:gd name="T35" fmla="*/ 34 h 64"/>
                <a:gd name="T36" fmla="*/ 28 w 96"/>
                <a:gd name="T37" fmla="*/ 60 h 64"/>
                <a:gd name="T38" fmla="*/ 20 w 96"/>
                <a:gd name="T39" fmla="*/ 60 h 64"/>
                <a:gd name="T40" fmla="*/ 20 w 96"/>
                <a:gd name="T41" fmla="*/ 50 h 64"/>
                <a:gd name="T42" fmla="*/ 18 w 96"/>
                <a:gd name="T43" fmla="*/ 48 h 64"/>
                <a:gd name="T44" fmla="*/ 6 w 96"/>
                <a:gd name="T45" fmla="*/ 48 h 64"/>
                <a:gd name="T46" fmla="*/ 4 w 96"/>
                <a:gd name="T47" fmla="*/ 50 h 64"/>
                <a:gd name="T48" fmla="*/ 4 w 96"/>
                <a:gd name="T49" fmla="*/ 60 h 64"/>
                <a:gd name="T50" fmla="*/ 2 w 96"/>
                <a:gd name="T51" fmla="*/ 60 h 64"/>
                <a:gd name="T52" fmla="*/ 0 w 96"/>
                <a:gd name="T53" fmla="*/ 62 h 64"/>
                <a:gd name="T54" fmla="*/ 2 w 96"/>
                <a:gd name="T55" fmla="*/ 64 h 64"/>
                <a:gd name="T56" fmla="*/ 94 w 96"/>
                <a:gd name="T57" fmla="*/ 64 h 64"/>
                <a:gd name="T58" fmla="*/ 96 w 96"/>
                <a:gd name="T59" fmla="*/ 62 h 64"/>
                <a:gd name="T60" fmla="*/ 94 w 96"/>
                <a:gd name="T61" fmla="*/ 6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96" h="64">
                  <a:moveTo>
                    <a:pt x="94" y="60"/>
                  </a:moveTo>
                  <a:cubicBezTo>
                    <a:pt x="92" y="60"/>
                    <a:pt x="92" y="60"/>
                    <a:pt x="92" y="60"/>
                  </a:cubicBezTo>
                  <a:cubicBezTo>
                    <a:pt x="92" y="2"/>
                    <a:pt x="92" y="2"/>
                    <a:pt x="92" y="2"/>
                  </a:cubicBezTo>
                  <a:cubicBezTo>
                    <a:pt x="92" y="1"/>
                    <a:pt x="91" y="0"/>
                    <a:pt x="90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77" y="0"/>
                    <a:pt x="76" y="1"/>
                    <a:pt x="76" y="2"/>
                  </a:cubicBezTo>
                  <a:cubicBezTo>
                    <a:pt x="76" y="60"/>
                    <a:pt x="76" y="60"/>
                    <a:pt x="76" y="60"/>
                  </a:cubicBezTo>
                  <a:cubicBezTo>
                    <a:pt x="68" y="60"/>
                    <a:pt x="68" y="60"/>
                    <a:pt x="68" y="60"/>
                  </a:cubicBezTo>
                  <a:cubicBezTo>
                    <a:pt x="68" y="18"/>
                    <a:pt x="68" y="18"/>
                    <a:pt x="68" y="18"/>
                  </a:cubicBezTo>
                  <a:cubicBezTo>
                    <a:pt x="68" y="17"/>
                    <a:pt x="67" y="16"/>
                    <a:pt x="66" y="16"/>
                  </a:cubicBezTo>
                  <a:cubicBezTo>
                    <a:pt x="54" y="16"/>
                    <a:pt x="54" y="16"/>
                    <a:pt x="54" y="16"/>
                  </a:cubicBezTo>
                  <a:cubicBezTo>
                    <a:pt x="53" y="16"/>
                    <a:pt x="52" y="17"/>
                    <a:pt x="52" y="18"/>
                  </a:cubicBezTo>
                  <a:cubicBezTo>
                    <a:pt x="52" y="60"/>
                    <a:pt x="52" y="60"/>
                    <a:pt x="52" y="60"/>
                  </a:cubicBezTo>
                  <a:cubicBezTo>
                    <a:pt x="44" y="60"/>
                    <a:pt x="44" y="60"/>
                    <a:pt x="44" y="60"/>
                  </a:cubicBezTo>
                  <a:cubicBezTo>
                    <a:pt x="44" y="34"/>
                    <a:pt x="44" y="34"/>
                    <a:pt x="44" y="34"/>
                  </a:cubicBezTo>
                  <a:cubicBezTo>
                    <a:pt x="44" y="33"/>
                    <a:pt x="43" y="32"/>
                    <a:pt x="42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29" y="32"/>
                    <a:pt x="28" y="33"/>
                    <a:pt x="28" y="34"/>
                  </a:cubicBezTo>
                  <a:cubicBezTo>
                    <a:pt x="28" y="60"/>
                    <a:pt x="28" y="60"/>
                    <a:pt x="28" y="60"/>
                  </a:cubicBezTo>
                  <a:cubicBezTo>
                    <a:pt x="20" y="60"/>
                    <a:pt x="20" y="60"/>
                    <a:pt x="20" y="60"/>
                  </a:cubicBezTo>
                  <a:cubicBezTo>
                    <a:pt x="20" y="50"/>
                    <a:pt x="20" y="50"/>
                    <a:pt x="20" y="50"/>
                  </a:cubicBezTo>
                  <a:cubicBezTo>
                    <a:pt x="20" y="49"/>
                    <a:pt x="19" y="48"/>
                    <a:pt x="18" y="48"/>
                  </a:cubicBezTo>
                  <a:cubicBezTo>
                    <a:pt x="6" y="48"/>
                    <a:pt x="6" y="48"/>
                    <a:pt x="6" y="48"/>
                  </a:cubicBezTo>
                  <a:cubicBezTo>
                    <a:pt x="5" y="48"/>
                    <a:pt x="4" y="49"/>
                    <a:pt x="4" y="50"/>
                  </a:cubicBezTo>
                  <a:cubicBezTo>
                    <a:pt x="4" y="60"/>
                    <a:pt x="4" y="60"/>
                    <a:pt x="4" y="60"/>
                  </a:cubicBezTo>
                  <a:cubicBezTo>
                    <a:pt x="2" y="60"/>
                    <a:pt x="2" y="60"/>
                    <a:pt x="2" y="60"/>
                  </a:cubicBezTo>
                  <a:cubicBezTo>
                    <a:pt x="1" y="60"/>
                    <a:pt x="0" y="61"/>
                    <a:pt x="0" y="62"/>
                  </a:cubicBezTo>
                  <a:cubicBezTo>
                    <a:pt x="0" y="63"/>
                    <a:pt x="1" y="64"/>
                    <a:pt x="2" y="64"/>
                  </a:cubicBezTo>
                  <a:cubicBezTo>
                    <a:pt x="94" y="64"/>
                    <a:pt x="94" y="64"/>
                    <a:pt x="94" y="64"/>
                  </a:cubicBezTo>
                  <a:cubicBezTo>
                    <a:pt x="95" y="64"/>
                    <a:pt x="96" y="63"/>
                    <a:pt x="96" y="62"/>
                  </a:cubicBezTo>
                  <a:cubicBezTo>
                    <a:pt x="96" y="61"/>
                    <a:pt x="95" y="60"/>
                    <a:pt x="94" y="6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AR"/>
            </a:p>
          </p:txBody>
        </p:sp>
        <p:sp>
          <p:nvSpPr>
            <p:cNvPr id="53" name="Freeform 27">
              <a:extLst>
                <a:ext uri="{FF2B5EF4-FFF2-40B4-BE49-F238E27FC236}">
                  <a16:creationId xmlns:a16="http://schemas.microsoft.com/office/drawing/2014/main" id="{B3C34ABB-344F-4317-AF11-62FF9B66E145}"/>
                </a:ext>
              </a:extLst>
            </p:cNvPr>
            <p:cNvSpPr>
              <a:spLocks/>
            </p:cNvSpPr>
            <p:nvPr/>
          </p:nvSpPr>
          <p:spPr bwMode="auto">
            <a:xfrm>
              <a:off x="7239807" y="4249033"/>
              <a:ext cx="390174" cy="277457"/>
            </a:xfrm>
            <a:custGeom>
              <a:avLst/>
              <a:gdLst>
                <a:gd name="T0" fmla="*/ 2 w 76"/>
                <a:gd name="T1" fmla="*/ 54 h 54"/>
                <a:gd name="T2" fmla="*/ 3 w 76"/>
                <a:gd name="T3" fmla="*/ 54 h 54"/>
                <a:gd name="T4" fmla="*/ 71 w 76"/>
                <a:gd name="T5" fmla="*/ 8 h 54"/>
                <a:gd name="T6" fmla="*/ 70 w 76"/>
                <a:gd name="T7" fmla="*/ 20 h 54"/>
                <a:gd name="T8" fmla="*/ 72 w 76"/>
                <a:gd name="T9" fmla="*/ 22 h 54"/>
                <a:gd name="T10" fmla="*/ 72 w 76"/>
                <a:gd name="T11" fmla="*/ 22 h 54"/>
                <a:gd name="T12" fmla="*/ 74 w 76"/>
                <a:gd name="T13" fmla="*/ 20 h 54"/>
                <a:gd name="T14" fmla="*/ 76 w 76"/>
                <a:gd name="T15" fmla="*/ 4 h 54"/>
                <a:gd name="T16" fmla="*/ 74 w 76"/>
                <a:gd name="T17" fmla="*/ 2 h 54"/>
                <a:gd name="T18" fmla="*/ 58 w 76"/>
                <a:gd name="T19" fmla="*/ 0 h 54"/>
                <a:gd name="T20" fmla="*/ 56 w 76"/>
                <a:gd name="T21" fmla="*/ 2 h 54"/>
                <a:gd name="T22" fmla="*/ 58 w 76"/>
                <a:gd name="T23" fmla="*/ 4 h 54"/>
                <a:gd name="T24" fmla="*/ 68 w 76"/>
                <a:gd name="T25" fmla="*/ 5 h 54"/>
                <a:gd name="T26" fmla="*/ 1 w 76"/>
                <a:gd name="T27" fmla="*/ 50 h 54"/>
                <a:gd name="T28" fmla="*/ 0 w 76"/>
                <a:gd name="T29" fmla="*/ 53 h 54"/>
                <a:gd name="T30" fmla="*/ 2 w 76"/>
                <a:gd name="T31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6" h="54">
                  <a:moveTo>
                    <a:pt x="2" y="54"/>
                  </a:moveTo>
                  <a:cubicBezTo>
                    <a:pt x="2" y="54"/>
                    <a:pt x="3" y="54"/>
                    <a:pt x="3" y="54"/>
                  </a:cubicBezTo>
                  <a:cubicBezTo>
                    <a:pt x="71" y="8"/>
                    <a:pt x="71" y="8"/>
                    <a:pt x="71" y="8"/>
                  </a:cubicBezTo>
                  <a:cubicBezTo>
                    <a:pt x="70" y="20"/>
                    <a:pt x="70" y="20"/>
                    <a:pt x="70" y="20"/>
                  </a:cubicBezTo>
                  <a:cubicBezTo>
                    <a:pt x="70" y="21"/>
                    <a:pt x="71" y="22"/>
                    <a:pt x="72" y="22"/>
                  </a:cubicBezTo>
                  <a:cubicBezTo>
                    <a:pt x="72" y="22"/>
                    <a:pt x="72" y="22"/>
                    <a:pt x="72" y="22"/>
                  </a:cubicBezTo>
                  <a:cubicBezTo>
                    <a:pt x="73" y="22"/>
                    <a:pt x="74" y="21"/>
                    <a:pt x="74" y="20"/>
                  </a:cubicBezTo>
                  <a:cubicBezTo>
                    <a:pt x="76" y="4"/>
                    <a:pt x="76" y="4"/>
                    <a:pt x="76" y="4"/>
                  </a:cubicBezTo>
                  <a:cubicBezTo>
                    <a:pt x="76" y="3"/>
                    <a:pt x="75" y="2"/>
                    <a:pt x="74" y="2"/>
                  </a:cubicBezTo>
                  <a:cubicBezTo>
                    <a:pt x="74" y="2"/>
                    <a:pt x="58" y="0"/>
                    <a:pt x="58" y="0"/>
                  </a:cubicBezTo>
                  <a:cubicBezTo>
                    <a:pt x="57" y="0"/>
                    <a:pt x="56" y="1"/>
                    <a:pt x="56" y="2"/>
                  </a:cubicBezTo>
                  <a:cubicBezTo>
                    <a:pt x="56" y="3"/>
                    <a:pt x="57" y="4"/>
                    <a:pt x="58" y="4"/>
                  </a:cubicBezTo>
                  <a:cubicBezTo>
                    <a:pt x="68" y="5"/>
                    <a:pt x="68" y="5"/>
                    <a:pt x="68" y="5"/>
                  </a:cubicBezTo>
                  <a:cubicBezTo>
                    <a:pt x="1" y="50"/>
                    <a:pt x="1" y="50"/>
                    <a:pt x="1" y="50"/>
                  </a:cubicBezTo>
                  <a:cubicBezTo>
                    <a:pt x="0" y="51"/>
                    <a:pt x="0" y="52"/>
                    <a:pt x="0" y="53"/>
                  </a:cubicBezTo>
                  <a:cubicBezTo>
                    <a:pt x="1" y="54"/>
                    <a:pt x="1" y="54"/>
                    <a:pt x="2" y="54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AR"/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74BC8920-0800-4C4A-8A72-54CF8F3A7E38}"/>
              </a:ext>
            </a:extLst>
          </p:cNvPr>
          <p:cNvSpPr/>
          <p:nvPr/>
        </p:nvSpPr>
        <p:spPr>
          <a:xfrm>
            <a:off x="202889" y="1241397"/>
            <a:ext cx="6096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n-US" sz="2000" i="1" dirty="0" err="1">
                <a:solidFill>
                  <a:srgbClr val="222635"/>
                </a:solidFill>
                <a:latin typeface="Cambria" panose="02040503050406030204" pitchFamily="18" charset="0"/>
              </a:rPr>
              <a:t>Ventajas</a:t>
            </a:r>
            <a:r>
              <a:rPr lang="en-US" sz="2000" i="1" dirty="0">
                <a:solidFill>
                  <a:srgbClr val="222635"/>
                </a:solidFill>
                <a:latin typeface="Cambria" panose="02040503050406030204" pitchFamily="18" charset="0"/>
              </a:rPr>
              <a:t> del </a:t>
            </a:r>
            <a:r>
              <a:rPr lang="en-US" sz="2000" i="1" dirty="0" err="1">
                <a:solidFill>
                  <a:srgbClr val="222635"/>
                </a:solidFill>
                <a:latin typeface="Cambria" panose="02040503050406030204" pitchFamily="18" charset="0"/>
              </a:rPr>
              <a:t>Modelo</a:t>
            </a:r>
            <a:r>
              <a:rPr lang="en-US" sz="2000" i="1" dirty="0">
                <a:solidFill>
                  <a:srgbClr val="222635"/>
                </a:solidFill>
                <a:latin typeface="Cambria" panose="02040503050406030204" pitchFamily="18" charset="0"/>
              </a:rPr>
              <a:t> </a:t>
            </a:r>
            <a:r>
              <a:rPr lang="en-US" sz="2000" i="1" dirty="0" err="1">
                <a:solidFill>
                  <a:srgbClr val="222635"/>
                </a:solidFill>
                <a:latin typeface="Cambria" panose="02040503050406030204" pitchFamily="18" charset="0"/>
              </a:rPr>
              <a:t>reactivo</a:t>
            </a:r>
            <a:r>
              <a:rPr lang="en-US" sz="2000" dirty="0">
                <a:solidFill>
                  <a:srgbClr val="222635"/>
                </a:solidFill>
                <a:latin typeface="Cambria" panose="02040503050406030204" pitchFamily="18" charset="0"/>
              </a:rPr>
              <a:t>:</a:t>
            </a:r>
          </a:p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n-US" sz="2000" dirty="0" err="1">
                <a:solidFill>
                  <a:srgbClr val="222635"/>
                </a:solidFill>
                <a:latin typeface="Cambria" panose="02040503050406030204" pitchFamily="18" charset="0"/>
              </a:rPr>
              <a:t>Hilos</a:t>
            </a:r>
            <a:r>
              <a:rPr lang="en-US" sz="2000" dirty="0">
                <a:solidFill>
                  <a:srgbClr val="222635"/>
                </a:solidFill>
                <a:latin typeface="Cambria" panose="02040503050406030204" pitchFamily="18" charset="0"/>
              </a:rPr>
              <a:t> de </a:t>
            </a:r>
            <a:r>
              <a:rPr lang="en-US" sz="2000" dirty="0" err="1">
                <a:solidFill>
                  <a:srgbClr val="222635"/>
                </a:solidFill>
                <a:latin typeface="Cambria" panose="02040503050406030204" pitchFamily="18" charset="0"/>
              </a:rPr>
              <a:t>procesamiento</a:t>
            </a:r>
            <a:r>
              <a:rPr lang="en-US" sz="2000" dirty="0">
                <a:solidFill>
                  <a:srgbClr val="222635"/>
                </a:solidFill>
                <a:latin typeface="Cambria" panose="02040503050406030204" pitchFamily="18" charset="0"/>
              </a:rPr>
              <a:t> </a:t>
            </a:r>
            <a:r>
              <a:rPr lang="en-US" sz="2000" dirty="0" err="1">
                <a:solidFill>
                  <a:srgbClr val="222635"/>
                </a:solidFill>
                <a:latin typeface="Cambria" panose="02040503050406030204" pitchFamily="18" charset="0"/>
              </a:rPr>
              <a:t>livianos</a:t>
            </a:r>
            <a:r>
              <a:rPr lang="en-US" sz="2000" dirty="0">
                <a:solidFill>
                  <a:srgbClr val="222635"/>
                </a:solidFill>
                <a:latin typeface="Cambria" panose="02040503050406030204" pitchFamily="18" charset="0"/>
              </a:rPr>
              <a:t>.</a:t>
            </a:r>
          </a:p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n-US" sz="2000" dirty="0" err="1">
                <a:solidFill>
                  <a:srgbClr val="222635"/>
                </a:solidFill>
                <a:latin typeface="Cambria" panose="02040503050406030204" pitchFamily="18" charset="0"/>
              </a:rPr>
              <a:t>Optimiza</a:t>
            </a:r>
            <a:r>
              <a:rPr lang="en-US" sz="2000" dirty="0">
                <a:solidFill>
                  <a:srgbClr val="222635"/>
                </a:solidFill>
                <a:latin typeface="Cambria" panose="02040503050406030204" pitchFamily="18" charset="0"/>
              </a:rPr>
              <a:t> el </a:t>
            </a:r>
            <a:r>
              <a:rPr lang="en-US" sz="2000" dirty="0" err="1">
                <a:solidFill>
                  <a:srgbClr val="222635"/>
                </a:solidFill>
                <a:latin typeface="Cambria" panose="02040503050406030204" pitchFamily="18" charset="0"/>
              </a:rPr>
              <a:t>uso</a:t>
            </a:r>
            <a:r>
              <a:rPr lang="en-US" sz="2000" dirty="0">
                <a:solidFill>
                  <a:srgbClr val="222635"/>
                </a:solidFill>
                <a:latin typeface="Cambria" panose="02040503050406030204" pitchFamily="18" charset="0"/>
              </a:rPr>
              <a:t> de </a:t>
            </a:r>
            <a:r>
              <a:rPr lang="en-US" sz="2000" dirty="0" err="1">
                <a:solidFill>
                  <a:srgbClr val="222635"/>
                </a:solidFill>
                <a:latin typeface="Cambria" panose="02040503050406030204" pitchFamily="18" charset="0"/>
              </a:rPr>
              <a:t>recursos</a:t>
            </a:r>
            <a:r>
              <a:rPr lang="en-US" sz="2000" dirty="0">
                <a:solidFill>
                  <a:srgbClr val="222635"/>
                </a:solidFill>
                <a:latin typeface="Cambria" panose="02040503050406030204" pitchFamily="18" charset="0"/>
              </a:rPr>
              <a:t> de Hardware</a:t>
            </a:r>
          </a:p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222635"/>
                </a:solidFill>
                <a:latin typeface="Cambria" panose="02040503050406030204" pitchFamily="18" charset="0"/>
              </a:rPr>
              <a:t>Un </a:t>
            </a:r>
            <a:r>
              <a:rPr lang="en-US" sz="2000" dirty="0" err="1">
                <a:solidFill>
                  <a:srgbClr val="222635"/>
                </a:solidFill>
                <a:latin typeface="Cambria" panose="02040503050406030204" pitchFamily="18" charset="0"/>
              </a:rPr>
              <a:t>unico</a:t>
            </a:r>
            <a:r>
              <a:rPr lang="en-US" sz="2000" dirty="0">
                <a:solidFill>
                  <a:srgbClr val="222635"/>
                </a:solidFill>
                <a:latin typeface="Cambria" panose="02040503050406030204" pitchFamily="18" charset="0"/>
              </a:rPr>
              <a:t> </a:t>
            </a:r>
            <a:r>
              <a:rPr lang="en-US" sz="2000" dirty="0" err="1">
                <a:solidFill>
                  <a:srgbClr val="222635"/>
                </a:solidFill>
                <a:latin typeface="Cambria" panose="02040503050406030204" pitchFamily="18" charset="0"/>
              </a:rPr>
              <a:t>mecanismo</a:t>
            </a:r>
            <a:r>
              <a:rPr lang="en-US" sz="2000" dirty="0">
                <a:solidFill>
                  <a:srgbClr val="222635"/>
                </a:solidFill>
                <a:latin typeface="Cambria" panose="02040503050406030204" pitchFamily="18" charset="0"/>
              </a:rPr>
              <a:t> de Event Loop que se </a:t>
            </a:r>
            <a:r>
              <a:rPr lang="en-US" sz="2000" dirty="0" err="1">
                <a:solidFill>
                  <a:srgbClr val="222635"/>
                </a:solidFill>
                <a:latin typeface="Cambria" panose="02040503050406030204" pitchFamily="18" charset="0"/>
              </a:rPr>
              <a:t>comparte</a:t>
            </a:r>
            <a:r>
              <a:rPr lang="en-US" sz="2000" dirty="0">
                <a:solidFill>
                  <a:srgbClr val="222635"/>
                </a:solidFill>
                <a:latin typeface="Cambria" panose="02040503050406030204" pitchFamily="18" charset="0"/>
              </a:rPr>
              <a:t> entre </a:t>
            </a:r>
            <a:r>
              <a:rPr lang="en-US" sz="2000" dirty="0" err="1">
                <a:solidFill>
                  <a:srgbClr val="222635"/>
                </a:solidFill>
                <a:latin typeface="Cambria" panose="02040503050406030204" pitchFamily="18" charset="0"/>
              </a:rPr>
              <a:t>todas</a:t>
            </a:r>
            <a:r>
              <a:rPr lang="en-US" sz="2000" dirty="0">
                <a:solidFill>
                  <a:srgbClr val="222635"/>
                </a:solidFill>
                <a:latin typeface="Cambria" panose="02040503050406030204" pitchFamily="18" charset="0"/>
              </a:rPr>
              <a:t> las request, </a:t>
            </a:r>
            <a:r>
              <a:rPr lang="en-US" sz="2000" dirty="0" err="1">
                <a:solidFill>
                  <a:srgbClr val="222635"/>
                </a:solidFill>
                <a:latin typeface="Cambria" panose="02040503050406030204" pitchFamily="18" charset="0"/>
              </a:rPr>
              <a:t>compartiendo</a:t>
            </a:r>
            <a:r>
              <a:rPr lang="en-US" sz="2000" dirty="0">
                <a:solidFill>
                  <a:srgbClr val="222635"/>
                </a:solidFill>
                <a:latin typeface="Cambria" panose="02040503050406030204" pitchFamily="18" charset="0"/>
              </a:rPr>
              <a:t> multiples request</a:t>
            </a:r>
          </a:p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n-US" sz="2000" dirty="0" err="1">
                <a:solidFill>
                  <a:srgbClr val="222635"/>
                </a:solidFill>
                <a:latin typeface="Cambria" panose="02040503050406030204" pitchFamily="18" charset="0"/>
              </a:rPr>
              <a:t>Soporta</a:t>
            </a:r>
            <a:r>
              <a:rPr lang="en-US" sz="2000" dirty="0">
                <a:solidFill>
                  <a:srgbClr val="222635"/>
                </a:solidFill>
                <a:latin typeface="Cambria" panose="02040503050406030204" pitchFamily="18" charset="0"/>
              </a:rPr>
              <a:t> las </a:t>
            </a:r>
            <a:r>
              <a:rPr lang="en-US" sz="2000" dirty="0" err="1">
                <a:solidFill>
                  <a:srgbClr val="222635"/>
                </a:solidFill>
                <a:latin typeface="Cambria" panose="02040503050406030204" pitchFamily="18" charset="0"/>
              </a:rPr>
              <a:t>mejoras</a:t>
            </a:r>
            <a:r>
              <a:rPr lang="en-US" sz="2000" dirty="0">
                <a:solidFill>
                  <a:srgbClr val="222635"/>
                </a:solidFill>
                <a:latin typeface="Cambria" panose="02040503050406030204" pitchFamily="18" charset="0"/>
              </a:rPr>
              <a:t> para back pressure. </a:t>
            </a:r>
            <a:endParaRPr lang="en-US" sz="2000" b="0" i="0" dirty="0">
              <a:solidFill>
                <a:srgbClr val="222635"/>
              </a:solidFill>
              <a:effectLst/>
              <a:latin typeface="Cambria" panose="020405030504060302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59F058D-4260-40BB-9C61-3AE016F832A9}"/>
              </a:ext>
            </a:extLst>
          </p:cNvPr>
          <p:cNvSpPr/>
          <p:nvPr/>
        </p:nvSpPr>
        <p:spPr>
          <a:xfrm>
            <a:off x="202889" y="3677611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n-US" sz="2000" i="1" dirty="0" err="1">
                <a:solidFill>
                  <a:srgbClr val="222635"/>
                </a:solidFill>
                <a:latin typeface="Cambria" panose="02040503050406030204" pitchFamily="18" charset="0"/>
              </a:rPr>
              <a:t>Ventajas</a:t>
            </a:r>
            <a:r>
              <a:rPr lang="en-US" sz="2000" i="1" dirty="0">
                <a:solidFill>
                  <a:srgbClr val="222635"/>
                </a:solidFill>
                <a:latin typeface="Cambria" panose="02040503050406030204" pitchFamily="18" charset="0"/>
              </a:rPr>
              <a:t> del </a:t>
            </a:r>
            <a:r>
              <a:rPr lang="en-US" sz="2000" i="1" dirty="0" err="1">
                <a:solidFill>
                  <a:srgbClr val="222635"/>
                </a:solidFill>
                <a:latin typeface="Cambria" panose="02040503050406030204" pitchFamily="18" charset="0"/>
              </a:rPr>
              <a:t>Modelo</a:t>
            </a:r>
            <a:r>
              <a:rPr lang="en-US" sz="2000" i="1" dirty="0">
                <a:solidFill>
                  <a:srgbClr val="222635"/>
                </a:solidFill>
                <a:latin typeface="Cambria" panose="02040503050406030204" pitchFamily="18" charset="0"/>
              </a:rPr>
              <a:t> </a:t>
            </a:r>
            <a:r>
              <a:rPr lang="en-US" sz="2000" i="1" dirty="0" err="1">
                <a:solidFill>
                  <a:srgbClr val="222635"/>
                </a:solidFill>
                <a:latin typeface="Cambria" panose="02040503050406030204" pitchFamily="18" charset="0"/>
              </a:rPr>
              <a:t>Imperativo</a:t>
            </a:r>
            <a:r>
              <a:rPr lang="en-US" sz="2000" i="1" dirty="0">
                <a:solidFill>
                  <a:srgbClr val="222635"/>
                </a:solidFill>
                <a:latin typeface="Cambria" panose="02040503050406030204" pitchFamily="18" charset="0"/>
              </a:rPr>
              <a:t>:</a:t>
            </a:r>
            <a:endParaRPr lang="en-US" sz="2000" dirty="0">
              <a:solidFill>
                <a:srgbClr val="222635"/>
              </a:solidFill>
              <a:latin typeface="Cambria" panose="02040503050406030204" pitchFamily="18" charset="0"/>
            </a:endParaRPr>
          </a:p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n-US" sz="2000" dirty="0" err="1">
                <a:solidFill>
                  <a:srgbClr val="222635"/>
                </a:solidFill>
                <a:latin typeface="Cambria" panose="02040503050406030204" pitchFamily="18" charset="0"/>
              </a:rPr>
              <a:t>Permite</a:t>
            </a:r>
            <a:r>
              <a:rPr lang="en-US" sz="2000" dirty="0">
                <a:solidFill>
                  <a:srgbClr val="222635"/>
                </a:solidFill>
                <a:latin typeface="Cambria" panose="02040503050406030204" pitchFamily="18" charset="0"/>
              </a:rPr>
              <a:t> el </a:t>
            </a:r>
            <a:r>
              <a:rPr lang="en-US" sz="2000" dirty="0" err="1">
                <a:solidFill>
                  <a:srgbClr val="222635"/>
                </a:solidFill>
                <a:latin typeface="Cambria" panose="02040503050406030204" pitchFamily="18" charset="0"/>
              </a:rPr>
              <a:t>uso</a:t>
            </a:r>
            <a:r>
              <a:rPr lang="en-US" sz="2000" dirty="0">
                <a:solidFill>
                  <a:srgbClr val="222635"/>
                </a:solidFill>
                <a:latin typeface="Cambria" panose="02040503050406030204" pitchFamily="18" charset="0"/>
              </a:rPr>
              <a:t> de Servlets</a:t>
            </a:r>
          </a:p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222635"/>
                </a:solidFill>
                <a:latin typeface="Cambria" panose="02040503050406030204" pitchFamily="18" charset="0"/>
              </a:rPr>
              <a:t>Las </a:t>
            </a:r>
            <a:r>
              <a:rPr lang="en-US" sz="2000" dirty="0" err="1">
                <a:solidFill>
                  <a:srgbClr val="222635"/>
                </a:solidFill>
                <a:latin typeface="Cambria" panose="02040503050406030204" pitchFamily="18" charset="0"/>
              </a:rPr>
              <a:t>llamadas</a:t>
            </a:r>
            <a:r>
              <a:rPr lang="en-US" sz="2000" dirty="0">
                <a:solidFill>
                  <a:srgbClr val="222635"/>
                </a:solidFill>
                <a:latin typeface="Cambria" panose="02040503050406030204" pitchFamily="18" charset="0"/>
              </a:rPr>
              <a:t> </a:t>
            </a:r>
            <a:r>
              <a:rPr lang="en-US" sz="2000" dirty="0" err="1">
                <a:solidFill>
                  <a:srgbClr val="222635"/>
                </a:solidFill>
                <a:latin typeface="Cambria" panose="02040503050406030204" pitchFamily="18" charset="0"/>
              </a:rPr>
              <a:t>bloqueantes</a:t>
            </a:r>
            <a:r>
              <a:rPr lang="en-US" sz="2000" dirty="0">
                <a:solidFill>
                  <a:srgbClr val="222635"/>
                </a:solidFill>
                <a:latin typeface="Cambria" panose="02040503050406030204" pitchFamily="18" charset="0"/>
              </a:rPr>
              <a:t> solo </a:t>
            </a:r>
            <a:r>
              <a:rPr lang="en-US" sz="2000" dirty="0" err="1">
                <a:solidFill>
                  <a:srgbClr val="222635"/>
                </a:solidFill>
                <a:latin typeface="Cambria" panose="02040503050406030204" pitchFamily="18" charset="0"/>
              </a:rPr>
              <a:t>bloquean</a:t>
            </a:r>
            <a:r>
              <a:rPr lang="en-US" sz="2000" dirty="0">
                <a:solidFill>
                  <a:srgbClr val="222635"/>
                </a:solidFill>
                <a:latin typeface="Cambria" panose="02040503050406030204" pitchFamily="18" charset="0"/>
              </a:rPr>
              <a:t> un </a:t>
            </a:r>
            <a:r>
              <a:rPr lang="en-US" sz="2000" dirty="0" err="1">
                <a:solidFill>
                  <a:srgbClr val="222635"/>
                </a:solidFill>
                <a:latin typeface="Cambria" panose="02040503050406030204" pitchFamily="18" charset="0"/>
              </a:rPr>
              <a:t>unico</a:t>
            </a:r>
            <a:r>
              <a:rPr lang="en-US" sz="2000" dirty="0">
                <a:solidFill>
                  <a:srgbClr val="222635"/>
                </a:solidFill>
                <a:latin typeface="Cambria" panose="02040503050406030204" pitchFamily="18" charset="0"/>
              </a:rPr>
              <a:t> </a:t>
            </a:r>
            <a:r>
              <a:rPr lang="en-US" sz="2000" dirty="0" err="1">
                <a:solidFill>
                  <a:srgbClr val="222635"/>
                </a:solidFill>
                <a:latin typeface="Cambria" panose="02040503050406030204" pitchFamily="18" charset="0"/>
              </a:rPr>
              <a:t>hilo</a:t>
            </a:r>
            <a:endParaRPr lang="en-US" sz="2000" dirty="0">
              <a:solidFill>
                <a:srgbClr val="222635"/>
              </a:solidFill>
              <a:latin typeface="Cambria" panose="02040503050406030204" pitchFamily="18" charset="0"/>
            </a:endParaRPr>
          </a:p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222635"/>
                </a:solidFill>
                <a:latin typeface="Cambria" panose="02040503050406030204" pitchFamily="18" charset="0"/>
              </a:rPr>
              <a:t>Simple de </a:t>
            </a:r>
            <a:r>
              <a:rPr lang="en-US" sz="2000" dirty="0" err="1">
                <a:solidFill>
                  <a:srgbClr val="222635"/>
                </a:solidFill>
                <a:latin typeface="Cambria" panose="02040503050406030204" pitchFamily="18" charset="0"/>
              </a:rPr>
              <a:t>utilizar</a:t>
            </a:r>
            <a:endParaRPr lang="en-US" sz="2000" dirty="0">
              <a:solidFill>
                <a:srgbClr val="222635"/>
              </a:solidFill>
              <a:latin typeface="Cambria" panose="02040503050406030204" pitchFamily="18" charset="0"/>
            </a:endParaRPr>
          </a:p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n-US" sz="2000" dirty="0" err="1">
                <a:solidFill>
                  <a:srgbClr val="222635"/>
                </a:solidFill>
                <a:latin typeface="Cambria" panose="02040503050406030204" pitchFamily="18" charset="0"/>
              </a:rPr>
              <a:t>Mayormente</a:t>
            </a:r>
            <a:r>
              <a:rPr lang="en-US" sz="2000" dirty="0">
                <a:solidFill>
                  <a:srgbClr val="222635"/>
                </a:solidFill>
                <a:latin typeface="Cambria" panose="02040503050406030204" pitchFamily="18" charset="0"/>
              </a:rPr>
              <a:t> </a:t>
            </a:r>
            <a:r>
              <a:rPr lang="en-US" sz="2000" dirty="0" err="1">
                <a:solidFill>
                  <a:srgbClr val="222635"/>
                </a:solidFill>
                <a:latin typeface="Cambria" panose="02040503050406030204" pitchFamily="18" charset="0"/>
              </a:rPr>
              <a:t>difundido</a:t>
            </a:r>
            <a:r>
              <a:rPr lang="en-US" sz="2000" dirty="0">
                <a:solidFill>
                  <a:srgbClr val="222635"/>
                </a:solidFill>
                <a:latin typeface="Cambria" panose="02040503050406030204" pitchFamily="18" charset="0"/>
              </a:rPr>
              <a:t>.</a:t>
            </a:r>
          </a:p>
        </p:txBody>
      </p:sp>
      <p:pic>
        <p:nvPicPr>
          <p:cNvPr id="3074" name="Picture 2" descr="spring mvc and webflux venn">
            <a:extLst>
              <a:ext uri="{FF2B5EF4-FFF2-40B4-BE49-F238E27FC236}">
                <a16:creationId xmlns:a16="http://schemas.microsoft.com/office/drawing/2014/main" id="{951D7B54-61FE-41E4-97A1-F097520ED1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3117" y="1818559"/>
            <a:ext cx="5493329" cy="3062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34442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Freeform 5">
            <a:extLst>
              <a:ext uri="{FF2B5EF4-FFF2-40B4-BE49-F238E27FC236}">
                <a16:creationId xmlns:a16="http://schemas.microsoft.com/office/drawing/2014/main" id="{E5272500-FA17-41D2-AC23-09E1F0B2491C}"/>
              </a:ext>
            </a:extLst>
          </p:cNvPr>
          <p:cNvSpPr>
            <a:spLocks/>
          </p:cNvSpPr>
          <p:nvPr/>
        </p:nvSpPr>
        <p:spPr bwMode="auto">
          <a:xfrm flipH="1" flipV="1">
            <a:off x="7472" y="355935"/>
            <a:ext cx="9573066" cy="6502271"/>
          </a:xfrm>
          <a:custGeom>
            <a:avLst/>
            <a:gdLst>
              <a:gd name="T0" fmla="*/ 526 w 2498"/>
              <a:gd name="T1" fmla="*/ 605 h 1835"/>
              <a:gd name="T2" fmla="*/ 1734 w 2498"/>
              <a:gd name="T3" fmla="*/ 1189 h 1835"/>
              <a:gd name="T4" fmla="*/ 2498 w 2498"/>
              <a:gd name="T5" fmla="*/ 1835 h 1835"/>
              <a:gd name="T6" fmla="*/ 2498 w 2498"/>
              <a:gd name="T7" fmla="*/ 0 h 1835"/>
              <a:gd name="T8" fmla="*/ 0 w 2498"/>
              <a:gd name="T9" fmla="*/ 0 h 1835"/>
              <a:gd name="T10" fmla="*/ 526 w 2498"/>
              <a:gd name="T11" fmla="*/ 605 h 18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498" h="1835">
                <a:moveTo>
                  <a:pt x="526" y="605"/>
                </a:moveTo>
                <a:cubicBezTo>
                  <a:pt x="916" y="676"/>
                  <a:pt x="1399" y="692"/>
                  <a:pt x="1734" y="1189"/>
                </a:cubicBezTo>
                <a:cubicBezTo>
                  <a:pt x="2037" y="1641"/>
                  <a:pt x="2315" y="1781"/>
                  <a:pt x="2498" y="1835"/>
                </a:cubicBezTo>
                <a:cubicBezTo>
                  <a:pt x="2498" y="0"/>
                  <a:pt x="2498" y="0"/>
                  <a:pt x="2498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23" y="514"/>
                  <a:pt x="526" y="605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"/>
            </a:endParaRPr>
          </a:p>
        </p:txBody>
      </p:sp>
      <p:sp>
        <p:nvSpPr>
          <p:cNvPr id="291" name="TextBox 290">
            <a:extLst>
              <a:ext uri="{FF2B5EF4-FFF2-40B4-BE49-F238E27FC236}">
                <a16:creationId xmlns:a16="http://schemas.microsoft.com/office/drawing/2014/main" id="{CF1E0FDA-6BEB-4C14-87FC-810FA672C4A8}"/>
              </a:ext>
            </a:extLst>
          </p:cNvPr>
          <p:cNvSpPr txBox="1"/>
          <p:nvPr/>
        </p:nvSpPr>
        <p:spPr>
          <a:xfrm>
            <a:off x="849410" y="1912579"/>
            <a:ext cx="6116166" cy="123110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8000" b="1" dirty="0" err="1">
                <a:latin typeface="Segoe UI"/>
                <a:cs typeface="Segoe UI"/>
              </a:rPr>
              <a:t>Preguntas</a:t>
            </a:r>
            <a:endParaRPr lang="en-US" sz="8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" name="Picture 2" descr="Resultado de imagen de galicia logo transparente">
            <a:extLst>
              <a:ext uri="{FF2B5EF4-FFF2-40B4-BE49-F238E27FC236}">
                <a16:creationId xmlns:a16="http://schemas.microsoft.com/office/drawing/2014/main" id="{199EA375-5CE0-4BB9-804F-2D3193BFE7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9535" y="6354921"/>
            <a:ext cx="1441644" cy="419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3EAF6F83-36F3-4E39-A594-4B9135165A79}"/>
              </a:ext>
            </a:extLst>
          </p:cNvPr>
          <p:cNvGrpSpPr>
            <a:grpSpLocks noChangeAspect="1"/>
          </p:cNvGrpSpPr>
          <p:nvPr/>
        </p:nvGrpSpPr>
        <p:grpSpPr>
          <a:xfrm>
            <a:off x="9108600" y="6375780"/>
            <a:ext cx="1335796" cy="360391"/>
            <a:chOff x="9638475" y="1217278"/>
            <a:chExt cx="1389888" cy="374985"/>
          </a:xfrm>
        </p:grpSpPr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0E56C519-2547-4A8F-86C4-8148B903DEF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chemeClr val="tx1">
                  <a:tint val="45000"/>
                  <a:satMod val="400000"/>
                </a:schemeClr>
              </a:duotone>
              <a:lum bright="-100000" contrast="-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38475" y="1372165"/>
              <a:ext cx="1389888" cy="220098"/>
            </a:xfrm>
            <a:prstGeom prst="rect">
              <a:avLst/>
            </a:prstGeom>
          </p:spPr>
        </p:pic>
        <p:sp>
          <p:nvSpPr>
            <p:cNvPr id="40" name="Freeform 5">
              <a:extLst>
                <a:ext uri="{FF2B5EF4-FFF2-40B4-BE49-F238E27FC236}">
                  <a16:creationId xmlns:a16="http://schemas.microsoft.com/office/drawing/2014/main" id="{93019A7F-A0C6-49FD-913A-F1D3542779B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47081" y="1217278"/>
              <a:ext cx="136525" cy="147638"/>
            </a:xfrm>
            <a:custGeom>
              <a:avLst/>
              <a:gdLst>
                <a:gd name="T0" fmla="*/ 0 w 86"/>
                <a:gd name="T1" fmla="*/ 66 h 93"/>
                <a:gd name="T2" fmla="*/ 50 w 86"/>
                <a:gd name="T3" fmla="*/ 47 h 93"/>
                <a:gd name="T4" fmla="*/ 0 w 86"/>
                <a:gd name="T5" fmla="*/ 27 h 93"/>
                <a:gd name="T6" fmla="*/ 0 w 86"/>
                <a:gd name="T7" fmla="*/ 0 h 93"/>
                <a:gd name="T8" fmla="*/ 86 w 86"/>
                <a:gd name="T9" fmla="*/ 35 h 93"/>
                <a:gd name="T10" fmla="*/ 86 w 86"/>
                <a:gd name="T11" fmla="*/ 57 h 93"/>
                <a:gd name="T12" fmla="*/ 0 w 86"/>
                <a:gd name="T13" fmla="*/ 93 h 93"/>
                <a:gd name="T14" fmla="*/ 0 w 86"/>
                <a:gd name="T15" fmla="*/ 66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6" h="93">
                  <a:moveTo>
                    <a:pt x="0" y="66"/>
                  </a:moveTo>
                  <a:lnTo>
                    <a:pt x="50" y="47"/>
                  </a:lnTo>
                  <a:lnTo>
                    <a:pt x="0" y="27"/>
                  </a:lnTo>
                  <a:lnTo>
                    <a:pt x="0" y="0"/>
                  </a:lnTo>
                  <a:lnTo>
                    <a:pt x="86" y="35"/>
                  </a:lnTo>
                  <a:lnTo>
                    <a:pt x="86" y="57"/>
                  </a:lnTo>
                  <a:lnTo>
                    <a:pt x="0" y="93"/>
                  </a:lnTo>
                  <a:lnTo>
                    <a:pt x="0" y="66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pic>
        <p:nvPicPr>
          <p:cNvPr id="5" name="Graphic 4" descr="Question mark">
            <a:extLst>
              <a:ext uri="{FF2B5EF4-FFF2-40B4-BE49-F238E27FC236}">
                <a16:creationId xmlns:a16="http://schemas.microsoft.com/office/drawing/2014/main" id="{EF59A1C0-182D-4C83-B471-7E288D2FE13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176700" y="750616"/>
            <a:ext cx="3899648" cy="3899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2557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Freeform 5">
            <a:extLst>
              <a:ext uri="{FF2B5EF4-FFF2-40B4-BE49-F238E27FC236}">
                <a16:creationId xmlns:a16="http://schemas.microsoft.com/office/drawing/2014/main" id="{E5272500-FA17-41D2-AC23-09E1F0B2491C}"/>
              </a:ext>
            </a:extLst>
          </p:cNvPr>
          <p:cNvSpPr>
            <a:spLocks/>
          </p:cNvSpPr>
          <p:nvPr/>
        </p:nvSpPr>
        <p:spPr bwMode="auto">
          <a:xfrm flipH="1" flipV="1">
            <a:off x="7472" y="355935"/>
            <a:ext cx="9573066" cy="6502271"/>
          </a:xfrm>
          <a:custGeom>
            <a:avLst/>
            <a:gdLst>
              <a:gd name="T0" fmla="*/ 526 w 2498"/>
              <a:gd name="T1" fmla="*/ 605 h 1835"/>
              <a:gd name="T2" fmla="*/ 1734 w 2498"/>
              <a:gd name="T3" fmla="*/ 1189 h 1835"/>
              <a:gd name="T4" fmla="*/ 2498 w 2498"/>
              <a:gd name="T5" fmla="*/ 1835 h 1835"/>
              <a:gd name="T6" fmla="*/ 2498 w 2498"/>
              <a:gd name="T7" fmla="*/ 0 h 1835"/>
              <a:gd name="T8" fmla="*/ 0 w 2498"/>
              <a:gd name="T9" fmla="*/ 0 h 1835"/>
              <a:gd name="T10" fmla="*/ 526 w 2498"/>
              <a:gd name="T11" fmla="*/ 605 h 18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498" h="1835">
                <a:moveTo>
                  <a:pt x="526" y="605"/>
                </a:moveTo>
                <a:cubicBezTo>
                  <a:pt x="916" y="676"/>
                  <a:pt x="1399" y="692"/>
                  <a:pt x="1734" y="1189"/>
                </a:cubicBezTo>
                <a:cubicBezTo>
                  <a:pt x="2037" y="1641"/>
                  <a:pt x="2315" y="1781"/>
                  <a:pt x="2498" y="1835"/>
                </a:cubicBezTo>
                <a:cubicBezTo>
                  <a:pt x="2498" y="0"/>
                  <a:pt x="2498" y="0"/>
                  <a:pt x="2498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23" y="514"/>
                  <a:pt x="526" y="605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"/>
            </a:endParaRPr>
          </a:p>
        </p:txBody>
      </p:sp>
      <p:sp>
        <p:nvSpPr>
          <p:cNvPr id="291" name="TextBox 290">
            <a:extLst>
              <a:ext uri="{FF2B5EF4-FFF2-40B4-BE49-F238E27FC236}">
                <a16:creationId xmlns:a16="http://schemas.microsoft.com/office/drawing/2014/main" id="{CF1E0FDA-6BEB-4C14-87FC-810FA672C4A8}"/>
              </a:ext>
            </a:extLst>
          </p:cNvPr>
          <p:cNvSpPr txBox="1"/>
          <p:nvPr/>
        </p:nvSpPr>
        <p:spPr>
          <a:xfrm>
            <a:off x="3173510" y="2375964"/>
            <a:ext cx="6116166" cy="123110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s-AR" sz="8000" b="1" dirty="0">
                <a:latin typeface="Segoe UI"/>
                <a:cs typeface="Segoe UI"/>
              </a:rPr>
              <a:t>D</a:t>
            </a:r>
            <a:r>
              <a:rPr lang="en-US" sz="8000" b="1" dirty="0">
                <a:latin typeface="Segoe UI"/>
                <a:cs typeface="Segoe UI"/>
              </a:rPr>
              <a:t>emo</a:t>
            </a:r>
            <a:endParaRPr lang="en-US" sz="8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" name="Picture 2" descr="Resultado de imagen de galicia logo transparente">
            <a:extLst>
              <a:ext uri="{FF2B5EF4-FFF2-40B4-BE49-F238E27FC236}">
                <a16:creationId xmlns:a16="http://schemas.microsoft.com/office/drawing/2014/main" id="{199EA375-5CE0-4BB9-804F-2D3193BFE7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9535" y="6354921"/>
            <a:ext cx="1441644" cy="419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3EAF6F83-36F3-4E39-A594-4B9135165A79}"/>
              </a:ext>
            </a:extLst>
          </p:cNvPr>
          <p:cNvGrpSpPr>
            <a:grpSpLocks noChangeAspect="1"/>
          </p:cNvGrpSpPr>
          <p:nvPr/>
        </p:nvGrpSpPr>
        <p:grpSpPr>
          <a:xfrm>
            <a:off x="9108600" y="6375780"/>
            <a:ext cx="1335796" cy="360391"/>
            <a:chOff x="9638475" y="1217278"/>
            <a:chExt cx="1389888" cy="374985"/>
          </a:xfrm>
        </p:grpSpPr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0E56C519-2547-4A8F-86C4-8148B903DEF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chemeClr val="tx1">
                  <a:tint val="45000"/>
                  <a:satMod val="400000"/>
                </a:schemeClr>
              </a:duotone>
              <a:lum bright="-100000" contrast="-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38475" y="1372165"/>
              <a:ext cx="1389888" cy="220098"/>
            </a:xfrm>
            <a:prstGeom prst="rect">
              <a:avLst/>
            </a:prstGeom>
          </p:spPr>
        </p:pic>
        <p:sp>
          <p:nvSpPr>
            <p:cNvPr id="40" name="Freeform 5">
              <a:extLst>
                <a:ext uri="{FF2B5EF4-FFF2-40B4-BE49-F238E27FC236}">
                  <a16:creationId xmlns:a16="http://schemas.microsoft.com/office/drawing/2014/main" id="{93019A7F-A0C6-49FD-913A-F1D3542779B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47081" y="1217278"/>
              <a:ext cx="136525" cy="147638"/>
            </a:xfrm>
            <a:custGeom>
              <a:avLst/>
              <a:gdLst>
                <a:gd name="T0" fmla="*/ 0 w 86"/>
                <a:gd name="T1" fmla="*/ 66 h 93"/>
                <a:gd name="T2" fmla="*/ 50 w 86"/>
                <a:gd name="T3" fmla="*/ 47 h 93"/>
                <a:gd name="T4" fmla="*/ 0 w 86"/>
                <a:gd name="T5" fmla="*/ 27 h 93"/>
                <a:gd name="T6" fmla="*/ 0 w 86"/>
                <a:gd name="T7" fmla="*/ 0 h 93"/>
                <a:gd name="T8" fmla="*/ 86 w 86"/>
                <a:gd name="T9" fmla="*/ 35 h 93"/>
                <a:gd name="T10" fmla="*/ 86 w 86"/>
                <a:gd name="T11" fmla="*/ 57 h 93"/>
                <a:gd name="T12" fmla="*/ 0 w 86"/>
                <a:gd name="T13" fmla="*/ 93 h 93"/>
                <a:gd name="T14" fmla="*/ 0 w 86"/>
                <a:gd name="T15" fmla="*/ 66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6" h="93">
                  <a:moveTo>
                    <a:pt x="0" y="66"/>
                  </a:moveTo>
                  <a:lnTo>
                    <a:pt x="50" y="47"/>
                  </a:lnTo>
                  <a:lnTo>
                    <a:pt x="0" y="27"/>
                  </a:lnTo>
                  <a:lnTo>
                    <a:pt x="0" y="0"/>
                  </a:lnTo>
                  <a:lnTo>
                    <a:pt x="86" y="35"/>
                  </a:lnTo>
                  <a:lnTo>
                    <a:pt x="86" y="57"/>
                  </a:lnTo>
                  <a:lnTo>
                    <a:pt x="0" y="93"/>
                  </a:lnTo>
                  <a:lnTo>
                    <a:pt x="0" y="66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322079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Freeform 5">
            <a:extLst>
              <a:ext uri="{FF2B5EF4-FFF2-40B4-BE49-F238E27FC236}">
                <a16:creationId xmlns:a16="http://schemas.microsoft.com/office/drawing/2014/main" id="{E5272500-FA17-41D2-AC23-09E1F0B2491C}"/>
              </a:ext>
            </a:extLst>
          </p:cNvPr>
          <p:cNvSpPr>
            <a:spLocks/>
          </p:cNvSpPr>
          <p:nvPr/>
        </p:nvSpPr>
        <p:spPr bwMode="auto">
          <a:xfrm flipH="1" flipV="1">
            <a:off x="7472" y="355935"/>
            <a:ext cx="9573066" cy="6502271"/>
          </a:xfrm>
          <a:custGeom>
            <a:avLst/>
            <a:gdLst>
              <a:gd name="T0" fmla="*/ 526 w 2498"/>
              <a:gd name="T1" fmla="*/ 605 h 1835"/>
              <a:gd name="T2" fmla="*/ 1734 w 2498"/>
              <a:gd name="T3" fmla="*/ 1189 h 1835"/>
              <a:gd name="T4" fmla="*/ 2498 w 2498"/>
              <a:gd name="T5" fmla="*/ 1835 h 1835"/>
              <a:gd name="T6" fmla="*/ 2498 w 2498"/>
              <a:gd name="T7" fmla="*/ 0 h 1835"/>
              <a:gd name="T8" fmla="*/ 0 w 2498"/>
              <a:gd name="T9" fmla="*/ 0 h 1835"/>
              <a:gd name="T10" fmla="*/ 526 w 2498"/>
              <a:gd name="T11" fmla="*/ 605 h 18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498" h="1835">
                <a:moveTo>
                  <a:pt x="526" y="605"/>
                </a:moveTo>
                <a:cubicBezTo>
                  <a:pt x="916" y="676"/>
                  <a:pt x="1399" y="692"/>
                  <a:pt x="1734" y="1189"/>
                </a:cubicBezTo>
                <a:cubicBezTo>
                  <a:pt x="2037" y="1641"/>
                  <a:pt x="2315" y="1781"/>
                  <a:pt x="2498" y="1835"/>
                </a:cubicBezTo>
                <a:cubicBezTo>
                  <a:pt x="2498" y="0"/>
                  <a:pt x="2498" y="0"/>
                  <a:pt x="2498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23" y="514"/>
                  <a:pt x="526" y="605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"/>
            </a:endParaRPr>
          </a:p>
        </p:txBody>
      </p:sp>
      <p:sp>
        <p:nvSpPr>
          <p:cNvPr id="291" name="TextBox 290">
            <a:extLst>
              <a:ext uri="{FF2B5EF4-FFF2-40B4-BE49-F238E27FC236}">
                <a16:creationId xmlns:a16="http://schemas.microsoft.com/office/drawing/2014/main" id="{CF1E0FDA-6BEB-4C14-87FC-810FA672C4A8}"/>
              </a:ext>
            </a:extLst>
          </p:cNvPr>
          <p:cNvSpPr txBox="1"/>
          <p:nvPr/>
        </p:nvSpPr>
        <p:spPr>
          <a:xfrm>
            <a:off x="849410" y="1912579"/>
            <a:ext cx="4620420" cy="123110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8000" b="1" dirty="0">
                <a:latin typeface="Segoe UI"/>
                <a:cs typeface="Segoe UI"/>
              </a:rPr>
              <a:t>Gracias! </a:t>
            </a:r>
            <a:endParaRPr lang="en-US" sz="8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5" name="Freeform 5">
            <a:extLst>
              <a:ext uri="{FF2B5EF4-FFF2-40B4-BE49-F238E27FC236}">
                <a16:creationId xmlns:a16="http://schemas.microsoft.com/office/drawing/2014/main" id="{68FBF25B-BCFD-48F8-96F6-DACEA42D8556}"/>
              </a:ext>
            </a:extLst>
          </p:cNvPr>
          <p:cNvSpPr>
            <a:spLocks/>
          </p:cNvSpPr>
          <p:nvPr/>
        </p:nvSpPr>
        <p:spPr bwMode="auto">
          <a:xfrm>
            <a:off x="6052685" y="1974326"/>
            <a:ext cx="577850" cy="1412875"/>
          </a:xfrm>
          <a:custGeom>
            <a:avLst/>
            <a:gdLst>
              <a:gd name="T0" fmla="*/ 53 w 87"/>
              <a:gd name="T1" fmla="*/ 0 h 213"/>
              <a:gd name="T2" fmla="*/ 4 w 87"/>
              <a:gd name="T3" fmla="*/ 105 h 213"/>
              <a:gd name="T4" fmla="*/ 27 w 87"/>
              <a:gd name="T5" fmla="*/ 213 h 213"/>
              <a:gd name="T6" fmla="*/ 47 w 87"/>
              <a:gd name="T7" fmla="*/ 207 h 213"/>
              <a:gd name="T8" fmla="*/ 38 w 87"/>
              <a:gd name="T9" fmla="*/ 118 h 213"/>
              <a:gd name="T10" fmla="*/ 77 w 87"/>
              <a:gd name="T11" fmla="*/ 64 h 213"/>
              <a:gd name="T12" fmla="*/ 53 w 87"/>
              <a:gd name="T13" fmla="*/ 0 h 2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7" h="213">
                <a:moveTo>
                  <a:pt x="53" y="0"/>
                </a:moveTo>
                <a:cubicBezTo>
                  <a:pt x="53" y="0"/>
                  <a:pt x="8" y="92"/>
                  <a:pt x="4" y="105"/>
                </a:cubicBezTo>
                <a:cubicBezTo>
                  <a:pt x="0" y="118"/>
                  <a:pt x="27" y="213"/>
                  <a:pt x="27" y="213"/>
                </a:cubicBezTo>
                <a:cubicBezTo>
                  <a:pt x="27" y="213"/>
                  <a:pt x="43" y="212"/>
                  <a:pt x="47" y="207"/>
                </a:cubicBezTo>
                <a:cubicBezTo>
                  <a:pt x="38" y="118"/>
                  <a:pt x="38" y="118"/>
                  <a:pt x="38" y="118"/>
                </a:cubicBezTo>
                <a:cubicBezTo>
                  <a:pt x="38" y="118"/>
                  <a:pt x="66" y="100"/>
                  <a:pt x="77" y="64"/>
                </a:cubicBezTo>
                <a:cubicBezTo>
                  <a:pt x="87" y="29"/>
                  <a:pt x="53" y="0"/>
                  <a:pt x="53" y="0"/>
                </a:cubicBezTo>
                <a:close/>
              </a:path>
            </a:pathLst>
          </a:custGeom>
          <a:solidFill>
            <a:srgbClr val="D74C3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86" name="Freeform 6">
            <a:extLst>
              <a:ext uri="{FF2B5EF4-FFF2-40B4-BE49-F238E27FC236}">
                <a16:creationId xmlns:a16="http://schemas.microsoft.com/office/drawing/2014/main" id="{FE2B78BB-3961-42BD-B087-CB0B0ADA709E}"/>
              </a:ext>
            </a:extLst>
          </p:cNvPr>
          <p:cNvSpPr>
            <a:spLocks/>
          </p:cNvSpPr>
          <p:nvPr/>
        </p:nvSpPr>
        <p:spPr bwMode="auto">
          <a:xfrm>
            <a:off x="5992360" y="3023664"/>
            <a:ext cx="817563" cy="549275"/>
          </a:xfrm>
          <a:custGeom>
            <a:avLst/>
            <a:gdLst>
              <a:gd name="T0" fmla="*/ 17 w 123"/>
              <a:gd name="T1" fmla="*/ 0 h 83"/>
              <a:gd name="T2" fmla="*/ 115 w 123"/>
              <a:gd name="T3" fmla="*/ 1 h 83"/>
              <a:gd name="T4" fmla="*/ 123 w 123"/>
              <a:gd name="T5" fmla="*/ 7 h 83"/>
              <a:gd name="T6" fmla="*/ 116 w 123"/>
              <a:gd name="T7" fmla="*/ 77 h 83"/>
              <a:gd name="T8" fmla="*/ 108 w 123"/>
              <a:gd name="T9" fmla="*/ 83 h 83"/>
              <a:gd name="T10" fmla="*/ 10 w 123"/>
              <a:gd name="T11" fmla="*/ 81 h 83"/>
              <a:gd name="T12" fmla="*/ 0 w 123"/>
              <a:gd name="T13" fmla="*/ 75 h 83"/>
              <a:gd name="T14" fmla="*/ 7 w 123"/>
              <a:gd name="T15" fmla="*/ 5 h 83"/>
              <a:gd name="T16" fmla="*/ 17 w 123"/>
              <a:gd name="T17" fmla="*/ 0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3" h="83">
                <a:moveTo>
                  <a:pt x="17" y="0"/>
                </a:moveTo>
                <a:cubicBezTo>
                  <a:pt x="115" y="1"/>
                  <a:pt x="115" y="1"/>
                  <a:pt x="115" y="1"/>
                </a:cubicBezTo>
                <a:cubicBezTo>
                  <a:pt x="120" y="2"/>
                  <a:pt x="123" y="4"/>
                  <a:pt x="123" y="7"/>
                </a:cubicBezTo>
                <a:cubicBezTo>
                  <a:pt x="116" y="77"/>
                  <a:pt x="116" y="77"/>
                  <a:pt x="116" y="77"/>
                </a:cubicBezTo>
                <a:cubicBezTo>
                  <a:pt x="116" y="81"/>
                  <a:pt x="112" y="83"/>
                  <a:pt x="108" y="83"/>
                </a:cubicBezTo>
                <a:cubicBezTo>
                  <a:pt x="10" y="81"/>
                  <a:pt x="10" y="81"/>
                  <a:pt x="10" y="81"/>
                </a:cubicBezTo>
                <a:cubicBezTo>
                  <a:pt x="2" y="80"/>
                  <a:pt x="0" y="78"/>
                  <a:pt x="0" y="75"/>
                </a:cubicBezTo>
                <a:cubicBezTo>
                  <a:pt x="7" y="5"/>
                  <a:pt x="7" y="5"/>
                  <a:pt x="7" y="5"/>
                </a:cubicBezTo>
                <a:cubicBezTo>
                  <a:pt x="7" y="2"/>
                  <a:pt x="9" y="0"/>
                  <a:pt x="17" y="0"/>
                </a:cubicBezTo>
                <a:close/>
              </a:path>
            </a:pathLst>
          </a:custGeom>
          <a:solidFill>
            <a:srgbClr val="F69A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87" name="Freeform 7">
            <a:extLst>
              <a:ext uri="{FF2B5EF4-FFF2-40B4-BE49-F238E27FC236}">
                <a16:creationId xmlns:a16="http://schemas.microsoft.com/office/drawing/2014/main" id="{EB344540-93E0-4530-81DB-88110BEBB89C}"/>
              </a:ext>
            </a:extLst>
          </p:cNvPr>
          <p:cNvSpPr>
            <a:spLocks/>
          </p:cNvSpPr>
          <p:nvPr/>
        </p:nvSpPr>
        <p:spPr bwMode="auto">
          <a:xfrm>
            <a:off x="6019348" y="3015726"/>
            <a:ext cx="811213" cy="557213"/>
          </a:xfrm>
          <a:custGeom>
            <a:avLst/>
            <a:gdLst>
              <a:gd name="T0" fmla="*/ 16 w 122"/>
              <a:gd name="T1" fmla="*/ 1 h 84"/>
              <a:gd name="T2" fmla="*/ 114 w 122"/>
              <a:gd name="T3" fmla="*/ 2 h 84"/>
              <a:gd name="T4" fmla="*/ 122 w 122"/>
              <a:gd name="T5" fmla="*/ 8 h 84"/>
              <a:gd name="T6" fmla="*/ 115 w 122"/>
              <a:gd name="T7" fmla="*/ 79 h 84"/>
              <a:gd name="T8" fmla="*/ 106 w 122"/>
              <a:gd name="T9" fmla="*/ 84 h 84"/>
              <a:gd name="T10" fmla="*/ 8 w 122"/>
              <a:gd name="T11" fmla="*/ 83 h 84"/>
              <a:gd name="T12" fmla="*/ 0 w 122"/>
              <a:gd name="T13" fmla="*/ 76 h 84"/>
              <a:gd name="T14" fmla="*/ 7 w 122"/>
              <a:gd name="T15" fmla="*/ 6 h 84"/>
              <a:gd name="T16" fmla="*/ 16 w 122"/>
              <a:gd name="T17" fmla="*/ 1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2" h="84">
                <a:moveTo>
                  <a:pt x="16" y="1"/>
                </a:moveTo>
                <a:cubicBezTo>
                  <a:pt x="114" y="2"/>
                  <a:pt x="114" y="2"/>
                  <a:pt x="114" y="2"/>
                </a:cubicBezTo>
                <a:cubicBezTo>
                  <a:pt x="119" y="2"/>
                  <a:pt x="122" y="5"/>
                  <a:pt x="122" y="8"/>
                </a:cubicBezTo>
                <a:cubicBezTo>
                  <a:pt x="115" y="79"/>
                  <a:pt x="115" y="79"/>
                  <a:pt x="115" y="79"/>
                </a:cubicBezTo>
                <a:cubicBezTo>
                  <a:pt x="114" y="82"/>
                  <a:pt x="111" y="84"/>
                  <a:pt x="106" y="84"/>
                </a:cubicBezTo>
                <a:cubicBezTo>
                  <a:pt x="8" y="83"/>
                  <a:pt x="8" y="83"/>
                  <a:pt x="8" y="83"/>
                </a:cubicBezTo>
                <a:cubicBezTo>
                  <a:pt x="3" y="82"/>
                  <a:pt x="0" y="80"/>
                  <a:pt x="0" y="76"/>
                </a:cubicBezTo>
                <a:cubicBezTo>
                  <a:pt x="7" y="6"/>
                  <a:pt x="7" y="6"/>
                  <a:pt x="7" y="6"/>
                </a:cubicBezTo>
                <a:cubicBezTo>
                  <a:pt x="7" y="3"/>
                  <a:pt x="11" y="0"/>
                  <a:pt x="16" y="1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88" name="Freeform 8">
            <a:extLst>
              <a:ext uri="{FF2B5EF4-FFF2-40B4-BE49-F238E27FC236}">
                <a16:creationId xmlns:a16="http://schemas.microsoft.com/office/drawing/2014/main" id="{8805A838-1C19-4F25-A36B-835312183CA3}"/>
              </a:ext>
            </a:extLst>
          </p:cNvPr>
          <p:cNvSpPr>
            <a:spLocks/>
          </p:cNvSpPr>
          <p:nvPr/>
        </p:nvSpPr>
        <p:spPr bwMode="auto">
          <a:xfrm>
            <a:off x="8006898" y="2783951"/>
            <a:ext cx="292100" cy="179388"/>
          </a:xfrm>
          <a:custGeom>
            <a:avLst/>
            <a:gdLst>
              <a:gd name="T0" fmla="*/ 5 w 44"/>
              <a:gd name="T1" fmla="*/ 0 h 27"/>
              <a:gd name="T2" fmla="*/ 22 w 44"/>
              <a:gd name="T3" fmla="*/ 3 h 27"/>
              <a:gd name="T4" fmla="*/ 37 w 44"/>
              <a:gd name="T5" fmla="*/ 10 h 27"/>
              <a:gd name="T6" fmla="*/ 44 w 44"/>
              <a:gd name="T7" fmla="*/ 21 h 27"/>
              <a:gd name="T8" fmla="*/ 39 w 44"/>
              <a:gd name="T9" fmla="*/ 22 h 27"/>
              <a:gd name="T10" fmla="*/ 31 w 44"/>
              <a:gd name="T11" fmla="*/ 23 h 27"/>
              <a:gd name="T12" fmla="*/ 18 w 44"/>
              <a:gd name="T13" fmla="*/ 25 h 27"/>
              <a:gd name="T14" fmla="*/ 9 w 44"/>
              <a:gd name="T15" fmla="*/ 19 h 27"/>
              <a:gd name="T16" fmla="*/ 0 w 44"/>
              <a:gd name="T17" fmla="*/ 12 h 27"/>
              <a:gd name="T18" fmla="*/ 5 w 44"/>
              <a:gd name="T19" fmla="*/ 0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4" h="27">
                <a:moveTo>
                  <a:pt x="5" y="0"/>
                </a:moveTo>
                <a:cubicBezTo>
                  <a:pt x="5" y="0"/>
                  <a:pt x="19" y="2"/>
                  <a:pt x="22" y="3"/>
                </a:cubicBezTo>
                <a:cubicBezTo>
                  <a:pt x="25" y="3"/>
                  <a:pt x="35" y="8"/>
                  <a:pt x="37" y="10"/>
                </a:cubicBezTo>
                <a:cubicBezTo>
                  <a:pt x="39" y="11"/>
                  <a:pt x="44" y="21"/>
                  <a:pt x="44" y="21"/>
                </a:cubicBezTo>
                <a:cubicBezTo>
                  <a:pt x="43" y="22"/>
                  <a:pt x="40" y="23"/>
                  <a:pt x="39" y="22"/>
                </a:cubicBezTo>
                <a:cubicBezTo>
                  <a:pt x="38" y="22"/>
                  <a:pt x="36" y="22"/>
                  <a:pt x="31" y="23"/>
                </a:cubicBezTo>
                <a:cubicBezTo>
                  <a:pt x="26" y="25"/>
                  <a:pt x="22" y="27"/>
                  <a:pt x="18" y="25"/>
                </a:cubicBezTo>
                <a:cubicBezTo>
                  <a:pt x="13" y="23"/>
                  <a:pt x="12" y="22"/>
                  <a:pt x="9" y="19"/>
                </a:cubicBezTo>
                <a:cubicBezTo>
                  <a:pt x="6" y="15"/>
                  <a:pt x="0" y="13"/>
                  <a:pt x="0" y="12"/>
                </a:cubicBezTo>
                <a:lnTo>
                  <a:pt x="5" y="0"/>
                </a:lnTo>
                <a:close/>
              </a:path>
            </a:pathLst>
          </a:custGeom>
          <a:solidFill>
            <a:srgbClr val="FEC4A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89" name="Freeform 9">
            <a:extLst>
              <a:ext uri="{FF2B5EF4-FFF2-40B4-BE49-F238E27FC236}">
                <a16:creationId xmlns:a16="http://schemas.microsoft.com/office/drawing/2014/main" id="{0CDD5D31-A3F3-48D1-B2A0-367A1DEBEA19}"/>
              </a:ext>
            </a:extLst>
          </p:cNvPr>
          <p:cNvSpPr>
            <a:spLocks/>
          </p:cNvSpPr>
          <p:nvPr/>
        </p:nvSpPr>
        <p:spPr bwMode="auto">
          <a:xfrm>
            <a:off x="8165648" y="2771251"/>
            <a:ext cx="100013" cy="58738"/>
          </a:xfrm>
          <a:custGeom>
            <a:avLst/>
            <a:gdLst>
              <a:gd name="T0" fmla="*/ 2 w 15"/>
              <a:gd name="T1" fmla="*/ 0 h 9"/>
              <a:gd name="T2" fmla="*/ 0 w 15"/>
              <a:gd name="T3" fmla="*/ 7 h 9"/>
              <a:gd name="T4" fmla="*/ 5 w 15"/>
              <a:gd name="T5" fmla="*/ 9 h 9"/>
              <a:gd name="T6" fmla="*/ 9 w 15"/>
              <a:gd name="T7" fmla="*/ 7 h 9"/>
              <a:gd name="T8" fmla="*/ 15 w 15"/>
              <a:gd name="T9" fmla="*/ 7 h 9"/>
              <a:gd name="T10" fmla="*/ 2 w 15"/>
              <a:gd name="T11" fmla="*/ 0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" h="9">
                <a:moveTo>
                  <a:pt x="2" y="0"/>
                </a:moveTo>
                <a:cubicBezTo>
                  <a:pt x="1" y="2"/>
                  <a:pt x="0" y="7"/>
                  <a:pt x="0" y="7"/>
                </a:cubicBezTo>
                <a:cubicBezTo>
                  <a:pt x="5" y="9"/>
                  <a:pt x="5" y="9"/>
                  <a:pt x="5" y="9"/>
                </a:cubicBezTo>
                <a:cubicBezTo>
                  <a:pt x="9" y="7"/>
                  <a:pt x="9" y="7"/>
                  <a:pt x="9" y="7"/>
                </a:cubicBezTo>
                <a:cubicBezTo>
                  <a:pt x="15" y="7"/>
                  <a:pt x="15" y="7"/>
                  <a:pt x="15" y="7"/>
                </a:cubicBezTo>
                <a:lnTo>
                  <a:pt x="2" y="0"/>
                </a:lnTo>
                <a:close/>
              </a:path>
            </a:pathLst>
          </a:custGeom>
          <a:solidFill>
            <a:srgbClr val="FEC4A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90" name="Freeform 10">
            <a:extLst>
              <a:ext uri="{FF2B5EF4-FFF2-40B4-BE49-F238E27FC236}">
                <a16:creationId xmlns:a16="http://schemas.microsoft.com/office/drawing/2014/main" id="{0C5D5297-8A5D-4C4A-87AF-F8AD9119F4BD}"/>
              </a:ext>
            </a:extLst>
          </p:cNvPr>
          <p:cNvSpPr>
            <a:spLocks/>
          </p:cNvSpPr>
          <p:nvPr/>
        </p:nvSpPr>
        <p:spPr bwMode="auto">
          <a:xfrm>
            <a:off x="8098973" y="2804589"/>
            <a:ext cx="273050" cy="165100"/>
          </a:xfrm>
          <a:custGeom>
            <a:avLst/>
            <a:gdLst>
              <a:gd name="T0" fmla="*/ 36 w 41"/>
              <a:gd name="T1" fmla="*/ 1 h 25"/>
              <a:gd name="T2" fmla="*/ 25 w 41"/>
              <a:gd name="T3" fmla="*/ 2 h 25"/>
              <a:gd name="T4" fmla="*/ 16 w 41"/>
              <a:gd name="T5" fmla="*/ 0 h 25"/>
              <a:gd name="T6" fmla="*/ 13 w 41"/>
              <a:gd name="T7" fmla="*/ 2 h 25"/>
              <a:gd name="T8" fmla="*/ 0 w 41"/>
              <a:gd name="T9" fmla="*/ 17 h 25"/>
              <a:gd name="T10" fmla="*/ 15 w 41"/>
              <a:gd name="T11" fmla="*/ 25 h 25"/>
              <a:gd name="T12" fmla="*/ 23 w 41"/>
              <a:gd name="T13" fmla="*/ 25 h 25"/>
              <a:gd name="T14" fmla="*/ 30 w 41"/>
              <a:gd name="T15" fmla="*/ 18 h 25"/>
              <a:gd name="T16" fmla="*/ 41 w 41"/>
              <a:gd name="T17" fmla="*/ 15 h 25"/>
              <a:gd name="T18" fmla="*/ 36 w 41"/>
              <a:gd name="T19" fmla="*/ 1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1" h="25">
                <a:moveTo>
                  <a:pt x="36" y="1"/>
                </a:moveTo>
                <a:cubicBezTo>
                  <a:pt x="25" y="2"/>
                  <a:pt x="25" y="2"/>
                  <a:pt x="25" y="2"/>
                </a:cubicBezTo>
                <a:cubicBezTo>
                  <a:pt x="16" y="0"/>
                  <a:pt x="16" y="0"/>
                  <a:pt x="16" y="0"/>
                </a:cubicBezTo>
                <a:cubicBezTo>
                  <a:pt x="13" y="2"/>
                  <a:pt x="13" y="2"/>
                  <a:pt x="13" y="2"/>
                </a:cubicBezTo>
                <a:cubicBezTo>
                  <a:pt x="0" y="17"/>
                  <a:pt x="0" y="17"/>
                  <a:pt x="0" y="17"/>
                </a:cubicBezTo>
                <a:cubicBezTo>
                  <a:pt x="15" y="25"/>
                  <a:pt x="15" y="25"/>
                  <a:pt x="15" y="25"/>
                </a:cubicBezTo>
                <a:cubicBezTo>
                  <a:pt x="23" y="25"/>
                  <a:pt x="23" y="25"/>
                  <a:pt x="23" y="25"/>
                </a:cubicBezTo>
                <a:cubicBezTo>
                  <a:pt x="23" y="25"/>
                  <a:pt x="28" y="19"/>
                  <a:pt x="30" y="18"/>
                </a:cubicBezTo>
                <a:cubicBezTo>
                  <a:pt x="33" y="17"/>
                  <a:pt x="41" y="15"/>
                  <a:pt x="41" y="15"/>
                </a:cubicBezTo>
                <a:lnTo>
                  <a:pt x="36" y="1"/>
                </a:lnTo>
                <a:close/>
              </a:path>
            </a:pathLst>
          </a:custGeom>
          <a:solidFill>
            <a:srgbClr val="FEC4A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91" name="Freeform 11">
            <a:extLst>
              <a:ext uri="{FF2B5EF4-FFF2-40B4-BE49-F238E27FC236}">
                <a16:creationId xmlns:a16="http://schemas.microsoft.com/office/drawing/2014/main" id="{BD7B34A5-5A5F-4992-B373-6963F397A17D}"/>
              </a:ext>
            </a:extLst>
          </p:cNvPr>
          <p:cNvSpPr>
            <a:spLocks/>
          </p:cNvSpPr>
          <p:nvPr/>
        </p:nvSpPr>
        <p:spPr bwMode="auto">
          <a:xfrm>
            <a:off x="8278360" y="2034651"/>
            <a:ext cx="858838" cy="908050"/>
          </a:xfrm>
          <a:custGeom>
            <a:avLst/>
            <a:gdLst>
              <a:gd name="T0" fmla="*/ 0 w 129"/>
              <a:gd name="T1" fmla="*/ 118 h 137"/>
              <a:gd name="T2" fmla="*/ 8 w 129"/>
              <a:gd name="T3" fmla="*/ 137 h 137"/>
              <a:gd name="T4" fmla="*/ 75 w 129"/>
              <a:gd name="T5" fmla="*/ 114 h 137"/>
              <a:gd name="T6" fmla="*/ 129 w 129"/>
              <a:gd name="T7" fmla="*/ 46 h 137"/>
              <a:gd name="T8" fmla="*/ 114 w 129"/>
              <a:gd name="T9" fmla="*/ 7 h 137"/>
              <a:gd name="T10" fmla="*/ 94 w 129"/>
              <a:gd name="T11" fmla="*/ 0 h 137"/>
              <a:gd name="T12" fmla="*/ 50 w 129"/>
              <a:gd name="T13" fmla="*/ 83 h 137"/>
              <a:gd name="T14" fmla="*/ 0 w 129"/>
              <a:gd name="T15" fmla="*/ 118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29" h="137">
                <a:moveTo>
                  <a:pt x="0" y="118"/>
                </a:moveTo>
                <a:cubicBezTo>
                  <a:pt x="8" y="137"/>
                  <a:pt x="8" y="137"/>
                  <a:pt x="8" y="137"/>
                </a:cubicBezTo>
                <a:cubicBezTo>
                  <a:pt x="8" y="137"/>
                  <a:pt x="71" y="116"/>
                  <a:pt x="75" y="114"/>
                </a:cubicBezTo>
                <a:cubicBezTo>
                  <a:pt x="78" y="111"/>
                  <a:pt x="129" y="46"/>
                  <a:pt x="129" y="46"/>
                </a:cubicBezTo>
                <a:cubicBezTo>
                  <a:pt x="129" y="46"/>
                  <a:pt x="125" y="14"/>
                  <a:pt x="114" y="7"/>
                </a:cubicBezTo>
                <a:cubicBezTo>
                  <a:pt x="103" y="0"/>
                  <a:pt x="94" y="0"/>
                  <a:pt x="94" y="0"/>
                </a:cubicBezTo>
                <a:cubicBezTo>
                  <a:pt x="50" y="83"/>
                  <a:pt x="50" y="83"/>
                  <a:pt x="50" y="83"/>
                </a:cubicBezTo>
                <a:lnTo>
                  <a:pt x="0" y="118"/>
                </a:lnTo>
                <a:close/>
              </a:path>
            </a:pathLst>
          </a:custGeom>
          <a:solidFill>
            <a:srgbClr val="DA8508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92" name="Freeform 12">
            <a:extLst>
              <a:ext uri="{FF2B5EF4-FFF2-40B4-BE49-F238E27FC236}">
                <a16:creationId xmlns:a16="http://schemas.microsoft.com/office/drawing/2014/main" id="{0466F085-7225-454C-8914-A6F62E991A48}"/>
              </a:ext>
            </a:extLst>
          </p:cNvPr>
          <p:cNvSpPr>
            <a:spLocks/>
          </p:cNvSpPr>
          <p:nvPr/>
        </p:nvSpPr>
        <p:spPr bwMode="auto">
          <a:xfrm>
            <a:off x="9348335" y="5868464"/>
            <a:ext cx="254000" cy="133350"/>
          </a:xfrm>
          <a:custGeom>
            <a:avLst/>
            <a:gdLst>
              <a:gd name="T0" fmla="*/ 38 w 38"/>
              <a:gd name="T1" fmla="*/ 0 h 20"/>
              <a:gd name="T2" fmla="*/ 38 w 38"/>
              <a:gd name="T3" fmla="*/ 20 h 20"/>
              <a:gd name="T4" fmla="*/ 0 w 38"/>
              <a:gd name="T5" fmla="*/ 20 h 20"/>
              <a:gd name="T6" fmla="*/ 19 w 38"/>
              <a:gd name="T7" fmla="*/ 9 h 20"/>
              <a:gd name="T8" fmla="*/ 22 w 38"/>
              <a:gd name="T9" fmla="*/ 0 h 20"/>
              <a:gd name="T10" fmla="*/ 38 w 38"/>
              <a:gd name="T11" fmla="*/ 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8" h="20">
                <a:moveTo>
                  <a:pt x="38" y="0"/>
                </a:moveTo>
                <a:cubicBezTo>
                  <a:pt x="38" y="20"/>
                  <a:pt x="38" y="20"/>
                  <a:pt x="38" y="20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20"/>
                  <a:pt x="1" y="12"/>
                  <a:pt x="19" y="9"/>
                </a:cubicBezTo>
                <a:cubicBezTo>
                  <a:pt x="22" y="0"/>
                  <a:pt x="22" y="0"/>
                  <a:pt x="22" y="0"/>
                </a:cubicBezTo>
                <a:lnTo>
                  <a:pt x="38" y="0"/>
                </a:lnTo>
                <a:close/>
              </a:path>
            </a:pathLst>
          </a:custGeom>
          <a:solidFill>
            <a:srgbClr val="FF9A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93" name="Freeform 13">
            <a:extLst>
              <a:ext uri="{FF2B5EF4-FFF2-40B4-BE49-F238E27FC236}">
                <a16:creationId xmlns:a16="http://schemas.microsoft.com/office/drawing/2014/main" id="{E1F2C19F-C512-4FB9-B03D-27830D4778B0}"/>
              </a:ext>
            </a:extLst>
          </p:cNvPr>
          <p:cNvSpPr>
            <a:spLocks/>
          </p:cNvSpPr>
          <p:nvPr/>
        </p:nvSpPr>
        <p:spPr bwMode="auto">
          <a:xfrm>
            <a:off x="8849860" y="5868464"/>
            <a:ext cx="260350" cy="133350"/>
          </a:xfrm>
          <a:custGeom>
            <a:avLst/>
            <a:gdLst>
              <a:gd name="T0" fmla="*/ 39 w 39"/>
              <a:gd name="T1" fmla="*/ 0 h 20"/>
              <a:gd name="T2" fmla="*/ 39 w 39"/>
              <a:gd name="T3" fmla="*/ 20 h 20"/>
              <a:gd name="T4" fmla="*/ 0 w 39"/>
              <a:gd name="T5" fmla="*/ 20 h 20"/>
              <a:gd name="T6" fmla="*/ 20 w 39"/>
              <a:gd name="T7" fmla="*/ 9 h 20"/>
              <a:gd name="T8" fmla="*/ 23 w 39"/>
              <a:gd name="T9" fmla="*/ 0 h 20"/>
              <a:gd name="T10" fmla="*/ 39 w 39"/>
              <a:gd name="T11" fmla="*/ 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9" h="20">
                <a:moveTo>
                  <a:pt x="39" y="0"/>
                </a:moveTo>
                <a:cubicBezTo>
                  <a:pt x="39" y="20"/>
                  <a:pt x="39" y="20"/>
                  <a:pt x="39" y="20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20"/>
                  <a:pt x="2" y="12"/>
                  <a:pt x="20" y="9"/>
                </a:cubicBezTo>
                <a:cubicBezTo>
                  <a:pt x="23" y="0"/>
                  <a:pt x="23" y="0"/>
                  <a:pt x="23" y="0"/>
                </a:cubicBezTo>
                <a:lnTo>
                  <a:pt x="39" y="0"/>
                </a:lnTo>
                <a:close/>
              </a:path>
            </a:pathLst>
          </a:custGeom>
          <a:solidFill>
            <a:srgbClr val="FF9A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94" name="Freeform 14">
            <a:extLst>
              <a:ext uri="{FF2B5EF4-FFF2-40B4-BE49-F238E27FC236}">
                <a16:creationId xmlns:a16="http://schemas.microsoft.com/office/drawing/2014/main" id="{A69C5B3F-5E54-48B1-B16B-B1483AAC1C8D}"/>
              </a:ext>
            </a:extLst>
          </p:cNvPr>
          <p:cNvSpPr>
            <a:spLocks/>
          </p:cNvSpPr>
          <p:nvPr/>
        </p:nvSpPr>
        <p:spPr bwMode="auto">
          <a:xfrm>
            <a:off x="8857798" y="1569514"/>
            <a:ext cx="623888" cy="769938"/>
          </a:xfrm>
          <a:custGeom>
            <a:avLst/>
            <a:gdLst>
              <a:gd name="T0" fmla="*/ 71 w 94"/>
              <a:gd name="T1" fmla="*/ 25 h 116"/>
              <a:gd name="T2" fmla="*/ 75 w 94"/>
              <a:gd name="T3" fmla="*/ 46 h 116"/>
              <a:gd name="T4" fmla="*/ 94 w 94"/>
              <a:gd name="T5" fmla="*/ 57 h 116"/>
              <a:gd name="T6" fmla="*/ 21 w 94"/>
              <a:gd name="T7" fmla="*/ 116 h 116"/>
              <a:gd name="T8" fmla="*/ 30 w 94"/>
              <a:gd name="T9" fmla="*/ 60 h 116"/>
              <a:gd name="T10" fmla="*/ 40 w 94"/>
              <a:gd name="T11" fmla="*/ 49 h 116"/>
              <a:gd name="T12" fmla="*/ 43 w 94"/>
              <a:gd name="T13" fmla="*/ 31 h 116"/>
              <a:gd name="T14" fmla="*/ 67 w 94"/>
              <a:gd name="T15" fmla="*/ 0 h 116"/>
              <a:gd name="T16" fmla="*/ 71 w 94"/>
              <a:gd name="T17" fmla="*/ 25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4" h="116">
                <a:moveTo>
                  <a:pt x="71" y="25"/>
                </a:moveTo>
                <a:cubicBezTo>
                  <a:pt x="71" y="36"/>
                  <a:pt x="73" y="41"/>
                  <a:pt x="75" y="46"/>
                </a:cubicBezTo>
                <a:cubicBezTo>
                  <a:pt x="77" y="51"/>
                  <a:pt x="94" y="57"/>
                  <a:pt x="94" y="57"/>
                </a:cubicBezTo>
                <a:cubicBezTo>
                  <a:pt x="94" y="57"/>
                  <a:pt x="41" y="116"/>
                  <a:pt x="21" y="116"/>
                </a:cubicBezTo>
                <a:cubicBezTo>
                  <a:pt x="0" y="115"/>
                  <a:pt x="30" y="60"/>
                  <a:pt x="30" y="60"/>
                </a:cubicBezTo>
                <a:cubicBezTo>
                  <a:pt x="30" y="60"/>
                  <a:pt x="38" y="55"/>
                  <a:pt x="40" y="49"/>
                </a:cubicBezTo>
                <a:cubicBezTo>
                  <a:pt x="42" y="44"/>
                  <a:pt x="43" y="31"/>
                  <a:pt x="43" y="31"/>
                </a:cubicBezTo>
                <a:cubicBezTo>
                  <a:pt x="67" y="0"/>
                  <a:pt x="67" y="0"/>
                  <a:pt x="67" y="0"/>
                </a:cubicBezTo>
                <a:lnTo>
                  <a:pt x="71" y="25"/>
                </a:lnTo>
                <a:close/>
              </a:path>
            </a:pathLst>
          </a:custGeom>
          <a:solidFill>
            <a:srgbClr val="FEC4A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95" name="Freeform 15">
            <a:extLst>
              <a:ext uri="{FF2B5EF4-FFF2-40B4-BE49-F238E27FC236}">
                <a16:creationId xmlns:a16="http://schemas.microsoft.com/office/drawing/2014/main" id="{0BC4FF62-CA27-4249-A847-899CD951F0D9}"/>
              </a:ext>
            </a:extLst>
          </p:cNvPr>
          <p:cNvSpPr>
            <a:spLocks/>
          </p:cNvSpPr>
          <p:nvPr/>
        </p:nvSpPr>
        <p:spPr bwMode="auto">
          <a:xfrm>
            <a:off x="8989560" y="1352026"/>
            <a:ext cx="406400" cy="517525"/>
          </a:xfrm>
          <a:custGeom>
            <a:avLst/>
            <a:gdLst>
              <a:gd name="T0" fmla="*/ 12 w 61"/>
              <a:gd name="T1" fmla="*/ 0 h 78"/>
              <a:gd name="T2" fmla="*/ 2 w 61"/>
              <a:gd name="T3" fmla="*/ 10 h 78"/>
              <a:gd name="T4" fmla="*/ 1 w 61"/>
              <a:gd name="T5" fmla="*/ 30 h 78"/>
              <a:gd name="T6" fmla="*/ 3 w 61"/>
              <a:gd name="T7" fmla="*/ 58 h 78"/>
              <a:gd name="T8" fmla="*/ 6 w 61"/>
              <a:gd name="T9" fmla="*/ 76 h 78"/>
              <a:gd name="T10" fmla="*/ 28 w 61"/>
              <a:gd name="T11" fmla="*/ 76 h 78"/>
              <a:gd name="T12" fmla="*/ 48 w 61"/>
              <a:gd name="T13" fmla="*/ 42 h 78"/>
              <a:gd name="T14" fmla="*/ 60 w 61"/>
              <a:gd name="T15" fmla="*/ 32 h 78"/>
              <a:gd name="T16" fmla="*/ 48 w 61"/>
              <a:gd name="T17" fmla="*/ 11 h 78"/>
              <a:gd name="T18" fmla="*/ 19 w 61"/>
              <a:gd name="T19" fmla="*/ 3 h 78"/>
              <a:gd name="T20" fmla="*/ 12 w 61"/>
              <a:gd name="T21" fmla="*/ 0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1" h="78">
                <a:moveTo>
                  <a:pt x="12" y="0"/>
                </a:moveTo>
                <a:cubicBezTo>
                  <a:pt x="8" y="2"/>
                  <a:pt x="2" y="7"/>
                  <a:pt x="2" y="10"/>
                </a:cubicBezTo>
                <a:cubicBezTo>
                  <a:pt x="2" y="14"/>
                  <a:pt x="0" y="24"/>
                  <a:pt x="1" y="30"/>
                </a:cubicBezTo>
                <a:cubicBezTo>
                  <a:pt x="1" y="36"/>
                  <a:pt x="2" y="51"/>
                  <a:pt x="3" y="58"/>
                </a:cubicBezTo>
                <a:cubicBezTo>
                  <a:pt x="4" y="65"/>
                  <a:pt x="4" y="75"/>
                  <a:pt x="6" y="76"/>
                </a:cubicBezTo>
                <a:cubicBezTo>
                  <a:pt x="8" y="77"/>
                  <a:pt x="24" y="78"/>
                  <a:pt x="28" y="76"/>
                </a:cubicBezTo>
                <a:cubicBezTo>
                  <a:pt x="31" y="74"/>
                  <a:pt x="49" y="57"/>
                  <a:pt x="48" y="42"/>
                </a:cubicBezTo>
                <a:cubicBezTo>
                  <a:pt x="48" y="42"/>
                  <a:pt x="54" y="45"/>
                  <a:pt x="60" y="32"/>
                </a:cubicBezTo>
                <a:cubicBezTo>
                  <a:pt x="61" y="28"/>
                  <a:pt x="49" y="15"/>
                  <a:pt x="48" y="11"/>
                </a:cubicBezTo>
                <a:cubicBezTo>
                  <a:pt x="44" y="1"/>
                  <a:pt x="24" y="4"/>
                  <a:pt x="19" y="3"/>
                </a:cubicBezTo>
                <a:cubicBezTo>
                  <a:pt x="13" y="2"/>
                  <a:pt x="12" y="0"/>
                  <a:pt x="12" y="0"/>
                </a:cubicBezTo>
                <a:close/>
              </a:path>
            </a:pathLst>
          </a:custGeom>
          <a:solidFill>
            <a:srgbClr val="FEC4A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96" name="Freeform 16">
            <a:extLst>
              <a:ext uri="{FF2B5EF4-FFF2-40B4-BE49-F238E27FC236}">
                <a16:creationId xmlns:a16="http://schemas.microsoft.com/office/drawing/2014/main" id="{6A47C74B-9351-42F2-A8E0-BB729F0C7403}"/>
              </a:ext>
            </a:extLst>
          </p:cNvPr>
          <p:cNvSpPr>
            <a:spLocks/>
          </p:cNvSpPr>
          <p:nvPr/>
        </p:nvSpPr>
        <p:spPr bwMode="auto">
          <a:xfrm>
            <a:off x="8956223" y="1212326"/>
            <a:ext cx="512763" cy="523875"/>
          </a:xfrm>
          <a:custGeom>
            <a:avLst/>
            <a:gdLst>
              <a:gd name="T0" fmla="*/ 7 w 77"/>
              <a:gd name="T1" fmla="*/ 31 h 79"/>
              <a:gd name="T2" fmla="*/ 13 w 77"/>
              <a:gd name="T3" fmla="*/ 29 h 79"/>
              <a:gd name="T4" fmla="*/ 32 w 77"/>
              <a:gd name="T5" fmla="*/ 31 h 79"/>
              <a:gd name="T6" fmla="*/ 44 w 77"/>
              <a:gd name="T7" fmla="*/ 28 h 79"/>
              <a:gd name="T8" fmla="*/ 46 w 77"/>
              <a:gd name="T9" fmla="*/ 40 h 79"/>
              <a:gd name="T10" fmla="*/ 52 w 77"/>
              <a:gd name="T11" fmla="*/ 48 h 79"/>
              <a:gd name="T12" fmla="*/ 52 w 77"/>
              <a:gd name="T13" fmla="*/ 54 h 79"/>
              <a:gd name="T14" fmla="*/ 59 w 77"/>
              <a:gd name="T15" fmla="*/ 50 h 79"/>
              <a:gd name="T16" fmla="*/ 59 w 77"/>
              <a:gd name="T17" fmla="*/ 59 h 79"/>
              <a:gd name="T18" fmla="*/ 53 w 77"/>
              <a:gd name="T19" fmla="*/ 63 h 79"/>
              <a:gd name="T20" fmla="*/ 54 w 77"/>
              <a:gd name="T21" fmla="*/ 71 h 79"/>
              <a:gd name="T22" fmla="*/ 56 w 77"/>
              <a:gd name="T23" fmla="*/ 79 h 79"/>
              <a:gd name="T24" fmla="*/ 68 w 77"/>
              <a:gd name="T25" fmla="*/ 53 h 79"/>
              <a:gd name="T26" fmla="*/ 66 w 77"/>
              <a:gd name="T27" fmla="*/ 23 h 79"/>
              <a:gd name="T28" fmla="*/ 50 w 77"/>
              <a:gd name="T29" fmla="*/ 6 h 79"/>
              <a:gd name="T30" fmla="*/ 14 w 77"/>
              <a:gd name="T31" fmla="*/ 5 h 79"/>
              <a:gd name="T32" fmla="*/ 6 w 77"/>
              <a:gd name="T33" fmla="*/ 0 h 79"/>
              <a:gd name="T34" fmla="*/ 3 w 77"/>
              <a:gd name="T35" fmla="*/ 19 h 79"/>
              <a:gd name="T36" fmla="*/ 7 w 77"/>
              <a:gd name="T37" fmla="*/ 31 h 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77" h="79">
                <a:moveTo>
                  <a:pt x="7" y="31"/>
                </a:moveTo>
                <a:cubicBezTo>
                  <a:pt x="7" y="31"/>
                  <a:pt x="9" y="27"/>
                  <a:pt x="13" y="29"/>
                </a:cubicBezTo>
                <a:cubicBezTo>
                  <a:pt x="17" y="31"/>
                  <a:pt x="25" y="32"/>
                  <a:pt x="32" y="31"/>
                </a:cubicBezTo>
                <a:cubicBezTo>
                  <a:pt x="38" y="31"/>
                  <a:pt x="44" y="28"/>
                  <a:pt x="44" y="28"/>
                </a:cubicBezTo>
                <a:cubicBezTo>
                  <a:pt x="44" y="28"/>
                  <a:pt x="44" y="37"/>
                  <a:pt x="46" y="40"/>
                </a:cubicBezTo>
                <a:cubicBezTo>
                  <a:pt x="48" y="42"/>
                  <a:pt x="52" y="45"/>
                  <a:pt x="52" y="48"/>
                </a:cubicBezTo>
                <a:cubicBezTo>
                  <a:pt x="52" y="51"/>
                  <a:pt x="52" y="54"/>
                  <a:pt x="52" y="54"/>
                </a:cubicBezTo>
                <a:cubicBezTo>
                  <a:pt x="52" y="54"/>
                  <a:pt x="56" y="49"/>
                  <a:pt x="59" y="50"/>
                </a:cubicBezTo>
                <a:cubicBezTo>
                  <a:pt x="62" y="51"/>
                  <a:pt x="62" y="57"/>
                  <a:pt x="59" y="59"/>
                </a:cubicBezTo>
                <a:cubicBezTo>
                  <a:pt x="56" y="62"/>
                  <a:pt x="53" y="63"/>
                  <a:pt x="53" y="63"/>
                </a:cubicBezTo>
                <a:cubicBezTo>
                  <a:pt x="53" y="63"/>
                  <a:pt x="53" y="67"/>
                  <a:pt x="54" y="71"/>
                </a:cubicBezTo>
                <a:cubicBezTo>
                  <a:pt x="54" y="74"/>
                  <a:pt x="56" y="79"/>
                  <a:pt x="56" y="79"/>
                </a:cubicBezTo>
                <a:cubicBezTo>
                  <a:pt x="56" y="79"/>
                  <a:pt x="63" y="61"/>
                  <a:pt x="68" y="53"/>
                </a:cubicBezTo>
                <a:cubicBezTo>
                  <a:pt x="74" y="45"/>
                  <a:pt x="77" y="29"/>
                  <a:pt x="66" y="23"/>
                </a:cubicBezTo>
                <a:cubicBezTo>
                  <a:pt x="66" y="23"/>
                  <a:pt x="66" y="8"/>
                  <a:pt x="50" y="6"/>
                </a:cubicBezTo>
                <a:cubicBezTo>
                  <a:pt x="34" y="3"/>
                  <a:pt x="21" y="7"/>
                  <a:pt x="14" y="5"/>
                </a:cubicBezTo>
                <a:cubicBezTo>
                  <a:pt x="7" y="2"/>
                  <a:pt x="6" y="0"/>
                  <a:pt x="6" y="0"/>
                </a:cubicBezTo>
                <a:cubicBezTo>
                  <a:pt x="6" y="0"/>
                  <a:pt x="0" y="12"/>
                  <a:pt x="3" y="19"/>
                </a:cubicBezTo>
                <a:cubicBezTo>
                  <a:pt x="6" y="27"/>
                  <a:pt x="7" y="31"/>
                  <a:pt x="7" y="31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97" name="Freeform 17">
            <a:extLst>
              <a:ext uri="{FF2B5EF4-FFF2-40B4-BE49-F238E27FC236}">
                <a16:creationId xmlns:a16="http://schemas.microsoft.com/office/drawing/2014/main" id="{05ADCD89-37A4-4CF3-9582-656B5FC3EB8D}"/>
              </a:ext>
            </a:extLst>
          </p:cNvPr>
          <p:cNvSpPr>
            <a:spLocks/>
          </p:cNvSpPr>
          <p:nvPr/>
        </p:nvSpPr>
        <p:spPr bwMode="auto">
          <a:xfrm>
            <a:off x="8997498" y="1517126"/>
            <a:ext cx="319088" cy="371475"/>
          </a:xfrm>
          <a:custGeom>
            <a:avLst/>
            <a:gdLst>
              <a:gd name="T0" fmla="*/ 1 w 48"/>
              <a:gd name="T1" fmla="*/ 23 h 56"/>
              <a:gd name="T2" fmla="*/ 4 w 48"/>
              <a:gd name="T3" fmla="*/ 29 h 56"/>
              <a:gd name="T4" fmla="*/ 13 w 48"/>
              <a:gd name="T5" fmla="*/ 26 h 56"/>
              <a:gd name="T6" fmla="*/ 27 w 48"/>
              <a:gd name="T7" fmla="*/ 31 h 56"/>
              <a:gd name="T8" fmla="*/ 42 w 48"/>
              <a:gd name="T9" fmla="*/ 16 h 56"/>
              <a:gd name="T10" fmla="*/ 45 w 48"/>
              <a:gd name="T11" fmla="*/ 0 h 56"/>
              <a:gd name="T12" fmla="*/ 48 w 48"/>
              <a:gd name="T13" fmla="*/ 3 h 56"/>
              <a:gd name="T14" fmla="*/ 46 w 48"/>
              <a:gd name="T15" fmla="*/ 25 h 56"/>
              <a:gd name="T16" fmla="*/ 31 w 48"/>
              <a:gd name="T17" fmla="*/ 51 h 56"/>
              <a:gd name="T18" fmla="*/ 5 w 48"/>
              <a:gd name="T19" fmla="*/ 51 h 56"/>
              <a:gd name="T20" fmla="*/ 1 w 48"/>
              <a:gd name="T21" fmla="*/ 34 h 56"/>
              <a:gd name="T22" fmla="*/ 1 w 48"/>
              <a:gd name="T23" fmla="*/ 23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8" h="56">
                <a:moveTo>
                  <a:pt x="1" y="23"/>
                </a:moveTo>
                <a:cubicBezTo>
                  <a:pt x="1" y="26"/>
                  <a:pt x="2" y="29"/>
                  <a:pt x="4" y="29"/>
                </a:cubicBezTo>
                <a:cubicBezTo>
                  <a:pt x="7" y="29"/>
                  <a:pt x="7" y="26"/>
                  <a:pt x="13" y="26"/>
                </a:cubicBezTo>
                <a:cubicBezTo>
                  <a:pt x="19" y="26"/>
                  <a:pt x="23" y="30"/>
                  <a:pt x="27" y="31"/>
                </a:cubicBezTo>
                <a:cubicBezTo>
                  <a:pt x="30" y="32"/>
                  <a:pt x="40" y="23"/>
                  <a:pt x="42" y="16"/>
                </a:cubicBezTo>
                <a:cubicBezTo>
                  <a:pt x="44" y="8"/>
                  <a:pt x="45" y="0"/>
                  <a:pt x="45" y="0"/>
                </a:cubicBezTo>
                <a:cubicBezTo>
                  <a:pt x="48" y="3"/>
                  <a:pt x="48" y="3"/>
                  <a:pt x="48" y="3"/>
                </a:cubicBezTo>
                <a:cubicBezTo>
                  <a:pt x="48" y="3"/>
                  <a:pt x="46" y="17"/>
                  <a:pt x="46" y="25"/>
                </a:cubicBezTo>
                <a:cubicBezTo>
                  <a:pt x="45" y="34"/>
                  <a:pt x="41" y="46"/>
                  <a:pt x="31" y="51"/>
                </a:cubicBezTo>
                <a:cubicBezTo>
                  <a:pt x="22" y="56"/>
                  <a:pt x="7" y="54"/>
                  <a:pt x="5" y="51"/>
                </a:cubicBezTo>
                <a:cubicBezTo>
                  <a:pt x="2" y="48"/>
                  <a:pt x="2" y="39"/>
                  <a:pt x="1" y="34"/>
                </a:cubicBezTo>
                <a:cubicBezTo>
                  <a:pt x="0" y="30"/>
                  <a:pt x="1" y="23"/>
                  <a:pt x="1" y="23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98" name="Freeform 18">
            <a:extLst>
              <a:ext uri="{FF2B5EF4-FFF2-40B4-BE49-F238E27FC236}">
                <a16:creationId xmlns:a16="http://schemas.microsoft.com/office/drawing/2014/main" id="{36B552A6-85CC-4CCE-97AF-5A21022090BB}"/>
              </a:ext>
            </a:extLst>
          </p:cNvPr>
          <p:cNvSpPr>
            <a:spLocks/>
          </p:cNvSpPr>
          <p:nvPr/>
        </p:nvSpPr>
        <p:spPr bwMode="auto">
          <a:xfrm>
            <a:off x="8983210" y="3155426"/>
            <a:ext cx="638175" cy="2706688"/>
          </a:xfrm>
          <a:custGeom>
            <a:avLst/>
            <a:gdLst>
              <a:gd name="T0" fmla="*/ 78 w 96"/>
              <a:gd name="T1" fmla="*/ 9 h 408"/>
              <a:gd name="T2" fmla="*/ 95 w 96"/>
              <a:gd name="T3" fmla="*/ 141 h 408"/>
              <a:gd name="T4" fmla="*/ 96 w 96"/>
              <a:gd name="T5" fmla="*/ 408 h 408"/>
              <a:gd name="T6" fmla="*/ 69 w 96"/>
              <a:gd name="T7" fmla="*/ 408 h 408"/>
              <a:gd name="T8" fmla="*/ 37 w 96"/>
              <a:gd name="T9" fmla="*/ 172 h 408"/>
              <a:gd name="T10" fmla="*/ 0 w 96"/>
              <a:gd name="T11" fmla="*/ 0 h 408"/>
              <a:gd name="T12" fmla="*/ 78 w 96"/>
              <a:gd name="T13" fmla="*/ 9 h 4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6" h="408">
                <a:moveTo>
                  <a:pt x="78" y="9"/>
                </a:moveTo>
                <a:cubicBezTo>
                  <a:pt x="78" y="9"/>
                  <a:pt x="95" y="72"/>
                  <a:pt x="95" y="141"/>
                </a:cubicBezTo>
                <a:cubicBezTo>
                  <a:pt x="96" y="209"/>
                  <a:pt x="96" y="408"/>
                  <a:pt x="96" y="408"/>
                </a:cubicBezTo>
                <a:cubicBezTo>
                  <a:pt x="69" y="408"/>
                  <a:pt x="69" y="408"/>
                  <a:pt x="69" y="408"/>
                </a:cubicBezTo>
                <a:cubicBezTo>
                  <a:pt x="69" y="408"/>
                  <a:pt x="47" y="216"/>
                  <a:pt x="37" y="172"/>
                </a:cubicBezTo>
                <a:cubicBezTo>
                  <a:pt x="26" y="128"/>
                  <a:pt x="0" y="0"/>
                  <a:pt x="0" y="0"/>
                </a:cubicBezTo>
                <a:lnTo>
                  <a:pt x="78" y="9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99" name="Freeform 19">
            <a:extLst>
              <a:ext uri="{FF2B5EF4-FFF2-40B4-BE49-F238E27FC236}">
                <a16:creationId xmlns:a16="http://schemas.microsoft.com/office/drawing/2014/main" id="{553AC3D7-BFF4-4088-B8F5-F5C0B2D6887B}"/>
              </a:ext>
            </a:extLst>
          </p:cNvPr>
          <p:cNvSpPr>
            <a:spLocks/>
          </p:cNvSpPr>
          <p:nvPr/>
        </p:nvSpPr>
        <p:spPr bwMode="auto">
          <a:xfrm>
            <a:off x="8730798" y="3149076"/>
            <a:ext cx="465138" cy="2719388"/>
          </a:xfrm>
          <a:custGeom>
            <a:avLst/>
            <a:gdLst>
              <a:gd name="T0" fmla="*/ 70 w 70"/>
              <a:gd name="T1" fmla="*/ 80 h 410"/>
              <a:gd name="T2" fmla="*/ 63 w 70"/>
              <a:gd name="T3" fmla="*/ 204 h 410"/>
              <a:gd name="T4" fmla="*/ 63 w 70"/>
              <a:gd name="T5" fmla="*/ 409 h 410"/>
              <a:gd name="T6" fmla="*/ 38 w 70"/>
              <a:gd name="T7" fmla="*/ 409 h 410"/>
              <a:gd name="T8" fmla="*/ 10 w 70"/>
              <a:gd name="T9" fmla="*/ 164 h 410"/>
              <a:gd name="T10" fmla="*/ 5 w 70"/>
              <a:gd name="T11" fmla="*/ 47 h 410"/>
              <a:gd name="T12" fmla="*/ 16 w 70"/>
              <a:gd name="T13" fmla="*/ 0 h 410"/>
              <a:gd name="T14" fmla="*/ 52 w 70"/>
              <a:gd name="T15" fmla="*/ 10 h 410"/>
              <a:gd name="T16" fmla="*/ 70 w 70"/>
              <a:gd name="T17" fmla="*/ 80 h 4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0" h="410">
                <a:moveTo>
                  <a:pt x="70" y="80"/>
                </a:moveTo>
                <a:cubicBezTo>
                  <a:pt x="70" y="80"/>
                  <a:pt x="64" y="183"/>
                  <a:pt x="63" y="204"/>
                </a:cubicBezTo>
                <a:cubicBezTo>
                  <a:pt x="62" y="224"/>
                  <a:pt x="63" y="409"/>
                  <a:pt x="63" y="409"/>
                </a:cubicBezTo>
                <a:cubicBezTo>
                  <a:pt x="63" y="409"/>
                  <a:pt x="38" y="410"/>
                  <a:pt x="38" y="409"/>
                </a:cubicBezTo>
                <a:cubicBezTo>
                  <a:pt x="38" y="409"/>
                  <a:pt x="13" y="214"/>
                  <a:pt x="10" y="164"/>
                </a:cubicBezTo>
                <a:cubicBezTo>
                  <a:pt x="7" y="113"/>
                  <a:pt x="9" y="54"/>
                  <a:pt x="5" y="47"/>
                </a:cubicBezTo>
                <a:cubicBezTo>
                  <a:pt x="0" y="40"/>
                  <a:pt x="16" y="0"/>
                  <a:pt x="16" y="0"/>
                </a:cubicBezTo>
                <a:cubicBezTo>
                  <a:pt x="52" y="10"/>
                  <a:pt x="52" y="10"/>
                  <a:pt x="52" y="10"/>
                </a:cubicBezTo>
                <a:lnTo>
                  <a:pt x="70" y="8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00" name="Freeform 20">
            <a:extLst>
              <a:ext uri="{FF2B5EF4-FFF2-40B4-BE49-F238E27FC236}">
                <a16:creationId xmlns:a16="http://schemas.microsoft.com/office/drawing/2014/main" id="{CD932A67-CC2B-45CC-8F04-9D0E3E847C5C}"/>
              </a:ext>
            </a:extLst>
          </p:cNvPr>
          <p:cNvSpPr>
            <a:spLocks/>
          </p:cNvSpPr>
          <p:nvPr/>
        </p:nvSpPr>
        <p:spPr bwMode="auto">
          <a:xfrm>
            <a:off x="6384473" y="5868464"/>
            <a:ext cx="252413" cy="133350"/>
          </a:xfrm>
          <a:custGeom>
            <a:avLst/>
            <a:gdLst>
              <a:gd name="T0" fmla="*/ 0 w 38"/>
              <a:gd name="T1" fmla="*/ 0 h 20"/>
              <a:gd name="T2" fmla="*/ 0 w 38"/>
              <a:gd name="T3" fmla="*/ 20 h 20"/>
              <a:gd name="T4" fmla="*/ 38 w 38"/>
              <a:gd name="T5" fmla="*/ 20 h 20"/>
              <a:gd name="T6" fmla="*/ 19 w 38"/>
              <a:gd name="T7" fmla="*/ 9 h 20"/>
              <a:gd name="T8" fmla="*/ 16 w 38"/>
              <a:gd name="T9" fmla="*/ 0 h 20"/>
              <a:gd name="T10" fmla="*/ 0 w 38"/>
              <a:gd name="T11" fmla="*/ 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8" h="20">
                <a:moveTo>
                  <a:pt x="0" y="0"/>
                </a:moveTo>
                <a:cubicBezTo>
                  <a:pt x="0" y="20"/>
                  <a:pt x="0" y="20"/>
                  <a:pt x="0" y="20"/>
                </a:cubicBezTo>
                <a:cubicBezTo>
                  <a:pt x="38" y="20"/>
                  <a:pt x="38" y="20"/>
                  <a:pt x="38" y="20"/>
                </a:cubicBezTo>
                <a:cubicBezTo>
                  <a:pt x="38" y="20"/>
                  <a:pt x="37" y="12"/>
                  <a:pt x="19" y="9"/>
                </a:cubicBezTo>
                <a:cubicBezTo>
                  <a:pt x="16" y="0"/>
                  <a:pt x="16" y="0"/>
                  <a:pt x="16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BF3B2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01" name="Freeform 21">
            <a:extLst>
              <a:ext uri="{FF2B5EF4-FFF2-40B4-BE49-F238E27FC236}">
                <a16:creationId xmlns:a16="http://schemas.microsoft.com/office/drawing/2014/main" id="{F26CD290-100C-4A3D-97C9-4294052260CC}"/>
              </a:ext>
            </a:extLst>
          </p:cNvPr>
          <p:cNvSpPr>
            <a:spLocks/>
          </p:cNvSpPr>
          <p:nvPr/>
        </p:nvSpPr>
        <p:spPr bwMode="auto">
          <a:xfrm>
            <a:off x="6943273" y="5868464"/>
            <a:ext cx="258763" cy="133350"/>
          </a:xfrm>
          <a:custGeom>
            <a:avLst/>
            <a:gdLst>
              <a:gd name="T0" fmla="*/ 0 w 39"/>
              <a:gd name="T1" fmla="*/ 0 h 20"/>
              <a:gd name="T2" fmla="*/ 0 w 39"/>
              <a:gd name="T3" fmla="*/ 20 h 20"/>
              <a:gd name="T4" fmla="*/ 39 w 39"/>
              <a:gd name="T5" fmla="*/ 20 h 20"/>
              <a:gd name="T6" fmla="*/ 19 w 39"/>
              <a:gd name="T7" fmla="*/ 9 h 20"/>
              <a:gd name="T8" fmla="*/ 16 w 39"/>
              <a:gd name="T9" fmla="*/ 0 h 20"/>
              <a:gd name="T10" fmla="*/ 0 w 39"/>
              <a:gd name="T11" fmla="*/ 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9" h="20">
                <a:moveTo>
                  <a:pt x="0" y="0"/>
                </a:moveTo>
                <a:cubicBezTo>
                  <a:pt x="0" y="20"/>
                  <a:pt x="0" y="20"/>
                  <a:pt x="0" y="20"/>
                </a:cubicBezTo>
                <a:cubicBezTo>
                  <a:pt x="39" y="20"/>
                  <a:pt x="39" y="20"/>
                  <a:pt x="39" y="20"/>
                </a:cubicBezTo>
                <a:cubicBezTo>
                  <a:pt x="39" y="20"/>
                  <a:pt x="37" y="12"/>
                  <a:pt x="19" y="9"/>
                </a:cubicBezTo>
                <a:cubicBezTo>
                  <a:pt x="16" y="0"/>
                  <a:pt x="16" y="0"/>
                  <a:pt x="16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BF3B2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02" name="Freeform 22">
            <a:extLst>
              <a:ext uri="{FF2B5EF4-FFF2-40B4-BE49-F238E27FC236}">
                <a16:creationId xmlns:a16="http://schemas.microsoft.com/office/drawing/2014/main" id="{D912C6BB-4CA6-42E0-8B7C-AEE889EAA977}"/>
              </a:ext>
            </a:extLst>
          </p:cNvPr>
          <p:cNvSpPr>
            <a:spLocks/>
          </p:cNvSpPr>
          <p:nvPr/>
        </p:nvSpPr>
        <p:spPr bwMode="auto">
          <a:xfrm>
            <a:off x="6317798" y="3155426"/>
            <a:ext cx="644525" cy="2706688"/>
          </a:xfrm>
          <a:custGeom>
            <a:avLst/>
            <a:gdLst>
              <a:gd name="T0" fmla="*/ 18 w 97"/>
              <a:gd name="T1" fmla="*/ 9 h 408"/>
              <a:gd name="T2" fmla="*/ 1 w 97"/>
              <a:gd name="T3" fmla="*/ 141 h 408"/>
              <a:gd name="T4" fmla="*/ 0 w 97"/>
              <a:gd name="T5" fmla="*/ 408 h 408"/>
              <a:gd name="T6" fmla="*/ 28 w 97"/>
              <a:gd name="T7" fmla="*/ 408 h 408"/>
              <a:gd name="T8" fmla="*/ 60 w 97"/>
              <a:gd name="T9" fmla="*/ 172 h 408"/>
              <a:gd name="T10" fmla="*/ 97 w 97"/>
              <a:gd name="T11" fmla="*/ 0 h 408"/>
              <a:gd name="T12" fmla="*/ 18 w 97"/>
              <a:gd name="T13" fmla="*/ 9 h 4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7" h="408">
                <a:moveTo>
                  <a:pt x="18" y="9"/>
                </a:moveTo>
                <a:cubicBezTo>
                  <a:pt x="18" y="9"/>
                  <a:pt x="1" y="72"/>
                  <a:pt x="1" y="141"/>
                </a:cubicBezTo>
                <a:cubicBezTo>
                  <a:pt x="1" y="209"/>
                  <a:pt x="0" y="408"/>
                  <a:pt x="0" y="408"/>
                </a:cubicBezTo>
                <a:cubicBezTo>
                  <a:pt x="28" y="408"/>
                  <a:pt x="28" y="408"/>
                  <a:pt x="28" y="408"/>
                </a:cubicBezTo>
                <a:cubicBezTo>
                  <a:pt x="28" y="408"/>
                  <a:pt x="49" y="216"/>
                  <a:pt x="60" y="172"/>
                </a:cubicBezTo>
                <a:cubicBezTo>
                  <a:pt x="70" y="128"/>
                  <a:pt x="97" y="0"/>
                  <a:pt x="97" y="0"/>
                </a:cubicBezTo>
                <a:lnTo>
                  <a:pt x="18" y="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03" name="Freeform 23">
            <a:extLst>
              <a:ext uri="{FF2B5EF4-FFF2-40B4-BE49-F238E27FC236}">
                <a16:creationId xmlns:a16="http://schemas.microsoft.com/office/drawing/2014/main" id="{EDB053B9-E841-4092-B7AD-26270E84365D}"/>
              </a:ext>
            </a:extLst>
          </p:cNvPr>
          <p:cNvSpPr>
            <a:spLocks/>
          </p:cNvSpPr>
          <p:nvPr/>
        </p:nvSpPr>
        <p:spPr bwMode="auto">
          <a:xfrm>
            <a:off x="6749598" y="3149076"/>
            <a:ext cx="458788" cy="2719388"/>
          </a:xfrm>
          <a:custGeom>
            <a:avLst/>
            <a:gdLst>
              <a:gd name="T0" fmla="*/ 0 w 69"/>
              <a:gd name="T1" fmla="*/ 80 h 410"/>
              <a:gd name="T2" fmla="*/ 6 w 69"/>
              <a:gd name="T3" fmla="*/ 204 h 410"/>
              <a:gd name="T4" fmla="*/ 23 w 69"/>
              <a:gd name="T5" fmla="*/ 409 h 410"/>
              <a:gd name="T6" fmla="*/ 49 w 69"/>
              <a:gd name="T7" fmla="*/ 409 h 410"/>
              <a:gd name="T8" fmla="*/ 63 w 69"/>
              <a:gd name="T9" fmla="*/ 164 h 410"/>
              <a:gd name="T10" fmla="*/ 65 w 69"/>
              <a:gd name="T11" fmla="*/ 47 h 410"/>
              <a:gd name="T12" fmla="*/ 53 w 69"/>
              <a:gd name="T13" fmla="*/ 0 h 410"/>
              <a:gd name="T14" fmla="*/ 17 w 69"/>
              <a:gd name="T15" fmla="*/ 10 h 410"/>
              <a:gd name="T16" fmla="*/ 0 w 69"/>
              <a:gd name="T17" fmla="*/ 80 h 4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9" h="410">
                <a:moveTo>
                  <a:pt x="0" y="80"/>
                </a:moveTo>
                <a:cubicBezTo>
                  <a:pt x="0" y="80"/>
                  <a:pt x="5" y="183"/>
                  <a:pt x="6" y="204"/>
                </a:cubicBezTo>
                <a:cubicBezTo>
                  <a:pt x="7" y="224"/>
                  <a:pt x="23" y="409"/>
                  <a:pt x="23" y="409"/>
                </a:cubicBezTo>
                <a:cubicBezTo>
                  <a:pt x="23" y="409"/>
                  <a:pt x="49" y="410"/>
                  <a:pt x="49" y="409"/>
                </a:cubicBezTo>
                <a:cubicBezTo>
                  <a:pt x="49" y="409"/>
                  <a:pt x="60" y="214"/>
                  <a:pt x="63" y="164"/>
                </a:cubicBezTo>
                <a:cubicBezTo>
                  <a:pt x="66" y="113"/>
                  <a:pt x="61" y="54"/>
                  <a:pt x="65" y="47"/>
                </a:cubicBezTo>
                <a:cubicBezTo>
                  <a:pt x="69" y="40"/>
                  <a:pt x="53" y="0"/>
                  <a:pt x="53" y="0"/>
                </a:cubicBezTo>
                <a:cubicBezTo>
                  <a:pt x="17" y="10"/>
                  <a:pt x="17" y="10"/>
                  <a:pt x="17" y="10"/>
                </a:cubicBezTo>
                <a:lnTo>
                  <a:pt x="0" y="8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04" name="Freeform 24">
            <a:extLst>
              <a:ext uri="{FF2B5EF4-FFF2-40B4-BE49-F238E27FC236}">
                <a16:creationId xmlns:a16="http://schemas.microsoft.com/office/drawing/2014/main" id="{221B945C-C3F5-4672-9D62-A28C1645DB65}"/>
              </a:ext>
            </a:extLst>
          </p:cNvPr>
          <p:cNvSpPr>
            <a:spLocks/>
          </p:cNvSpPr>
          <p:nvPr/>
        </p:nvSpPr>
        <p:spPr bwMode="auto">
          <a:xfrm>
            <a:off x="8837160" y="1915589"/>
            <a:ext cx="863600" cy="1339850"/>
          </a:xfrm>
          <a:custGeom>
            <a:avLst/>
            <a:gdLst>
              <a:gd name="T0" fmla="*/ 91 w 130"/>
              <a:gd name="T1" fmla="*/ 0 h 202"/>
              <a:gd name="T2" fmla="*/ 130 w 130"/>
              <a:gd name="T3" fmla="*/ 25 h 202"/>
              <a:gd name="T4" fmla="*/ 113 w 130"/>
              <a:gd name="T5" fmla="*/ 78 h 202"/>
              <a:gd name="T6" fmla="*/ 100 w 130"/>
              <a:gd name="T7" fmla="*/ 196 h 202"/>
              <a:gd name="T8" fmla="*/ 36 w 130"/>
              <a:gd name="T9" fmla="*/ 196 h 202"/>
              <a:gd name="T10" fmla="*/ 0 w 130"/>
              <a:gd name="T11" fmla="*/ 186 h 202"/>
              <a:gd name="T12" fmla="*/ 3 w 130"/>
              <a:gd name="T13" fmla="*/ 63 h 202"/>
              <a:gd name="T14" fmla="*/ 10 w 130"/>
              <a:gd name="T15" fmla="*/ 18 h 202"/>
              <a:gd name="T16" fmla="*/ 31 w 130"/>
              <a:gd name="T17" fmla="*/ 7 h 202"/>
              <a:gd name="T18" fmla="*/ 42 w 130"/>
              <a:gd name="T19" fmla="*/ 16 h 202"/>
              <a:gd name="T20" fmla="*/ 91 w 130"/>
              <a:gd name="T21" fmla="*/ 0 h 2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0" h="202">
                <a:moveTo>
                  <a:pt x="91" y="0"/>
                </a:moveTo>
                <a:cubicBezTo>
                  <a:pt x="130" y="25"/>
                  <a:pt x="130" y="25"/>
                  <a:pt x="130" y="25"/>
                </a:cubicBezTo>
                <a:cubicBezTo>
                  <a:pt x="130" y="25"/>
                  <a:pt x="114" y="63"/>
                  <a:pt x="113" y="78"/>
                </a:cubicBezTo>
                <a:cubicBezTo>
                  <a:pt x="112" y="93"/>
                  <a:pt x="100" y="196"/>
                  <a:pt x="100" y="196"/>
                </a:cubicBezTo>
                <a:cubicBezTo>
                  <a:pt x="100" y="196"/>
                  <a:pt x="63" y="202"/>
                  <a:pt x="36" y="196"/>
                </a:cubicBezTo>
                <a:cubicBezTo>
                  <a:pt x="10" y="190"/>
                  <a:pt x="0" y="186"/>
                  <a:pt x="0" y="186"/>
                </a:cubicBezTo>
                <a:cubicBezTo>
                  <a:pt x="0" y="186"/>
                  <a:pt x="1" y="78"/>
                  <a:pt x="3" y="63"/>
                </a:cubicBezTo>
                <a:cubicBezTo>
                  <a:pt x="5" y="48"/>
                  <a:pt x="10" y="18"/>
                  <a:pt x="10" y="18"/>
                </a:cubicBezTo>
                <a:cubicBezTo>
                  <a:pt x="31" y="7"/>
                  <a:pt x="31" y="7"/>
                  <a:pt x="31" y="7"/>
                </a:cubicBezTo>
                <a:cubicBezTo>
                  <a:pt x="42" y="16"/>
                  <a:pt x="42" y="16"/>
                  <a:pt x="42" y="16"/>
                </a:cubicBezTo>
                <a:lnTo>
                  <a:pt x="91" y="0"/>
                </a:lnTo>
                <a:close/>
              </a:path>
            </a:pathLst>
          </a:custGeom>
          <a:solidFill>
            <a:srgbClr val="F69A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05" name="Freeform 25">
            <a:extLst>
              <a:ext uri="{FF2B5EF4-FFF2-40B4-BE49-F238E27FC236}">
                <a16:creationId xmlns:a16="http://schemas.microsoft.com/office/drawing/2014/main" id="{AD9852E0-8017-4843-BB43-6B155D0614D6}"/>
              </a:ext>
            </a:extLst>
          </p:cNvPr>
          <p:cNvSpPr>
            <a:spLocks/>
          </p:cNvSpPr>
          <p:nvPr/>
        </p:nvSpPr>
        <p:spPr bwMode="auto">
          <a:xfrm>
            <a:off x="9116560" y="1894951"/>
            <a:ext cx="325438" cy="212725"/>
          </a:xfrm>
          <a:custGeom>
            <a:avLst/>
            <a:gdLst>
              <a:gd name="T0" fmla="*/ 176 w 205"/>
              <a:gd name="T1" fmla="*/ 0 h 134"/>
              <a:gd name="T2" fmla="*/ 0 w 205"/>
              <a:gd name="T3" fmla="*/ 80 h 134"/>
              <a:gd name="T4" fmla="*/ 50 w 205"/>
              <a:gd name="T5" fmla="*/ 134 h 134"/>
              <a:gd name="T6" fmla="*/ 205 w 205"/>
              <a:gd name="T7" fmla="*/ 13 h 134"/>
              <a:gd name="T8" fmla="*/ 176 w 205"/>
              <a:gd name="T9" fmla="*/ 0 h 1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5" h="134">
                <a:moveTo>
                  <a:pt x="176" y="0"/>
                </a:moveTo>
                <a:lnTo>
                  <a:pt x="0" y="80"/>
                </a:lnTo>
                <a:lnTo>
                  <a:pt x="50" y="134"/>
                </a:lnTo>
                <a:lnTo>
                  <a:pt x="205" y="13"/>
                </a:lnTo>
                <a:lnTo>
                  <a:pt x="176" y="0"/>
                </a:lnTo>
                <a:close/>
              </a:path>
            </a:pathLst>
          </a:custGeom>
          <a:solidFill>
            <a:srgbClr val="DA8508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06" name="Freeform 26">
            <a:extLst>
              <a:ext uri="{FF2B5EF4-FFF2-40B4-BE49-F238E27FC236}">
                <a16:creationId xmlns:a16="http://schemas.microsoft.com/office/drawing/2014/main" id="{D82B500E-4E8E-4ED2-B8EB-041362DE4BF5}"/>
              </a:ext>
            </a:extLst>
          </p:cNvPr>
          <p:cNvSpPr>
            <a:spLocks/>
          </p:cNvSpPr>
          <p:nvPr/>
        </p:nvSpPr>
        <p:spPr bwMode="auto">
          <a:xfrm>
            <a:off x="9043535" y="1955276"/>
            <a:ext cx="73025" cy="125413"/>
          </a:xfrm>
          <a:custGeom>
            <a:avLst/>
            <a:gdLst>
              <a:gd name="T0" fmla="*/ 46 w 46"/>
              <a:gd name="T1" fmla="*/ 42 h 79"/>
              <a:gd name="T2" fmla="*/ 0 w 46"/>
              <a:gd name="T3" fmla="*/ 79 h 79"/>
              <a:gd name="T4" fmla="*/ 0 w 46"/>
              <a:gd name="T5" fmla="*/ 4 h 79"/>
              <a:gd name="T6" fmla="*/ 21 w 46"/>
              <a:gd name="T7" fmla="*/ 0 h 79"/>
              <a:gd name="T8" fmla="*/ 46 w 46"/>
              <a:gd name="T9" fmla="*/ 42 h 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" h="79">
                <a:moveTo>
                  <a:pt x="46" y="42"/>
                </a:moveTo>
                <a:lnTo>
                  <a:pt x="0" y="79"/>
                </a:lnTo>
                <a:lnTo>
                  <a:pt x="0" y="4"/>
                </a:lnTo>
                <a:lnTo>
                  <a:pt x="21" y="0"/>
                </a:lnTo>
                <a:lnTo>
                  <a:pt x="46" y="42"/>
                </a:lnTo>
                <a:close/>
              </a:path>
            </a:pathLst>
          </a:custGeom>
          <a:solidFill>
            <a:srgbClr val="DA8508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07" name="Freeform 27">
            <a:extLst>
              <a:ext uri="{FF2B5EF4-FFF2-40B4-BE49-F238E27FC236}">
                <a16:creationId xmlns:a16="http://schemas.microsoft.com/office/drawing/2014/main" id="{A31C3C45-4F9F-432B-AB8A-F0B0E669E42C}"/>
              </a:ext>
            </a:extLst>
          </p:cNvPr>
          <p:cNvSpPr>
            <a:spLocks/>
          </p:cNvSpPr>
          <p:nvPr/>
        </p:nvSpPr>
        <p:spPr bwMode="auto">
          <a:xfrm>
            <a:off x="9076873" y="3096689"/>
            <a:ext cx="817563" cy="603250"/>
          </a:xfrm>
          <a:custGeom>
            <a:avLst/>
            <a:gdLst>
              <a:gd name="T0" fmla="*/ 0 w 123"/>
              <a:gd name="T1" fmla="*/ 62 h 91"/>
              <a:gd name="T2" fmla="*/ 10 w 123"/>
              <a:gd name="T3" fmla="*/ 7 h 91"/>
              <a:gd name="T4" fmla="*/ 19 w 123"/>
              <a:gd name="T5" fmla="*/ 1 h 91"/>
              <a:gd name="T6" fmla="*/ 116 w 123"/>
              <a:gd name="T7" fmla="*/ 19 h 91"/>
              <a:gd name="T8" fmla="*/ 122 w 123"/>
              <a:gd name="T9" fmla="*/ 28 h 91"/>
              <a:gd name="T10" fmla="*/ 112 w 123"/>
              <a:gd name="T11" fmla="*/ 83 h 91"/>
              <a:gd name="T12" fmla="*/ 102 w 123"/>
              <a:gd name="T13" fmla="*/ 90 h 91"/>
              <a:gd name="T14" fmla="*/ 6 w 123"/>
              <a:gd name="T15" fmla="*/ 72 h 91"/>
              <a:gd name="T16" fmla="*/ 0 w 123"/>
              <a:gd name="T17" fmla="*/ 62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3" h="91">
                <a:moveTo>
                  <a:pt x="0" y="62"/>
                </a:moveTo>
                <a:cubicBezTo>
                  <a:pt x="10" y="7"/>
                  <a:pt x="10" y="7"/>
                  <a:pt x="10" y="7"/>
                </a:cubicBezTo>
                <a:cubicBezTo>
                  <a:pt x="10" y="3"/>
                  <a:pt x="15" y="0"/>
                  <a:pt x="19" y="1"/>
                </a:cubicBezTo>
                <a:cubicBezTo>
                  <a:pt x="116" y="19"/>
                  <a:pt x="116" y="19"/>
                  <a:pt x="116" y="19"/>
                </a:cubicBezTo>
                <a:cubicBezTo>
                  <a:pt x="120" y="20"/>
                  <a:pt x="123" y="24"/>
                  <a:pt x="122" y="28"/>
                </a:cubicBezTo>
                <a:cubicBezTo>
                  <a:pt x="112" y="83"/>
                  <a:pt x="112" y="83"/>
                  <a:pt x="112" y="83"/>
                </a:cubicBezTo>
                <a:cubicBezTo>
                  <a:pt x="110" y="89"/>
                  <a:pt x="107" y="91"/>
                  <a:pt x="102" y="90"/>
                </a:cubicBezTo>
                <a:cubicBezTo>
                  <a:pt x="6" y="72"/>
                  <a:pt x="6" y="72"/>
                  <a:pt x="6" y="72"/>
                </a:cubicBezTo>
                <a:cubicBezTo>
                  <a:pt x="2" y="71"/>
                  <a:pt x="0" y="69"/>
                  <a:pt x="0" y="62"/>
                </a:cubicBezTo>
                <a:close/>
              </a:path>
            </a:pathLst>
          </a:custGeom>
          <a:solidFill>
            <a:srgbClr val="BF3B2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08" name="Freeform 28">
            <a:extLst>
              <a:ext uri="{FF2B5EF4-FFF2-40B4-BE49-F238E27FC236}">
                <a16:creationId xmlns:a16="http://schemas.microsoft.com/office/drawing/2014/main" id="{093C112A-E841-414D-BDAF-8598CCA39137}"/>
              </a:ext>
            </a:extLst>
          </p:cNvPr>
          <p:cNvSpPr>
            <a:spLocks/>
          </p:cNvSpPr>
          <p:nvPr/>
        </p:nvSpPr>
        <p:spPr bwMode="auto">
          <a:xfrm>
            <a:off x="9070523" y="3082401"/>
            <a:ext cx="830263" cy="590550"/>
          </a:xfrm>
          <a:custGeom>
            <a:avLst/>
            <a:gdLst>
              <a:gd name="T0" fmla="*/ 1 w 125"/>
              <a:gd name="T1" fmla="*/ 62 h 89"/>
              <a:gd name="T2" fmla="*/ 11 w 125"/>
              <a:gd name="T3" fmla="*/ 6 h 89"/>
              <a:gd name="T4" fmla="*/ 20 w 125"/>
              <a:gd name="T5" fmla="*/ 1 h 89"/>
              <a:gd name="T6" fmla="*/ 117 w 125"/>
              <a:gd name="T7" fmla="*/ 19 h 89"/>
              <a:gd name="T8" fmla="*/ 124 w 125"/>
              <a:gd name="T9" fmla="*/ 27 h 89"/>
              <a:gd name="T10" fmla="*/ 114 w 125"/>
              <a:gd name="T11" fmla="*/ 82 h 89"/>
              <a:gd name="T12" fmla="*/ 104 w 125"/>
              <a:gd name="T13" fmla="*/ 88 h 89"/>
              <a:gd name="T14" fmla="*/ 8 w 125"/>
              <a:gd name="T15" fmla="*/ 71 h 89"/>
              <a:gd name="T16" fmla="*/ 1 w 125"/>
              <a:gd name="T17" fmla="*/ 62 h 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5" h="89">
                <a:moveTo>
                  <a:pt x="1" y="62"/>
                </a:moveTo>
                <a:cubicBezTo>
                  <a:pt x="11" y="6"/>
                  <a:pt x="11" y="6"/>
                  <a:pt x="11" y="6"/>
                </a:cubicBezTo>
                <a:cubicBezTo>
                  <a:pt x="12" y="2"/>
                  <a:pt x="16" y="0"/>
                  <a:pt x="20" y="1"/>
                </a:cubicBezTo>
                <a:cubicBezTo>
                  <a:pt x="117" y="19"/>
                  <a:pt x="117" y="19"/>
                  <a:pt x="117" y="19"/>
                </a:cubicBezTo>
                <a:cubicBezTo>
                  <a:pt x="122" y="20"/>
                  <a:pt x="125" y="23"/>
                  <a:pt x="124" y="27"/>
                </a:cubicBezTo>
                <a:cubicBezTo>
                  <a:pt x="114" y="82"/>
                  <a:pt x="114" y="82"/>
                  <a:pt x="114" y="82"/>
                </a:cubicBezTo>
                <a:cubicBezTo>
                  <a:pt x="113" y="87"/>
                  <a:pt x="109" y="89"/>
                  <a:pt x="104" y="88"/>
                </a:cubicBezTo>
                <a:cubicBezTo>
                  <a:pt x="8" y="71"/>
                  <a:pt x="8" y="71"/>
                  <a:pt x="8" y="71"/>
                </a:cubicBezTo>
                <a:cubicBezTo>
                  <a:pt x="3" y="70"/>
                  <a:pt x="0" y="66"/>
                  <a:pt x="1" y="62"/>
                </a:cubicBezTo>
                <a:close/>
              </a:path>
            </a:pathLst>
          </a:custGeom>
          <a:solidFill>
            <a:srgbClr val="EDF1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09" name="Freeform 29">
            <a:extLst>
              <a:ext uri="{FF2B5EF4-FFF2-40B4-BE49-F238E27FC236}">
                <a16:creationId xmlns:a16="http://schemas.microsoft.com/office/drawing/2014/main" id="{23C61A31-B698-41A0-8716-E74040B1FCA1}"/>
              </a:ext>
            </a:extLst>
          </p:cNvPr>
          <p:cNvSpPr>
            <a:spLocks/>
          </p:cNvSpPr>
          <p:nvPr/>
        </p:nvSpPr>
        <p:spPr bwMode="auto">
          <a:xfrm>
            <a:off x="9302298" y="3387201"/>
            <a:ext cx="246063" cy="266700"/>
          </a:xfrm>
          <a:custGeom>
            <a:avLst/>
            <a:gdLst>
              <a:gd name="T0" fmla="*/ 21 w 37"/>
              <a:gd name="T1" fmla="*/ 1 h 40"/>
              <a:gd name="T2" fmla="*/ 15 w 37"/>
              <a:gd name="T3" fmla="*/ 9 h 40"/>
              <a:gd name="T4" fmla="*/ 2 w 37"/>
              <a:gd name="T5" fmla="*/ 18 h 40"/>
              <a:gd name="T6" fmla="*/ 0 w 37"/>
              <a:gd name="T7" fmla="*/ 26 h 40"/>
              <a:gd name="T8" fmla="*/ 3 w 37"/>
              <a:gd name="T9" fmla="*/ 27 h 40"/>
              <a:gd name="T10" fmla="*/ 8 w 37"/>
              <a:gd name="T11" fmla="*/ 22 h 40"/>
              <a:gd name="T12" fmla="*/ 7 w 37"/>
              <a:gd name="T13" fmla="*/ 29 h 40"/>
              <a:gd name="T14" fmla="*/ 5 w 37"/>
              <a:gd name="T15" fmla="*/ 35 h 40"/>
              <a:gd name="T16" fmla="*/ 13 w 37"/>
              <a:gd name="T17" fmla="*/ 38 h 40"/>
              <a:gd name="T18" fmla="*/ 25 w 37"/>
              <a:gd name="T19" fmla="*/ 40 h 40"/>
              <a:gd name="T20" fmla="*/ 35 w 37"/>
              <a:gd name="T21" fmla="*/ 26 h 40"/>
              <a:gd name="T22" fmla="*/ 37 w 37"/>
              <a:gd name="T23" fmla="*/ 10 h 40"/>
              <a:gd name="T24" fmla="*/ 32 w 37"/>
              <a:gd name="T25" fmla="*/ 0 h 40"/>
              <a:gd name="T26" fmla="*/ 21 w 37"/>
              <a:gd name="T27" fmla="*/ 1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7" h="40">
                <a:moveTo>
                  <a:pt x="21" y="1"/>
                </a:moveTo>
                <a:cubicBezTo>
                  <a:pt x="15" y="9"/>
                  <a:pt x="15" y="9"/>
                  <a:pt x="15" y="9"/>
                </a:cubicBezTo>
                <a:cubicBezTo>
                  <a:pt x="15" y="9"/>
                  <a:pt x="3" y="17"/>
                  <a:pt x="2" y="18"/>
                </a:cubicBezTo>
                <a:cubicBezTo>
                  <a:pt x="2" y="20"/>
                  <a:pt x="0" y="26"/>
                  <a:pt x="0" y="26"/>
                </a:cubicBezTo>
                <a:cubicBezTo>
                  <a:pt x="3" y="27"/>
                  <a:pt x="3" y="27"/>
                  <a:pt x="3" y="27"/>
                </a:cubicBezTo>
                <a:cubicBezTo>
                  <a:pt x="8" y="22"/>
                  <a:pt x="8" y="22"/>
                  <a:pt x="8" y="22"/>
                </a:cubicBezTo>
                <a:cubicBezTo>
                  <a:pt x="8" y="22"/>
                  <a:pt x="8" y="26"/>
                  <a:pt x="7" y="29"/>
                </a:cubicBezTo>
                <a:cubicBezTo>
                  <a:pt x="7" y="31"/>
                  <a:pt x="5" y="35"/>
                  <a:pt x="5" y="35"/>
                </a:cubicBezTo>
                <a:cubicBezTo>
                  <a:pt x="5" y="35"/>
                  <a:pt x="10" y="37"/>
                  <a:pt x="13" y="38"/>
                </a:cubicBezTo>
                <a:cubicBezTo>
                  <a:pt x="15" y="39"/>
                  <a:pt x="25" y="40"/>
                  <a:pt x="25" y="40"/>
                </a:cubicBezTo>
                <a:cubicBezTo>
                  <a:pt x="25" y="40"/>
                  <a:pt x="35" y="30"/>
                  <a:pt x="35" y="26"/>
                </a:cubicBezTo>
                <a:cubicBezTo>
                  <a:pt x="36" y="23"/>
                  <a:pt x="37" y="10"/>
                  <a:pt x="37" y="10"/>
                </a:cubicBezTo>
                <a:cubicBezTo>
                  <a:pt x="32" y="0"/>
                  <a:pt x="32" y="0"/>
                  <a:pt x="32" y="0"/>
                </a:cubicBezTo>
                <a:lnTo>
                  <a:pt x="21" y="1"/>
                </a:lnTo>
                <a:close/>
              </a:path>
            </a:pathLst>
          </a:custGeom>
          <a:solidFill>
            <a:srgbClr val="FEC4A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10" name="Freeform 30">
            <a:extLst>
              <a:ext uri="{FF2B5EF4-FFF2-40B4-BE49-F238E27FC236}">
                <a16:creationId xmlns:a16="http://schemas.microsoft.com/office/drawing/2014/main" id="{F5C11D6F-5448-465D-A7EE-53CF9EC5DA9E}"/>
              </a:ext>
            </a:extLst>
          </p:cNvPr>
          <p:cNvSpPr>
            <a:spLocks/>
          </p:cNvSpPr>
          <p:nvPr/>
        </p:nvSpPr>
        <p:spPr bwMode="auto">
          <a:xfrm>
            <a:off x="9402310" y="2055289"/>
            <a:ext cx="431800" cy="1425575"/>
          </a:xfrm>
          <a:custGeom>
            <a:avLst/>
            <a:gdLst>
              <a:gd name="T0" fmla="*/ 45 w 65"/>
              <a:gd name="T1" fmla="*/ 4 h 215"/>
              <a:gd name="T2" fmla="*/ 65 w 65"/>
              <a:gd name="T3" fmla="*/ 108 h 215"/>
              <a:gd name="T4" fmla="*/ 22 w 65"/>
              <a:gd name="T5" fmla="*/ 211 h 215"/>
              <a:gd name="T6" fmla="*/ 6 w 65"/>
              <a:gd name="T7" fmla="*/ 202 h 215"/>
              <a:gd name="T8" fmla="*/ 18 w 65"/>
              <a:gd name="T9" fmla="*/ 166 h 215"/>
              <a:gd name="T10" fmla="*/ 26 w 65"/>
              <a:gd name="T11" fmla="*/ 102 h 215"/>
              <a:gd name="T12" fmla="*/ 0 w 65"/>
              <a:gd name="T13" fmla="*/ 45 h 215"/>
              <a:gd name="T14" fmla="*/ 45 w 65"/>
              <a:gd name="T15" fmla="*/ 4 h 2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5" h="215">
                <a:moveTo>
                  <a:pt x="45" y="4"/>
                </a:moveTo>
                <a:cubicBezTo>
                  <a:pt x="45" y="4"/>
                  <a:pt x="65" y="104"/>
                  <a:pt x="65" y="108"/>
                </a:cubicBezTo>
                <a:cubicBezTo>
                  <a:pt x="65" y="112"/>
                  <a:pt x="33" y="201"/>
                  <a:pt x="22" y="211"/>
                </a:cubicBezTo>
                <a:cubicBezTo>
                  <a:pt x="22" y="211"/>
                  <a:pt x="14" y="215"/>
                  <a:pt x="6" y="202"/>
                </a:cubicBezTo>
                <a:cubicBezTo>
                  <a:pt x="6" y="202"/>
                  <a:pt x="13" y="181"/>
                  <a:pt x="18" y="166"/>
                </a:cubicBezTo>
                <a:cubicBezTo>
                  <a:pt x="22" y="151"/>
                  <a:pt x="26" y="102"/>
                  <a:pt x="26" y="102"/>
                </a:cubicBezTo>
                <a:cubicBezTo>
                  <a:pt x="26" y="102"/>
                  <a:pt x="0" y="66"/>
                  <a:pt x="0" y="45"/>
                </a:cubicBezTo>
                <a:cubicBezTo>
                  <a:pt x="0" y="0"/>
                  <a:pt x="45" y="4"/>
                  <a:pt x="45" y="4"/>
                </a:cubicBezTo>
                <a:close/>
              </a:path>
            </a:pathLst>
          </a:custGeom>
          <a:solidFill>
            <a:srgbClr val="DA8508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11" name="Freeform 31">
            <a:extLst>
              <a:ext uri="{FF2B5EF4-FFF2-40B4-BE49-F238E27FC236}">
                <a16:creationId xmlns:a16="http://schemas.microsoft.com/office/drawing/2014/main" id="{D2B98514-0CA3-4384-B97D-7D69233EC964}"/>
              </a:ext>
            </a:extLst>
          </p:cNvPr>
          <p:cNvSpPr>
            <a:spLocks/>
          </p:cNvSpPr>
          <p:nvPr/>
        </p:nvSpPr>
        <p:spPr bwMode="auto">
          <a:xfrm>
            <a:off x="6682923" y="1325039"/>
            <a:ext cx="466725" cy="596900"/>
          </a:xfrm>
          <a:custGeom>
            <a:avLst/>
            <a:gdLst>
              <a:gd name="T0" fmla="*/ 53 w 70"/>
              <a:gd name="T1" fmla="*/ 0 h 90"/>
              <a:gd name="T2" fmla="*/ 60 w 70"/>
              <a:gd name="T3" fmla="*/ 11 h 90"/>
              <a:gd name="T4" fmla="*/ 63 w 70"/>
              <a:gd name="T5" fmla="*/ 29 h 90"/>
              <a:gd name="T6" fmla="*/ 70 w 70"/>
              <a:gd name="T7" fmla="*/ 44 h 90"/>
              <a:gd name="T8" fmla="*/ 65 w 70"/>
              <a:gd name="T9" fmla="*/ 49 h 90"/>
              <a:gd name="T10" fmla="*/ 63 w 70"/>
              <a:gd name="T11" fmla="*/ 65 h 90"/>
              <a:gd name="T12" fmla="*/ 53 w 70"/>
              <a:gd name="T13" fmla="*/ 71 h 90"/>
              <a:gd name="T14" fmla="*/ 40 w 70"/>
              <a:gd name="T15" fmla="*/ 75 h 90"/>
              <a:gd name="T16" fmla="*/ 40 w 70"/>
              <a:gd name="T17" fmla="*/ 90 h 90"/>
              <a:gd name="T18" fmla="*/ 0 w 70"/>
              <a:gd name="T19" fmla="*/ 87 h 90"/>
              <a:gd name="T20" fmla="*/ 4 w 70"/>
              <a:gd name="T21" fmla="*/ 64 h 90"/>
              <a:gd name="T22" fmla="*/ 3 w 70"/>
              <a:gd name="T23" fmla="*/ 41 h 90"/>
              <a:gd name="T24" fmla="*/ 20 w 70"/>
              <a:gd name="T25" fmla="*/ 9 h 90"/>
              <a:gd name="T26" fmla="*/ 53 w 70"/>
              <a:gd name="T27" fmla="*/ 0 h 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70" h="90">
                <a:moveTo>
                  <a:pt x="53" y="0"/>
                </a:moveTo>
                <a:cubicBezTo>
                  <a:pt x="58" y="3"/>
                  <a:pt x="60" y="11"/>
                  <a:pt x="60" y="11"/>
                </a:cubicBezTo>
                <a:cubicBezTo>
                  <a:pt x="60" y="11"/>
                  <a:pt x="62" y="21"/>
                  <a:pt x="63" y="29"/>
                </a:cubicBezTo>
                <a:cubicBezTo>
                  <a:pt x="64" y="36"/>
                  <a:pt x="70" y="42"/>
                  <a:pt x="70" y="44"/>
                </a:cubicBezTo>
                <a:cubicBezTo>
                  <a:pt x="69" y="46"/>
                  <a:pt x="65" y="46"/>
                  <a:pt x="65" y="49"/>
                </a:cubicBezTo>
                <a:cubicBezTo>
                  <a:pt x="65" y="51"/>
                  <a:pt x="63" y="59"/>
                  <a:pt x="63" y="65"/>
                </a:cubicBezTo>
                <a:cubicBezTo>
                  <a:pt x="63" y="70"/>
                  <a:pt x="58" y="71"/>
                  <a:pt x="53" y="71"/>
                </a:cubicBezTo>
                <a:cubicBezTo>
                  <a:pt x="48" y="72"/>
                  <a:pt x="41" y="73"/>
                  <a:pt x="40" y="75"/>
                </a:cubicBezTo>
                <a:cubicBezTo>
                  <a:pt x="39" y="78"/>
                  <a:pt x="40" y="90"/>
                  <a:pt x="40" y="90"/>
                </a:cubicBezTo>
                <a:cubicBezTo>
                  <a:pt x="0" y="87"/>
                  <a:pt x="0" y="87"/>
                  <a:pt x="0" y="87"/>
                </a:cubicBezTo>
                <a:cubicBezTo>
                  <a:pt x="0" y="87"/>
                  <a:pt x="4" y="75"/>
                  <a:pt x="4" y="64"/>
                </a:cubicBezTo>
                <a:cubicBezTo>
                  <a:pt x="3" y="54"/>
                  <a:pt x="3" y="41"/>
                  <a:pt x="3" y="41"/>
                </a:cubicBezTo>
                <a:cubicBezTo>
                  <a:pt x="3" y="41"/>
                  <a:pt x="5" y="18"/>
                  <a:pt x="20" y="9"/>
                </a:cubicBezTo>
                <a:cubicBezTo>
                  <a:pt x="34" y="0"/>
                  <a:pt x="53" y="0"/>
                  <a:pt x="53" y="0"/>
                </a:cubicBezTo>
                <a:close/>
              </a:path>
            </a:pathLst>
          </a:custGeom>
          <a:solidFill>
            <a:srgbClr val="FEC4A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12" name="Rectangle 32">
            <a:extLst>
              <a:ext uri="{FF2B5EF4-FFF2-40B4-BE49-F238E27FC236}">
                <a16:creationId xmlns:a16="http://schemas.microsoft.com/office/drawing/2014/main" id="{5C0BCBB2-F4A7-4F4D-9F91-D21B84C126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95935" y="2339451"/>
            <a:ext cx="206375" cy="46038"/>
          </a:xfrm>
          <a:prstGeom prst="rect">
            <a:avLst/>
          </a:prstGeom>
          <a:solidFill>
            <a:srgbClr val="DA8508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13" name="Freeform 33">
            <a:extLst>
              <a:ext uri="{FF2B5EF4-FFF2-40B4-BE49-F238E27FC236}">
                <a16:creationId xmlns:a16="http://schemas.microsoft.com/office/drawing/2014/main" id="{6D04389B-4063-4D61-82F4-FC2615AB92C5}"/>
              </a:ext>
            </a:extLst>
          </p:cNvPr>
          <p:cNvSpPr>
            <a:spLocks/>
          </p:cNvSpPr>
          <p:nvPr/>
        </p:nvSpPr>
        <p:spPr bwMode="auto">
          <a:xfrm>
            <a:off x="6590848" y="1218676"/>
            <a:ext cx="550863" cy="536575"/>
          </a:xfrm>
          <a:custGeom>
            <a:avLst/>
            <a:gdLst>
              <a:gd name="T0" fmla="*/ 57 w 83"/>
              <a:gd name="T1" fmla="*/ 27 h 81"/>
              <a:gd name="T2" fmla="*/ 74 w 83"/>
              <a:gd name="T3" fmla="*/ 27 h 81"/>
              <a:gd name="T4" fmla="*/ 80 w 83"/>
              <a:gd name="T5" fmla="*/ 16 h 81"/>
              <a:gd name="T6" fmla="*/ 74 w 83"/>
              <a:gd name="T7" fmla="*/ 5 h 81"/>
              <a:gd name="T8" fmla="*/ 57 w 83"/>
              <a:gd name="T9" fmla="*/ 5 h 81"/>
              <a:gd name="T10" fmla="*/ 16 w 83"/>
              <a:gd name="T11" fmla="*/ 16 h 81"/>
              <a:gd name="T12" fmla="*/ 1 w 83"/>
              <a:gd name="T13" fmla="*/ 34 h 81"/>
              <a:gd name="T14" fmla="*/ 8 w 83"/>
              <a:gd name="T15" fmla="*/ 57 h 81"/>
              <a:gd name="T16" fmla="*/ 18 w 83"/>
              <a:gd name="T17" fmla="*/ 80 h 81"/>
              <a:gd name="T18" fmla="*/ 31 w 83"/>
              <a:gd name="T19" fmla="*/ 80 h 81"/>
              <a:gd name="T20" fmla="*/ 47 w 83"/>
              <a:gd name="T21" fmla="*/ 65 h 81"/>
              <a:gd name="T22" fmla="*/ 40 w 83"/>
              <a:gd name="T23" fmla="*/ 50 h 81"/>
              <a:gd name="T24" fmla="*/ 53 w 83"/>
              <a:gd name="T25" fmla="*/ 50 h 81"/>
              <a:gd name="T26" fmla="*/ 58 w 83"/>
              <a:gd name="T27" fmla="*/ 59 h 81"/>
              <a:gd name="T28" fmla="*/ 62 w 83"/>
              <a:gd name="T29" fmla="*/ 59 h 81"/>
              <a:gd name="T30" fmla="*/ 63 w 83"/>
              <a:gd name="T31" fmla="*/ 42 h 81"/>
              <a:gd name="T32" fmla="*/ 57 w 83"/>
              <a:gd name="T33" fmla="*/ 27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83" h="81">
                <a:moveTo>
                  <a:pt x="57" y="27"/>
                </a:moveTo>
                <a:cubicBezTo>
                  <a:pt x="60" y="27"/>
                  <a:pt x="69" y="27"/>
                  <a:pt x="74" y="27"/>
                </a:cubicBezTo>
                <a:cubicBezTo>
                  <a:pt x="79" y="27"/>
                  <a:pt x="83" y="20"/>
                  <a:pt x="80" y="16"/>
                </a:cubicBezTo>
                <a:cubicBezTo>
                  <a:pt x="77" y="12"/>
                  <a:pt x="74" y="5"/>
                  <a:pt x="74" y="5"/>
                </a:cubicBezTo>
                <a:cubicBezTo>
                  <a:pt x="74" y="5"/>
                  <a:pt x="68" y="10"/>
                  <a:pt x="57" y="5"/>
                </a:cubicBezTo>
                <a:cubicBezTo>
                  <a:pt x="45" y="0"/>
                  <a:pt x="24" y="0"/>
                  <a:pt x="16" y="16"/>
                </a:cubicBezTo>
                <a:cubicBezTo>
                  <a:pt x="16" y="16"/>
                  <a:pt x="2" y="22"/>
                  <a:pt x="1" y="34"/>
                </a:cubicBezTo>
                <a:cubicBezTo>
                  <a:pt x="0" y="45"/>
                  <a:pt x="3" y="49"/>
                  <a:pt x="8" y="57"/>
                </a:cubicBezTo>
                <a:cubicBezTo>
                  <a:pt x="14" y="65"/>
                  <a:pt x="18" y="80"/>
                  <a:pt x="18" y="80"/>
                </a:cubicBezTo>
                <a:cubicBezTo>
                  <a:pt x="18" y="80"/>
                  <a:pt x="24" y="81"/>
                  <a:pt x="31" y="80"/>
                </a:cubicBezTo>
                <a:cubicBezTo>
                  <a:pt x="38" y="80"/>
                  <a:pt x="44" y="70"/>
                  <a:pt x="47" y="65"/>
                </a:cubicBezTo>
                <a:cubicBezTo>
                  <a:pt x="47" y="65"/>
                  <a:pt x="37" y="58"/>
                  <a:pt x="40" y="50"/>
                </a:cubicBezTo>
                <a:cubicBezTo>
                  <a:pt x="42" y="43"/>
                  <a:pt x="52" y="47"/>
                  <a:pt x="53" y="50"/>
                </a:cubicBezTo>
                <a:cubicBezTo>
                  <a:pt x="54" y="54"/>
                  <a:pt x="58" y="59"/>
                  <a:pt x="58" y="59"/>
                </a:cubicBezTo>
                <a:cubicBezTo>
                  <a:pt x="62" y="59"/>
                  <a:pt x="62" y="59"/>
                  <a:pt x="62" y="59"/>
                </a:cubicBezTo>
                <a:cubicBezTo>
                  <a:pt x="62" y="59"/>
                  <a:pt x="63" y="48"/>
                  <a:pt x="63" y="42"/>
                </a:cubicBezTo>
                <a:cubicBezTo>
                  <a:pt x="63" y="35"/>
                  <a:pt x="57" y="27"/>
                  <a:pt x="57" y="27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14" name="Freeform 34">
            <a:extLst>
              <a:ext uri="{FF2B5EF4-FFF2-40B4-BE49-F238E27FC236}">
                <a16:creationId xmlns:a16="http://schemas.microsoft.com/office/drawing/2014/main" id="{66F05F11-1352-4A22-BE28-50AF450334D1}"/>
              </a:ext>
            </a:extLst>
          </p:cNvPr>
          <p:cNvSpPr>
            <a:spLocks/>
          </p:cNvSpPr>
          <p:nvPr/>
        </p:nvSpPr>
        <p:spPr bwMode="auto">
          <a:xfrm>
            <a:off x="6371773" y="1869551"/>
            <a:ext cx="823913" cy="1663700"/>
          </a:xfrm>
          <a:custGeom>
            <a:avLst/>
            <a:gdLst>
              <a:gd name="T0" fmla="*/ 46 w 124"/>
              <a:gd name="T1" fmla="*/ 0 h 251"/>
              <a:gd name="T2" fmla="*/ 69 w 124"/>
              <a:gd name="T3" fmla="*/ 4 h 251"/>
              <a:gd name="T4" fmla="*/ 89 w 124"/>
              <a:gd name="T5" fmla="*/ 4 h 251"/>
              <a:gd name="T6" fmla="*/ 118 w 124"/>
              <a:gd name="T7" fmla="*/ 17 h 251"/>
              <a:gd name="T8" fmla="*/ 123 w 124"/>
              <a:gd name="T9" fmla="*/ 89 h 251"/>
              <a:gd name="T10" fmla="*/ 122 w 124"/>
              <a:gd name="T11" fmla="*/ 233 h 251"/>
              <a:gd name="T12" fmla="*/ 58 w 124"/>
              <a:gd name="T13" fmla="*/ 249 h 251"/>
              <a:gd name="T14" fmla="*/ 3 w 124"/>
              <a:gd name="T15" fmla="*/ 239 h 251"/>
              <a:gd name="T16" fmla="*/ 1 w 124"/>
              <a:gd name="T17" fmla="*/ 121 h 251"/>
              <a:gd name="T18" fmla="*/ 5 w 124"/>
              <a:gd name="T19" fmla="*/ 29 h 251"/>
              <a:gd name="T20" fmla="*/ 5 w 124"/>
              <a:gd name="T21" fmla="*/ 16 h 251"/>
              <a:gd name="T22" fmla="*/ 46 w 124"/>
              <a:gd name="T23" fmla="*/ 0 h 2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24" h="251">
                <a:moveTo>
                  <a:pt x="46" y="0"/>
                </a:moveTo>
                <a:cubicBezTo>
                  <a:pt x="46" y="0"/>
                  <a:pt x="62" y="3"/>
                  <a:pt x="69" y="4"/>
                </a:cubicBezTo>
                <a:cubicBezTo>
                  <a:pt x="77" y="5"/>
                  <a:pt x="89" y="4"/>
                  <a:pt x="89" y="4"/>
                </a:cubicBezTo>
                <a:cubicBezTo>
                  <a:pt x="118" y="17"/>
                  <a:pt x="118" y="17"/>
                  <a:pt x="118" y="17"/>
                </a:cubicBezTo>
                <a:cubicBezTo>
                  <a:pt x="118" y="17"/>
                  <a:pt x="123" y="64"/>
                  <a:pt x="123" y="89"/>
                </a:cubicBezTo>
                <a:cubicBezTo>
                  <a:pt x="124" y="114"/>
                  <a:pt x="121" y="224"/>
                  <a:pt x="122" y="233"/>
                </a:cubicBezTo>
                <a:cubicBezTo>
                  <a:pt x="122" y="233"/>
                  <a:pt x="114" y="251"/>
                  <a:pt x="58" y="249"/>
                </a:cubicBezTo>
                <a:cubicBezTo>
                  <a:pt x="26" y="248"/>
                  <a:pt x="3" y="239"/>
                  <a:pt x="3" y="239"/>
                </a:cubicBezTo>
                <a:cubicBezTo>
                  <a:pt x="3" y="239"/>
                  <a:pt x="2" y="143"/>
                  <a:pt x="1" y="121"/>
                </a:cubicBezTo>
                <a:cubicBezTo>
                  <a:pt x="0" y="99"/>
                  <a:pt x="5" y="41"/>
                  <a:pt x="5" y="29"/>
                </a:cubicBezTo>
                <a:cubicBezTo>
                  <a:pt x="5" y="16"/>
                  <a:pt x="5" y="16"/>
                  <a:pt x="5" y="16"/>
                </a:cubicBezTo>
                <a:lnTo>
                  <a:pt x="46" y="0"/>
                </a:lnTo>
                <a:close/>
              </a:path>
            </a:pathLst>
          </a:custGeom>
          <a:solidFill>
            <a:srgbClr val="BF3B2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15" name="Freeform 35">
            <a:extLst>
              <a:ext uri="{FF2B5EF4-FFF2-40B4-BE49-F238E27FC236}">
                <a16:creationId xmlns:a16="http://schemas.microsoft.com/office/drawing/2014/main" id="{097E3FEC-283C-4556-AC46-0A6D14332B50}"/>
              </a:ext>
            </a:extLst>
          </p:cNvPr>
          <p:cNvSpPr>
            <a:spLocks/>
          </p:cNvSpPr>
          <p:nvPr/>
        </p:nvSpPr>
        <p:spPr bwMode="auto">
          <a:xfrm>
            <a:off x="7009948" y="1982264"/>
            <a:ext cx="1076325" cy="928688"/>
          </a:xfrm>
          <a:custGeom>
            <a:avLst/>
            <a:gdLst>
              <a:gd name="T0" fmla="*/ 22 w 162"/>
              <a:gd name="T1" fmla="*/ 0 h 140"/>
              <a:gd name="T2" fmla="*/ 11 w 162"/>
              <a:gd name="T3" fmla="*/ 56 h 140"/>
              <a:gd name="T4" fmla="*/ 68 w 162"/>
              <a:gd name="T5" fmla="*/ 120 h 140"/>
              <a:gd name="T6" fmla="*/ 155 w 162"/>
              <a:gd name="T7" fmla="*/ 140 h 140"/>
              <a:gd name="T8" fmla="*/ 160 w 162"/>
              <a:gd name="T9" fmla="*/ 120 h 140"/>
              <a:gd name="T10" fmla="*/ 87 w 162"/>
              <a:gd name="T11" fmla="*/ 92 h 140"/>
              <a:gd name="T12" fmla="*/ 22 w 162"/>
              <a:gd name="T13" fmla="*/ 0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62" h="140">
                <a:moveTo>
                  <a:pt x="22" y="0"/>
                </a:moveTo>
                <a:cubicBezTo>
                  <a:pt x="22" y="0"/>
                  <a:pt x="0" y="15"/>
                  <a:pt x="11" y="56"/>
                </a:cubicBezTo>
                <a:cubicBezTo>
                  <a:pt x="15" y="70"/>
                  <a:pt x="68" y="120"/>
                  <a:pt x="68" y="120"/>
                </a:cubicBezTo>
                <a:cubicBezTo>
                  <a:pt x="155" y="140"/>
                  <a:pt x="155" y="140"/>
                  <a:pt x="155" y="140"/>
                </a:cubicBezTo>
                <a:cubicBezTo>
                  <a:pt x="155" y="140"/>
                  <a:pt x="162" y="128"/>
                  <a:pt x="160" y="120"/>
                </a:cubicBezTo>
                <a:cubicBezTo>
                  <a:pt x="87" y="92"/>
                  <a:pt x="87" y="92"/>
                  <a:pt x="87" y="92"/>
                </a:cubicBezTo>
                <a:cubicBezTo>
                  <a:pt x="87" y="92"/>
                  <a:pt x="35" y="0"/>
                  <a:pt x="22" y="0"/>
                </a:cubicBezTo>
                <a:close/>
              </a:path>
            </a:pathLst>
          </a:custGeom>
          <a:solidFill>
            <a:srgbClr val="D74C3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16" name="Freeform 36">
            <a:extLst>
              <a:ext uri="{FF2B5EF4-FFF2-40B4-BE49-F238E27FC236}">
                <a16:creationId xmlns:a16="http://schemas.microsoft.com/office/drawing/2014/main" id="{B9D5EFF9-9558-417C-8FB2-B525321911C8}"/>
              </a:ext>
            </a:extLst>
          </p:cNvPr>
          <p:cNvSpPr>
            <a:spLocks/>
          </p:cNvSpPr>
          <p:nvPr/>
        </p:nvSpPr>
        <p:spPr bwMode="auto">
          <a:xfrm>
            <a:off x="6251123" y="3507851"/>
            <a:ext cx="120650" cy="73025"/>
          </a:xfrm>
          <a:custGeom>
            <a:avLst/>
            <a:gdLst>
              <a:gd name="T0" fmla="*/ 5 w 76"/>
              <a:gd name="T1" fmla="*/ 33 h 46"/>
              <a:gd name="T2" fmla="*/ 25 w 76"/>
              <a:gd name="T3" fmla="*/ 0 h 46"/>
              <a:gd name="T4" fmla="*/ 76 w 76"/>
              <a:gd name="T5" fmla="*/ 0 h 46"/>
              <a:gd name="T6" fmla="*/ 71 w 76"/>
              <a:gd name="T7" fmla="*/ 41 h 46"/>
              <a:gd name="T8" fmla="*/ 46 w 76"/>
              <a:gd name="T9" fmla="*/ 46 h 46"/>
              <a:gd name="T10" fmla="*/ 0 w 76"/>
              <a:gd name="T11" fmla="*/ 46 h 46"/>
              <a:gd name="T12" fmla="*/ 5 w 76"/>
              <a:gd name="T13" fmla="*/ 33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6" h="46">
                <a:moveTo>
                  <a:pt x="5" y="33"/>
                </a:moveTo>
                <a:lnTo>
                  <a:pt x="25" y="0"/>
                </a:lnTo>
                <a:lnTo>
                  <a:pt x="76" y="0"/>
                </a:lnTo>
                <a:lnTo>
                  <a:pt x="71" y="41"/>
                </a:lnTo>
                <a:lnTo>
                  <a:pt x="46" y="46"/>
                </a:lnTo>
                <a:lnTo>
                  <a:pt x="0" y="46"/>
                </a:lnTo>
                <a:lnTo>
                  <a:pt x="5" y="33"/>
                </a:lnTo>
                <a:close/>
              </a:path>
            </a:pathLst>
          </a:custGeom>
          <a:solidFill>
            <a:srgbClr val="FEC4A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2" name="Picture 2" descr="Resultado de imagen de galicia logo transparente">
            <a:extLst>
              <a:ext uri="{FF2B5EF4-FFF2-40B4-BE49-F238E27FC236}">
                <a16:creationId xmlns:a16="http://schemas.microsoft.com/office/drawing/2014/main" id="{199EA375-5CE0-4BB9-804F-2D3193BFE7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9535" y="6354921"/>
            <a:ext cx="1441644" cy="419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3EAF6F83-36F3-4E39-A594-4B9135165A79}"/>
              </a:ext>
            </a:extLst>
          </p:cNvPr>
          <p:cNvGrpSpPr>
            <a:grpSpLocks noChangeAspect="1"/>
          </p:cNvGrpSpPr>
          <p:nvPr/>
        </p:nvGrpSpPr>
        <p:grpSpPr>
          <a:xfrm>
            <a:off x="9108600" y="6375780"/>
            <a:ext cx="1335796" cy="360391"/>
            <a:chOff x="9638475" y="1217278"/>
            <a:chExt cx="1389888" cy="374985"/>
          </a:xfrm>
        </p:grpSpPr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0E56C519-2547-4A8F-86C4-8148B903DEF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chemeClr val="tx1">
                  <a:tint val="45000"/>
                  <a:satMod val="400000"/>
                </a:schemeClr>
              </a:duotone>
              <a:lum bright="-100000" contrast="-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38475" y="1372165"/>
              <a:ext cx="1389888" cy="220098"/>
            </a:xfrm>
            <a:prstGeom prst="rect">
              <a:avLst/>
            </a:prstGeom>
          </p:spPr>
        </p:pic>
        <p:sp>
          <p:nvSpPr>
            <p:cNvPr id="40" name="Freeform 5">
              <a:extLst>
                <a:ext uri="{FF2B5EF4-FFF2-40B4-BE49-F238E27FC236}">
                  <a16:creationId xmlns:a16="http://schemas.microsoft.com/office/drawing/2014/main" id="{93019A7F-A0C6-49FD-913A-F1D3542779B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47081" y="1217278"/>
              <a:ext cx="136525" cy="147638"/>
            </a:xfrm>
            <a:custGeom>
              <a:avLst/>
              <a:gdLst>
                <a:gd name="T0" fmla="*/ 0 w 86"/>
                <a:gd name="T1" fmla="*/ 66 h 93"/>
                <a:gd name="T2" fmla="*/ 50 w 86"/>
                <a:gd name="T3" fmla="*/ 47 h 93"/>
                <a:gd name="T4" fmla="*/ 0 w 86"/>
                <a:gd name="T5" fmla="*/ 27 h 93"/>
                <a:gd name="T6" fmla="*/ 0 w 86"/>
                <a:gd name="T7" fmla="*/ 0 h 93"/>
                <a:gd name="T8" fmla="*/ 86 w 86"/>
                <a:gd name="T9" fmla="*/ 35 h 93"/>
                <a:gd name="T10" fmla="*/ 86 w 86"/>
                <a:gd name="T11" fmla="*/ 57 h 93"/>
                <a:gd name="T12" fmla="*/ 0 w 86"/>
                <a:gd name="T13" fmla="*/ 93 h 93"/>
                <a:gd name="T14" fmla="*/ 0 w 86"/>
                <a:gd name="T15" fmla="*/ 66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6" h="93">
                  <a:moveTo>
                    <a:pt x="0" y="66"/>
                  </a:moveTo>
                  <a:lnTo>
                    <a:pt x="50" y="47"/>
                  </a:lnTo>
                  <a:lnTo>
                    <a:pt x="0" y="27"/>
                  </a:lnTo>
                  <a:lnTo>
                    <a:pt x="0" y="0"/>
                  </a:lnTo>
                  <a:lnTo>
                    <a:pt x="86" y="35"/>
                  </a:lnTo>
                  <a:lnTo>
                    <a:pt x="86" y="57"/>
                  </a:lnTo>
                  <a:lnTo>
                    <a:pt x="0" y="93"/>
                  </a:lnTo>
                  <a:lnTo>
                    <a:pt x="0" y="66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C2C83D8B-83CD-48AF-8EF4-5E3C0517B120}"/>
              </a:ext>
            </a:extLst>
          </p:cNvPr>
          <p:cNvSpPr/>
          <p:nvPr/>
        </p:nvSpPr>
        <p:spPr>
          <a:xfrm>
            <a:off x="6510679" y="635977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AR" dirty="0" err="1"/>
              <a:t>Niquin</a:t>
            </a:r>
            <a:r>
              <a:rPr lang="es-AR" dirty="0"/>
              <a:t>                                 </a:t>
            </a:r>
            <a:r>
              <a:rPr lang="es-AR" dirty="0" err="1"/>
              <a:t>Zanti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682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2C9DCED-E430-49B2-A277-BA715A4E1394}"/>
              </a:ext>
            </a:extLst>
          </p:cNvPr>
          <p:cNvSpPr/>
          <p:nvPr/>
        </p:nvSpPr>
        <p:spPr>
          <a:xfrm>
            <a:off x="476250" y="167670"/>
            <a:ext cx="6096000" cy="646331"/>
          </a:xfrm>
          <a:prstGeom prst="rect">
            <a:avLst/>
          </a:prstGeom>
        </p:spPr>
        <p:txBody>
          <a:bodyPr lIns="0">
            <a:spAutoFit/>
          </a:bodyPr>
          <a:lstStyle/>
          <a:p>
            <a:pPr lvl="0"/>
            <a:r>
              <a:rPr lang="es-AR" sz="3600" b="1" dirty="0">
                <a:solidFill>
                  <a:prstClr val="black"/>
                </a:solidFill>
                <a:latin typeface="Segoe UI"/>
              </a:rPr>
              <a:t>Temario</a:t>
            </a:r>
          </a:p>
        </p:txBody>
      </p:sp>
      <p:grpSp>
        <p:nvGrpSpPr>
          <p:cNvPr id="603" name="Group 602">
            <a:extLst>
              <a:ext uri="{FF2B5EF4-FFF2-40B4-BE49-F238E27FC236}">
                <a16:creationId xmlns:a16="http://schemas.microsoft.com/office/drawing/2014/main" id="{023F40EF-AF6D-4941-BFDC-AF5298B2C0EC}"/>
              </a:ext>
            </a:extLst>
          </p:cNvPr>
          <p:cNvGrpSpPr/>
          <p:nvPr/>
        </p:nvGrpSpPr>
        <p:grpSpPr>
          <a:xfrm>
            <a:off x="528692" y="869289"/>
            <a:ext cx="465673" cy="91722"/>
            <a:chOff x="528692" y="1110344"/>
            <a:chExt cx="465673" cy="91722"/>
          </a:xfrm>
        </p:grpSpPr>
        <p:sp>
          <p:nvSpPr>
            <p:cNvPr id="604" name="Oval 603">
              <a:extLst>
                <a:ext uri="{FF2B5EF4-FFF2-40B4-BE49-F238E27FC236}">
                  <a16:creationId xmlns:a16="http://schemas.microsoft.com/office/drawing/2014/main" id="{9B418A7C-4093-4CB6-9AE6-AA0EF388AA2E}"/>
                </a:ext>
              </a:extLst>
            </p:cNvPr>
            <p:cNvSpPr/>
            <p:nvPr/>
          </p:nvSpPr>
          <p:spPr>
            <a:xfrm>
              <a:off x="528692" y="1110344"/>
              <a:ext cx="91722" cy="91722"/>
            </a:xfrm>
            <a:prstGeom prst="ellipse">
              <a:avLst/>
            </a:prstGeom>
            <a:solidFill>
              <a:srgbClr val="633248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AR" sz="1800" b="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+mn-ea"/>
                <a:cs typeface="+mn-cs"/>
              </a:endParaRPr>
            </a:p>
          </p:txBody>
        </p:sp>
        <p:sp>
          <p:nvSpPr>
            <p:cNvPr id="605" name="Oval 604">
              <a:extLst>
                <a:ext uri="{FF2B5EF4-FFF2-40B4-BE49-F238E27FC236}">
                  <a16:creationId xmlns:a16="http://schemas.microsoft.com/office/drawing/2014/main" id="{03A074FB-4545-4567-A436-68CCABED29F7}"/>
                </a:ext>
              </a:extLst>
            </p:cNvPr>
            <p:cNvSpPr/>
            <p:nvPr/>
          </p:nvSpPr>
          <p:spPr>
            <a:xfrm>
              <a:off x="715667" y="1110344"/>
              <a:ext cx="91722" cy="91722"/>
            </a:xfrm>
            <a:prstGeom prst="ellipse">
              <a:avLst/>
            </a:prstGeom>
            <a:solidFill>
              <a:srgbClr val="BF3B2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AR" sz="1800" b="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+mn-ea"/>
                <a:cs typeface="+mn-cs"/>
              </a:endParaRPr>
            </a:p>
          </p:txBody>
        </p:sp>
        <p:sp>
          <p:nvSpPr>
            <p:cNvPr id="606" name="Oval 605">
              <a:extLst>
                <a:ext uri="{FF2B5EF4-FFF2-40B4-BE49-F238E27FC236}">
                  <a16:creationId xmlns:a16="http://schemas.microsoft.com/office/drawing/2014/main" id="{23D0E6ED-3FB7-456A-A845-87F40705ED05}"/>
                </a:ext>
              </a:extLst>
            </p:cNvPr>
            <p:cNvSpPr/>
            <p:nvPr/>
          </p:nvSpPr>
          <p:spPr>
            <a:xfrm>
              <a:off x="902643" y="1110344"/>
              <a:ext cx="91722" cy="91722"/>
            </a:xfrm>
            <a:prstGeom prst="ellipse">
              <a:avLst/>
            </a:prstGeom>
            <a:solidFill>
              <a:srgbClr val="F69A1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AR" sz="1800" b="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+mn-ea"/>
                <a:cs typeface="+mn-cs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607620D-EA3D-4EF8-8A8B-0CB0FA783C40}"/>
              </a:ext>
            </a:extLst>
          </p:cNvPr>
          <p:cNvGrpSpPr/>
          <p:nvPr/>
        </p:nvGrpSpPr>
        <p:grpSpPr>
          <a:xfrm>
            <a:off x="2329829" y="6246382"/>
            <a:ext cx="9346234" cy="492443"/>
            <a:chOff x="2329829" y="6246382"/>
            <a:chExt cx="9346234" cy="492443"/>
          </a:xfrm>
        </p:grpSpPr>
        <p:sp>
          <p:nvSpPr>
            <p:cNvPr id="126" name="Slide Number Placeholder 1">
              <a:extLst>
                <a:ext uri="{FF2B5EF4-FFF2-40B4-BE49-F238E27FC236}">
                  <a16:creationId xmlns:a16="http://schemas.microsoft.com/office/drawing/2014/main" id="{4F44367D-27BF-4642-8DF1-3E9518994565}"/>
                </a:ext>
              </a:extLst>
            </p:cNvPr>
            <p:cNvSpPr txBox="1">
              <a:spLocks/>
            </p:cNvSpPr>
            <p:nvPr/>
          </p:nvSpPr>
          <p:spPr>
            <a:xfrm>
              <a:off x="8932863" y="6246382"/>
              <a:ext cx="2743200" cy="492443"/>
            </a:xfrm>
            <a:prstGeom prst="rect">
              <a:avLst/>
            </a:prstGeom>
          </p:spPr>
          <p:txBody>
            <a:bodyPr vert="horz" lIns="0" tIns="0" rIns="0" bIns="0" rtlCol="0" anchor="ctr">
              <a:spAutoFit/>
            </a:bodyPr>
            <a:lstStyle>
              <a:defPPr>
                <a:defRPr lang="id-ID"/>
              </a:defPPr>
              <a:lvl1pPr marL="0" algn="r" defTabSz="914400" rtl="0" eaLnBrk="1" latinLnBrk="0" hangingPunct="1">
                <a:defRPr lang="id-ID" sz="3600" b="1" i="1" kern="1200" smtClean="0">
                  <a:solidFill>
                    <a:schemeClr val="bg1">
                      <a:lumMod val="85000"/>
                    </a:schemeClr>
                  </a:solidFill>
                  <a:latin typeface="+mj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fld id="{25DC4C81-2C61-47A5-84F4-E27A90938989}" type="slidenum">
                <a:rPr lang="es-AR" sz="3200" smtClean="0">
                  <a:solidFill>
                    <a:schemeClr val="tx1"/>
                  </a:solidFill>
                  <a:latin typeface="Segoe UI"/>
                </a:rPr>
                <a:pPr/>
                <a:t>2</a:t>
              </a:fld>
              <a:endParaRPr lang="es-AR" sz="3200" dirty="0">
                <a:solidFill>
                  <a:schemeClr val="tx1"/>
                </a:solidFill>
                <a:latin typeface="Segoe UI"/>
              </a:endParaRPr>
            </a:p>
          </p:txBody>
        </p: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86B3EDD1-51F8-4F05-925F-9C3DE274390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29829" y="6578328"/>
              <a:ext cx="7938121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FB16B917-1FF8-41EE-B5B7-1462F15937B3}"/>
                </a:ext>
              </a:extLst>
            </p:cNvPr>
            <p:cNvSpPr txBox="1"/>
            <p:nvPr/>
          </p:nvSpPr>
          <p:spPr>
            <a:xfrm>
              <a:off x="10205638" y="6439829"/>
              <a:ext cx="92257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AR" sz="1200" b="1" dirty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Pagina</a:t>
              </a:r>
            </a:p>
          </p:txBody>
        </p:sp>
      </p:grpSp>
      <p:sp>
        <p:nvSpPr>
          <p:cNvPr id="54" name="Rectangle: Top Corners Snipped 53">
            <a:extLst>
              <a:ext uri="{FF2B5EF4-FFF2-40B4-BE49-F238E27FC236}">
                <a16:creationId xmlns:a16="http://schemas.microsoft.com/office/drawing/2014/main" id="{714E481A-084A-43AC-A0BD-9FA89B325509}"/>
              </a:ext>
            </a:extLst>
          </p:cNvPr>
          <p:cNvSpPr/>
          <p:nvPr/>
        </p:nvSpPr>
        <p:spPr>
          <a:xfrm rot="5400000">
            <a:off x="3020099" y="-241661"/>
            <a:ext cx="1057508" cy="4563923"/>
          </a:xfrm>
          <a:prstGeom prst="snip2SameRect">
            <a:avLst>
              <a:gd name="adj1" fmla="val 16722"/>
              <a:gd name="adj2" fmla="val 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D0620C77-B2B0-4F5E-B6D3-C120B4957D5A}"/>
              </a:ext>
            </a:extLst>
          </p:cNvPr>
          <p:cNvGrpSpPr/>
          <p:nvPr/>
        </p:nvGrpSpPr>
        <p:grpSpPr>
          <a:xfrm>
            <a:off x="5346251" y="1689348"/>
            <a:ext cx="484561" cy="701904"/>
            <a:chOff x="5047077" y="1676403"/>
            <a:chExt cx="484561" cy="701904"/>
          </a:xfrm>
        </p:grpSpPr>
        <p:sp>
          <p:nvSpPr>
            <p:cNvPr id="53" name="Trapezoid 52">
              <a:extLst>
                <a:ext uri="{FF2B5EF4-FFF2-40B4-BE49-F238E27FC236}">
                  <a16:creationId xmlns:a16="http://schemas.microsoft.com/office/drawing/2014/main" id="{EDE33C5C-4A6F-48C6-BD39-32FDE2CBEF76}"/>
                </a:ext>
              </a:extLst>
            </p:cNvPr>
            <p:cNvSpPr/>
            <p:nvPr/>
          </p:nvSpPr>
          <p:spPr>
            <a:xfrm rot="16200000" flipH="1">
              <a:off x="4938406" y="1785074"/>
              <a:ext cx="701904" cy="484561"/>
            </a:xfrm>
            <a:prstGeom prst="trapezoid">
              <a:avLst>
                <a:gd name="adj" fmla="val 14916"/>
              </a:avLst>
            </a:prstGeom>
            <a:solidFill>
              <a:srgbClr val="F69A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61A6C9CD-B6AF-4F3D-BE24-8E44E93DAC07}"/>
                </a:ext>
              </a:extLst>
            </p:cNvPr>
            <p:cNvSpPr txBox="1"/>
            <p:nvPr/>
          </p:nvSpPr>
          <p:spPr>
            <a:xfrm>
              <a:off x="5094041" y="1873466"/>
              <a:ext cx="39062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14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03</a:t>
              </a:r>
            </a:p>
          </p:txBody>
        </p:sp>
      </p:grpSp>
      <p:sp>
        <p:nvSpPr>
          <p:cNvPr id="139" name="Freeform 170">
            <a:extLst>
              <a:ext uri="{FF2B5EF4-FFF2-40B4-BE49-F238E27FC236}">
                <a16:creationId xmlns:a16="http://schemas.microsoft.com/office/drawing/2014/main" id="{CEB599F0-2A29-488E-8012-00AEE5F33770}"/>
              </a:ext>
            </a:extLst>
          </p:cNvPr>
          <p:cNvSpPr>
            <a:spLocks noEditPoints="1"/>
          </p:cNvSpPr>
          <p:nvPr/>
        </p:nvSpPr>
        <p:spPr bwMode="auto">
          <a:xfrm>
            <a:off x="515938" y="1325693"/>
            <a:ext cx="1393988" cy="1416957"/>
          </a:xfrm>
          <a:custGeom>
            <a:avLst/>
            <a:gdLst>
              <a:gd name="T0" fmla="*/ 606 w 670"/>
              <a:gd name="T1" fmla="*/ 366 h 681"/>
              <a:gd name="T2" fmla="*/ 606 w 670"/>
              <a:gd name="T3" fmla="*/ 316 h 681"/>
              <a:gd name="T4" fmla="*/ 669 w 670"/>
              <a:gd name="T5" fmla="*/ 267 h 681"/>
              <a:gd name="T6" fmla="*/ 643 w 670"/>
              <a:gd name="T7" fmla="*/ 199 h 681"/>
              <a:gd name="T8" fmla="*/ 540 w 670"/>
              <a:gd name="T9" fmla="*/ 162 h 681"/>
              <a:gd name="T10" fmla="*/ 562 w 670"/>
              <a:gd name="T11" fmla="*/ 85 h 681"/>
              <a:gd name="T12" fmla="*/ 500 w 670"/>
              <a:gd name="T13" fmla="*/ 45 h 681"/>
              <a:gd name="T14" fmla="*/ 395 w 670"/>
              <a:gd name="T15" fmla="*/ 76 h 681"/>
              <a:gd name="T16" fmla="*/ 369 w 670"/>
              <a:gd name="T17" fmla="*/ 0 h 681"/>
              <a:gd name="T18" fmla="*/ 295 w 670"/>
              <a:gd name="T19" fmla="*/ 5 h 681"/>
              <a:gd name="T20" fmla="*/ 228 w 670"/>
              <a:gd name="T21" fmla="*/ 91 h 681"/>
              <a:gd name="T22" fmla="*/ 162 w 670"/>
              <a:gd name="T23" fmla="*/ 46 h 681"/>
              <a:gd name="T24" fmla="*/ 105 w 670"/>
              <a:gd name="T25" fmla="*/ 92 h 681"/>
              <a:gd name="T26" fmla="*/ 102 w 670"/>
              <a:gd name="T27" fmla="*/ 202 h 681"/>
              <a:gd name="T28" fmla="*/ 22 w 670"/>
              <a:gd name="T29" fmla="*/ 204 h 681"/>
              <a:gd name="T30" fmla="*/ 3 w 670"/>
              <a:gd name="T31" fmla="*/ 275 h 681"/>
              <a:gd name="T32" fmla="*/ 63 w 670"/>
              <a:gd name="T33" fmla="*/ 341 h 681"/>
              <a:gd name="T34" fmla="*/ 3 w 670"/>
              <a:gd name="T35" fmla="*/ 407 h 681"/>
              <a:gd name="T36" fmla="*/ 22 w 670"/>
              <a:gd name="T37" fmla="*/ 478 h 681"/>
              <a:gd name="T38" fmla="*/ 102 w 670"/>
              <a:gd name="T39" fmla="*/ 480 h 681"/>
              <a:gd name="T40" fmla="*/ 105 w 670"/>
              <a:gd name="T41" fmla="*/ 589 h 681"/>
              <a:gd name="T42" fmla="*/ 162 w 670"/>
              <a:gd name="T43" fmla="*/ 636 h 681"/>
              <a:gd name="T44" fmla="*/ 228 w 670"/>
              <a:gd name="T45" fmla="*/ 591 h 681"/>
              <a:gd name="T46" fmla="*/ 295 w 670"/>
              <a:gd name="T47" fmla="*/ 677 h 681"/>
              <a:gd name="T48" fmla="*/ 369 w 670"/>
              <a:gd name="T49" fmla="*/ 681 h 681"/>
              <a:gd name="T50" fmla="*/ 395 w 670"/>
              <a:gd name="T51" fmla="*/ 606 h 681"/>
              <a:gd name="T52" fmla="*/ 500 w 670"/>
              <a:gd name="T53" fmla="*/ 636 h 681"/>
              <a:gd name="T54" fmla="*/ 562 w 670"/>
              <a:gd name="T55" fmla="*/ 597 h 681"/>
              <a:gd name="T56" fmla="*/ 540 w 670"/>
              <a:gd name="T57" fmla="*/ 520 h 681"/>
              <a:gd name="T58" fmla="*/ 643 w 670"/>
              <a:gd name="T59" fmla="*/ 483 h 681"/>
              <a:gd name="T60" fmla="*/ 669 w 670"/>
              <a:gd name="T61" fmla="*/ 414 h 681"/>
              <a:gd name="T62" fmla="*/ 542 w 670"/>
              <a:gd name="T63" fmla="*/ 341 h 681"/>
              <a:gd name="T64" fmla="*/ 128 w 670"/>
              <a:gd name="T65" fmla="*/ 341 h 681"/>
              <a:gd name="T66" fmla="*/ 542 w 670"/>
              <a:gd name="T67" fmla="*/ 341 h 6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670" h="681">
                <a:moveTo>
                  <a:pt x="667" y="407"/>
                </a:moveTo>
                <a:cubicBezTo>
                  <a:pt x="606" y="366"/>
                  <a:pt x="606" y="366"/>
                  <a:pt x="606" y="366"/>
                </a:cubicBezTo>
                <a:cubicBezTo>
                  <a:pt x="607" y="357"/>
                  <a:pt x="607" y="349"/>
                  <a:pt x="607" y="341"/>
                </a:cubicBezTo>
                <a:cubicBezTo>
                  <a:pt x="607" y="332"/>
                  <a:pt x="607" y="324"/>
                  <a:pt x="606" y="316"/>
                </a:cubicBezTo>
                <a:cubicBezTo>
                  <a:pt x="667" y="275"/>
                  <a:pt x="667" y="275"/>
                  <a:pt x="667" y="275"/>
                </a:cubicBezTo>
                <a:cubicBezTo>
                  <a:pt x="669" y="274"/>
                  <a:pt x="670" y="270"/>
                  <a:pt x="669" y="267"/>
                </a:cubicBezTo>
                <a:cubicBezTo>
                  <a:pt x="649" y="204"/>
                  <a:pt x="649" y="204"/>
                  <a:pt x="649" y="204"/>
                </a:cubicBezTo>
                <a:cubicBezTo>
                  <a:pt x="648" y="201"/>
                  <a:pt x="645" y="199"/>
                  <a:pt x="643" y="199"/>
                </a:cubicBezTo>
                <a:cubicBezTo>
                  <a:pt x="569" y="202"/>
                  <a:pt x="569" y="202"/>
                  <a:pt x="569" y="202"/>
                </a:cubicBezTo>
                <a:cubicBezTo>
                  <a:pt x="560" y="187"/>
                  <a:pt x="551" y="174"/>
                  <a:pt x="540" y="162"/>
                </a:cubicBezTo>
                <a:cubicBezTo>
                  <a:pt x="565" y="92"/>
                  <a:pt x="565" y="92"/>
                  <a:pt x="565" y="92"/>
                </a:cubicBezTo>
                <a:cubicBezTo>
                  <a:pt x="566" y="90"/>
                  <a:pt x="565" y="87"/>
                  <a:pt x="562" y="85"/>
                </a:cubicBezTo>
                <a:cubicBezTo>
                  <a:pt x="508" y="46"/>
                  <a:pt x="508" y="46"/>
                  <a:pt x="508" y="46"/>
                </a:cubicBezTo>
                <a:cubicBezTo>
                  <a:pt x="506" y="44"/>
                  <a:pt x="503" y="44"/>
                  <a:pt x="500" y="45"/>
                </a:cubicBezTo>
                <a:cubicBezTo>
                  <a:pt x="443" y="91"/>
                  <a:pt x="443" y="91"/>
                  <a:pt x="443" y="91"/>
                </a:cubicBezTo>
                <a:cubicBezTo>
                  <a:pt x="427" y="84"/>
                  <a:pt x="412" y="79"/>
                  <a:pt x="395" y="76"/>
                </a:cubicBezTo>
                <a:cubicBezTo>
                  <a:pt x="375" y="5"/>
                  <a:pt x="375" y="5"/>
                  <a:pt x="375" y="5"/>
                </a:cubicBezTo>
                <a:cubicBezTo>
                  <a:pt x="374" y="2"/>
                  <a:pt x="372" y="0"/>
                  <a:pt x="369" y="0"/>
                </a:cubicBezTo>
                <a:cubicBezTo>
                  <a:pt x="302" y="0"/>
                  <a:pt x="302" y="0"/>
                  <a:pt x="302" y="0"/>
                </a:cubicBezTo>
                <a:cubicBezTo>
                  <a:pt x="299" y="0"/>
                  <a:pt x="296" y="2"/>
                  <a:pt x="295" y="5"/>
                </a:cubicBezTo>
                <a:cubicBezTo>
                  <a:pt x="275" y="76"/>
                  <a:pt x="275" y="76"/>
                  <a:pt x="275" y="76"/>
                </a:cubicBezTo>
                <a:cubicBezTo>
                  <a:pt x="259" y="79"/>
                  <a:pt x="243" y="84"/>
                  <a:pt x="228" y="91"/>
                </a:cubicBezTo>
                <a:cubicBezTo>
                  <a:pt x="170" y="45"/>
                  <a:pt x="170" y="45"/>
                  <a:pt x="170" y="45"/>
                </a:cubicBezTo>
                <a:cubicBezTo>
                  <a:pt x="168" y="44"/>
                  <a:pt x="164" y="44"/>
                  <a:pt x="162" y="46"/>
                </a:cubicBezTo>
                <a:cubicBezTo>
                  <a:pt x="108" y="85"/>
                  <a:pt x="108" y="85"/>
                  <a:pt x="108" y="85"/>
                </a:cubicBezTo>
                <a:cubicBezTo>
                  <a:pt x="106" y="87"/>
                  <a:pt x="105" y="90"/>
                  <a:pt x="105" y="92"/>
                </a:cubicBezTo>
                <a:cubicBezTo>
                  <a:pt x="131" y="162"/>
                  <a:pt x="131" y="162"/>
                  <a:pt x="131" y="162"/>
                </a:cubicBezTo>
                <a:cubicBezTo>
                  <a:pt x="120" y="174"/>
                  <a:pt x="110" y="187"/>
                  <a:pt x="102" y="202"/>
                </a:cubicBezTo>
                <a:cubicBezTo>
                  <a:pt x="28" y="199"/>
                  <a:pt x="28" y="199"/>
                  <a:pt x="28" y="199"/>
                </a:cubicBezTo>
                <a:cubicBezTo>
                  <a:pt x="25" y="199"/>
                  <a:pt x="23" y="201"/>
                  <a:pt x="22" y="204"/>
                </a:cubicBezTo>
                <a:cubicBezTo>
                  <a:pt x="1" y="267"/>
                  <a:pt x="1" y="267"/>
                  <a:pt x="1" y="267"/>
                </a:cubicBezTo>
                <a:cubicBezTo>
                  <a:pt x="0" y="270"/>
                  <a:pt x="1" y="273"/>
                  <a:pt x="3" y="275"/>
                </a:cubicBezTo>
                <a:cubicBezTo>
                  <a:pt x="65" y="316"/>
                  <a:pt x="65" y="316"/>
                  <a:pt x="65" y="316"/>
                </a:cubicBezTo>
                <a:cubicBezTo>
                  <a:pt x="64" y="324"/>
                  <a:pt x="63" y="332"/>
                  <a:pt x="63" y="341"/>
                </a:cubicBezTo>
                <a:cubicBezTo>
                  <a:pt x="63" y="349"/>
                  <a:pt x="64" y="357"/>
                  <a:pt x="65" y="366"/>
                </a:cubicBezTo>
                <a:cubicBezTo>
                  <a:pt x="3" y="407"/>
                  <a:pt x="3" y="407"/>
                  <a:pt x="3" y="407"/>
                </a:cubicBezTo>
                <a:cubicBezTo>
                  <a:pt x="1" y="408"/>
                  <a:pt x="0" y="412"/>
                  <a:pt x="1" y="414"/>
                </a:cubicBezTo>
                <a:cubicBezTo>
                  <a:pt x="22" y="478"/>
                  <a:pt x="22" y="478"/>
                  <a:pt x="22" y="478"/>
                </a:cubicBezTo>
                <a:cubicBezTo>
                  <a:pt x="23" y="481"/>
                  <a:pt x="25" y="483"/>
                  <a:pt x="28" y="483"/>
                </a:cubicBezTo>
                <a:cubicBezTo>
                  <a:pt x="102" y="480"/>
                  <a:pt x="102" y="480"/>
                  <a:pt x="102" y="480"/>
                </a:cubicBezTo>
                <a:cubicBezTo>
                  <a:pt x="110" y="494"/>
                  <a:pt x="120" y="508"/>
                  <a:pt x="131" y="520"/>
                </a:cubicBezTo>
                <a:cubicBezTo>
                  <a:pt x="105" y="589"/>
                  <a:pt x="105" y="589"/>
                  <a:pt x="105" y="589"/>
                </a:cubicBezTo>
                <a:cubicBezTo>
                  <a:pt x="105" y="592"/>
                  <a:pt x="106" y="595"/>
                  <a:pt x="108" y="597"/>
                </a:cubicBezTo>
                <a:cubicBezTo>
                  <a:pt x="162" y="636"/>
                  <a:pt x="162" y="636"/>
                  <a:pt x="162" y="636"/>
                </a:cubicBezTo>
                <a:cubicBezTo>
                  <a:pt x="164" y="638"/>
                  <a:pt x="168" y="638"/>
                  <a:pt x="170" y="636"/>
                </a:cubicBezTo>
                <a:cubicBezTo>
                  <a:pt x="228" y="591"/>
                  <a:pt x="228" y="591"/>
                  <a:pt x="228" y="591"/>
                </a:cubicBezTo>
                <a:cubicBezTo>
                  <a:pt x="243" y="597"/>
                  <a:pt x="259" y="602"/>
                  <a:pt x="275" y="606"/>
                </a:cubicBezTo>
                <a:cubicBezTo>
                  <a:pt x="295" y="677"/>
                  <a:pt x="295" y="677"/>
                  <a:pt x="295" y="677"/>
                </a:cubicBezTo>
                <a:cubicBezTo>
                  <a:pt x="296" y="679"/>
                  <a:pt x="299" y="681"/>
                  <a:pt x="302" y="681"/>
                </a:cubicBezTo>
                <a:cubicBezTo>
                  <a:pt x="369" y="681"/>
                  <a:pt x="369" y="681"/>
                  <a:pt x="369" y="681"/>
                </a:cubicBezTo>
                <a:cubicBezTo>
                  <a:pt x="372" y="681"/>
                  <a:pt x="374" y="679"/>
                  <a:pt x="375" y="677"/>
                </a:cubicBezTo>
                <a:cubicBezTo>
                  <a:pt x="395" y="606"/>
                  <a:pt x="395" y="606"/>
                  <a:pt x="395" y="606"/>
                </a:cubicBezTo>
                <a:cubicBezTo>
                  <a:pt x="412" y="602"/>
                  <a:pt x="427" y="597"/>
                  <a:pt x="443" y="591"/>
                </a:cubicBezTo>
                <a:cubicBezTo>
                  <a:pt x="500" y="636"/>
                  <a:pt x="500" y="636"/>
                  <a:pt x="500" y="636"/>
                </a:cubicBezTo>
                <a:cubicBezTo>
                  <a:pt x="503" y="638"/>
                  <a:pt x="506" y="638"/>
                  <a:pt x="508" y="636"/>
                </a:cubicBezTo>
                <a:cubicBezTo>
                  <a:pt x="562" y="597"/>
                  <a:pt x="562" y="597"/>
                  <a:pt x="562" y="597"/>
                </a:cubicBezTo>
                <a:cubicBezTo>
                  <a:pt x="565" y="595"/>
                  <a:pt x="566" y="592"/>
                  <a:pt x="565" y="589"/>
                </a:cubicBezTo>
                <a:cubicBezTo>
                  <a:pt x="540" y="520"/>
                  <a:pt x="540" y="520"/>
                  <a:pt x="540" y="520"/>
                </a:cubicBezTo>
                <a:cubicBezTo>
                  <a:pt x="551" y="508"/>
                  <a:pt x="560" y="494"/>
                  <a:pt x="569" y="480"/>
                </a:cubicBezTo>
                <a:cubicBezTo>
                  <a:pt x="643" y="483"/>
                  <a:pt x="643" y="483"/>
                  <a:pt x="643" y="483"/>
                </a:cubicBezTo>
                <a:cubicBezTo>
                  <a:pt x="645" y="483"/>
                  <a:pt x="648" y="481"/>
                  <a:pt x="649" y="478"/>
                </a:cubicBezTo>
                <a:cubicBezTo>
                  <a:pt x="669" y="414"/>
                  <a:pt x="669" y="414"/>
                  <a:pt x="669" y="414"/>
                </a:cubicBezTo>
                <a:cubicBezTo>
                  <a:pt x="670" y="412"/>
                  <a:pt x="669" y="408"/>
                  <a:pt x="667" y="407"/>
                </a:cubicBezTo>
                <a:moveTo>
                  <a:pt x="542" y="341"/>
                </a:moveTo>
                <a:cubicBezTo>
                  <a:pt x="542" y="455"/>
                  <a:pt x="450" y="548"/>
                  <a:pt x="335" y="548"/>
                </a:cubicBezTo>
                <a:cubicBezTo>
                  <a:pt x="221" y="548"/>
                  <a:pt x="128" y="455"/>
                  <a:pt x="128" y="341"/>
                </a:cubicBezTo>
                <a:cubicBezTo>
                  <a:pt x="128" y="226"/>
                  <a:pt x="221" y="134"/>
                  <a:pt x="335" y="134"/>
                </a:cubicBezTo>
                <a:cubicBezTo>
                  <a:pt x="450" y="134"/>
                  <a:pt x="542" y="226"/>
                  <a:pt x="542" y="341"/>
                </a:cubicBezTo>
              </a:path>
            </a:pathLst>
          </a:custGeom>
          <a:solidFill>
            <a:srgbClr val="F69A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 dirty="0"/>
          </a:p>
        </p:txBody>
      </p:sp>
      <p:sp>
        <p:nvSpPr>
          <p:cNvPr id="140" name="Oval 173">
            <a:extLst>
              <a:ext uri="{FF2B5EF4-FFF2-40B4-BE49-F238E27FC236}">
                <a16:creationId xmlns:a16="http://schemas.microsoft.com/office/drawing/2014/main" id="{792C775E-0ADF-481D-AD6C-7D8B68223C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5667" y="1511546"/>
            <a:ext cx="1052939" cy="1057508"/>
          </a:xfrm>
          <a:prstGeom prst="ellipse">
            <a:avLst/>
          </a:prstGeom>
          <a:solidFill>
            <a:srgbClr val="F69A10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 dirty="0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189BE5F0-B2BB-46C1-B92B-CDA1C4EA4940}"/>
              </a:ext>
            </a:extLst>
          </p:cNvPr>
          <p:cNvSpPr txBox="1"/>
          <p:nvPr/>
        </p:nvSpPr>
        <p:spPr>
          <a:xfrm>
            <a:off x="2034874" y="1664840"/>
            <a:ext cx="32484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b="1" dirty="0">
                <a:solidFill>
                  <a:srgbClr val="BF3B2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Qué es la </a:t>
            </a:r>
            <a:r>
              <a:rPr lang="es-AR" sz="2000" b="1" dirty="0" err="1">
                <a:solidFill>
                  <a:srgbClr val="BF3B2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Programacion</a:t>
            </a:r>
            <a:r>
              <a:rPr lang="es-AR" sz="2000" b="1" dirty="0">
                <a:solidFill>
                  <a:srgbClr val="BF3B2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Reactiva</a:t>
            </a:r>
          </a:p>
        </p:txBody>
      </p:sp>
      <p:sp>
        <p:nvSpPr>
          <p:cNvPr id="143" name="Rectangle: Top Corners Snipped 142">
            <a:extLst>
              <a:ext uri="{FF2B5EF4-FFF2-40B4-BE49-F238E27FC236}">
                <a16:creationId xmlns:a16="http://schemas.microsoft.com/office/drawing/2014/main" id="{A4CAD308-8AB1-40E8-979B-90821F271566}"/>
              </a:ext>
            </a:extLst>
          </p:cNvPr>
          <p:cNvSpPr/>
          <p:nvPr/>
        </p:nvSpPr>
        <p:spPr>
          <a:xfrm rot="5400000">
            <a:off x="3020098" y="1337827"/>
            <a:ext cx="1057508" cy="4563923"/>
          </a:xfrm>
          <a:prstGeom prst="snip2SameRect">
            <a:avLst>
              <a:gd name="adj1" fmla="val 16722"/>
              <a:gd name="adj2" fmla="val 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EE13F8E4-A667-4176-94AC-3BD6ADF7F496}"/>
              </a:ext>
            </a:extLst>
          </p:cNvPr>
          <p:cNvGrpSpPr/>
          <p:nvPr/>
        </p:nvGrpSpPr>
        <p:grpSpPr>
          <a:xfrm>
            <a:off x="5346251" y="3268836"/>
            <a:ext cx="484561" cy="701904"/>
            <a:chOff x="5047077" y="1676403"/>
            <a:chExt cx="484561" cy="701904"/>
          </a:xfrm>
          <a:solidFill>
            <a:srgbClr val="BF3B26"/>
          </a:solidFill>
        </p:grpSpPr>
        <p:sp>
          <p:nvSpPr>
            <p:cNvPr id="149" name="Trapezoid 148">
              <a:extLst>
                <a:ext uri="{FF2B5EF4-FFF2-40B4-BE49-F238E27FC236}">
                  <a16:creationId xmlns:a16="http://schemas.microsoft.com/office/drawing/2014/main" id="{7BCDFDC4-0C5F-48EA-B195-54B08F2BA2CE}"/>
                </a:ext>
              </a:extLst>
            </p:cNvPr>
            <p:cNvSpPr/>
            <p:nvPr/>
          </p:nvSpPr>
          <p:spPr>
            <a:xfrm rot="16200000" flipH="1">
              <a:off x="4938406" y="1785074"/>
              <a:ext cx="701904" cy="484561"/>
            </a:xfrm>
            <a:prstGeom prst="trapezoid">
              <a:avLst>
                <a:gd name="adj" fmla="val 1491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0D82C2FE-B5D9-4FEF-AA0A-B4EEBCC85005}"/>
                </a:ext>
              </a:extLst>
            </p:cNvPr>
            <p:cNvSpPr txBox="1"/>
            <p:nvPr/>
          </p:nvSpPr>
          <p:spPr>
            <a:xfrm>
              <a:off x="5094041" y="1873466"/>
              <a:ext cx="390623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s-AR" sz="14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06</a:t>
              </a:r>
            </a:p>
          </p:txBody>
        </p:sp>
      </p:grpSp>
      <p:sp>
        <p:nvSpPr>
          <p:cNvPr id="147" name="Freeform 170">
            <a:extLst>
              <a:ext uri="{FF2B5EF4-FFF2-40B4-BE49-F238E27FC236}">
                <a16:creationId xmlns:a16="http://schemas.microsoft.com/office/drawing/2014/main" id="{8B9D5082-DC6D-4BE4-9A87-B6E55835E707}"/>
              </a:ext>
            </a:extLst>
          </p:cNvPr>
          <p:cNvSpPr>
            <a:spLocks noEditPoints="1"/>
          </p:cNvSpPr>
          <p:nvPr/>
        </p:nvSpPr>
        <p:spPr bwMode="auto">
          <a:xfrm>
            <a:off x="515938" y="2905181"/>
            <a:ext cx="1393988" cy="1416957"/>
          </a:xfrm>
          <a:custGeom>
            <a:avLst/>
            <a:gdLst>
              <a:gd name="T0" fmla="*/ 606 w 670"/>
              <a:gd name="T1" fmla="*/ 366 h 681"/>
              <a:gd name="T2" fmla="*/ 606 w 670"/>
              <a:gd name="T3" fmla="*/ 316 h 681"/>
              <a:gd name="T4" fmla="*/ 669 w 670"/>
              <a:gd name="T5" fmla="*/ 267 h 681"/>
              <a:gd name="T6" fmla="*/ 643 w 670"/>
              <a:gd name="T7" fmla="*/ 199 h 681"/>
              <a:gd name="T8" fmla="*/ 540 w 670"/>
              <a:gd name="T9" fmla="*/ 162 h 681"/>
              <a:gd name="T10" fmla="*/ 562 w 670"/>
              <a:gd name="T11" fmla="*/ 85 h 681"/>
              <a:gd name="T12" fmla="*/ 500 w 670"/>
              <a:gd name="T13" fmla="*/ 45 h 681"/>
              <a:gd name="T14" fmla="*/ 395 w 670"/>
              <a:gd name="T15" fmla="*/ 76 h 681"/>
              <a:gd name="T16" fmla="*/ 369 w 670"/>
              <a:gd name="T17" fmla="*/ 0 h 681"/>
              <a:gd name="T18" fmla="*/ 295 w 670"/>
              <a:gd name="T19" fmla="*/ 5 h 681"/>
              <a:gd name="T20" fmla="*/ 228 w 670"/>
              <a:gd name="T21" fmla="*/ 91 h 681"/>
              <a:gd name="T22" fmla="*/ 162 w 670"/>
              <a:gd name="T23" fmla="*/ 46 h 681"/>
              <a:gd name="T24" fmla="*/ 105 w 670"/>
              <a:gd name="T25" fmla="*/ 92 h 681"/>
              <a:gd name="T26" fmla="*/ 102 w 670"/>
              <a:gd name="T27" fmla="*/ 202 h 681"/>
              <a:gd name="T28" fmla="*/ 22 w 670"/>
              <a:gd name="T29" fmla="*/ 204 h 681"/>
              <a:gd name="T30" fmla="*/ 3 w 670"/>
              <a:gd name="T31" fmla="*/ 275 h 681"/>
              <a:gd name="T32" fmla="*/ 63 w 670"/>
              <a:gd name="T33" fmla="*/ 341 h 681"/>
              <a:gd name="T34" fmla="*/ 3 w 670"/>
              <a:gd name="T35" fmla="*/ 407 h 681"/>
              <a:gd name="T36" fmla="*/ 22 w 670"/>
              <a:gd name="T37" fmla="*/ 478 h 681"/>
              <a:gd name="T38" fmla="*/ 102 w 670"/>
              <a:gd name="T39" fmla="*/ 480 h 681"/>
              <a:gd name="T40" fmla="*/ 105 w 670"/>
              <a:gd name="T41" fmla="*/ 589 h 681"/>
              <a:gd name="T42" fmla="*/ 162 w 670"/>
              <a:gd name="T43" fmla="*/ 636 h 681"/>
              <a:gd name="T44" fmla="*/ 228 w 670"/>
              <a:gd name="T45" fmla="*/ 591 h 681"/>
              <a:gd name="T46" fmla="*/ 295 w 670"/>
              <a:gd name="T47" fmla="*/ 677 h 681"/>
              <a:gd name="T48" fmla="*/ 369 w 670"/>
              <a:gd name="T49" fmla="*/ 681 h 681"/>
              <a:gd name="T50" fmla="*/ 395 w 670"/>
              <a:gd name="T51" fmla="*/ 606 h 681"/>
              <a:gd name="T52" fmla="*/ 500 w 670"/>
              <a:gd name="T53" fmla="*/ 636 h 681"/>
              <a:gd name="T54" fmla="*/ 562 w 670"/>
              <a:gd name="T55" fmla="*/ 597 h 681"/>
              <a:gd name="T56" fmla="*/ 540 w 670"/>
              <a:gd name="T57" fmla="*/ 520 h 681"/>
              <a:gd name="T58" fmla="*/ 643 w 670"/>
              <a:gd name="T59" fmla="*/ 483 h 681"/>
              <a:gd name="T60" fmla="*/ 669 w 670"/>
              <a:gd name="T61" fmla="*/ 414 h 681"/>
              <a:gd name="T62" fmla="*/ 542 w 670"/>
              <a:gd name="T63" fmla="*/ 341 h 681"/>
              <a:gd name="T64" fmla="*/ 128 w 670"/>
              <a:gd name="T65" fmla="*/ 341 h 681"/>
              <a:gd name="T66" fmla="*/ 542 w 670"/>
              <a:gd name="T67" fmla="*/ 341 h 6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670" h="681">
                <a:moveTo>
                  <a:pt x="667" y="407"/>
                </a:moveTo>
                <a:cubicBezTo>
                  <a:pt x="606" y="366"/>
                  <a:pt x="606" y="366"/>
                  <a:pt x="606" y="366"/>
                </a:cubicBezTo>
                <a:cubicBezTo>
                  <a:pt x="607" y="357"/>
                  <a:pt x="607" y="349"/>
                  <a:pt x="607" y="341"/>
                </a:cubicBezTo>
                <a:cubicBezTo>
                  <a:pt x="607" y="332"/>
                  <a:pt x="607" y="324"/>
                  <a:pt x="606" y="316"/>
                </a:cubicBezTo>
                <a:cubicBezTo>
                  <a:pt x="667" y="275"/>
                  <a:pt x="667" y="275"/>
                  <a:pt x="667" y="275"/>
                </a:cubicBezTo>
                <a:cubicBezTo>
                  <a:pt x="669" y="274"/>
                  <a:pt x="670" y="270"/>
                  <a:pt x="669" y="267"/>
                </a:cubicBezTo>
                <a:cubicBezTo>
                  <a:pt x="649" y="204"/>
                  <a:pt x="649" y="204"/>
                  <a:pt x="649" y="204"/>
                </a:cubicBezTo>
                <a:cubicBezTo>
                  <a:pt x="648" y="201"/>
                  <a:pt x="645" y="199"/>
                  <a:pt x="643" y="199"/>
                </a:cubicBezTo>
                <a:cubicBezTo>
                  <a:pt x="569" y="202"/>
                  <a:pt x="569" y="202"/>
                  <a:pt x="569" y="202"/>
                </a:cubicBezTo>
                <a:cubicBezTo>
                  <a:pt x="560" y="187"/>
                  <a:pt x="551" y="174"/>
                  <a:pt x="540" y="162"/>
                </a:cubicBezTo>
                <a:cubicBezTo>
                  <a:pt x="565" y="92"/>
                  <a:pt x="565" y="92"/>
                  <a:pt x="565" y="92"/>
                </a:cubicBezTo>
                <a:cubicBezTo>
                  <a:pt x="566" y="90"/>
                  <a:pt x="565" y="87"/>
                  <a:pt x="562" y="85"/>
                </a:cubicBezTo>
                <a:cubicBezTo>
                  <a:pt x="508" y="46"/>
                  <a:pt x="508" y="46"/>
                  <a:pt x="508" y="46"/>
                </a:cubicBezTo>
                <a:cubicBezTo>
                  <a:pt x="506" y="44"/>
                  <a:pt x="503" y="44"/>
                  <a:pt x="500" y="45"/>
                </a:cubicBezTo>
                <a:cubicBezTo>
                  <a:pt x="443" y="91"/>
                  <a:pt x="443" y="91"/>
                  <a:pt x="443" y="91"/>
                </a:cubicBezTo>
                <a:cubicBezTo>
                  <a:pt x="427" y="84"/>
                  <a:pt x="412" y="79"/>
                  <a:pt x="395" y="76"/>
                </a:cubicBezTo>
                <a:cubicBezTo>
                  <a:pt x="375" y="5"/>
                  <a:pt x="375" y="5"/>
                  <a:pt x="375" y="5"/>
                </a:cubicBezTo>
                <a:cubicBezTo>
                  <a:pt x="374" y="2"/>
                  <a:pt x="372" y="0"/>
                  <a:pt x="369" y="0"/>
                </a:cubicBezTo>
                <a:cubicBezTo>
                  <a:pt x="302" y="0"/>
                  <a:pt x="302" y="0"/>
                  <a:pt x="302" y="0"/>
                </a:cubicBezTo>
                <a:cubicBezTo>
                  <a:pt x="299" y="0"/>
                  <a:pt x="296" y="2"/>
                  <a:pt x="295" y="5"/>
                </a:cubicBezTo>
                <a:cubicBezTo>
                  <a:pt x="275" y="76"/>
                  <a:pt x="275" y="76"/>
                  <a:pt x="275" y="76"/>
                </a:cubicBezTo>
                <a:cubicBezTo>
                  <a:pt x="259" y="79"/>
                  <a:pt x="243" y="84"/>
                  <a:pt x="228" y="91"/>
                </a:cubicBezTo>
                <a:cubicBezTo>
                  <a:pt x="170" y="45"/>
                  <a:pt x="170" y="45"/>
                  <a:pt x="170" y="45"/>
                </a:cubicBezTo>
                <a:cubicBezTo>
                  <a:pt x="168" y="44"/>
                  <a:pt x="164" y="44"/>
                  <a:pt x="162" y="46"/>
                </a:cubicBezTo>
                <a:cubicBezTo>
                  <a:pt x="108" y="85"/>
                  <a:pt x="108" y="85"/>
                  <a:pt x="108" y="85"/>
                </a:cubicBezTo>
                <a:cubicBezTo>
                  <a:pt x="106" y="87"/>
                  <a:pt x="105" y="90"/>
                  <a:pt x="105" y="92"/>
                </a:cubicBezTo>
                <a:cubicBezTo>
                  <a:pt x="131" y="162"/>
                  <a:pt x="131" y="162"/>
                  <a:pt x="131" y="162"/>
                </a:cubicBezTo>
                <a:cubicBezTo>
                  <a:pt x="120" y="174"/>
                  <a:pt x="110" y="187"/>
                  <a:pt x="102" y="202"/>
                </a:cubicBezTo>
                <a:cubicBezTo>
                  <a:pt x="28" y="199"/>
                  <a:pt x="28" y="199"/>
                  <a:pt x="28" y="199"/>
                </a:cubicBezTo>
                <a:cubicBezTo>
                  <a:pt x="25" y="199"/>
                  <a:pt x="23" y="201"/>
                  <a:pt x="22" y="204"/>
                </a:cubicBezTo>
                <a:cubicBezTo>
                  <a:pt x="1" y="267"/>
                  <a:pt x="1" y="267"/>
                  <a:pt x="1" y="267"/>
                </a:cubicBezTo>
                <a:cubicBezTo>
                  <a:pt x="0" y="270"/>
                  <a:pt x="1" y="273"/>
                  <a:pt x="3" y="275"/>
                </a:cubicBezTo>
                <a:cubicBezTo>
                  <a:pt x="65" y="316"/>
                  <a:pt x="65" y="316"/>
                  <a:pt x="65" y="316"/>
                </a:cubicBezTo>
                <a:cubicBezTo>
                  <a:pt x="64" y="324"/>
                  <a:pt x="63" y="332"/>
                  <a:pt x="63" y="341"/>
                </a:cubicBezTo>
                <a:cubicBezTo>
                  <a:pt x="63" y="349"/>
                  <a:pt x="64" y="357"/>
                  <a:pt x="65" y="366"/>
                </a:cubicBezTo>
                <a:cubicBezTo>
                  <a:pt x="3" y="407"/>
                  <a:pt x="3" y="407"/>
                  <a:pt x="3" y="407"/>
                </a:cubicBezTo>
                <a:cubicBezTo>
                  <a:pt x="1" y="408"/>
                  <a:pt x="0" y="412"/>
                  <a:pt x="1" y="414"/>
                </a:cubicBezTo>
                <a:cubicBezTo>
                  <a:pt x="22" y="478"/>
                  <a:pt x="22" y="478"/>
                  <a:pt x="22" y="478"/>
                </a:cubicBezTo>
                <a:cubicBezTo>
                  <a:pt x="23" y="481"/>
                  <a:pt x="25" y="483"/>
                  <a:pt x="28" y="483"/>
                </a:cubicBezTo>
                <a:cubicBezTo>
                  <a:pt x="102" y="480"/>
                  <a:pt x="102" y="480"/>
                  <a:pt x="102" y="480"/>
                </a:cubicBezTo>
                <a:cubicBezTo>
                  <a:pt x="110" y="494"/>
                  <a:pt x="120" y="508"/>
                  <a:pt x="131" y="520"/>
                </a:cubicBezTo>
                <a:cubicBezTo>
                  <a:pt x="105" y="589"/>
                  <a:pt x="105" y="589"/>
                  <a:pt x="105" y="589"/>
                </a:cubicBezTo>
                <a:cubicBezTo>
                  <a:pt x="105" y="592"/>
                  <a:pt x="106" y="595"/>
                  <a:pt x="108" y="597"/>
                </a:cubicBezTo>
                <a:cubicBezTo>
                  <a:pt x="162" y="636"/>
                  <a:pt x="162" y="636"/>
                  <a:pt x="162" y="636"/>
                </a:cubicBezTo>
                <a:cubicBezTo>
                  <a:pt x="164" y="638"/>
                  <a:pt x="168" y="638"/>
                  <a:pt x="170" y="636"/>
                </a:cubicBezTo>
                <a:cubicBezTo>
                  <a:pt x="228" y="591"/>
                  <a:pt x="228" y="591"/>
                  <a:pt x="228" y="591"/>
                </a:cubicBezTo>
                <a:cubicBezTo>
                  <a:pt x="243" y="597"/>
                  <a:pt x="259" y="602"/>
                  <a:pt x="275" y="606"/>
                </a:cubicBezTo>
                <a:cubicBezTo>
                  <a:pt x="295" y="677"/>
                  <a:pt x="295" y="677"/>
                  <a:pt x="295" y="677"/>
                </a:cubicBezTo>
                <a:cubicBezTo>
                  <a:pt x="296" y="679"/>
                  <a:pt x="299" y="681"/>
                  <a:pt x="302" y="681"/>
                </a:cubicBezTo>
                <a:cubicBezTo>
                  <a:pt x="369" y="681"/>
                  <a:pt x="369" y="681"/>
                  <a:pt x="369" y="681"/>
                </a:cubicBezTo>
                <a:cubicBezTo>
                  <a:pt x="372" y="681"/>
                  <a:pt x="374" y="679"/>
                  <a:pt x="375" y="677"/>
                </a:cubicBezTo>
                <a:cubicBezTo>
                  <a:pt x="395" y="606"/>
                  <a:pt x="395" y="606"/>
                  <a:pt x="395" y="606"/>
                </a:cubicBezTo>
                <a:cubicBezTo>
                  <a:pt x="412" y="602"/>
                  <a:pt x="427" y="597"/>
                  <a:pt x="443" y="591"/>
                </a:cubicBezTo>
                <a:cubicBezTo>
                  <a:pt x="500" y="636"/>
                  <a:pt x="500" y="636"/>
                  <a:pt x="500" y="636"/>
                </a:cubicBezTo>
                <a:cubicBezTo>
                  <a:pt x="503" y="638"/>
                  <a:pt x="506" y="638"/>
                  <a:pt x="508" y="636"/>
                </a:cubicBezTo>
                <a:cubicBezTo>
                  <a:pt x="562" y="597"/>
                  <a:pt x="562" y="597"/>
                  <a:pt x="562" y="597"/>
                </a:cubicBezTo>
                <a:cubicBezTo>
                  <a:pt x="565" y="595"/>
                  <a:pt x="566" y="592"/>
                  <a:pt x="565" y="589"/>
                </a:cubicBezTo>
                <a:cubicBezTo>
                  <a:pt x="540" y="520"/>
                  <a:pt x="540" y="520"/>
                  <a:pt x="540" y="520"/>
                </a:cubicBezTo>
                <a:cubicBezTo>
                  <a:pt x="551" y="508"/>
                  <a:pt x="560" y="494"/>
                  <a:pt x="569" y="480"/>
                </a:cubicBezTo>
                <a:cubicBezTo>
                  <a:pt x="643" y="483"/>
                  <a:pt x="643" y="483"/>
                  <a:pt x="643" y="483"/>
                </a:cubicBezTo>
                <a:cubicBezTo>
                  <a:pt x="645" y="483"/>
                  <a:pt x="648" y="481"/>
                  <a:pt x="649" y="478"/>
                </a:cubicBezTo>
                <a:cubicBezTo>
                  <a:pt x="669" y="414"/>
                  <a:pt x="669" y="414"/>
                  <a:pt x="669" y="414"/>
                </a:cubicBezTo>
                <a:cubicBezTo>
                  <a:pt x="670" y="412"/>
                  <a:pt x="669" y="408"/>
                  <a:pt x="667" y="407"/>
                </a:cubicBezTo>
                <a:moveTo>
                  <a:pt x="542" y="341"/>
                </a:moveTo>
                <a:cubicBezTo>
                  <a:pt x="542" y="455"/>
                  <a:pt x="450" y="548"/>
                  <a:pt x="335" y="548"/>
                </a:cubicBezTo>
                <a:cubicBezTo>
                  <a:pt x="221" y="548"/>
                  <a:pt x="128" y="455"/>
                  <a:pt x="128" y="341"/>
                </a:cubicBezTo>
                <a:cubicBezTo>
                  <a:pt x="128" y="226"/>
                  <a:pt x="221" y="134"/>
                  <a:pt x="335" y="134"/>
                </a:cubicBezTo>
                <a:cubicBezTo>
                  <a:pt x="450" y="134"/>
                  <a:pt x="542" y="226"/>
                  <a:pt x="542" y="341"/>
                </a:cubicBezTo>
              </a:path>
            </a:pathLst>
          </a:custGeom>
          <a:solidFill>
            <a:srgbClr val="BF3B2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 dirty="0"/>
          </a:p>
        </p:txBody>
      </p:sp>
      <p:sp>
        <p:nvSpPr>
          <p:cNvPr id="148" name="Oval 173">
            <a:extLst>
              <a:ext uri="{FF2B5EF4-FFF2-40B4-BE49-F238E27FC236}">
                <a16:creationId xmlns:a16="http://schemas.microsoft.com/office/drawing/2014/main" id="{678E217E-EFA2-4E76-8B25-6ACEB061D7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309" y="3091033"/>
            <a:ext cx="1023245" cy="960892"/>
          </a:xfrm>
          <a:prstGeom prst="ellipse">
            <a:avLst/>
          </a:prstGeom>
          <a:solidFill>
            <a:srgbClr val="BF3B26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 dirty="0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B0F58BC7-EA42-43AD-ABA1-6EA401A29ABA}"/>
              </a:ext>
            </a:extLst>
          </p:cNvPr>
          <p:cNvSpPr txBox="1"/>
          <p:nvPr/>
        </p:nvSpPr>
        <p:spPr>
          <a:xfrm>
            <a:off x="2034874" y="3244328"/>
            <a:ext cx="32484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b="1">
                <a:solidFill>
                  <a:srgbClr val="BF3B2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Componentes Reactivos</a:t>
            </a:r>
            <a:endParaRPr lang="es-AR" sz="2500" b="1" dirty="0">
              <a:solidFill>
                <a:srgbClr val="BF3B26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2" name="Rectangle: Top Corners Snipped 151">
            <a:extLst>
              <a:ext uri="{FF2B5EF4-FFF2-40B4-BE49-F238E27FC236}">
                <a16:creationId xmlns:a16="http://schemas.microsoft.com/office/drawing/2014/main" id="{FFBFC624-F1D7-4432-82E1-B099BDB08DA8}"/>
              </a:ext>
            </a:extLst>
          </p:cNvPr>
          <p:cNvSpPr/>
          <p:nvPr/>
        </p:nvSpPr>
        <p:spPr>
          <a:xfrm rot="5400000">
            <a:off x="5681359" y="2968216"/>
            <a:ext cx="1057508" cy="4563923"/>
          </a:xfrm>
          <a:prstGeom prst="snip2SameRect">
            <a:avLst>
              <a:gd name="adj1" fmla="val 16722"/>
              <a:gd name="adj2" fmla="val 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158" name="Trapezoid 157">
            <a:extLst>
              <a:ext uri="{FF2B5EF4-FFF2-40B4-BE49-F238E27FC236}">
                <a16:creationId xmlns:a16="http://schemas.microsoft.com/office/drawing/2014/main" id="{003847CC-3D6A-4BE4-A947-8E9FBA0D29EB}"/>
              </a:ext>
            </a:extLst>
          </p:cNvPr>
          <p:cNvSpPr/>
          <p:nvPr/>
        </p:nvSpPr>
        <p:spPr>
          <a:xfrm rot="16200000" flipH="1">
            <a:off x="7898841" y="5007897"/>
            <a:ext cx="701904" cy="484561"/>
          </a:xfrm>
          <a:prstGeom prst="trapezoid">
            <a:avLst>
              <a:gd name="adj" fmla="val 14916"/>
            </a:avLst>
          </a:prstGeom>
          <a:solidFill>
            <a:srgbClr val="F69A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E521D07B-0245-46B1-ADB7-7E8559FB992A}"/>
              </a:ext>
            </a:extLst>
          </p:cNvPr>
          <p:cNvSpPr txBox="1"/>
          <p:nvPr/>
        </p:nvSpPr>
        <p:spPr>
          <a:xfrm>
            <a:off x="8054476" y="5096289"/>
            <a:ext cx="3906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14</a:t>
            </a:r>
          </a:p>
        </p:txBody>
      </p:sp>
      <p:sp>
        <p:nvSpPr>
          <p:cNvPr id="156" name="Freeform 170">
            <a:extLst>
              <a:ext uri="{FF2B5EF4-FFF2-40B4-BE49-F238E27FC236}">
                <a16:creationId xmlns:a16="http://schemas.microsoft.com/office/drawing/2014/main" id="{B24727B4-34A1-4E1A-B943-9B4AEDCBEF9C}"/>
              </a:ext>
            </a:extLst>
          </p:cNvPr>
          <p:cNvSpPr>
            <a:spLocks noEditPoints="1"/>
          </p:cNvSpPr>
          <p:nvPr/>
        </p:nvSpPr>
        <p:spPr bwMode="auto">
          <a:xfrm>
            <a:off x="3177199" y="4535571"/>
            <a:ext cx="1393988" cy="1416957"/>
          </a:xfrm>
          <a:custGeom>
            <a:avLst/>
            <a:gdLst>
              <a:gd name="T0" fmla="*/ 606 w 670"/>
              <a:gd name="T1" fmla="*/ 366 h 681"/>
              <a:gd name="T2" fmla="*/ 606 w 670"/>
              <a:gd name="T3" fmla="*/ 316 h 681"/>
              <a:gd name="T4" fmla="*/ 669 w 670"/>
              <a:gd name="T5" fmla="*/ 267 h 681"/>
              <a:gd name="T6" fmla="*/ 643 w 670"/>
              <a:gd name="T7" fmla="*/ 199 h 681"/>
              <a:gd name="T8" fmla="*/ 540 w 670"/>
              <a:gd name="T9" fmla="*/ 162 h 681"/>
              <a:gd name="T10" fmla="*/ 562 w 670"/>
              <a:gd name="T11" fmla="*/ 85 h 681"/>
              <a:gd name="T12" fmla="*/ 500 w 670"/>
              <a:gd name="T13" fmla="*/ 45 h 681"/>
              <a:gd name="T14" fmla="*/ 395 w 670"/>
              <a:gd name="T15" fmla="*/ 76 h 681"/>
              <a:gd name="T16" fmla="*/ 369 w 670"/>
              <a:gd name="T17" fmla="*/ 0 h 681"/>
              <a:gd name="T18" fmla="*/ 295 w 670"/>
              <a:gd name="T19" fmla="*/ 5 h 681"/>
              <a:gd name="T20" fmla="*/ 228 w 670"/>
              <a:gd name="T21" fmla="*/ 91 h 681"/>
              <a:gd name="T22" fmla="*/ 162 w 670"/>
              <a:gd name="T23" fmla="*/ 46 h 681"/>
              <a:gd name="T24" fmla="*/ 105 w 670"/>
              <a:gd name="T25" fmla="*/ 92 h 681"/>
              <a:gd name="T26" fmla="*/ 102 w 670"/>
              <a:gd name="T27" fmla="*/ 202 h 681"/>
              <a:gd name="T28" fmla="*/ 22 w 670"/>
              <a:gd name="T29" fmla="*/ 204 h 681"/>
              <a:gd name="T30" fmla="*/ 3 w 670"/>
              <a:gd name="T31" fmla="*/ 275 h 681"/>
              <a:gd name="T32" fmla="*/ 63 w 670"/>
              <a:gd name="T33" fmla="*/ 341 h 681"/>
              <a:gd name="T34" fmla="*/ 3 w 670"/>
              <a:gd name="T35" fmla="*/ 407 h 681"/>
              <a:gd name="T36" fmla="*/ 22 w 670"/>
              <a:gd name="T37" fmla="*/ 478 h 681"/>
              <a:gd name="T38" fmla="*/ 102 w 670"/>
              <a:gd name="T39" fmla="*/ 480 h 681"/>
              <a:gd name="T40" fmla="*/ 105 w 670"/>
              <a:gd name="T41" fmla="*/ 589 h 681"/>
              <a:gd name="T42" fmla="*/ 162 w 670"/>
              <a:gd name="T43" fmla="*/ 636 h 681"/>
              <a:gd name="T44" fmla="*/ 228 w 670"/>
              <a:gd name="T45" fmla="*/ 591 h 681"/>
              <a:gd name="T46" fmla="*/ 295 w 670"/>
              <a:gd name="T47" fmla="*/ 677 h 681"/>
              <a:gd name="T48" fmla="*/ 369 w 670"/>
              <a:gd name="T49" fmla="*/ 681 h 681"/>
              <a:gd name="T50" fmla="*/ 395 w 670"/>
              <a:gd name="T51" fmla="*/ 606 h 681"/>
              <a:gd name="T52" fmla="*/ 500 w 670"/>
              <a:gd name="T53" fmla="*/ 636 h 681"/>
              <a:gd name="T54" fmla="*/ 562 w 670"/>
              <a:gd name="T55" fmla="*/ 597 h 681"/>
              <a:gd name="T56" fmla="*/ 540 w 670"/>
              <a:gd name="T57" fmla="*/ 520 h 681"/>
              <a:gd name="T58" fmla="*/ 643 w 670"/>
              <a:gd name="T59" fmla="*/ 483 h 681"/>
              <a:gd name="T60" fmla="*/ 669 w 670"/>
              <a:gd name="T61" fmla="*/ 414 h 681"/>
              <a:gd name="T62" fmla="*/ 542 w 670"/>
              <a:gd name="T63" fmla="*/ 341 h 681"/>
              <a:gd name="T64" fmla="*/ 128 w 670"/>
              <a:gd name="T65" fmla="*/ 341 h 681"/>
              <a:gd name="T66" fmla="*/ 542 w 670"/>
              <a:gd name="T67" fmla="*/ 341 h 6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670" h="681">
                <a:moveTo>
                  <a:pt x="667" y="407"/>
                </a:moveTo>
                <a:cubicBezTo>
                  <a:pt x="606" y="366"/>
                  <a:pt x="606" y="366"/>
                  <a:pt x="606" y="366"/>
                </a:cubicBezTo>
                <a:cubicBezTo>
                  <a:pt x="607" y="357"/>
                  <a:pt x="607" y="349"/>
                  <a:pt x="607" y="341"/>
                </a:cubicBezTo>
                <a:cubicBezTo>
                  <a:pt x="607" y="332"/>
                  <a:pt x="607" y="324"/>
                  <a:pt x="606" y="316"/>
                </a:cubicBezTo>
                <a:cubicBezTo>
                  <a:pt x="667" y="275"/>
                  <a:pt x="667" y="275"/>
                  <a:pt x="667" y="275"/>
                </a:cubicBezTo>
                <a:cubicBezTo>
                  <a:pt x="669" y="274"/>
                  <a:pt x="670" y="270"/>
                  <a:pt x="669" y="267"/>
                </a:cubicBezTo>
                <a:cubicBezTo>
                  <a:pt x="649" y="204"/>
                  <a:pt x="649" y="204"/>
                  <a:pt x="649" y="204"/>
                </a:cubicBezTo>
                <a:cubicBezTo>
                  <a:pt x="648" y="201"/>
                  <a:pt x="645" y="199"/>
                  <a:pt x="643" y="199"/>
                </a:cubicBezTo>
                <a:cubicBezTo>
                  <a:pt x="569" y="202"/>
                  <a:pt x="569" y="202"/>
                  <a:pt x="569" y="202"/>
                </a:cubicBezTo>
                <a:cubicBezTo>
                  <a:pt x="560" y="187"/>
                  <a:pt x="551" y="174"/>
                  <a:pt x="540" y="162"/>
                </a:cubicBezTo>
                <a:cubicBezTo>
                  <a:pt x="565" y="92"/>
                  <a:pt x="565" y="92"/>
                  <a:pt x="565" y="92"/>
                </a:cubicBezTo>
                <a:cubicBezTo>
                  <a:pt x="566" y="90"/>
                  <a:pt x="565" y="87"/>
                  <a:pt x="562" y="85"/>
                </a:cubicBezTo>
                <a:cubicBezTo>
                  <a:pt x="508" y="46"/>
                  <a:pt x="508" y="46"/>
                  <a:pt x="508" y="46"/>
                </a:cubicBezTo>
                <a:cubicBezTo>
                  <a:pt x="506" y="44"/>
                  <a:pt x="503" y="44"/>
                  <a:pt x="500" y="45"/>
                </a:cubicBezTo>
                <a:cubicBezTo>
                  <a:pt x="443" y="91"/>
                  <a:pt x="443" y="91"/>
                  <a:pt x="443" y="91"/>
                </a:cubicBezTo>
                <a:cubicBezTo>
                  <a:pt x="427" y="84"/>
                  <a:pt x="412" y="79"/>
                  <a:pt x="395" y="76"/>
                </a:cubicBezTo>
                <a:cubicBezTo>
                  <a:pt x="375" y="5"/>
                  <a:pt x="375" y="5"/>
                  <a:pt x="375" y="5"/>
                </a:cubicBezTo>
                <a:cubicBezTo>
                  <a:pt x="374" y="2"/>
                  <a:pt x="372" y="0"/>
                  <a:pt x="369" y="0"/>
                </a:cubicBezTo>
                <a:cubicBezTo>
                  <a:pt x="302" y="0"/>
                  <a:pt x="302" y="0"/>
                  <a:pt x="302" y="0"/>
                </a:cubicBezTo>
                <a:cubicBezTo>
                  <a:pt x="299" y="0"/>
                  <a:pt x="296" y="2"/>
                  <a:pt x="295" y="5"/>
                </a:cubicBezTo>
                <a:cubicBezTo>
                  <a:pt x="275" y="76"/>
                  <a:pt x="275" y="76"/>
                  <a:pt x="275" y="76"/>
                </a:cubicBezTo>
                <a:cubicBezTo>
                  <a:pt x="259" y="79"/>
                  <a:pt x="243" y="84"/>
                  <a:pt x="228" y="91"/>
                </a:cubicBezTo>
                <a:cubicBezTo>
                  <a:pt x="170" y="45"/>
                  <a:pt x="170" y="45"/>
                  <a:pt x="170" y="45"/>
                </a:cubicBezTo>
                <a:cubicBezTo>
                  <a:pt x="168" y="44"/>
                  <a:pt x="164" y="44"/>
                  <a:pt x="162" y="46"/>
                </a:cubicBezTo>
                <a:cubicBezTo>
                  <a:pt x="108" y="85"/>
                  <a:pt x="108" y="85"/>
                  <a:pt x="108" y="85"/>
                </a:cubicBezTo>
                <a:cubicBezTo>
                  <a:pt x="106" y="87"/>
                  <a:pt x="105" y="90"/>
                  <a:pt x="105" y="92"/>
                </a:cubicBezTo>
                <a:cubicBezTo>
                  <a:pt x="131" y="162"/>
                  <a:pt x="131" y="162"/>
                  <a:pt x="131" y="162"/>
                </a:cubicBezTo>
                <a:cubicBezTo>
                  <a:pt x="120" y="174"/>
                  <a:pt x="110" y="187"/>
                  <a:pt x="102" y="202"/>
                </a:cubicBezTo>
                <a:cubicBezTo>
                  <a:pt x="28" y="199"/>
                  <a:pt x="28" y="199"/>
                  <a:pt x="28" y="199"/>
                </a:cubicBezTo>
                <a:cubicBezTo>
                  <a:pt x="25" y="199"/>
                  <a:pt x="23" y="201"/>
                  <a:pt x="22" y="204"/>
                </a:cubicBezTo>
                <a:cubicBezTo>
                  <a:pt x="1" y="267"/>
                  <a:pt x="1" y="267"/>
                  <a:pt x="1" y="267"/>
                </a:cubicBezTo>
                <a:cubicBezTo>
                  <a:pt x="0" y="270"/>
                  <a:pt x="1" y="273"/>
                  <a:pt x="3" y="275"/>
                </a:cubicBezTo>
                <a:cubicBezTo>
                  <a:pt x="65" y="316"/>
                  <a:pt x="65" y="316"/>
                  <a:pt x="65" y="316"/>
                </a:cubicBezTo>
                <a:cubicBezTo>
                  <a:pt x="64" y="324"/>
                  <a:pt x="63" y="332"/>
                  <a:pt x="63" y="341"/>
                </a:cubicBezTo>
                <a:cubicBezTo>
                  <a:pt x="63" y="349"/>
                  <a:pt x="64" y="357"/>
                  <a:pt x="65" y="366"/>
                </a:cubicBezTo>
                <a:cubicBezTo>
                  <a:pt x="3" y="407"/>
                  <a:pt x="3" y="407"/>
                  <a:pt x="3" y="407"/>
                </a:cubicBezTo>
                <a:cubicBezTo>
                  <a:pt x="1" y="408"/>
                  <a:pt x="0" y="412"/>
                  <a:pt x="1" y="414"/>
                </a:cubicBezTo>
                <a:cubicBezTo>
                  <a:pt x="22" y="478"/>
                  <a:pt x="22" y="478"/>
                  <a:pt x="22" y="478"/>
                </a:cubicBezTo>
                <a:cubicBezTo>
                  <a:pt x="23" y="481"/>
                  <a:pt x="25" y="483"/>
                  <a:pt x="28" y="483"/>
                </a:cubicBezTo>
                <a:cubicBezTo>
                  <a:pt x="102" y="480"/>
                  <a:pt x="102" y="480"/>
                  <a:pt x="102" y="480"/>
                </a:cubicBezTo>
                <a:cubicBezTo>
                  <a:pt x="110" y="494"/>
                  <a:pt x="120" y="508"/>
                  <a:pt x="131" y="520"/>
                </a:cubicBezTo>
                <a:cubicBezTo>
                  <a:pt x="105" y="589"/>
                  <a:pt x="105" y="589"/>
                  <a:pt x="105" y="589"/>
                </a:cubicBezTo>
                <a:cubicBezTo>
                  <a:pt x="105" y="592"/>
                  <a:pt x="106" y="595"/>
                  <a:pt x="108" y="597"/>
                </a:cubicBezTo>
                <a:cubicBezTo>
                  <a:pt x="162" y="636"/>
                  <a:pt x="162" y="636"/>
                  <a:pt x="162" y="636"/>
                </a:cubicBezTo>
                <a:cubicBezTo>
                  <a:pt x="164" y="638"/>
                  <a:pt x="168" y="638"/>
                  <a:pt x="170" y="636"/>
                </a:cubicBezTo>
                <a:cubicBezTo>
                  <a:pt x="228" y="591"/>
                  <a:pt x="228" y="591"/>
                  <a:pt x="228" y="591"/>
                </a:cubicBezTo>
                <a:cubicBezTo>
                  <a:pt x="243" y="597"/>
                  <a:pt x="259" y="602"/>
                  <a:pt x="275" y="606"/>
                </a:cubicBezTo>
                <a:cubicBezTo>
                  <a:pt x="295" y="677"/>
                  <a:pt x="295" y="677"/>
                  <a:pt x="295" y="677"/>
                </a:cubicBezTo>
                <a:cubicBezTo>
                  <a:pt x="296" y="679"/>
                  <a:pt x="299" y="681"/>
                  <a:pt x="302" y="681"/>
                </a:cubicBezTo>
                <a:cubicBezTo>
                  <a:pt x="369" y="681"/>
                  <a:pt x="369" y="681"/>
                  <a:pt x="369" y="681"/>
                </a:cubicBezTo>
                <a:cubicBezTo>
                  <a:pt x="372" y="681"/>
                  <a:pt x="374" y="679"/>
                  <a:pt x="375" y="677"/>
                </a:cubicBezTo>
                <a:cubicBezTo>
                  <a:pt x="395" y="606"/>
                  <a:pt x="395" y="606"/>
                  <a:pt x="395" y="606"/>
                </a:cubicBezTo>
                <a:cubicBezTo>
                  <a:pt x="412" y="602"/>
                  <a:pt x="427" y="597"/>
                  <a:pt x="443" y="591"/>
                </a:cubicBezTo>
                <a:cubicBezTo>
                  <a:pt x="500" y="636"/>
                  <a:pt x="500" y="636"/>
                  <a:pt x="500" y="636"/>
                </a:cubicBezTo>
                <a:cubicBezTo>
                  <a:pt x="503" y="638"/>
                  <a:pt x="506" y="638"/>
                  <a:pt x="508" y="636"/>
                </a:cubicBezTo>
                <a:cubicBezTo>
                  <a:pt x="562" y="597"/>
                  <a:pt x="562" y="597"/>
                  <a:pt x="562" y="597"/>
                </a:cubicBezTo>
                <a:cubicBezTo>
                  <a:pt x="565" y="595"/>
                  <a:pt x="566" y="592"/>
                  <a:pt x="565" y="589"/>
                </a:cubicBezTo>
                <a:cubicBezTo>
                  <a:pt x="540" y="520"/>
                  <a:pt x="540" y="520"/>
                  <a:pt x="540" y="520"/>
                </a:cubicBezTo>
                <a:cubicBezTo>
                  <a:pt x="551" y="508"/>
                  <a:pt x="560" y="494"/>
                  <a:pt x="569" y="480"/>
                </a:cubicBezTo>
                <a:cubicBezTo>
                  <a:pt x="643" y="483"/>
                  <a:pt x="643" y="483"/>
                  <a:pt x="643" y="483"/>
                </a:cubicBezTo>
                <a:cubicBezTo>
                  <a:pt x="645" y="483"/>
                  <a:pt x="648" y="481"/>
                  <a:pt x="649" y="478"/>
                </a:cubicBezTo>
                <a:cubicBezTo>
                  <a:pt x="669" y="414"/>
                  <a:pt x="669" y="414"/>
                  <a:pt x="669" y="414"/>
                </a:cubicBezTo>
                <a:cubicBezTo>
                  <a:pt x="670" y="412"/>
                  <a:pt x="669" y="408"/>
                  <a:pt x="667" y="407"/>
                </a:cubicBezTo>
                <a:moveTo>
                  <a:pt x="542" y="341"/>
                </a:moveTo>
                <a:cubicBezTo>
                  <a:pt x="542" y="455"/>
                  <a:pt x="450" y="548"/>
                  <a:pt x="335" y="548"/>
                </a:cubicBezTo>
                <a:cubicBezTo>
                  <a:pt x="221" y="548"/>
                  <a:pt x="128" y="455"/>
                  <a:pt x="128" y="341"/>
                </a:cubicBezTo>
                <a:cubicBezTo>
                  <a:pt x="128" y="226"/>
                  <a:pt x="221" y="134"/>
                  <a:pt x="335" y="134"/>
                </a:cubicBezTo>
                <a:cubicBezTo>
                  <a:pt x="450" y="134"/>
                  <a:pt x="542" y="226"/>
                  <a:pt x="542" y="341"/>
                </a:cubicBezTo>
              </a:path>
            </a:pathLst>
          </a:custGeom>
          <a:solidFill>
            <a:srgbClr val="F69A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 dirty="0"/>
          </a:p>
        </p:txBody>
      </p:sp>
      <p:sp>
        <p:nvSpPr>
          <p:cNvPr id="157" name="Oval 173">
            <a:extLst>
              <a:ext uri="{FF2B5EF4-FFF2-40B4-BE49-F238E27FC236}">
                <a16:creationId xmlns:a16="http://schemas.microsoft.com/office/drawing/2014/main" id="{DFFD1A7B-0E56-4672-A0D1-E0A003D365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6874" y="4722467"/>
            <a:ext cx="968941" cy="953352"/>
          </a:xfrm>
          <a:prstGeom prst="ellipse">
            <a:avLst/>
          </a:prstGeom>
          <a:solidFill>
            <a:srgbClr val="F69A10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 dirty="0"/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1444F9F5-025B-4362-913D-C174F5FEFD51}"/>
              </a:ext>
            </a:extLst>
          </p:cNvPr>
          <p:cNvSpPr txBox="1"/>
          <p:nvPr/>
        </p:nvSpPr>
        <p:spPr>
          <a:xfrm>
            <a:off x="4696135" y="4874718"/>
            <a:ext cx="32484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b="1" dirty="0">
                <a:solidFill>
                  <a:srgbClr val="BF3B2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Demo</a:t>
            </a:r>
          </a:p>
        </p:txBody>
      </p:sp>
      <p:sp>
        <p:nvSpPr>
          <p:cNvPr id="161" name="Rectangle: Top Corners Snipped 160">
            <a:extLst>
              <a:ext uri="{FF2B5EF4-FFF2-40B4-BE49-F238E27FC236}">
                <a16:creationId xmlns:a16="http://schemas.microsoft.com/office/drawing/2014/main" id="{42526F80-830D-4D77-B015-18EDD86A88A7}"/>
              </a:ext>
            </a:extLst>
          </p:cNvPr>
          <p:cNvSpPr/>
          <p:nvPr/>
        </p:nvSpPr>
        <p:spPr>
          <a:xfrm rot="5400000">
            <a:off x="8854840" y="-241662"/>
            <a:ext cx="1057508" cy="4563923"/>
          </a:xfrm>
          <a:prstGeom prst="snip2SameRect">
            <a:avLst>
              <a:gd name="adj1" fmla="val 16722"/>
              <a:gd name="adj2" fmla="val 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1B48A540-FF6A-4B51-87E8-7133147DC3F1}"/>
              </a:ext>
            </a:extLst>
          </p:cNvPr>
          <p:cNvGrpSpPr/>
          <p:nvPr/>
        </p:nvGrpSpPr>
        <p:grpSpPr>
          <a:xfrm>
            <a:off x="11180993" y="1689348"/>
            <a:ext cx="484561" cy="701904"/>
            <a:chOff x="5047077" y="1676403"/>
            <a:chExt cx="484561" cy="701904"/>
          </a:xfrm>
        </p:grpSpPr>
        <p:sp>
          <p:nvSpPr>
            <p:cNvPr id="167" name="Trapezoid 166">
              <a:extLst>
                <a:ext uri="{FF2B5EF4-FFF2-40B4-BE49-F238E27FC236}">
                  <a16:creationId xmlns:a16="http://schemas.microsoft.com/office/drawing/2014/main" id="{50F35952-441C-43D8-BABA-685D6DD79FC0}"/>
                </a:ext>
              </a:extLst>
            </p:cNvPr>
            <p:cNvSpPr/>
            <p:nvPr/>
          </p:nvSpPr>
          <p:spPr>
            <a:xfrm rot="16200000" flipH="1">
              <a:off x="4938406" y="1785074"/>
              <a:ext cx="701904" cy="484561"/>
            </a:xfrm>
            <a:prstGeom prst="trapezoid">
              <a:avLst>
                <a:gd name="adj" fmla="val 14916"/>
              </a:avLst>
            </a:prstGeom>
            <a:solidFill>
              <a:srgbClr val="F69A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B8F4C9F0-EA9C-4CA9-B73E-EEC2B7B70B16}"/>
                </a:ext>
              </a:extLst>
            </p:cNvPr>
            <p:cNvSpPr txBox="1"/>
            <p:nvPr/>
          </p:nvSpPr>
          <p:spPr>
            <a:xfrm>
              <a:off x="5094041" y="1873466"/>
              <a:ext cx="39062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14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10</a:t>
              </a:r>
            </a:p>
          </p:txBody>
        </p:sp>
      </p:grpSp>
      <p:sp>
        <p:nvSpPr>
          <p:cNvPr id="165" name="Freeform 170">
            <a:extLst>
              <a:ext uri="{FF2B5EF4-FFF2-40B4-BE49-F238E27FC236}">
                <a16:creationId xmlns:a16="http://schemas.microsoft.com/office/drawing/2014/main" id="{7C09B47F-D20D-4A4A-87BC-E62F5FC9D302}"/>
              </a:ext>
            </a:extLst>
          </p:cNvPr>
          <p:cNvSpPr>
            <a:spLocks noEditPoints="1"/>
          </p:cNvSpPr>
          <p:nvPr/>
        </p:nvSpPr>
        <p:spPr bwMode="auto">
          <a:xfrm>
            <a:off x="6350680" y="1325693"/>
            <a:ext cx="1393988" cy="1416957"/>
          </a:xfrm>
          <a:custGeom>
            <a:avLst/>
            <a:gdLst>
              <a:gd name="T0" fmla="*/ 606 w 670"/>
              <a:gd name="T1" fmla="*/ 366 h 681"/>
              <a:gd name="T2" fmla="*/ 606 w 670"/>
              <a:gd name="T3" fmla="*/ 316 h 681"/>
              <a:gd name="T4" fmla="*/ 669 w 670"/>
              <a:gd name="T5" fmla="*/ 267 h 681"/>
              <a:gd name="T6" fmla="*/ 643 w 670"/>
              <a:gd name="T7" fmla="*/ 199 h 681"/>
              <a:gd name="T8" fmla="*/ 540 w 670"/>
              <a:gd name="T9" fmla="*/ 162 h 681"/>
              <a:gd name="T10" fmla="*/ 562 w 670"/>
              <a:gd name="T11" fmla="*/ 85 h 681"/>
              <a:gd name="T12" fmla="*/ 500 w 670"/>
              <a:gd name="T13" fmla="*/ 45 h 681"/>
              <a:gd name="T14" fmla="*/ 395 w 670"/>
              <a:gd name="T15" fmla="*/ 76 h 681"/>
              <a:gd name="T16" fmla="*/ 369 w 670"/>
              <a:gd name="T17" fmla="*/ 0 h 681"/>
              <a:gd name="T18" fmla="*/ 295 w 670"/>
              <a:gd name="T19" fmla="*/ 5 h 681"/>
              <a:gd name="T20" fmla="*/ 228 w 670"/>
              <a:gd name="T21" fmla="*/ 91 h 681"/>
              <a:gd name="T22" fmla="*/ 162 w 670"/>
              <a:gd name="T23" fmla="*/ 46 h 681"/>
              <a:gd name="T24" fmla="*/ 105 w 670"/>
              <a:gd name="T25" fmla="*/ 92 h 681"/>
              <a:gd name="T26" fmla="*/ 102 w 670"/>
              <a:gd name="T27" fmla="*/ 202 h 681"/>
              <a:gd name="T28" fmla="*/ 22 w 670"/>
              <a:gd name="T29" fmla="*/ 204 h 681"/>
              <a:gd name="T30" fmla="*/ 3 w 670"/>
              <a:gd name="T31" fmla="*/ 275 h 681"/>
              <a:gd name="T32" fmla="*/ 63 w 670"/>
              <a:gd name="T33" fmla="*/ 341 h 681"/>
              <a:gd name="T34" fmla="*/ 3 w 670"/>
              <a:gd name="T35" fmla="*/ 407 h 681"/>
              <a:gd name="T36" fmla="*/ 22 w 670"/>
              <a:gd name="T37" fmla="*/ 478 h 681"/>
              <a:gd name="T38" fmla="*/ 102 w 670"/>
              <a:gd name="T39" fmla="*/ 480 h 681"/>
              <a:gd name="T40" fmla="*/ 105 w 670"/>
              <a:gd name="T41" fmla="*/ 589 h 681"/>
              <a:gd name="T42" fmla="*/ 162 w 670"/>
              <a:gd name="T43" fmla="*/ 636 h 681"/>
              <a:gd name="T44" fmla="*/ 228 w 670"/>
              <a:gd name="T45" fmla="*/ 591 h 681"/>
              <a:gd name="T46" fmla="*/ 295 w 670"/>
              <a:gd name="T47" fmla="*/ 677 h 681"/>
              <a:gd name="T48" fmla="*/ 369 w 670"/>
              <a:gd name="T49" fmla="*/ 681 h 681"/>
              <a:gd name="T50" fmla="*/ 395 w 670"/>
              <a:gd name="T51" fmla="*/ 606 h 681"/>
              <a:gd name="T52" fmla="*/ 500 w 670"/>
              <a:gd name="T53" fmla="*/ 636 h 681"/>
              <a:gd name="T54" fmla="*/ 562 w 670"/>
              <a:gd name="T55" fmla="*/ 597 h 681"/>
              <a:gd name="T56" fmla="*/ 540 w 670"/>
              <a:gd name="T57" fmla="*/ 520 h 681"/>
              <a:gd name="T58" fmla="*/ 643 w 670"/>
              <a:gd name="T59" fmla="*/ 483 h 681"/>
              <a:gd name="T60" fmla="*/ 669 w 670"/>
              <a:gd name="T61" fmla="*/ 414 h 681"/>
              <a:gd name="T62" fmla="*/ 542 w 670"/>
              <a:gd name="T63" fmla="*/ 341 h 681"/>
              <a:gd name="T64" fmla="*/ 128 w 670"/>
              <a:gd name="T65" fmla="*/ 341 h 681"/>
              <a:gd name="T66" fmla="*/ 542 w 670"/>
              <a:gd name="T67" fmla="*/ 341 h 6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670" h="681">
                <a:moveTo>
                  <a:pt x="667" y="407"/>
                </a:moveTo>
                <a:cubicBezTo>
                  <a:pt x="606" y="366"/>
                  <a:pt x="606" y="366"/>
                  <a:pt x="606" y="366"/>
                </a:cubicBezTo>
                <a:cubicBezTo>
                  <a:pt x="607" y="357"/>
                  <a:pt x="607" y="349"/>
                  <a:pt x="607" y="341"/>
                </a:cubicBezTo>
                <a:cubicBezTo>
                  <a:pt x="607" y="332"/>
                  <a:pt x="607" y="324"/>
                  <a:pt x="606" y="316"/>
                </a:cubicBezTo>
                <a:cubicBezTo>
                  <a:pt x="667" y="275"/>
                  <a:pt x="667" y="275"/>
                  <a:pt x="667" y="275"/>
                </a:cubicBezTo>
                <a:cubicBezTo>
                  <a:pt x="669" y="274"/>
                  <a:pt x="670" y="270"/>
                  <a:pt x="669" y="267"/>
                </a:cubicBezTo>
                <a:cubicBezTo>
                  <a:pt x="649" y="204"/>
                  <a:pt x="649" y="204"/>
                  <a:pt x="649" y="204"/>
                </a:cubicBezTo>
                <a:cubicBezTo>
                  <a:pt x="648" y="201"/>
                  <a:pt x="645" y="199"/>
                  <a:pt x="643" y="199"/>
                </a:cubicBezTo>
                <a:cubicBezTo>
                  <a:pt x="569" y="202"/>
                  <a:pt x="569" y="202"/>
                  <a:pt x="569" y="202"/>
                </a:cubicBezTo>
                <a:cubicBezTo>
                  <a:pt x="560" y="187"/>
                  <a:pt x="551" y="174"/>
                  <a:pt x="540" y="162"/>
                </a:cubicBezTo>
                <a:cubicBezTo>
                  <a:pt x="565" y="92"/>
                  <a:pt x="565" y="92"/>
                  <a:pt x="565" y="92"/>
                </a:cubicBezTo>
                <a:cubicBezTo>
                  <a:pt x="566" y="90"/>
                  <a:pt x="565" y="87"/>
                  <a:pt x="562" y="85"/>
                </a:cubicBezTo>
                <a:cubicBezTo>
                  <a:pt x="508" y="46"/>
                  <a:pt x="508" y="46"/>
                  <a:pt x="508" y="46"/>
                </a:cubicBezTo>
                <a:cubicBezTo>
                  <a:pt x="506" y="44"/>
                  <a:pt x="503" y="44"/>
                  <a:pt x="500" y="45"/>
                </a:cubicBezTo>
                <a:cubicBezTo>
                  <a:pt x="443" y="91"/>
                  <a:pt x="443" y="91"/>
                  <a:pt x="443" y="91"/>
                </a:cubicBezTo>
                <a:cubicBezTo>
                  <a:pt x="427" y="84"/>
                  <a:pt x="412" y="79"/>
                  <a:pt x="395" y="76"/>
                </a:cubicBezTo>
                <a:cubicBezTo>
                  <a:pt x="375" y="5"/>
                  <a:pt x="375" y="5"/>
                  <a:pt x="375" y="5"/>
                </a:cubicBezTo>
                <a:cubicBezTo>
                  <a:pt x="374" y="2"/>
                  <a:pt x="372" y="0"/>
                  <a:pt x="369" y="0"/>
                </a:cubicBezTo>
                <a:cubicBezTo>
                  <a:pt x="302" y="0"/>
                  <a:pt x="302" y="0"/>
                  <a:pt x="302" y="0"/>
                </a:cubicBezTo>
                <a:cubicBezTo>
                  <a:pt x="299" y="0"/>
                  <a:pt x="296" y="2"/>
                  <a:pt x="295" y="5"/>
                </a:cubicBezTo>
                <a:cubicBezTo>
                  <a:pt x="275" y="76"/>
                  <a:pt x="275" y="76"/>
                  <a:pt x="275" y="76"/>
                </a:cubicBezTo>
                <a:cubicBezTo>
                  <a:pt x="259" y="79"/>
                  <a:pt x="243" y="84"/>
                  <a:pt x="228" y="91"/>
                </a:cubicBezTo>
                <a:cubicBezTo>
                  <a:pt x="170" y="45"/>
                  <a:pt x="170" y="45"/>
                  <a:pt x="170" y="45"/>
                </a:cubicBezTo>
                <a:cubicBezTo>
                  <a:pt x="168" y="44"/>
                  <a:pt x="164" y="44"/>
                  <a:pt x="162" y="46"/>
                </a:cubicBezTo>
                <a:cubicBezTo>
                  <a:pt x="108" y="85"/>
                  <a:pt x="108" y="85"/>
                  <a:pt x="108" y="85"/>
                </a:cubicBezTo>
                <a:cubicBezTo>
                  <a:pt x="106" y="87"/>
                  <a:pt x="105" y="90"/>
                  <a:pt x="105" y="92"/>
                </a:cubicBezTo>
                <a:cubicBezTo>
                  <a:pt x="131" y="162"/>
                  <a:pt x="131" y="162"/>
                  <a:pt x="131" y="162"/>
                </a:cubicBezTo>
                <a:cubicBezTo>
                  <a:pt x="120" y="174"/>
                  <a:pt x="110" y="187"/>
                  <a:pt x="102" y="202"/>
                </a:cubicBezTo>
                <a:cubicBezTo>
                  <a:pt x="28" y="199"/>
                  <a:pt x="28" y="199"/>
                  <a:pt x="28" y="199"/>
                </a:cubicBezTo>
                <a:cubicBezTo>
                  <a:pt x="25" y="199"/>
                  <a:pt x="23" y="201"/>
                  <a:pt x="22" y="204"/>
                </a:cubicBezTo>
                <a:cubicBezTo>
                  <a:pt x="1" y="267"/>
                  <a:pt x="1" y="267"/>
                  <a:pt x="1" y="267"/>
                </a:cubicBezTo>
                <a:cubicBezTo>
                  <a:pt x="0" y="270"/>
                  <a:pt x="1" y="273"/>
                  <a:pt x="3" y="275"/>
                </a:cubicBezTo>
                <a:cubicBezTo>
                  <a:pt x="65" y="316"/>
                  <a:pt x="65" y="316"/>
                  <a:pt x="65" y="316"/>
                </a:cubicBezTo>
                <a:cubicBezTo>
                  <a:pt x="64" y="324"/>
                  <a:pt x="63" y="332"/>
                  <a:pt x="63" y="341"/>
                </a:cubicBezTo>
                <a:cubicBezTo>
                  <a:pt x="63" y="349"/>
                  <a:pt x="64" y="357"/>
                  <a:pt x="65" y="366"/>
                </a:cubicBezTo>
                <a:cubicBezTo>
                  <a:pt x="3" y="407"/>
                  <a:pt x="3" y="407"/>
                  <a:pt x="3" y="407"/>
                </a:cubicBezTo>
                <a:cubicBezTo>
                  <a:pt x="1" y="408"/>
                  <a:pt x="0" y="412"/>
                  <a:pt x="1" y="414"/>
                </a:cubicBezTo>
                <a:cubicBezTo>
                  <a:pt x="22" y="478"/>
                  <a:pt x="22" y="478"/>
                  <a:pt x="22" y="478"/>
                </a:cubicBezTo>
                <a:cubicBezTo>
                  <a:pt x="23" y="481"/>
                  <a:pt x="25" y="483"/>
                  <a:pt x="28" y="483"/>
                </a:cubicBezTo>
                <a:cubicBezTo>
                  <a:pt x="102" y="480"/>
                  <a:pt x="102" y="480"/>
                  <a:pt x="102" y="480"/>
                </a:cubicBezTo>
                <a:cubicBezTo>
                  <a:pt x="110" y="494"/>
                  <a:pt x="120" y="508"/>
                  <a:pt x="131" y="520"/>
                </a:cubicBezTo>
                <a:cubicBezTo>
                  <a:pt x="105" y="589"/>
                  <a:pt x="105" y="589"/>
                  <a:pt x="105" y="589"/>
                </a:cubicBezTo>
                <a:cubicBezTo>
                  <a:pt x="105" y="592"/>
                  <a:pt x="106" y="595"/>
                  <a:pt x="108" y="597"/>
                </a:cubicBezTo>
                <a:cubicBezTo>
                  <a:pt x="162" y="636"/>
                  <a:pt x="162" y="636"/>
                  <a:pt x="162" y="636"/>
                </a:cubicBezTo>
                <a:cubicBezTo>
                  <a:pt x="164" y="638"/>
                  <a:pt x="168" y="638"/>
                  <a:pt x="170" y="636"/>
                </a:cubicBezTo>
                <a:cubicBezTo>
                  <a:pt x="228" y="591"/>
                  <a:pt x="228" y="591"/>
                  <a:pt x="228" y="591"/>
                </a:cubicBezTo>
                <a:cubicBezTo>
                  <a:pt x="243" y="597"/>
                  <a:pt x="259" y="602"/>
                  <a:pt x="275" y="606"/>
                </a:cubicBezTo>
                <a:cubicBezTo>
                  <a:pt x="295" y="677"/>
                  <a:pt x="295" y="677"/>
                  <a:pt x="295" y="677"/>
                </a:cubicBezTo>
                <a:cubicBezTo>
                  <a:pt x="296" y="679"/>
                  <a:pt x="299" y="681"/>
                  <a:pt x="302" y="681"/>
                </a:cubicBezTo>
                <a:cubicBezTo>
                  <a:pt x="369" y="681"/>
                  <a:pt x="369" y="681"/>
                  <a:pt x="369" y="681"/>
                </a:cubicBezTo>
                <a:cubicBezTo>
                  <a:pt x="372" y="681"/>
                  <a:pt x="374" y="679"/>
                  <a:pt x="375" y="677"/>
                </a:cubicBezTo>
                <a:cubicBezTo>
                  <a:pt x="395" y="606"/>
                  <a:pt x="395" y="606"/>
                  <a:pt x="395" y="606"/>
                </a:cubicBezTo>
                <a:cubicBezTo>
                  <a:pt x="412" y="602"/>
                  <a:pt x="427" y="597"/>
                  <a:pt x="443" y="591"/>
                </a:cubicBezTo>
                <a:cubicBezTo>
                  <a:pt x="500" y="636"/>
                  <a:pt x="500" y="636"/>
                  <a:pt x="500" y="636"/>
                </a:cubicBezTo>
                <a:cubicBezTo>
                  <a:pt x="503" y="638"/>
                  <a:pt x="506" y="638"/>
                  <a:pt x="508" y="636"/>
                </a:cubicBezTo>
                <a:cubicBezTo>
                  <a:pt x="562" y="597"/>
                  <a:pt x="562" y="597"/>
                  <a:pt x="562" y="597"/>
                </a:cubicBezTo>
                <a:cubicBezTo>
                  <a:pt x="565" y="595"/>
                  <a:pt x="566" y="592"/>
                  <a:pt x="565" y="589"/>
                </a:cubicBezTo>
                <a:cubicBezTo>
                  <a:pt x="540" y="520"/>
                  <a:pt x="540" y="520"/>
                  <a:pt x="540" y="520"/>
                </a:cubicBezTo>
                <a:cubicBezTo>
                  <a:pt x="551" y="508"/>
                  <a:pt x="560" y="494"/>
                  <a:pt x="569" y="480"/>
                </a:cubicBezTo>
                <a:cubicBezTo>
                  <a:pt x="643" y="483"/>
                  <a:pt x="643" y="483"/>
                  <a:pt x="643" y="483"/>
                </a:cubicBezTo>
                <a:cubicBezTo>
                  <a:pt x="645" y="483"/>
                  <a:pt x="648" y="481"/>
                  <a:pt x="649" y="478"/>
                </a:cubicBezTo>
                <a:cubicBezTo>
                  <a:pt x="669" y="414"/>
                  <a:pt x="669" y="414"/>
                  <a:pt x="669" y="414"/>
                </a:cubicBezTo>
                <a:cubicBezTo>
                  <a:pt x="670" y="412"/>
                  <a:pt x="669" y="408"/>
                  <a:pt x="667" y="407"/>
                </a:cubicBezTo>
                <a:moveTo>
                  <a:pt x="542" y="341"/>
                </a:moveTo>
                <a:cubicBezTo>
                  <a:pt x="542" y="455"/>
                  <a:pt x="450" y="548"/>
                  <a:pt x="335" y="548"/>
                </a:cubicBezTo>
                <a:cubicBezTo>
                  <a:pt x="221" y="548"/>
                  <a:pt x="128" y="455"/>
                  <a:pt x="128" y="341"/>
                </a:cubicBezTo>
                <a:cubicBezTo>
                  <a:pt x="128" y="226"/>
                  <a:pt x="221" y="134"/>
                  <a:pt x="335" y="134"/>
                </a:cubicBezTo>
                <a:cubicBezTo>
                  <a:pt x="450" y="134"/>
                  <a:pt x="542" y="226"/>
                  <a:pt x="542" y="341"/>
                </a:cubicBezTo>
              </a:path>
            </a:pathLst>
          </a:custGeom>
          <a:solidFill>
            <a:srgbClr val="F69A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 dirty="0"/>
          </a:p>
        </p:txBody>
      </p:sp>
      <p:sp>
        <p:nvSpPr>
          <p:cNvPr id="166" name="Oval 173">
            <a:extLst>
              <a:ext uri="{FF2B5EF4-FFF2-40B4-BE49-F238E27FC236}">
                <a16:creationId xmlns:a16="http://schemas.microsoft.com/office/drawing/2014/main" id="{81D51DFD-6DBD-4EE7-88A5-01319BB8A6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1717" y="1559277"/>
            <a:ext cx="943611" cy="974194"/>
          </a:xfrm>
          <a:prstGeom prst="ellipse">
            <a:avLst/>
          </a:prstGeom>
          <a:solidFill>
            <a:srgbClr val="F69A10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 dirty="0"/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CC656338-C907-47F2-9720-288BE6E84439}"/>
              </a:ext>
            </a:extLst>
          </p:cNvPr>
          <p:cNvSpPr txBox="1"/>
          <p:nvPr/>
        </p:nvSpPr>
        <p:spPr>
          <a:xfrm>
            <a:off x="7869616" y="1664840"/>
            <a:ext cx="32484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b="1" dirty="0">
                <a:solidFill>
                  <a:srgbClr val="BF3B2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Spring </a:t>
            </a:r>
            <a:r>
              <a:rPr lang="es-AR" sz="2800" b="1" dirty="0" err="1">
                <a:solidFill>
                  <a:srgbClr val="BF3B2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WebFlux</a:t>
            </a:r>
            <a:r>
              <a:rPr lang="es-AR" sz="2800" b="1" dirty="0">
                <a:solidFill>
                  <a:srgbClr val="BF3B2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y Reactor Project</a:t>
            </a:r>
          </a:p>
        </p:txBody>
      </p:sp>
      <p:sp>
        <p:nvSpPr>
          <p:cNvPr id="170" name="Rectangle: Top Corners Snipped 169">
            <a:extLst>
              <a:ext uri="{FF2B5EF4-FFF2-40B4-BE49-F238E27FC236}">
                <a16:creationId xmlns:a16="http://schemas.microsoft.com/office/drawing/2014/main" id="{F9EA3CDA-A982-421F-AF22-F130B06AC827}"/>
              </a:ext>
            </a:extLst>
          </p:cNvPr>
          <p:cNvSpPr/>
          <p:nvPr/>
        </p:nvSpPr>
        <p:spPr>
          <a:xfrm rot="5400000">
            <a:off x="8854840" y="1337826"/>
            <a:ext cx="1057508" cy="4563923"/>
          </a:xfrm>
          <a:prstGeom prst="snip2SameRect">
            <a:avLst>
              <a:gd name="adj1" fmla="val 16722"/>
              <a:gd name="adj2" fmla="val 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9620691F-C322-4FE9-895C-5678B64024AD}"/>
              </a:ext>
            </a:extLst>
          </p:cNvPr>
          <p:cNvGrpSpPr/>
          <p:nvPr/>
        </p:nvGrpSpPr>
        <p:grpSpPr>
          <a:xfrm>
            <a:off x="11180993" y="3268836"/>
            <a:ext cx="484561" cy="701904"/>
            <a:chOff x="5047077" y="1676403"/>
            <a:chExt cx="484561" cy="701904"/>
          </a:xfrm>
          <a:solidFill>
            <a:srgbClr val="BF3B26"/>
          </a:solidFill>
        </p:grpSpPr>
        <p:sp>
          <p:nvSpPr>
            <p:cNvPr id="176" name="Trapezoid 175">
              <a:extLst>
                <a:ext uri="{FF2B5EF4-FFF2-40B4-BE49-F238E27FC236}">
                  <a16:creationId xmlns:a16="http://schemas.microsoft.com/office/drawing/2014/main" id="{666A7080-392B-4851-8F7F-3A0BB3E54058}"/>
                </a:ext>
              </a:extLst>
            </p:cNvPr>
            <p:cNvSpPr/>
            <p:nvPr/>
          </p:nvSpPr>
          <p:spPr>
            <a:xfrm rot="16200000" flipH="1">
              <a:off x="4938406" y="1785074"/>
              <a:ext cx="701904" cy="484561"/>
            </a:xfrm>
            <a:prstGeom prst="trapezoid">
              <a:avLst>
                <a:gd name="adj" fmla="val 1491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4578BD7F-E892-4CC7-A4C9-0240CCD9778F}"/>
                </a:ext>
              </a:extLst>
            </p:cNvPr>
            <p:cNvSpPr txBox="1"/>
            <p:nvPr/>
          </p:nvSpPr>
          <p:spPr>
            <a:xfrm>
              <a:off x="5094041" y="1873466"/>
              <a:ext cx="390623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s-AR" sz="14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12</a:t>
              </a:r>
            </a:p>
          </p:txBody>
        </p:sp>
      </p:grpSp>
      <p:sp>
        <p:nvSpPr>
          <p:cNvPr id="174" name="Freeform 170">
            <a:extLst>
              <a:ext uri="{FF2B5EF4-FFF2-40B4-BE49-F238E27FC236}">
                <a16:creationId xmlns:a16="http://schemas.microsoft.com/office/drawing/2014/main" id="{426BC568-415B-4C43-9B12-782E3E5C3F36}"/>
              </a:ext>
            </a:extLst>
          </p:cNvPr>
          <p:cNvSpPr>
            <a:spLocks noEditPoints="1"/>
          </p:cNvSpPr>
          <p:nvPr/>
        </p:nvSpPr>
        <p:spPr bwMode="auto">
          <a:xfrm>
            <a:off x="6350680" y="2905181"/>
            <a:ext cx="1393988" cy="1416957"/>
          </a:xfrm>
          <a:custGeom>
            <a:avLst/>
            <a:gdLst>
              <a:gd name="T0" fmla="*/ 606 w 670"/>
              <a:gd name="T1" fmla="*/ 366 h 681"/>
              <a:gd name="T2" fmla="*/ 606 w 670"/>
              <a:gd name="T3" fmla="*/ 316 h 681"/>
              <a:gd name="T4" fmla="*/ 669 w 670"/>
              <a:gd name="T5" fmla="*/ 267 h 681"/>
              <a:gd name="T6" fmla="*/ 643 w 670"/>
              <a:gd name="T7" fmla="*/ 199 h 681"/>
              <a:gd name="T8" fmla="*/ 540 w 670"/>
              <a:gd name="T9" fmla="*/ 162 h 681"/>
              <a:gd name="T10" fmla="*/ 562 w 670"/>
              <a:gd name="T11" fmla="*/ 85 h 681"/>
              <a:gd name="T12" fmla="*/ 500 w 670"/>
              <a:gd name="T13" fmla="*/ 45 h 681"/>
              <a:gd name="T14" fmla="*/ 395 w 670"/>
              <a:gd name="T15" fmla="*/ 76 h 681"/>
              <a:gd name="T16" fmla="*/ 369 w 670"/>
              <a:gd name="T17" fmla="*/ 0 h 681"/>
              <a:gd name="T18" fmla="*/ 295 w 670"/>
              <a:gd name="T19" fmla="*/ 5 h 681"/>
              <a:gd name="T20" fmla="*/ 228 w 670"/>
              <a:gd name="T21" fmla="*/ 91 h 681"/>
              <a:gd name="T22" fmla="*/ 162 w 670"/>
              <a:gd name="T23" fmla="*/ 46 h 681"/>
              <a:gd name="T24" fmla="*/ 105 w 670"/>
              <a:gd name="T25" fmla="*/ 92 h 681"/>
              <a:gd name="T26" fmla="*/ 102 w 670"/>
              <a:gd name="T27" fmla="*/ 202 h 681"/>
              <a:gd name="T28" fmla="*/ 22 w 670"/>
              <a:gd name="T29" fmla="*/ 204 h 681"/>
              <a:gd name="T30" fmla="*/ 3 w 670"/>
              <a:gd name="T31" fmla="*/ 275 h 681"/>
              <a:gd name="T32" fmla="*/ 63 w 670"/>
              <a:gd name="T33" fmla="*/ 341 h 681"/>
              <a:gd name="T34" fmla="*/ 3 w 670"/>
              <a:gd name="T35" fmla="*/ 407 h 681"/>
              <a:gd name="T36" fmla="*/ 22 w 670"/>
              <a:gd name="T37" fmla="*/ 478 h 681"/>
              <a:gd name="T38" fmla="*/ 102 w 670"/>
              <a:gd name="T39" fmla="*/ 480 h 681"/>
              <a:gd name="T40" fmla="*/ 105 w 670"/>
              <a:gd name="T41" fmla="*/ 589 h 681"/>
              <a:gd name="T42" fmla="*/ 162 w 670"/>
              <a:gd name="T43" fmla="*/ 636 h 681"/>
              <a:gd name="T44" fmla="*/ 228 w 670"/>
              <a:gd name="T45" fmla="*/ 591 h 681"/>
              <a:gd name="T46" fmla="*/ 295 w 670"/>
              <a:gd name="T47" fmla="*/ 677 h 681"/>
              <a:gd name="T48" fmla="*/ 369 w 670"/>
              <a:gd name="T49" fmla="*/ 681 h 681"/>
              <a:gd name="T50" fmla="*/ 395 w 670"/>
              <a:gd name="T51" fmla="*/ 606 h 681"/>
              <a:gd name="T52" fmla="*/ 500 w 670"/>
              <a:gd name="T53" fmla="*/ 636 h 681"/>
              <a:gd name="T54" fmla="*/ 562 w 670"/>
              <a:gd name="T55" fmla="*/ 597 h 681"/>
              <a:gd name="T56" fmla="*/ 540 w 670"/>
              <a:gd name="T57" fmla="*/ 520 h 681"/>
              <a:gd name="T58" fmla="*/ 643 w 670"/>
              <a:gd name="T59" fmla="*/ 483 h 681"/>
              <a:gd name="T60" fmla="*/ 669 w 670"/>
              <a:gd name="T61" fmla="*/ 414 h 681"/>
              <a:gd name="T62" fmla="*/ 542 w 670"/>
              <a:gd name="T63" fmla="*/ 341 h 681"/>
              <a:gd name="T64" fmla="*/ 128 w 670"/>
              <a:gd name="T65" fmla="*/ 341 h 681"/>
              <a:gd name="T66" fmla="*/ 542 w 670"/>
              <a:gd name="T67" fmla="*/ 341 h 6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670" h="681">
                <a:moveTo>
                  <a:pt x="667" y="407"/>
                </a:moveTo>
                <a:cubicBezTo>
                  <a:pt x="606" y="366"/>
                  <a:pt x="606" y="366"/>
                  <a:pt x="606" y="366"/>
                </a:cubicBezTo>
                <a:cubicBezTo>
                  <a:pt x="607" y="357"/>
                  <a:pt x="607" y="349"/>
                  <a:pt x="607" y="341"/>
                </a:cubicBezTo>
                <a:cubicBezTo>
                  <a:pt x="607" y="332"/>
                  <a:pt x="607" y="324"/>
                  <a:pt x="606" y="316"/>
                </a:cubicBezTo>
                <a:cubicBezTo>
                  <a:pt x="667" y="275"/>
                  <a:pt x="667" y="275"/>
                  <a:pt x="667" y="275"/>
                </a:cubicBezTo>
                <a:cubicBezTo>
                  <a:pt x="669" y="274"/>
                  <a:pt x="670" y="270"/>
                  <a:pt x="669" y="267"/>
                </a:cubicBezTo>
                <a:cubicBezTo>
                  <a:pt x="649" y="204"/>
                  <a:pt x="649" y="204"/>
                  <a:pt x="649" y="204"/>
                </a:cubicBezTo>
                <a:cubicBezTo>
                  <a:pt x="648" y="201"/>
                  <a:pt x="645" y="199"/>
                  <a:pt x="643" y="199"/>
                </a:cubicBezTo>
                <a:cubicBezTo>
                  <a:pt x="569" y="202"/>
                  <a:pt x="569" y="202"/>
                  <a:pt x="569" y="202"/>
                </a:cubicBezTo>
                <a:cubicBezTo>
                  <a:pt x="560" y="187"/>
                  <a:pt x="551" y="174"/>
                  <a:pt x="540" y="162"/>
                </a:cubicBezTo>
                <a:cubicBezTo>
                  <a:pt x="565" y="92"/>
                  <a:pt x="565" y="92"/>
                  <a:pt x="565" y="92"/>
                </a:cubicBezTo>
                <a:cubicBezTo>
                  <a:pt x="566" y="90"/>
                  <a:pt x="565" y="87"/>
                  <a:pt x="562" y="85"/>
                </a:cubicBezTo>
                <a:cubicBezTo>
                  <a:pt x="508" y="46"/>
                  <a:pt x="508" y="46"/>
                  <a:pt x="508" y="46"/>
                </a:cubicBezTo>
                <a:cubicBezTo>
                  <a:pt x="506" y="44"/>
                  <a:pt x="503" y="44"/>
                  <a:pt x="500" y="45"/>
                </a:cubicBezTo>
                <a:cubicBezTo>
                  <a:pt x="443" y="91"/>
                  <a:pt x="443" y="91"/>
                  <a:pt x="443" y="91"/>
                </a:cubicBezTo>
                <a:cubicBezTo>
                  <a:pt x="427" y="84"/>
                  <a:pt x="412" y="79"/>
                  <a:pt x="395" y="76"/>
                </a:cubicBezTo>
                <a:cubicBezTo>
                  <a:pt x="375" y="5"/>
                  <a:pt x="375" y="5"/>
                  <a:pt x="375" y="5"/>
                </a:cubicBezTo>
                <a:cubicBezTo>
                  <a:pt x="374" y="2"/>
                  <a:pt x="372" y="0"/>
                  <a:pt x="369" y="0"/>
                </a:cubicBezTo>
                <a:cubicBezTo>
                  <a:pt x="302" y="0"/>
                  <a:pt x="302" y="0"/>
                  <a:pt x="302" y="0"/>
                </a:cubicBezTo>
                <a:cubicBezTo>
                  <a:pt x="299" y="0"/>
                  <a:pt x="296" y="2"/>
                  <a:pt x="295" y="5"/>
                </a:cubicBezTo>
                <a:cubicBezTo>
                  <a:pt x="275" y="76"/>
                  <a:pt x="275" y="76"/>
                  <a:pt x="275" y="76"/>
                </a:cubicBezTo>
                <a:cubicBezTo>
                  <a:pt x="259" y="79"/>
                  <a:pt x="243" y="84"/>
                  <a:pt x="228" y="91"/>
                </a:cubicBezTo>
                <a:cubicBezTo>
                  <a:pt x="170" y="45"/>
                  <a:pt x="170" y="45"/>
                  <a:pt x="170" y="45"/>
                </a:cubicBezTo>
                <a:cubicBezTo>
                  <a:pt x="168" y="44"/>
                  <a:pt x="164" y="44"/>
                  <a:pt x="162" y="46"/>
                </a:cubicBezTo>
                <a:cubicBezTo>
                  <a:pt x="108" y="85"/>
                  <a:pt x="108" y="85"/>
                  <a:pt x="108" y="85"/>
                </a:cubicBezTo>
                <a:cubicBezTo>
                  <a:pt x="106" y="87"/>
                  <a:pt x="105" y="90"/>
                  <a:pt x="105" y="92"/>
                </a:cubicBezTo>
                <a:cubicBezTo>
                  <a:pt x="131" y="162"/>
                  <a:pt x="131" y="162"/>
                  <a:pt x="131" y="162"/>
                </a:cubicBezTo>
                <a:cubicBezTo>
                  <a:pt x="120" y="174"/>
                  <a:pt x="110" y="187"/>
                  <a:pt x="102" y="202"/>
                </a:cubicBezTo>
                <a:cubicBezTo>
                  <a:pt x="28" y="199"/>
                  <a:pt x="28" y="199"/>
                  <a:pt x="28" y="199"/>
                </a:cubicBezTo>
                <a:cubicBezTo>
                  <a:pt x="25" y="199"/>
                  <a:pt x="23" y="201"/>
                  <a:pt x="22" y="204"/>
                </a:cubicBezTo>
                <a:cubicBezTo>
                  <a:pt x="1" y="267"/>
                  <a:pt x="1" y="267"/>
                  <a:pt x="1" y="267"/>
                </a:cubicBezTo>
                <a:cubicBezTo>
                  <a:pt x="0" y="270"/>
                  <a:pt x="1" y="273"/>
                  <a:pt x="3" y="275"/>
                </a:cubicBezTo>
                <a:cubicBezTo>
                  <a:pt x="65" y="316"/>
                  <a:pt x="65" y="316"/>
                  <a:pt x="65" y="316"/>
                </a:cubicBezTo>
                <a:cubicBezTo>
                  <a:pt x="64" y="324"/>
                  <a:pt x="63" y="332"/>
                  <a:pt x="63" y="341"/>
                </a:cubicBezTo>
                <a:cubicBezTo>
                  <a:pt x="63" y="349"/>
                  <a:pt x="64" y="357"/>
                  <a:pt x="65" y="366"/>
                </a:cubicBezTo>
                <a:cubicBezTo>
                  <a:pt x="3" y="407"/>
                  <a:pt x="3" y="407"/>
                  <a:pt x="3" y="407"/>
                </a:cubicBezTo>
                <a:cubicBezTo>
                  <a:pt x="1" y="408"/>
                  <a:pt x="0" y="412"/>
                  <a:pt x="1" y="414"/>
                </a:cubicBezTo>
                <a:cubicBezTo>
                  <a:pt x="22" y="478"/>
                  <a:pt x="22" y="478"/>
                  <a:pt x="22" y="478"/>
                </a:cubicBezTo>
                <a:cubicBezTo>
                  <a:pt x="23" y="481"/>
                  <a:pt x="25" y="483"/>
                  <a:pt x="28" y="483"/>
                </a:cubicBezTo>
                <a:cubicBezTo>
                  <a:pt x="102" y="480"/>
                  <a:pt x="102" y="480"/>
                  <a:pt x="102" y="480"/>
                </a:cubicBezTo>
                <a:cubicBezTo>
                  <a:pt x="110" y="494"/>
                  <a:pt x="120" y="508"/>
                  <a:pt x="131" y="520"/>
                </a:cubicBezTo>
                <a:cubicBezTo>
                  <a:pt x="105" y="589"/>
                  <a:pt x="105" y="589"/>
                  <a:pt x="105" y="589"/>
                </a:cubicBezTo>
                <a:cubicBezTo>
                  <a:pt x="105" y="592"/>
                  <a:pt x="106" y="595"/>
                  <a:pt x="108" y="597"/>
                </a:cubicBezTo>
                <a:cubicBezTo>
                  <a:pt x="162" y="636"/>
                  <a:pt x="162" y="636"/>
                  <a:pt x="162" y="636"/>
                </a:cubicBezTo>
                <a:cubicBezTo>
                  <a:pt x="164" y="638"/>
                  <a:pt x="168" y="638"/>
                  <a:pt x="170" y="636"/>
                </a:cubicBezTo>
                <a:cubicBezTo>
                  <a:pt x="228" y="591"/>
                  <a:pt x="228" y="591"/>
                  <a:pt x="228" y="591"/>
                </a:cubicBezTo>
                <a:cubicBezTo>
                  <a:pt x="243" y="597"/>
                  <a:pt x="259" y="602"/>
                  <a:pt x="275" y="606"/>
                </a:cubicBezTo>
                <a:cubicBezTo>
                  <a:pt x="295" y="677"/>
                  <a:pt x="295" y="677"/>
                  <a:pt x="295" y="677"/>
                </a:cubicBezTo>
                <a:cubicBezTo>
                  <a:pt x="296" y="679"/>
                  <a:pt x="299" y="681"/>
                  <a:pt x="302" y="681"/>
                </a:cubicBezTo>
                <a:cubicBezTo>
                  <a:pt x="369" y="681"/>
                  <a:pt x="369" y="681"/>
                  <a:pt x="369" y="681"/>
                </a:cubicBezTo>
                <a:cubicBezTo>
                  <a:pt x="372" y="681"/>
                  <a:pt x="374" y="679"/>
                  <a:pt x="375" y="677"/>
                </a:cubicBezTo>
                <a:cubicBezTo>
                  <a:pt x="395" y="606"/>
                  <a:pt x="395" y="606"/>
                  <a:pt x="395" y="606"/>
                </a:cubicBezTo>
                <a:cubicBezTo>
                  <a:pt x="412" y="602"/>
                  <a:pt x="427" y="597"/>
                  <a:pt x="443" y="591"/>
                </a:cubicBezTo>
                <a:cubicBezTo>
                  <a:pt x="500" y="636"/>
                  <a:pt x="500" y="636"/>
                  <a:pt x="500" y="636"/>
                </a:cubicBezTo>
                <a:cubicBezTo>
                  <a:pt x="503" y="638"/>
                  <a:pt x="506" y="638"/>
                  <a:pt x="508" y="636"/>
                </a:cubicBezTo>
                <a:cubicBezTo>
                  <a:pt x="562" y="597"/>
                  <a:pt x="562" y="597"/>
                  <a:pt x="562" y="597"/>
                </a:cubicBezTo>
                <a:cubicBezTo>
                  <a:pt x="565" y="595"/>
                  <a:pt x="566" y="592"/>
                  <a:pt x="565" y="589"/>
                </a:cubicBezTo>
                <a:cubicBezTo>
                  <a:pt x="540" y="520"/>
                  <a:pt x="540" y="520"/>
                  <a:pt x="540" y="520"/>
                </a:cubicBezTo>
                <a:cubicBezTo>
                  <a:pt x="551" y="508"/>
                  <a:pt x="560" y="494"/>
                  <a:pt x="569" y="480"/>
                </a:cubicBezTo>
                <a:cubicBezTo>
                  <a:pt x="643" y="483"/>
                  <a:pt x="643" y="483"/>
                  <a:pt x="643" y="483"/>
                </a:cubicBezTo>
                <a:cubicBezTo>
                  <a:pt x="645" y="483"/>
                  <a:pt x="648" y="481"/>
                  <a:pt x="649" y="478"/>
                </a:cubicBezTo>
                <a:cubicBezTo>
                  <a:pt x="669" y="414"/>
                  <a:pt x="669" y="414"/>
                  <a:pt x="669" y="414"/>
                </a:cubicBezTo>
                <a:cubicBezTo>
                  <a:pt x="670" y="412"/>
                  <a:pt x="669" y="408"/>
                  <a:pt x="667" y="407"/>
                </a:cubicBezTo>
                <a:moveTo>
                  <a:pt x="542" y="341"/>
                </a:moveTo>
                <a:cubicBezTo>
                  <a:pt x="542" y="455"/>
                  <a:pt x="450" y="548"/>
                  <a:pt x="335" y="548"/>
                </a:cubicBezTo>
                <a:cubicBezTo>
                  <a:pt x="221" y="548"/>
                  <a:pt x="128" y="455"/>
                  <a:pt x="128" y="341"/>
                </a:cubicBezTo>
                <a:cubicBezTo>
                  <a:pt x="128" y="226"/>
                  <a:pt x="221" y="134"/>
                  <a:pt x="335" y="134"/>
                </a:cubicBezTo>
                <a:cubicBezTo>
                  <a:pt x="450" y="134"/>
                  <a:pt x="542" y="226"/>
                  <a:pt x="542" y="341"/>
                </a:cubicBezTo>
              </a:path>
            </a:pathLst>
          </a:custGeom>
          <a:solidFill>
            <a:srgbClr val="BF3B2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 dirty="0"/>
          </a:p>
        </p:txBody>
      </p:sp>
      <p:sp>
        <p:nvSpPr>
          <p:cNvPr id="175" name="Oval 173">
            <a:extLst>
              <a:ext uri="{FF2B5EF4-FFF2-40B4-BE49-F238E27FC236}">
                <a16:creationId xmlns:a16="http://schemas.microsoft.com/office/drawing/2014/main" id="{8B7ACF16-2B79-4560-94FC-9F1DE4B6F5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04332" y="3142097"/>
            <a:ext cx="886684" cy="954396"/>
          </a:xfrm>
          <a:prstGeom prst="ellipse">
            <a:avLst/>
          </a:prstGeom>
          <a:solidFill>
            <a:srgbClr val="BF3B26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 dirty="0"/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E3F16FCC-58EF-4BCB-A443-2FEF84029EC0}"/>
              </a:ext>
            </a:extLst>
          </p:cNvPr>
          <p:cNvSpPr txBox="1"/>
          <p:nvPr/>
        </p:nvSpPr>
        <p:spPr>
          <a:xfrm>
            <a:off x="7869616" y="3244328"/>
            <a:ext cx="32484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b="1" dirty="0">
                <a:solidFill>
                  <a:srgbClr val="BF3B2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¿Cuál elijo?</a:t>
            </a:r>
          </a:p>
        </p:txBody>
      </p:sp>
    </p:spTree>
    <p:extLst>
      <p:ext uri="{BB962C8B-B14F-4D97-AF65-F5344CB8AC3E}">
        <p14:creationId xmlns:p14="http://schemas.microsoft.com/office/powerpoint/2010/main" val="484324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0" name="Group 249">
            <a:extLst>
              <a:ext uri="{FF2B5EF4-FFF2-40B4-BE49-F238E27FC236}">
                <a16:creationId xmlns:a16="http://schemas.microsoft.com/office/drawing/2014/main" id="{2E79DA20-902C-4145-95A3-A36803180AE3}"/>
              </a:ext>
            </a:extLst>
          </p:cNvPr>
          <p:cNvGrpSpPr/>
          <p:nvPr/>
        </p:nvGrpSpPr>
        <p:grpSpPr>
          <a:xfrm>
            <a:off x="2329829" y="135224"/>
            <a:ext cx="9346234" cy="492443"/>
            <a:chOff x="2329829" y="6381854"/>
            <a:chExt cx="9346234" cy="492443"/>
          </a:xfrm>
        </p:grpSpPr>
        <p:sp>
          <p:nvSpPr>
            <p:cNvPr id="251" name="Slide Number Placeholder 1">
              <a:extLst>
                <a:ext uri="{FF2B5EF4-FFF2-40B4-BE49-F238E27FC236}">
                  <a16:creationId xmlns:a16="http://schemas.microsoft.com/office/drawing/2014/main" id="{DFF50B5B-A324-4878-9823-6787A5AB67F3}"/>
                </a:ext>
              </a:extLst>
            </p:cNvPr>
            <p:cNvSpPr txBox="1">
              <a:spLocks/>
            </p:cNvSpPr>
            <p:nvPr/>
          </p:nvSpPr>
          <p:spPr>
            <a:xfrm>
              <a:off x="8932863" y="6381854"/>
              <a:ext cx="2743200" cy="492443"/>
            </a:xfrm>
            <a:prstGeom prst="rect">
              <a:avLst/>
            </a:prstGeom>
          </p:spPr>
          <p:txBody>
            <a:bodyPr vert="horz" lIns="0" tIns="0" rIns="0" bIns="0" rtlCol="0" anchor="ctr">
              <a:spAutoFit/>
            </a:bodyPr>
            <a:lstStyle>
              <a:defPPr>
                <a:defRPr lang="id-ID"/>
              </a:defPPr>
              <a:lvl1pPr marL="0" algn="r" defTabSz="914400" rtl="0" eaLnBrk="1" latinLnBrk="0" hangingPunct="1">
                <a:defRPr lang="id-ID" sz="3600" b="1" i="1" kern="1200" smtClean="0">
                  <a:solidFill>
                    <a:schemeClr val="bg1">
                      <a:lumMod val="85000"/>
                    </a:schemeClr>
                  </a:solidFill>
                  <a:latin typeface="+mj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fld id="{25DC4C81-2C61-47A5-84F4-E27A90938989}" type="slidenum">
                <a:rPr lang="es-AR" sz="3200" smtClean="0">
                  <a:solidFill>
                    <a:schemeClr val="tx1"/>
                  </a:solidFill>
                  <a:latin typeface="Segoe UI"/>
                </a:rPr>
                <a:pPr/>
                <a:t>3</a:t>
              </a:fld>
              <a:endParaRPr lang="es-AR" sz="3200" dirty="0">
                <a:solidFill>
                  <a:schemeClr val="tx1"/>
                </a:solidFill>
                <a:latin typeface="Segoe UI"/>
              </a:endParaRPr>
            </a:p>
          </p:txBody>
        </p:sp>
        <p:cxnSp>
          <p:nvCxnSpPr>
            <p:cNvPr id="253" name="Straight Connector 252">
              <a:extLst>
                <a:ext uri="{FF2B5EF4-FFF2-40B4-BE49-F238E27FC236}">
                  <a16:creationId xmlns:a16="http://schemas.microsoft.com/office/drawing/2014/main" id="{5A1683CC-2A95-4096-92B9-721BECF3ABC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29829" y="6578328"/>
              <a:ext cx="7938121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4" name="TextBox 253">
              <a:extLst>
                <a:ext uri="{FF2B5EF4-FFF2-40B4-BE49-F238E27FC236}">
                  <a16:creationId xmlns:a16="http://schemas.microsoft.com/office/drawing/2014/main" id="{863DBDA5-EA77-4F67-91F4-6027203175A0}"/>
                </a:ext>
              </a:extLst>
            </p:cNvPr>
            <p:cNvSpPr txBox="1"/>
            <p:nvPr/>
          </p:nvSpPr>
          <p:spPr>
            <a:xfrm>
              <a:off x="10205638" y="6439829"/>
              <a:ext cx="92257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AR" sz="1200" b="1" dirty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Pagina</a:t>
              </a:r>
            </a:p>
          </p:txBody>
        </p:sp>
      </p:grpSp>
      <p:sp>
        <p:nvSpPr>
          <p:cNvPr id="67" name="Rectangle 66">
            <a:extLst>
              <a:ext uri="{FF2B5EF4-FFF2-40B4-BE49-F238E27FC236}">
                <a16:creationId xmlns:a16="http://schemas.microsoft.com/office/drawing/2014/main" id="{1523E865-B0FC-4EF4-8FB0-75BF77A92CBA}"/>
              </a:ext>
            </a:extLst>
          </p:cNvPr>
          <p:cNvSpPr/>
          <p:nvPr/>
        </p:nvSpPr>
        <p:spPr>
          <a:xfrm>
            <a:off x="595312" y="135920"/>
            <a:ext cx="7789699" cy="646331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pPr lvl="0"/>
            <a:r>
              <a:rPr lang="es-AR" sz="3600" b="1" dirty="0">
                <a:solidFill>
                  <a:prstClr val="black"/>
                </a:solidFill>
                <a:latin typeface="Segoe UI"/>
              </a:rPr>
              <a:t>Que es la Programación Reactiva</a:t>
            </a:r>
          </a:p>
        </p:txBody>
      </p:sp>
      <p:sp>
        <p:nvSpPr>
          <p:cNvPr id="71" name="Freeform 26">
            <a:extLst>
              <a:ext uri="{FF2B5EF4-FFF2-40B4-BE49-F238E27FC236}">
                <a16:creationId xmlns:a16="http://schemas.microsoft.com/office/drawing/2014/main" id="{87CB9BBE-6021-4896-B12F-1D3AA812D982}"/>
              </a:ext>
            </a:extLst>
          </p:cNvPr>
          <p:cNvSpPr>
            <a:spLocks/>
          </p:cNvSpPr>
          <p:nvPr/>
        </p:nvSpPr>
        <p:spPr bwMode="auto">
          <a:xfrm>
            <a:off x="7270809" y="4367540"/>
            <a:ext cx="492054" cy="327313"/>
          </a:xfrm>
          <a:custGeom>
            <a:avLst/>
            <a:gdLst>
              <a:gd name="T0" fmla="*/ 94 w 96"/>
              <a:gd name="T1" fmla="*/ 60 h 64"/>
              <a:gd name="T2" fmla="*/ 92 w 96"/>
              <a:gd name="T3" fmla="*/ 60 h 64"/>
              <a:gd name="T4" fmla="*/ 92 w 96"/>
              <a:gd name="T5" fmla="*/ 2 h 64"/>
              <a:gd name="T6" fmla="*/ 90 w 96"/>
              <a:gd name="T7" fmla="*/ 0 h 64"/>
              <a:gd name="T8" fmla="*/ 78 w 96"/>
              <a:gd name="T9" fmla="*/ 0 h 64"/>
              <a:gd name="T10" fmla="*/ 76 w 96"/>
              <a:gd name="T11" fmla="*/ 2 h 64"/>
              <a:gd name="T12" fmla="*/ 76 w 96"/>
              <a:gd name="T13" fmla="*/ 60 h 64"/>
              <a:gd name="T14" fmla="*/ 68 w 96"/>
              <a:gd name="T15" fmla="*/ 60 h 64"/>
              <a:gd name="T16" fmla="*/ 68 w 96"/>
              <a:gd name="T17" fmla="*/ 18 h 64"/>
              <a:gd name="T18" fmla="*/ 66 w 96"/>
              <a:gd name="T19" fmla="*/ 16 h 64"/>
              <a:gd name="T20" fmla="*/ 54 w 96"/>
              <a:gd name="T21" fmla="*/ 16 h 64"/>
              <a:gd name="T22" fmla="*/ 52 w 96"/>
              <a:gd name="T23" fmla="*/ 18 h 64"/>
              <a:gd name="T24" fmla="*/ 52 w 96"/>
              <a:gd name="T25" fmla="*/ 60 h 64"/>
              <a:gd name="T26" fmla="*/ 44 w 96"/>
              <a:gd name="T27" fmla="*/ 60 h 64"/>
              <a:gd name="T28" fmla="*/ 44 w 96"/>
              <a:gd name="T29" fmla="*/ 34 h 64"/>
              <a:gd name="T30" fmla="*/ 42 w 96"/>
              <a:gd name="T31" fmla="*/ 32 h 64"/>
              <a:gd name="T32" fmla="*/ 30 w 96"/>
              <a:gd name="T33" fmla="*/ 32 h 64"/>
              <a:gd name="T34" fmla="*/ 28 w 96"/>
              <a:gd name="T35" fmla="*/ 34 h 64"/>
              <a:gd name="T36" fmla="*/ 28 w 96"/>
              <a:gd name="T37" fmla="*/ 60 h 64"/>
              <a:gd name="T38" fmla="*/ 20 w 96"/>
              <a:gd name="T39" fmla="*/ 60 h 64"/>
              <a:gd name="T40" fmla="*/ 20 w 96"/>
              <a:gd name="T41" fmla="*/ 50 h 64"/>
              <a:gd name="T42" fmla="*/ 18 w 96"/>
              <a:gd name="T43" fmla="*/ 48 h 64"/>
              <a:gd name="T44" fmla="*/ 6 w 96"/>
              <a:gd name="T45" fmla="*/ 48 h 64"/>
              <a:gd name="T46" fmla="*/ 4 w 96"/>
              <a:gd name="T47" fmla="*/ 50 h 64"/>
              <a:gd name="T48" fmla="*/ 4 w 96"/>
              <a:gd name="T49" fmla="*/ 60 h 64"/>
              <a:gd name="T50" fmla="*/ 2 w 96"/>
              <a:gd name="T51" fmla="*/ 60 h 64"/>
              <a:gd name="T52" fmla="*/ 0 w 96"/>
              <a:gd name="T53" fmla="*/ 62 h 64"/>
              <a:gd name="T54" fmla="*/ 2 w 96"/>
              <a:gd name="T55" fmla="*/ 64 h 64"/>
              <a:gd name="T56" fmla="*/ 94 w 96"/>
              <a:gd name="T57" fmla="*/ 64 h 64"/>
              <a:gd name="T58" fmla="*/ 96 w 96"/>
              <a:gd name="T59" fmla="*/ 62 h 64"/>
              <a:gd name="T60" fmla="*/ 94 w 96"/>
              <a:gd name="T61" fmla="*/ 60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96" h="64">
                <a:moveTo>
                  <a:pt x="94" y="60"/>
                </a:moveTo>
                <a:cubicBezTo>
                  <a:pt x="92" y="60"/>
                  <a:pt x="92" y="60"/>
                  <a:pt x="92" y="60"/>
                </a:cubicBezTo>
                <a:cubicBezTo>
                  <a:pt x="92" y="2"/>
                  <a:pt x="92" y="2"/>
                  <a:pt x="92" y="2"/>
                </a:cubicBezTo>
                <a:cubicBezTo>
                  <a:pt x="92" y="1"/>
                  <a:pt x="91" y="0"/>
                  <a:pt x="90" y="0"/>
                </a:cubicBezTo>
                <a:cubicBezTo>
                  <a:pt x="78" y="0"/>
                  <a:pt x="78" y="0"/>
                  <a:pt x="78" y="0"/>
                </a:cubicBezTo>
                <a:cubicBezTo>
                  <a:pt x="77" y="0"/>
                  <a:pt x="76" y="1"/>
                  <a:pt x="76" y="2"/>
                </a:cubicBezTo>
                <a:cubicBezTo>
                  <a:pt x="76" y="60"/>
                  <a:pt x="76" y="60"/>
                  <a:pt x="76" y="60"/>
                </a:cubicBezTo>
                <a:cubicBezTo>
                  <a:pt x="68" y="60"/>
                  <a:pt x="68" y="60"/>
                  <a:pt x="68" y="60"/>
                </a:cubicBezTo>
                <a:cubicBezTo>
                  <a:pt x="68" y="18"/>
                  <a:pt x="68" y="18"/>
                  <a:pt x="68" y="18"/>
                </a:cubicBezTo>
                <a:cubicBezTo>
                  <a:pt x="68" y="17"/>
                  <a:pt x="67" y="16"/>
                  <a:pt x="66" y="16"/>
                </a:cubicBezTo>
                <a:cubicBezTo>
                  <a:pt x="54" y="16"/>
                  <a:pt x="54" y="16"/>
                  <a:pt x="54" y="16"/>
                </a:cubicBezTo>
                <a:cubicBezTo>
                  <a:pt x="53" y="16"/>
                  <a:pt x="52" y="17"/>
                  <a:pt x="52" y="18"/>
                </a:cubicBezTo>
                <a:cubicBezTo>
                  <a:pt x="52" y="60"/>
                  <a:pt x="52" y="60"/>
                  <a:pt x="52" y="60"/>
                </a:cubicBezTo>
                <a:cubicBezTo>
                  <a:pt x="44" y="60"/>
                  <a:pt x="44" y="60"/>
                  <a:pt x="44" y="60"/>
                </a:cubicBezTo>
                <a:cubicBezTo>
                  <a:pt x="44" y="34"/>
                  <a:pt x="44" y="34"/>
                  <a:pt x="44" y="34"/>
                </a:cubicBezTo>
                <a:cubicBezTo>
                  <a:pt x="44" y="33"/>
                  <a:pt x="43" y="32"/>
                  <a:pt x="42" y="32"/>
                </a:cubicBezTo>
                <a:cubicBezTo>
                  <a:pt x="30" y="32"/>
                  <a:pt x="30" y="32"/>
                  <a:pt x="30" y="32"/>
                </a:cubicBezTo>
                <a:cubicBezTo>
                  <a:pt x="29" y="32"/>
                  <a:pt x="28" y="33"/>
                  <a:pt x="28" y="34"/>
                </a:cubicBezTo>
                <a:cubicBezTo>
                  <a:pt x="28" y="60"/>
                  <a:pt x="28" y="60"/>
                  <a:pt x="28" y="60"/>
                </a:cubicBezTo>
                <a:cubicBezTo>
                  <a:pt x="20" y="60"/>
                  <a:pt x="20" y="60"/>
                  <a:pt x="20" y="60"/>
                </a:cubicBezTo>
                <a:cubicBezTo>
                  <a:pt x="20" y="50"/>
                  <a:pt x="20" y="50"/>
                  <a:pt x="20" y="50"/>
                </a:cubicBezTo>
                <a:cubicBezTo>
                  <a:pt x="20" y="49"/>
                  <a:pt x="19" y="48"/>
                  <a:pt x="18" y="48"/>
                </a:cubicBezTo>
                <a:cubicBezTo>
                  <a:pt x="6" y="48"/>
                  <a:pt x="6" y="48"/>
                  <a:pt x="6" y="48"/>
                </a:cubicBezTo>
                <a:cubicBezTo>
                  <a:pt x="5" y="48"/>
                  <a:pt x="4" y="49"/>
                  <a:pt x="4" y="50"/>
                </a:cubicBezTo>
                <a:cubicBezTo>
                  <a:pt x="4" y="60"/>
                  <a:pt x="4" y="60"/>
                  <a:pt x="4" y="60"/>
                </a:cubicBezTo>
                <a:cubicBezTo>
                  <a:pt x="2" y="60"/>
                  <a:pt x="2" y="60"/>
                  <a:pt x="2" y="60"/>
                </a:cubicBezTo>
                <a:cubicBezTo>
                  <a:pt x="1" y="60"/>
                  <a:pt x="0" y="61"/>
                  <a:pt x="0" y="62"/>
                </a:cubicBezTo>
                <a:cubicBezTo>
                  <a:pt x="0" y="63"/>
                  <a:pt x="1" y="64"/>
                  <a:pt x="2" y="64"/>
                </a:cubicBezTo>
                <a:cubicBezTo>
                  <a:pt x="94" y="64"/>
                  <a:pt x="94" y="64"/>
                  <a:pt x="94" y="64"/>
                </a:cubicBezTo>
                <a:cubicBezTo>
                  <a:pt x="95" y="64"/>
                  <a:pt x="96" y="63"/>
                  <a:pt x="96" y="62"/>
                </a:cubicBezTo>
                <a:cubicBezTo>
                  <a:pt x="96" y="61"/>
                  <a:pt x="95" y="60"/>
                  <a:pt x="94" y="6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 dirty="0"/>
          </a:p>
        </p:txBody>
      </p:sp>
      <p:sp>
        <p:nvSpPr>
          <p:cNvPr id="72" name="Freeform 27">
            <a:extLst>
              <a:ext uri="{FF2B5EF4-FFF2-40B4-BE49-F238E27FC236}">
                <a16:creationId xmlns:a16="http://schemas.microsoft.com/office/drawing/2014/main" id="{A8D66963-9929-4761-B7C9-CB17B19188A3}"/>
              </a:ext>
            </a:extLst>
          </p:cNvPr>
          <p:cNvSpPr>
            <a:spLocks/>
          </p:cNvSpPr>
          <p:nvPr/>
        </p:nvSpPr>
        <p:spPr bwMode="auto">
          <a:xfrm>
            <a:off x="7239807" y="4249033"/>
            <a:ext cx="390174" cy="277457"/>
          </a:xfrm>
          <a:custGeom>
            <a:avLst/>
            <a:gdLst>
              <a:gd name="T0" fmla="*/ 2 w 76"/>
              <a:gd name="T1" fmla="*/ 54 h 54"/>
              <a:gd name="T2" fmla="*/ 3 w 76"/>
              <a:gd name="T3" fmla="*/ 54 h 54"/>
              <a:gd name="T4" fmla="*/ 71 w 76"/>
              <a:gd name="T5" fmla="*/ 8 h 54"/>
              <a:gd name="T6" fmla="*/ 70 w 76"/>
              <a:gd name="T7" fmla="*/ 20 h 54"/>
              <a:gd name="T8" fmla="*/ 72 w 76"/>
              <a:gd name="T9" fmla="*/ 22 h 54"/>
              <a:gd name="T10" fmla="*/ 72 w 76"/>
              <a:gd name="T11" fmla="*/ 22 h 54"/>
              <a:gd name="T12" fmla="*/ 74 w 76"/>
              <a:gd name="T13" fmla="*/ 20 h 54"/>
              <a:gd name="T14" fmla="*/ 76 w 76"/>
              <a:gd name="T15" fmla="*/ 4 h 54"/>
              <a:gd name="T16" fmla="*/ 74 w 76"/>
              <a:gd name="T17" fmla="*/ 2 h 54"/>
              <a:gd name="T18" fmla="*/ 58 w 76"/>
              <a:gd name="T19" fmla="*/ 0 h 54"/>
              <a:gd name="T20" fmla="*/ 56 w 76"/>
              <a:gd name="T21" fmla="*/ 2 h 54"/>
              <a:gd name="T22" fmla="*/ 58 w 76"/>
              <a:gd name="T23" fmla="*/ 4 h 54"/>
              <a:gd name="T24" fmla="*/ 68 w 76"/>
              <a:gd name="T25" fmla="*/ 5 h 54"/>
              <a:gd name="T26" fmla="*/ 1 w 76"/>
              <a:gd name="T27" fmla="*/ 50 h 54"/>
              <a:gd name="T28" fmla="*/ 0 w 76"/>
              <a:gd name="T29" fmla="*/ 53 h 54"/>
              <a:gd name="T30" fmla="*/ 2 w 76"/>
              <a:gd name="T31" fmla="*/ 54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76" h="54">
                <a:moveTo>
                  <a:pt x="2" y="54"/>
                </a:moveTo>
                <a:cubicBezTo>
                  <a:pt x="2" y="54"/>
                  <a:pt x="3" y="54"/>
                  <a:pt x="3" y="54"/>
                </a:cubicBezTo>
                <a:cubicBezTo>
                  <a:pt x="71" y="8"/>
                  <a:pt x="71" y="8"/>
                  <a:pt x="71" y="8"/>
                </a:cubicBezTo>
                <a:cubicBezTo>
                  <a:pt x="70" y="20"/>
                  <a:pt x="70" y="20"/>
                  <a:pt x="70" y="20"/>
                </a:cubicBezTo>
                <a:cubicBezTo>
                  <a:pt x="70" y="21"/>
                  <a:pt x="71" y="22"/>
                  <a:pt x="72" y="22"/>
                </a:cubicBezTo>
                <a:cubicBezTo>
                  <a:pt x="72" y="22"/>
                  <a:pt x="72" y="22"/>
                  <a:pt x="72" y="22"/>
                </a:cubicBezTo>
                <a:cubicBezTo>
                  <a:pt x="73" y="22"/>
                  <a:pt x="74" y="21"/>
                  <a:pt x="74" y="20"/>
                </a:cubicBezTo>
                <a:cubicBezTo>
                  <a:pt x="76" y="4"/>
                  <a:pt x="76" y="4"/>
                  <a:pt x="76" y="4"/>
                </a:cubicBezTo>
                <a:cubicBezTo>
                  <a:pt x="76" y="3"/>
                  <a:pt x="75" y="2"/>
                  <a:pt x="74" y="2"/>
                </a:cubicBezTo>
                <a:cubicBezTo>
                  <a:pt x="74" y="2"/>
                  <a:pt x="58" y="0"/>
                  <a:pt x="58" y="0"/>
                </a:cubicBezTo>
                <a:cubicBezTo>
                  <a:pt x="57" y="0"/>
                  <a:pt x="56" y="1"/>
                  <a:pt x="56" y="2"/>
                </a:cubicBezTo>
                <a:cubicBezTo>
                  <a:pt x="56" y="3"/>
                  <a:pt x="57" y="4"/>
                  <a:pt x="58" y="4"/>
                </a:cubicBezTo>
                <a:cubicBezTo>
                  <a:pt x="68" y="5"/>
                  <a:pt x="68" y="5"/>
                  <a:pt x="68" y="5"/>
                </a:cubicBezTo>
                <a:cubicBezTo>
                  <a:pt x="1" y="50"/>
                  <a:pt x="1" y="50"/>
                  <a:pt x="1" y="50"/>
                </a:cubicBezTo>
                <a:cubicBezTo>
                  <a:pt x="0" y="51"/>
                  <a:pt x="0" y="52"/>
                  <a:pt x="0" y="53"/>
                </a:cubicBezTo>
                <a:cubicBezTo>
                  <a:pt x="1" y="54"/>
                  <a:pt x="1" y="54"/>
                  <a:pt x="2" y="5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 dirty="0"/>
          </a:p>
        </p:txBody>
      </p: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5FE15635-F1BC-4298-A979-EA17D592E038}"/>
              </a:ext>
            </a:extLst>
          </p:cNvPr>
          <p:cNvGrpSpPr/>
          <p:nvPr/>
        </p:nvGrpSpPr>
        <p:grpSpPr>
          <a:xfrm>
            <a:off x="7364978" y="2361222"/>
            <a:ext cx="406541" cy="331322"/>
            <a:chOff x="6276975" y="1465263"/>
            <a:chExt cx="360363" cy="293688"/>
          </a:xfrm>
        </p:grpSpPr>
        <p:sp>
          <p:nvSpPr>
            <p:cNvPr id="169" name="Freeform 8">
              <a:extLst>
                <a:ext uri="{FF2B5EF4-FFF2-40B4-BE49-F238E27FC236}">
                  <a16:creationId xmlns:a16="http://schemas.microsoft.com/office/drawing/2014/main" id="{3B528A26-DE9E-4E5B-AEEF-F182143766E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91263" y="1465263"/>
              <a:ext cx="330200" cy="233363"/>
            </a:xfrm>
            <a:custGeom>
              <a:avLst/>
              <a:gdLst>
                <a:gd name="T0" fmla="*/ 2 w 88"/>
                <a:gd name="T1" fmla="*/ 62 h 62"/>
                <a:gd name="T2" fmla="*/ 86 w 88"/>
                <a:gd name="T3" fmla="*/ 62 h 62"/>
                <a:gd name="T4" fmla="*/ 88 w 88"/>
                <a:gd name="T5" fmla="*/ 60 h 62"/>
                <a:gd name="T6" fmla="*/ 88 w 88"/>
                <a:gd name="T7" fmla="*/ 8 h 62"/>
                <a:gd name="T8" fmla="*/ 80 w 88"/>
                <a:gd name="T9" fmla="*/ 0 h 62"/>
                <a:gd name="T10" fmla="*/ 8 w 88"/>
                <a:gd name="T11" fmla="*/ 0 h 62"/>
                <a:gd name="T12" fmla="*/ 0 w 88"/>
                <a:gd name="T13" fmla="*/ 8 h 62"/>
                <a:gd name="T14" fmla="*/ 0 w 88"/>
                <a:gd name="T15" fmla="*/ 60 h 62"/>
                <a:gd name="T16" fmla="*/ 2 w 88"/>
                <a:gd name="T17" fmla="*/ 62 h 62"/>
                <a:gd name="T18" fmla="*/ 8 w 88"/>
                <a:gd name="T19" fmla="*/ 8 h 62"/>
                <a:gd name="T20" fmla="*/ 80 w 88"/>
                <a:gd name="T21" fmla="*/ 8 h 62"/>
                <a:gd name="T22" fmla="*/ 80 w 88"/>
                <a:gd name="T23" fmla="*/ 52 h 62"/>
                <a:gd name="T24" fmla="*/ 8 w 88"/>
                <a:gd name="T25" fmla="*/ 52 h 62"/>
                <a:gd name="T26" fmla="*/ 8 w 88"/>
                <a:gd name="T27" fmla="*/ 8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8" h="62">
                  <a:moveTo>
                    <a:pt x="2" y="62"/>
                  </a:moveTo>
                  <a:cubicBezTo>
                    <a:pt x="86" y="62"/>
                    <a:pt x="86" y="62"/>
                    <a:pt x="86" y="62"/>
                  </a:cubicBezTo>
                  <a:cubicBezTo>
                    <a:pt x="87" y="62"/>
                    <a:pt x="88" y="61"/>
                    <a:pt x="88" y="60"/>
                  </a:cubicBezTo>
                  <a:cubicBezTo>
                    <a:pt x="88" y="8"/>
                    <a:pt x="88" y="8"/>
                    <a:pt x="88" y="8"/>
                  </a:cubicBezTo>
                  <a:cubicBezTo>
                    <a:pt x="88" y="4"/>
                    <a:pt x="84" y="0"/>
                    <a:pt x="8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61"/>
                    <a:pt x="1" y="62"/>
                    <a:pt x="2" y="62"/>
                  </a:cubicBezTo>
                  <a:close/>
                  <a:moveTo>
                    <a:pt x="8" y="8"/>
                  </a:moveTo>
                  <a:cubicBezTo>
                    <a:pt x="80" y="8"/>
                    <a:pt x="80" y="8"/>
                    <a:pt x="80" y="8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" y="52"/>
                    <a:pt x="8" y="52"/>
                    <a:pt x="8" y="52"/>
                  </a:cubicBezTo>
                  <a:lnTo>
                    <a:pt x="8" y="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AR" dirty="0"/>
            </a:p>
          </p:txBody>
        </p:sp>
        <p:sp>
          <p:nvSpPr>
            <p:cNvPr id="170" name="Freeform 9">
              <a:extLst>
                <a:ext uri="{FF2B5EF4-FFF2-40B4-BE49-F238E27FC236}">
                  <a16:creationId xmlns:a16="http://schemas.microsoft.com/office/drawing/2014/main" id="{39DE037B-EAF4-40C0-9C6F-B5DBB5BA76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76975" y="1714501"/>
              <a:ext cx="360363" cy="44450"/>
            </a:xfrm>
            <a:custGeom>
              <a:avLst/>
              <a:gdLst>
                <a:gd name="T0" fmla="*/ 94 w 96"/>
                <a:gd name="T1" fmla="*/ 0 h 12"/>
                <a:gd name="T2" fmla="*/ 58 w 96"/>
                <a:gd name="T3" fmla="*/ 0 h 12"/>
                <a:gd name="T4" fmla="*/ 56 w 96"/>
                <a:gd name="T5" fmla="*/ 2 h 12"/>
                <a:gd name="T6" fmla="*/ 56 w 96"/>
                <a:gd name="T7" fmla="*/ 4 h 12"/>
                <a:gd name="T8" fmla="*/ 40 w 96"/>
                <a:gd name="T9" fmla="*/ 4 h 12"/>
                <a:gd name="T10" fmla="*/ 40 w 96"/>
                <a:gd name="T11" fmla="*/ 2 h 12"/>
                <a:gd name="T12" fmla="*/ 38 w 96"/>
                <a:gd name="T13" fmla="*/ 0 h 12"/>
                <a:gd name="T14" fmla="*/ 2 w 96"/>
                <a:gd name="T15" fmla="*/ 0 h 12"/>
                <a:gd name="T16" fmla="*/ 0 w 96"/>
                <a:gd name="T17" fmla="*/ 2 h 12"/>
                <a:gd name="T18" fmla="*/ 0 w 96"/>
                <a:gd name="T19" fmla="*/ 6 h 12"/>
                <a:gd name="T20" fmla="*/ 6 w 96"/>
                <a:gd name="T21" fmla="*/ 12 h 12"/>
                <a:gd name="T22" fmla="*/ 90 w 96"/>
                <a:gd name="T23" fmla="*/ 12 h 12"/>
                <a:gd name="T24" fmla="*/ 96 w 96"/>
                <a:gd name="T25" fmla="*/ 6 h 12"/>
                <a:gd name="T26" fmla="*/ 96 w 96"/>
                <a:gd name="T27" fmla="*/ 2 h 12"/>
                <a:gd name="T28" fmla="*/ 94 w 96"/>
                <a:gd name="T2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6" h="12">
                  <a:moveTo>
                    <a:pt x="94" y="0"/>
                  </a:moveTo>
                  <a:cubicBezTo>
                    <a:pt x="58" y="0"/>
                    <a:pt x="58" y="0"/>
                    <a:pt x="58" y="0"/>
                  </a:cubicBezTo>
                  <a:cubicBezTo>
                    <a:pt x="57" y="0"/>
                    <a:pt x="56" y="1"/>
                    <a:pt x="56" y="2"/>
                  </a:cubicBezTo>
                  <a:cubicBezTo>
                    <a:pt x="56" y="4"/>
                    <a:pt x="56" y="4"/>
                    <a:pt x="56" y="4"/>
                  </a:cubicBezTo>
                  <a:cubicBezTo>
                    <a:pt x="40" y="4"/>
                    <a:pt x="40" y="4"/>
                    <a:pt x="40" y="4"/>
                  </a:cubicBezTo>
                  <a:cubicBezTo>
                    <a:pt x="40" y="2"/>
                    <a:pt x="40" y="2"/>
                    <a:pt x="40" y="2"/>
                  </a:cubicBezTo>
                  <a:cubicBezTo>
                    <a:pt x="40" y="1"/>
                    <a:pt x="39" y="0"/>
                    <a:pt x="38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9"/>
                    <a:pt x="3" y="12"/>
                    <a:pt x="6" y="12"/>
                  </a:cubicBezTo>
                  <a:cubicBezTo>
                    <a:pt x="90" y="12"/>
                    <a:pt x="90" y="12"/>
                    <a:pt x="90" y="12"/>
                  </a:cubicBezTo>
                  <a:cubicBezTo>
                    <a:pt x="93" y="12"/>
                    <a:pt x="96" y="9"/>
                    <a:pt x="96" y="6"/>
                  </a:cubicBezTo>
                  <a:cubicBezTo>
                    <a:pt x="96" y="2"/>
                    <a:pt x="96" y="2"/>
                    <a:pt x="96" y="2"/>
                  </a:cubicBezTo>
                  <a:cubicBezTo>
                    <a:pt x="96" y="1"/>
                    <a:pt x="95" y="0"/>
                    <a:pt x="9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AR" dirty="0"/>
            </a:p>
          </p:txBody>
        </p:sp>
      </p:grpSp>
      <p:pic>
        <p:nvPicPr>
          <p:cNvPr id="1034" name="Picture 10" descr="Icono apreton de manos, manos">
            <a:extLst>
              <a:ext uri="{FF2B5EF4-FFF2-40B4-BE49-F238E27FC236}">
                <a16:creationId xmlns:a16="http://schemas.microsoft.com/office/drawing/2014/main" id="{B4EA346B-A1F6-4D6D-86EB-F808089556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7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9193" y="4290094"/>
            <a:ext cx="573527" cy="573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8C3EFD1-7207-466F-871C-3857FE18FCA2}"/>
              </a:ext>
            </a:extLst>
          </p:cNvPr>
          <p:cNvSpPr txBox="1"/>
          <p:nvPr/>
        </p:nvSpPr>
        <p:spPr>
          <a:xfrm>
            <a:off x="703263" y="1279822"/>
            <a:ext cx="899047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La </a:t>
            </a:r>
            <a:r>
              <a:rPr lang="es-ES" b="1" dirty="0"/>
              <a:t>programación reactiva </a:t>
            </a:r>
            <a:r>
              <a:rPr lang="es-ES" dirty="0"/>
              <a:t> es un </a:t>
            </a:r>
            <a:r>
              <a:rPr lang="es-ES" b="1" dirty="0"/>
              <a:t>paradigma</a:t>
            </a:r>
            <a:r>
              <a:rPr lang="es-ES" dirty="0"/>
              <a:t> enfocado en el trabajo con flujos de datos finitos o infinitos de manera asíncrona, permitiendo que estos datos se propaguen generando cambios en la aplicación, es decir, “reaccionan” a los datos ejecutando una serie de eventos.</a:t>
            </a:r>
          </a:p>
          <a:p>
            <a:endParaRPr lang="es-ES" dirty="0"/>
          </a:p>
          <a:p>
            <a:pPr fontAlgn="base"/>
            <a:endParaRPr lang="es-ES" dirty="0"/>
          </a:p>
          <a:p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1BCFE27-80BC-4FAF-9F51-121DB5F6E7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807" y="2719715"/>
            <a:ext cx="4876800" cy="3295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1587D7B-CCCE-48BE-A8A9-7F036EDF2430}"/>
              </a:ext>
            </a:extLst>
          </p:cNvPr>
          <p:cNvSpPr/>
          <p:nvPr/>
        </p:nvSpPr>
        <p:spPr>
          <a:xfrm>
            <a:off x="703263" y="2553309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/>
            <a:r>
              <a:rPr lang="es-ES" b="1" dirty="0"/>
              <a:t>Responde al </a:t>
            </a:r>
            <a:r>
              <a:rPr lang="en-US" dirty="0">
                <a:hlinkClick r:id="rId6" tooltip="https://www.reactivemanifesto.org/es"/>
              </a:rPr>
              <a:t>https://www.reactivemanifesto.org/es</a:t>
            </a:r>
            <a:r>
              <a:rPr lang="es-ES" b="1" dirty="0"/>
              <a:t> y mantiene los siguientes pilares:</a:t>
            </a:r>
          </a:p>
          <a:p>
            <a:pPr fontAlgn="base"/>
            <a:r>
              <a:rPr lang="es-ES" dirty="0"/>
              <a:t>Responsivos, Resilientes, Elásticos, Orientados a mensajes/eventos</a:t>
            </a:r>
            <a:br>
              <a:rPr lang="es-ES" dirty="0"/>
            </a:br>
            <a:br>
              <a:rPr lang="es-ES" dirty="0"/>
            </a:br>
            <a:r>
              <a:rPr lang="es-ES" dirty="0"/>
              <a:t>Para resumir (en criollo) las aplicaciones reactivas son: funcionales (</a:t>
            </a:r>
            <a:r>
              <a:rPr lang="es-ES" dirty="0" err="1"/>
              <a:t>Stream</a:t>
            </a:r>
            <a:r>
              <a:rPr lang="es-ES" dirty="0"/>
              <a:t> API) , asíncronas y no bloqueantes, dirigidas a optimizar recursos en la nube, o sea,  en arquitecturas de microservicios.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132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2C9DCED-E430-49B2-A277-BA715A4E1394}"/>
              </a:ext>
            </a:extLst>
          </p:cNvPr>
          <p:cNvSpPr/>
          <p:nvPr/>
        </p:nvSpPr>
        <p:spPr>
          <a:xfrm>
            <a:off x="476250" y="167670"/>
            <a:ext cx="6096000" cy="646331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pPr lvl="0"/>
            <a:r>
              <a:rPr lang="es-AR" sz="3600" b="1" dirty="0">
                <a:solidFill>
                  <a:prstClr val="black"/>
                </a:solidFill>
                <a:latin typeface="Segoe UI"/>
              </a:rPr>
              <a:t>Servlet </a:t>
            </a:r>
            <a:r>
              <a:rPr lang="es-AR" sz="3600" b="1" dirty="0" err="1">
                <a:solidFill>
                  <a:prstClr val="black"/>
                </a:solidFill>
                <a:latin typeface="Segoe UI"/>
              </a:rPr>
              <a:t>Thread</a:t>
            </a:r>
            <a:r>
              <a:rPr lang="es-AR" sz="3600" b="1" dirty="0">
                <a:solidFill>
                  <a:prstClr val="black"/>
                </a:solidFill>
                <a:latin typeface="Segoe UI"/>
              </a:rPr>
              <a:t> per </a:t>
            </a:r>
            <a:r>
              <a:rPr lang="es-AR" sz="3600" b="1" dirty="0" err="1">
                <a:solidFill>
                  <a:prstClr val="black"/>
                </a:solidFill>
                <a:latin typeface="Segoe UI"/>
              </a:rPr>
              <a:t>Request</a:t>
            </a:r>
            <a:endParaRPr lang="es-AR" sz="3600" b="1" dirty="0">
              <a:solidFill>
                <a:prstClr val="black"/>
              </a:solidFill>
              <a:latin typeface="Segoe UI"/>
            </a:endParaRPr>
          </a:p>
        </p:txBody>
      </p:sp>
      <p:grpSp>
        <p:nvGrpSpPr>
          <p:cNvPr id="603" name="Group 602">
            <a:extLst>
              <a:ext uri="{FF2B5EF4-FFF2-40B4-BE49-F238E27FC236}">
                <a16:creationId xmlns:a16="http://schemas.microsoft.com/office/drawing/2014/main" id="{023F40EF-AF6D-4941-BFDC-AF5298B2C0EC}"/>
              </a:ext>
            </a:extLst>
          </p:cNvPr>
          <p:cNvGrpSpPr/>
          <p:nvPr/>
        </p:nvGrpSpPr>
        <p:grpSpPr>
          <a:xfrm>
            <a:off x="528692" y="869289"/>
            <a:ext cx="465673" cy="91722"/>
            <a:chOff x="528692" y="1110344"/>
            <a:chExt cx="465673" cy="91722"/>
          </a:xfrm>
        </p:grpSpPr>
        <p:sp>
          <p:nvSpPr>
            <p:cNvPr id="604" name="Oval 603">
              <a:extLst>
                <a:ext uri="{FF2B5EF4-FFF2-40B4-BE49-F238E27FC236}">
                  <a16:creationId xmlns:a16="http://schemas.microsoft.com/office/drawing/2014/main" id="{9B418A7C-4093-4CB6-9AE6-AA0EF388AA2E}"/>
                </a:ext>
              </a:extLst>
            </p:cNvPr>
            <p:cNvSpPr/>
            <p:nvPr/>
          </p:nvSpPr>
          <p:spPr>
            <a:xfrm>
              <a:off x="528692" y="1110344"/>
              <a:ext cx="91722" cy="91722"/>
            </a:xfrm>
            <a:prstGeom prst="ellipse">
              <a:avLst/>
            </a:prstGeom>
            <a:solidFill>
              <a:srgbClr val="633248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AR" sz="1800" b="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+mn-ea"/>
                <a:cs typeface="+mn-cs"/>
              </a:endParaRPr>
            </a:p>
          </p:txBody>
        </p:sp>
        <p:sp>
          <p:nvSpPr>
            <p:cNvPr id="605" name="Oval 604">
              <a:extLst>
                <a:ext uri="{FF2B5EF4-FFF2-40B4-BE49-F238E27FC236}">
                  <a16:creationId xmlns:a16="http://schemas.microsoft.com/office/drawing/2014/main" id="{03A074FB-4545-4567-A436-68CCABED29F7}"/>
                </a:ext>
              </a:extLst>
            </p:cNvPr>
            <p:cNvSpPr/>
            <p:nvPr/>
          </p:nvSpPr>
          <p:spPr>
            <a:xfrm>
              <a:off x="715667" y="1110344"/>
              <a:ext cx="91722" cy="91722"/>
            </a:xfrm>
            <a:prstGeom prst="ellipse">
              <a:avLst/>
            </a:prstGeom>
            <a:solidFill>
              <a:srgbClr val="BF3B2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AR" sz="1800" b="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+mn-ea"/>
                <a:cs typeface="+mn-cs"/>
              </a:endParaRPr>
            </a:p>
          </p:txBody>
        </p:sp>
        <p:sp>
          <p:nvSpPr>
            <p:cNvPr id="606" name="Oval 605">
              <a:extLst>
                <a:ext uri="{FF2B5EF4-FFF2-40B4-BE49-F238E27FC236}">
                  <a16:creationId xmlns:a16="http://schemas.microsoft.com/office/drawing/2014/main" id="{23D0E6ED-3FB7-456A-A845-87F40705ED05}"/>
                </a:ext>
              </a:extLst>
            </p:cNvPr>
            <p:cNvSpPr/>
            <p:nvPr/>
          </p:nvSpPr>
          <p:spPr>
            <a:xfrm>
              <a:off x="902643" y="1110344"/>
              <a:ext cx="91722" cy="91722"/>
            </a:xfrm>
            <a:prstGeom prst="ellipse">
              <a:avLst/>
            </a:prstGeom>
            <a:solidFill>
              <a:srgbClr val="F69A1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AR" sz="1800" b="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+mn-ea"/>
                <a:cs typeface="+mn-cs"/>
              </a:endParaRPr>
            </a:p>
          </p:txBody>
        </p:sp>
      </p:grpSp>
      <p:sp>
        <p:nvSpPr>
          <p:cNvPr id="2086" name="Freeform 170">
            <a:extLst>
              <a:ext uri="{FF2B5EF4-FFF2-40B4-BE49-F238E27FC236}">
                <a16:creationId xmlns:a16="http://schemas.microsoft.com/office/drawing/2014/main" id="{8369AA5F-1367-481A-AE9B-17D7E320C32A}"/>
              </a:ext>
            </a:extLst>
          </p:cNvPr>
          <p:cNvSpPr>
            <a:spLocks noEditPoints="1"/>
          </p:cNvSpPr>
          <p:nvPr/>
        </p:nvSpPr>
        <p:spPr bwMode="auto">
          <a:xfrm>
            <a:off x="10793657" y="96906"/>
            <a:ext cx="1122789" cy="1144491"/>
          </a:xfrm>
          <a:custGeom>
            <a:avLst/>
            <a:gdLst>
              <a:gd name="T0" fmla="*/ 606 w 670"/>
              <a:gd name="T1" fmla="*/ 366 h 681"/>
              <a:gd name="T2" fmla="*/ 606 w 670"/>
              <a:gd name="T3" fmla="*/ 316 h 681"/>
              <a:gd name="T4" fmla="*/ 669 w 670"/>
              <a:gd name="T5" fmla="*/ 267 h 681"/>
              <a:gd name="T6" fmla="*/ 643 w 670"/>
              <a:gd name="T7" fmla="*/ 199 h 681"/>
              <a:gd name="T8" fmla="*/ 540 w 670"/>
              <a:gd name="T9" fmla="*/ 162 h 681"/>
              <a:gd name="T10" fmla="*/ 562 w 670"/>
              <a:gd name="T11" fmla="*/ 85 h 681"/>
              <a:gd name="T12" fmla="*/ 500 w 670"/>
              <a:gd name="T13" fmla="*/ 45 h 681"/>
              <a:gd name="T14" fmla="*/ 395 w 670"/>
              <a:gd name="T15" fmla="*/ 76 h 681"/>
              <a:gd name="T16" fmla="*/ 369 w 670"/>
              <a:gd name="T17" fmla="*/ 0 h 681"/>
              <a:gd name="T18" fmla="*/ 295 w 670"/>
              <a:gd name="T19" fmla="*/ 5 h 681"/>
              <a:gd name="T20" fmla="*/ 228 w 670"/>
              <a:gd name="T21" fmla="*/ 91 h 681"/>
              <a:gd name="T22" fmla="*/ 162 w 670"/>
              <a:gd name="T23" fmla="*/ 46 h 681"/>
              <a:gd name="T24" fmla="*/ 105 w 670"/>
              <a:gd name="T25" fmla="*/ 92 h 681"/>
              <a:gd name="T26" fmla="*/ 102 w 670"/>
              <a:gd name="T27" fmla="*/ 202 h 681"/>
              <a:gd name="T28" fmla="*/ 22 w 670"/>
              <a:gd name="T29" fmla="*/ 204 h 681"/>
              <a:gd name="T30" fmla="*/ 3 w 670"/>
              <a:gd name="T31" fmla="*/ 275 h 681"/>
              <a:gd name="T32" fmla="*/ 63 w 670"/>
              <a:gd name="T33" fmla="*/ 341 h 681"/>
              <a:gd name="T34" fmla="*/ 3 w 670"/>
              <a:gd name="T35" fmla="*/ 407 h 681"/>
              <a:gd name="T36" fmla="*/ 22 w 670"/>
              <a:gd name="T37" fmla="*/ 478 h 681"/>
              <a:gd name="T38" fmla="*/ 102 w 670"/>
              <a:gd name="T39" fmla="*/ 480 h 681"/>
              <a:gd name="T40" fmla="*/ 105 w 670"/>
              <a:gd name="T41" fmla="*/ 589 h 681"/>
              <a:gd name="T42" fmla="*/ 162 w 670"/>
              <a:gd name="T43" fmla="*/ 636 h 681"/>
              <a:gd name="T44" fmla="*/ 228 w 670"/>
              <a:gd name="T45" fmla="*/ 591 h 681"/>
              <a:gd name="T46" fmla="*/ 295 w 670"/>
              <a:gd name="T47" fmla="*/ 677 h 681"/>
              <a:gd name="T48" fmla="*/ 369 w 670"/>
              <a:gd name="T49" fmla="*/ 681 h 681"/>
              <a:gd name="T50" fmla="*/ 395 w 670"/>
              <a:gd name="T51" fmla="*/ 606 h 681"/>
              <a:gd name="T52" fmla="*/ 500 w 670"/>
              <a:gd name="T53" fmla="*/ 636 h 681"/>
              <a:gd name="T54" fmla="*/ 562 w 670"/>
              <a:gd name="T55" fmla="*/ 597 h 681"/>
              <a:gd name="T56" fmla="*/ 540 w 670"/>
              <a:gd name="T57" fmla="*/ 520 h 681"/>
              <a:gd name="T58" fmla="*/ 643 w 670"/>
              <a:gd name="T59" fmla="*/ 483 h 681"/>
              <a:gd name="T60" fmla="*/ 669 w 670"/>
              <a:gd name="T61" fmla="*/ 414 h 681"/>
              <a:gd name="T62" fmla="*/ 542 w 670"/>
              <a:gd name="T63" fmla="*/ 341 h 681"/>
              <a:gd name="T64" fmla="*/ 128 w 670"/>
              <a:gd name="T65" fmla="*/ 341 h 681"/>
              <a:gd name="T66" fmla="*/ 542 w 670"/>
              <a:gd name="T67" fmla="*/ 341 h 6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670" h="681">
                <a:moveTo>
                  <a:pt x="667" y="407"/>
                </a:moveTo>
                <a:cubicBezTo>
                  <a:pt x="606" y="366"/>
                  <a:pt x="606" y="366"/>
                  <a:pt x="606" y="366"/>
                </a:cubicBezTo>
                <a:cubicBezTo>
                  <a:pt x="607" y="357"/>
                  <a:pt x="607" y="349"/>
                  <a:pt x="607" y="341"/>
                </a:cubicBezTo>
                <a:cubicBezTo>
                  <a:pt x="607" y="332"/>
                  <a:pt x="607" y="324"/>
                  <a:pt x="606" y="316"/>
                </a:cubicBezTo>
                <a:cubicBezTo>
                  <a:pt x="667" y="275"/>
                  <a:pt x="667" y="275"/>
                  <a:pt x="667" y="275"/>
                </a:cubicBezTo>
                <a:cubicBezTo>
                  <a:pt x="669" y="274"/>
                  <a:pt x="670" y="270"/>
                  <a:pt x="669" y="267"/>
                </a:cubicBezTo>
                <a:cubicBezTo>
                  <a:pt x="649" y="204"/>
                  <a:pt x="649" y="204"/>
                  <a:pt x="649" y="204"/>
                </a:cubicBezTo>
                <a:cubicBezTo>
                  <a:pt x="648" y="201"/>
                  <a:pt x="645" y="199"/>
                  <a:pt x="643" y="199"/>
                </a:cubicBezTo>
                <a:cubicBezTo>
                  <a:pt x="569" y="202"/>
                  <a:pt x="569" y="202"/>
                  <a:pt x="569" y="202"/>
                </a:cubicBezTo>
                <a:cubicBezTo>
                  <a:pt x="560" y="187"/>
                  <a:pt x="551" y="174"/>
                  <a:pt x="540" y="162"/>
                </a:cubicBezTo>
                <a:cubicBezTo>
                  <a:pt x="565" y="92"/>
                  <a:pt x="565" y="92"/>
                  <a:pt x="565" y="92"/>
                </a:cubicBezTo>
                <a:cubicBezTo>
                  <a:pt x="566" y="90"/>
                  <a:pt x="565" y="87"/>
                  <a:pt x="562" y="85"/>
                </a:cubicBezTo>
                <a:cubicBezTo>
                  <a:pt x="508" y="46"/>
                  <a:pt x="508" y="46"/>
                  <a:pt x="508" y="46"/>
                </a:cubicBezTo>
                <a:cubicBezTo>
                  <a:pt x="506" y="44"/>
                  <a:pt x="503" y="44"/>
                  <a:pt x="500" y="45"/>
                </a:cubicBezTo>
                <a:cubicBezTo>
                  <a:pt x="443" y="91"/>
                  <a:pt x="443" y="91"/>
                  <a:pt x="443" y="91"/>
                </a:cubicBezTo>
                <a:cubicBezTo>
                  <a:pt x="427" y="84"/>
                  <a:pt x="412" y="79"/>
                  <a:pt x="395" y="76"/>
                </a:cubicBezTo>
                <a:cubicBezTo>
                  <a:pt x="375" y="5"/>
                  <a:pt x="375" y="5"/>
                  <a:pt x="375" y="5"/>
                </a:cubicBezTo>
                <a:cubicBezTo>
                  <a:pt x="374" y="2"/>
                  <a:pt x="372" y="0"/>
                  <a:pt x="369" y="0"/>
                </a:cubicBezTo>
                <a:cubicBezTo>
                  <a:pt x="302" y="0"/>
                  <a:pt x="302" y="0"/>
                  <a:pt x="302" y="0"/>
                </a:cubicBezTo>
                <a:cubicBezTo>
                  <a:pt x="299" y="0"/>
                  <a:pt x="296" y="2"/>
                  <a:pt x="295" y="5"/>
                </a:cubicBezTo>
                <a:cubicBezTo>
                  <a:pt x="275" y="76"/>
                  <a:pt x="275" y="76"/>
                  <a:pt x="275" y="76"/>
                </a:cubicBezTo>
                <a:cubicBezTo>
                  <a:pt x="259" y="79"/>
                  <a:pt x="243" y="84"/>
                  <a:pt x="228" y="91"/>
                </a:cubicBezTo>
                <a:cubicBezTo>
                  <a:pt x="170" y="45"/>
                  <a:pt x="170" y="45"/>
                  <a:pt x="170" y="45"/>
                </a:cubicBezTo>
                <a:cubicBezTo>
                  <a:pt x="168" y="44"/>
                  <a:pt x="164" y="44"/>
                  <a:pt x="162" y="46"/>
                </a:cubicBezTo>
                <a:cubicBezTo>
                  <a:pt x="108" y="85"/>
                  <a:pt x="108" y="85"/>
                  <a:pt x="108" y="85"/>
                </a:cubicBezTo>
                <a:cubicBezTo>
                  <a:pt x="106" y="87"/>
                  <a:pt x="105" y="90"/>
                  <a:pt x="105" y="92"/>
                </a:cubicBezTo>
                <a:cubicBezTo>
                  <a:pt x="131" y="162"/>
                  <a:pt x="131" y="162"/>
                  <a:pt x="131" y="162"/>
                </a:cubicBezTo>
                <a:cubicBezTo>
                  <a:pt x="120" y="174"/>
                  <a:pt x="110" y="187"/>
                  <a:pt x="102" y="202"/>
                </a:cubicBezTo>
                <a:cubicBezTo>
                  <a:pt x="28" y="199"/>
                  <a:pt x="28" y="199"/>
                  <a:pt x="28" y="199"/>
                </a:cubicBezTo>
                <a:cubicBezTo>
                  <a:pt x="25" y="199"/>
                  <a:pt x="23" y="201"/>
                  <a:pt x="22" y="204"/>
                </a:cubicBezTo>
                <a:cubicBezTo>
                  <a:pt x="1" y="267"/>
                  <a:pt x="1" y="267"/>
                  <a:pt x="1" y="267"/>
                </a:cubicBezTo>
                <a:cubicBezTo>
                  <a:pt x="0" y="270"/>
                  <a:pt x="1" y="273"/>
                  <a:pt x="3" y="275"/>
                </a:cubicBezTo>
                <a:cubicBezTo>
                  <a:pt x="65" y="316"/>
                  <a:pt x="65" y="316"/>
                  <a:pt x="65" y="316"/>
                </a:cubicBezTo>
                <a:cubicBezTo>
                  <a:pt x="64" y="324"/>
                  <a:pt x="63" y="332"/>
                  <a:pt x="63" y="341"/>
                </a:cubicBezTo>
                <a:cubicBezTo>
                  <a:pt x="63" y="349"/>
                  <a:pt x="64" y="357"/>
                  <a:pt x="65" y="366"/>
                </a:cubicBezTo>
                <a:cubicBezTo>
                  <a:pt x="3" y="407"/>
                  <a:pt x="3" y="407"/>
                  <a:pt x="3" y="407"/>
                </a:cubicBezTo>
                <a:cubicBezTo>
                  <a:pt x="1" y="408"/>
                  <a:pt x="0" y="412"/>
                  <a:pt x="1" y="414"/>
                </a:cubicBezTo>
                <a:cubicBezTo>
                  <a:pt x="22" y="478"/>
                  <a:pt x="22" y="478"/>
                  <a:pt x="22" y="478"/>
                </a:cubicBezTo>
                <a:cubicBezTo>
                  <a:pt x="23" y="481"/>
                  <a:pt x="25" y="483"/>
                  <a:pt x="28" y="483"/>
                </a:cubicBezTo>
                <a:cubicBezTo>
                  <a:pt x="102" y="480"/>
                  <a:pt x="102" y="480"/>
                  <a:pt x="102" y="480"/>
                </a:cubicBezTo>
                <a:cubicBezTo>
                  <a:pt x="110" y="494"/>
                  <a:pt x="120" y="508"/>
                  <a:pt x="131" y="520"/>
                </a:cubicBezTo>
                <a:cubicBezTo>
                  <a:pt x="105" y="589"/>
                  <a:pt x="105" y="589"/>
                  <a:pt x="105" y="589"/>
                </a:cubicBezTo>
                <a:cubicBezTo>
                  <a:pt x="105" y="592"/>
                  <a:pt x="106" y="595"/>
                  <a:pt x="108" y="597"/>
                </a:cubicBezTo>
                <a:cubicBezTo>
                  <a:pt x="162" y="636"/>
                  <a:pt x="162" y="636"/>
                  <a:pt x="162" y="636"/>
                </a:cubicBezTo>
                <a:cubicBezTo>
                  <a:pt x="164" y="638"/>
                  <a:pt x="168" y="638"/>
                  <a:pt x="170" y="636"/>
                </a:cubicBezTo>
                <a:cubicBezTo>
                  <a:pt x="228" y="591"/>
                  <a:pt x="228" y="591"/>
                  <a:pt x="228" y="591"/>
                </a:cubicBezTo>
                <a:cubicBezTo>
                  <a:pt x="243" y="597"/>
                  <a:pt x="259" y="602"/>
                  <a:pt x="275" y="606"/>
                </a:cubicBezTo>
                <a:cubicBezTo>
                  <a:pt x="295" y="677"/>
                  <a:pt x="295" y="677"/>
                  <a:pt x="295" y="677"/>
                </a:cubicBezTo>
                <a:cubicBezTo>
                  <a:pt x="296" y="679"/>
                  <a:pt x="299" y="681"/>
                  <a:pt x="302" y="681"/>
                </a:cubicBezTo>
                <a:cubicBezTo>
                  <a:pt x="369" y="681"/>
                  <a:pt x="369" y="681"/>
                  <a:pt x="369" y="681"/>
                </a:cubicBezTo>
                <a:cubicBezTo>
                  <a:pt x="372" y="681"/>
                  <a:pt x="374" y="679"/>
                  <a:pt x="375" y="677"/>
                </a:cubicBezTo>
                <a:cubicBezTo>
                  <a:pt x="395" y="606"/>
                  <a:pt x="395" y="606"/>
                  <a:pt x="395" y="606"/>
                </a:cubicBezTo>
                <a:cubicBezTo>
                  <a:pt x="412" y="602"/>
                  <a:pt x="427" y="597"/>
                  <a:pt x="443" y="591"/>
                </a:cubicBezTo>
                <a:cubicBezTo>
                  <a:pt x="500" y="636"/>
                  <a:pt x="500" y="636"/>
                  <a:pt x="500" y="636"/>
                </a:cubicBezTo>
                <a:cubicBezTo>
                  <a:pt x="503" y="638"/>
                  <a:pt x="506" y="638"/>
                  <a:pt x="508" y="636"/>
                </a:cubicBezTo>
                <a:cubicBezTo>
                  <a:pt x="562" y="597"/>
                  <a:pt x="562" y="597"/>
                  <a:pt x="562" y="597"/>
                </a:cubicBezTo>
                <a:cubicBezTo>
                  <a:pt x="565" y="595"/>
                  <a:pt x="566" y="592"/>
                  <a:pt x="565" y="589"/>
                </a:cubicBezTo>
                <a:cubicBezTo>
                  <a:pt x="540" y="520"/>
                  <a:pt x="540" y="520"/>
                  <a:pt x="540" y="520"/>
                </a:cubicBezTo>
                <a:cubicBezTo>
                  <a:pt x="551" y="508"/>
                  <a:pt x="560" y="494"/>
                  <a:pt x="569" y="480"/>
                </a:cubicBezTo>
                <a:cubicBezTo>
                  <a:pt x="643" y="483"/>
                  <a:pt x="643" y="483"/>
                  <a:pt x="643" y="483"/>
                </a:cubicBezTo>
                <a:cubicBezTo>
                  <a:pt x="645" y="483"/>
                  <a:pt x="648" y="481"/>
                  <a:pt x="649" y="478"/>
                </a:cubicBezTo>
                <a:cubicBezTo>
                  <a:pt x="669" y="414"/>
                  <a:pt x="669" y="414"/>
                  <a:pt x="669" y="414"/>
                </a:cubicBezTo>
                <a:cubicBezTo>
                  <a:pt x="670" y="412"/>
                  <a:pt x="669" y="408"/>
                  <a:pt x="667" y="407"/>
                </a:cubicBezTo>
                <a:moveTo>
                  <a:pt x="542" y="341"/>
                </a:moveTo>
                <a:cubicBezTo>
                  <a:pt x="542" y="455"/>
                  <a:pt x="450" y="548"/>
                  <a:pt x="335" y="548"/>
                </a:cubicBezTo>
                <a:cubicBezTo>
                  <a:pt x="221" y="548"/>
                  <a:pt x="128" y="455"/>
                  <a:pt x="128" y="341"/>
                </a:cubicBezTo>
                <a:cubicBezTo>
                  <a:pt x="128" y="226"/>
                  <a:pt x="221" y="134"/>
                  <a:pt x="335" y="134"/>
                </a:cubicBezTo>
                <a:cubicBezTo>
                  <a:pt x="450" y="134"/>
                  <a:pt x="542" y="226"/>
                  <a:pt x="542" y="341"/>
                </a:cubicBezTo>
              </a:path>
            </a:pathLst>
          </a:custGeom>
          <a:solidFill>
            <a:srgbClr val="F69A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607620D-EA3D-4EF8-8A8B-0CB0FA783C40}"/>
              </a:ext>
            </a:extLst>
          </p:cNvPr>
          <p:cNvGrpSpPr/>
          <p:nvPr/>
        </p:nvGrpSpPr>
        <p:grpSpPr>
          <a:xfrm>
            <a:off x="2329829" y="6246382"/>
            <a:ext cx="9346234" cy="492443"/>
            <a:chOff x="2329829" y="6246382"/>
            <a:chExt cx="9346234" cy="492443"/>
          </a:xfrm>
        </p:grpSpPr>
        <p:sp>
          <p:nvSpPr>
            <p:cNvPr id="126" name="Slide Number Placeholder 1">
              <a:extLst>
                <a:ext uri="{FF2B5EF4-FFF2-40B4-BE49-F238E27FC236}">
                  <a16:creationId xmlns:a16="http://schemas.microsoft.com/office/drawing/2014/main" id="{4F44367D-27BF-4642-8DF1-3E9518994565}"/>
                </a:ext>
              </a:extLst>
            </p:cNvPr>
            <p:cNvSpPr txBox="1">
              <a:spLocks/>
            </p:cNvSpPr>
            <p:nvPr/>
          </p:nvSpPr>
          <p:spPr>
            <a:xfrm>
              <a:off x="8932863" y="6246382"/>
              <a:ext cx="2743200" cy="492443"/>
            </a:xfrm>
            <a:prstGeom prst="rect">
              <a:avLst/>
            </a:prstGeom>
          </p:spPr>
          <p:txBody>
            <a:bodyPr vert="horz" lIns="0" tIns="0" rIns="0" bIns="0" rtlCol="0" anchor="ctr">
              <a:spAutoFit/>
            </a:bodyPr>
            <a:lstStyle>
              <a:defPPr>
                <a:defRPr lang="id-ID"/>
              </a:defPPr>
              <a:lvl1pPr marL="0" algn="r" defTabSz="914400" rtl="0" eaLnBrk="1" latinLnBrk="0" hangingPunct="1">
                <a:defRPr lang="id-ID" sz="3600" b="1" i="1" kern="1200" smtClean="0">
                  <a:solidFill>
                    <a:schemeClr val="bg1">
                      <a:lumMod val="85000"/>
                    </a:schemeClr>
                  </a:solidFill>
                  <a:latin typeface="+mj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fld id="{25DC4C81-2C61-47A5-84F4-E27A90938989}" type="slidenum">
                <a:rPr lang="es-AR" sz="3200" smtClean="0">
                  <a:solidFill>
                    <a:schemeClr val="tx1"/>
                  </a:solidFill>
                  <a:latin typeface="Segoe UI"/>
                </a:rPr>
                <a:pPr/>
                <a:t>4</a:t>
              </a:fld>
              <a:endParaRPr lang="es-AR" sz="3200" dirty="0">
                <a:solidFill>
                  <a:schemeClr val="tx1"/>
                </a:solidFill>
                <a:latin typeface="Segoe UI"/>
              </a:endParaRPr>
            </a:p>
          </p:txBody>
        </p: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86B3EDD1-51F8-4F05-925F-9C3DE274390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29829" y="6578328"/>
              <a:ext cx="7938121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FB16B917-1FF8-41EE-B5B7-1462F15937B3}"/>
                </a:ext>
              </a:extLst>
            </p:cNvPr>
            <p:cNvSpPr txBox="1"/>
            <p:nvPr/>
          </p:nvSpPr>
          <p:spPr>
            <a:xfrm>
              <a:off x="10205638" y="6439829"/>
              <a:ext cx="92257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AR" sz="1200" b="1" dirty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Pagina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FF576DC9-205F-4D6F-88FA-84C5421EE26E}"/>
              </a:ext>
            </a:extLst>
          </p:cNvPr>
          <p:cNvGrpSpPr/>
          <p:nvPr/>
        </p:nvGrpSpPr>
        <p:grpSpPr>
          <a:xfrm>
            <a:off x="11151780" y="482679"/>
            <a:ext cx="406541" cy="331322"/>
            <a:chOff x="6276975" y="1465263"/>
            <a:chExt cx="360363" cy="293688"/>
          </a:xfrm>
        </p:grpSpPr>
        <p:sp>
          <p:nvSpPr>
            <p:cNvPr id="50" name="Freeform 8">
              <a:extLst>
                <a:ext uri="{FF2B5EF4-FFF2-40B4-BE49-F238E27FC236}">
                  <a16:creationId xmlns:a16="http://schemas.microsoft.com/office/drawing/2014/main" id="{667EDB54-076B-4753-93E6-A4E47934CAC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91263" y="1465263"/>
              <a:ext cx="330200" cy="233363"/>
            </a:xfrm>
            <a:custGeom>
              <a:avLst/>
              <a:gdLst>
                <a:gd name="T0" fmla="*/ 2 w 88"/>
                <a:gd name="T1" fmla="*/ 62 h 62"/>
                <a:gd name="T2" fmla="*/ 86 w 88"/>
                <a:gd name="T3" fmla="*/ 62 h 62"/>
                <a:gd name="T4" fmla="*/ 88 w 88"/>
                <a:gd name="T5" fmla="*/ 60 h 62"/>
                <a:gd name="T6" fmla="*/ 88 w 88"/>
                <a:gd name="T7" fmla="*/ 8 h 62"/>
                <a:gd name="T8" fmla="*/ 80 w 88"/>
                <a:gd name="T9" fmla="*/ 0 h 62"/>
                <a:gd name="T10" fmla="*/ 8 w 88"/>
                <a:gd name="T11" fmla="*/ 0 h 62"/>
                <a:gd name="T12" fmla="*/ 0 w 88"/>
                <a:gd name="T13" fmla="*/ 8 h 62"/>
                <a:gd name="T14" fmla="*/ 0 w 88"/>
                <a:gd name="T15" fmla="*/ 60 h 62"/>
                <a:gd name="T16" fmla="*/ 2 w 88"/>
                <a:gd name="T17" fmla="*/ 62 h 62"/>
                <a:gd name="T18" fmla="*/ 8 w 88"/>
                <a:gd name="T19" fmla="*/ 8 h 62"/>
                <a:gd name="T20" fmla="*/ 80 w 88"/>
                <a:gd name="T21" fmla="*/ 8 h 62"/>
                <a:gd name="T22" fmla="*/ 80 w 88"/>
                <a:gd name="T23" fmla="*/ 52 h 62"/>
                <a:gd name="T24" fmla="*/ 8 w 88"/>
                <a:gd name="T25" fmla="*/ 52 h 62"/>
                <a:gd name="T26" fmla="*/ 8 w 88"/>
                <a:gd name="T27" fmla="*/ 8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8" h="62">
                  <a:moveTo>
                    <a:pt x="2" y="62"/>
                  </a:moveTo>
                  <a:cubicBezTo>
                    <a:pt x="86" y="62"/>
                    <a:pt x="86" y="62"/>
                    <a:pt x="86" y="62"/>
                  </a:cubicBezTo>
                  <a:cubicBezTo>
                    <a:pt x="87" y="62"/>
                    <a:pt x="88" y="61"/>
                    <a:pt x="88" y="60"/>
                  </a:cubicBezTo>
                  <a:cubicBezTo>
                    <a:pt x="88" y="8"/>
                    <a:pt x="88" y="8"/>
                    <a:pt x="88" y="8"/>
                  </a:cubicBezTo>
                  <a:cubicBezTo>
                    <a:pt x="88" y="4"/>
                    <a:pt x="84" y="0"/>
                    <a:pt x="8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61"/>
                    <a:pt x="1" y="62"/>
                    <a:pt x="2" y="62"/>
                  </a:cubicBezTo>
                  <a:close/>
                  <a:moveTo>
                    <a:pt x="8" y="8"/>
                  </a:moveTo>
                  <a:cubicBezTo>
                    <a:pt x="80" y="8"/>
                    <a:pt x="80" y="8"/>
                    <a:pt x="80" y="8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" y="52"/>
                    <a:pt x="8" y="52"/>
                    <a:pt x="8" y="52"/>
                  </a:cubicBezTo>
                  <a:lnTo>
                    <a:pt x="8" y="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AR" dirty="0"/>
            </a:p>
          </p:txBody>
        </p:sp>
        <p:sp>
          <p:nvSpPr>
            <p:cNvPr id="51" name="Freeform 9">
              <a:extLst>
                <a:ext uri="{FF2B5EF4-FFF2-40B4-BE49-F238E27FC236}">
                  <a16:creationId xmlns:a16="http://schemas.microsoft.com/office/drawing/2014/main" id="{02E4E5F2-786D-4C7E-8A9A-65BC9B311F3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76975" y="1714501"/>
              <a:ext cx="360363" cy="44450"/>
            </a:xfrm>
            <a:custGeom>
              <a:avLst/>
              <a:gdLst>
                <a:gd name="T0" fmla="*/ 94 w 96"/>
                <a:gd name="T1" fmla="*/ 0 h 12"/>
                <a:gd name="T2" fmla="*/ 58 w 96"/>
                <a:gd name="T3" fmla="*/ 0 h 12"/>
                <a:gd name="T4" fmla="*/ 56 w 96"/>
                <a:gd name="T5" fmla="*/ 2 h 12"/>
                <a:gd name="T6" fmla="*/ 56 w 96"/>
                <a:gd name="T7" fmla="*/ 4 h 12"/>
                <a:gd name="T8" fmla="*/ 40 w 96"/>
                <a:gd name="T9" fmla="*/ 4 h 12"/>
                <a:gd name="T10" fmla="*/ 40 w 96"/>
                <a:gd name="T11" fmla="*/ 2 h 12"/>
                <a:gd name="T12" fmla="*/ 38 w 96"/>
                <a:gd name="T13" fmla="*/ 0 h 12"/>
                <a:gd name="T14" fmla="*/ 2 w 96"/>
                <a:gd name="T15" fmla="*/ 0 h 12"/>
                <a:gd name="T16" fmla="*/ 0 w 96"/>
                <a:gd name="T17" fmla="*/ 2 h 12"/>
                <a:gd name="T18" fmla="*/ 0 w 96"/>
                <a:gd name="T19" fmla="*/ 6 h 12"/>
                <a:gd name="T20" fmla="*/ 6 w 96"/>
                <a:gd name="T21" fmla="*/ 12 h 12"/>
                <a:gd name="T22" fmla="*/ 90 w 96"/>
                <a:gd name="T23" fmla="*/ 12 h 12"/>
                <a:gd name="T24" fmla="*/ 96 w 96"/>
                <a:gd name="T25" fmla="*/ 6 h 12"/>
                <a:gd name="T26" fmla="*/ 96 w 96"/>
                <a:gd name="T27" fmla="*/ 2 h 12"/>
                <a:gd name="T28" fmla="*/ 94 w 96"/>
                <a:gd name="T2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6" h="12">
                  <a:moveTo>
                    <a:pt x="94" y="0"/>
                  </a:moveTo>
                  <a:cubicBezTo>
                    <a:pt x="58" y="0"/>
                    <a:pt x="58" y="0"/>
                    <a:pt x="58" y="0"/>
                  </a:cubicBezTo>
                  <a:cubicBezTo>
                    <a:pt x="57" y="0"/>
                    <a:pt x="56" y="1"/>
                    <a:pt x="56" y="2"/>
                  </a:cubicBezTo>
                  <a:cubicBezTo>
                    <a:pt x="56" y="4"/>
                    <a:pt x="56" y="4"/>
                    <a:pt x="56" y="4"/>
                  </a:cubicBezTo>
                  <a:cubicBezTo>
                    <a:pt x="40" y="4"/>
                    <a:pt x="40" y="4"/>
                    <a:pt x="40" y="4"/>
                  </a:cubicBezTo>
                  <a:cubicBezTo>
                    <a:pt x="40" y="2"/>
                    <a:pt x="40" y="2"/>
                    <a:pt x="40" y="2"/>
                  </a:cubicBezTo>
                  <a:cubicBezTo>
                    <a:pt x="40" y="1"/>
                    <a:pt x="39" y="0"/>
                    <a:pt x="38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9"/>
                    <a:pt x="3" y="12"/>
                    <a:pt x="6" y="12"/>
                  </a:cubicBezTo>
                  <a:cubicBezTo>
                    <a:pt x="90" y="12"/>
                    <a:pt x="90" y="12"/>
                    <a:pt x="90" y="12"/>
                  </a:cubicBezTo>
                  <a:cubicBezTo>
                    <a:pt x="93" y="12"/>
                    <a:pt x="96" y="9"/>
                    <a:pt x="96" y="6"/>
                  </a:cubicBezTo>
                  <a:cubicBezTo>
                    <a:pt x="96" y="2"/>
                    <a:pt x="96" y="2"/>
                    <a:pt x="96" y="2"/>
                  </a:cubicBezTo>
                  <a:cubicBezTo>
                    <a:pt x="96" y="1"/>
                    <a:pt x="95" y="0"/>
                    <a:pt x="94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AR" dirty="0"/>
            </a:p>
          </p:txBody>
        </p:sp>
      </p:grpSp>
      <p:sp>
        <p:nvSpPr>
          <p:cNvPr id="5" name="AutoShape 4" descr="Play Performance Tuning">
            <a:extLst>
              <a:ext uri="{FF2B5EF4-FFF2-40B4-BE49-F238E27FC236}">
                <a16:creationId xmlns:a16="http://schemas.microsoft.com/office/drawing/2014/main" id="{AC296120-408F-4828-A583-8A7B3EDBB89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365500" y="2396001"/>
            <a:ext cx="482600" cy="48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C60E3C-5FD6-48C8-A9C1-094A8B0BD51B}"/>
              </a:ext>
            </a:extLst>
          </p:cNvPr>
          <p:cNvSpPr txBox="1"/>
          <p:nvPr/>
        </p:nvSpPr>
        <p:spPr>
          <a:xfrm>
            <a:off x="302246" y="1434007"/>
            <a:ext cx="330455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s-AR" dirty="0"/>
              <a:t>En este esquema, cada </a:t>
            </a:r>
            <a:r>
              <a:rPr lang="es-AR" dirty="0" err="1"/>
              <a:t>Request</a:t>
            </a:r>
            <a:r>
              <a:rPr lang="es-AR" dirty="0"/>
              <a:t> que llega al microservicio, es atendido por un hilo</a:t>
            </a:r>
          </a:p>
          <a:p>
            <a:pPr>
              <a:buClr>
                <a:schemeClr val="accent2"/>
              </a:buClr>
            </a:pPr>
            <a:endParaRPr lang="es-AR" dirty="0"/>
          </a:p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s-AR" dirty="0"/>
              <a:t>Quedando bloqueado siempre que debe realizar alguna tarea larga/pesada (llamados a elementos externos como una BDD o otros servicios)</a:t>
            </a:r>
          </a:p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Ø"/>
            </a:pPr>
            <a:endParaRPr lang="es-AR" dirty="0"/>
          </a:p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s-AR" dirty="0"/>
              <a:t>Estos hilos se toman de una pool designada dentro de la VM</a:t>
            </a:r>
            <a:endParaRPr lang="en-US" dirty="0"/>
          </a:p>
        </p:txBody>
      </p:sp>
      <p:pic>
        <p:nvPicPr>
          <p:cNvPr id="1034" name="Picture 10">
            <a:extLst>
              <a:ext uri="{FF2B5EF4-FFF2-40B4-BE49-F238E27FC236}">
                <a16:creationId xmlns:a16="http://schemas.microsoft.com/office/drawing/2014/main" id="{90A8DBC6-F66D-4636-80D9-ED1303FCE8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9200" y="1379896"/>
            <a:ext cx="8041654" cy="4514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80562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2C9DCED-E430-49B2-A277-BA715A4E1394}"/>
              </a:ext>
            </a:extLst>
          </p:cNvPr>
          <p:cNvSpPr/>
          <p:nvPr/>
        </p:nvSpPr>
        <p:spPr>
          <a:xfrm>
            <a:off x="476250" y="167670"/>
            <a:ext cx="6096000" cy="646331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pPr lvl="0"/>
            <a:r>
              <a:rPr lang="es-AR" sz="3600" b="1" dirty="0">
                <a:solidFill>
                  <a:prstClr val="black"/>
                </a:solidFill>
                <a:latin typeface="Segoe UI"/>
              </a:rPr>
              <a:t>El </a:t>
            </a:r>
            <a:r>
              <a:rPr lang="es-AR" sz="3600" b="1" dirty="0" err="1">
                <a:solidFill>
                  <a:prstClr val="black"/>
                </a:solidFill>
                <a:latin typeface="Segoe UI"/>
              </a:rPr>
              <a:t>Event</a:t>
            </a:r>
            <a:r>
              <a:rPr lang="es-AR" sz="3600" b="1" dirty="0">
                <a:solidFill>
                  <a:prstClr val="black"/>
                </a:solidFill>
                <a:latin typeface="Segoe UI"/>
              </a:rPr>
              <a:t> </a:t>
            </a:r>
            <a:r>
              <a:rPr lang="es-AR" sz="3600" b="1" dirty="0" err="1">
                <a:solidFill>
                  <a:prstClr val="black"/>
                </a:solidFill>
                <a:latin typeface="Segoe UI"/>
              </a:rPr>
              <a:t>Loop</a:t>
            </a:r>
            <a:endParaRPr lang="es-AR" sz="3600" b="1" dirty="0">
              <a:solidFill>
                <a:prstClr val="black"/>
              </a:solidFill>
              <a:latin typeface="Segoe UI"/>
            </a:endParaRPr>
          </a:p>
        </p:txBody>
      </p:sp>
      <p:grpSp>
        <p:nvGrpSpPr>
          <p:cNvPr id="603" name="Group 602">
            <a:extLst>
              <a:ext uri="{FF2B5EF4-FFF2-40B4-BE49-F238E27FC236}">
                <a16:creationId xmlns:a16="http://schemas.microsoft.com/office/drawing/2014/main" id="{023F40EF-AF6D-4941-BFDC-AF5298B2C0EC}"/>
              </a:ext>
            </a:extLst>
          </p:cNvPr>
          <p:cNvGrpSpPr/>
          <p:nvPr/>
        </p:nvGrpSpPr>
        <p:grpSpPr>
          <a:xfrm>
            <a:off x="528692" y="869289"/>
            <a:ext cx="465673" cy="91722"/>
            <a:chOff x="528692" y="1110344"/>
            <a:chExt cx="465673" cy="91722"/>
          </a:xfrm>
        </p:grpSpPr>
        <p:sp>
          <p:nvSpPr>
            <p:cNvPr id="604" name="Oval 603">
              <a:extLst>
                <a:ext uri="{FF2B5EF4-FFF2-40B4-BE49-F238E27FC236}">
                  <a16:creationId xmlns:a16="http://schemas.microsoft.com/office/drawing/2014/main" id="{9B418A7C-4093-4CB6-9AE6-AA0EF388AA2E}"/>
                </a:ext>
              </a:extLst>
            </p:cNvPr>
            <p:cNvSpPr/>
            <p:nvPr/>
          </p:nvSpPr>
          <p:spPr>
            <a:xfrm>
              <a:off x="528692" y="1110344"/>
              <a:ext cx="91722" cy="91722"/>
            </a:xfrm>
            <a:prstGeom prst="ellipse">
              <a:avLst/>
            </a:prstGeom>
            <a:solidFill>
              <a:srgbClr val="633248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AR" sz="1800" b="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+mn-ea"/>
                <a:cs typeface="+mn-cs"/>
              </a:endParaRPr>
            </a:p>
          </p:txBody>
        </p:sp>
        <p:sp>
          <p:nvSpPr>
            <p:cNvPr id="605" name="Oval 604">
              <a:extLst>
                <a:ext uri="{FF2B5EF4-FFF2-40B4-BE49-F238E27FC236}">
                  <a16:creationId xmlns:a16="http://schemas.microsoft.com/office/drawing/2014/main" id="{03A074FB-4545-4567-A436-68CCABED29F7}"/>
                </a:ext>
              </a:extLst>
            </p:cNvPr>
            <p:cNvSpPr/>
            <p:nvPr/>
          </p:nvSpPr>
          <p:spPr>
            <a:xfrm>
              <a:off x="715667" y="1110344"/>
              <a:ext cx="91722" cy="91722"/>
            </a:xfrm>
            <a:prstGeom prst="ellipse">
              <a:avLst/>
            </a:prstGeom>
            <a:solidFill>
              <a:srgbClr val="BF3B2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AR" sz="1800" b="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+mn-ea"/>
                <a:cs typeface="+mn-cs"/>
              </a:endParaRPr>
            </a:p>
          </p:txBody>
        </p:sp>
        <p:sp>
          <p:nvSpPr>
            <p:cNvPr id="606" name="Oval 605">
              <a:extLst>
                <a:ext uri="{FF2B5EF4-FFF2-40B4-BE49-F238E27FC236}">
                  <a16:creationId xmlns:a16="http://schemas.microsoft.com/office/drawing/2014/main" id="{23D0E6ED-3FB7-456A-A845-87F40705ED05}"/>
                </a:ext>
              </a:extLst>
            </p:cNvPr>
            <p:cNvSpPr/>
            <p:nvPr/>
          </p:nvSpPr>
          <p:spPr>
            <a:xfrm>
              <a:off x="902643" y="1110344"/>
              <a:ext cx="91722" cy="91722"/>
            </a:xfrm>
            <a:prstGeom prst="ellipse">
              <a:avLst/>
            </a:prstGeom>
            <a:solidFill>
              <a:srgbClr val="F69A1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AR" sz="1800" b="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+mn-ea"/>
                <a:cs typeface="+mn-cs"/>
              </a:endParaRPr>
            </a:p>
          </p:txBody>
        </p:sp>
      </p:grpSp>
      <p:sp>
        <p:nvSpPr>
          <p:cNvPr id="2086" name="Freeform 170">
            <a:extLst>
              <a:ext uri="{FF2B5EF4-FFF2-40B4-BE49-F238E27FC236}">
                <a16:creationId xmlns:a16="http://schemas.microsoft.com/office/drawing/2014/main" id="{8369AA5F-1367-481A-AE9B-17D7E320C32A}"/>
              </a:ext>
            </a:extLst>
          </p:cNvPr>
          <p:cNvSpPr>
            <a:spLocks noEditPoints="1"/>
          </p:cNvSpPr>
          <p:nvPr/>
        </p:nvSpPr>
        <p:spPr bwMode="auto">
          <a:xfrm>
            <a:off x="10793657" y="96906"/>
            <a:ext cx="1122789" cy="1144491"/>
          </a:xfrm>
          <a:custGeom>
            <a:avLst/>
            <a:gdLst>
              <a:gd name="T0" fmla="*/ 606 w 670"/>
              <a:gd name="T1" fmla="*/ 366 h 681"/>
              <a:gd name="T2" fmla="*/ 606 w 670"/>
              <a:gd name="T3" fmla="*/ 316 h 681"/>
              <a:gd name="T4" fmla="*/ 669 w 670"/>
              <a:gd name="T5" fmla="*/ 267 h 681"/>
              <a:gd name="T6" fmla="*/ 643 w 670"/>
              <a:gd name="T7" fmla="*/ 199 h 681"/>
              <a:gd name="T8" fmla="*/ 540 w 670"/>
              <a:gd name="T9" fmla="*/ 162 h 681"/>
              <a:gd name="T10" fmla="*/ 562 w 670"/>
              <a:gd name="T11" fmla="*/ 85 h 681"/>
              <a:gd name="T12" fmla="*/ 500 w 670"/>
              <a:gd name="T13" fmla="*/ 45 h 681"/>
              <a:gd name="T14" fmla="*/ 395 w 670"/>
              <a:gd name="T15" fmla="*/ 76 h 681"/>
              <a:gd name="T16" fmla="*/ 369 w 670"/>
              <a:gd name="T17" fmla="*/ 0 h 681"/>
              <a:gd name="T18" fmla="*/ 295 w 670"/>
              <a:gd name="T19" fmla="*/ 5 h 681"/>
              <a:gd name="T20" fmla="*/ 228 w 670"/>
              <a:gd name="T21" fmla="*/ 91 h 681"/>
              <a:gd name="T22" fmla="*/ 162 w 670"/>
              <a:gd name="T23" fmla="*/ 46 h 681"/>
              <a:gd name="T24" fmla="*/ 105 w 670"/>
              <a:gd name="T25" fmla="*/ 92 h 681"/>
              <a:gd name="T26" fmla="*/ 102 w 670"/>
              <a:gd name="T27" fmla="*/ 202 h 681"/>
              <a:gd name="T28" fmla="*/ 22 w 670"/>
              <a:gd name="T29" fmla="*/ 204 h 681"/>
              <a:gd name="T30" fmla="*/ 3 w 670"/>
              <a:gd name="T31" fmla="*/ 275 h 681"/>
              <a:gd name="T32" fmla="*/ 63 w 670"/>
              <a:gd name="T33" fmla="*/ 341 h 681"/>
              <a:gd name="T34" fmla="*/ 3 w 670"/>
              <a:gd name="T35" fmla="*/ 407 h 681"/>
              <a:gd name="T36" fmla="*/ 22 w 670"/>
              <a:gd name="T37" fmla="*/ 478 h 681"/>
              <a:gd name="T38" fmla="*/ 102 w 670"/>
              <a:gd name="T39" fmla="*/ 480 h 681"/>
              <a:gd name="T40" fmla="*/ 105 w 670"/>
              <a:gd name="T41" fmla="*/ 589 h 681"/>
              <a:gd name="T42" fmla="*/ 162 w 670"/>
              <a:gd name="T43" fmla="*/ 636 h 681"/>
              <a:gd name="T44" fmla="*/ 228 w 670"/>
              <a:gd name="T45" fmla="*/ 591 h 681"/>
              <a:gd name="T46" fmla="*/ 295 w 670"/>
              <a:gd name="T47" fmla="*/ 677 h 681"/>
              <a:gd name="T48" fmla="*/ 369 w 670"/>
              <a:gd name="T49" fmla="*/ 681 h 681"/>
              <a:gd name="T50" fmla="*/ 395 w 670"/>
              <a:gd name="T51" fmla="*/ 606 h 681"/>
              <a:gd name="T52" fmla="*/ 500 w 670"/>
              <a:gd name="T53" fmla="*/ 636 h 681"/>
              <a:gd name="T54" fmla="*/ 562 w 670"/>
              <a:gd name="T55" fmla="*/ 597 h 681"/>
              <a:gd name="T56" fmla="*/ 540 w 670"/>
              <a:gd name="T57" fmla="*/ 520 h 681"/>
              <a:gd name="T58" fmla="*/ 643 w 670"/>
              <a:gd name="T59" fmla="*/ 483 h 681"/>
              <a:gd name="T60" fmla="*/ 669 w 670"/>
              <a:gd name="T61" fmla="*/ 414 h 681"/>
              <a:gd name="T62" fmla="*/ 542 w 670"/>
              <a:gd name="T63" fmla="*/ 341 h 681"/>
              <a:gd name="T64" fmla="*/ 128 w 670"/>
              <a:gd name="T65" fmla="*/ 341 h 681"/>
              <a:gd name="T66" fmla="*/ 542 w 670"/>
              <a:gd name="T67" fmla="*/ 341 h 6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670" h="681">
                <a:moveTo>
                  <a:pt x="667" y="407"/>
                </a:moveTo>
                <a:cubicBezTo>
                  <a:pt x="606" y="366"/>
                  <a:pt x="606" y="366"/>
                  <a:pt x="606" y="366"/>
                </a:cubicBezTo>
                <a:cubicBezTo>
                  <a:pt x="607" y="357"/>
                  <a:pt x="607" y="349"/>
                  <a:pt x="607" y="341"/>
                </a:cubicBezTo>
                <a:cubicBezTo>
                  <a:pt x="607" y="332"/>
                  <a:pt x="607" y="324"/>
                  <a:pt x="606" y="316"/>
                </a:cubicBezTo>
                <a:cubicBezTo>
                  <a:pt x="667" y="275"/>
                  <a:pt x="667" y="275"/>
                  <a:pt x="667" y="275"/>
                </a:cubicBezTo>
                <a:cubicBezTo>
                  <a:pt x="669" y="274"/>
                  <a:pt x="670" y="270"/>
                  <a:pt x="669" y="267"/>
                </a:cubicBezTo>
                <a:cubicBezTo>
                  <a:pt x="649" y="204"/>
                  <a:pt x="649" y="204"/>
                  <a:pt x="649" y="204"/>
                </a:cubicBezTo>
                <a:cubicBezTo>
                  <a:pt x="648" y="201"/>
                  <a:pt x="645" y="199"/>
                  <a:pt x="643" y="199"/>
                </a:cubicBezTo>
                <a:cubicBezTo>
                  <a:pt x="569" y="202"/>
                  <a:pt x="569" y="202"/>
                  <a:pt x="569" y="202"/>
                </a:cubicBezTo>
                <a:cubicBezTo>
                  <a:pt x="560" y="187"/>
                  <a:pt x="551" y="174"/>
                  <a:pt x="540" y="162"/>
                </a:cubicBezTo>
                <a:cubicBezTo>
                  <a:pt x="565" y="92"/>
                  <a:pt x="565" y="92"/>
                  <a:pt x="565" y="92"/>
                </a:cubicBezTo>
                <a:cubicBezTo>
                  <a:pt x="566" y="90"/>
                  <a:pt x="565" y="87"/>
                  <a:pt x="562" y="85"/>
                </a:cubicBezTo>
                <a:cubicBezTo>
                  <a:pt x="508" y="46"/>
                  <a:pt x="508" y="46"/>
                  <a:pt x="508" y="46"/>
                </a:cubicBezTo>
                <a:cubicBezTo>
                  <a:pt x="506" y="44"/>
                  <a:pt x="503" y="44"/>
                  <a:pt x="500" y="45"/>
                </a:cubicBezTo>
                <a:cubicBezTo>
                  <a:pt x="443" y="91"/>
                  <a:pt x="443" y="91"/>
                  <a:pt x="443" y="91"/>
                </a:cubicBezTo>
                <a:cubicBezTo>
                  <a:pt x="427" y="84"/>
                  <a:pt x="412" y="79"/>
                  <a:pt x="395" y="76"/>
                </a:cubicBezTo>
                <a:cubicBezTo>
                  <a:pt x="375" y="5"/>
                  <a:pt x="375" y="5"/>
                  <a:pt x="375" y="5"/>
                </a:cubicBezTo>
                <a:cubicBezTo>
                  <a:pt x="374" y="2"/>
                  <a:pt x="372" y="0"/>
                  <a:pt x="369" y="0"/>
                </a:cubicBezTo>
                <a:cubicBezTo>
                  <a:pt x="302" y="0"/>
                  <a:pt x="302" y="0"/>
                  <a:pt x="302" y="0"/>
                </a:cubicBezTo>
                <a:cubicBezTo>
                  <a:pt x="299" y="0"/>
                  <a:pt x="296" y="2"/>
                  <a:pt x="295" y="5"/>
                </a:cubicBezTo>
                <a:cubicBezTo>
                  <a:pt x="275" y="76"/>
                  <a:pt x="275" y="76"/>
                  <a:pt x="275" y="76"/>
                </a:cubicBezTo>
                <a:cubicBezTo>
                  <a:pt x="259" y="79"/>
                  <a:pt x="243" y="84"/>
                  <a:pt x="228" y="91"/>
                </a:cubicBezTo>
                <a:cubicBezTo>
                  <a:pt x="170" y="45"/>
                  <a:pt x="170" y="45"/>
                  <a:pt x="170" y="45"/>
                </a:cubicBezTo>
                <a:cubicBezTo>
                  <a:pt x="168" y="44"/>
                  <a:pt x="164" y="44"/>
                  <a:pt x="162" y="46"/>
                </a:cubicBezTo>
                <a:cubicBezTo>
                  <a:pt x="108" y="85"/>
                  <a:pt x="108" y="85"/>
                  <a:pt x="108" y="85"/>
                </a:cubicBezTo>
                <a:cubicBezTo>
                  <a:pt x="106" y="87"/>
                  <a:pt x="105" y="90"/>
                  <a:pt x="105" y="92"/>
                </a:cubicBezTo>
                <a:cubicBezTo>
                  <a:pt x="131" y="162"/>
                  <a:pt x="131" y="162"/>
                  <a:pt x="131" y="162"/>
                </a:cubicBezTo>
                <a:cubicBezTo>
                  <a:pt x="120" y="174"/>
                  <a:pt x="110" y="187"/>
                  <a:pt x="102" y="202"/>
                </a:cubicBezTo>
                <a:cubicBezTo>
                  <a:pt x="28" y="199"/>
                  <a:pt x="28" y="199"/>
                  <a:pt x="28" y="199"/>
                </a:cubicBezTo>
                <a:cubicBezTo>
                  <a:pt x="25" y="199"/>
                  <a:pt x="23" y="201"/>
                  <a:pt x="22" y="204"/>
                </a:cubicBezTo>
                <a:cubicBezTo>
                  <a:pt x="1" y="267"/>
                  <a:pt x="1" y="267"/>
                  <a:pt x="1" y="267"/>
                </a:cubicBezTo>
                <a:cubicBezTo>
                  <a:pt x="0" y="270"/>
                  <a:pt x="1" y="273"/>
                  <a:pt x="3" y="275"/>
                </a:cubicBezTo>
                <a:cubicBezTo>
                  <a:pt x="65" y="316"/>
                  <a:pt x="65" y="316"/>
                  <a:pt x="65" y="316"/>
                </a:cubicBezTo>
                <a:cubicBezTo>
                  <a:pt x="64" y="324"/>
                  <a:pt x="63" y="332"/>
                  <a:pt x="63" y="341"/>
                </a:cubicBezTo>
                <a:cubicBezTo>
                  <a:pt x="63" y="349"/>
                  <a:pt x="64" y="357"/>
                  <a:pt x="65" y="366"/>
                </a:cubicBezTo>
                <a:cubicBezTo>
                  <a:pt x="3" y="407"/>
                  <a:pt x="3" y="407"/>
                  <a:pt x="3" y="407"/>
                </a:cubicBezTo>
                <a:cubicBezTo>
                  <a:pt x="1" y="408"/>
                  <a:pt x="0" y="412"/>
                  <a:pt x="1" y="414"/>
                </a:cubicBezTo>
                <a:cubicBezTo>
                  <a:pt x="22" y="478"/>
                  <a:pt x="22" y="478"/>
                  <a:pt x="22" y="478"/>
                </a:cubicBezTo>
                <a:cubicBezTo>
                  <a:pt x="23" y="481"/>
                  <a:pt x="25" y="483"/>
                  <a:pt x="28" y="483"/>
                </a:cubicBezTo>
                <a:cubicBezTo>
                  <a:pt x="102" y="480"/>
                  <a:pt x="102" y="480"/>
                  <a:pt x="102" y="480"/>
                </a:cubicBezTo>
                <a:cubicBezTo>
                  <a:pt x="110" y="494"/>
                  <a:pt x="120" y="508"/>
                  <a:pt x="131" y="520"/>
                </a:cubicBezTo>
                <a:cubicBezTo>
                  <a:pt x="105" y="589"/>
                  <a:pt x="105" y="589"/>
                  <a:pt x="105" y="589"/>
                </a:cubicBezTo>
                <a:cubicBezTo>
                  <a:pt x="105" y="592"/>
                  <a:pt x="106" y="595"/>
                  <a:pt x="108" y="597"/>
                </a:cubicBezTo>
                <a:cubicBezTo>
                  <a:pt x="162" y="636"/>
                  <a:pt x="162" y="636"/>
                  <a:pt x="162" y="636"/>
                </a:cubicBezTo>
                <a:cubicBezTo>
                  <a:pt x="164" y="638"/>
                  <a:pt x="168" y="638"/>
                  <a:pt x="170" y="636"/>
                </a:cubicBezTo>
                <a:cubicBezTo>
                  <a:pt x="228" y="591"/>
                  <a:pt x="228" y="591"/>
                  <a:pt x="228" y="591"/>
                </a:cubicBezTo>
                <a:cubicBezTo>
                  <a:pt x="243" y="597"/>
                  <a:pt x="259" y="602"/>
                  <a:pt x="275" y="606"/>
                </a:cubicBezTo>
                <a:cubicBezTo>
                  <a:pt x="295" y="677"/>
                  <a:pt x="295" y="677"/>
                  <a:pt x="295" y="677"/>
                </a:cubicBezTo>
                <a:cubicBezTo>
                  <a:pt x="296" y="679"/>
                  <a:pt x="299" y="681"/>
                  <a:pt x="302" y="681"/>
                </a:cubicBezTo>
                <a:cubicBezTo>
                  <a:pt x="369" y="681"/>
                  <a:pt x="369" y="681"/>
                  <a:pt x="369" y="681"/>
                </a:cubicBezTo>
                <a:cubicBezTo>
                  <a:pt x="372" y="681"/>
                  <a:pt x="374" y="679"/>
                  <a:pt x="375" y="677"/>
                </a:cubicBezTo>
                <a:cubicBezTo>
                  <a:pt x="395" y="606"/>
                  <a:pt x="395" y="606"/>
                  <a:pt x="395" y="606"/>
                </a:cubicBezTo>
                <a:cubicBezTo>
                  <a:pt x="412" y="602"/>
                  <a:pt x="427" y="597"/>
                  <a:pt x="443" y="591"/>
                </a:cubicBezTo>
                <a:cubicBezTo>
                  <a:pt x="500" y="636"/>
                  <a:pt x="500" y="636"/>
                  <a:pt x="500" y="636"/>
                </a:cubicBezTo>
                <a:cubicBezTo>
                  <a:pt x="503" y="638"/>
                  <a:pt x="506" y="638"/>
                  <a:pt x="508" y="636"/>
                </a:cubicBezTo>
                <a:cubicBezTo>
                  <a:pt x="562" y="597"/>
                  <a:pt x="562" y="597"/>
                  <a:pt x="562" y="597"/>
                </a:cubicBezTo>
                <a:cubicBezTo>
                  <a:pt x="565" y="595"/>
                  <a:pt x="566" y="592"/>
                  <a:pt x="565" y="589"/>
                </a:cubicBezTo>
                <a:cubicBezTo>
                  <a:pt x="540" y="520"/>
                  <a:pt x="540" y="520"/>
                  <a:pt x="540" y="520"/>
                </a:cubicBezTo>
                <a:cubicBezTo>
                  <a:pt x="551" y="508"/>
                  <a:pt x="560" y="494"/>
                  <a:pt x="569" y="480"/>
                </a:cubicBezTo>
                <a:cubicBezTo>
                  <a:pt x="643" y="483"/>
                  <a:pt x="643" y="483"/>
                  <a:pt x="643" y="483"/>
                </a:cubicBezTo>
                <a:cubicBezTo>
                  <a:pt x="645" y="483"/>
                  <a:pt x="648" y="481"/>
                  <a:pt x="649" y="478"/>
                </a:cubicBezTo>
                <a:cubicBezTo>
                  <a:pt x="669" y="414"/>
                  <a:pt x="669" y="414"/>
                  <a:pt x="669" y="414"/>
                </a:cubicBezTo>
                <a:cubicBezTo>
                  <a:pt x="670" y="412"/>
                  <a:pt x="669" y="408"/>
                  <a:pt x="667" y="407"/>
                </a:cubicBezTo>
                <a:moveTo>
                  <a:pt x="542" y="341"/>
                </a:moveTo>
                <a:cubicBezTo>
                  <a:pt x="542" y="455"/>
                  <a:pt x="450" y="548"/>
                  <a:pt x="335" y="548"/>
                </a:cubicBezTo>
                <a:cubicBezTo>
                  <a:pt x="221" y="548"/>
                  <a:pt x="128" y="455"/>
                  <a:pt x="128" y="341"/>
                </a:cubicBezTo>
                <a:cubicBezTo>
                  <a:pt x="128" y="226"/>
                  <a:pt x="221" y="134"/>
                  <a:pt x="335" y="134"/>
                </a:cubicBezTo>
                <a:cubicBezTo>
                  <a:pt x="450" y="134"/>
                  <a:pt x="542" y="226"/>
                  <a:pt x="542" y="341"/>
                </a:cubicBezTo>
              </a:path>
            </a:pathLst>
          </a:custGeom>
          <a:solidFill>
            <a:srgbClr val="F69A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607620D-EA3D-4EF8-8A8B-0CB0FA783C40}"/>
              </a:ext>
            </a:extLst>
          </p:cNvPr>
          <p:cNvGrpSpPr/>
          <p:nvPr/>
        </p:nvGrpSpPr>
        <p:grpSpPr>
          <a:xfrm>
            <a:off x="2329829" y="6246382"/>
            <a:ext cx="9346234" cy="492443"/>
            <a:chOff x="2329829" y="6246382"/>
            <a:chExt cx="9346234" cy="492443"/>
          </a:xfrm>
        </p:grpSpPr>
        <p:sp>
          <p:nvSpPr>
            <p:cNvPr id="126" name="Slide Number Placeholder 1">
              <a:extLst>
                <a:ext uri="{FF2B5EF4-FFF2-40B4-BE49-F238E27FC236}">
                  <a16:creationId xmlns:a16="http://schemas.microsoft.com/office/drawing/2014/main" id="{4F44367D-27BF-4642-8DF1-3E9518994565}"/>
                </a:ext>
              </a:extLst>
            </p:cNvPr>
            <p:cNvSpPr txBox="1">
              <a:spLocks/>
            </p:cNvSpPr>
            <p:nvPr/>
          </p:nvSpPr>
          <p:spPr>
            <a:xfrm>
              <a:off x="8932863" y="6246382"/>
              <a:ext cx="2743200" cy="492443"/>
            </a:xfrm>
            <a:prstGeom prst="rect">
              <a:avLst/>
            </a:prstGeom>
          </p:spPr>
          <p:txBody>
            <a:bodyPr vert="horz" lIns="0" tIns="0" rIns="0" bIns="0" rtlCol="0" anchor="ctr">
              <a:spAutoFit/>
            </a:bodyPr>
            <a:lstStyle>
              <a:defPPr>
                <a:defRPr lang="id-ID"/>
              </a:defPPr>
              <a:lvl1pPr marL="0" algn="r" defTabSz="914400" rtl="0" eaLnBrk="1" latinLnBrk="0" hangingPunct="1">
                <a:defRPr lang="id-ID" sz="3600" b="1" i="1" kern="1200" smtClean="0">
                  <a:solidFill>
                    <a:schemeClr val="bg1">
                      <a:lumMod val="85000"/>
                    </a:schemeClr>
                  </a:solidFill>
                  <a:latin typeface="+mj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fld id="{25DC4C81-2C61-47A5-84F4-E27A90938989}" type="slidenum">
                <a:rPr lang="es-AR" sz="3200" smtClean="0">
                  <a:solidFill>
                    <a:schemeClr val="tx1"/>
                  </a:solidFill>
                  <a:latin typeface="Segoe UI"/>
                </a:rPr>
                <a:pPr/>
                <a:t>5</a:t>
              </a:fld>
              <a:endParaRPr lang="es-AR" sz="3200" dirty="0">
                <a:solidFill>
                  <a:schemeClr val="tx1"/>
                </a:solidFill>
                <a:latin typeface="Segoe UI"/>
              </a:endParaRPr>
            </a:p>
          </p:txBody>
        </p: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86B3EDD1-51F8-4F05-925F-9C3DE274390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29829" y="6578328"/>
              <a:ext cx="7938121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FB16B917-1FF8-41EE-B5B7-1462F15937B3}"/>
                </a:ext>
              </a:extLst>
            </p:cNvPr>
            <p:cNvSpPr txBox="1"/>
            <p:nvPr/>
          </p:nvSpPr>
          <p:spPr>
            <a:xfrm>
              <a:off x="10205638" y="6439829"/>
              <a:ext cx="92257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AR" sz="1200" b="1" dirty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Pagina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FF576DC9-205F-4D6F-88FA-84C5421EE26E}"/>
              </a:ext>
            </a:extLst>
          </p:cNvPr>
          <p:cNvGrpSpPr/>
          <p:nvPr/>
        </p:nvGrpSpPr>
        <p:grpSpPr>
          <a:xfrm>
            <a:off x="11151780" y="482679"/>
            <a:ext cx="406541" cy="331322"/>
            <a:chOff x="6276975" y="1465263"/>
            <a:chExt cx="360363" cy="293688"/>
          </a:xfrm>
        </p:grpSpPr>
        <p:sp>
          <p:nvSpPr>
            <p:cNvPr id="50" name="Freeform 8">
              <a:extLst>
                <a:ext uri="{FF2B5EF4-FFF2-40B4-BE49-F238E27FC236}">
                  <a16:creationId xmlns:a16="http://schemas.microsoft.com/office/drawing/2014/main" id="{667EDB54-076B-4753-93E6-A4E47934CAC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91263" y="1465263"/>
              <a:ext cx="330200" cy="233363"/>
            </a:xfrm>
            <a:custGeom>
              <a:avLst/>
              <a:gdLst>
                <a:gd name="T0" fmla="*/ 2 w 88"/>
                <a:gd name="T1" fmla="*/ 62 h 62"/>
                <a:gd name="T2" fmla="*/ 86 w 88"/>
                <a:gd name="T3" fmla="*/ 62 h 62"/>
                <a:gd name="T4" fmla="*/ 88 w 88"/>
                <a:gd name="T5" fmla="*/ 60 h 62"/>
                <a:gd name="T6" fmla="*/ 88 w 88"/>
                <a:gd name="T7" fmla="*/ 8 h 62"/>
                <a:gd name="T8" fmla="*/ 80 w 88"/>
                <a:gd name="T9" fmla="*/ 0 h 62"/>
                <a:gd name="T10" fmla="*/ 8 w 88"/>
                <a:gd name="T11" fmla="*/ 0 h 62"/>
                <a:gd name="T12" fmla="*/ 0 w 88"/>
                <a:gd name="T13" fmla="*/ 8 h 62"/>
                <a:gd name="T14" fmla="*/ 0 w 88"/>
                <a:gd name="T15" fmla="*/ 60 h 62"/>
                <a:gd name="T16" fmla="*/ 2 w 88"/>
                <a:gd name="T17" fmla="*/ 62 h 62"/>
                <a:gd name="T18" fmla="*/ 8 w 88"/>
                <a:gd name="T19" fmla="*/ 8 h 62"/>
                <a:gd name="T20" fmla="*/ 80 w 88"/>
                <a:gd name="T21" fmla="*/ 8 h 62"/>
                <a:gd name="T22" fmla="*/ 80 w 88"/>
                <a:gd name="T23" fmla="*/ 52 h 62"/>
                <a:gd name="T24" fmla="*/ 8 w 88"/>
                <a:gd name="T25" fmla="*/ 52 h 62"/>
                <a:gd name="T26" fmla="*/ 8 w 88"/>
                <a:gd name="T27" fmla="*/ 8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8" h="62">
                  <a:moveTo>
                    <a:pt x="2" y="62"/>
                  </a:moveTo>
                  <a:cubicBezTo>
                    <a:pt x="86" y="62"/>
                    <a:pt x="86" y="62"/>
                    <a:pt x="86" y="62"/>
                  </a:cubicBezTo>
                  <a:cubicBezTo>
                    <a:pt x="87" y="62"/>
                    <a:pt x="88" y="61"/>
                    <a:pt x="88" y="60"/>
                  </a:cubicBezTo>
                  <a:cubicBezTo>
                    <a:pt x="88" y="8"/>
                    <a:pt x="88" y="8"/>
                    <a:pt x="88" y="8"/>
                  </a:cubicBezTo>
                  <a:cubicBezTo>
                    <a:pt x="88" y="4"/>
                    <a:pt x="84" y="0"/>
                    <a:pt x="8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61"/>
                    <a:pt x="1" y="62"/>
                    <a:pt x="2" y="62"/>
                  </a:cubicBezTo>
                  <a:close/>
                  <a:moveTo>
                    <a:pt x="8" y="8"/>
                  </a:moveTo>
                  <a:cubicBezTo>
                    <a:pt x="80" y="8"/>
                    <a:pt x="80" y="8"/>
                    <a:pt x="80" y="8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" y="52"/>
                    <a:pt x="8" y="52"/>
                    <a:pt x="8" y="52"/>
                  </a:cubicBezTo>
                  <a:lnTo>
                    <a:pt x="8" y="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AR" dirty="0"/>
            </a:p>
          </p:txBody>
        </p:sp>
        <p:sp>
          <p:nvSpPr>
            <p:cNvPr id="51" name="Freeform 9">
              <a:extLst>
                <a:ext uri="{FF2B5EF4-FFF2-40B4-BE49-F238E27FC236}">
                  <a16:creationId xmlns:a16="http://schemas.microsoft.com/office/drawing/2014/main" id="{02E4E5F2-786D-4C7E-8A9A-65BC9B311F3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76975" y="1714501"/>
              <a:ext cx="360363" cy="44450"/>
            </a:xfrm>
            <a:custGeom>
              <a:avLst/>
              <a:gdLst>
                <a:gd name="T0" fmla="*/ 94 w 96"/>
                <a:gd name="T1" fmla="*/ 0 h 12"/>
                <a:gd name="T2" fmla="*/ 58 w 96"/>
                <a:gd name="T3" fmla="*/ 0 h 12"/>
                <a:gd name="T4" fmla="*/ 56 w 96"/>
                <a:gd name="T5" fmla="*/ 2 h 12"/>
                <a:gd name="T6" fmla="*/ 56 w 96"/>
                <a:gd name="T7" fmla="*/ 4 h 12"/>
                <a:gd name="T8" fmla="*/ 40 w 96"/>
                <a:gd name="T9" fmla="*/ 4 h 12"/>
                <a:gd name="T10" fmla="*/ 40 w 96"/>
                <a:gd name="T11" fmla="*/ 2 h 12"/>
                <a:gd name="T12" fmla="*/ 38 w 96"/>
                <a:gd name="T13" fmla="*/ 0 h 12"/>
                <a:gd name="T14" fmla="*/ 2 w 96"/>
                <a:gd name="T15" fmla="*/ 0 h 12"/>
                <a:gd name="T16" fmla="*/ 0 w 96"/>
                <a:gd name="T17" fmla="*/ 2 h 12"/>
                <a:gd name="T18" fmla="*/ 0 w 96"/>
                <a:gd name="T19" fmla="*/ 6 h 12"/>
                <a:gd name="T20" fmla="*/ 6 w 96"/>
                <a:gd name="T21" fmla="*/ 12 h 12"/>
                <a:gd name="T22" fmla="*/ 90 w 96"/>
                <a:gd name="T23" fmla="*/ 12 h 12"/>
                <a:gd name="T24" fmla="*/ 96 w 96"/>
                <a:gd name="T25" fmla="*/ 6 h 12"/>
                <a:gd name="T26" fmla="*/ 96 w 96"/>
                <a:gd name="T27" fmla="*/ 2 h 12"/>
                <a:gd name="T28" fmla="*/ 94 w 96"/>
                <a:gd name="T2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6" h="12">
                  <a:moveTo>
                    <a:pt x="94" y="0"/>
                  </a:moveTo>
                  <a:cubicBezTo>
                    <a:pt x="58" y="0"/>
                    <a:pt x="58" y="0"/>
                    <a:pt x="58" y="0"/>
                  </a:cubicBezTo>
                  <a:cubicBezTo>
                    <a:pt x="57" y="0"/>
                    <a:pt x="56" y="1"/>
                    <a:pt x="56" y="2"/>
                  </a:cubicBezTo>
                  <a:cubicBezTo>
                    <a:pt x="56" y="4"/>
                    <a:pt x="56" y="4"/>
                    <a:pt x="56" y="4"/>
                  </a:cubicBezTo>
                  <a:cubicBezTo>
                    <a:pt x="40" y="4"/>
                    <a:pt x="40" y="4"/>
                    <a:pt x="40" y="4"/>
                  </a:cubicBezTo>
                  <a:cubicBezTo>
                    <a:pt x="40" y="2"/>
                    <a:pt x="40" y="2"/>
                    <a:pt x="40" y="2"/>
                  </a:cubicBezTo>
                  <a:cubicBezTo>
                    <a:pt x="40" y="1"/>
                    <a:pt x="39" y="0"/>
                    <a:pt x="38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9"/>
                    <a:pt x="3" y="12"/>
                    <a:pt x="6" y="12"/>
                  </a:cubicBezTo>
                  <a:cubicBezTo>
                    <a:pt x="90" y="12"/>
                    <a:pt x="90" y="12"/>
                    <a:pt x="90" y="12"/>
                  </a:cubicBezTo>
                  <a:cubicBezTo>
                    <a:pt x="93" y="12"/>
                    <a:pt x="96" y="9"/>
                    <a:pt x="96" y="6"/>
                  </a:cubicBezTo>
                  <a:cubicBezTo>
                    <a:pt x="96" y="2"/>
                    <a:pt x="96" y="2"/>
                    <a:pt x="96" y="2"/>
                  </a:cubicBezTo>
                  <a:cubicBezTo>
                    <a:pt x="96" y="1"/>
                    <a:pt x="95" y="0"/>
                    <a:pt x="94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AR" dirty="0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BB4851B0-494E-44BC-B79D-F04800C13B5D}"/>
              </a:ext>
            </a:extLst>
          </p:cNvPr>
          <p:cNvSpPr/>
          <p:nvPr/>
        </p:nvSpPr>
        <p:spPr>
          <a:xfrm>
            <a:off x="368692" y="1449395"/>
            <a:ext cx="3155558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</a:rPr>
              <a:t>El Event Loop es un </a:t>
            </a:r>
            <a:r>
              <a:rPr lang="en-US" dirty="0" err="1">
                <a:latin typeface="Cambria" panose="02040503050406030204" pitchFamily="18" charset="0"/>
              </a:rPr>
              <a:t>mecanismo</a:t>
            </a:r>
            <a:r>
              <a:rPr lang="en-US" dirty="0">
                <a:latin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</a:rPr>
              <a:t>donde</a:t>
            </a:r>
            <a:r>
              <a:rPr lang="en-US" dirty="0">
                <a:latin typeface="Cambria" panose="02040503050406030204" pitchFamily="18" charset="0"/>
              </a:rPr>
              <a:t> un </a:t>
            </a:r>
            <a:r>
              <a:rPr lang="en-US" dirty="0" err="1">
                <a:latin typeface="Cambria" panose="02040503050406030204" pitchFamily="18" charset="0"/>
              </a:rPr>
              <a:t>numero</a:t>
            </a:r>
            <a:r>
              <a:rPr lang="en-US" dirty="0">
                <a:latin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</a:rPr>
              <a:t>limitado</a:t>
            </a:r>
            <a:r>
              <a:rPr lang="en-US" dirty="0">
                <a:latin typeface="Cambria" panose="02040503050406030204" pitchFamily="18" charset="0"/>
              </a:rPr>
              <a:t> de </a:t>
            </a:r>
            <a:r>
              <a:rPr lang="en-US" dirty="0" err="1">
                <a:latin typeface="Cambria" panose="02040503050406030204" pitchFamily="18" charset="0"/>
              </a:rPr>
              <a:t>hilos</a:t>
            </a:r>
            <a:r>
              <a:rPr lang="en-US" dirty="0">
                <a:latin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</a:rPr>
              <a:t>manejan</a:t>
            </a:r>
            <a:r>
              <a:rPr lang="en-US" dirty="0">
                <a:latin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</a:rPr>
              <a:t>todas</a:t>
            </a:r>
            <a:r>
              <a:rPr lang="en-US" dirty="0">
                <a:latin typeface="Cambria" panose="02040503050406030204" pitchFamily="18" charset="0"/>
              </a:rPr>
              <a:t> las request que </a:t>
            </a:r>
            <a:r>
              <a:rPr lang="en-US" dirty="0" err="1">
                <a:latin typeface="Cambria" panose="02040503050406030204" pitchFamily="18" charset="0"/>
              </a:rPr>
              <a:t>llegan</a:t>
            </a:r>
            <a:r>
              <a:rPr lang="en-US" dirty="0">
                <a:latin typeface="Cambria" panose="02040503050406030204" pitchFamily="18" charset="0"/>
              </a:rPr>
              <a:t> al </a:t>
            </a:r>
            <a:r>
              <a:rPr lang="en-US" dirty="0" err="1">
                <a:latin typeface="Cambria" panose="02040503050406030204" pitchFamily="18" charset="0"/>
              </a:rPr>
              <a:t>servicio</a:t>
            </a:r>
            <a:endParaRPr lang="en-US" dirty="0">
              <a:latin typeface="Cambria" panose="02040503050406030204" pitchFamily="18" charset="0"/>
            </a:endParaRPr>
          </a:p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Ø"/>
            </a:pPr>
            <a:endParaRPr lang="en-US" dirty="0">
              <a:latin typeface="Cambria" panose="02040503050406030204" pitchFamily="18" charset="0"/>
            </a:endParaRPr>
          </a:p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n-US" dirty="0" err="1">
                <a:latin typeface="Cambria" panose="02040503050406030204" pitchFamily="18" charset="0"/>
              </a:rPr>
              <a:t>Hacen</a:t>
            </a:r>
            <a:r>
              <a:rPr lang="en-US" dirty="0">
                <a:latin typeface="Cambria" panose="02040503050406030204" pitchFamily="18" charset="0"/>
              </a:rPr>
              <a:t> los </a:t>
            </a:r>
            <a:r>
              <a:rPr lang="en-US" dirty="0" err="1">
                <a:latin typeface="Cambria" panose="02040503050406030204" pitchFamily="18" charset="0"/>
              </a:rPr>
              <a:t>llamados</a:t>
            </a:r>
            <a:r>
              <a:rPr lang="en-US" dirty="0">
                <a:latin typeface="Cambria" panose="02040503050406030204" pitchFamily="18" charset="0"/>
              </a:rPr>
              <a:t> a </a:t>
            </a:r>
            <a:r>
              <a:rPr lang="en-US" dirty="0" err="1">
                <a:latin typeface="Cambria" panose="02040503050406030204" pitchFamily="18" charset="0"/>
              </a:rPr>
              <a:t>elementos</a:t>
            </a:r>
            <a:r>
              <a:rPr lang="en-US" dirty="0">
                <a:latin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</a:rPr>
              <a:t>externos</a:t>
            </a:r>
            <a:r>
              <a:rPr lang="en-US" dirty="0">
                <a:latin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</a:rPr>
              <a:t>registrando</a:t>
            </a:r>
            <a:r>
              <a:rPr lang="en-US" dirty="0">
                <a:latin typeface="Cambria" panose="02040503050406030204" pitchFamily="18" charset="0"/>
              </a:rPr>
              <a:t> los callbacks</a:t>
            </a:r>
          </a:p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Ø"/>
            </a:pPr>
            <a:endParaRPr lang="en-US" dirty="0">
              <a:latin typeface="Cambria" panose="02040503050406030204" pitchFamily="18" charset="0"/>
            </a:endParaRPr>
          </a:p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n-US" dirty="0" err="1">
                <a:latin typeface="Cambria" panose="02040503050406030204" pitchFamily="18" charset="0"/>
              </a:rPr>
              <a:t>Cuando</a:t>
            </a:r>
            <a:r>
              <a:rPr lang="en-US" dirty="0">
                <a:latin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</a:rPr>
              <a:t>estos</a:t>
            </a:r>
            <a:r>
              <a:rPr lang="en-US" dirty="0">
                <a:latin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</a:rPr>
              <a:t>externos</a:t>
            </a:r>
            <a:r>
              <a:rPr lang="en-US" dirty="0">
                <a:latin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</a:rPr>
              <a:t>terminan</a:t>
            </a:r>
            <a:r>
              <a:rPr lang="en-US" dirty="0">
                <a:latin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</a:rPr>
              <a:t>su</a:t>
            </a:r>
            <a:r>
              <a:rPr lang="en-US" dirty="0">
                <a:latin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</a:rPr>
              <a:t>ejecucion</a:t>
            </a:r>
            <a:r>
              <a:rPr lang="en-US" dirty="0">
                <a:latin typeface="Cambria" panose="02040503050406030204" pitchFamily="18" charset="0"/>
              </a:rPr>
              <a:t>, “</a:t>
            </a:r>
            <a:r>
              <a:rPr lang="en-US" dirty="0" err="1">
                <a:latin typeface="Cambria" panose="02040503050406030204" pitchFamily="18" charset="0"/>
              </a:rPr>
              <a:t>llaman</a:t>
            </a:r>
            <a:r>
              <a:rPr lang="en-US" dirty="0">
                <a:latin typeface="Cambria" panose="02040503050406030204" pitchFamily="18" charset="0"/>
              </a:rPr>
              <a:t>” al event loop para que </a:t>
            </a:r>
            <a:r>
              <a:rPr lang="en-US" dirty="0" err="1">
                <a:latin typeface="Cambria" panose="02040503050406030204" pitchFamily="18" charset="0"/>
              </a:rPr>
              <a:t>este</a:t>
            </a:r>
            <a:r>
              <a:rPr lang="en-US" dirty="0">
                <a:latin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</a:rPr>
              <a:t>pueda</a:t>
            </a:r>
            <a:r>
              <a:rPr lang="en-US" dirty="0">
                <a:latin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</a:rPr>
              <a:t>dar</a:t>
            </a:r>
            <a:r>
              <a:rPr lang="en-US" dirty="0">
                <a:latin typeface="Cambria" panose="02040503050406030204" pitchFamily="18" charset="0"/>
              </a:rPr>
              <a:t> la response que </a:t>
            </a:r>
            <a:r>
              <a:rPr lang="en-US" dirty="0" err="1">
                <a:latin typeface="Cambria" panose="02040503050406030204" pitchFamily="18" charset="0"/>
              </a:rPr>
              <a:t>corresponda</a:t>
            </a:r>
            <a:r>
              <a:rPr lang="en-US" dirty="0">
                <a:latin typeface="Cambria" panose="02040503050406030204" pitchFamily="18" charset="0"/>
              </a:rPr>
              <a:t>. 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8D0D0168-397C-4B1B-B272-A059A3DA57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4250" y="1412895"/>
            <a:ext cx="7648749" cy="4316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1805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2C9DCED-E430-49B2-A277-BA715A4E1394}"/>
              </a:ext>
            </a:extLst>
          </p:cNvPr>
          <p:cNvSpPr/>
          <p:nvPr/>
        </p:nvSpPr>
        <p:spPr>
          <a:xfrm>
            <a:off x="476249" y="167670"/>
            <a:ext cx="7498707" cy="646331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pPr lvl="0"/>
            <a:r>
              <a:rPr lang="es-AR" sz="3600" b="1" dirty="0">
                <a:solidFill>
                  <a:prstClr val="black"/>
                </a:solidFill>
                <a:latin typeface="Segoe UI"/>
              </a:rPr>
              <a:t>Componentes</a:t>
            </a:r>
          </a:p>
        </p:txBody>
      </p:sp>
      <p:grpSp>
        <p:nvGrpSpPr>
          <p:cNvPr id="603" name="Group 602">
            <a:extLst>
              <a:ext uri="{FF2B5EF4-FFF2-40B4-BE49-F238E27FC236}">
                <a16:creationId xmlns:a16="http://schemas.microsoft.com/office/drawing/2014/main" id="{023F40EF-AF6D-4941-BFDC-AF5298B2C0EC}"/>
              </a:ext>
            </a:extLst>
          </p:cNvPr>
          <p:cNvGrpSpPr/>
          <p:nvPr/>
        </p:nvGrpSpPr>
        <p:grpSpPr>
          <a:xfrm>
            <a:off x="528692" y="869289"/>
            <a:ext cx="465673" cy="91722"/>
            <a:chOff x="528692" y="1110344"/>
            <a:chExt cx="465673" cy="91722"/>
          </a:xfrm>
        </p:grpSpPr>
        <p:sp>
          <p:nvSpPr>
            <p:cNvPr id="604" name="Oval 603">
              <a:extLst>
                <a:ext uri="{FF2B5EF4-FFF2-40B4-BE49-F238E27FC236}">
                  <a16:creationId xmlns:a16="http://schemas.microsoft.com/office/drawing/2014/main" id="{9B418A7C-4093-4CB6-9AE6-AA0EF388AA2E}"/>
                </a:ext>
              </a:extLst>
            </p:cNvPr>
            <p:cNvSpPr/>
            <p:nvPr/>
          </p:nvSpPr>
          <p:spPr>
            <a:xfrm>
              <a:off x="528692" y="1110344"/>
              <a:ext cx="91722" cy="91722"/>
            </a:xfrm>
            <a:prstGeom prst="ellipse">
              <a:avLst/>
            </a:prstGeom>
            <a:solidFill>
              <a:srgbClr val="633248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AR" sz="1800" b="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+mn-ea"/>
                <a:cs typeface="+mn-cs"/>
              </a:endParaRPr>
            </a:p>
          </p:txBody>
        </p:sp>
        <p:sp>
          <p:nvSpPr>
            <p:cNvPr id="605" name="Oval 604">
              <a:extLst>
                <a:ext uri="{FF2B5EF4-FFF2-40B4-BE49-F238E27FC236}">
                  <a16:creationId xmlns:a16="http://schemas.microsoft.com/office/drawing/2014/main" id="{03A074FB-4545-4567-A436-68CCABED29F7}"/>
                </a:ext>
              </a:extLst>
            </p:cNvPr>
            <p:cNvSpPr/>
            <p:nvPr/>
          </p:nvSpPr>
          <p:spPr>
            <a:xfrm>
              <a:off x="715667" y="1110344"/>
              <a:ext cx="91722" cy="91722"/>
            </a:xfrm>
            <a:prstGeom prst="ellipse">
              <a:avLst/>
            </a:prstGeom>
            <a:solidFill>
              <a:srgbClr val="BF3B2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AR" sz="1800" b="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+mn-ea"/>
                <a:cs typeface="+mn-cs"/>
              </a:endParaRPr>
            </a:p>
          </p:txBody>
        </p:sp>
        <p:sp>
          <p:nvSpPr>
            <p:cNvPr id="606" name="Oval 605">
              <a:extLst>
                <a:ext uri="{FF2B5EF4-FFF2-40B4-BE49-F238E27FC236}">
                  <a16:creationId xmlns:a16="http://schemas.microsoft.com/office/drawing/2014/main" id="{23D0E6ED-3FB7-456A-A845-87F40705ED05}"/>
                </a:ext>
              </a:extLst>
            </p:cNvPr>
            <p:cNvSpPr/>
            <p:nvPr/>
          </p:nvSpPr>
          <p:spPr>
            <a:xfrm>
              <a:off x="902643" y="1110344"/>
              <a:ext cx="91722" cy="91722"/>
            </a:xfrm>
            <a:prstGeom prst="ellipse">
              <a:avLst/>
            </a:prstGeom>
            <a:solidFill>
              <a:srgbClr val="F69A1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AR" sz="1800" b="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+mn-ea"/>
                <a:cs typeface="+mn-cs"/>
              </a:endParaRPr>
            </a:p>
          </p:txBody>
        </p:sp>
      </p:grpSp>
      <p:sp>
        <p:nvSpPr>
          <p:cNvPr id="2086" name="Freeform 170">
            <a:extLst>
              <a:ext uri="{FF2B5EF4-FFF2-40B4-BE49-F238E27FC236}">
                <a16:creationId xmlns:a16="http://schemas.microsoft.com/office/drawing/2014/main" id="{8369AA5F-1367-481A-AE9B-17D7E320C32A}"/>
              </a:ext>
            </a:extLst>
          </p:cNvPr>
          <p:cNvSpPr>
            <a:spLocks noEditPoints="1"/>
          </p:cNvSpPr>
          <p:nvPr/>
        </p:nvSpPr>
        <p:spPr bwMode="auto">
          <a:xfrm>
            <a:off x="10793657" y="96906"/>
            <a:ext cx="1122789" cy="1144491"/>
          </a:xfrm>
          <a:custGeom>
            <a:avLst/>
            <a:gdLst>
              <a:gd name="T0" fmla="*/ 606 w 670"/>
              <a:gd name="T1" fmla="*/ 366 h 681"/>
              <a:gd name="T2" fmla="*/ 606 w 670"/>
              <a:gd name="T3" fmla="*/ 316 h 681"/>
              <a:gd name="T4" fmla="*/ 669 w 670"/>
              <a:gd name="T5" fmla="*/ 267 h 681"/>
              <a:gd name="T6" fmla="*/ 643 w 670"/>
              <a:gd name="T7" fmla="*/ 199 h 681"/>
              <a:gd name="T8" fmla="*/ 540 w 670"/>
              <a:gd name="T9" fmla="*/ 162 h 681"/>
              <a:gd name="T10" fmla="*/ 562 w 670"/>
              <a:gd name="T11" fmla="*/ 85 h 681"/>
              <a:gd name="T12" fmla="*/ 500 w 670"/>
              <a:gd name="T13" fmla="*/ 45 h 681"/>
              <a:gd name="T14" fmla="*/ 395 w 670"/>
              <a:gd name="T15" fmla="*/ 76 h 681"/>
              <a:gd name="T16" fmla="*/ 369 w 670"/>
              <a:gd name="T17" fmla="*/ 0 h 681"/>
              <a:gd name="T18" fmla="*/ 295 w 670"/>
              <a:gd name="T19" fmla="*/ 5 h 681"/>
              <a:gd name="T20" fmla="*/ 228 w 670"/>
              <a:gd name="T21" fmla="*/ 91 h 681"/>
              <a:gd name="T22" fmla="*/ 162 w 670"/>
              <a:gd name="T23" fmla="*/ 46 h 681"/>
              <a:gd name="T24" fmla="*/ 105 w 670"/>
              <a:gd name="T25" fmla="*/ 92 h 681"/>
              <a:gd name="T26" fmla="*/ 102 w 670"/>
              <a:gd name="T27" fmla="*/ 202 h 681"/>
              <a:gd name="T28" fmla="*/ 22 w 670"/>
              <a:gd name="T29" fmla="*/ 204 h 681"/>
              <a:gd name="T30" fmla="*/ 3 w 670"/>
              <a:gd name="T31" fmla="*/ 275 h 681"/>
              <a:gd name="T32" fmla="*/ 63 w 670"/>
              <a:gd name="T33" fmla="*/ 341 h 681"/>
              <a:gd name="T34" fmla="*/ 3 w 670"/>
              <a:gd name="T35" fmla="*/ 407 h 681"/>
              <a:gd name="T36" fmla="*/ 22 w 670"/>
              <a:gd name="T37" fmla="*/ 478 h 681"/>
              <a:gd name="T38" fmla="*/ 102 w 670"/>
              <a:gd name="T39" fmla="*/ 480 h 681"/>
              <a:gd name="T40" fmla="*/ 105 w 670"/>
              <a:gd name="T41" fmla="*/ 589 h 681"/>
              <a:gd name="T42" fmla="*/ 162 w 670"/>
              <a:gd name="T43" fmla="*/ 636 h 681"/>
              <a:gd name="T44" fmla="*/ 228 w 670"/>
              <a:gd name="T45" fmla="*/ 591 h 681"/>
              <a:gd name="T46" fmla="*/ 295 w 670"/>
              <a:gd name="T47" fmla="*/ 677 h 681"/>
              <a:gd name="T48" fmla="*/ 369 w 670"/>
              <a:gd name="T49" fmla="*/ 681 h 681"/>
              <a:gd name="T50" fmla="*/ 395 w 670"/>
              <a:gd name="T51" fmla="*/ 606 h 681"/>
              <a:gd name="T52" fmla="*/ 500 w 670"/>
              <a:gd name="T53" fmla="*/ 636 h 681"/>
              <a:gd name="T54" fmla="*/ 562 w 670"/>
              <a:gd name="T55" fmla="*/ 597 h 681"/>
              <a:gd name="T56" fmla="*/ 540 w 670"/>
              <a:gd name="T57" fmla="*/ 520 h 681"/>
              <a:gd name="T58" fmla="*/ 643 w 670"/>
              <a:gd name="T59" fmla="*/ 483 h 681"/>
              <a:gd name="T60" fmla="*/ 669 w 670"/>
              <a:gd name="T61" fmla="*/ 414 h 681"/>
              <a:gd name="T62" fmla="*/ 542 w 670"/>
              <a:gd name="T63" fmla="*/ 341 h 681"/>
              <a:gd name="T64" fmla="*/ 128 w 670"/>
              <a:gd name="T65" fmla="*/ 341 h 681"/>
              <a:gd name="T66" fmla="*/ 542 w 670"/>
              <a:gd name="T67" fmla="*/ 341 h 6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670" h="681">
                <a:moveTo>
                  <a:pt x="667" y="407"/>
                </a:moveTo>
                <a:cubicBezTo>
                  <a:pt x="606" y="366"/>
                  <a:pt x="606" y="366"/>
                  <a:pt x="606" y="366"/>
                </a:cubicBezTo>
                <a:cubicBezTo>
                  <a:pt x="607" y="357"/>
                  <a:pt x="607" y="349"/>
                  <a:pt x="607" y="341"/>
                </a:cubicBezTo>
                <a:cubicBezTo>
                  <a:pt x="607" y="332"/>
                  <a:pt x="607" y="324"/>
                  <a:pt x="606" y="316"/>
                </a:cubicBezTo>
                <a:cubicBezTo>
                  <a:pt x="667" y="275"/>
                  <a:pt x="667" y="275"/>
                  <a:pt x="667" y="275"/>
                </a:cubicBezTo>
                <a:cubicBezTo>
                  <a:pt x="669" y="274"/>
                  <a:pt x="670" y="270"/>
                  <a:pt x="669" y="267"/>
                </a:cubicBezTo>
                <a:cubicBezTo>
                  <a:pt x="649" y="204"/>
                  <a:pt x="649" y="204"/>
                  <a:pt x="649" y="204"/>
                </a:cubicBezTo>
                <a:cubicBezTo>
                  <a:pt x="648" y="201"/>
                  <a:pt x="645" y="199"/>
                  <a:pt x="643" y="199"/>
                </a:cubicBezTo>
                <a:cubicBezTo>
                  <a:pt x="569" y="202"/>
                  <a:pt x="569" y="202"/>
                  <a:pt x="569" y="202"/>
                </a:cubicBezTo>
                <a:cubicBezTo>
                  <a:pt x="560" y="187"/>
                  <a:pt x="551" y="174"/>
                  <a:pt x="540" y="162"/>
                </a:cubicBezTo>
                <a:cubicBezTo>
                  <a:pt x="565" y="92"/>
                  <a:pt x="565" y="92"/>
                  <a:pt x="565" y="92"/>
                </a:cubicBezTo>
                <a:cubicBezTo>
                  <a:pt x="566" y="90"/>
                  <a:pt x="565" y="87"/>
                  <a:pt x="562" y="85"/>
                </a:cubicBezTo>
                <a:cubicBezTo>
                  <a:pt x="508" y="46"/>
                  <a:pt x="508" y="46"/>
                  <a:pt x="508" y="46"/>
                </a:cubicBezTo>
                <a:cubicBezTo>
                  <a:pt x="506" y="44"/>
                  <a:pt x="503" y="44"/>
                  <a:pt x="500" y="45"/>
                </a:cubicBezTo>
                <a:cubicBezTo>
                  <a:pt x="443" y="91"/>
                  <a:pt x="443" y="91"/>
                  <a:pt x="443" y="91"/>
                </a:cubicBezTo>
                <a:cubicBezTo>
                  <a:pt x="427" y="84"/>
                  <a:pt x="412" y="79"/>
                  <a:pt x="395" y="76"/>
                </a:cubicBezTo>
                <a:cubicBezTo>
                  <a:pt x="375" y="5"/>
                  <a:pt x="375" y="5"/>
                  <a:pt x="375" y="5"/>
                </a:cubicBezTo>
                <a:cubicBezTo>
                  <a:pt x="374" y="2"/>
                  <a:pt x="372" y="0"/>
                  <a:pt x="369" y="0"/>
                </a:cubicBezTo>
                <a:cubicBezTo>
                  <a:pt x="302" y="0"/>
                  <a:pt x="302" y="0"/>
                  <a:pt x="302" y="0"/>
                </a:cubicBezTo>
                <a:cubicBezTo>
                  <a:pt x="299" y="0"/>
                  <a:pt x="296" y="2"/>
                  <a:pt x="295" y="5"/>
                </a:cubicBezTo>
                <a:cubicBezTo>
                  <a:pt x="275" y="76"/>
                  <a:pt x="275" y="76"/>
                  <a:pt x="275" y="76"/>
                </a:cubicBezTo>
                <a:cubicBezTo>
                  <a:pt x="259" y="79"/>
                  <a:pt x="243" y="84"/>
                  <a:pt x="228" y="91"/>
                </a:cubicBezTo>
                <a:cubicBezTo>
                  <a:pt x="170" y="45"/>
                  <a:pt x="170" y="45"/>
                  <a:pt x="170" y="45"/>
                </a:cubicBezTo>
                <a:cubicBezTo>
                  <a:pt x="168" y="44"/>
                  <a:pt x="164" y="44"/>
                  <a:pt x="162" y="46"/>
                </a:cubicBezTo>
                <a:cubicBezTo>
                  <a:pt x="108" y="85"/>
                  <a:pt x="108" y="85"/>
                  <a:pt x="108" y="85"/>
                </a:cubicBezTo>
                <a:cubicBezTo>
                  <a:pt x="106" y="87"/>
                  <a:pt x="105" y="90"/>
                  <a:pt x="105" y="92"/>
                </a:cubicBezTo>
                <a:cubicBezTo>
                  <a:pt x="131" y="162"/>
                  <a:pt x="131" y="162"/>
                  <a:pt x="131" y="162"/>
                </a:cubicBezTo>
                <a:cubicBezTo>
                  <a:pt x="120" y="174"/>
                  <a:pt x="110" y="187"/>
                  <a:pt x="102" y="202"/>
                </a:cubicBezTo>
                <a:cubicBezTo>
                  <a:pt x="28" y="199"/>
                  <a:pt x="28" y="199"/>
                  <a:pt x="28" y="199"/>
                </a:cubicBezTo>
                <a:cubicBezTo>
                  <a:pt x="25" y="199"/>
                  <a:pt x="23" y="201"/>
                  <a:pt x="22" y="204"/>
                </a:cubicBezTo>
                <a:cubicBezTo>
                  <a:pt x="1" y="267"/>
                  <a:pt x="1" y="267"/>
                  <a:pt x="1" y="267"/>
                </a:cubicBezTo>
                <a:cubicBezTo>
                  <a:pt x="0" y="270"/>
                  <a:pt x="1" y="273"/>
                  <a:pt x="3" y="275"/>
                </a:cubicBezTo>
                <a:cubicBezTo>
                  <a:pt x="65" y="316"/>
                  <a:pt x="65" y="316"/>
                  <a:pt x="65" y="316"/>
                </a:cubicBezTo>
                <a:cubicBezTo>
                  <a:pt x="64" y="324"/>
                  <a:pt x="63" y="332"/>
                  <a:pt x="63" y="341"/>
                </a:cubicBezTo>
                <a:cubicBezTo>
                  <a:pt x="63" y="349"/>
                  <a:pt x="64" y="357"/>
                  <a:pt x="65" y="366"/>
                </a:cubicBezTo>
                <a:cubicBezTo>
                  <a:pt x="3" y="407"/>
                  <a:pt x="3" y="407"/>
                  <a:pt x="3" y="407"/>
                </a:cubicBezTo>
                <a:cubicBezTo>
                  <a:pt x="1" y="408"/>
                  <a:pt x="0" y="412"/>
                  <a:pt x="1" y="414"/>
                </a:cubicBezTo>
                <a:cubicBezTo>
                  <a:pt x="22" y="478"/>
                  <a:pt x="22" y="478"/>
                  <a:pt x="22" y="478"/>
                </a:cubicBezTo>
                <a:cubicBezTo>
                  <a:pt x="23" y="481"/>
                  <a:pt x="25" y="483"/>
                  <a:pt x="28" y="483"/>
                </a:cubicBezTo>
                <a:cubicBezTo>
                  <a:pt x="102" y="480"/>
                  <a:pt x="102" y="480"/>
                  <a:pt x="102" y="480"/>
                </a:cubicBezTo>
                <a:cubicBezTo>
                  <a:pt x="110" y="494"/>
                  <a:pt x="120" y="508"/>
                  <a:pt x="131" y="520"/>
                </a:cubicBezTo>
                <a:cubicBezTo>
                  <a:pt x="105" y="589"/>
                  <a:pt x="105" y="589"/>
                  <a:pt x="105" y="589"/>
                </a:cubicBezTo>
                <a:cubicBezTo>
                  <a:pt x="105" y="592"/>
                  <a:pt x="106" y="595"/>
                  <a:pt x="108" y="597"/>
                </a:cubicBezTo>
                <a:cubicBezTo>
                  <a:pt x="162" y="636"/>
                  <a:pt x="162" y="636"/>
                  <a:pt x="162" y="636"/>
                </a:cubicBezTo>
                <a:cubicBezTo>
                  <a:pt x="164" y="638"/>
                  <a:pt x="168" y="638"/>
                  <a:pt x="170" y="636"/>
                </a:cubicBezTo>
                <a:cubicBezTo>
                  <a:pt x="228" y="591"/>
                  <a:pt x="228" y="591"/>
                  <a:pt x="228" y="591"/>
                </a:cubicBezTo>
                <a:cubicBezTo>
                  <a:pt x="243" y="597"/>
                  <a:pt x="259" y="602"/>
                  <a:pt x="275" y="606"/>
                </a:cubicBezTo>
                <a:cubicBezTo>
                  <a:pt x="295" y="677"/>
                  <a:pt x="295" y="677"/>
                  <a:pt x="295" y="677"/>
                </a:cubicBezTo>
                <a:cubicBezTo>
                  <a:pt x="296" y="679"/>
                  <a:pt x="299" y="681"/>
                  <a:pt x="302" y="681"/>
                </a:cubicBezTo>
                <a:cubicBezTo>
                  <a:pt x="369" y="681"/>
                  <a:pt x="369" y="681"/>
                  <a:pt x="369" y="681"/>
                </a:cubicBezTo>
                <a:cubicBezTo>
                  <a:pt x="372" y="681"/>
                  <a:pt x="374" y="679"/>
                  <a:pt x="375" y="677"/>
                </a:cubicBezTo>
                <a:cubicBezTo>
                  <a:pt x="395" y="606"/>
                  <a:pt x="395" y="606"/>
                  <a:pt x="395" y="606"/>
                </a:cubicBezTo>
                <a:cubicBezTo>
                  <a:pt x="412" y="602"/>
                  <a:pt x="427" y="597"/>
                  <a:pt x="443" y="591"/>
                </a:cubicBezTo>
                <a:cubicBezTo>
                  <a:pt x="500" y="636"/>
                  <a:pt x="500" y="636"/>
                  <a:pt x="500" y="636"/>
                </a:cubicBezTo>
                <a:cubicBezTo>
                  <a:pt x="503" y="638"/>
                  <a:pt x="506" y="638"/>
                  <a:pt x="508" y="636"/>
                </a:cubicBezTo>
                <a:cubicBezTo>
                  <a:pt x="562" y="597"/>
                  <a:pt x="562" y="597"/>
                  <a:pt x="562" y="597"/>
                </a:cubicBezTo>
                <a:cubicBezTo>
                  <a:pt x="565" y="595"/>
                  <a:pt x="566" y="592"/>
                  <a:pt x="565" y="589"/>
                </a:cubicBezTo>
                <a:cubicBezTo>
                  <a:pt x="540" y="520"/>
                  <a:pt x="540" y="520"/>
                  <a:pt x="540" y="520"/>
                </a:cubicBezTo>
                <a:cubicBezTo>
                  <a:pt x="551" y="508"/>
                  <a:pt x="560" y="494"/>
                  <a:pt x="569" y="480"/>
                </a:cubicBezTo>
                <a:cubicBezTo>
                  <a:pt x="643" y="483"/>
                  <a:pt x="643" y="483"/>
                  <a:pt x="643" y="483"/>
                </a:cubicBezTo>
                <a:cubicBezTo>
                  <a:pt x="645" y="483"/>
                  <a:pt x="648" y="481"/>
                  <a:pt x="649" y="478"/>
                </a:cubicBezTo>
                <a:cubicBezTo>
                  <a:pt x="669" y="414"/>
                  <a:pt x="669" y="414"/>
                  <a:pt x="669" y="414"/>
                </a:cubicBezTo>
                <a:cubicBezTo>
                  <a:pt x="670" y="412"/>
                  <a:pt x="669" y="408"/>
                  <a:pt x="667" y="407"/>
                </a:cubicBezTo>
                <a:moveTo>
                  <a:pt x="542" y="341"/>
                </a:moveTo>
                <a:cubicBezTo>
                  <a:pt x="542" y="455"/>
                  <a:pt x="450" y="548"/>
                  <a:pt x="335" y="548"/>
                </a:cubicBezTo>
                <a:cubicBezTo>
                  <a:pt x="221" y="548"/>
                  <a:pt x="128" y="455"/>
                  <a:pt x="128" y="341"/>
                </a:cubicBezTo>
                <a:cubicBezTo>
                  <a:pt x="128" y="226"/>
                  <a:pt x="221" y="134"/>
                  <a:pt x="335" y="134"/>
                </a:cubicBezTo>
                <a:cubicBezTo>
                  <a:pt x="450" y="134"/>
                  <a:pt x="542" y="226"/>
                  <a:pt x="542" y="341"/>
                </a:cubicBezTo>
              </a:path>
            </a:pathLst>
          </a:custGeom>
          <a:solidFill>
            <a:srgbClr val="F69A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607620D-EA3D-4EF8-8A8B-0CB0FA783C40}"/>
              </a:ext>
            </a:extLst>
          </p:cNvPr>
          <p:cNvGrpSpPr/>
          <p:nvPr/>
        </p:nvGrpSpPr>
        <p:grpSpPr>
          <a:xfrm>
            <a:off x="2329829" y="6246382"/>
            <a:ext cx="9346234" cy="492443"/>
            <a:chOff x="2329829" y="6246382"/>
            <a:chExt cx="9346234" cy="492443"/>
          </a:xfrm>
        </p:grpSpPr>
        <p:sp>
          <p:nvSpPr>
            <p:cNvPr id="126" name="Slide Number Placeholder 1">
              <a:extLst>
                <a:ext uri="{FF2B5EF4-FFF2-40B4-BE49-F238E27FC236}">
                  <a16:creationId xmlns:a16="http://schemas.microsoft.com/office/drawing/2014/main" id="{4F44367D-27BF-4642-8DF1-3E9518994565}"/>
                </a:ext>
              </a:extLst>
            </p:cNvPr>
            <p:cNvSpPr txBox="1">
              <a:spLocks/>
            </p:cNvSpPr>
            <p:nvPr/>
          </p:nvSpPr>
          <p:spPr>
            <a:xfrm>
              <a:off x="8932863" y="6246382"/>
              <a:ext cx="2743200" cy="492443"/>
            </a:xfrm>
            <a:prstGeom prst="rect">
              <a:avLst/>
            </a:prstGeom>
          </p:spPr>
          <p:txBody>
            <a:bodyPr vert="horz" lIns="0" tIns="0" rIns="0" bIns="0" rtlCol="0" anchor="ctr">
              <a:spAutoFit/>
            </a:bodyPr>
            <a:lstStyle>
              <a:defPPr>
                <a:defRPr lang="id-ID"/>
              </a:defPPr>
              <a:lvl1pPr marL="0" algn="r" defTabSz="914400" rtl="0" eaLnBrk="1" latinLnBrk="0" hangingPunct="1">
                <a:defRPr lang="id-ID" sz="3600" b="1" i="1" kern="1200" smtClean="0">
                  <a:solidFill>
                    <a:schemeClr val="bg1">
                      <a:lumMod val="85000"/>
                    </a:schemeClr>
                  </a:solidFill>
                  <a:latin typeface="+mj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fld id="{25DC4C81-2C61-47A5-84F4-E27A90938989}" type="slidenum">
                <a:rPr lang="es-AR" sz="3200" smtClean="0">
                  <a:solidFill>
                    <a:schemeClr val="tx1"/>
                  </a:solidFill>
                  <a:latin typeface="Segoe UI"/>
                </a:rPr>
                <a:pPr/>
                <a:t>6</a:t>
              </a:fld>
              <a:endParaRPr lang="es-AR" sz="3200" dirty="0">
                <a:solidFill>
                  <a:schemeClr val="tx1"/>
                </a:solidFill>
                <a:latin typeface="Segoe UI"/>
              </a:endParaRPr>
            </a:p>
          </p:txBody>
        </p: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86B3EDD1-51F8-4F05-925F-9C3DE274390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29829" y="6578328"/>
              <a:ext cx="7938121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FB16B917-1FF8-41EE-B5B7-1462F15937B3}"/>
                </a:ext>
              </a:extLst>
            </p:cNvPr>
            <p:cNvSpPr txBox="1"/>
            <p:nvPr/>
          </p:nvSpPr>
          <p:spPr>
            <a:xfrm>
              <a:off x="10205638" y="6439829"/>
              <a:ext cx="92257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AR" sz="1200" b="1" dirty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Pagina</a:t>
              </a:r>
            </a:p>
          </p:txBody>
        </p:sp>
      </p:grpSp>
      <p:pic>
        <p:nvPicPr>
          <p:cNvPr id="22" name="Picture 10" descr="Icono apreton de manos, manos">
            <a:extLst>
              <a:ext uri="{FF2B5EF4-FFF2-40B4-BE49-F238E27FC236}">
                <a16:creationId xmlns:a16="http://schemas.microsoft.com/office/drawing/2014/main" id="{9633AAD2-6D9A-4284-A6DA-7A1D80C485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8287" y="349478"/>
            <a:ext cx="573527" cy="573527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F88B84D-E2E0-4D45-8409-7CA36A0192D1}"/>
              </a:ext>
            </a:extLst>
          </p:cNvPr>
          <p:cNvSpPr/>
          <p:nvPr/>
        </p:nvSpPr>
        <p:spPr>
          <a:xfrm>
            <a:off x="358652" y="1292957"/>
            <a:ext cx="6486647" cy="35548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s-AR" sz="2500" dirty="0"/>
              <a:t>Según la especificación de reactive </a:t>
            </a:r>
            <a:r>
              <a:rPr lang="es-AR" sz="2500" dirty="0" err="1"/>
              <a:t>Streams</a:t>
            </a:r>
            <a:r>
              <a:rPr lang="es-AR" sz="2500" dirty="0"/>
              <a:t>, cualquier librería que implemente los 4 componentes se la considera una librería reactiva. </a:t>
            </a:r>
          </a:p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Ø"/>
            </a:pPr>
            <a:endParaRPr lang="es-AR" sz="2500" dirty="0"/>
          </a:p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Ø"/>
            </a:pPr>
            <a:endParaRPr lang="es-AR" sz="2500" dirty="0"/>
          </a:p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s-AR" sz="2500" dirty="0"/>
              <a:t>Las Principales librerías reactivas del Entorno JAVA son: </a:t>
            </a:r>
            <a:r>
              <a:rPr lang="es-AR" sz="2500" dirty="0" err="1"/>
              <a:t>RxJava</a:t>
            </a:r>
            <a:r>
              <a:rPr lang="es-AR" sz="2500" dirty="0"/>
              <a:t>, Flow (JDK 9), y el Reactor Project (Spring – </a:t>
            </a:r>
            <a:r>
              <a:rPr lang="es-AR" sz="2500" dirty="0" err="1"/>
              <a:t>WebFlux</a:t>
            </a:r>
            <a:r>
              <a:rPr lang="es-AR" sz="2500" dirty="0"/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233C85-8AA0-4488-BB61-4E4758852AB5}"/>
              </a:ext>
            </a:extLst>
          </p:cNvPr>
          <p:cNvSpPr txBox="1"/>
          <p:nvPr/>
        </p:nvSpPr>
        <p:spPr>
          <a:xfrm>
            <a:off x="6845299" y="1377501"/>
            <a:ext cx="3360339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s-AR" sz="2500" dirty="0"/>
              <a:t>Publisher</a:t>
            </a:r>
          </a:p>
          <a:p>
            <a:pPr>
              <a:buClr>
                <a:schemeClr val="accent2"/>
              </a:buClr>
            </a:pPr>
            <a:endParaRPr lang="es-AR" sz="2500" dirty="0"/>
          </a:p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s-AR" sz="2500" dirty="0" err="1"/>
              <a:t>Subscriber</a:t>
            </a:r>
            <a:endParaRPr lang="es-AR" sz="2500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7EB410BC-6F80-4EB9-8F54-BA8C01C224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4224" y="3396787"/>
            <a:ext cx="4314063" cy="2689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A7A06CE-9DEE-4600-9D5C-5EC54F6EF115}"/>
              </a:ext>
            </a:extLst>
          </p:cNvPr>
          <p:cNvSpPr/>
          <p:nvPr/>
        </p:nvSpPr>
        <p:spPr>
          <a:xfrm>
            <a:off x="9144000" y="1379896"/>
            <a:ext cx="6096000" cy="124649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s-AR" sz="2500" dirty="0" err="1"/>
              <a:t>Subscrition</a:t>
            </a:r>
            <a:endParaRPr lang="es-AR" sz="2500" dirty="0"/>
          </a:p>
          <a:p>
            <a:pPr>
              <a:buClr>
                <a:schemeClr val="accent2"/>
              </a:buClr>
            </a:pPr>
            <a:endParaRPr lang="es-AR" sz="2500" dirty="0"/>
          </a:p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s-AR" sz="2500" dirty="0" err="1"/>
              <a:t>Procesor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18436024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2C9DCED-E430-49B2-A277-BA715A4E1394}"/>
              </a:ext>
            </a:extLst>
          </p:cNvPr>
          <p:cNvSpPr/>
          <p:nvPr/>
        </p:nvSpPr>
        <p:spPr>
          <a:xfrm>
            <a:off x="476249" y="167670"/>
            <a:ext cx="10042776" cy="646331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pPr lvl="0"/>
            <a:r>
              <a:rPr lang="es-AR" sz="3600" b="1" dirty="0">
                <a:solidFill>
                  <a:prstClr val="black"/>
                </a:solidFill>
                <a:latin typeface="Segoe UI"/>
              </a:rPr>
              <a:t>Componentes – Publisher &amp; </a:t>
            </a:r>
            <a:r>
              <a:rPr lang="es-AR" sz="3600" b="1" dirty="0" err="1">
                <a:solidFill>
                  <a:prstClr val="black"/>
                </a:solidFill>
                <a:latin typeface="Segoe UI"/>
              </a:rPr>
              <a:t>Subscriber</a:t>
            </a:r>
            <a:endParaRPr lang="es-AR" sz="3600" b="1" dirty="0">
              <a:solidFill>
                <a:prstClr val="black"/>
              </a:solidFill>
              <a:latin typeface="Segoe UI"/>
            </a:endParaRPr>
          </a:p>
        </p:txBody>
      </p:sp>
      <p:grpSp>
        <p:nvGrpSpPr>
          <p:cNvPr id="603" name="Group 602">
            <a:extLst>
              <a:ext uri="{FF2B5EF4-FFF2-40B4-BE49-F238E27FC236}">
                <a16:creationId xmlns:a16="http://schemas.microsoft.com/office/drawing/2014/main" id="{023F40EF-AF6D-4941-BFDC-AF5298B2C0EC}"/>
              </a:ext>
            </a:extLst>
          </p:cNvPr>
          <p:cNvGrpSpPr/>
          <p:nvPr/>
        </p:nvGrpSpPr>
        <p:grpSpPr>
          <a:xfrm>
            <a:off x="528692" y="869289"/>
            <a:ext cx="465673" cy="91722"/>
            <a:chOff x="528692" y="1110344"/>
            <a:chExt cx="465673" cy="91722"/>
          </a:xfrm>
        </p:grpSpPr>
        <p:sp>
          <p:nvSpPr>
            <p:cNvPr id="604" name="Oval 603">
              <a:extLst>
                <a:ext uri="{FF2B5EF4-FFF2-40B4-BE49-F238E27FC236}">
                  <a16:creationId xmlns:a16="http://schemas.microsoft.com/office/drawing/2014/main" id="{9B418A7C-4093-4CB6-9AE6-AA0EF388AA2E}"/>
                </a:ext>
              </a:extLst>
            </p:cNvPr>
            <p:cNvSpPr/>
            <p:nvPr/>
          </p:nvSpPr>
          <p:spPr>
            <a:xfrm>
              <a:off x="528692" y="1110344"/>
              <a:ext cx="91722" cy="91722"/>
            </a:xfrm>
            <a:prstGeom prst="ellipse">
              <a:avLst/>
            </a:prstGeom>
            <a:solidFill>
              <a:srgbClr val="633248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AR" sz="1800" b="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+mn-ea"/>
                <a:cs typeface="+mn-cs"/>
              </a:endParaRPr>
            </a:p>
          </p:txBody>
        </p:sp>
        <p:sp>
          <p:nvSpPr>
            <p:cNvPr id="605" name="Oval 604">
              <a:extLst>
                <a:ext uri="{FF2B5EF4-FFF2-40B4-BE49-F238E27FC236}">
                  <a16:creationId xmlns:a16="http://schemas.microsoft.com/office/drawing/2014/main" id="{03A074FB-4545-4567-A436-68CCABED29F7}"/>
                </a:ext>
              </a:extLst>
            </p:cNvPr>
            <p:cNvSpPr/>
            <p:nvPr/>
          </p:nvSpPr>
          <p:spPr>
            <a:xfrm>
              <a:off x="715667" y="1110344"/>
              <a:ext cx="91722" cy="91722"/>
            </a:xfrm>
            <a:prstGeom prst="ellipse">
              <a:avLst/>
            </a:prstGeom>
            <a:solidFill>
              <a:srgbClr val="BF3B2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AR" sz="1800" b="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+mn-ea"/>
                <a:cs typeface="+mn-cs"/>
              </a:endParaRPr>
            </a:p>
          </p:txBody>
        </p:sp>
        <p:sp>
          <p:nvSpPr>
            <p:cNvPr id="606" name="Oval 605">
              <a:extLst>
                <a:ext uri="{FF2B5EF4-FFF2-40B4-BE49-F238E27FC236}">
                  <a16:creationId xmlns:a16="http://schemas.microsoft.com/office/drawing/2014/main" id="{23D0E6ED-3FB7-456A-A845-87F40705ED05}"/>
                </a:ext>
              </a:extLst>
            </p:cNvPr>
            <p:cNvSpPr/>
            <p:nvPr/>
          </p:nvSpPr>
          <p:spPr>
            <a:xfrm>
              <a:off x="902643" y="1110344"/>
              <a:ext cx="91722" cy="91722"/>
            </a:xfrm>
            <a:prstGeom prst="ellipse">
              <a:avLst/>
            </a:prstGeom>
            <a:solidFill>
              <a:srgbClr val="F69A1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AR" sz="1800" b="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+mn-ea"/>
                <a:cs typeface="+mn-cs"/>
              </a:endParaRPr>
            </a:p>
          </p:txBody>
        </p:sp>
      </p:grpSp>
      <p:sp>
        <p:nvSpPr>
          <p:cNvPr id="2086" name="Freeform 170">
            <a:extLst>
              <a:ext uri="{FF2B5EF4-FFF2-40B4-BE49-F238E27FC236}">
                <a16:creationId xmlns:a16="http://schemas.microsoft.com/office/drawing/2014/main" id="{8369AA5F-1367-481A-AE9B-17D7E320C32A}"/>
              </a:ext>
            </a:extLst>
          </p:cNvPr>
          <p:cNvSpPr>
            <a:spLocks noEditPoints="1"/>
          </p:cNvSpPr>
          <p:nvPr/>
        </p:nvSpPr>
        <p:spPr bwMode="auto">
          <a:xfrm>
            <a:off x="10793657" y="96906"/>
            <a:ext cx="1122789" cy="1144491"/>
          </a:xfrm>
          <a:custGeom>
            <a:avLst/>
            <a:gdLst>
              <a:gd name="T0" fmla="*/ 606 w 670"/>
              <a:gd name="T1" fmla="*/ 366 h 681"/>
              <a:gd name="T2" fmla="*/ 606 w 670"/>
              <a:gd name="T3" fmla="*/ 316 h 681"/>
              <a:gd name="T4" fmla="*/ 669 w 670"/>
              <a:gd name="T5" fmla="*/ 267 h 681"/>
              <a:gd name="T6" fmla="*/ 643 w 670"/>
              <a:gd name="T7" fmla="*/ 199 h 681"/>
              <a:gd name="T8" fmla="*/ 540 w 670"/>
              <a:gd name="T9" fmla="*/ 162 h 681"/>
              <a:gd name="T10" fmla="*/ 562 w 670"/>
              <a:gd name="T11" fmla="*/ 85 h 681"/>
              <a:gd name="T12" fmla="*/ 500 w 670"/>
              <a:gd name="T13" fmla="*/ 45 h 681"/>
              <a:gd name="T14" fmla="*/ 395 w 670"/>
              <a:gd name="T15" fmla="*/ 76 h 681"/>
              <a:gd name="T16" fmla="*/ 369 w 670"/>
              <a:gd name="T17" fmla="*/ 0 h 681"/>
              <a:gd name="T18" fmla="*/ 295 w 670"/>
              <a:gd name="T19" fmla="*/ 5 h 681"/>
              <a:gd name="T20" fmla="*/ 228 w 670"/>
              <a:gd name="T21" fmla="*/ 91 h 681"/>
              <a:gd name="T22" fmla="*/ 162 w 670"/>
              <a:gd name="T23" fmla="*/ 46 h 681"/>
              <a:gd name="T24" fmla="*/ 105 w 670"/>
              <a:gd name="T25" fmla="*/ 92 h 681"/>
              <a:gd name="T26" fmla="*/ 102 w 670"/>
              <a:gd name="T27" fmla="*/ 202 h 681"/>
              <a:gd name="T28" fmla="*/ 22 w 670"/>
              <a:gd name="T29" fmla="*/ 204 h 681"/>
              <a:gd name="T30" fmla="*/ 3 w 670"/>
              <a:gd name="T31" fmla="*/ 275 h 681"/>
              <a:gd name="T32" fmla="*/ 63 w 670"/>
              <a:gd name="T33" fmla="*/ 341 h 681"/>
              <a:gd name="T34" fmla="*/ 3 w 670"/>
              <a:gd name="T35" fmla="*/ 407 h 681"/>
              <a:gd name="T36" fmla="*/ 22 w 670"/>
              <a:gd name="T37" fmla="*/ 478 h 681"/>
              <a:gd name="T38" fmla="*/ 102 w 670"/>
              <a:gd name="T39" fmla="*/ 480 h 681"/>
              <a:gd name="T40" fmla="*/ 105 w 670"/>
              <a:gd name="T41" fmla="*/ 589 h 681"/>
              <a:gd name="T42" fmla="*/ 162 w 670"/>
              <a:gd name="T43" fmla="*/ 636 h 681"/>
              <a:gd name="T44" fmla="*/ 228 w 670"/>
              <a:gd name="T45" fmla="*/ 591 h 681"/>
              <a:gd name="T46" fmla="*/ 295 w 670"/>
              <a:gd name="T47" fmla="*/ 677 h 681"/>
              <a:gd name="T48" fmla="*/ 369 w 670"/>
              <a:gd name="T49" fmla="*/ 681 h 681"/>
              <a:gd name="T50" fmla="*/ 395 w 670"/>
              <a:gd name="T51" fmla="*/ 606 h 681"/>
              <a:gd name="T52" fmla="*/ 500 w 670"/>
              <a:gd name="T53" fmla="*/ 636 h 681"/>
              <a:gd name="T54" fmla="*/ 562 w 670"/>
              <a:gd name="T55" fmla="*/ 597 h 681"/>
              <a:gd name="T56" fmla="*/ 540 w 670"/>
              <a:gd name="T57" fmla="*/ 520 h 681"/>
              <a:gd name="T58" fmla="*/ 643 w 670"/>
              <a:gd name="T59" fmla="*/ 483 h 681"/>
              <a:gd name="T60" fmla="*/ 669 w 670"/>
              <a:gd name="T61" fmla="*/ 414 h 681"/>
              <a:gd name="T62" fmla="*/ 542 w 670"/>
              <a:gd name="T63" fmla="*/ 341 h 681"/>
              <a:gd name="T64" fmla="*/ 128 w 670"/>
              <a:gd name="T65" fmla="*/ 341 h 681"/>
              <a:gd name="T66" fmla="*/ 542 w 670"/>
              <a:gd name="T67" fmla="*/ 341 h 6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670" h="681">
                <a:moveTo>
                  <a:pt x="667" y="407"/>
                </a:moveTo>
                <a:cubicBezTo>
                  <a:pt x="606" y="366"/>
                  <a:pt x="606" y="366"/>
                  <a:pt x="606" y="366"/>
                </a:cubicBezTo>
                <a:cubicBezTo>
                  <a:pt x="607" y="357"/>
                  <a:pt x="607" y="349"/>
                  <a:pt x="607" y="341"/>
                </a:cubicBezTo>
                <a:cubicBezTo>
                  <a:pt x="607" y="332"/>
                  <a:pt x="607" y="324"/>
                  <a:pt x="606" y="316"/>
                </a:cubicBezTo>
                <a:cubicBezTo>
                  <a:pt x="667" y="275"/>
                  <a:pt x="667" y="275"/>
                  <a:pt x="667" y="275"/>
                </a:cubicBezTo>
                <a:cubicBezTo>
                  <a:pt x="669" y="274"/>
                  <a:pt x="670" y="270"/>
                  <a:pt x="669" y="267"/>
                </a:cubicBezTo>
                <a:cubicBezTo>
                  <a:pt x="649" y="204"/>
                  <a:pt x="649" y="204"/>
                  <a:pt x="649" y="204"/>
                </a:cubicBezTo>
                <a:cubicBezTo>
                  <a:pt x="648" y="201"/>
                  <a:pt x="645" y="199"/>
                  <a:pt x="643" y="199"/>
                </a:cubicBezTo>
                <a:cubicBezTo>
                  <a:pt x="569" y="202"/>
                  <a:pt x="569" y="202"/>
                  <a:pt x="569" y="202"/>
                </a:cubicBezTo>
                <a:cubicBezTo>
                  <a:pt x="560" y="187"/>
                  <a:pt x="551" y="174"/>
                  <a:pt x="540" y="162"/>
                </a:cubicBezTo>
                <a:cubicBezTo>
                  <a:pt x="565" y="92"/>
                  <a:pt x="565" y="92"/>
                  <a:pt x="565" y="92"/>
                </a:cubicBezTo>
                <a:cubicBezTo>
                  <a:pt x="566" y="90"/>
                  <a:pt x="565" y="87"/>
                  <a:pt x="562" y="85"/>
                </a:cubicBezTo>
                <a:cubicBezTo>
                  <a:pt x="508" y="46"/>
                  <a:pt x="508" y="46"/>
                  <a:pt x="508" y="46"/>
                </a:cubicBezTo>
                <a:cubicBezTo>
                  <a:pt x="506" y="44"/>
                  <a:pt x="503" y="44"/>
                  <a:pt x="500" y="45"/>
                </a:cubicBezTo>
                <a:cubicBezTo>
                  <a:pt x="443" y="91"/>
                  <a:pt x="443" y="91"/>
                  <a:pt x="443" y="91"/>
                </a:cubicBezTo>
                <a:cubicBezTo>
                  <a:pt x="427" y="84"/>
                  <a:pt x="412" y="79"/>
                  <a:pt x="395" y="76"/>
                </a:cubicBezTo>
                <a:cubicBezTo>
                  <a:pt x="375" y="5"/>
                  <a:pt x="375" y="5"/>
                  <a:pt x="375" y="5"/>
                </a:cubicBezTo>
                <a:cubicBezTo>
                  <a:pt x="374" y="2"/>
                  <a:pt x="372" y="0"/>
                  <a:pt x="369" y="0"/>
                </a:cubicBezTo>
                <a:cubicBezTo>
                  <a:pt x="302" y="0"/>
                  <a:pt x="302" y="0"/>
                  <a:pt x="302" y="0"/>
                </a:cubicBezTo>
                <a:cubicBezTo>
                  <a:pt x="299" y="0"/>
                  <a:pt x="296" y="2"/>
                  <a:pt x="295" y="5"/>
                </a:cubicBezTo>
                <a:cubicBezTo>
                  <a:pt x="275" y="76"/>
                  <a:pt x="275" y="76"/>
                  <a:pt x="275" y="76"/>
                </a:cubicBezTo>
                <a:cubicBezTo>
                  <a:pt x="259" y="79"/>
                  <a:pt x="243" y="84"/>
                  <a:pt x="228" y="91"/>
                </a:cubicBezTo>
                <a:cubicBezTo>
                  <a:pt x="170" y="45"/>
                  <a:pt x="170" y="45"/>
                  <a:pt x="170" y="45"/>
                </a:cubicBezTo>
                <a:cubicBezTo>
                  <a:pt x="168" y="44"/>
                  <a:pt x="164" y="44"/>
                  <a:pt x="162" y="46"/>
                </a:cubicBezTo>
                <a:cubicBezTo>
                  <a:pt x="108" y="85"/>
                  <a:pt x="108" y="85"/>
                  <a:pt x="108" y="85"/>
                </a:cubicBezTo>
                <a:cubicBezTo>
                  <a:pt x="106" y="87"/>
                  <a:pt x="105" y="90"/>
                  <a:pt x="105" y="92"/>
                </a:cubicBezTo>
                <a:cubicBezTo>
                  <a:pt x="131" y="162"/>
                  <a:pt x="131" y="162"/>
                  <a:pt x="131" y="162"/>
                </a:cubicBezTo>
                <a:cubicBezTo>
                  <a:pt x="120" y="174"/>
                  <a:pt x="110" y="187"/>
                  <a:pt x="102" y="202"/>
                </a:cubicBezTo>
                <a:cubicBezTo>
                  <a:pt x="28" y="199"/>
                  <a:pt x="28" y="199"/>
                  <a:pt x="28" y="199"/>
                </a:cubicBezTo>
                <a:cubicBezTo>
                  <a:pt x="25" y="199"/>
                  <a:pt x="23" y="201"/>
                  <a:pt x="22" y="204"/>
                </a:cubicBezTo>
                <a:cubicBezTo>
                  <a:pt x="1" y="267"/>
                  <a:pt x="1" y="267"/>
                  <a:pt x="1" y="267"/>
                </a:cubicBezTo>
                <a:cubicBezTo>
                  <a:pt x="0" y="270"/>
                  <a:pt x="1" y="273"/>
                  <a:pt x="3" y="275"/>
                </a:cubicBezTo>
                <a:cubicBezTo>
                  <a:pt x="65" y="316"/>
                  <a:pt x="65" y="316"/>
                  <a:pt x="65" y="316"/>
                </a:cubicBezTo>
                <a:cubicBezTo>
                  <a:pt x="64" y="324"/>
                  <a:pt x="63" y="332"/>
                  <a:pt x="63" y="341"/>
                </a:cubicBezTo>
                <a:cubicBezTo>
                  <a:pt x="63" y="349"/>
                  <a:pt x="64" y="357"/>
                  <a:pt x="65" y="366"/>
                </a:cubicBezTo>
                <a:cubicBezTo>
                  <a:pt x="3" y="407"/>
                  <a:pt x="3" y="407"/>
                  <a:pt x="3" y="407"/>
                </a:cubicBezTo>
                <a:cubicBezTo>
                  <a:pt x="1" y="408"/>
                  <a:pt x="0" y="412"/>
                  <a:pt x="1" y="414"/>
                </a:cubicBezTo>
                <a:cubicBezTo>
                  <a:pt x="22" y="478"/>
                  <a:pt x="22" y="478"/>
                  <a:pt x="22" y="478"/>
                </a:cubicBezTo>
                <a:cubicBezTo>
                  <a:pt x="23" y="481"/>
                  <a:pt x="25" y="483"/>
                  <a:pt x="28" y="483"/>
                </a:cubicBezTo>
                <a:cubicBezTo>
                  <a:pt x="102" y="480"/>
                  <a:pt x="102" y="480"/>
                  <a:pt x="102" y="480"/>
                </a:cubicBezTo>
                <a:cubicBezTo>
                  <a:pt x="110" y="494"/>
                  <a:pt x="120" y="508"/>
                  <a:pt x="131" y="520"/>
                </a:cubicBezTo>
                <a:cubicBezTo>
                  <a:pt x="105" y="589"/>
                  <a:pt x="105" y="589"/>
                  <a:pt x="105" y="589"/>
                </a:cubicBezTo>
                <a:cubicBezTo>
                  <a:pt x="105" y="592"/>
                  <a:pt x="106" y="595"/>
                  <a:pt x="108" y="597"/>
                </a:cubicBezTo>
                <a:cubicBezTo>
                  <a:pt x="162" y="636"/>
                  <a:pt x="162" y="636"/>
                  <a:pt x="162" y="636"/>
                </a:cubicBezTo>
                <a:cubicBezTo>
                  <a:pt x="164" y="638"/>
                  <a:pt x="168" y="638"/>
                  <a:pt x="170" y="636"/>
                </a:cubicBezTo>
                <a:cubicBezTo>
                  <a:pt x="228" y="591"/>
                  <a:pt x="228" y="591"/>
                  <a:pt x="228" y="591"/>
                </a:cubicBezTo>
                <a:cubicBezTo>
                  <a:pt x="243" y="597"/>
                  <a:pt x="259" y="602"/>
                  <a:pt x="275" y="606"/>
                </a:cubicBezTo>
                <a:cubicBezTo>
                  <a:pt x="295" y="677"/>
                  <a:pt x="295" y="677"/>
                  <a:pt x="295" y="677"/>
                </a:cubicBezTo>
                <a:cubicBezTo>
                  <a:pt x="296" y="679"/>
                  <a:pt x="299" y="681"/>
                  <a:pt x="302" y="681"/>
                </a:cubicBezTo>
                <a:cubicBezTo>
                  <a:pt x="369" y="681"/>
                  <a:pt x="369" y="681"/>
                  <a:pt x="369" y="681"/>
                </a:cubicBezTo>
                <a:cubicBezTo>
                  <a:pt x="372" y="681"/>
                  <a:pt x="374" y="679"/>
                  <a:pt x="375" y="677"/>
                </a:cubicBezTo>
                <a:cubicBezTo>
                  <a:pt x="395" y="606"/>
                  <a:pt x="395" y="606"/>
                  <a:pt x="395" y="606"/>
                </a:cubicBezTo>
                <a:cubicBezTo>
                  <a:pt x="412" y="602"/>
                  <a:pt x="427" y="597"/>
                  <a:pt x="443" y="591"/>
                </a:cubicBezTo>
                <a:cubicBezTo>
                  <a:pt x="500" y="636"/>
                  <a:pt x="500" y="636"/>
                  <a:pt x="500" y="636"/>
                </a:cubicBezTo>
                <a:cubicBezTo>
                  <a:pt x="503" y="638"/>
                  <a:pt x="506" y="638"/>
                  <a:pt x="508" y="636"/>
                </a:cubicBezTo>
                <a:cubicBezTo>
                  <a:pt x="562" y="597"/>
                  <a:pt x="562" y="597"/>
                  <a:pt x="562" y="597"/>
                </a:cubicBezTo>
                <a:cubicBezTo>
                  <a:pt x="565" y="595"/>
                  <a:pt x="566" y="592"/>
                  <a:pt x="565" y="589"/>
                </a:cubicBezTo>
                <a:cubicBezTo>
                  <a:pt x="540" y="520"/>
                  <a:pt x="540" y="520"/>
                  <a:pt x="540" y="520"/>
                </a:cubicBezTo>
                <a:cubicBezTo>
                  <a:pt x="551" y="508"/>
                  <a:pt x="560" y="494"/>
                  <a:pt x="569" y="480"/>
                </a:cubicBezTo>
                <a:cubicBezTo>
                  <a:pt x="643" y="483"/>
                  <a:pt x="643" y="483"/>
                  <a:pt x="643" y="483"/>
                </a:cubicBezTo>
                <a:cubicBezTo>
                  <a:pt x="645" y="483"/>
                  <a:pt x="648" y="481"/>
                  <a:pt x="649" y="478"/>
                </a:cubicBezTo>
                <a:cubicBezTo>
                  <a:pt x="669" y="414"/>
                  <a:pt x="669" y="414"/>
                  <a:pt x="669" y="414"/>
                </a:cubicBezTo>
                <a:cubicBezTo>
                  <a:pt x="670" y="412"/>
                  <a:pt x="669" y="408"/>
                  <a:pt x="667" y="407"/>
                </a:cubicBezTo>
                <a:moveTo>
                  <a:pt x="542" y="341"/>
                </a:moveTo>
                <a:cubicBezTo>
                  <a:pt x="542" y="455"/>
                  <a:pt x="450" y="548"/>
                  <a:pt x="335" y="548"/>
                </a:cubicBezTo>
                <a:cubicBezTo>
                  <a:pt x="221" y="548"/>
                  <a:pt x="128" y="455"/>
                  <a:pt x="128" y="341"/>
                </a:cubicBezTo>
                <a:cubicBezTo>
                  <a:pt x="128" y="226"/>
                  <a:pt x="221" y="134"/>
                  <a:pt x="335" y="134"/>
                </a:cubicBezTo>
                <a:cubicBezTo>
                  <a:pt x="450" y="134"/>
                  <a:pt x="542" y="226"/>
                  <a:pt x="542" y="341"/>
                </a:cubicBezTo>
              </a:path>
            </a:pathLst>
          </a:custGeom>
          <a:solidFill>
            <a:srgbClr val="F69A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607620D-EA3D-4EF8-8A8B-0CB0FA783C40}"/>
              </a:ext>
            </a:extLst>
          </p:cNvPr>
          <p:cNvGrpSpPr/>
          <p:nvPr/>
        </p:nvGrpSpPr>
        <p:grpSpPr>
          <a:xfrm>
            <a:off x="2329829" y="6246382"/>
            <a:ext cx="9346234" cy="492443"/>
            <a:chOff x="2329829" y="6246382"/>
            <a:chExt cx="9346234" cy="492443"/>
          </a:xfrm>
        </p:grpSpPr>
        <p:sp>
          <p:nvSpPr>
            <p:cNvPr id="126" name="Slide Number Placeholder 1">
              <a:extLst>
                <a:ext uri="{FF2B5EF4-FFF2-40B4-BE49-F238E27FC236}">
                  <a16:creationId xmlns:a16="http://schemas.microsoft.com/office/drawing/2014/main" id="{4F44367D-27BF-4642-8DF1-3E9518994565}"/>
                </a:ext>
              </a:extLst>
            </p:cNvPr>
            <p:cNvSpPr txBox="1">
              <a:spLocks/>
            </p:cNvSpPr>
            <p:nvPr/>
          </p:nvSpPr>
          <p:spPr>
            <a:xfrm>
              <a:off x="8932863" y="6246382"/>
              <a:ext cx="2743200" cy="492443"/>
            </a:xfrm>
            <a:prstGeom prst="rect">
              <a:avLst/>
            </a:prstGeom>
          </p:spPr>
          <p:txBody>
            <a:bodyPr vert="horz" lIns="0" tIns="0" rIns="0" bIns="0" rtlCol="0" anchor="ctr">
              <a:spAutoFit/>
            </a:bodyPr>
            <a:lstStyle>
              <a:defPPr>
                <a:defRPr lang="id-ID"/>
              </a:defPPr>
              <a:lvl1pPr marL="0" algn="r" defTabSz="914400" rtl="0" eaLnBrk="1" latinLnBrk="0" hangingPunct="1">
                <a:defRPr lang="id-ID" sz="3600" b="1" i="1" kern="1200" smtClean="0">
                  <a:solidFill>
                    <a:schemeClr val="bg1">
                      <a:lumMod val="85000"/>
                    </a:schemeClr>
                  </a:solidFill>
                  <a:latin typeface="+mj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fld id="{25DC4C81-2C61-47A5-84F4-E27A90938989}" type="slidenum">
                <a:rPr lang="es-AR" sz="3200" smtClean="0">
                  <a:solidFill>
                    <a:schemeClr val="tx1"/>
                  </a:solidFill>
                  <a:latin typeface="Segoe UI"/>
                </a:rPr>
                <a:pPr/>
                <a:t>7</a:t>
              </a:fld>
              <a:endParaRPr lang="es-AR" sz="3200" dirty="0">
                <a:solidFill>
                  <a:schemeClr val="tx1"/>
                </a:solidFill>
                <a:latin typeface="Segoe UI"/>
              </a:endParaRPr>
            </a:p>
          </p:txBody>
        </p: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86B3EDD1-51F8-4F05-925F-9C3DE274390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29829" y="6578328"/>
              <a:ext cx="7938121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FB16B917-1FF8-41EE-B5B7-1462F15937B3}"/>
                </a:ext>
              </a:extLst>
            </p:cNvPr>
            <p:cNvSpPr txBox="1"/>
            <p:nvPr/>
          </p:nvSpPr>
          <p:spPr>
            <a:xfrm>
              <a:off x="10205638" y="6439829"/>
              <a:ext cx="92257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AR" sz="1200" b="1" dirty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Pagina</a:t>
              </a:r>
            </a:p>
          </p:txBody>
        </p:sp>
      </p:grpSp>
      <p:pic>
        <p:nvPicPr>
          <p:cNvPr id="22" name="Picture 10" descr="Icono apreton de manos, manos">
            <a:extLst>
              <a:ext uri="{FF2B5EF4-FFF2-40B4-BE49-F238E27FC236}">
                <a16:creationId xmlns:a16="http://schemas.microsoft.com/office/drawing/2014/main" id="{9633AAD2-6D9A-4284-A6DA-7A1D80C485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8287" y="349478"/>
            <a:ext cx="573527" cy="573527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B7369AEC-B43E-4B13-A950-16299ABBDDA4}"/>
              </a:ext>
            </a:extLst>
          </p:cNvPr>
          <p:cNvSpPr txBox="1"/>
          <p:nvPr/>
        </p:nvSpPr>
        <p:spPr>
          <a:xfrm>
            <a:off x="476249" y="1467158"/>
            <a:ext cx="4864658" cy="4324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s-AR" sz="2500" dirty="0"/>
              <a:t>Publisher:</a:t>
            </a:r>
          </a:p>
          <a:p>
            <a:pPr marL="742950" lvl="1" indent="-285750"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s-AR" sz="2500" dirty="0"/>
              <a:t>Representa el data </a:t>
            </a:r>
            <a:r>
              <a:rPr lang="es-AR" sz="2500" dirty="0" err="1"/>
              <a:t>source</a:t>
            </a:r>
            <a:r>
              <a:rPr lang="es-AR" sz="2500" dirty="0"/>
              <a:t>, data base, o </a:t>
            </a:r>
            <a:r>
              <a:rPr lang="es-AR" sz="2500" dirty="0" err="1"/>
              <a:t>external</a:t>
            </a:r>
            <a:r>
              <a:rPr lang="es-AR" sz="2500" dirty="0"/>
              <a:t> </a:t>
            </a:r>
            <a:r>
              <a:rPr lang="es-AR" sz="2500" dirty="0" err="1"/>
              <a:t>service</a:t>
            </a:r>
            <a:r>
              <a:rPr lang="es-AR" sz="2500" dirty="0"/>
              <a:t>, cualquier fuente de información.</a:t>
            </a:r>
          </a:p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Ø"/>
            </a:pPr>
            <a:endParaRPr lang="es-AR" sz="2500" dirty="0"/>
          </a:p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s-AR" sz="2500" dirty="0" err="1"/>
              <a:t>Subscriber</a:t>
            </a:r>
            <a:r>
              <a:rPr lang="es-AR" sz="2500" dirty="0"/>
              <a:t>: </a:t>
            </a:r>
          </a:p>
          <a:p>
            <a:pPr marL="742950" lvl="1" indent="-285750"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s-AR" sz="2500" dirty="0"/>
              <a:t>Se subscribe al Publisher y recibe la información por medio de eventos.</a:t>
            </a:r>
          </a:p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Ø"/>
            </a:pPr>
            <a:endParaRPr lang="es-AR" sz="2500" dirty="0"/>
          </a:p>
        </p:txBody>
      </p:sp>
      <p:pic>
        <p:nvPicPr>
          <p:cNvPr id="19" name="Picture 2" descr="Image for post">
            <a:extLst>
              <a:ext uri="{FF2B5EF4-FFF2-40B4-BE49-F238E27FC236}">
                <a16:creationId xmlns:a16="http://schemas.microsoft.com/office/drawing/2014/main" id="{FD34CB10-6F33-4185-B9AC-D23AD5BBB7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0907" y="1467158"/>
            <a:ext cx="6347989" cy="4561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26696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2C9DCED-E430-49B2-A277-BA715A4E1394}"/>
              </a:ext>
            </a:extLst>
          </p:cNvPr>
          <p:cNvSpPr/>
          <p:nvPr/>
        </p:nvSpPr>
        <p:spPr>
          <a:xfrm>
            <a:off x="476249" y="167670"/>
            <a:ext cx="10042776" cy="646331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pPr lvl="0"/>
            <a:r>
              <a:rPr lang="es-AR" sz="3600" b="1" dirty="0">
                <a:solidFill>
                  <a:prstClr val="black"/>
                </a:solidFill>
                <a:latin typeface="Segoe UI"/>
              </a:rPr>
              <a:t>Componentes – </a:t>
            </a:r>
            <a:r>
              <a:rPr lang="es-AR" sz="3600" b="1" dirty="0" err="1">
                <a:solidFill>
                  <a:prstClr val="black"/>
                </a:solidFill>
                <a:latin typeface="Segoe UI"/>
              </a:rPr>
              <a:t>Subscription</a:t>
            </a:r>
            <a:r>
              <a:rPr lang="es-AR" sz="3600" b="1" dirty="0">
                <a:solidFill>
                  <a:prstClr val="black"/>
                </a:solidFill>
                <a:latin typeface="Segoe UI"/>
              </a:rPr>
              <a:t> &amp; </a:t>
            </a:r>
            <a:r>
              <a:rPr lang="es-AR" sz="3600" b="1" dirty="0" err="1">
                <a:solidFill>
                  <a:prstClr val="black"/>
                </a:solidFill>
                <a:latin typeface="Segoe UI"/>
              </a:rPr>
              <a:t>Processor</a:t>
            </a:r>
            <a:endParaRPr lang="es-AR" sz="3600" b="1" dirty="0">
              <a:solidFill>
                <a:prstClr val="black"/>
              </a:solidFill>
              <a:latin typeface="Segoe UI"/>
            </a:endParaRPr>
          </a:p>
        </p:txBody>
      </p:sp>
      <p:grpSp>
        <p:nvGrpSpPr>
          <p:cNvPr id="603" name="Group 602">
            <a:extLst>
              <a:ext uri="{FF2B5EF4-FFF2-40B4-BE49-F238E27FC236}">
                <a16:creationId xmlns:a16="http://schemas.microsoft.com/office/drawing/2014/main" id="{023F40EF-AF6D-4941-BFDC-AF5298B2C0EC}"/>
              </a:ext>
            </a:extLst>
          </p:cNvPr>
          <p:cNvGrpSpPr/>
          <p:nvPr/>
        </p:nvGrpSpPr>
        <p:grpSpPr>
          <a:xfrm>
            <a:off x="528692" y="869289"/>
            <a:ext cx="465673" cy="91722"/>
            <a:chOff x="528692" y="1110344"/>
            <a:chExt cx="465673" cy="91722"/>
          </a:xfrm>
        </p:grpSpPr>
        <p:sp>
          <p:nvSpPr>
            <p:cNvPr id="604" name="Oval 603">
              <a:extLst>
                <a:ext uri="{FF2B5EF4-FFF2-40B4-BE49-F238E27FC236}">
                  <a16:creationId xmlns:a16="http://schemas.microsoft.com/office/drawing/2014/main" id="{9B418A7C-4093-4CB6-9AE6-AA0EF388AA2E}"/>
                </a:ext>
              </a:extLst>
            </p:cNvPr>
            <p:cNvSpPr/>
            <p:nvPr/>
          </p:nvSpPr>
          <p:spPr>
            <a:xfrm>
              <a:off x="528692" y="1110344"/>
              <a:ext cx="91722" cy="91722"/>
            </a:xfrm>
            <a:prstGeom prst="ellipse">
              <a:avLst/>
            </a:prstGeom>
            <a:solidFill>
              <a:srgbClr val="633248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AR" sz="1800" b="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+mn-ea"/>
                <a:cs typeface="+mn-cs"/>
              </a:endParaRPr>
            </a:p>
          </p:txBody>
        </p:sp>
        <p:sp>
          <p:nvSpPr>
            <p:cNvPr id="605" name="Oval 604">
              <a:extLst>
                <a:ext uri="{FF2B5EF4-FFF2-40B4-BE49-F238E27FC236}">
                  <a16:creationId xmlns:a16="http://schemas.microsoft.com/office/drawing/2014/main" id="{03A074FB-4545-4567-A436-68CCABED29F7}"/>
                </a:ext>
              </a:extLst>
            </p:cNvPr>
            <p:cNvSpPr/>
            <p:nvPr/>
          </p:nvSpPr>
          <p:spPr>
            <a:xfrm>
              <a:off x="715667" y="1110344"/>
              <a:ext cx="91722" cy="91722"/>
            </a:xfrm>
            <a:prstGeom prst="ellipse">
              <a:avLst/>
            </a:prstGeom>
            <a:solidFill>
              <a:srgbClr val="BF3B2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AR" sz="1800" b="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+mn-ea"/>
                <a:cs typeface="+mn-cs"/>
              </a:endParaRPr>
            </a:p>
          </p:txBody>
        </p:sp>
        <p:sp>
          <p:nvSpPr>
            <p:cNvPr id="606" name="Oval 605">
              <a:extLst>
                <a:ext uri="{FF2B5EF4-FFF2-40B4-BE49-F238E27FC236}">
                  <a16:creationId xmlns:a16="http://schemas.microsoft.com/office/drawing/2014/main" id="{23D0E6ED-3FB7-456A-A845-87F40705ED05}"/>
                </a:ext>
              </a:extLst>
            </p:cNvPr>
            <p:cNvSpPr/>
            <p:nvPr/>
          </p:nvSpPr>
          <p:spPr>
            <a:xfrm>
              <a:off x="902643" y="1110344"/>
              <a:ext cx="91722" cy="91722"/>
            </a:xfrm>
            <a:prstGeom prst="ellipse">
              <a:avLst/>
            </a:prstGeom>
            <a:solidFill>
              <a:srgbClr val="F69A1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AR" sz="1800" b="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+mn-ea"/>
                <a:cs typeface="+mn-cs"/>
              </a:endParaRPr>
            </a:p>
          </p:txBody>
        </p:sp>
      </p:grpSp>
      <p:sp>
        <p:nvSpPr>
          <p:cNvPr id="2086" name="Freeform 170">
            <a:extLst>
              <a:ext uri="{FF2B5EF4-FFF2-40B4-BE49-F238E27FC236}">
                <a16:creationId xmlns:a16="http://schemas.microsoft.com/office/drawing/2014/main" id="{8369AA5F-1367-481A-AE9B-17D7E320C32A}"/>
              </a:ext>
            </a:extLst>
          </p:cNvPr>
          <p:cNvSpPr>
            <a:spLocks noEditPoints="1"/>
          </p:cNvSpPr>
          <p:nvPr/>
        </p:nvSpPr>
        <p:spPr bwMode="auto">
          <a:xfrm>
            <a:off x="10793657" y="96906"/>
            <a:ext cx="1122789" cy="1144491"/>
          </a:xfrm>
          <a:custGeom>
            <a:avLst/>
            <a:gdLst>
              <a:gd name="T0" fmla="*/ 606 w 670"/>
              <a:gd name="T1" fmla="*/ 366 h 681"/>
              <a:gd name="T2" fmla="*/ 606 w 670"/>
              <a:gd name="T3" fmla="*/ 316 h 681"/>
              <a:gd name="T4" fmla="*/ 669 w 670"/>
              <a:gd name="T5" fmla="*/ 267 h 681"/>
              <a:gd name="T6" fmla="*/ 643 w 670"/>
              <a:gd name="T7" fmla="*/ 199 h 681"/>
              <a:gd name="T8" fmla="*/ 540 w 670"/>
              <a:gd name="T9" fmla="*/ 162 h 681"/>
              <a:gd name="T10" fmla="*/ 562 w 670"/>
              <a:gd name="T11" fmla="*/ 85 h 681"/>
              <a:gd name="T12" fmla="*/ 500 w 670"/>
              <a:gd name="T13" fmla="*/ 45 h 681"/>
              <a:gd name="T14" fmla="*/ 395 w 670"/>
              <a:gd name="T15" fmla="*/ 76 h 681"/>
              <a:gd name="T16" fmla="*/ 369 w 670"/>
              <a:gd name="T17" fmla="*/ 0 h 681"/>
              <a:gd name="T18" fmla="*/ 295 w 670"/>
              <a:gd name="T19" fmla="*/ 5 h 681"/>
              <a:gd name="T20" fmla="*/ 228 w 670"/>
              <a:gd name="T21" fmla="*/ 91 h 681"/>
              <a:gd name="T22" fmla="*/ 162 w 670"/>
              <a:gd name="T23" fmla="*/ 46 h 681"/>
              <a:gd name="T24" fmla="*/ 105 w 670"/>
              <a:gd name="T25" fmla="*/ 92 h 681"/>
              <a:gd name="T26" fmla="*/ 102 w 670"/>
              <a:gd name="T27" fmla="*/ 202 h 681"/>
              <a:gd name="T28" fmla="*/ 22 w 670"/>
              <a:gd name="T29" fmla="*/ 204 h 681"/>
              <a:gd name="T30" fmla="*/ 3 w 670"/>
              <a:gd name="T31" fmla="*/ 275 h 681"/>
              <a:gd name="T32" fmla="*/ 63 w 670"/>
              <a:gd name="T33" fmla="*/ 341 h 681"/>
              <a:gd name="T34" fmla="*/ 3 w 670"/>
              <a:gd name="T35" fmla="*/ 407 h 681"/>
              <a:gd name="T36" fmla="*/ 22 w 670"/>
              <a:gd name="T37" fmla="*/ 478 h 681"/>
              <a:gd name="T38" fmla="*/ 102 w 670"/>
              <a:gd name="T39" fmla="*/ 480 h 681"/>
              <a:gd name="T40" fmla="*/ 105 w 670"/>
              <a:gd name="T41" fmla="*/ 589 h 681"/>
              <a:gd name="T42" fmla="*/ 162 w 670"/>
              <a:gd name="T43" fmla="*/ 636 h 681"/>
              <a:gd name="T44" fmla="*/ 228 w 670"/>
              <a:gd name="T45" fmla="*/ 591 h 681"/>
              <a:gd name="T46" fmla="*/ 295 w 670"/>
              <a:gd name="T47" fmla="*/ 677 h 681"/>
              <a:gd name="T48" fmla="*/ 369 w 670"/>
              <a:gd name="T49" fmla="*/ 681 h 681"/>
              <a:gd name="T50" fmla="*/ 395 w 670"/>
              <a:gd name="T51" fmla="*/ 606 h 681"/>
              <a:gd name="T52" fmla="*/ 500 w 670"/>
              <a:gd name="T53" fmla="*/ 636 h 681"/>
              <a:gd name="T54" fmla="*/ 562 w 670"/>
              <a:gd name="T55" fmla="*/ 597 h 681"/>
              <a:gd name="T56" fmla="*/ 540 w 670"/>
              <a:gd name="T57" fmla="*/ 520 h 681"/>
              <a:gd name="T58" fmla="*/ 643 w 670"/>
              <a:gd name="T59" fmla="*/ 483 h 681"/>
              <a:gd name="T60" fmla="*/ 669 w 670"/>
              <a:gd name="T61" fmla="*/ 414 h 681"/>
              <a:gd name="T62" fmla="*/ 542 w 670"/>
              <a:gd name="T63" fmla="*/ 341 h 681"/>
              <a:gd name="T64" fmla="*/ 128 w 670"/>
              <a:gd name="T65" fmla="*/ 341 h 681"/>
              <a:gd name="T66" fmla="*/ 542 w 670"/>
              <a:gd name="T67" fmla="*/ 341 h 6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670" h="681">
                <a:moveTo>
                  <a:pt x="667" y="407"/>
                </a:moveTo>
                <a:cubicBezTo>
                  <a:pt x="606" y="366"/>
                  <a:pt x="606" y="366"/>
                  <a:pt x="606" y="366"/>
                </a:cubicBezTo>
                <a:cubicBezTo>
                  <a:pt x="607" y="357"/>
                  <a:pt x="607" y="349"/>
                  <a:pt x="607" y="341"/>
                </a:cubicBezTo>
                <a:cubicBezTo>
                  <a:pt x="607" y="332"/>
                  <a:pt x="607" y="324"/>
                  <a:pt x="606" y="316"/>
                </a:cubicBezTo>
                <a:cubicBezTo>
                  <a:pt x="667" y="275"/>
                  <a:pt x="667" y="275"/>
                  <a:pt x="667" y="275"/>
                </a:cubicBezTo>
                <a:cubicBezTo>
                  <a:pt x="669" y="274"/>
                  <a:pt x="670" y="270"/>
                  <a:pt x="669" y="267"/>
                </a:cubicBezTo>
                <a:cubicBezTo>
                  <a:pt x="649" y="204"/>
                  <a:pt x="649" y="204"/>
                  <a:pt x="649" y="204"/>
                </a:cubicBezTo>
                <a:cubicBezTo>
                  <a:pt x="648" y="201"/>
                  <a:pt x="645" y="199"/>
                  <a:pt x="643" y="199"/>
                </a:cubicBezTo>
                <a:cubicBezTo>
                  <a:pt x="569" y="202"/>
                  <a:pt x="569" y="202"/>
                  <a:pt x="569" y="202"/>
                </a:cubicBezTo>
                <a:cubicBezTo>
                  <a:pt x="560" y="187"/>
                  <a:pt x="551" y="174"/>
                  <a:pt x="540" y="162"/>
                </a:cubicBezTo>
                <a:cubicBezTo>
                  <a:pt x="565" y="92"/>
                  <a:pt x="565" y="92"/>
                  <a:pt x="565" y="92"/>
                </a:cubicBezTo>
                <a:cubicBezTo>
                  <a:pt x="566" y="90"/>
                  <a:pt x="565" y="87"/>
                  <a:pt x="562" y="85"/>
                </a:cubicBezTo>
                <a:cubicBezTo>
                  <a:pt x="508" y="46"/>
                  <a:pt x="508" y="46"/>
                  <a:pt x="508" y="46"/>
                </a:cubicBezTo>
                <a:cubicBezTo>
                  <a:pt x="506" y="44"/>
                  <a:pt x="503" y="44"/>
                  <a:pt x="500" y="45"/>
                </a:cubicBezTo>
                <a:cubicBezTo>
                  <a:pt x="443" y="91"/>
                  <a:pt x="443" y="91"/>
                  <a:pt x="443" y="91"/>
                </a:cubicBezTo>
                <a:cubicBezTo>
                  <a:pt x="427" y="84"/>
                  <a:pt x="412" y="79"/>
                  <a:pt x="395" y="76"/>
                </a:cubicBezTo>
                <a:cubicBezTo>
                  <a:pt x="375" y="5"/>
                  <a:pt x="375" y="5"/>
                  <a:pt x="375" y="5"/>
                </a:cubicBezTo>
                <a:cubicBezTo>
                  <a:pt x="374" y="2"/>
                  <a:pt x="372" y="0"/>
                  <a:pt x="369" y="0"/>
                </a:cubicBezTo>
                <a:cubicBezTo>
                  <a:pt x="302" y="0"/>
                  <a:pt x="302" y="0"/>
                  <a:pt x="302" y="0"/>
                </a:cubicBezTo>
                <a:cubicBezTo>
                  <a:pt x="299" y="0"/>
                  <a:pt x="296" y="2"/>
                  <a:pt x="295" y="5"/>
                </a:cubicBezTo>
                <a:cubicBezTo>
                  <a:pt x="275" y="76"/>
                  <a:pt x="275" y="76"/>
                  <a:pt x="275" y="76"/>
                </a:cubicBezTo>
                <a:cubicBezTo>
                  <a:pt x="259" y="79"/>
                  <a:pt x="243" y="84"/>
                  <a:pt x="228" y="91"/>
                </a:cubicBezTo>
                <a:cubicBezTo>
                  <a:pt x="170" y="45"/>
                  <a:pt x="170" y="45"/>
                  <a:pt x="170" y="45"/>
                </a:cubicBezTo>
                <a:cubicBezTo>
                  <a:pt x="168" y="44"/>
                  <a:pt x="164" y="44"/>
                  <a:pt x="162" y="46"/>
                </a:cubicBezTo>
                <a:cubicBezTo>
                  <a:pt x="108" y="85"/>
                  <a:pt x="108" y="85"/>
                  <a:pt x="108" y="85"/>
                </a:cubicBezTo>
                <a:cubicBezTo>
                  <a:pt x="106" y="87"/>
                  <a:pt x="105" y="90"/>
                  <a:pt x="105" y="92"/>
                </a:cubicBezTo>
                <a:cubicBezTo>
                  <a:pt x="131" y="162"/>
                  <a:pt x="131" y="162"/>
                  <a:pt x="131" y="162"/>
                </a:cubicBezTo>
                <a:cubicBezTo>
                  <a:pt x="120" y="174"/>
                  <a:pt x="110" y="187"/>
                  <a:pt x="102" y="202"/>
                </a:cubicBezTo>
                <a:cubicBezTo>
                  <a:pt x="28" y="199"/>
                  <a:pt x="28" y="199"/>
                  <a:pt x="28" y="199"/>
                </a:cubicBezTo>
                <a:cubicBezTo>
                  <a:pt x="25" y="199"/>
                  <a:pt x="23" y="201"/>
                  <a:pt x="22" y="204"/>
                </a:cubicBezTo>
                <a:cubicBezTo>
                  <a:pt x="1" y="267"/>
                  <a:pt x="1" y="267"/>
                  <a:pt x="1" y="267"/>
                </a:cubicBezTo>
                <a:cubicBezTo>
                  <a:pt x="0" y="270"/>
                  <a:pt x="1" y="273"/>
                  <a:pt x="3" y="275"/>
                </a:cubicBezTo>
                <a:cubicBezTo>
                  <a:pt x="65" y="316"/>
                  <a:pt x="65" y="316"/>
                  <a:pt x="65" y="316"/>
                </a:cubicBezTo>
                <a:cubicBezTo>
                  <a:pt x="64" y="324"/>
                  <a:pt x="63" y="332"/>
                  <a:pt x="63" y="341"/>
                </a:cubicBezTo>
                <a:cubicBezTo>
                  <a:pt x="63" y="349"/>
                  <a:pt x="64" y="357"/>
                  <a:pt x="65" y="366"/>
                </a:cubicBezTo>
                <a:cubicBezTo>
                  <a:pt x="3" y="407"/>
                  <a:pt x="3" y="407"/>
                  <a:pt x="3" y="407"/>
                </a:cubicBezTo>
                <a:cubicBezTo>
                  <a:pt x="1" y="408"/>
                  <a:pt x="0" y="412"/>
                  <a:pt x="1" y="414"/>
                </a:cubicBezTo>
                <a:cubicBezTo>
                  <a:pt x="22" y="478"/>
                  <a:pt x="22" y="478"/>
                  <a:pt x="22" y="478"/>
                </a:cubicBezTo>
                <a:cubicBezTo>
                  <a:pt x="23" y="481"/>
                  <a:pt x="25" y="483"/>
                  <a:pt x="28" y="483"/>
                </a:cubicBezTo>
                <a:cubicBezTo>
                  <a:pt x="102" y="480"/>
                  <a:pt x="102" y="480"/>
                  <a:pt x="102" y="480"/>
                </a:cubicBezTo>
                <a:cubicBezTo>
                  <a:pt x="110" y="494"/>
                  <a:pt x="120" y="508"/>
                  <a:pt x="131" y="520"/>
                </a:cubicBezTo>
                <a:cubicBezTo>
                  <a:pt x="105" y="589"/>
                  <a:pt x="105" y="589"/>
                  <a:pt x="105" y="589"/>
                </a:cubicBezTo>
                <a:cubicBezTo>
                  <a:pt x="105" y="592"/>
                  <a:pt x="106" y="595"/>
                  <a:pt x="108" y="597"/>
                </a:cubicBezTo>
                <a:cubicBezTo>
                  <a:pt x="162" y="636"/>
                  <a:pt x="162" y="636"/>
                  <a:pt x="162" y="636"/>
                </a:cubicBezTo>
                <a:cubicBezTo>
                  <a:pt x="164" y="638"/>
                  <a:pt x="168" y="638"/>
                  <a:pt x="170" y="636"/>
                </a:cubicBezTo>
                <a:cubicBezTo>
                  <a:pt x="228" y="591"/>
                  <a:pt x="228" y="591"/>
                  <a:pt x="228" y="591"/>
                </a:cubicBezTo>
                <a:cubicBezTo>
                  <a:pt x="243" y="597"/>
                  <a:pt x="259" y="602"/>
                  <a:pt x="275" y="606"/>
                </a:cubicBezTo>
                <a:cubicBezTo>
                  <a:pt x="295" y="677"/>
                  <a:pt x="295" y="677"/>
                  <a:pt x="295" y="677"/>
                </a:cubicBezTo>
                <a:cubicBezTo>
                  <a:pt x="296" y="679"/>
                  <a:pt x="299" y="681"/>
                  <a:pt x="302" y="681"/>
                </a:cubicBezTo>
                <a:cubicBezTo>
                  <a:pt x="369" y="681"/>
                  <a:pt x="369" y="681"/>
                  <a:pt x="369" y="681"/>
                </a:cubicBezTo>
                <a:cubicBezTo>
                  <a:pt x="372" y="681"/>
                  <a:pt x="374" y="679"/>
                  <a:pt x="375" y="677"/>
                </a:cubicBezTo>
                <a:cubicBezTo>
                  <a:pt x="395" y="606"/>
                  <a:pt x="395" y="606"/>
                  <a:pt x="395" y="606"/>
                </a:cubicBezTo>
                <a:cubicBezTo>
                  <a:pt x="412" y="602"/>
                  <a:pt x="427" y="597"/>
                  <a:pt x="443" y="591"/>
                </a:cubicBezTo>
                <a:cubicBezTo>
                  <a:pt x="500" y="636"/>
                  <a:pt x="500" y="636"/>
                  <a:pt x="500" y="636"/>
                </a:cubicBezTo>
                <a:cubicBezTo>
                  <a:pt x="503" y="638"/>
                  <a:pt x="506" y="638"/>
                  <a:pt x="508" y="636"/>
                </a:cubicBezTo>
                <a:cubicBezTo>
                  <a:pt x="562" y="597"/>
                  <a:pt x="562" y="597"/>
                  <a:pt x="562" y="597"/>
                </a:cubicBezTo>
                <a:cubicBezTo>
                  <a:pt x="565" y="595"/>
                  <a:pt x="566" y="592"/>
                  <a:pt x="565" y="589"/>
                </a:cubicBezTo>
                <a:cubicBezTo>
                  <a:pt x="540" y="520"/>
                  <a:pt x="540" y="520"/>
                  <a:pt x="540" y="520"/>
                </a:cubicBezTo>
                <a:cubicBezTo>
                  <a:pt x="551" y="508"/>
                  <a:pt x="560" y="494"/>
                  <a:pt x="569" y="480"/>
                </a:cubicBezTo>
                <a:cubicBezTo>
                  <a:pt x="643" y="483"/>
                  <a:pt x="643" y="483"/>
                  <a:pt x="643" y="483"/>
                </a:cubicBezTo>
                <a:cubicBezTo>
                  <a:pt x="645" y="483"/>
                  <a:pt x="648" y="481"/>
                  <a:pt x="649" y="478"/>
                </a:cubicBezTo>
                <a:cubicBezTo>
                  <a:pt x="669" y="414"/>
                  <a:pt x="669" y="414"/>
                  <a:pt x="669" y="414"/>
                </a:cubicBezTo>
                <a:cubicBezTo>
                  <a:pt x="670" y="412"/>
                  <a:pt x="669" y="408"/>
                  <a:pt x="667" y="407"/>
                </a:cubicBezTo>
                <a:moveTo>
                  <a:pt x="542" y="341"/>
                </a:moveTo>
                <a:cubicBezTo>
                  <a:pt x="542" y="455"/>
                  <a:pt x="450" y="548"/>
                  <a:pt x="335" y="548"/>
                </a:cubicBezTo>
                <a:cubicBezTo>
                  <a:pt x="221" y="548"/>
                  <a:pt x="128" y="455"/>
                  <a:pt x="128" y="341"/>
                </a:cubicBezTo>
                <a:cubicBezTo>
                  <a:pt x="128" y="226"/>
                  <a:pt x="221" y="134"/>
                  <a:pt x="335" y="134"/>
                </a:cubicBezTo>
                <a:cubicBezTo>
                  <a:pt x="450" y="134"/>
                  <a:pt x="542" y="226"/>
                  <a:pt x="542" y="341"/>
                </a:cubicBezTo>
              </a:path>
            </a:pathLst>
          </a:custGeom>
          <a:solidFill>
            <a:srgbClr val="F69A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607620D-EA3D-4EF8-8A8B-0CB0FA783C40}"/>
              </a:ext>
            </a:extLst>
          </p:cNvPr>
          <p:cNvGrpSpPr/>
          <p:nvPr/>
        </p:nvGrpSpPr>
        <p:grpSpPr>
          <a:xfrm>
            <a:off x="2329829" y="6246382"/>
            <a:ext cx="9346234" cy="492443"/>
            <a:chOff x="2329829" y="6246382"/>
            <a:chExt cx="9346234" cy="492443"/>
          </a:xfrm>
        </p:grpSpPr>
        <p:sp>
          <p:nvSpPr>
            <p:cNvPr id="126" name="Slide Number Placeholder 1">
              <a:extLst>
                <a:ext uri="{FF2B5EF4-FFF2-40B4-BE49-F238E27FC236}">
                  <a16:creationId xmlns:a16="http://schemas.microsoft.com/office/drawing/2014/main" id="{4F44367D-27BF-4642-8DF1-3E9518994565}"/>
                </a:ext>
              </a:extLst>
            </p:cNvPr>
            <p:cNvSpPr txBox="1">
              <a:spLocks/>
            </p:cNvSpPr>
            <p:nvPr/>
          </p:nvSpPr>
          <p:spPr>
            <a:xfrm>
              <a:off x="8932863" y="6246382"/>
              <a:ext cx="2743200" cy="492443"/>
            </a:xfrm>
            <a:prstGeom prst="rect">
              <a:avLst/>
            </a:prstGeom>
          </p:spPr>
          <p:txBody>
            <a:bodyPr vert="horz" lIns="0" tIns="0" rIns="0" bIns="0" rtlCol="0" anchor="ctr">
              <a:spAutoFit/>
            </a:bodyPr>
            <a:lstStyle>
              <a:defPPr>
                <a:defRPr lang="id-ID"/>
              </a:defPPr>
              <a:lvl1pPr marL="0" algn="r" defTabSz="914400" rtl="0" eaLnBrk="1" latinLnBrk="0" hangingPunct="1">
                <a:defRPr lang="id-ID" sz="3600" b="1" i="1" kern="1200" smtClean="0">
                  <a:solidFill>
                    <a:schemeClr val="bg1">
                      <a:lumMod val="85000"/>
                    </a:schemeClr>
                  </a:solidFill>
                  <a:latin typeface="+mj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fld id="{25DC4C81-2C61-47A5-84F4-E27A90938989}" type="slidenum">
                <a:rPr lang="es-AR" sz="3200" smtClean="0">
                  <a:solidFill>
                    <a:schemeClr val="tx1"/>
                  </a:solidFill>
                  <a:latin typeface="Segoe UI"/>
                </a:rPr>
                <a:pPr/>
                <a:t>8</a:t>
              </a:fld>
              <a:endParaRPr lang="es-AR" sz="3200" dirty="0">
                <a:solidFill>
                  <a:schemeClr val="tx1"/>
                </a:solidFill>
                <a:latin typeface="Segoe UI"/>
              </a:endParaRPr>
            </a:p>
          </p:txBody>
        </p: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86B3EDD1-51F8-4F05-925F-9C3DE274390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29829" y="6578328"/>
              <a:ext cx="7938121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FB16B917-1FF8-41EE-B5B7-1462F15937B3}"/>
                </a:ext>
              </a:extLst>
            </p:cNvPr>
            <p:cNvSpPr txBox="1"/>
            <p:nvPr/>
          </p:nvSpPr>
          <p:spPr>
            <a:xfrm>
              <a:off x="10205638" y="6439829"/>
              <a:ext cx="92257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AR" sz="1200" b="1" dirty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Pagina</a:t>
              </a:r>
            </a:p>
          </p:txBody>
        </p:sp>
      </p:grpSp>
      <p:pic>
        <p:nvPicPr>
          <p:cNvPr id="22" name="Picture 10" descr="Icono apreton de manos, manos">
            <a:extLst>
              <a:ext uri="{FF2B5EF4-FFF2-40B4-BE49-F238E27FC236}">
                <a16:creationId xmlns:a16="http://schemas.microsoft.com/office/drawing/2014/main" id="{9633AAD2-6D9A-4284-A6DA-7A1D80C485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8287" y="349478"/>
            <a:ext cx="573527" cy="573527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B7369AEC-B43E-4B13-A950-16299ABBDDA4}"/>
              </a:ext>
            </a:extLst>
          </p:cNvPr>
          <p:cNvSpPr txBox="1"/>
          <p:nvPr/>
        </p:nvSpPr>
        <p:spPr>
          <a:xfrm>
            <a:off x="476249" y="1467158"/>
            <a:ext cx="4864658" cy="5093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s-AR" sz="2500" dirty="0" err="1"/>
              <a:t>Subscription</a:t>
            </a:r>
            <a:r>
              <a:rPr lang="es-AR" sz="2500" dirty="0"/>
              <a:t>:</a:t>
            </a:r>
          </a:p>
          <a:p>
            <a:pPr marL="742950" lvl="1" indent="-285750"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s-AR" sz="2500" dirty="0"/>
              <a:t>El evento inicial de la comunicación, contiene los métodos por los cuales el </a:t>
            </a:r>
            <a:r>
              <a:rPr lang="es-AR" sz="2500" dirty="0" err="1"/>
              <a:t>Subscriber</a:t>
            </a:r>
            <a:r>
              <a:rPr lang="es-AR" sz="2500" dirty="0"/>
              <a:t> pide data al Publisher. </a:t>
            </a:r>
          </a:p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Ø"/>
            </a:pPr>
            <a:endParaRPr lang="es-AR" sz="2500" dirty="0"/>
          </a:p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s-AR" sz="2500" dirty="0" err="1"/>
              <a:t>Processor</a:t>
            </a:r>
            <a:r>
              <a:rPr lang="es-AR" sz="2500" dirty="0"/>
              <a:t>: </a:t>
            </a:r>
          </a:p>
          <a:p>
            <a:pPr marL="742950" lvl="1" indent="-285750"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s-AR" sz="2500" dirty="0"/>
              <a:t>Este componente define el “contrato” por medio el cual el Publisher y el </a:t>
            </a:r>
            <a:r>
              <a:rPr lang="es-AR" sz="2500" dirty="0" err="1"/>
              <a:t>Subscriber</a:t>
            </a:r>
            <a:r>
              <a:rPr lang="es-AR" sz="2500" dirty="0"/>
              <a:t> se comunican.</a:t>
            </a:r>
          </a:p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Ø"/>
            </a:pPr>
            <a:endParaRPr lang="es-AR" sz="2500" dirty="0"/>
          </a:p>
        </p:txBody>
      </p:sp>
      <p:pic>
        <p:nvPicPr>
          <p:cNvPr id="19" name="Picture 2" descr="Image for post">
            <a:extLst>
              <a:ext uri="{FF2B5EF4-FFF2-40B4-BE49-F238E27FC236}">
                <a16:creationId xmlns:a16="http://schemas.microsoft.com/office/drawing/2014/main" id="{FD34CB10-6F33-4185-B9AC-D23AD5BBB7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0907" y="1467158"/>
            <a:ext cx="6347989" cy="4561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18448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2C9DCED-E430-49B2-A277-BA715A4E1394}"/>
              </a:ext>
            </a:extLst>
          </p:cNvPr>
          <p:cNvSpPr/>
          <p:nvPr/>
        </p:nvSpPr>
        <p:spPr>
          <a:xfrm>
            <a:off x="476249" y="167670"/>
            <a:ext cx="7498707" cy="646331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pPr lvl="0"/>
            <a:r>
              <a:rPr lang="es-AR" sz="3600" b="1" dirty="0">
                <a:solidFill>
                  <a:prstClr val="black"/>
                </a:solidFill>
                <a:latin typeface="Segoe UI"/>
              </a:rPr>
              <a:t>Back </a:t>
            </a:r>
            <a:r>
              <a:rPr lang="es-AR" sz="3600" b="1" dirty="0" err="1">
                <a:solidFill>
                  <a:prstClr val="black"/>
                </a:solidFill>
                <a:latin typeface="Segoe UI"/>
              </a:rPr>
              <a:t>Pressure</a:t>
            </a:r>
            <a:endParaRPr lang="es-AR" sz="3600" b="1" dirty="0">
              <a:solidFill>
                <a:prstClr val="black"/>
              </a:solidFill>
              <a:latin typeface="Segoe UI"/>
            </a:endParaRPr>
          </a:p>
        </p:txBody>
      </p:sp>
      <p:grpSp>
        <p:nvGrpSpPr>
          <p:cNvPr id="603" name="Group 602">
            <a:extLst>
              <a:ext uri="{FF2B5EF4-FFF2-40B4-BE49-F238E27FC236}">
                <a16:creationId xmlns:a16="http://schemas.microsoft.com/office/drawing/2014/main" id="{023F40EF-AF6D-4941-BFDC-AF5298B2C0EC}"/>
              </a:ext>
            </a:extLst>
          </p:cNvPr>
          <p:cNvGrpSpPr/>
          <p:nvPr/>
        </p:nvGrpSpPr>
        <p:grpSpPr>
          <a:xfrm>
            <a:off x="528692" y="869289"/>
            <a:ext cx="465673" cy="91722"/>
            <a:chOff x="528692" y="1110344"/>
            <a:chExt cx="465673" cy="91722"/>
          </a:xfrm>
        </p:grpSpPr>
        <p:sp>
          <p:nvSpPr>
            <p:cNvPr id="604" name="Oval 603">
              <a:extLst>
                <a:ext uri="{FF2B5EF4-FFF2-40B4-BE49-F238E27FC236}">
                  <a16:creationId xmlns:a16="http://schemas.microsoft.com/office/drawing/2014/main" id="{9B418A7C-4093-4CB6-9AE6-AA0EF388AA2E}"/>
                </a:ext>
              </a:extLst>
            </p:cNvPr>
            <p:cNvSpPr/>
            <p:nvPr/>
          </p:nvSpPr>
          <p:spPr>
            <a:xfrm>
              <a:off x="528692" y="1110344"/>
              <a:ext cx="91722" cy="91722"/>
            </a:xfrm>
            <a:prstGeom prst="ellipse">
              <a:avLst/>
            </a:prstGeom>
            <a:solidFill>
              <a:srgbClr val="633248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AR" sz="1800" b="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+mn-ea"/>
                <a:cs typeface="+mn-cs"/>
              </a:endParaRPr>
            </a:p>
          </p:txBody>
        </p:sp>
        <p:sp>
          <p:nvSpPr>
            <p:cNvPr id="605" name="Oval 604">
              <a:extLst>
                <a:ext uri="{FF2B5EF4-FFF2-40B4-BE49-F238E27FC236}">
                  <a16:creationId xmlns:a16="http://schemas.microsoft.com/office/drawing/2014/main" id="{03A074FB-4545-4567-A436-68CCABED29F7}"/>
                </a:ext>
              </a:extLst>
            </p:cNvPr>
            <p:cNvSpPr/>
            <p:nvPr/>
          </p:nvSpPr>
          <p:spPr>
            <a:xfrm>
              <a:off x="715667" y="1110344"/>
              <a:ext cx="91722" cy="91722"/>
            </a:xfrm>
            <a:prstGeom prst="ellipse">
              <a:avLst/>
            </a:prstGeom>
            <a:solidFill>
              <a:srgbClr val="BF3B2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AR" sz="1800" b="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+mn-ea"/>
                <a:cs typeface="+mn-cs"/>
              </a:endParaRPr>
            </a:p>
          </p:txBody>
        </p:sp>
        <p:sp>
          <p:nvSpPr>
            <p:cNvPr id="606" name="Oval 605">
              <a:extLst>
                <a:ext uri="{FF2B5EF4-FFF2-40B4-BE49-F238E27FC236}">
                  <a16:creationId xmlns:a16="http://schemas.microsoft.com/office/drawing/2014/main" id="{23D0E6ED-3FB7-456A-A845-87F40705ED05}"/>
                </a:ext>
              </a:extLst>
            </p:cNvPr>
            <p:cNvSpPr/>
            <p:nvPr/>
          </p:nvSpPr>
          <p:spPr>
            <a:xfrm>
              <a:off x="902643" y="1110344"/>
              <a:ext cx="91722" cy="91722"/>
            </a:xfrm>
            <a:prstGeom prst="ellipse">
              <a:avLst/>
            </a:prstGeom>
            <a:solidFill>
              <a:srgbClr val="F69A1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AR" sz="1800" b="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+mn-ea"/>
                <a:cs typeface="+mn-cs"/>
              </a:endParaRPr>
            </a:p>
          </p:txBody>
        </p:sp>
      </p:grpSp>
      <p:sp>
        <p:nvSpPr>
          <p:cNvPr id="2086" name="Freeform 170">
            <a:extLst>
              <a:ext uri="{FF2B5EF4-FFF2-40B4-BE49-F238E27FC236}">
                <a16:creationId xmlns:a16="http://schemas.microsoft.com/office/drawing/2014/main" id="{8369AA5F-1367-481A-AE9B-17D7E320C32A}"/>
              </a:ext>
            </a:extLst>
          </p:cNvPr>
          <p:cNvSpPr>
            <a:spLocks noEditPoints="1"/>
          </p:cNvSpPr>
          <p:nvPr/>
        </p:nvSpPr>
        <p:spPr bwMode="auto">
          <a:xfrm>
            <a:off x="10793657" y="96906"/>
            <a:ext cx="1122789" cy="1144491"/>
          </a:xfrm>
          <a:custGeom>
            <a:avLst/>
            <a:gdLst>
              <a:gd name="T0" fmla="*/ 606 w 670"/>
              <a:gd name="T1" fmla="*/ 366 h 681"/>
              <a:gd name="T2" fmla="*/ 606 w 670"/>
              <a:gd name="T3" fmla="*/ 316 h 681"/>
              <a:gd name="T4" fmla="*/ 669 w 670"/>
              <a:gd name="T5" fmla="*/ 267 h 681"/>
              <a:gd name="T6" fmla="*/ 643 w 670"/>
              <a:gd name="T7" fmla="*/ 199 h 681"/>
              <a:gd name="T8" fmla="*/ 540 w 670"/>
              <a:gd name="T9" fmla="*/ 162 h 681"/>
              <a:gd name="T10" fmla="*/ 562 w 670"/>
              <a:gd name="T11" fmla="*/ 85 h 681"/>
              <a:gd name="T12" fmla="*/ 500 w 670"/>
              <a:gd name="T13" fmla="*/ 45 h 681"/>
              <a:gd name="T14" fmla="*/ 395 w 670"/>
              <a:gd name="T15" fmla="*/ 76 h 681"/>
              <a:gd name="T16" fmla="*/ 369 w 670"/>
              <a:gd name="T17" fmla="*/ 0 h 681"/>
              <a:gd name="T18" fmla="*/ 295 w 670"/>
              <a:gd name="T19" fmla="*/ 5 h 681"/>
              <a:gd name="T20" fmla="*/ 228 w 670"/>
              <a:gd name="T21" fmla="*/ 91 h 681"/>
              <a:gd name="T22" fmla="*/ 162 w 670"/>
              <a:gd name="T23" fmla="*/ 46 h 681"/>
              <a:gd name="T24" fmla="*/ 105 w 670"/>
              <a:gd name="T25" fmla="*/ 92 h 681"/>
              <a:gd name="T26" fmla="*/ 102 w 670"/>
              <a:gd name="T27" fmla="*/ 202 h 681"/>
              <a:gd name="T28" fmla="*/ 22 w 670"/>
              <a:gd name="T29" fmla="*/ 204 h 681"/>
              <a:gd name="T30" fmla="*/ 3 w 670"/>
              <a:gd name="T31" fmla="*/ 275 h 681"/>
              <a:gd name="T32" fmla="*/ 63 w 670"/>
              <a:gd name="T33" fmla="*/ 341 h 681"/>
              <a:gd name="T34" fmla="*/ 3 w 670"/>
              <a:gd name="T35" fmla="*/ 407 h 681"/>
              <a:gd name="T36" fmla="*/ 22 w 670"/>
              <a:gd name="T37" fmla="*/ 478 h 681"/>
              <a:gd name="T38" fmla="*/ 102 w 670"/>
              <a:gd name="T39" fmla="*/ 480 h 681"/>
              <a:gd name="T40" fmla="*/ 105 w 670"/>
              <a:gd name="T41" fmla="*/ 589 h 681"/>
              <a:gd name="T42" fmla="*/ 162 w 670"/>
              <a:gd name="T43" fmla="*/ 636 h 681"/>
              <a:gd name="T44" fmla="*/ 228 w 670"/>
              <a:gd name="T45" fmla="*/ 591 h 681"/>
              <a:gd name="T46" fmla="*/ 295 w 670"/>
              <a:gd name="T47" fmla="*/ 677 h 681"/>
              <a:gd name="T48" fmla="*/ 369 w 670"/>
              <a:gd name="T49" fmla="*/ 681 h 681"/>
              <a:gd name="T50" fmla="*/ 395 w 670"/>
              <a:gd name="T51" fmla="*/ 606 h 681"/>
              <a:gd name="T52" fmla="*/ 500 w 670"/>
              <a:gd name="T53" fmla="*/ 636 h 681"/>
              <a:gd name="T54" fmla="*/ 562 w 670"/>
              <a:gd name="T55" fmla="*/ 597 h 681"/>
              <a:gd name="T56" fmla="*/ 540 w 670"/>
              <a:gd name="T57" fmla="*/ 520 h 681"/>
              <a:gd name="T58" fmla="*/ 643 w 670"/>
              <a:gd name="T59" fmla="*/ 483 h 681"/>
              <a:gd name="T60" fmla="*/ 669 w 670"/>
              <a:gd name="T61" fmla="*/ 414 h 681"/>
              <a:gd name="T62" fmla="*/ 542 w 670"/>
              <a:gd name="T63" fmla="*/ 341 h 681"/>
              <a:gd name="T64" fmla="*/ 128 w 670"/>
              <a:gd name="T65" fmla="*/ 341 h 681"/>
              <a:gd name="T66" fmla="*/ 542 w 670"/>
              <a:gd name="T67" fmla="*/ 341 h 6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670" h="681">
                <a:moveTo>
                  <a:pt x="667" y="407"/>
                </a:moveTo>
                <a:cubicBezTo>
                  <a:pt x="606" y="366"/>
                  <a:pt x="606" y="366"/>
                  <a:pt x="606" y="366"/>
                </a:cubicBezTo>
                <a:cubicBezTo>
                  <a:pt x="607" y="357"/>
                  <a:pt x="607" y="349"/>
                  <a:pt x="607" y="341"/>
                </a:cubicBezTo>
                <a:cubicBezTo>
                  <a:pt x="607" y="332"/>
                  <a:pt x="607" y="324"/>
                  <a:pt x="606" y="316"/>
                </a:cubicBezTo>
                <a:cubicBezTo>
                  <a:pt x="667" y="275"/>
                  <a:pt x="667" y="275"/>
                  <a:pt x="667" y="275"/>
                </a:cubicBezTo>
                <a:cubicBezTo>
                  <a:pt x="669" y="274"/>
                  <a:pt x="670" y="270"/>
                  <a:pt x="669" y="267"/>
                </a:cubicBezTo>
                <a:cubicBezTo>
                  <a:pt x="649" y="204"/>
                  <a:pt x="649" y="204"/>
                  <a:pt x="649" y="204"/>
                </a:cubicBezTo>
                <a:cubicBezTo>
                  <a:pt x="648" y="201"/>
                  <a:pt x="645" y="199"/>
                  <a:pt x="643" y="199"/>
                </a:cubicBezTo>
                <a:cubicBezTo>
                  <a:pt x="569" y="202"/>
                  <a:pt x="569" y="202"/>
                  <a:pt x="569" y="202"/>
                </a:cubicBezTo>
                <a:cubicBezTo>
                  <a:pt x="560" y="187"/>
                  <a:pt x="551" y="174"/>
                  <a:pt x="540" y="162"/>
                </a:cubicBezTo>
                <a:cubicBezTo>
                  <a:pt x="565" y="92"/>
                  <a:pt x="565" y="92"/>
                  <a:pt x="565" y="92"/>
                </a:cubicBezTo>
                <a:cubicBezTo>
                  <a:pt x="566" y="90"/>
                  <a:pt x="565" y="87"/>
                  <a:pt x="562" y="85"/>
                </a:cubicBezTo>
                <a:cubicBezTo>
                  <a:pt x="508" y="46"/>
                  <a:pt x="508" y="46"/>
                  <a:pt x="508" y="46"/>
                </a:cubicBezTo>
                <a:cubicBezTo>
                  <a:pt x="506" y="44"/>
                  <a:pt x="503" y="44"/>
                  <a:pt x="500" y="45"/>
                </a:cubicBezTo>
                <a:cubicBezTo>
                  <a:pt x="443" y="91"/>
                  <a:pt x="443" y="91"/>
                  <a:pt x="443" y="91"/>
                </a:cubicBezTo>
                <a:cubicBezTo>
                  <a:pt x="427" y="84"/>
                  <a:pt x="412" y="79"/>
                  <a:pt x="395" y="76"/>
                </a:cubicBezTo>
                <a:cubicBezTo>
                  <a:pt x="375" y="5"/>
                  <a:pt x="375" y="5"/>
                  <a:pt x="375" y="5"/>
                </a:cubicBezTo>
                <a:cubicBezTo>
                  <a:pt x="374" y="2"/>
                  <a:pt x="372" y="0"/>
                  <a:pt x="369" y="0"/>
                </a:cubicBezTo>
                <a:cubicBezTo>
                  <a:pt x="302" y="0"/>
                  <a:pt x="302" y="0"/>
                  <a:pt x="302" y="0"/>
                </a:cubicBezTo>
                <a:cubicBezTo>
                  <a:pt x="299" y="0"/>
                  <a:pt x="296" y="2"/>
                  <a:pt x="295" y="5"/>
                </a:cubicBezTo>
                <a:cubicBezTo>
                  <a:pt x="275" y="76"/>
                  <a:pt x="275" y="76"/>
                  <a:pt x="275" y="76"/>
                </a:cubicBezTo>
                <a:cubicBezTo>
                  <a:pt x="259" y="79"/>
                  <a:pt x="243" y="84"/>
                  <a:pt x="228" y="91"/>
                </a:cubicBezTo>
                <a:cubicBezTo>
                  <a:pt x="170" y="45"/>
                  <a:pt x="170" y="45"/>
                  <a:pt x="170" y="45"/>
                </a:cubicBezTo>
                <a:cubicBezTo>
                  <a:pt x="168" y="44"/>
                  <a:pt x="164" y="44"/>
                  <a:pt x="162" y="46"/>
                </a:cubicBezTo>
                <a:cubicBezTo>
                  <a:pt x="108" y="85"/>
                  <a:pt x="108" y="85"/>
                  <a:pt x="108" y="85"/>
                </a:cubicBezTo>
                <a:cubicBezTo>
                  <a:pt x="106" y="87"/>
                  <a:pt x="105" y="90"/>
                  <a:pt x="105" y="92"/>
                </a:cubicBezTo>
                <a:cubicBezTo>
                  <a:pt x="131" y="162"/>
                  <a:pt x="131" y="162"/>
                  <a:pt x="131" y="162"/>
                </a:cubicBezTo>
                <a:cubicBezTo>
                  <a:pt x="120" y="174"/>
                  <a:pt x="110" y="187"/>
                  <a:pt x="102" y="202"/>
                </a:cubicBezTo>
                <a:cubicBezTo>
                  <a:pt x="28" y="199"/>
                  <a:pt x="28" y="199"/>
                  <a:pt x="28" y="199"/>
                </a:cubicBezTo>
                <a:cubicBezTo>
                  <a:pt x="25" y="199"/>
                  <a:pt x="23" y="201"/>
                  <a:pt x="22" y="204"/>
                </a:cubicBezTo>
                <a:cubicBezTo>
                  <a:pt x="1" y="267"/>
                  <a:pt x="1" y="267"/>
                  <a:pt x="1" y="267"/>
                </a:cubicBezTo>
                <a:cubicBezTo>
                  <a:pt x="0" y="270"/>
                  <a:pt x="1" y="273"/>
                  <a:pt x="3" y="275"/>
                </a:cubicBezTo>
                <a:cubicBezTo>
                  <a:pt x="65" y="316"/>
                  <a:pt x="65" y="316"/>
                  <a:pt x="65" y="316"/>
                </a:cubicBezTo>
                <a:cubicBezTo>
                  <a:pt x="64" y="324"/>
                  <a:pt x="63" y="332"/>
                  <a:pt x="63" y="341"/>
                </a:cubicBezTo>
                <a:cubicBezTo>
                  <a:pt x="63" y="349"/>
                  <a:pt x="64" y="357"/>
                  <a:pt x="65" y="366"/>
                </a:cubicBezTo>
                <a:cubicBezTo>
                  <a:pt x="3" y="407"/>
                  <a:pt x="3" y="407"/>
                  <a:pt x="3" y="407"/>
                </a:cubicBezTo>
                <a:cubicBezTo>
                  <a:pt x="1" y="408"/>
                  <a:pt x="0" y="412"/>
                  <a:pt x="1" y="414"/>
                </a:cubicBezTo>
                <a:cubicBezTo>
                  <a:pt x="22" y="478"/>
                  <a:pt x="22" y="478"/>
                  <a:pt x="22" y="478"/>
                </a:cubicBezTo>
                <a:cubicBezTo>
                  <a:pt x="23" y="481"/>
                  <a:pt x="25" y="483"/>
                  <a:pt x="28" y="483"/>
                </a:cubicBezTo>
                <a:cubicBezTo>
                  <a:pt x="102" y="480"/>
                  <a:pt x="102" y="480"/>
                  <a:pt x="102" y="480"/>
                </a:cubicBezTo>
                <a:cubicBezTo>
                  <a:pt x="110" y="494"/>
                  <a:pt x="120" y="508"/>
                  <a:pt x="131" y="520"/>
                </a:cubicBezTo>
                <a:cubicBezTo>
                  <a:pt x="105" y="589"/>
                  <a:pt x="105" y="589"/>
                  <a:pt x="105" y="589"/>
                </a:cubicBezTo>
                <a:cubicBezTo>
                  <a:pt x="105" y="592"/>
                  <a:pt x="106" y="595"/>
                  <a:pt x="108" y="597"/>
                </a:cubicBezTo>
                <a:cubicBezTo>
                  <a:pt x="162" y="636"/>
                  <a:pt x="162" y="636"/>
                  <a:pt x="162" y="636"/>
                </a:cubicBezTo>
                <a:cubicBezTo>
                  <a:pt x="164" y="638"/>
                  <a:pt x="168" y="638"/>
                  <a:pt x="170" y="636"/>
                </a:cubicBezTo>
                <a:cubicBezTo>
                  <a:pt x="228" y="591"/>
                  <a:pt x="228" y="591"/>
                  <a:pt x="228" y="591"/>
                </a:cubicBezTo>
                <a:cubicBezTo>
                  <a:pt x="243" y="597"/>
                  <a:pt x="259" y="602"/>
                  <a:pt x="275" y="606"/>
                </a:cubicBezTo>
                <a:cubicBezTo>
                  <a:pt x="295" y="677"/>
                  <a:pt x="295" y="677"/>
                  <a:pt x="295" y="677"/>
                </a:cubicBezTo>
                <a:cubicBezTo>
                  <a:pt x="296" y="679"/>
                  <a:pt x="299" y="681"/>
                  <a:pt x="302" y="681"/>
                </a:cubicBezTo>
                <a:cubicBezTo>
                  <a:pt x="369" y="681"/>
                  <a:pt x="369" y="681"/>
                  <a:pt x="369" y="681"/>
                </a:cubicBezTo>
                <a:cubicBezTo>
                  <a:pt x="372" y="681"/>
                  <a:pt x="374" y="679"/>
                  <a:pt x="375" y="677"/>
                </a:cubicBezTo>
                <a:cubicBezTo>
                  <a:pt x="395" y="606"/>
                  <a:pt x="395" y="606"/>
                  <a:pt x="395" y="606"/>
                </a:cubicBezTo>
                <a:cubicBezTo>
                  <a:pt x="412" y="602"/>
                  <a:pt x="427" y="597"/>
                  <a:pt x="443" y="591"/>
                </a:cubicBezTo>
                <a:cubicBezTo>
                  <a:pt x="500" y="636"/>
                  <a:pt x="500" y="636"/>
                  <a:pt x="500" y="636"/>
                </a:cubicBezTo>
                <a:cubicBezTo>
                  <a:pt x="503" y="638"/>
                  <a:pt x="506" y="638"/>
                  <a:pt x="508" y="636"/>
                </a:cubicBezTo>
                <a:cubicBezTo>
                  <a:pt x="562" y="597"/>
                  <a:pt x="562" y="597"/>
                  <a:pt x="562" y="597"/>
                </a:cubicBezTo>
                <a:cubicBezTo>
                  <a:pt x="565" y="595"/>
                  <a:pt x="566" y="592"/>
                  <a:pt x="565" y="589"/>
                </a:cubicBezTo>
                <a:cubicBezTo>
                  <a:pt x="540" y="520"/>
                  <a:pt x="540" y="520"/>
                  <a:pt x="540" y="520"/>
                </a:cubicBezTo>
                <a:cubicBezTo>
                  <a:pt x="551" y="508"/>
                  <a:pt x="560" y="494"/>
                  <a:pt x="569" y="480"/>
                </a:cubicBezTo>
                <a:cubicBezTo>
                  <a:pt x="643" y="483"/>
                  <a:pt x="643" y="483"/>
                  <a:pt x="643" y="483"/>
                </a:cubicBezTo>
                <a:cubicBezTo>
                  <a:pt x="645" y="483"/>
                  <a:pt x="648" y="481"/>
                  <a:pt x="649" y="478"/>
                </a:cubicBezTo>
                <a:cubicBezTo>
                  <a:pt x="669" y="414"/>
                  <a:pt x="669" y="414"/>
                  <a:pt x="669" y="414"/>
                </a:cubicBezTo>
                <a:cubicBezTo>
                  <a:pt x="670" y="412"/>
                  <a:pt x="669" y="408"/>
                  <a:pt x="667" y="407"/>
                </a:cubicBezTo>
                <a:moveTo>
                  <a:pt x="542" y="341"/>
                </a:moveTo>
                <a:cubicBezTo>
                  <a:pt x="542" y="455"/>
                  <a:pt x="450" y="548"/>
                  <a:pt x="335" y="548"/>
                </a:cubicBezTo>
                <a:cubicBezTo>
                  <a:pt x="221" y="548"/>
                  <a:pt x="128" y="455"/>
                  <a:pt x="128" y="341"/>
                </a:cubicBezTo>
                <a:cubicBezTo>
                  <a:pt x="128" y="226"/>
                  <a:pt x="221" y="134"/>
                  <a:pt x="335" y="134"/>
                </a:cubicBezTo>
                <a:cubicBezTo>
                  <a:pt x="450" y="134"/>
                  <a:pt x="542" y="226"/>
                  <a:pt x="542" y="341"/>
                </a:cubicBezTo>
              </a:path>
            </a:pathLst>
          </a:custGeom>
          <a:solidFill>
            <a:srgbClr val="F69A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607620D-EA3D-4EF8-8A8B-0CB0FA783C40}"/>
              </a:ext>
            </a:extLst>
          </p:cNvPr>
          <p:cNvGrpSpPr/>
          <p:nvPr/>
        </p:nvGrpSpPr>
        <p:grpSpPr>
          <a:xfrm>
            <a:off x="2329829" y="6246382"/>
            <a:ext cx="9346234" cy="492443"/>
            <a:chOff x="2329829" y="6246382"/>
            <a:chExt cx="9346234" cy="492443"/>
          </a:xfrm>
        </p:grpSpPr>
        <p:sp>
          <p:nvSpPr>
            <p:cNvPr id="126" name="Slide Number Placeholder 1">
              <a:extLst>
                <a:ext uri="{FF2B5EF4-FFF2-40B4-BE49-F238E27FC236}">
                  <a16:creationId xmlns:a16="http://schemas.microsoft.com/office/drawing/2014/main" id="{4F44367D-27BF-4642-8DF1-3E9518994565}"/>
                </a:ext>
              </a:extLst>
            </p:cNvPr>
            <p:cNvSpPr txBox="1">
              <a:spLocks/>
            </p:cNvSpPr>
            <p:nvPr/>
          </p:nvSpPr>
          <p:spPr>
            <a:xfrm>
              <a:off x="8932863" y="6246382"/>
              <a:ext cx="2743200" cy="492443"/>
            </a:xfrm>
            <a:prstGeom prst="rect">
              <a:avLst/>
            </a:prstGeom>
          </p:spPr>
          <p:txBody>
            <a:bodyPr vert="horz" lIns="0" tIns="0" rIns="0" bIns="0" rtlCol="0" anchor="ctr">
              <a:spAutoFit/>
            </a:bodyPr>
            <a:lstStyle>
              <a:defPPr>
                <a:defRPr lang="id-ID"/>
              </a:defPPr>
              <a:lvl1pPr marL="0" algn="r" defTabSz="914400" rtl="0" eaLnBrk="1" latinLnBrk="0" hangingPunct="1">
                <a:defRPr lang="id-ID" sz="3600" b="1" i="1" kern="1200" smtClean="0">
                  <a:solidFill>
                    <a:schemeClr val="bg1">
                      <a:lumMod val="85000"/>
                    </a:schemeClr>
                  </a:solidFill>
                  <a:latin typeface="+mj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fld id="{25DC4C81-2C61-47A5-84F4-E27A90938989}" type="slidenum">
                <a:rPr lang="es-AR" sz="3200" smtClean="0">
                  <a:solidFill>
                    <a:schemeClr val="tx1"/>
                  </a:solidFill>
                  <a:latin typeface="Segoe UI"/>
                </a:rPr>
                <a:pPr/>
                <a:t>9</a:t>
              </a:fld>
              <a:endParaRPr lang="es-AR" sz="3200" dirty="0">
                <a:solidFill>
                  <a:schemeClr val="tx1"/>
                </a:solidFill>
                <a:latin typeface="Segoe UI"/>
              </a:endParaRPr>
            </a:p>
          </p:txBody>
        </p: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86B3EDD1-51F8-4F05-925F-9C3DE274390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29829" y="6578328"/>
              <a:ext cx="7938121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FB16B917-1FF8-41EE-B5B7-1462F15937B3}"/>
                </a:ext>
              </a:extLst>
            </p:cNvPr>
            <p:cNvSpPr txBox="1"/>
            <p:nvPr/>
          </p:nvSpPr>
          <p:spPr>
            <a:xfrm>
              <a:off x="10205638" y="6439829"/>
              <a:ext cx="92257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AR" sz="1200" b="1" dirty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Pagina</a:t>
              </a:r>
            </a:p>
          </p:txBody>
        </p:sp>
      </p:grpSp>
      <p:pic>
        <p:nvPicPr>
          <p:cNvPr id="22" name="Picture 10" descr="Icono apreton de manos, manos">
            <a:extLst>
              <a:ext uri="{FF2B5EF4-FFF2-40B4-BE49-F238E27FC236}">
                <a16:creationId xmlns:a16="http://schemas.microsoft.com/office/drawing/2014/main" id="{9633AAD2-6D9A-4284-A6DA-7A1D80C485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8287" y="349478"/>
            <a:ext cx="573527" cy="573527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C4790C0-A2A4-46CD-9107-0833C3AC92D5}"/>
              </a:ext>
            </a:extLst>
          </p:cNvPr>
          <p:cNvSpPr txBox="1"/>
          <p:nvPr/>
        </p:nvSpPr>
        <p:spPr>
          <a:xfrm>
            <a:off x="6096000" y="1341723"/>
            <a:ext cx="5829300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s-AR" sz="2500" dirty="0"/>
              <a:t>El problema de back </a:t>
            </a:r>
            <a:r>
              <a:rPr lang="es-AR" sz="2500" dirty="0" err="1"/>
              <a:t>pressure</a:t>
            </a:r>
            <a:r>
              <a:rPr lang="es-AR" sz="2500" dirty="0"/>
              <a:t> define de que manera el </a:t>
            </a:r>
            <a:r>
              <a:rPr lang="es-AR" sz="2500" dirty="0" err="1"/>
              <a:t>Subscriber</a:t>
            </a:r>
            <a:r>
              <a:rPr lang="es-AR" sz="2500" dirty="0"/>
              <a:t> le informa al Publisher cuanta información puede manejar en cierto intervalo de tiempo. </a:t>
            </a:r>
          </a:p>
          <a:p>
            <a:pPr marL="342900" indent="-342900">
              <a:buClr>
                <a:schemeClr val="accent2"/>
              </a:buClr>
              <a:buFont typeface="Wingdings" panose="05000000000000000000" pitchFamily="2" charset="2"/>
              <a:buChar char="Ø"/>
            </a:pPr>
            <a:endParaRPr lang="es-AR" sz="2500" dirty="0"/>
          </a:p>
          <a:p>
            <a:pPr marL="342900" indent="-342900"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s-AR" sz="2500" dirty="0"/>
              <a:t>Consta de mensajes que regulan el output del Publisher. 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FB98D706-9D16-4E43-9922-30EFD063E0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34062"/>
            <a:ext cx="5921729" cy="3807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A53AC43-4AE2-4714-A664-55DF96738089}"/>
              </a:ext>
            </a:extLst>
          </p:cNvPr>
          <p:cNvSpPr/>
          <p:nvPr/>
        </p:nvSpPr>
        <p:spPr>
          <a:xfrm>
            <a:off x="476248" y="5131764"/>
            <a:ext cx="625475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/>
              <a:t>Cuando no se configura de ninguna manera el Back </a:t>
            </a:r>
            <a:r>
              <a:rPr lang="es-AR" dirty="0" err="1"/>
              <a:t>Pressure</a:t>
            </a:r>
            <a:r>
              <a:rPr lang="es-AR" dirty="0"/>
              <a:t>, el </a:t>
            </a:r>
            <a:r>
              <a:rPr lang="es-AR" dirty="0" err="1"/>
              <a:t>Subscriber</a:t>
            </a:r>
            <a:r>
              <a:rPr lang="es-AR" dirty="0"/>
              <a:t> tiene total control de como solucionar un gran caudal de información, y se suele hacer de 3 maneras: </a:t>
            </a:r>
            <a:r>
              <a:rPr lang="es-AR" dirty="0" err="1"/>
              <a:t>droping</a:t>
            </a:r>
            <a:r>
              <a:rPr lang="es-AR" dirty="0"/>
              <a:t>, </a:t>
            </a:r>
            <a:r>
              <a:rPr lang="es-AR" dirty="0" err="1"/>
              <a:t>buffering</a:t>
            </a:r>
            <a:r>
              <a:rPr lang="es-AR" dirty="0"/>
              <a:t>, control. 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9586475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72C5FCB68FC2448BA97290BD4C17BFF" ma:contentTypeVersion="9" ma:contentTypeDescription="Create a new document." ma:contentTypeScope="" ma:versionID="4b8ece3265ab4f145befcd1e0dd26d40">
  <xsd:schema xmlns:xsd="http://www.w3.org/2001/XMLSchema" xmlns:xs="http://www.w3.org/2001/XMLSchema" xmlns:p="http://schemas.microsoft.com/office/2006/metadata/properties" xmlns:ns3="7a1d7c2e-b66e-4fb1-a6df-7cab4ea38644" xmlns:ns4="97327ba7-6a2b-46cc-a94d-b61ec3ae75fc" targetNamespace="http://schemas.microsoft.com/office/2006/metadata/properties" ma:root="true" ma:fieldsID="abe1001aecafc5f631fdf9bf1b04f7ae" ns3:_="" ns4:_="">
    <xsd:import namespace="7a1d7c2e-b66e-4fb1-a6df-7cab4ea38644"/>
    <xsd:import namespace="97327ba7-6a2b-46cc-a94d-b61ec3ae75fc"/>
    <xsd:element name="properties">
      <xsd:complexType>
        <xsd:sequence>
          <xsd:element name="documentManagement">
            <xsd:complexType>
              <xsd:all>
                <xsd:element ref="ns3:SharedWithDetails" minOccurs="0"/>
                <xsd:element ref="ns3:SharedWithUser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a1d7c2e-b66e-4fb1-a6df-7cab4ea38644" elementFormDefault="qualified">
    <xsd:import namespace="http://schemas.microsoft.com/office/2006/documentManagement/types"/>
    <xsd:import namespace="http://schemas.microsoft.com/office/infopath/2007/PartnerControls"/>
    <xsd:element name="SharedWithDetails" ma:index="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7327ba7-6a2b-46cc-a94d-b61ec3ae75f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190F751-F25A-42D5-883B-A2E74040194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8BB3EC8-6357-4B96-875D-B263939A857A}">
  <ds:schemaRefs>
    <ds:schemaRef ds:uri="http://schemas.microsoft.com/office/infopath/2007/PartnerControls"/>
    <ds:schemaRef ds:uri="http://schemas.microsoft.com/office/2006/metadata/properties"/>
    <ds:schemaRef ds:uri="http://purl.org/dc/dcmitype/"/>
    <ds:schemaRef ds:uri="http://www.w3.org/XML/1998/namespace"/>
    <ds:schemaRef ds:uri="http://purl.org/dc/terms/"/>
    <ds:schemaRef ds:uri="7a1d7c2e-b66e-4fb1-a6df-7cab4ea38644"/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97327ba7-6a2b-46cc-a94d-b61ec3ae75fc"/>
  </ds:schemaRefs>
</ds:datastoreItem>
</file>

<file path=customXml/itemProps3.xml><?xml version="1.0" encoding="utf-8"?>
<ds:datastoreItem xmlns:ds="http://schemas.openxmlformats.org/officeDocument/2006/customXml" ds:itemID="{48156B1E-A81F-4A93-B048-DEE2F4A6BD8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a1d7c2e-b66e-4fb1-a6df-7cab4ea38644"/>
    <ds:schemaRef ds:uri="97327ba7-6a2b-46cc-a94d-b61ec3ae75f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10134</TotalTime>
  <Words>730</Words>
  <Application>Microsoft Office PowerPoint</Application>
  <PresentationFormat>Widescreen</PresentationFormat>
  <Paragraphs>126</Paragraphs>
  <Slides>15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Calibri</vt:lpstr>
      <vt:lpstr>Calibri Light</vt:lpstr>
      <vt:lpstr>Cambria</vt:lpstr>
      <vt:lpstr>Segoe UI</vt:lpstr>
      <vt:lpstr>Segoe UI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Ducci, Sebastian G.</dc:creator>
  <cp:lastModifiedBy>Ferreiro, Santiago</cp:lastModifiedBy>
  <cp:revision>113</cp:revision>
  <dcterms:created xsi:type="dcterms:W3CDTF">2019-07-23T10:01:36Z</dcterms:created>
  <dcterms:modified xsi:type="dcterms:W3CDTF">2020-10-23T18:31:17Z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0x010100772C5FCB68FC2448BA97290BD4C17BFF</vt:lpwstr>
  </property>
</Properties>
</file>