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63" r:id="rId6"/>
    <p:sldId id="267" r:id="rId7"/>
    <p:sldId id="266" r:id="rId8"/>
    <p:sldId id="273" r:id="rId9"/>
    <p:sldId id="258" r:id="rId10"/>
    <p:sldId id="260" r:id="rId11"/>
    <p:sldId id="259" r:id="rId12"/>
    <p:sldId id="262" r:id="rId13"/>
    <p:sldId id="278" r:id="rId14"/>
    <p:sldId id="284" r:id="rId15"/>
    <p:sldId id="279" r:id="rId16"/>
    <p:sldId id="280" r:id="rId17"/>
    <p:sldId id="282" r:id="rId18"/>
    <p:sldId id="283"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urtzane" initials="A" lastIdx="3" clrIdx="0">
    <p:extLst>
      <p:ext uri="{19B8F6BF-5375-455C-9EA6-DF929625EA0E}">
        <p15:presenceInfo xmlns:p15="http://schemas.microsoft.com/office/powerpoint/2012/main" xmlns="" userId="S::aurtizberea@azti.es::983482c5-fb45-4cde-bdf3-506e5b8c3f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61" autoAdjust="0"/>
  </p:normalViewPr>
  <p:slideViewPr>
    <p:cSldViewPr>
      <p:cViewPr>
        <p:scale>
          <a:sx n="40" d="100"/>
          <a:sy n="40" d="100"/>
        </p:scale>
        <p:origin x="-1378" y="-22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3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17T14:44:36.337" idx="2">
    <p:pos x="658" y="1035"/>
    <p:text>Yo pondría primero el stock structure actual y la exlicación de cómo se ha llegado a esa structure spacial. Y luego hablaría de los estudios qeu se han hecho y luego el cuarto punto.</p:text>
    <p:extLst>
      <p:ext uri="{C676402C-5697-4E1C-873F-D02D1690AC5C}">
        <p15:threadingInfo xmlns:p15="http://schemas.microsoft.com/office/powerpoint/2012/main" xmlns=""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n-GB"/>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GB"/>
          </a:p>
        </p:txBody>
      </p:sp>
      <p:sp>
        <p:nvSpPr>
          <p:cNvPr id="4" name="3 Marcador de fecha"/>
          <p:cNvSpPr>
            <a:spLocks noGrp="1"/>
          </p:cNvSpPr>
          <p:nvPr>
            <p:ph type="dt" sz="half" idx="10"/>
          </p:nvPr>
        </p:nvSpPr>
        <p:spPr/>
        <p:txBody>
          <a:bodyPr/>
          <a:lstStyle/>
          <a:p>
            <a:fld id="{374570ED-5BFF-47AA-97C7-FFB0ACA3D8D5}" type="datetimeFigureOut">
              <a:rPr lang="en-GB" smtClean="0"/>
              <a:pPr/>
              <a:t>17/09/2020</a:t>
            </a:fld>
            <a:endParaRPr lang="en-GB"/>
          </a:p>
        </p:txBody>
      </p:sp>
      <p:sp>
        <p:nvSpPr>
          <p:cNvPr id="5" name="4 Marcador de pie de página"/>
          <p:cNvSpPr>
            <a:spLocks noGrp="1"/>
          </p:cNvSpPr>
          <p:nvPr>
            <p:ph type="ftr" sz="quarter" idx="11"/>
          </p:nvPr>
        </p:nvSpPr>
        <p:spPr/>
        <p:txBody>
          <a:bodyPr/>
          <a:lstStyle/>
          <a:p>
            <a:endParaRPr lang="en-GB"/>
          </a:p>
        </p:txBody>
      </p:sp>
      <p:sp>
        <p:nvSpPr>
          <p:cNvPr id="6" name="5 Marcador de número de diapositiva"/>
          <p:cNvSpPr>
            <a:spLocks noGrp="1"/>
          </p:cNvSpPr>
          <p:nvPr>
            <p:ph type="sldNum" sz="quarter" idx="12"/>
          </p:nvPr>
        </p:nvSpPr>
        <p:spPr/>
        <p:txBody>
          <a:bodyPr/>
          <a:lstStyle/>
          <a:p>
            <a:fld id="{87388D2D-DFF5-4A3B-95C0-1B78D7F311FB}" type="slidenum">
              <a:rPr lang="en-GB" smtClean="0"/>
              <a:pPr/>
              <a:t>‹Nº›</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GB"/>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3 Marcador de fecha"/>
          <p:cNvSpPr>
            <a:spLocks noGrp="1"/>
          </p:cNvSpPr>
          <p:nvPr>
            <p:ph type="dt" sz="half" idx="10"/>
          </p:nvPr>
        </p:nvSpPr>
        <p:spPr/>
        <p:txBody>
          <a:bodyPr/>
          <a:lstStyle/>
          <a:p>
            <a:fld id="{374570ED-5BFF-47AA-97C7-FFB0ACA3D8D5}" type="datetimeFigureOut">
              <a:rPr lang="en-GB" smtClean="0"/>
              <a:pPr/>
              <a:t>17/09/2020</a:t>
            </a:fld>
            <a:endParaRPr lang="en-GB"/>
          </a:p>
        </p:txBody>
      </p:sp>
      <p:sp>
        <p:nvSpPr>
          <p:cNvPr id="5" name="4 Marcador de pie de página"/>
          <p:cNvSpPr>
            <a:spLocks noGrp="1"/>
          </p:cNvSpPr>
          <p:nvPr>
            <p:ph type="ftr" sz="quarter" idx="11"/>
          </p:nvPr>
        </p:nvSpPr>
        <p:spPr/>
        <p:txBody>
          <a:bodyPr/>
          <a:lstStyle/>
          <a:p>
            <a:endParaRPr lang="en-GB"/>
          </a:p>
        </p:txBody>
      </p:sp>
      <p:sp>
        <p:nvSpPr>
          <p:cNvPr id="6" name="5 Marcador de número de diapositiva"/>
          <p:cNvSpPr>
            <a:spLocks noGrp="1"/>
          </p:cNvSpPr>
          <p:nvPr>
            <p:ph type="sldNum" sz="quarter" idx="12"/>
          </p:nvPr>
        </p:nvSpPr>
        <p:spPr/>
        <p:txBody>
          <a:bodyPr/>
          <a:lstStyle/>
          <a:p>
            <a:fld id="{87388D2D-DFF5-4A3B-95C0-1B78D7F311FB}" type="slidenum">
              <a:rPr lang="en-GB" smtClean="0"/>
              <a:pPr/>
              <a:t>‹Nº›</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GB"/>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3 Marcador de fecha"/>
          <p:cNvSpPr>
            <a:spLocks noGrp="1"/>
          </p:cNvSpPr>
          <p:nvPr>
            <p:ph type="dt" sz="half" idx="10"/>
          </p:nvPr>
        </p:nvSpPr>
        <p:spPr/>
        <p:txBody>
          <a:bodyPr/>
          <a:lstStyle/>
          <a:p>
            <a:fld id="{374570ED-5BFF-47AA-97C7-FFB0ACA3D8D5}" type="datetimeFigureOut">
              <a:rPr lang="en-GB" smtClean="0"/>
              <a:pPr/>
              <a:t>17/09/2020</a:t>
            </a:fld>
            <a:endParaRPr lang="en-GB"/>
          </a:p>
        </p:txBody>
      </p:sp>
      <p:sp>
        <p:nvSpPr>
          <p:cNvPr id="5" name="4 Marcador de pie de página"/>
          <p:cNvSpPr>
            <a:spLocks noGrp="1"/>
          </p:cNvSpPr>
          <p:nvPr>
            <p:ph type="ftr" sz="quarter" idx="11"/>
          </p:nvPr>
        </p:nvSpPr>
        <p:spPr/>
        <p:txBody>
          <a:bodyPr/>
          <a:lstStyle/>
          <a:p>
            <a:endParaRPr lang="en-GB"/>
          </a:p>
        </p:txBody>
      </p:sp>
      <p:sp>
        <p:nvSpPr>
          <p:cNvPr id="6" name="5 Marcador de número de diapositiva"/>
          <p:cNvSpPr>
            <a:spLocks noGrp="1"/>
          </p:cNvSpPr>
          <p:nvPr>
            <p:ph type="sldNum" sz="quarter" idx="12"/>
          </p:nvPr>
        </p:nvSpPr>
        <p:spPr/>
        <p:txBody>
          <a:bodyPr/>
          <a:lstStyle/>
          <a:p>
            <a:fld id="{87388D2D-DFF5-4A3B-95C0-1B78D7F311FB}" type="slidenum">
              <a:rPr lang="en-GB" smtClean="0"/>
              <a:pPr/>
              <a:t>‹Nº›</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GB"/>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3 Marcador de fecha"/>
          <p:cNvSpPr>
            <a:spLocks noGrp="1"/>
          </p:cNvSpPr>
          <p:nvPr>
            <p:ph type="dt" sz="half" idx="10"/>
          </p:nvPr>
        </p:nvSpPr>
        <p:spPr/>
        <p:txBody>
          <a:bodyPr/>
          <a:lstStyle/>
          <a:p>
            <a:fld id="{374570ED-5BFF-47AA-97C7-FFB0ACA3D8D5}" type="datetimeFigureOut">
              <a:rPr lang="en-GB" smtClean="0"/>
              <a:pPr/>
              <a:t>17/09/2020</a:t>
            </a:fld>
            <a:endParaRPr lang="en-GB"/>
          </a:p>
        </p:txBody>
      </p:sp>
      <p:sp>
        <p:nvSpPr>
          <p:cNvPr id="5" name="4 Marcador de pie de página"/>
          <p:cNvSpPr>
            <a:spLocks noGrp="1"/>
          </p:cNvSpPr>
          <p:nvPr>
            <p:ph type="ftr" sz="quarter" idx="11"/>
          </p:nvPr>
        </p:nvSpPr>
        <p:spPr/>
        <p:txBody>
          <a:bodyPr/>
          <a:lstStyle/>
          <a:p>
            <a:endParaRPr lang="en-GB"/>
          </a:p>
        </p:txBody>
      </p:sp>
      <p:sp>
        <p:nvSpPr>
          <p:cNvPr id="6" name="5 Marcador de número de diapositiva"/>
          <p:cNvSpPr>
            <a:spLocks noGrp="1"/>
          </p:cNvSpPr>
          <p:nvPr>
            <p:ph type="sldNum" sz="quarter" idx="12"/>
          </p:nvPr>
        </p:nvSpPr>
        <p:spPr/>
        <p:txBody>
          <a:bodyPr/>
          <a:lstStyle/>
          <a:p>
            <a:fld id="{87388D2D-DFF5-4A3B-95C0-1B78D7F311FB}" type="slidenum">
              <a:rPr lang="en-GB" smtClean="0"/>
              <a:pPr/>
              <a:t>‹Nº›</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GB"/>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74570ED-5BFF-47AA-97C7-FFB0ACA3D8D5}" type="datetimeFigureOut">
              <a:rPr lang="en-GB" smtClean="0"/>
              <a:pPr/>
              <a:t>17/09/2020</a:t>
            </a:fld>
            <a:endParaRPr lang="en-GB"/>
          </a:p>
        </p:txBody>
      </p:sp>
      <p:sp>
        <p:nvSpPr>
          <p:cNvPr id="5" name="4 Marcador de pie de página"/>
          <p:cNvSpPr>
            <a:spLocks noGrp="1"/>
          </p:cNvSpPr>
          <p:nvPr>
            <p:ph type="ftr" sz="quarter" idx="11"/>
          </p:nvPr>
        </p:nvSpPr>
        <p:spPr/>
        <p:txBody>
          <a:bodyPr/>
          <a:lstStyle/>
          <a:p>
            <a:endParaRPr lang="en-GB"/>
          </a:p>
        </p:txBody>
      </p:sp>
      <p:sp>
        <p:nvSpPr>
          <p:cNvPr id="6" name="5 Marcador de número de diapositiva"/>
          <p:cNvSpPr>
            <a:spLocks noGrp="1"/>
          </p:cNvSpPr>
          <p:nvPr>
            <p:ph type="sldNum" sz="quarter" idx="12"/>
          </p:nvPr>
        </p:nvSpPr>
        <p:spPr/>
        <p:txBody>
          <a:bodyPr/>
          <a:lstStyle/>
          <a:p>
            <a:fld id="{87388D2D-DFF5-4A3B-95C0-1B78D7F311FB}" type="slidenum">
              <a:rPr lang="en-GB" smtClean="0"/>
              <a:pPr/>
              <a:t>‹Nº›</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GB"/>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4 Marcador de fecha"/>
          <p:cNvSpPr>
            <a:spLocks noGrp="1"/>
          </p:cNvSpPr>
          <p:nvPr>
            <p:ph type="dt" sz="half" idx="10"/>
          </p:nvPr>
        </p:nvSpPr>
        <p:spPr/>
        <p:txBody>
          <a:bodyPr/>
          <a:lstStyle/>
          <a:p>
            <a:fld id="{374570ED-5BFF-47AA-97C7-FFB0ACA3D8D5}" type="datetimeFigureOut">
              <a:rPr lang="en-GB" smtClean="0"/>
              <a:pPr/>
              <a:t>17/09/2020</a:t>
            </a:fld>
            <a:endParaRPr lang="en-GB"/>
          </a:p>
        </p:txBody>
      </p:sp>
      <p:sp>
        <p:nvSpPr>
          <p:cNvPr id="6" name="5 Marcador de pie de página"/>
          <p:cNvSpPr>
            <a:spLocks noGrp="1"/>
          </p:cNvSpPr>
          <p:nvPr>
            <p:ph type="ftr" sz="quarter" idx="11"/>
          </p:nvPr>
        </p:nvSpPr>
        <p:spPr/>
        <p:txBody>
          <a:bodyPr/>
          <a:lstStyle/>
          <a:p>
            <a:endParaRPr lang="en-GB"/>
          </a:p>
        </p:txBody>
      </p:sp>
      <p:sp>
        <p:nvSpPr>
          <p:cNvPr id="7" name="6 Marcador de número de diapositiva"/>
          <p:cNvSpPr>
            <a:spLocks noGrp="1"/>
          </p:cNvSpPr>
          <p:nvPr>
            <p:ph type="sldNum" sz="quarter" idx="12"/>
          </p:nvPr>
        </p:nvSpPr>
        <p:spPr/>
        <p:txBody>
          <a:bodyPr/>
          <a:lstStyle/>
          <a:p>
            <a:fld id="{87388D2D-DFF5-4A3B-95C0-1B78D7F311FB}" type="slidenum">
              <a:rPr lang="en-GB" smtClean="0"/>
              <a:pPr/>
              <a:t>‹Nº›</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GB"/>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6 Marcador de fecha"/>
          <p:cNvSpPr>
            <a:spLocks noGrp="1"/>
          </p:cNvSpPr>
          <p:nvPr>
            <p:ph type="dt" sz="half" idx="10"/>
          </p:nvPr>
        </p:nvSpPr>
        <p:spPr/>
        <p:txBody>
          <a:bodyPr/>
          <a:lstStyle/>
          <a:p>
            <a:fld id="{374570ED-5BFF-47AA-97C7-FFB0ACA3D8D5}" type="datetimeFigureOut">
              <a:rPr lang="en-GB" smtClean="0"/>
              <a:pPr/>
              <a:t>17/09/2020</a:t>
            </a:fld>
            <a:endParaRPr lang="en-GB"/>
          </a:p>
        </p:txBody>
      </p:sp>
      <p:sp>
        <p:nvSpPr>
          <p:cNvPr id="8" name="7 Marcador de pie de página"/>
          <p:cNvSpPr>
            <a:spLocks noGrp="1"/>
          </p:cNvSpPr>
          <p:nvPr>
            <p:ph type="ftr" sz="quarter" idx="11"/>
          </p:nvPr>
        </p:nvSpPr>
        <p:spPr/>
        <p:txBody>
          <a:bodyPr/>
          <a:lstStyle/>
          <a:p>
            <a:endParaRPr lang="en-GB"/>
          </a:p>
        </p:txBody>
      </p:sp>
      <p:sp>
        <p:nvSpPr>
          <p:cNvPr id="9" name="8 Marcador de número de diapositiva"/>
          <p:cNvSpPr>
            <a:spLocks noGrp="1"/>
          </p:cNvSpPr>
          <p:nvPr>
            <p:ph type="sldNum" sz="quarter" idx="12"/>
          </p:nvPr>
        </p:nvSpPr>
        <p:spPr/>
        <p:txBody>
          <a:bodyPr/>
          <a:lstStyle/>
          <a:p>
            <a:fld id="{87388D2D-DFF5-4A3B-95C0-1B78D7F311FB}" type="slidenum">
              <a:rPr lang="en-GB" smtClean="0"/>
              <a:pPr/>
              <a:t>‹Nº›</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GB"/>
          </a:p>
        </p:txBody>
      </p:sp>
      <p:sp>
        <p:nvSpPr>
          <p:cNvPr id="3" name="2 Marcador de fecha"/>
          <p:cNvSpPr>
            <a:spLocks noGrp="1"/>
          </p:cNvSpPr>
          <p:nvPr>
            <p:ph type="dt" sz="half" idx="10"/>
          </p:nvPr>
        </p:nvSpPr>
        <p:spPr/>
        <p:txBody>
          <a:bodyPr/>
          <a:lstStyle/>
          <a:p>
            <a:fld id="{374570ED-5BFF-47AA-97C7-FFB0ACA3D8D5}" type="datetimeFigureOut">
              <a:rPr lang="en-GB" smtClean="0"/>
              <a:pPr/>
              <a:t>17/09/2020</a:t>
            </a:fld>
            <a:endParaRPr lang="en-GB"/>
          </a:p>
        </p:txBody>
      </p:sp>
      <p:sp>
        <p:nvSpPr>
          <p:cNvPr id="4" name="3 Marcador de pie de página"/>
          <p:cNvSpPr>
            <a:spLocks noGrp="1"/>
          </p:cNvSpPr>
          <p:nvPr>
            <p:ph type="ftr" sz="quarter" idx="11"/>
          </p:nvPr>
        </p:nvSpPr>
        <p:spPr/>
        <p:txBody>
          <a:bodyPr/>
          <a:lstStyle/>
          <a:p>
            <a:endParaRPr lang="en-GB"/>
          </a:p>
        </p:txBody>
      </p:sp>
      <p:sp>
        <p:nvSpPr>
          <p:cNvPr id="5" name="4 Marcador de número de diapositiva"/>
          <p:cNvSpPr>
            <a:spLocks noGrp="1"/>
          </p:cNvSpPr>
          <p:nvPr>
            <p:ph type="sldNum" sz="quarter" idx="12"/>
          </p:nvPr>
        </p:nvSpPr>
        <p:spPr/>
        <p:txBody>
          <a:bodyPr/>
          <a:lstStyle/>
          <a:p>
            <a:fld id="{87388D2D-DFF5-4A3B-95C0-1B78D7F311FB}" type="slidenum">
              <a:rPr lang="en-GB" smtClean="0"/>
              <a:pPr/>
              <a:t>‹Nº›</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74570ED-5BFF-47AA-97C7-FFB0ACA3D8D5}" type="datetimeFigureOut">
              <a:rPr lang="en-GB" smtClean="0"/>
              <a:pPr/>
              <a:t>17/09/2020</a:t>
            </a:fld>
            <a:endParaRPr lang="en-GB"/>
          </a:p>
        </p:txBody>
      </p:sp>
      <p:sp>
        <p:nvSpPr>
          <p:cNvPr id="3" name="2 Marcador de pie de página"/>
          <p:cNvSpPr>
            <a:spLocks noGrp="1"/>
          </p:cNvSpPr>
          <p:nvPr>
            <p:ph type="ftr" sz="quarter" idx="11"/>
          </p:nvPr>
        </p:nvSpPr>
        <p:spPr/>
        <p:txBody>
          <a:bodyPr/>
          <a:lstStyle/>
          <a:p>
            <a:endParaRPr lang="en-GB"/>
          </a:p>
        </p:txBody>
      </p:sp>
      <p:sp>
        <p:nvSpPr>
          <p:cNvPr id="4" name="3 Marcador de número de diapositiva"/>
          <p:cNvSpPr>
            <a:spLocks noGrp="1"/>
          </p:cNvSpPr>
          <p:nvPr>
            <p:ph type="sldNum" sz="quarter" idx="12"/>
          </p:nvPr>
        </p:nvSpPr>
        <p:spPr/>
        <p:txBody>
          <a:bodyPr/>
          <a:lstStyle/>
          <a:p>
            <a:fld id="{87388D2D-DFF5-4A3B-95C0-1B78D7F311FB}" type="slidenum">
              <a:rPr lang="en-GB" smtClean="0"/>
              <a:pPr/>
              <a:t>‹Nº›</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GB"/>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74570ED-5BFF-47AA-97C7-FFB0ACA3D8D5}" type="datetimeFigureOut">
              <a:rPr lang="en-GB" smtClean="0"/>
              <a:pPr/>
              <a:t>17/09/2020</a:t>
            </a:fld>
            <a:endParaRPr lang="en-GB"/>
          </a:p>
        </p:txBody>
      </p:sp>
      <p:sp>
        <p:nvSpPr>
          <p:cNvPr id="6" name="5 Marcador de pie de página"/>
          <p:cNvSpPr>
            <a:spLocks noGrp="1"/>
          </p:cNvSpPr>
          <p:nvPr>
            <p:ph type="ftr" sz="quarter" idx="11"/>
          </p:nvPr>
        </p:nvSpPr>
        <p:spPr/>
        <p:txBody>
          <a:bodyPr/>
          <a:lstStyle/>
          <a:p>
            <a:endParaRPr lang="en-GB"/>
          </a:p>
        </p:txBody>
      </p:sp>
      <p:sp>
        <p:nvSpPr>
          <p:cNvPr id="7" name="6 Marcador de número de diapositiva"/>
          <p:cNvSpPr>
            <a:spLocks noGrp="1"/>
          </p:cNvSpPr>
          <p:nvPr>
            <p:ph type="sldNum" sz="quarter" idx="12"/>
          </p:nvPr>
        </p:nvSpPr>
        <p:spPr/>
        <p:txBody>
          <a:bodyPr/>
          <a:lstStyle/>
          <a:p>
            <a:fld id="{87388D2D-DFF5-4A3B-95C0-1B78D7F311FB}" type="slidenum">
              <a:rPr lang="en-GB" smtClean="0"/>
              <a:pPr/>
              <a:t>‹Nº›</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GB"/>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74570ED-5BFF-47AA-97C7-FFB0ACA3D8D5}" type="datetimeFigureOut">
              <a:rPr lang="en-GB" smtClean="0"/>
              <a:pPr/>
              <a:t>17/09/2020</a:t>
            </a:fld>
            <a:endParaRPr lang="en-GB"/>
          </a:p>
        </p:txBody>
      </p:sp>
      <p:sp>
        <p:nvSpPr>
          <p:cNvPr id="6" name="5 Marcador de pie de página"/>
          <p:cNvSpPr>
            <a:spLocks noGrp="1"/>
          </p:cNvSpPr>
          <p:nvPr>
            <p:ph type="ftr" sz="quarter" idx="11"/>
          </p:nvPr>
        </p:nvSpPr>
        <p:spPr/>
        <p:txBody>
          <a:bodyPr/>
          <a:lstStyle/>
          <a:p>
            <a:endParaRPr lang="en-GB"/>
          </a:p>
        </p:txBody>
      </p:sp>
      <p:sp>
        <p:nvSpPr>
          <p:cNvPr id="7" name="6 Marcador de número de diapositiva"/>
          <p:cNvSpPr>
            <a:spLocks noGrp="1"/>
          </p:cNvSpPr>
          <p:nvPr>
            <p:ph type="sldNum" sz="quarter" idx="12"/>
          </p:nvPr>
        </p:nvSpPr>
        <p:spPr/>
        <p:txBody>
          <a:bodyPr/>
          <a:lstStyle/>
          <a:p>
            <a:fld id="{87388D2D-DFF5-4A3B-95C0-1B78D7F311FB}" type="slidenum">
              <a:rPr lang="en-GB" smtClean="0"/>
              <a:pPr/>
              <a:t>‹Nº›</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570ED-5BFF-47AA-97C7-FFB0ACA3D8D5}" type="datetimeFigureOut">
              <a:rPr lang="en-GB" smtClean="0"/>
              <a:pPr/>
              <a:t>17/09/2020</a:t>
            </a:fld>
            <a:endParaRPr lang="en-GB"/>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88D2D-DFF5-4A3B-95C0-1B78D7F311FB}" type="slidenum">
              <a:rPr lang="en-GB" smtClean="0"/>
              <a:pPr/>
              <a:t>‹Nº›</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White and Black </a:t>
            </a:r>
            <a:r>
              <a:rPr lang="es-ES" dirty="0" err="1"/>
              <a:t>Anglerfish</a:t>
            </a:r>
            <a:r>
              <a:rPr lang="es-ES" dirty="0"/>
              <a:t> </a:t>
            </a:r>
            <a:endParaRPr lang="en-GB" dirty="0"/>
          </a:p>
        </p:txBody>
      </p:sp>
      <p:sp>
        <p:nvSpPr>
          <p:cNvPr id="3" name="2 Subtítulo"/>
          <p:cNvSpPr>
            <a:spLocks noGrp="1"/>
          </p:cNvSpPr>
          <p:nvPr>
            <p:ph type="subTitle" idx="1"/>
          </p:nvPr>
        </p:nvSpPr>
        <p:spPr>
          <a:xfrm>
            <a:off x="971600" y="620688"/>
            <a:ext cx="7272808" cy="1752600"/>
          </a:xfrm>
        </p:spPr>
        <p:txBody>
          <a:bodyPr>
            <a:normAutofit/>
          </a:bodyPr>
          <a:lstStyle/>
          <a:p>
            <a:r>
              <a:rPr lang="es-ES" sz="3600" b="1" dirty="0"/>
              <a:t>IMPRESS - Stock </a:t>
            </a:r>
            <a:r>
              <a:rPr lang="es-ES" sz="3600" b="1" dirty="0" err="1"/>
              <a:t>Structure</a:t>
            </a:r>
            <a:r>
              <a:rPr lang="es-ES" sz="3600" b="1" dirty="0"/>
              <a:t> </a:t>
            </a:r>
            <a:r>
              <a:rPr lang="es-ES" sz="3600" b="1" dirty="0" err="1"/>
              <a:t>Analysis</a:t>
            </a:r>
            <a:endParaRPr lang="en-GB"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764704"/>
            <a:ext cx="8568952" cy="14311610"/>
          </a:xfrm>
          <a:prstGeom prst="rect">
            <a:avLst/>
          </a:prstGeom>
          <a:noFill/>
        </p:spPr>
        <p:txBody>
          <a:bodyPr wrap="square" rtlCol="0">
            <a:spAutoFit/>
          </a:bodyPr>
          <a:lstStyle/>
          <a:p>
            <a:pPr algn="just"/>
            <a:r>
              <a:rPr lang="en-US" sz="2800" b="1" dirty="0"/>
              <a:t>Otolith morphometrics (2012):</a:t>
            </a:r>
            <a:r>
              <a:rPr lang="en-US" sz="2800" dirty="0"/>
              <a:t>  White: Differences found in the otolith shape between stocks were not large enough to hold the current status, although homogeneous mixing between both stocks is not </a:t>
            </a:r>
            <a:r>
              <a:rPr lang="en-US" sz="2800" dirty="0" smtClean="0"/>
              <a:t>expected.</a:t>
            </a:r>
          </a:p>
          <a:p>
            <a:pPr algn="just"/>
            <a:endParaRPr lang="en-US" sz="2800" dirty="0"/>
          </a:p>
          <a:p>
            <a:pPr algn="just"/>
            <a:r>
              <a:rPr lang="en-US" sz="2800" b="1" dirty="0" err="1"/>
              <a:t>Parasitology</a:t>
            </a:r>
            <a:r>
              <a:rPr lang="en-US" sz="2800" b="1" dirty="0"/>
              <a:t> (2012)</a:t>
            </a:r>
            <a:r>
              <a:rPr lang="en-US" sz="2800" dirty="0"/>
              <a:t>:  White: </a:t>
            </a:r>
            <a:r>
              <a:rPr lang="en-GB" sz="2800" dirty="0"/>
              <a:t>Similarity between the levels of infestation of 4 parasites does not support the current stock structure. A fully panmictic monkfish population  is not expected either</a:t>
            </a:r>
            <a:r>
              <a:rPr lang="en-GB" sz="2800" dirty="0" smtClean="0"/>
              <a:t>.</a:t>
            </a:r>
          </a:p>
          <a:p>
            <a:pPr algn="just"/>
            <a:endParaRPr lang="en-GB" sz="2800" dirty="0"/>
          </a:p>
          <a:p>
            <a:pPr algn="just"/>
            <a:r>
              <a:rPr lang="en-GB" sz="2800" b="1" dirty="0"/>
              <a:t>Genetic analysis (in prep)</a:t>
            </a:r>
            <a:r>
              <a:rPr lang="en-GB" sz="2800" dirty="0"/>
              <a:t>: White anglerfish genetic analysis do not show any significant differences between the 3 stocks.</a:t>
            </a:r>
          </a:p>
          <a:p>
            <a:pPr algn="just"/>
            <a:endParaRPr lang="en-GB" sz="2800" i="1" dirty="0"/>
          </a:p>
          <a:p>
            <a:pPr algn="just"/>
            <a:endParaRPr lang="en-US" sz="2800" dirty="0"/>
          </a:p>
          <a:p>
            <a:pPr algn="just"/>
            <a:endParaRPr lang="en-US" sz="2800" dirty="0"/>
          </a:p>
          <a:p>
            <a:pPr algn="just"/>
            <a:endParaRPr lang="en-US" sz="2800" dirty="0"/>
          </a:p>
          <a:p>
            <a:pPr algn="just"/>
            <a:endParaRPr lang="es-ES" sz="2800" dirty="0"/>
          </a:p>
          <a:p>
            <a:pPr algn="just"/>
            <a:endParaRPr lang="es-ES" sz="2800" dirty="0"/>
          </a:p>
          <a:p>
            <a:pPr algn="just"/>
            <a:endParaRPr lang="es-ES" sz="2800" dirty="0"/>
          </a:p>
          <a:p>
            <a:pPr algn="just"/>
            <a:endParaRPr lang="es-ES" sz="2800" dirty="0"/>
          </a:p>
          <a:p>
            <a:pPr algn="just"/>
            <a:endParaRPr lang="es-ES" sz="2800" dirty="0"/>
          </a:p>
          <a:p>
            <a:pPr algn="just"/>
            <a:endParaRPr lang="es-ES" sz="2800" dirty="0"/>
          </a:p>
          <a:p>
            <a:pPr algn="just"/>
            <a:endParaRPr lang="es-ES" sz="2800" dirty="0"/>
          </a:p>
          <a:p>
            <a:pPr algn="just"/>
            <a:endParaRPr lang="es-ES" sz="2800" dirty="0"/>
          </a:p>
          <a:p>
            <a:pPr algn="just"/>
            <a:endParaRPr lang="es-ES" sz="2800" dirty="0"/>
          </a:p>
          <a:p>
            <a:pPr algn="just"/>
            <a:endParaRPr lang="es-ES" sz="2800" dirty="0"/>
          </a:p>
          <a:p>
            <a:pPr algn="just"/>
            <a:endParaRPr lang="es-ES" sz="2800" dirty="0"/>
          </a:p>
          <a:p>
            <a:pPr algn="just"/>
            <a:endParaRPr lang="es-ES" sz="2800" dirty="0"/>
          </a:p>
          <a:p>
            <a:pPr algn="just"/>
            <a:endParaRPr lang="es-ES" sz="2800" dirty="0"/>
          </a:p>
          <a:p>
            <a:pPr algn="just"/>
            <a:endParaRPr lang="es-ES" sz="2800" dirty="0"/>
          </a:p>
          <a:p>
            <a:pPr algn="just"/>
            <a:endParaRPr lang="en-GB" sz="2800" dirty="0"/>
          </a:p>
        </p:txBody>
      </p:sp>
      <p:sp>
        <p:nvSpPr>
          <p:cNvPr id="3" name="2 CuadroTexto"/>
          <p:cNvSpPr txBox="1"/>
          <p:nvPr/>
        </p:nvSpPr>
        <p:spPr>
          <a:xfrm>
            <a:off x="2051720" y="188640"/>
            <a:ext cx="5544616" cy="584775"/>
          </a:xfrm>
          <a:prstGeom prst="rect">
            <a:avLst/>
          </a:prstGeom>
          <a:noFill/>
        </p:spPr>
        <p:txBody>
          <a:bodyPr wrap="square" rtlCol="0">
            <a:spAutoFit/>
          </a:bodyPr>
          <a:lstStyle/>
          <a:p>
            <a:r>
              <a:rPr lang="es-ES" sz="3200" dirty="0">
                <a:solidFill>
                  <a:schemeClr val="tx2"/>
                </a:solidFill>
              </a:rPr>
              <a:t>Stock </a:t>
            </a:r>
            <a:r>
              <a:rPr lang="es-ES" sz="3200" dirty="0" err="1">
                <a:solidFill>
                  <a:schemeClr val="tx2"/>
                </a:solidFill>
              </a:rPr>
              <a:t>identification</a:t>
            </a:r>
            <a:r>
              <a:rPr lang="es-ES" sz="3200" dirty="0">
                <a:solidFill>
                  <a:schemeClr val="tx2"/>
                </a:solidFill>
              </a:rPr>
              <a:t> </a:t>
            </a:r>
            <a:r>
              <a:rPr lang="es-ES" sz="3200" dirty="0" err="1">
                <a:solidFill>
                  <a:schemeClr val="tx2"/>
                </a:solidFill>
              </a:rPr>
              <a:t>studies</a:t>
            </a:r>
            <a:endParaRPr lang="en-GB" sz="3200"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051720" y="188640"/>
            <a:ext cx="5544616" cy="584775"/>
          </a:xfrm>
          <a:prstGeom prst="rect">
            <a:avLst/>
          </a:prstGeom>
          <a:noFill/>
        </p:spPr>
        <p:txBody>
          <a:bodyPr wrap="square" rtlCol="0">
            <a:spAutoFit/>
          </a:bodyPr>
          <a:lstStyle/>
          <a:p>
            <a:r>
              <a:rPr lang="es-ES" sz="3200" dirty="0">
                <a:solidFill>
                  <a:schemeClr val="tx2"/>
                </a:solidFill>
              </a:rPr>
              <a:t>New stock </a:t>
            </a:r>
            <a:r>
              <a:rPr lang="es-ES" sz="3200" dirty="0" err="1">
                <a:solidFill>
                  <a:schemeClr val="tx2"/>
                </a:solidFill>
              </a:rPr>
              <a:t>identification</a:t>
            </a:r>
            <a:r>
              <a:rPr lang="es-ES" sz="3200" dirty="0">
                <a:solidFill>
                  <a:schemeClr val="tx2"/>
                </a:solidFill>
              </a:rPr>
              <a:t> </a:t>
            </a:r>
            <a:r>
              <a:rPr lang="es-ES" sz="3200" dirty="0" err="1">
                <a:solidFill>
                  <a:schemeClr val="tx2"/>
                </a:solidFill>
              </a:rPr>
              <a:t>analysis</a:t>
            </a:r>
            <a:endParaRPr lang="en-GB" sz="3200" dirty="0">
              <a:solidFill>
                <a:schemeClr val="tx2"/>
              </a:solidFill>
            </a:endParaRPr>
          </a:p>
        </p:txBody>
      </p:sp>
      <p:sp>
        <p:nvSpPr>
          <p:cNvPr id="3" name="2 CuadroTexto"/>
          <p:cNvSpPr txBox="1"/>
          <p:nvPr/>
        </p:nvSpPr>
        <p:spPr>
          <a:xfrm>
            <a:off x="827584" y="1268760"/>
            <a:ext cx="7776864" cy="5262979"/>
          </a:xfrm>
          <a:prstGeom prst="rect">
            <a:avLst/>
          </a:prstGeom>
          <a:noFill/>
        </p:spPr>
        <p:txBody>
          <a:bodyPr wrap="square" rtlCol="0">
            <a:spAutoFit/>
          </a:bodyPr>
          <a:lstStyle/>
          <a:p>
            <a:r>
              <a:rPr lang="es-ES" sz="2800" dirty="0"/>
              <a:t>White and Black: </a:t>
            </a:r>
            <a:r>
              <a:rPr lang="es-ES" sz="2800" dirty="0" err="1"/>
              <a:t>Comparison</a:t>
            </a:r>
            <a:r>
              <a:rPr lang="es-ES" sz="2800" dirty="0"/>
              <a:t> of </a:t>
            </a:r>
            <a:r>
              <a:rPr lang="es-ES" sz="2800" dirty="0" err="1"/>
              <a:t>growth</a:t>
            </a:r>
            <a:r>
              <a:rPr lang="es-ES" sz="2800" dirty="0"/>
              <a:t> </a:t>
            </a:r>
            <a:r>
              <a:rPr lang="es-ES" sz="2800" dirty="0" err="1"/>
              <a:t>parameters</a:t>
            </a:r>
            <a:r>
              <a:rPr lang="es-ES" sz="2800" dirty="0"/>
              <a:t>. </a:t>
            </a:r>
            <a:r>
              <a:rPr lang="es-ES" sz="2800" dirty="0" err="1"/>
              <a:t>Information</a:t>
            </a:r>
            <a:r>
              <a:rPr lang="es-ES" sz="2800" dirty="0"/>
              <a:t> </a:t>
            </a:r>
            <a:r>
              <a:rPr lang="es-ES" sz="2800" dirty="0" err="1"/>
              <a:t>used</a:t>
            </a:r>
            <a:r>
              <a:rPr lang="es-ES" sz="2800" dirty="0"/>
              <a:t> in </a:t>
            </a:r>
            <a:r>
              <a:rPr lang="es-ES" sz="2800" dirty="0" err="1"/>
              <a:t>the</a:t>
            </a:r>
            <a:r>
              <a:rPr lang="es-ES" sz="2800" dirty="0"/>
              <a:t> </a:t>
            </a:r>
            <a:r>
              <a:rPr lang="es-ES" sz="2800" dirty="0" err="1"/>
              <a:t>assessment</a:t>
            </a:r>
            <a:r>
              <a:rPr lang="es-ES" sz="2800" dirty="0"/>
              <a:t>, and </a:t>
            </a:r>
            <a:r>
              <a:rPr lang="es-ES" sz="2800" dirty="0" err="1"/>
              <a:t>that</a:t>
            </a:r>
            <a:r>
              <a:rPr lang="es-ES" sz="2800" dirty="0"/>
              <a:t> </a:t>
            </a:r>
            <a:r>
              <a:rPr lang="es-ES" sz="2800" dirty="0" err="1"/>
              <a:t>was</a:t>
            </a:r>
            <a:r>
              <a:rPr lang="es-ES" sz="2800" dirty="0"/>
              <a:t> </a:t>
            </a:r>
            <a:r>
              <a:rPr lang="es-ES" sz="2800" dirty="0" err="1"/>
              <a:t>obtained</a:t>
            </a:r>
            <a:r>
              <a:rPr lang="es-ES" sz="2800" dirty="0"/>
              <a:t> </a:t>
            </a:r>
            <a:r>
              <a:rPr lang="es-ES" sz="2800" dirty="0" err="1"/>
              <a:t>from</a:t>
            </a:r>
            <a:r>
              <a:rPr lang="es-ES" sz="2800" dirty="0"/>
              <a:t> LFA+MR </a:t>
            </a:r>
            <a:r>
              <a:rPr lang="es-ES" sz="2800" dirty="0" err="1"/>
              <a:t>for</a:t>
            </a:r>
            <a:r>
              <a:rPr lang="es-ES" sz="2800" dirty="0"/>
              <a:t> White.</a:t>
            </a:r>
          </a:p>
          <a:p>
            <a:endParaRPr lang="es-ES" sz="2800" dirty="0"/>
          </a:p>
          <a:p>
            <a:r>
              <a:rPr lang="es-ES" sz="2800" dirty="0"/>
              <a:t>White: </a:t>
            </a:r>
            <a:r>
              <a:rPr lang="es-ES" sz="2800" dirty="0" err="1"/>
              <a:t>Comparison</a:t>
            </a:r>
            <a:r>
              <a:rPr lang="es-ES" sz="2800" dirty="0"/>
              <a:t> of </a:t>
            </a:r>
            <a:r>
              <a:rPr lang="es-ES" sz="2800" dirty="0" err="1"/>
              <a:t>length</a:t>
            </a:r>
            <a:r>
              <a:rPr lang="es-ES" sz="2800" dirty="0"/>
              <a:t>/</a:t>
            </a:r>
            <a:r>
              <a:rPr lang="es-ES" sz="2800" dirty="0" err="1"/>
              <a:t>age</a:t>
            </a:r>
            <a:r>
              <a:rPr lang="es-ES" sz="2800" dirty="0"/>
              <a:t> </a:t>
            </a:r>
            <a:r>
              <a:rPr lang="es-ES" sz="2800" dirty="0" err="1"/>
              <a:t>composition</a:t>
            </a:r>
            <a:r>
              <a:rPr lang="es-ES" sz="2800" dirty="0"/>
              <a:t> of </a:t>
            </a:r>
            <a:r>
              <a:rPr lang="es-ES" sz="2800" dirty="0" err="1"/>
              <a:t>both</a:t>
            </a:r>
            <a:r>
              <a:rPr lang="es-ES" sz="2800" dirty="0"/>
              <a:t> stocks. </a:t>
            </a:r>
            <a:r>
              <a:rPr lang="es-ES" sz="2800" dirty="0" err="1"/>
              <a:t>Using</a:t>
            </a:r>
            <a:r>
              <a:rPr lang="es-ES" sz="2800" dirty="0"/>
              <a:t> </a:t>
            </a:r>
            <a:r>
              <a:rPr lang="es-ES" sz="2800" dirty="0" err="1"/>
              <a:t>the</a:t>
            </a:r>
            <a:r>
              <a:rPr lang="es-ES" sz="2800" dirty="0"/>
              <a:t> outputs of </a:t>
            </a:r>
            <a:r>
              <a:rPr lang="es-ES" sz="2800" dirty="0" err="1"/>
              <a:t>the</a:t>
            </a:r>
            <a:r>
              <a:rPr lang="es-ES" sz="2800" dirty="0"/>
              <a:t> </a:t>
            </a:r>
            <a:r>
              <a:rPr lang="es-ES" sz="2800" dirty="0" err="1"/>
              <a:t>model</a:t>
            </a:r>
            <a:r>
              <a:rPr lang="es-ES" sz="2800" dirty="0"/>
              <a:t> </a:t>
            </a:r>
            <a:r>
              <a:rPr lang="es-ES" sz="2800" dirty="0" err="1"/>
              <a:t>assessment</a:t>
            </a:r>
            <a:r>
              <a:rPr lang="es-ES" sz="2800" dirty="0"/>
              <a:t> (a4a and SS3).</a:t>
            </a:r>
          </a:p>
          <a:p>
            <a:endParaRPr lang="es-ES" sz="2800" dirty="0"/>
          </a:p>
          <a:p>
            <a:r>
              <a:rPr lang="es-ES" sz="2800" dirty="0"/>
              <a:t>White: </a:t>
            </a:r>
            <a:r>
              <a:rPr lang="es-ES" sz="2800" dirty="0" err="1"/>
              <a:t>Trends</a:t>
            </a:r>
            <a:r>
              <a:rPr lang="es-ES" sz="2800" dirty="0"/>
              <a:t> in </a:t>
            </a:r>
            <a:r>
              <a:rPr lang="es-ES" sz="2800" dirty="0" err="1"/>
              <a:t>Biomass</a:t>
            </a:r>
            <a:r>
              <a:rPr lang="es-ES" sz="2800" dirty="0"/>
              <a:t> of </a:t>
            </a:r>
            <a:r>
              <a:rPr lang="es-ES" sz="2800" dirty="0" err="1"/>
              <a:t>both</a:t>
            </a:r>
            <a:r>
              <a:rPr lang="es-ES" sz="2800" dirty="0"/>
              <a:t> stocks. </a:t>
            </a:r>
            <a:r>
              <a:rPr lang="es-ES" sz="2800" dirty="0" err="1"/>
              <a:t>Using</a:t>
            </a:r>
            <a:r>
              <a:rPr lang="es-ES" sz="2800" dirty="0"/>
              <a:t> </a:t>
            </a:r>
            <a:r>
              <a:rPr lang="es-ES" sz="2800" dirty="0" err="1"/>
              <a:t>the</a:t>
            </a:r>
            <a:r>
              <a:rPr lang="es-ES" sz="2800" dirty="0"/>
              <a:t> outputs of </a:t>
            </a:r>
            <a:r>
              <a:rPr lang="es-ES" sz="2800" dirty="0" err="1"/>
              <a:t>the</a:t>
            </a:r>
            <a:r>
              <a:rPr lang="es-ES" sz="2800" dirty="0"/>
              <a:t> </a:t>
            </a:r>
            <a:r>
              <a:rPr lang="es-ES" sz="2800" dirty="0" err="1"/>
              <a:t>model</a:t>
            </a:r>
            <a:r>
              <a:rPr lang="es-ES" sz="2800" dirty="0"/>
              <a:t> </a:t>
            </a:r>
            <a:r>
              <a:rPr lang="es-ES" sz="2800" dirty="0" err="1"/>
              <a:t>assessment</a:t>
            </a:r>
            <a:r>
              <a:rPr lang="es-ES" sz="2800" dirty="0"/>
              <a:t> (a4a and SS3).</a:t>
            </a:r>
          </a:p>
          <a:p>
            <a:endParaRPr lang="es-ES" sz="2800" dirty="0"/>
          </a:p>
          <a:p>
            <a:endParaRPr lang="en-GB"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CuadroTexto">
            <a:extLst>
              <a:ext uri="{FF2B5EF4-FFF2-40B4-BE49-F238E27FC236}">
                <a16:creationId xmlns:a16="http://schemas.microsoft.com/office/drawing/2014/main" xmlns="" id="{AAFE49C4-D520-4F13-B6BD-C1BA4BDF0A38}"/>
              </a:ext>
            </a:extLst>
          </p:cNvPr>
          <p:cNvSpPr txBox="1"/>
          <p:nvPr/>
        </p:nvSpPr>
        <p:spPr>
          <a:xfrm>
            <a:off x="899592" y="260648"/>
            <a:ext cx="7272808" cy="1077218"/>
          </a:xfrm>
          <a:prstGeom prst="rect">
            <a:avLst/>
          </a:prstGeom>
          <a:noFill/>
        </p:spPr>
        <p:txBody>
          <a:bodyPr wrap="square" rtlCol="0">
            <a:spAutoFit/>
          </a:bodyPr>
          <a:lstStyle/>
          <a:p>
            <a:r>
              <a:rPr lang="es-ES" sz="3200" dirty="0" err="1">
                <a:solidFill>
                  <a:schemeClr val="tx2"/>
                </a:solidFill>
              </a:rPr>
              <a:t>One</a:t>
            </a:r>
            <a:r>
              <a:rPr lang="es-ES" sz="3200" dirty="0">
                <a:solidFill>
                  <a:schemeClr val="tx2"/>
                </a:solidFill>
              </a:rPr>
              <a:t> </a:t>
            </a:r>
            <a:r>
              <a:rPr lang="es-ES" sz="3200" dirty="0" err="1">
                <a:solidFill>
                  <a:schemeClr val="tx2"/>
                </a:solidFill>
              </a:rPr>
              <a:t>unique</a:t>
            </a:r>
            <a:r>
              <a:rPr lang="es-ES" sz="3200" dirty="0">
                <a:solidFill>
                  <a:schemeClr val="tx2"/>
                </a:solidFill>
              </a:rPr>
              <a:t> stock </a:t>
            </a:r>
            <a:r>
              <a:rPr lang="es-ES" sz="3200" dirty="0" err="1">
                <a:solidFill>
                  <a:schemeClr val="tx2"/>
                </a:solidFill>
              </a:rPr>
              <a:t>identity</a:t>
            </a:r>
            <a:r>
              <a:rPr lang="es-ES" sz="3200" dirty="0">
                <a:solidFill>
                  <a:schemeClr val="tx2"/>
                </a:solidFill>
              </a:rPr>
              <a:t> </a:t>
            </a:r>
            <a:r>
              <a:rPr lang="es-ES" sz="3200" dirty="0" err="1">
                <a:solidFill>
                  <a:schemeClr val="tx2"/>
                </a:solidFill>
              </a:rPr>
              <a:t>of</a:t>
            </a:r>
            <a:r>
              <a:rPr lang="es-ES" sz="3200" dirty="0">
                <a:solidFill>
                  <a:schemeClr val="tx2"/>
                </a:solidFill>
              </a:rPr>
              <a:t> White and </a:t>
            </a:r>
            <a:r>
              <a:rPr lang="es-ES" sz="3200" dirty="0" err="1">
                <a:solidFill>
                  <a:schemeClr val="tx2"/>
                </a:solidFill>
              </a:rPr>
              <a:t>black</a:t>
            </a:r>
            <a:r>
              <a:rPr lang="es-ES" sz="3200" dirty="0">
                <a:solidFill>
                  <a:schemeClr val="tx2"/>
                </a:solidFill>
              </a:rPr>
              <a:t> </a:t>
            </a:r>
            <a:r>
              <a:rPr lang="es-ES" sz="3200" dirty="0" err="1">
                <a:solidFill>
                  <a:schemeClr val="tx2"/>
                </a:solidFill>
              </a:rPr>
              <a:t>anglerfish</a:t>
            </a:r>
            <a:r>
              <a:rPr lang="es-ES" sz="3200" dirty="0">
                <a:solidFill>
                  <a:schemeClr val="tx2"/>
                </a:solidFill>
              </a:rPr>
              <a:t>? (</a:t>
            </a:r>
            <a:r>
              <a:rPr lang="es-ES" sz="3200" dirty="0" err="1">
                <a:solidFill>
                  <a:schemeClr val="tx2"/>
                </a:solidFill>
              </a:rPr>
              <a:t>Impact</a:t>
            </a:r>
            <a:r>
              <a:rPr lang="es-ES" sz="3200" dirty="0">
                <a:solidFill>
                  <a:schemeClr val="tx2"/>
                </a:solidFill>
              </a:rPr>
              <a:t>)</a:t>
            </a:r>
            <a:endParaRPr lang="en-GB" sz="3200" dirty="0">
              <a:solidFill>
                <a:schemeClr val="tx2"/>
              </a:solidFill>
            </a:endParaRPr>
          </a:p>
        </p:txBody>
      </p:sp>
      <p:sp>
        <p:nvSpPr>
          <p:cNvPr id="5" name="2 CuadroTexto">
            <a:extLst>
              <a:ext uri="{FF2B5EF4-FFF2-40B4-BE49-F238E27FC236}">
                <a16:creationId xmlns:a16="http://schemas.microsoft.com/office/drawing/2014/main" xmlns="" id="{58E6403B-1767-4ADD-BAD8-13AE00809F98}"/>
              </a:ext>
            </a:extLst>
          </p:cNvPr>
          <p:cNvSpPr txBox="1"/>
          <p:nvPr/>
        </p:nvSpPr>
        <p:spPr>
          <a:xfrm>
            <a:off x="467544" y="1478389"/>
            <a:ext cx="8208912" cy="5262979"/>
          </a:xfrm>
          <a:prstGeom prst="rect">
            <a:avLst/>
          </a:prstGeom>
          <a:noFill/>
        </p:spPr>
        <p:txBody>
          <a:bodyPr wrap="square" rtlCol="0">
            <a:spAutoFit/>
          </a:bodyPr>
          <a:lstStyle/>
          <a:p>
            <a:pPr algn="just"/>
            <a:r>
              <a:rPr lang="en-US" sz="2400" dirty="0">
                <a:solidFill>
                  <a:srgbClr val="231F20"/>
                </a:solidFill>
              </a:rPr>
              <a:t>S</a:t>
            </a:r>
            <a:r>
              <a:rPr lang="en-US" sz="2400" b="0" i="0" u="none" strike="noStrike" baseline="0" dirty="0">
                <a:solidFill>
                  <a:srgbClr val="231F20"/>
                </a:solidFill>
              </a:rPr>
              <a:t>patial mismatches between biological populations and the definition of stock units used in assessment and management can lead to a bias stock assessment and impede sustainable fisheries management. </a:t>
            </a:r>
          </a:p>
          <a:p>
            <a:pPr algn="just"/>
            <a:endParaRPr lang="en-US" sz="2400" b="0" i="0" u="none" strike="noStrike" baseline="0" dirty="0">
              <a:solidFill>
                <a:srgbClr val="231F20"/>
              </a:solidFill>
            </a:endParaRPr>
          </a:p>
          <a:p>
            <a:pPr algn="just"/>
            <a:r>
              <a:rPr lang="en-US" sz="2400" b="0" i="0" u="none" strike="noStrike" baseline="0" dirty="0">
                <a:solidFill>
                  <a:srgbClr val="231F20"/>
                </a:solidFill>
              </a:rPr>
              <a:t>The primary ecological concern is the potential for overexploitation of unique spawning components, which can lead to loss of productivity </a:t>
            </a:r>
            <a:r>
              <a:rPr lang="en-US" sz="2400" b="0" i="0" u="none" strike="noStrike" baseline="0" dirty="0" smtClean="0">
                <a:solidFill>
                  <a:srgbClr val="231F20"/>
                </a:solidFill>
              </a:rPr>
              <a:t>and reduced </a:t>
            </a:r>
            <a:r>
              <a:rPr lang="en-US" sz="2400" b="0" i="0" u="none" strike="noStrike" baseline="0" dirty="0">
                <a:solidFill>
                  <a:srgbClr val="231F20"/>
                </a:solidFill>
              </a:rPr>
              <a:t>biodiversity along with destabilization of local and regional stock dynamics. </a:t>
            </a:r>
          </a:p>
          <a:p>
            <a:pPr algn="just"/>
            <a:endParaRPr lang="en-US" sz="2400" b="0" i="0" u="none" strike="noStrike" baseline="0" dirty="0">
              <a:solidFill>
                <a:srgbClr val="231F20"/>
              </a:solidFill>
            </a:endParaRPr>
          </a:p>
          <a:p>
            <a:pPr algn="just"/>
            <a:r>
              <a:rPr lang="en-US" sz="2400" b="0" i="0" u="none" strike="noStrike" baseline="0" dirty="0">
                <a:solidFill>
                  <a:srgbClr val="231F20"/>
                </a:solidFill>
              </a:rPr>
              <a:t>Furthermore, ignoring complex population structure and</a:t>
            </a:r>
          </a:p>
          <a:p>
            <a:pPr algn="just"/>
            <a:r>
              <a:rPr lang="en-US" sz="2400" b="0" i="0" u="none" strike="noStrike" baseline="0" dirty="0">
                <a:solidFill>
                  <a:srgbClr val="231F20"/>
                </a:solidFill>
              </a:rPr>
              <a:t>stock connectivity can lead to misperception of the magnitude of fish productivity, which can translate to suboptimal utilization of the resource.</a:t>
            </a:r>
            <a:r>
              <a:rPr lang="es-ES" sz="2400" dirty="0">
                <a:effectLst/>
                <a:ea typeface="Times New Roman" panose="02020603050405020304" pitchFamily="18" charset="0"/>
                <a:cs typeface="Times New Roman" panose="02020603050405020304" pitchFamily="18" charset="0"/>
              </a:rPr>
              <a:t> </a:t>
            </a:r>
            <a:endParaRPr lang="es-ES" sz="2400" dirty="0">
              <a:effectLst/>
              <a:ea typeface="Times New Roman" panose="02020603050405020304" pitchFamily="18" charset="0"/>
            </a:endParaRPr>
          </a:p>
        </p:txBody>
      </p:sp>
    </p:spTree>
    <p:extLst>
      <p:ext uri="{BB962C8B-B14F-4D97-AF65-F5344CB8AC3E}">
        <p14:creationId xmlns:p14="http://schemas.microsoft.com/office/powerpoint/2010/main" xmlns="" val="641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CuadroTexto">
            <a:extLst>
              <a:ext uri="{FF2B5EF4-FFF2-40B4-BE49-F238E27FC236}">
                <a16:creationId xmlns:a16="http://schemas.microsoft.com/office/drawing/2014/main" xmlns="" id="{AAFE49C4-D520-4F13-B6BD-C1BA4BDF0A38}"/>
              </a:ext>
            </a:extLst>
          </p:cNvPr>
          <p:cNvSpPr txBox="1"/>
          <p:nvPr/>
        </p:nvSpPr>
        <p:spPr>
          <a:xfrm>
            <a:off x="251520" y="116632"/>
            <a:ext cx="9073008" cy="1077218"/>
          </a:xfrm>
          <a:prstGeom prst="rect">
            <a:avLst/>
          </a:prstGeom>
          <a:noFill/>
        </p:spPr>
        <p:txBody>
          <a:bodyPr wrap="square" rtlCol="0">
            <a:spAutoFit/>
          </a:bodyPr>
          <a:lstStyle/>
          <a:p>
            <a:r>
              <a:rPr lang="es-ES" sz="3200" dirty="0" err="1">
                <a:solidFill>
                  <a:schemeClr val="tx2"/>
                </a:solidFill>
              </a:rPr>
              <a:t>Impact</a:t>
            </a:r>
            <a:r>
              <a:rPr lang="es-ES" sz="3200" dirty="0">
                <a:solidFill>
                  <a:schemeClr val="tx2"/>
                </a:solidFill>
              </a:rPr>
              <a:t> </a:t>
            </a:r>
            <a:r>
              <a:rPr lang="es-ES" sz="3200" dirty="0" err="1">
                <a:solidFill>
                  <a:schemeClr val="tx2"/>
                </a:solidFill>
              </a:rPr>
              <a:t>of</a:t>
            </a:r>
            <a:r>
              <a:rPr lang="es-ES" sz="3200" dirty="0">
                <a:solidFill>
                  <a:schemeClr val="tx2"/>
                </a:solidFill>
              </a:rPr>
              <a:t> </a:t>
            </a:r>
            <a:r>
              <a:rPr lang="es-ES" sz="3200" dirty="0" err="1">
                <a:solidFill>
                  <a:schemeClr val="tx2"/>
                </a:solidFill>
              </a:rPr>
              <a:t>changing</a:t>
            </a:r>
            <a:r>
              <a:rPr lang="es-ES" sz="3200" dirty="0">
                <a:solidFill>
                  <a:schemeClr val="tx2"/>
                </a:solidFill>
              </a:rPr>
              <a:t> </a:t>
            </a:r>
            <a:r>
              <a:rPr lang="es-ES" sz="3200" dirty="0" err="1">
                <a:solidFill>
                  <a:schemeClr val="tx2"/>
                </a:solidFill>
              </a:rPr>
              <a:t>the</a:t>
            </a:r>
            <a:r>
              <a:rPr lang="es-ES" sz="3200" dirty="0">
                <a:solidFill>
                  <a:schemeClr val="tx2"/>
                </a:solidFill>
              </a:rPr>
              <a:t> stock </a:t>
            </a:r>
            <a:r>
              <a:rPr lang="es-ES" sz="3200" dirty="0" err="1">
                <a:solidFill>
                  <a:schemeClr val="tx2"/>
                </a:solidFill>
              </a:rPr>
              <a:t>structure</a:t>
            </a:r>
            <a:r>
              <a:rPr lang="es-ES" sz="3200" dirty="0">
                <a:solidFill>
                  <a:schemeClr val="tx2"/>
                </a:solidFill>
              </a:rPr>
              <a:t> </a:t>
            </a:r>
            <a:r>
              <a:rPr lang="es-ES" sz="3200" dirty="0" err="1">
                <a:solidFill>
                  <a:schemeClr val="tx2"/>
                </a:solidFill>
              </a:rPr>
              <a:t>of</a:t>
            </a:r>
            <a:r>
              <a:rPr lang="es-ES" sz="3200" dirty="0">
                <a:solidFill>
                  <a:schemeClr val="tx2"/>
                </a:solidFill>
              </a:rPr>
              <a:t> </a:t>
            </a:r>
            <a:r>
              <a:rPr lang="es-ES" sz="3200" dirty="0" err="1">
                <a:solidFill>
                  <a:schemeClr val="tx2"/>
                </a:solidFill>
              </a:rPr>
              <a:t>white</a:t>
            </a:r>
            <a:r>
              <a:rPr lang="es-ES" sz="3200" dirty="0">
                <a:solidFill>
                  <a:schemeClr val="tx2"/>
                </a:solidFill>
              </a:rPr>
              <a:t> and </a:t>
            </a:r>
            <a:r>
              <a:rPr lang="es-ES" sz="3200" dirty="0" err="1">
                <a:solidFill>
                  <a:schemeClr val="tx2"/>
                </a:solidFill>
              </a:rPr>
              <a:t>black</a:t>
            </a:r>
            <a:r>
              <a:rPr lang="es-ES" sz="3200" dirty="0">
                <a:solidFill>
                  <a:schemeClr val="tx2"/>
                </a:solidFill>
              </a:rPr>
              <a:t> </a:t>
            </a:r>
            <a:r>
              <a:rPr lang="es-ES" sz="3200" dirty="0" err="1">
                <a:solidFill>
                  <a:schemeClr val="tx2"/>
                </a:solidFill>
              </a:rPr>
              <a:t>anglerfish</a:t>
            </a:r>
            <a:endParaRPr lang="en-GB" sz="3200" dirty="0">
              <a:solidFill>
                <a:schemeClr val="tx2"/>
              </a:solidFill>
            </a:endParaRPr>
          </a:p>
        </p:txBody>
      </p:sp>
      <p:sp>
        <p:nvSpPr>
          <p:cNvPr id="5" name="2 CuadroTexto">
            <a:extLst>
              <a:ext uri="{FF2B5EF4-FFF2-40B4-BE49-F238E27FC236}">
                <a16:creationId xmlns:a16="http://schemas.microsoft.com/office/drawing/2014/main" xmlns="" id="{58E6403B-1767-4ADD-BAD8-13AE00809F98}"/>
              </a:ext>
            </a:extLst>
          </p:cNvPr>
          <p:cNvSpPr txBox="1"/>
          <p:nvPr/>
        </p:nvSpPr>
        <p:spPr>
          <a:xfrm>
            <a:off x="251520" y="1225689"/>
            <a:ext cx="8676456" cy="5632311"/>
          </a:xfrm>
          <a:prstGeom prst="rect">
            <a:avLst/>
          </a:prstGeom>
          <a:noFill/>
        </p:spPr>
        <p:txBody>
          <a:bodyPr wrap="square" rtlCol="0">
            <a:spAutoFit/>
          </a:bodyPr>
          <a:lstStyle/>
          <a:p>
            <a:pPr algn="l"/>
            <a:r>
              <a:rPr lang="es-ES" sz="2400" dirty="0" err="1" smtClean="0">
                <a:solidFill>
                  <a:srgbClr val="231F20"/>
                </a:solidFill>
              </a:rPr>
              <a:t>Follow</a:t>
            </a:r>
            <a:r>
              <a:rPr lang="es-ES" sz="2400" dirty="0" err="1" smtClean="0">
                <a:solidFill>
                  <a:srgbClr val="231F20"/>
                </a:solidFill>
              </a:rPr>
              <a:t>ing</a:t>
            </a:r>
            <a:r>
              <a:rPr lang="es-ES" sz="2400" dirty="0" smtClean="0">
                <a:solidFill>
                  <a:srgbClr val="231F20"/>
                </a:solidFill>
              </a:rPr>
              <a:t> </a:t>
            </a:r>
            <a:r>
              <a:rPr lang="es-ES" sz="2400" dirty="0" err="1" smtClean="0">
                <a:solidFill>
                  <a:srgbClr val="231F20"/>
                </a:solidFill>
              </a:rPr>
              <a:t>the</a:t>
            </a:r>
            <a:r>
              <a:rPr lang="es-ES" sz="2400" dirty="0" smtClean="0">
                <a:solidFill>
                  <a:srgbClr val="231F20"/>
                </a:solidFill>
              </a:rPr>
              <a:t> </a:t>
            </a:r>
            <a:r>
              <a:rPr lang="es-ES" sz="2400" dirty="0" err="1">
                <a:solidFill>
                  <a:srgbClr val="231F20"/>
                </a:solidFill>
              </a:rPr>
              <a:t>guidelines</a:t>
            </a:r>
            <a:r>
              <a:rPr lang="es-ES" sz="2400" dirty="0">
                <a:solidFill>
                  <a:srgbClr val="231F20"/>
                </a:solidFill>
              </a:rPr>
              <a:t> of Kerr et al. (2016) </a:t>
            </a:r>
            <a:r>
              <a:rPr lang="es-ES" sz="2400" dirty="0" err="1" smtClean="0">
                <a:solidFill>
                  <a:srgbClr val="231F20"/>
                </a:solidFill>
              </a:rPr>
              <a:t>for</a:t>
            </a:r>
            <a:r>
              <a:rPr lang="es-ES" sz="2400" dirty="0" smtClean="0">
                <a:solidFill>
                  <a:srgbClr val="231F20"/>
                </a:solidFill>
              </a:rPr>
              <a:t> </a:t>
            </a:r>
            <a:r>
              <a:rPr lang="es-ES" sz="2400" dirty="0" err="1" smtClean="0">
                <a:solidFill>
                  <a:srgbClr val="231F20"/>
                </a:solidFill>
              </a:rPr>
              <a:t>the</a:t>
            </a:r>
            <a:r>
              <a:rPr lang="es-ES" sz="2400" dirty="0" smtClean="0">
                <a:solidFill>
                  <a:srgbClr val="231F20"/>
                </a:solidFill>
              </a:rPr>
              <a:t> </a:t>
            </a:r>
            <a:r>
              <a:rPr lang="en-US" sz="2400" dirty="0" smtClean="0">
                <a:solidFill>
                  <a:srgbClr val="231F20"/>
                </a:solidFill>
              </a:rPr>
              <a:t>integration </a:t>
            </a:r>
            <a:r>
              <a:rPr lang="en-US" sz="2400" dirty="0">
                <a:solidFill>
                  <a:srgbClr val="231F20"/>
                </a:solidFill>
              </a:rPr>
              <a:t>of biological population structure into assessment and management:</a:t>
            </a:r>
          </a:p>
          <a:p>
            <a:pPr algn="l"/>
            <a:endParaRPr lang="es-ES" sz="2400" dirty="0">
              <a:solidFill>
                <a:srgbClr val="231F20"/>
              </a:solidFill>
            </a:endParaRPr>
          </a:p>
          <a:p>
            <a:pPr marL="457200" indent="-457200" algn="l">
              <a:buFont typeface="+mj-lt"/>
              <a:buAutoNum type="arabicParenR"/>
            </a:pPr>
            <a:r>
              <a:rPr lang="en-US" sz="2400" dirty="0" smtClean="0">
                <a:solidFill>
                  <a:srgbClr val="231F20"/>
                </a:solidFill>
              </a:rPr>
              <a:t>Holistic </a:t>
            </a:r>
            <a:r>
              <a:rPr lang="en-US" sz="2400" dirty="0">
                <a:solidFill>
                  <a:srgbClr val="231F20"/>
                </a:solidFill>
              </a:rPr>
              <a:t>review of available stock identity </a:t>
            </a:r>
            <a:r>
              <a:rPr lang="en-US" sz="2400" dirty="0" smtClean="0">
                <a:solidFill>
                  <a:srgbClr val="231F20"/>
                </a:solidFill>
              </a:rPr>
              <a:t>information</a:t>
            </a:r>
          </a:p>
          <a:p>
            <a:pPr marL="457200" indent="-457200" algn="l">
              <a:buFont typeface="+mj-lt"/>
              <a:buAutoNum type="arabicParenR"/>
            </a:pPr>
            <a:endParaRPr lang="en-US" sz="2400" dirty="0" smtClean="0">
              <a:solidFill>
                <a:srgbClr val="231F20"/>
              </a:solidFill>
            </a:endParaRPr>
          </a:p>
          <a:p>
            <a:pPr marL="457200" indent="-457200" algn="just"/>
            <a:r>
              <a:rPr lang="en-US" sz="2400" dirty="0" smtClean="0">
                <a:solidFill>
                  <a:srgbClr val="231F20"/>
                </a:solidFill>
              </a:rPr>
              <a:t>2 )  Identification </a:t>
            </a:r>
            <a:r>
              <a:rPr lang="en-US" sz="2400" dirty="0">
                <a:solidFill>
                  <a:srgbClr val="231F20"/>
                </a:solidFill>
              </a:rPr>
              <a:t>of alternative assessment and </a:t>
            </a:r>
            <a:r>
              <a:rPr lang="en-US" sz="2400" dirty="0" smtClean="0">
                <a:solidFill>
                  <a:srgbClr val="231F20"/>
                </a:solidFill>
              </a:rPr>
              <a:t>management</a:t>
            </a:r>
          </a:p>
          <a:p>
            <a:pPr marL="457200" indent="-457200" algn="just"/>
            <a:r>
              <a:rPr lang="en-US" sz="2400" dirty="0" smtClean="0">
                <a:solidFill>
                  <a:srgbClr val="231F20"/>
                </a:solidFill>
              </a:rPr>
              <a:t>	options </a:t>
            </a:r>
            <a:r>
              <a:rPr lang="en-US" sz="2400" dirty="0">
                <a:solidFill>
                  <a:srgbClr val="231F20"/>
                </a:solidFill>
              </a:rPr>
              <a:t>that consider biological </a:t>
            </a:r>
            <a:r>
              <a:rPr lang="en-US" sz="2400" dirty="0" smtClean="0">
                <a:solidFill>
                  <a:srgbClr val="231F20"/>
                </a:solidFill>
              </a:rPr>
              <a:t>structure</a:t>
            </a:r>
          </a:p>
          <a:p>
            <a:pPr marL="457200" indent="-457200" algn="l">
              <a:buFont typeface="+mj-lt"/>
              <a:buAutoNum type="arabicParenR"/>
            </a:pPr>
            <a:endParaRPr lang="en-US" sz="2400" dirty="0">
              <a:solidFill>
                <a:srgbClr val="231F20"/>
              </a:solidFill>
            </a:endParaRPr>
          </a:p>
          <a:p>
            <a:pPr marL="457200" indent="-457200" algn="l"/>
            <a:r>
              <a:rPr lang="en-US" sz="2400" dirty="0" smtClean="0">
                <a:solidFill>
                  <a:srgbClr val="231F20"/>
                </a:solidFill>
              </a:rPr>
              <a:t>3)  Consideration </a:t>
            </a:r>
            <a:r>
              <a:rPr lang="en-US" sz="2400" dirty="0">
                <a:solidFill>
                  <a:srgbClr val="231F20"/>
                </a:solidFill>
              </a:rPr>
              <a:t>of the practical limitations of alternative</a:t>
            </a:r>
          </a:p>
          <a:p>
            <a:pPr marL="457200" indent="-457200" algn="l"/>
            <a:r>
              <a:rPr lang="en-US" sz="2400" dirty="0" smtClean="0">
                <a:solidFill>
                  <a:srgbClr val="231F20"/>
                </a:solidFill>
              </a:rPr>
              <a:t>	approaches</a:t>
            </a:r>
            <a:r>
              <a:rPr lang="en-US" sz="2400" dirty="0">
                <a:solidFill>
                  <a:srgbClr val="231F20"/>
                </a:solidFill>
              </a:rPr>
              <a:t>, </a:t>
            </a:r>
            <a:r>
              <a:rPr lang="en-US" sz="2400" dirty="0" smtClean="0">
                <a:solidFill>
                  <a:srgbClr val="231F20"/>
                </a:solidFill>
              </a:rPr>
              <a:t>and </a:t>
            </a:r>
          </a:p>
          <a:p>
            <a:pPr marL="457200" indent="-457200" algn="l"/>
            <a:endParaRPr lang="en-US" sz="2400" dirty="0" smtClean="0">
              <a:solidFill>
                <a:srgbClr val="231F20"/>
              </a:solidFill>
            </a:endParaRPr>
          </a:p>
          <a:p>
            <a:pPr marL="457200" indent="-457200" algn="l"/>
            <a:r>
              <a:rPr lang="en-US" sz="2400" dirty="0" smtClean="0">
                <a:solidFill>
                  <a:srgbClr val="231F20"/>
                </a:solidFill>
              </a:rPr>
              <a:t>4)  </a:t>
            </a:r>
            <a:r>
              <a:rPr lang="en-US" sz="2400" dirty="0" smtClean="0">
                <a:solidFill>
                  <a:srgbClr val="231F20"/>
                </a:solidFill>
              </a:rPr>
              <a:t>Quantitative </a:t>
            </a:r>
            <a:r>
              <a:rPr lang="en-US" sz="2400" dirty="0">
                <a:solidFill>
                  <a:srgbClr val="231F20"/>
                </a:solidFill>
              </a:rPr>
              <a:t>evaluation of outcomes of alternative </a:t>
            </a:r>
            <a:r>
              <a:rPr lang="en-US" sz="2400" dirty="0" smtClean="0">
                <a:solidFill>
                  <a:srgbClr val="231F20"/>
                </a:solidFill>
              </a:rPr>
              <a:t>assessment and </a:t>
            </a:r>
            <a:r>
              <a:rPr lang="en-US" sz="2400" dirty="0">
                <a:solidFill>
                  <a:srgbClr val="231F20"/>
                </a:solidFill>
              </a:rPr>
              <a:t>management options relative to biological, </a:t>
            </a:r>
            <a:r>
              <a:rPr lang="en-US" sz="2400" dirty="0" smtClean="0">
                <a:solidFill>
                  <a:srgbClr val="231F20"/>
                </a:solidFill>
              </a:rPr>
              <a:t>economic, and </a:t>
            </a:r>
            <a:r>
              <a:rPr lang="en-US" sz="2400" dirty="0">
                <a:solidFill>
                  <a:srgbClr val="231F20"/>
                </a:solidFill>
              </a:rPr>
              <a:t>social objectives through MSE.</a:t>
            </a:r>
            <a:endParaRPr lang="es-ES" sz="2400" dirty="0">
              <a:solidFill>
                <a:srgbClr val="231F20"/>
              </a:solidFill>
            </a:endParaRPr>
          </a:p>
          <a:p>
            <a:pPr algn="l"/>
            <a:endParaRPr lang="es-ES" sz="2400" dirty="0">
              <a:solidFill>
                <a:srgbClr val="231F20"/>
              </a:solidFill>
            </a:endParaRPr>
          </a:p>
        </p:txBody>
      </p:sp>
    </p:spTree>
    <p:extLst>
      <p:ext uri="{BB962C8B-B14F-4D97-AF65-F5344CB8AC3E}">
        <p14:creationId xmlns:p14="http://schemas.microsoft.com/office/powerpoint/2010/main" xmlns="" val="2008138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a:extLst>
              <a:ext uri="{FF2B5EF4-FFF2-40B4-BE49-F238E27FC236}">
                <a16:creationId xmlns:a16="http://schemas.microsoft.com/office/drawing/2014/main" xmlns="" id="{3A20F454-0709-4EE3-A637-502277DD8D86}"/>
              </a:ext>
            </a:extLst>
          </p:cNvPr>
          <p:cNvSpPr txBox="1"/>
          <p:nvPr/>
        </p:nvSpPr>
        <p:spPr>
          <a:xfrm>
            <a:off x="683568" y="548680"/>
            <a:ext cx="7920880" cy="6001643"/>
          </a:xfrm>
          <a:prstGeom prst="rect">
            <a:avLst/>
          </a:prstGeom>
          <a:noFill/>
        </p:spPr>
        <p:txBody>
          <a:bodyPr wrap="square" rtlCol="0">
            <a:spAutoFit/>
          </a:bodyPr>
          <a:lstStyle/>
          <a:p>
            <a:pPr algn="l"/>
            <a:endParaRPr lang="es-ES" sz="2400" dirty="0">
              <a:solidFill>
                <a:srgbClr val="231F20"/>
              </a:solidFill>
            </a:endParaRPr>
          </a:p>
          <a:p>
            <a:pPr algn="l"/>
            <a:r>
              <a:rPr lang="es-ES" sz="2400" dirty="0" smtClean="0">
                <a:solidFill>
                  <a:srgbClr val="231F20"/>
                </a:solidFill>
              </a:rPr>
              <a:t>2) </a:t>
            </a:r>
            <a:r>
              <a:rPr lang="es-ES" sz="2400" dirty="0" smtClean="0">
                <a:solidFill>
                  <a:srgbClr val="231F20"/>
                </a:solidFill>
              </a:rPr>
              <a:t> </a:t>
            </a:r>
            <a:r>
              <a:rPr lang="es-ES" sz="2400" dirty="0" err="1">
                <a:solidFill>
                  <a:srgbClr val="231F20"/>
                </a:solidFill>
              </a:rPr>
              <a:t>Alternative</a:t>
            </a:r>
            <a:r>
              <a:rPr lang="es-ES" sz="2400" dirty="0">
                <a:solidFill>
                  <a:srgbClr val="231F20"/>
                </a:solidFill>
              </a:rPr>
              <a:t> </a:t>
            </a:r>
            <a:r>
              <a:rPr lang="es-ES" sz="2400" dirty="0" err="1">
                <a:solidFill>
                  <a:srgbClr val="231F20"/>
                </a:solidFill>
              </a:rPr>
              <a:t>assessment</a:t>
            </a:r>
            <a:r>
              <a:rPr lang="en-US" sz="2400" dirty="0">
                <a:solidFill>
                  <a:srgbClr val="231F20"/>
                </a:solidFill>
              </a:rPr>
              <a:t> and management options </a:t>
            </a:r>
            <a:r>
              <a:rPr lang="es-ES" sz="2400" dirty="0" err="1">
                <a:solidFill>
                  <a:srgbClr val="231F20"/>
                </a:solidFill>
              </a:rPr>
              <a:t>should</a:t>
            </a:r>
            <a:r>
              <a:rPr lang="es-ES" sz="2400" dirty="0">
                <a:solidFill>
                  <a:srgbClr val="231F20"/>
                </a:solidFill>
              </a:rPr>
              <a:t> be </a:t>
            </a:r>
            <a:r>
              <a:rPr lang="es-ES" sz="2400" dirty="0" err="1">
                <a:solidFill>
                  <a:srgbClr val="231F20"/>
                </a:solidFill>
              </a:rPr>
              <a:t>identified</a:t>
            </a:r>
            <a:r>
              <a:rPr lang="es-ES" sz="2400" dirty="0">
                <a:solidFill>
                  <a:srgbClr val="231F20"/>
                </a:solidFill>
              </a:rPr>
              <a:t> </a:t>
            </a:r>
            <a:r>
              <a:rPr lang="es-ES" sz="2400" dirty="0" err="1">
                <a:solidFill>
                  <a:srgbClr val="231F20"/>
                </a:solidFill>
              </a:rPr>
              <a:t>considering</a:t>
            </a:r>
            <a:r>
              <a:rPr lang="es-ES" sz="2400" dirty="0">
                <a:solidFill>
                  <a:srgbClr val="231F20"/>
                </a:solidFill>
              </a:rPr>
              <a:t> </a:t>
            </a:r>
            <a:r>
              <a:rPr lang="es-ES" sz="2400" dirty="0" err="1">
                <a:solidFill>
                  <a:srgbClr val="231F20"/>
                </a:solidFill>
              </a:rPr>
              <a:t>only</a:t>
            </a:r>
            <a:r>
              <a:rPr lang="es-ES" sz="2400" dirty="0">
                <a:solidFill>
                  <a:srgbClr val="231F20"/>
                </a:solidFill>
              </a:rPr>
              <a:t> </a:t>
            </a:r>
            <a:r>
              <a:rPr lang="es-ES" sz="2400" dirty="0" err="1">
                <a:solidFill>
                  <a:srgbClr val="231F20"/>
                </a:solidFill>
              </a:rPr>
              <a:t>one</a:t>
            </a:r>
            <a:r>
              <a:rPr lang="es-ES" sz="2400" dirty="0">
                <a:solidFill>
                  <a:srgbClr val="231F20"/>
                </a:solidFill>
              </a:rPr>
              <a:t> </a:t>
            </a:r>
            <a:r>
              <a:rPr lang="es-ES" sz="2400" dirty="0" err="1">
                <a:solidFill>
                  <a:srgbClr val="231F20"/>
                </a:solidFill>
              </a:rPr>
              <a:t>unique</a:t>
            </a:r>
            <a:r>
              <a:rPr lang="es-ES" sz="2400" dirty="0">
                <a:solidFill>
                  <a:srgbClr val="231F20"/>
                </a:solidFill>
              </a:rPr>
              <a:t> stock </a:t>
            </a:r>
            <a:r>
              <a:rPr lang="es-ES" sz="2400" dirty="0" err="1">
                <a:solidFill>
                  <a:srgbClr val="231F20"/>
                </a:solidFill>
              </a:rPr>
              <a:t>structure</a:t>
            </a:r>
            <a:r>
              <a:rPr lang="es-ES" sz="2400" dirty="0">
                <a:solidFill>
                  <a:srgbClr val="231F20"/>
                </a:solidFill>
              </a:rPr>
              <a:t>:</a:t>
            </a:r>
          </a:p>
          <a:p>
            <a:pPr algn="l"/>
            <a:endParaRPr lang="es-ES" sz="2400" dirty="0">
              <a:solidFill>
                <a:srgbClr val="231F20"/>
              </a:solidFill>
            </a:endParaRPr>
          </a:p>
          <a:p>
            <a:pPr lvl="1">
              <a:buFont typeface="Courier New" pitchFamily="49" charset="0"/>
              <a:buChar char="o"/>
            </a:pPr>
            <a:r>
              <a:rPr lang="en-US" sz="2400" dirty="0">
                <a:solidFill>
                  <a:srgbClr val="231F20"/>
                </a:solidFill>
              </a:rPr>
              <a:t> </a:t>
            </a:r>
            <a:r>
              <a:rPr lang="en-US" sz="2400" dirty="0" smtClean="0">
                <a:solidFill>
                  <a:srgbClr val="231F20"/>
                </a:solidFill>
              </a:rPr>
              <a:t>  </a:t>
            </a:r>
            <a:r>
              <a:rPr lang="en-US" sz="2400" b="0" i="0" u="none" strike="noStrike" baseline="0" dirty="0" smtClean="0">
                <a:solidFill>
                  <a:srgbClr val="231F20"/>
                </a:solidFill>
              </a:rPr>
              <a:t>changing </a:t>
            </a:r>
            <a:r>
              <a:rPr lang="en-US" sz="2400" b="0" i="0" u="none" strike="noStrike" baseline="0" dirty="0">
                <a:solidFill>
                  <a:srgbClr val="231F20"/>
                </a:solidFill>
              </a:rPr>
              <a:t>the scale of the stock assessment or parsing</a:t>
            </a:r>
          </a:p>
          <a:p>
            <a:pPr lvl="1"/>
            <a:r>
              <a:rPr lang="en-US" sz="2400" dirty="0" smtClean="0">
                <a:solidFill>
                  <a:srgbClr val="231F20"/>
                </a:solidFill>
              </a:rPr>
              <a:t>	</a:t>
            </a:r>
            <a:r>
              <a:rPr lang="en-US" sz="2400" b="0" i="0" u="none" strike="noStrike" baseline="0" dirty="0" smtClean="0">
                <a:solidFill>
                  <a:srgbClr val="231F20"/>
                </a:solidFill>
              </a:rPr>
              <a:t>“</a:t>
            </a:r>
            <a:r>
              <a:rPr lang="en-US" sz="2400" b="0" i="0" u="none" strike="noStrike" baseline="0" dirty="0">
                <a:solidFill>
                  <a:srgbClr val="231F20"/>
                </a:solidFill>
              </a:rPr>
              <a:t>mixed” data prior to use in the assessment</a:t>
            </a:r>
          </a:p>
          <a:p>
            <a:pPr lvl="1">
              <a:buFont typeface="Courier New" pitchFamily="49" charset="0"/>
              <a:buChar char="o"/>
            </a:pPr>
            <a:r>
              <a:rPr lang="en-US" sz="2400" b="0" i="0" u="none" strike="noStrike" baseline="0" dirty="0" smtClean="0">
                <a:solidFill>
                  <a:srgbClr val="231F20"/>
                </a:solidFill>
              </a:rPr>
              <a:t>    changing </a:t>
            </a:r>
            <a:r>
              <a:rPr lang="en-US" sz="2400" b="0" i="0" u="none" strike="noStrike" baseline="0" dirty="0">
                <a:solidFill>
                  <a:srgbClr val="231F20"/>
                </a:solidFill>
              </a:rPr>
              <a:t>the scale of management, or </a:t>
            </a:r>
          </a:p>
          <a:p>
            <a:pPr lvl="1">
              <a:buFont typeface="Courier New" pitchFamily="49" charset="0"/>
              <a:buChar char="o"/>
            </a:pPr>
            <a:r>
              <a:rPr lang="en-US" sz="2400" dirty="0" smtClean="0">
                <a:solidFill>
                  <a:srgbClr val="231F20"/>
                </a:solidFill>
              </a:rPr>
              <a:t> </a:t>
            </a:r>
            <a:r>
              <a:rPr lang="en-US" sz="2400" dirty="0" smtClean="0">
                <a:solidFill>
                  <a:srgbClr val="231F20"/>
                </a:solidFill>
              </a:rPr>
              <a:t>   </a:t>
            </a:r>
            <a:r>
              <a:rPr lang="en-US" sz="2400" b="0" i="0" u="none" strike="noStrike" baseline="0" dirty="0" smtClean="0">
                <a:solidFill>
                  <a:srgbClr val="231F20"/>
                </a:solidFill>
              </a:rPr>
              <a:t>changing </a:t>
            </a:r>
            <a:r>
              <a:rPr lang="en-US" sz="2400" b="0" i="0" u="none" strike="noStrike" baseline="0" dirty="0">
                <a:solidFill>
                  <a:srgbClr val="231F20"/>
                </a:solidFill>
              </a:rPr>
              <a:t>both the scale of assessment </a:t>
            </a:r>
            <a:r>
              <a:rPr lang="es-ES" sz="2400" b="0" i="0" u="none" strike="noStrike" baseline="0" dirty="0">
                <a:solidFill>
                  <a:srgbClr val="231F20"/>
                </a:solidFill>
              </a:rPr>
              <a:t>and </a:t>
            </a:r>
            <a:r>
              <a:rPr lang="es-ES" sz="2400" b="0" i="0" u="none" strike="noStrike" baseline="0" dirty="0" err="1">
                <a:solidFill>
                  <a:srgbClr val="231F20"/>
                </a:solidFill>
              </a:rPr>
              <a:t>management</a:t>
            </a:r>
            <a:r>
              <a:rPr lang="es-ES" sz="2400" b="0" i="0" u="none" strike="noStrike" baseline="0" dirty="0">
                <a:solidFill>
                  <a:srgbClr val="231F20"/>
                </a:solidFill>
              </a:rPr>
              <a:t>.</a:t>
            </a:r>
          </a:p>
          <a:p>
            <a:pPr algn="l"/>
            <a:endParaRPr lang="es-ES" sz="2400" dirty="0">
              <a:solidFill>
                <a:srgbClr val="231F20"/>
              </a:solidFill>
            </a:endParaRPr>
          </a:p>
          <a:p>
            <a:pPr algn="l"/>
            <a:r>
              <a:rPr lang="es-ES" sz="2400" dirty="0">
                <a:solidFill>
                  <a:srgbClr val="231F20"/>
                </a:solidFill>
              </a:rPr>
              <a:t> </a:t>
            </a:r>
            <a:r>
              <a:rPr lang="es-ES" sz="2400" dirty="0" err="1">
                <a:solidFill>
                  <a:srgbClr val="231F20"/>
                </a:solidFill>
              </a:rPr>
              <a:t>The</a:t>
            </a:r>
            <a:r>
              <a:rPr lang="es-ES" sz="2400" dirty="0">
                <a:solidFill>
                  <a:srgbClr val="231F20"/>
                </a:solidFill>
              </a:rPr>
              <a:t> ideal </a:t>
            </a:r>
            <a:r>
              <a:rPr lang="es-ES" sz="2400" dirty="0" err="1">
                <a:solidFill>
                  <a:srgbClr val="231F20"/>
                </a:solidFill>
              </a:rPr>
              <a:t>it</a:t>
            </a:r>
            <a:r>
              <a:rPr lang="es-ES" sz="2400" dirty="0">
                <a:solidFill>
                  <a:srgbClr val="231F20"/>
                </a:solidFill>
              </a:rPr>
              <a:t> </a:t>
            </a:r>
            <a:r>
              <a:rPr lang="es-ES" sz="2400" dirty="0" err="1">
                <a:solidFill>
                  <a:srgbClr val="231F20"/>
                </a:solidFill>
              </a:rPr>
              <a:t>would</a:t>
            </a:r>
            <a:r>
              <a:rPr lang="es-ES" sz="2400" dirty="0">
                <a:solidFill>
                  <a:srgbClr val="231F20"/>
                </a:solidFill>
              </a:rPr>
              <a:t> be </a:t>
            </a:r>
            <a:r>
              <a:rPr lang="es-ES" sz="2400" dirty="0" err="1">
                <a:solidFill>
                  <a:srgbClr val="231F20"/>
                </a:solidFill>
              </a:rPr>
              <a:t>that</a:t>
            </a:r>
            <a:r>
              <a:rPr lang="es-ES" sz="2400" dirty="0">
                <a:solidFill>
                  <a:srgbClr val="231F20"/>
                </a:solidFill>
              </a:rPr>
              <a:t> </a:t>
            </a:r>
            <a:r>
              <a:rPr lang="es-ES" sz="2400" dirty="0" err="1">
                <a:solidFill>
                  <a:srgbClr val="231F20"/>
                </a:solidFill>
              </a:rPr>
              <a:t>both</a:t>
            </a:r>
            <a:r>
              <a:rPr lang="es-ES" sz="2400" dirty="0">
                <a:solidFill>
                  <a:srgbClr val="231F20"/>
                </a:solidFill>
              </a:rPr>
              <a:t> </a:t>
            </a:r>
            <a:r>
              <a:rPr lang="es-ES" sz="2400" dirty="0" err="1">
                <a:solidFill>
                  <a:srgbClr val="231F20"/>
                </a:solidFill>
              </a:rPr>
              <a:t>the</a:t>
            </a:r>
            <a:r>
              <a:rPr lang="es-ES" sz="2400" dirty="0">
                <a:solidFill>
                  <a:srgbClr val="231F20"/>
                </a:solidFill>
              </a:rPr>
              <a:t> </a:t>
            </a:r>
            <a:r>
              <a:rPr lang="es-ES" sz="2400" dirty="0" err="1">
                <a:solidFill>
                  <a:srgbClr val="231F20"/>
                </a:solidFill>
              </a:rPr>
              <a:t>scale</a:t>
            </a:r>
            <a:r>
              <a:rPr lang="es-ES" sz="2400" dirty="0">
                <a:solidFill>
                  <a:srgbClr val="231F20"/>
                </a:solidFill>
              </a:rPr>
              <a:t> </a:t>
            </a:r>
            <a:r>
              <a:rPr lang="es-ES" sz="2400" dirty="0" err="1">
                <a:solidFill>
                  <a:srgbClr val="231F20"/>
                </a:solidFill>
              </a:rPr>
              <a:t>of</a:t>
            </a:r>
            <a:r>
              <a:rPr lang="es-ES" sz="2400" dirty="0">
                <a:solidFill>
                  <a:srgbClr val="231F20"/>
                </a:solidFill>
              </a:rPr>
              <a:t> </a:t>
            </a:r>
            <a:r>
              <a:rPr lang="es-ES" sz="2400" dirty="0" err="1">
                <a:solidFill>
                  <a:srgbClr val="231F20"/>
                </a:solidFill>
              </a:rPr>
              <a:t>assessment</a:t>
            </a:r>
            <a:r>
              <a:rPr lang="es-ES" sz="2400" dirty="0">
                <a:solidFill>
                  <a:srgbClr val="231F20"/>
                </a:solidFill>
              </a:rPr>
              <a:t> and </a:t>
            </a:r>
            <a:r>
              <a:rPr lang="es-ES" sz="2400" dirty="0" err="1">
                <a:solidFill>
                  <a:srgbClr val="231F20"/>
                </a:solidFill>
              </a:rPr>
              <a:t>management</a:t>
            </a:r>
            <a:r>
              <a:rPr lang="es-ES" sz="2400" dirty="0">
                <a:solidFill>
                  <a:srgbClr val="231F20"/>
                </a:solidFill>
              </a:rPr>
              <a:t> </a:t>
            </a:r>
            <a:r>
              <a:rPr lang="es-ES" sz="2400" dirty="0" err="1">
                <a:solidFill>
                  <a:srgbClr val="231F20"/>
                </a:solidFill>
              </a:rPr>
              <a:t>should</a:t>
            </a:r>
            <a:r>
              <a:rPr lang="es-ES" sz="2400" dirty="0">
                <a:solidFill>
                  <a:srgbClr val="231F20"/>
                </a:solidFill>
              </a:rPr>
              <a:t> be </a:t>
            </a:r>
            <a:r>
              <a:rPr lang="es-ES" sz="2400" dirty="0" err="1">
                <a:solidFill>
                  <a:srgbClr val="231F20"/>
                </a:solidFill>
              </a:rPr>
              <a:t>change</a:t>
            </a:r>
            <a:r>
              <a:rPr lang="es-ES" sz="2400" dirty="0">
                <a:solidFill>
                  <a:srgbClr val="231F20"/>
                </a:solidFill>
              </a:rPr>
              <a:t>. </a:t>
            </a:r>
            <a:r>
              <a:rPr lang="es-ES" sz="2400" dirty="0" err="1">
                <a:solidFill>
                  <a:srgbClr val="231F20"/>
                </a:solidFill>
              </a:rPr>
              <a:t>However</a:t>
            </a:r>
            <a:r>
              <a:rPr lang="es-ES" sz="2400" dirty="0">
                <a:solidFill>
                  <a:srgbClr val="231F20"/>
                </a:solidFill>
              </a:rPr>
              <a:t>, </a:t>
            </a:r>
            <a:r>
              <a:rPr lang="es-ES" sz="2400" dirty="0" err="1">
                <a:solidFill>
                  <a:srgbClr val="231F20"/>
                </a:solidFill>
              </a:rPr>
              <a:t>now</a:t>
            </a:r>
            <a:r>
              <a:rPr lang="es-ES" sz="2400" dirty="0">
                <a:solidFill>
                  <a:srgbClr val="231F20"/>
                </a:solidFill>
              </a:rPr>
              <a:t> </a:t>
            </a:r>
            <a:r>
              <a:rPr lang="es-ES" sz="2400" dirty="0" err="1">
                <a:solidFill>
                  <a:srgbClr val="231F20"/>
                </a:solidFill>
              </a:rPr>
              <a:t>also</a:t>
            </a:r>
            <a:r>
              <a:rPr lang="es-ES" sz="2400" dirty="0">
                <a:solidFill>
                  <a:srgbClr val="231F20"/>
                </a:solidFill>
              </a:rPr>
              <a:t> </a:t>
            </a:r>
            <a:r>
              <a:rPr lang="es-ES" sz="2400" dirty="0" err="1">
                <a:solidFill>
                  <a:srgbClr val="231F20"/>
                </a:solidFill>
              </a:rPr>
              <a:t>there</a:t>
            </a:r>
            <a:r>
              <a:rPr lang="es-ES" sz="2400" dirty="0">
                <a:solidFill>
                  <a:srgbClr val="231F20"/>
                </a:solidFill>
              </a:rPr>
              <a:t> </a:t>
            </a:r>
            <a:r>
              <a:rPr lang="es-ES" sz="2400" dirty="0" err="1">
                <a:solidFill>
                  <a:srgbClr val="231F20"/>
                </a:solidFill>
              </a:rPr>
              <a:t>is</a:t>
            </a:r>
            <a:r>
              <a:rPr lang="es-ES" sz="2400" dirty="0">
                <a:solidFill>
                  <a:srgbClr val="231F20"/>
                </a:solidFill>
              </a:rPr>
              <a:t> a </a:t>
            </a:r>
            <a:r>
              <a:rPr lang="es-ES" sz="2400" dirty="0" err="1">
                <a:solidFill>
                  <a:srgbClr val="231F20"/>
                </a:solidFill>
              </a:rPr>
              <a:t>mismatch</a:t>
            </a:r>
            <a:r>
              <a:rPr lang="es-ES" sz="2400" dirty="0">
                <a:solidFill>
                  <a:srgbClr val="231F20"/>
                </a:solidFill>
              </a:rPr>
              <a:t> </a:t>
            </a:r>
            <a:r>
              <a:rPr lang="es-ES" sz="2400" dirty="0" err="1">
                <a:solidFill>
                  <a:srgbClr val="231F20"/>
                </a:solidFill>
              </a:rPr>
              <a:t>between</a:t>
            </a:r>
            <a:r>
              <a:rPr lang="es-ES" sz="2400" dirty="0">
                <a:solidFill>
                  <a:srgbClr val="231F20"/>
                </a:solidFill>
              </a:rPr>
              <a:t> </a:t>
            </a:r>
            <a:r>
              <a:rPr lang="es-ES" sz="2400" dirty="0" err="1">
                <a:solidFill>
                  <a:srgbClr val="231F20"/>
                </a:solidFill>
              </a:rPr>
              <a:t>the</a:t>
            </a:r>
            <a:r>
              <a:rPr lang="es-ES" sz="2400" dirty="0">
                <a:solidFill>
                  <a:srgbClr val="231F20"/>
                </a:solidFill>
              </a:rPr>
              <a:t> </a:t>
            </a:r>
            <a:r>
              <a:rPr lang="es-ES" sz="2400" dirty="0" err="1">
                <a:solidFill>
                  <a:srgbClr val="231F20"/>
                </a:solidFill>
              </a:rPr>
              <a:t>assessment</a:t>
            </a:r>
            <a:r>
              <a:rPr lang="es-ES" sz="2400" dirty="0">
                <a:solidFill>
                  <a:srgbClr val="231F20"/>
                </a:solidFill>
              </a:rPr>
              <a:t> and </a:t>
            </a:r>
            <a:r>
              <a:rPr lang="es-ES" sz="2400" dirty="0" err="1">
                <a:solidFill>
                  <a:srgbClr val="231F20"/>
                </a:solidFill>
              </a:rPr>
              <a:t>managment</a:t>
            </a:r>
            <a:r>
              <a:rPr lang="es-ES" sz="2400" dirty="0">
                <a:solidFill>
                  <a:srgbClr val="231F20"/>
                </a:solidFill>
              </a:rPr>
              <a:t> </a:t>
            </a:r>
            <a:r>
              <a:rPr lang="es-ES" sz="2400" dirty="0" err="1">
                <a:solidFill>
                  <a:srgbClr val="231F20"/>
                </a:solidFill>
              </a:rPr>
              <a:t>units</a:t>
            </a:r>
            <a:r>
              <a:rPr lang="es-ES" sz="2400" dirty="0">
                <a:solidFill>
                  <a:srgbClr val="231F20"/>
                </a:solidFill>
              </a:rPr>
              <a:t>. </a:t>
            </a:r>
            <a:r>
              <a:rPr lang="es-ES" sz="2400" dirty="0" err="1">
                <a:solidFill>
                  <a:srgbClr val="231F20"/>
                </a:solidFill>
              </a:rPr>
              <a:t>The</a:t>
            </a:r>
            <a:r>
              <a:rPr lang="es-ES" sz="2400" dirty="0">
                <a:solidFill>
                  <a:srgbClr val="231F20"/>
                </a:solidFill>
              </a:rPr>
              <a:t> TAC </a:t>
            </a:r>
            <a:r>
              <a:rPr lang="es-ES" sz="2400" dirty="0" err="1">
                <a:solidFill>
                  <a:srgbClr val="231F20"/>
                </a:solidFill>
              </a:rPr>
              <a:t>is</a:t>
            </a:r>
            <a:r>
              <a:rPr lang="es-ES" sz="2400" dirty="0">
                <a:solidFill>
                  <a:srgbClr val="231F20"/>
                </a:solidFill>
              </a:rPr>
              <a:t> </a:t>
            </a:r>
            <a:r>
              <a:rPr lang="es-ES" sz="2400" dirty="0" err="1">
                <a:solidFill>
                  <a:srgbClr val="231F20"/>
                </a:solidFill>
              </a:rPr>
              <a:t>given</a:t>
            </a:r>
            <a:r>
              <a:rPr lang="es-ES" sz="2400" dirty="0">
                <a:solidFill>
                  <a:srgbClr val="231F20"/>
                </a:solidFill>
              </a:rPr>
              <a:t> </a:t>
            </a:r>
            <a:r>
              <a:rPr lang="es-ES" sz="2400" dirty="0" err="1">
                <a:solidFill>
                  <a:srgbClr val="231F20"/>
                </a:solidFill>
              </a:rPr>
              <a:t>for</a:t>
            </a:r>
            <a:r>
              <a:rPr lang="es-ES" sz="2400" dirty="0">
                <a:solidFill>
                  <a:srgbClr val="231F20"/>
                </a:solidFill>
              </a:rPr>
              <a:t> </a:t>
            </a:r>
            <a:r>
              <a:rPr lang="es-ES" sz="2400" dirty="0" err="1">
                <a:solidFill>
                  <a:srgbClr val="231F20"/>
                </a:solidFill>
              </a:rPr>
              <a:t>both</a:t>
            </a:r>
            <a:r>
              <a:rPr lang="es-ES" sz="2400" dirty="0">
                <a:solidFill>
                  <a:srgbClr val="231F20"/>
                </a:solidFill>
              </a:rPr>
              <a:t> </a:t>
            </a:r>
            <a:r>
              <a:rPr lang="es-ES" sz="2400" dirty="0" err="1">
                <a:solidFill>
                  <a:srgbClr val="231F20"/>
                </a:solidFill>
              </a:rPr>
              <a:t>species</a:t>
            </a:r>
            <a:r>
              <a:rPr lang="es-ES" sz="2400" dirty="0">
                <a:solidFill>
                  <a:srgbClr val="231F20"/>
                </a:solidFill>
              </a:rPr>
              <a:t> </a:t>
            </a:r>
            <a:r>
              <a:rPr lang="es-ES" sz="2400" dirty="0" err="1">
                <a:solidFill>
                  <a:srgbClr val="231F20"/>
                </a:solidFill>
              </a:rPr>
              <a:t>toghether</a:t>
            </a:r>
            <a:r>
              <a:rPr lang="es-ES" sz="2400" dirty="0">
                <a:solidFill>
                  <a:srgbClr val="231F20"/>
                </a:solidFill>
              </a:rPr>
              <a:t> and </a:t>
            </a:r>
            <a:r>
              <a:rPr lang="es-ES" sz="2400" dirty="0" err="1">
                <a:solidFill>
                  <a:srgbClr val="231F20"/>
                </a:solidFill>
              </a:rPr>
              <a:t>it</a:t>
            </a:r>
            <a:r>
              <a:rPr lang="es-ES" sz="2400" dirty="0">
                <a:solidFill>
                  <a:srgbClr val="231F20"/>
                </a:solidFill>
              </a:rPr>
              <a:t> </a:t>
            </a:r>
            <a:r>
              <a:rPr lang="es-ES" sz="2400" dirty="0" err="1">
                <a:solidFill>
                  <a:srgbClr val="231F20"/>
                </a:solidFill>
              </a:rPr>
              <a:t>does</a:t>
            </a:r>
            <a:r>
              <a:rPr lang="es-ES" sz="2400" dirty="0">
                <a:solidFill>
                  <a:srgbClr val="231F20"/>
                </a:solidFill>
              </a:rPr>
              <a:t> </a:t>
            </a:r>
            <a:r>
              <a:rPr lang="es-ES" sz="2400" dirty="0" err="1">
                <a:solidFill>
                  <a:srgbClr val="231F20"/>
                </a:solidFill>
              </a:rPr>
              <a:t>not</a:t>
            </a:r>
            <a:r>
              <a:rPr lang="es-ES" sz="2400" dirty="0">
                <a:solidFill>
                  <a:srgbClr val="231F20"/>
                </a:solidFill>
              </a:rPr>
              <a:t> </a:t>
            </a:r>
            <a:r>
              <a:rPr lang="es-ES" sz="2400" dirty="0" err="1">
                <a:solidFill>
                  <a:srgbClr val="231F20"/>
                </a:solidFill>
              </a:rPr>
              <a:t>consider</a:t>
            </a:r>
            <a:r>
              <a:rPr lang="es-ES" sz="2400" dirty="0">
                <a:solidFill>
                  <a:srgbClr val="231F20"/>
                </a:solidFill>
              </a:rPr>
              <a:t> </a:t>
            </a:r>
            <a:r>
              <a:rPr lang="es-ES" sz="2400" dirty="0" err="1">
                <a:solidFill>
                  <a:srgbClr val="231F20"/>
                </a:solidFill>
              </a:rPr>
              <a:t>the</a:t>
            </a:r>
            <a:r>
              <a:rPr lang="es-ES" sz="2400" dirty="0">
                <a:solidFill>
                  <a:srgbClr val="231F20"/>
                </a:solidFill>
              </a:rPr>
              <a:t> actual </a:t>
            </a:r>
            <a:r>
              <a:rPr lang="es-ES" sz="2400" dirty="0" err="1">
                <a:solidFill>
                  <a:srgbClr val="231F20"/>
                </a:solidFill>
              </a:rPr>
              <a:t>definitions</a:t>
            </a:r>
            <a:r>
              <a:rPr lang="es-ES" sz="2400" dirty="0">
                <a:solidFill>
                  <a:srgbClr val="231F20"/>
                </a:solidFill>
              </a:rPr>
              <a:t> </a:t>
            </a:r>
            <a:r>
              <a:rPr lang="es-ES" sz="2400" dirty="0" err="1">
                <a:solidFill>
                  <a:srgbClr val="231F20"/>
                </a:solidFill>
              </a:rPr>
              <a:t>of</a:t>
            </a:r>
            <a:r>
              <a:rPr lang="es-ES" sz="2400" dirty="0">
                <a:solidFill>
                  <a:srgbClr val="231F20"/>
                </a:solidFill>
              </a:rPr>
              <a:t> stock </a:t>
            </a:r>
            <a:r>
              <a:rPr lang="es-ES" sz="2400" dirty="0" err="1">
                <a:solidFill>
                  <a:srgbClr val="231F20"/>
                </a:solidFill>
              </a:rPr>
              <a:t>units</a:t>
            </a:r>
            <a:r>
              <a:rPr lang="es-ES" sz="2400" dirty="0">
                <a:solidFill>
                  <a:srgbClr val="231F20"/>
                </a:solidFill>
              </a:rPr>
              <a:t>.</a:t>
            </a:r>
          </a:p>
          <a:p>
            <a:pPr algn="l"/>
            <a:endParaRPr lang="es-ES" sz="2400" dirty="0">
              <a:solidFill>
                <a:srgbClr val="231F20"/>
              </a:solidFill>
            </a:endParaRPr>
          </a:p>
        </p:txBody>
      </p:sp>
    </p:spTree>
    <p:extLst>
      <p:ext uri="{BB962C8B-B14F-4D97-AF65-F5344CB8AC3E}">
        <p14:creationId xmlns:p14="http://schemas.microsoft.com/office/powerpoint/2010/main" xmlns="" val="267501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4A9B9C1-6DF7-4542-B6FA-0520FFE76C31}"/>
              </a:ext>
            </a:extLst>
          </p:cNvPr>
          <p:cNvSpPr txBox="1"/>
          <p:nvPr/>
        </p:nvSpPr>
        <p:spPr>
          <a:xfrm>
            <a:off x="683568" y="620688"/>
            <a:ext cx="8064896" cy="5262979"/>
          </a:xfrm>
          <a:prstGeom prst="rect">
            <a:avLst/>
          </a:prstGeom>
          <a:noFill/>
        </p:spPr>
        <p:txBody>
          <a:bodyPr wrap="square">
            <a:spAutoFit/>
          </a:bodyPr>
          <a:lstStyle/>
          <a:p>
            <a:pPr algn="l"/>
            <a:r>
              <a:rPr lang="en-US" sz="2400" b="0" i="0" u="none" strike="noStrike" baseline="0" dirty="0">
                <a:solidFill>
                  <a:srgbClr val="231F20"/>
                </a:solidFill>
              </a:rPr>
              <a:t>Alternative assessment model: </a:t>
            </a:r>
          </a:p>
          <a:p>
            <a:pPr algn="l"/>
            <a:r>
              <a:rPr lang="es-ES" sz="2400" dirty="0" err="1">
                <a:solidFill>
                  <a:srgbClr val="231F20"/>
                </a:solidFill>
              </a:rPr>
              <a:t>Comparative</a:t>
            </a:r>
            <a:r>
              <a:rPr lang="es-ES" sz="2400" dirty="0">
                <a:solidFill>
                  <a:srgbClr val="231F20"/>
                </a:solidFill>
              </a:rPr>
              <a:t> análisis </a:t>
            </a:r>
            <a:r>
              <a:rPr lang="es-ES" sz="2400" dirty="0" err="1">
                <a:solidFill>
                  <a:srgbClr val="231F20"/>
                </a:solidFill>
              </a:rPr>
              <a:t>of</a:t>
            </a:r>
            <a:r>
              <a:rPr lang="es-ES" sz="2400" dirty="0">
                <a:solidFill>
                  <a:srgbClr val="231F20"/>
                </a:solidFill>
              </a:rPr>
              <a:t> </a:t>
            </a:r>
            <a:r>
              <a:rPr lang="es-ES" sz="2400" dirty="0" err="1">
                <a:solidFill>
                  <a:srgbClr val="231F20"/>
                </a:solidFill>
              </a:rPr>
              <a:t>the</a:t>
            </a:r>
            <a:r>
              <a:rPr lang="es-ES" sz="2400" dirty="0">
                <a:solidFill>
                  <a:srgbClr val="231F20"/>
                </a:solidFill>
              </a:rPr>
              <a:t> </a:t>
            </a:r>
            <a:r>
              <a:rPr lang="es-ES" sz="2400" dirty="0" err="1">
                <a:solidFill>
                  <a:srgbClr val="231F20"/>
                </a:solidFill>
              </a:rPr>
              <a:t>biological</a:t>
            </a:r>
            <a:r>
              <a:rPr lang="es-ES" sz="2400" dirty="0">
                <a:solidFill>
                  <a:srgbClr val="231F20"/>
                </a:solidFill>
              </a:rPr>
              <a:t> </a:t>
            </a:r>
            <a:r>
              <a:rPr lang="es-ES" sz="2400" dirty="0" err="1">
                <a:solidFill>
                  <a:srgbClr val="231F20"/>
                </a:solidFill>
              </a:rPr>
              <a:t>characteristics</a:t>
            </a:r>
            <a:r>
              <a:rPr lang="es-ES" sz="2400" dirty="0">
                <a:solidFill>
                  <a:srgbClr val="231F20"/>
                </a:solidFill>
              </a:rPr>
              <a:t> </a:t>
            </a:r>
            <a:r>
              <a:rPr lang="es-ES" sz="2400" dirty="0" err="1">
                <a:solidFill>
                  <a:srgbClr val="231F20"/>
                </a:solidFill>
              </a:rPr>
              <a:t>of</a:t>
            </a:r>
            <a:r>
              <a:rPr lang="es-ES" sz="2400" dirty="0">
                <a:solidFill>
                  <a:srgbClr val="231F20"/>
                </a:solidFill>
              </a:rPr>
              <a:t> </a:t>
            </a:r>
            <a:r>
              <a:rPr lang="es-ES" sz="2400" dirty="0" err="1">
                <a:solidFill>
                  <a:srgbClr val="231F20"/>
                </a:solidFill>
              </a:rPr>
              <a:t>anglerfish</a:t>
            </a:r>
            <a:r>
              <a:rPr lang="es-ES" sz="2400" dirty="0">
                <a:solidFill>
                  <a:srgbClr val="231F20"/>
                </a:solidFill>
              </a:rPr>
              <a:t> </a:t>
            </a:r>
            <a:r>
              <a:rPr lang="es-ES" sz="2400" dirty="0" err="1">
                <a:solidFill>
                  <a:srgbClr val="231F20"/>
                </a:solidFill>
              </a:rPr>
              <a:t>between</a:t>
            </a:r>
            <a:r>
              <a:rPr lang="es-ES" sz="2400" dirty="0">
                <a:solidFill>
                  <a:srgbClr val="231F20"/>
                </a:solidFill>
              </a:rPr>
              <a:t> </a:t>
            </a:r>
            <a:r>
              <a:rPr lang="es-ES" sz="2400" dirty="0" err="1">
                <a:solidFill>
                  <a:srgbClr val="231F20"/>
                </a:solidFill>
              </a:rPr>
              <a:t>different</a:t>
            </a:r>
            <a:r>
              <a:rPr lang="es-ES" sz="2400" dirty="0">
                <a:solidFill>
                  <a:srgbClr val="231F20"/>
                </a:solidFill>
              </a:rPr>
              <a:t> áreas </a:t>
            </a:r>
            <a:r>
              <a:rPr lang="es-ES" sz="2400" dirty="0" err="1">
                <a:solidFill>
                  <a:srgbClr val="231F20"/>
                </a:solidFill>
              </a:rPr>
              <a:t>would</a:t>
            </a:r>
            <a:r>
              <a:rPr lang="es-ES" sz="2400" dirty="0">
                <a:solidFill>
                  <a:srgbClr val="231F20"/>
                </a:solidFill>
              </a:rPr>
              <a:t> be </a:t>
            </a:r>
            <a:r>
              <a:rPr lang="es-ES" sz="2400" dirty="0" err="1">
                <a:solidFill>
                  <a:srgbClr val="231F20"/>
                </a:solidFill>
              </a:rPr>
              <a:t>necessary</a:t>
            </a:r>
            <a:r>
              <a:rPr lang="es-ES" sz="2400" dirty="0">
                <a:solidFill>
                  <a:srgbClr val="231F20"/>
                </a:solidFill>
              </a:rPr>
              <a:t> </a:t>
            </a:r>
            <a:r>
              <a:rPr lang="es-ES" sz="2400" dirty="0" err="1">
                <a:solidFill>
                  <a:srgbClr val="231F20"/>
                </a:solidFill>
              </a:rPr>
              <a:t>for</a:t>
            </a:r>
            <a:r>
              <a:rPr lang="es-ES" sz="2400" dirty="0">
                <a:solidFill>
                  <a:srgbClr val="231F20"/>
                </a:solidFill>
              </a:rPr>
              <a:t> </a:t>
            </a:r>
            <a:r>
              <a:rPr lang="es-ES" sz="2400" dirty="0" err="1">
                <a:solidFill>
                  <a:srgbClr val="231F20"/>
                </a:solidFill>
              </a:rPr>
              <a:t>the</a:t>
            </a:r>
            <a:r>
              <a:rPr lang="es-ES" sz="2400" dirty="0">
                <a:solidFill>
                  <a:srgbClr val="231F20"/>
                </a:solidFill>
              </a:rPr>
              <a:t> </a:t>
            </a:r>
            <a:r>
              <a:rPr lang="es-ES" sz="2400" dirty="0" err="1">
                <a:solidFill>
                  <a:srgbClr val="231F20"/>
                </a:solidFill>
              </a:rPr>
              <a:t>development</a:t>
            </a:r>
            <a:r>
              <a:rPr lang="es-ES" sz="2400" dirty="0">
                <a:solidFill>
                  <a:srgbClr val="231F20"/>
                </a:solidFill>
              </a:rPr>
              <a:t> </a:t>
            </a:r>
            <a:r>
              <a:rPr lang="es-ES" sz="2400" dirty="0" err="1">
                <a:solidFill>
                  <a:srgbClr val="231F20"/>
                </a:solidFill>
              </a:rPr>
              <a:t>of</a:t>
            </a:r>
            <a:r>
              <a:rPr lang="es-ES" sz="2400" dirty="0">
                <a:solidFill>
                  <a:srgbClr val="231F20"/>
                </a:solidFill>
              </a:rPr>
              <a:t> a new </a:t>
            </a:r>
            <a:r>
              <a:rPr lang="es-ES" sz="2400" dirty="0" err="1">
                <a:solidFill>
                  <a:srgbClr val="231F20"/>
                </a:solidFill>
              </a:rPr>
              <a:t>model</a:t>
            </a:r>
            <a:r>
              <a:rPr lang="es-ES" sz="2400" dirty="0">
                <a:solidFill>
                  <a:srgbClr val="231F20"/>
                </a:solidFill>
              </a:rPr>
              <a:t> </a:t>
            </a:r>
            <a:r>
              <a:rPr lang="es-ES" sz="2400" dirty="0" err="1">
                <a:solidFill>
                  <a:srgbClr val="231F20"/>
                </a:solidFill>
              </a:rPr>
              <a:t>considering</a:t>
            </a:r>
            <a:r>
              <a:rPr lang="es-ES" sz="2400" dirty="0">
                <a:solidFill>
                  <a:srgbClr val="231F20"/>
                </a:solidFill>
              </a:rPr>
              <a:t> </a:t>
            </a:r>
            <a:r>
              <a:rPr lang="es-ES" sz="2400" dirty="0" err="1">
                <a:solidFill>
                  <a:srgbClr val="231F20"/>
                </a:solidFill>
              </a:rPr>
              <a:t>the</a:t>
            </a:r>
            <a:r>
              <a:rPr lang="es-ES" sz="2400" dirty="0">
                <a:solidFill>
                  <a:srgbClr val="231F20"/>
                </a:solidFill>
              </a:rPr>
              <a:t> stock </a:t>
            </a:r>
            <a:r>
              <a:rPr lang="es-ES" sz="2400" dirty="0" err="1">
                <a:solidFill>
                  <a:srgbClr val="231F20"/>
                </a:solidFill>
              </a:rPr>
              <a:t>identity</a:t>
            </a:r>
            <a:r>
              <a:rPr lang="es-ES" sz="2400" dirty="0">
                <a:solidFill>
                  <a:srgbClr val="231F20"/>
                </a:solidFill>
              </a:rPr>
              <a:t>. </a:t>
            </a:r>
          </a:p>
          <a:p>
            <a:pPr algn="l"/>
            <a:endParaRPr lang="es-ES" sz="2400" dirty="0">
              <a:solidFill>
                <a:srgbClr val="231F20"/>
              </a:solidFill>
            </a:endParaRPr>
          </a:p>
          <a:p>
            <a:pPr algn="l"/>
            <a:r>
              <a:rPr lang="es-ES" sz="2400" dirty="0" err="1">
                <a:solidFill>
                  <a:srgbClr val="231F20"/>
                </a:solidFill>
              </a:rPr>
              <a:t>Survey</a:t>
            </a:r>
            <a:r>
              <a:rPr lang="es-ES" sz="2400" dirty="0">
                <a:solidFill>
                  <a:srgbClr val="231F20"/>
                </a:solidFill>
              </a:rPr>
              <a:t> and </a:t>
            </a:r>
            <a:r>
              <a:rPr lang="es-ES" sz="2400" dirty="0" err="1">
                <a:solidFill>
                  <a:srgbClr val="231F20"/>
                </a:solidFill>
              </a:rPr>
              <a:t>CPUEs</a:t>
            </a:r>
            <a:r>
              <a:rPr lang="es-ES" sz="2400" dirty="0">
                <a:solidFill>
                  <a:srgbClr val="231F20"/>
                </a:solidFill>
              </a:rPr>
              <a:t> </a:t>
            </a:r>
            <a:r>
              <a:rPr lang="es-ES" sz="2400" dirty="0" err="1">
                <a:solidFill>
                  <a:srgbClr val="231F20"/>
                </a:solidFill>
              </a:rPr>
              <a:t>available</a:t>
            </a:r>
            <a:r>
              <a:rPr lang="es-ES" sz="2400" dirty="0">
                <a:solidFill>
                  <a:srgbClr val="231F20"/>
                </a:solidFill>
              </a:rPr>
              <a:t> </a:t>
            </a:r>
            <a:r>
              <a:rPr lang="es-ES" sz="2400" dirty="0" err="1">
                <a:solidFill>
                  <a:srgbClr val="231F20"/>
                </a:solidFill>
              </a:rPr>
              <a:t>should</a:t>
            </a:r>
            <a:r>
              <a:rPr lang="es-ES" sz="2400" dirty="0">
                <a:solidFill>
                  <a:srgbClr val="231F20"/>
                </a:solidFill>
              </a:rPr>
              <a:t> be </a:t>
            </a:r>
            <a:r>
              <a:rPr lang="es-ES" sz="2400" dirty="0" err="1">
                <a:solidFill>
                  <a:srgbClr val="231F20"/>
                </a:solidFill>
              </a:rPr>
              <a:t>analysed</a:t>
            </a:r>
            <a:r>
              <a:rPr lang="es-ES" sz="2400" dirty="0">
                <a:solidFill>
                  <a:srgbClr val="231F20"/>
                </a:solidFill>
              </a:rPr>
              <a:t> </a:t>
            </a:r>
            <a:r>
              <a:rPr lang="es-ES" sz="2400" dirty="0" err="1">
                <a:solidFill>
                  <a:srgbClr val="231F20"/>
                </a:solidFill>
              </a:rPr>
              <a:t>how</a:t>
            </a:r>
            <a:r>
              <a:rPr lang="es-ES" sz="2400" dirty="0">
                <a:solidFill>
                  <a:srgbClr val="231F20"/>
                </a:solidFill>
              </a:rPr>
              <a:t> </a:t>
            </a:r>
            <a:r>
              <a:rPr lang="es-ES" sz="2400" dirty="0" err="1">
                <a:solidFill>
                  <a:srgbClr val="231F20"/>
                </a:solidFill>
              </a:rPr>
              <a:t>to</a:t>
            </a:r>
            <a:r>
              <a:rPr lang="es-ES" sz="2400" dirty="0">
                <a:solidFill>
                  <a:srgbClr val="231F20"/>
                </a:solidFill>
              </a:rPr>
              <a:t> introduce </a:t>
            </a:r>
            <a:r>
              <a:rPr lang="es-ES" sz="2400" dirty="0" err="1">
                <a:solidFill>
                  <a:srgbClr val="231F20"/>
                </a:solidFill>
              </a:rPr>
              <a:t>them</a:t>
            </a:r>
            <a:r>
              <a:rPr lang="es-ES" sz="2400" dirty="0">
                <a:solidFill>
                  <a:srgbClr val="231F20"/>
                </a:solidFill>
              </a:rPr>
              <a:t> </a:t>
            </a:r>
            <a:r>
              <a:rPr lang="es-ES" sz="2400" dirty="0" err="1">
                <a:solidFill>
                  <a:srgbClr val="231F20"/>
                </a:solidFill>
              </a:rPr>
              <a:t>due</a:t>
            </a:r>
            <a:r>
              <a:rPr lang="es-ES" sz="2400" dirty="0">
                <a:solidFill>
                  <a:srgbClr val="231F20"/>
                </a:solidFill>
              </a:rPr>
              <a:t> </a:t>
            </a:r>
            <a:r>
              <a:rPr lang="es-ES" sz="2400" dirty="0" err="1">
                <a:solidFill>
                  <a:srgbClr val="231F20"/>
                </a:solidFill>
              </a:rPr>
              <a:t>to</a:t>
            </a:r>
            <a:r>
              <a:rPr lang="es-ES" sz="2400" dirty="0">
                <a:solidFill>
                  <a:srgbClr val="231F20"/>
                </a:solidFill>
              </a:rPr>
              <a:t> </a:t>
            </a:r>
            <a:r>
              <a:rPr lang="es-ES" sz="2400" dirty="0" err="1">
                <a:solidFill>
                  <a:srgbClr val="231F20"/>
                </a:solidFill>
              </a:rPr>
              <a:t>the</a:t>
            </a:r>
            <a:r>
              <a:rPr lang="es-ES" sz="2400" dirty="0">
                <a:solidFill>
                  <a:srgbClr val="231F20"/>
                </a:solidFill>
              </a:rPr>
              <a:t> </a:t>
            </a:r>
            <a:r>
              <a:rPr lang="es-ES" sz="2400" dirty="0" err="1">
                <a:solidFill>
                  <a:srgbClr val="231F20"/>
                </a:solidFill>
              </a:rPr>
              <a:t>differences</a:t>
            </a:r>
            <a:r>
              <a:rPr lang="es-ES" sz="2400" dirty="0">
                <a:solidFill>
                  <a:srgbClr val="231F20"/>
                </a:solidFill>
              </a:rPr>
              <a:t> in </a:t>
            </a:r>
            <a:r>
              <a:rPr lang="es-ES" sz="2400" dirty="0" err="1">
                <a:solidFill>
                  <a:srgbClr val="231F20"/>
                </a:solidFill>
              </a:rPr>
              <a:t>the</a:t>
            </a:r>
            <a:r>
              <a:rPr lang="es-ES" sz="2400" dirty="0">
                <a:solidFill>
                  <a:srgbClr val="231F20"/>
                </a:solidFill>
              </a:rPr>
              <a:t> </a:t>
            </a:r>
            <a:r>
              <a:rPr lang="es-ES" sz="2400" dirty="0" err="1" smtClean="0">
                <a:solidFill>
                  <a:srgbClr val="231F20"/>
                </a:solidFill>
              </a:rPr>
              <a:t>areas</a:t>
            </a:r>
            <a:r>
              <a:rPr lang="es-ES" sz="2400" dirty="0" smtClean="0">
                <a:solidFill>
                  <a:srgbClr val="231F20"/>
                </a:solidFill>
              </a:rPr>
              <a:t> </a:t>
            </a:r>
            <a:r>
              <a:rPr lang="es-ES" sz="2400" dirty="0" err="1">
                <a:solidFill>
                  <a:srgbClr val="231F20"/>
                </a:solidFill>
              </a:rPr>
              <a:t>that</a:t>
            </a:r>
            <a:r>
              <a:rPr lang="es-ES" sz="2400" dirty="0">
                <a:solidFill>
                  <a:srgbClr val="231F20"/>
                </a:solidFill>
              </a:rPr>
              <a:t> </a:t>
            </a:r>
            <a:r>
              <a:rPr lang="es-ES" sz="2400" dirty="0" err="1">
                <a:solidFill>
                  <a:srgbClr val="231F20"/>
                </a:solidFill>
              </a:rPr>
              <a:t>they</a:t>
            </a:r>
            <a:r>
              <a:rPr lang="es-ES" sz="2400" dirty="0">
                <a:solidFill>
                  <a:srgbClr val="231F20"/>
                </a:solidFill>
              </a:rPr>
              <a:t> </a:t>
            </a:r>
            <a:r>
              <a:rPr lang="es-ES" sz="2400" dirty="0" err="1">
                <a:solidFill>
                  <a:srgbClr val="231F20"/>
                </a:solidFill>
              </a:rPr>
              <a:t>covered</a:t>
            </a:r>
            <a:r>
              <a:rPr lang="es-ES" sz="2400" dirty="0">
                <a:solidFill>
                  <a:srgbClr val="231F20"/>
                </a:solidFill>
              </a:rPr>
              <a:t>.</a:t>
            </a:r>
          </a:p>
          <a:p>
            <a:pPr algn="l"/>
            <a:endParaRPr lang="es-ES" sz="2400" dirty="0">
              <a:solidFill>
                <a:srgbClr val="231F20"/>
              </a:solidFill>
            </a:endParaRPr>
          </a:p>
          <a:p>
            <a:pPr algn="just"/>
            <a:r>
              <a:rPr lang="es-ES" sz="2400" dirty="0" err="1">
                <a:solidFill>
                  <a:srgbClr val="231F20"/>
                </a:solidFill>
              </a:rPr>
              <a:t>The</a:t>
            </a:r>
            <a:r>
              <a:rPr lang="es-ES" sz="2400" dirty="0">
                <a:solidFill>
                  <a:srgbClr val="231F20"/>
                </a:solidFill>
              </a:rPr>
              <a:t> </a:t>
            </a:r>
            <a:r>
              <a:rPr lang="es-ES" sz="2400" dirty="0" err="1">
                <a:solidFill>
                  <a:srgbClr val="231F20"/>
                </a:solidFill>
              </a:rPr>
              <a:t>fleet</a:t>
            </a:r>
            <a:r>
              <a:rPr lang="es-ES" sz="2400" dirty="0">
                <a:solidFill>
                  <a:srgbClr val="231F20"/>
                </a:solidFill>
              </a:rPr>
              <a:t> </a:t>
            </a:r>
            <a:r>
              <a:rPr lang="es-ES" sz="2400" dirty="0" err="1">
                <a:solidFill>
                  <a:srgbClr val="231F20"/>
                </a:solidFill>
              </a:rPr>
              <a:t>structure</a:t>
            </a:r>
            <a:r>
              <a:rPr lang="es-ES" sz="2400" dirty="0">
                <a:solidFill>
                  <a:srgbClr val="231F20"/>
                </a:solidFill>
              </a:rPr>
              <a:t> </a:t>
            </a:r>
            <a:r>
              <a:rPr lang="es-ES" sz="2400" dirty="0" err="1">
                <a:solidFill>
                  <a:srgbClr val="231F20"/>
                </a:solidFill>
              </a:rPr>
              <a:t>also</a:t>
            </a:r>
            <a:r>
              <a:rPr lang="es-ES" sz="2400" dirty="0">
                <a:solidFill>
                  <a:srgbClr val="231F20"/>
                </a:solidFill>
              </a:rPr>
              <a:t> </a:t>
            </a:r>
            <a:r>
              <a:rPr lang="es-ES" sz="2400" dirty="0" err="1">
                <a:solidFill>
                  <a:srgbClr val="231F20"/>
                </a:solidFill>
              </a:rPr>
              <a:t>should</a:t>
            </a:r>
            <a:r>
              <a:rPr lang="es-ES" sz="2400" dirty="0">
                <a:solidFill>
                  <a:srgbClr val="231F20"/>
                </a:solidFill>
              </a:rPr>
              <a:t> be </a:t>
            </a:r>
            <a:r>
              <a:rPr lang="es-ES" sz="2400" dirty="0" err="1">
                <a:solidFill>
                  <a:srgbClr val="231F20"/>
                </a:solidFill>
              </a:rPr>
              <a:t>thought</a:t>
            </a:r>
            <a:r>
              <a:rPr lang="es-ES" sz="2400" dirty="0">
                <a:solidFill>
                  <a:srgbClr val="231F20"/>
                </a:solidFill>
              </a:rPr>
              <a:t>. </a:t>
            </a:r>
            <a:r>
              <a:rPr lang="es-ES" sz="2400" dirty="0" err="1">
                <a:solidFill>
                  <a:srgbClr val="231F20"/>
                </a:solidFill>
              </a:rPr>
              <a:t>However</a:t>
            </a:r>
            <a:r>
              <a:rPr lang="es-ES" sz="2400" dirty="0">
                <a:solidFill>
                  <a:srgbClr val="231F20"/>
                </a:solidFill>
              </a:rPr>
              <a:t>, </a:t>
            </a:r>
            <a:r>
              <a:rPr lang="es-ES" sz="2400" dirty="0" err="1">
                <a:solidFill>
                  <a:srgbClr val="231F20"/>
                </a:solidFill>
              </a:rPr>
              <a:t>the</a:t>
            </a:r>
            <a:r>
              <a:rPr lang="es-ES" sz="2400" dirty="0">
                <a:solidFill>
                  <a:srgbClr val="231F20"/>
                </a:solidFill>
              </a:rPr>
              <a:t> </a:t>
            </a:r>
            <a:r>
              <a:rPr lang="es-ES" sz="2400" dirty="0" err="1">
                <a:solidFill>
                  <a:srgbClr val="231F20"/>
                </a:solidFill>
              </a:rPr>
              <a:t>fleets</a:t>
            </a:r>
            <a:r>
              <a:rPr lang="es-ES" sz="2400" dirty="0">
                <a:solidFill>
                  <a:srgbClr val="231F20"/>
                </a:solidFill>
              </a:rPr>
              <a:t> are </a:t>
            </a:r>
            <a:r>
              <a:rPr lang="es-ES" sz="2400" dirty="0" err="1">
                <a:solidFill>
                  <a:srgbClr val="231F20"/>
                </a:solidFill>
              </a:rPr>
              <a:t>already</a:t>
            </a:r>
            <a:r>
              <a:rPr lang="es-ES" sz="2400" dirty="0">
                <a:solidFill>
                  <a:srgbClr val="231F20"/>
                </a:solidFill>
              </a:rPr>
              <a:t> </a:t>
            </a:r>
            <a:r>
              <a:rPr lang="es-ES" sz="2400" dirty="0" err="1">
                <a:solidFill>
                  <a:srgbClr val="231F20"/>
                </a:solidFill>
              </a:rPr>
              <a:t>identified</a:t>
            </a:r>
            <a:r>
              <a:rPr lang="es-ES" sz="2400" dirty="0">
                <a:solidFill>
                  <a:srgbClr val="231F20"/>
                </a:solidFill>
              </a:rPr>
              <a:t> </a:t>
            </a:r>
            <a:r>
              <a:rPr lang="es-ES" sz="2400" dirty="0" err="1">
                <a:solidFill>
                  <a:srgbClr val="231F20"/>
                </a:solidFill>
              </a:rPr>
              <a:t>by</a:t>
            </a:r>
            <a:r>
              <a:rPr lang="es-ES" sz="2400" dirty="0">
                <a:solidFill>
                  <a:srgbClr val="231F20"/>
                </a:solidFill>
              </a:rPr>
              <a:t> </a:t>
            </a:r>
            <a:r>
              <a:rPr lang="es-ES" sz="2400" dirty="0" err="1">
                <a:solidFill>
                  <a:srgbClr val="231F20"/>
                </a:solidFill>
              </a:rPr>
              <a:t>areas</a:t>
            </a:r>
            <a:r>
              <a:rPr lang="es-ES" sz="2400" dirty="0">
                <a:solidFill>
                  <a:srgbClr val="231F20"/>
                </a:solidFill>
              </a:rPr>
              <a:t> and </a:t>
            </a:r>
            <a:r>
              <a:rPr lang="es-ES" sz="2400" dirty="0" err="1">
                <a:solidFill>
                  <a:srgbClr val="231F20"/>
                </a:solidFill>
              </a:rPr>
              <a:t>therefore</a:t>
            </a:r>
            <a:r>
              <a:rPr lang="es-ES" sz="2400" dirty="0">
                <a:solidFill>
                  <a:srgbClr val="231F20"/>
                </a:solidFill>
              </a:rPr>
              <a:t>, </a:t>
            </a:r>
            <a:r>
              <a:rPr lang="es-ES" sz="2400" dirty="0" err="1">
                <a:solidFill>
                  <a:srgbClr val="231F20"/>
                </a:solidFill>
              </a:rPr>
              <a:t>fleets</a:t>
            </a:r>
            <a:r>
              <a:rPr lang="es-ES" sz="2400" dirty="0">
                <a:solidFill>
                  <a:srgbClr val="231F20"/>
                </a:solidFill>
              </a:rPr>
              <a:t> </a:t>
            </a:r>
            <a:r>
              <a:rPr lang="es-ES" sz="2400" dirty="0" err="1">
                <a:solidFill>
                  <a:srgbClr val="231F20"/>
                </a:solidFill>
              </a:rPr>
              <a:t>could</a:t>
            </a:r>
            <a:r>
              <a:rPr lang="es-ES" sz="2400" dirty="0">
                <a:solidFill>
                  <a:srgbClr val="231F20"/>
                </a:solidFill>
              </a:rPr>
              <a:t> </a:t>
            </a:r>
            <a:r>
              <a:rPr lang="es-ES" sz="2400" dirty="0" err="1">
                <a:solidFill>
                  <a:srgbClr val="231F20"/>
                </a:solidFill>
              </a:rPr>
              <a:t>follow</a:t>
            </a:r>
            <a:r>
              <a:rPr lang="es-ES" sz="2400" dirty="0">
                <a:solidFill>
                  <a:srgbClr val="231F20"/>
                </a:solidFill>
              </a:rPr>
              <a:t> </a:t>
            </a:r>
            <a:r>
              <a:rPr lang="es-ES" sz="2400" dirty="0" err="1">
                <a:solidFill>
                  <a:srgbClr val="231F20"/>
                </a:solidFill>
              </a:rPr>
              <a:t>maintaining</a:t>
            </a:r>
            <a:r>
              <a:rPr lang="es-ES" sz="2400" dirty="0">
                <a:solidFill>
                  <a:srgbClr val="231F20"/>
                </a:solidFill>
              </a:rPr>
              <a:t> </a:t>
            </a:r>
            <a:r>
              <a:rPr lang="es-ES" sz="2400" dirty="0" err="1">
                <a:solidFill>
                  <a:srgbClr val="231F20"/>
                </a:solidFill>
              </a:rPr>
              <a:t>the</a:t>
            </a:r>
            <a:r>
              <a:rPr lang="es-ES" sz="2400" dirty="0">
                <a:solidFill>
                  <a:srgbClr val="231F20"/>
                </a:solidFill>
              </a:rPr>
              <a:t> </a:t>
            </a:r>
            <a:r>
              <a:rPr lang="es-ES" sz="2400" dirty="0" err="1">
                <a:solidFill>
                  <a:srgbClr val="231F20"/>
                </a:solidFill>
              </a:rPr>
              <a:t>same</a:t>
            </a:r>
            <a:r>
              <a:rPr lang="es-ES" sz="2400" dirty="0">
                <a:solidFill>
                  <a:srgbClr val="231F20"/>
                </a:solidFill>
              </a:rPr>
              <a:t> </a:t>
            </a:r>
            <a:r>
              <a:rPr lang="es-ES" sz="2400" dirty="0" err="1">
                <a:solidFill>
                  <a:srgbClr val="231F20"/>
                </a:solidFill>
              </a:rPr>
              <a:t>structure</a:t>
            </a:r>
            <a:r>
              <a:rPr lang="es-ES" sz="2400" dirty="0">
                <a:solidFill>
                  <a:srgbClr val="231F20"/>
                </a:solidFill>
              </a:rPr>
              <a:t> as </a:t>
            </a:r>
            <a:r>
              <a:rPr lang="es-ES" sz="2400" dirty="0" err="1">
                <a:solidFill>
                  <a:srgbClr val="231F20"/>
                </a:solidFill>
              </a:rPr>
              <a:t>now</a:t>
            </a:r>
            <a:r>
              <a:rPr lang="es-ES" sz="2400" dirty="0">
                <a:solidFill>
                  <a:srgbClr val="231F20"/>
                </a:solidFill>
              </a:rPr>
              <a:t> in </a:t>
            </a:r>
            <a:r>
              <a:rPr lang="es-ES" sz="2400" dirty="0" err="1">
                <a:solidFill>
                  <a:srgbClr val="231F20"/>
                </a:solidFill>
              </a:rPr>
              <a:t>different</a:t>
            </a:r>
            <a:r>
              <a:rPr lang="es-ES" sz="2400" dirty="0">
                <a:solidFill>
                  <a:srgbClr val="231F20"/>
                </a:solidFill>
              </a:rPr>
              <a:t> áreas. </a:t>
            </a:r>
            <a:r>
              <a:rPr lang="es-ES" sz="2400" dirty="0" err="1">
                <a:solidFill>
                  <a:srgbClr val="231F20"/>
                </a:solidFill>
              </a:rPr>
              <a:t>This</a:t>
            </a:r>
            <a:r>
              <a:rPr lang="es-ES" sz="2400" dirty="0">
                <a:solidFill>
                  <a:srgbClr val="231F20"/>
                </a:solidFill>
              </a:rPr>
              <a:t> </a:t>
            </a:r>
            <a:r>
              <a:rPr lang="es-ES" sz="2400" dirty="0" err="1">
                <a:solidFill>
                  <a:srgbClr val="231F20"/>
                </a:solidFill>
              </a:rPr>
              <a:t>structure</a:t>
            </a:r>
            <a:r>
              <a:rPr lang="es-ES" sz="2400" dirty="0">
                <a:solidFill>
                  <a:srgbClr val="231F20"/>
                </a:solidFill>
              </a:rPr>
              <a:t> </a:t>
            </a:r>
            <a:r>
              <a:rPr lang="es-ES" sz="2400" dirty="0" err="1">
                <a:solidFill>
                  <a:srgbClr val="231F20"/>
                </a:solidFill>
              </a:rPr>
              <a:t>could</a:t>
            </a:r>
            <a:r>
              <a:rPr lang="es-ES" sz="2400" dirty="0">
                <a:solidFill>
                  <a:srgbClr val="231F20"/>
                </a:solidFill>
              </a:rPr>
              <a:t> </a:t>
            </a:r>
            <a:r>
              <a:rPr lang="es-ES" sz="2400" dirty="0" err="1">
                <a:solidFill>
                  <a:srgbClr val="231F20"/>
                </a:solidFill>
              </a:rPr>
              <a:t>also</a:t>
            </a:r>
            <a:r>
              <a:rPr lang="es-ES" sz="2400" dirty="0">
                <a:solidFill>
                  <a:srgbClr val="231F20"/>
                </a:solidFill>
              </a:rPr>
              <a:t> </a:t>
            </a:r>
            <a:r>
              <a:rPr lang="es-ES" sz="2400" dirty="0" err="1">
                <a:solidFill>
                  <a:srgbClr val="231F20"/>
                </a:solidFill>
              </a:rPr>
              <a:t>facilitate</a:t>
            </a:r>
            <a:r>
              <a:rPr lang="es-ES" sz="2400" dirty="0">
                <a:solidFill>
                  <a:srgbClr val="231F20"/>
                </a:solidFill>
              </a:rPr>
              <a:t> </a:t>
            </a:r>
            <a:r>
              <a:rPr lang="es-ES" sz="2400" dirty="0" err="1">
                <a:solidFill>
                  <a:srgbClr val="231F20"/>
                </a:solidFill>
              </a:rPr>
              <a:t>the</a:t>
            </a:r>
            <a:r>
              <a:rPr lang="es-ES" sz="2400" dirty="0">
                <a:solidFill>
                  <a:srgbClr val="231F20"/>
                </a:solidFill>
              </a:rPr>
              <a:t> </a:t>
            </a:r>
            <a:r>
              <a:rPr lang="es-ES" sz="2400" dirty="0" err="1">
                <a:solidFill>
                  <a:srgbClr val="231F20"/>
                </a:solidFill>
              </a:rPr>
              <a:t>management</a:t>
            </a:r>
            <a:r>
              <a:rPr lang="es-ES" sz="2400" dirty="0">
                <a:solidFill>
                  <a:srgbClr val="231F20"/>
                </a:solidFill>
              </a:rPr>
              <a:t> </a:t>
            </a:r>
            <a:r>
              <a:rPr lang="es-ES" sz="2400" dirty="0" err="1">
                <a:solidFill>
                  <a:srgbClr val="231F20"/>
                </a:solidFill>
              </a:rPr>
              <a:t>of</a:t>
            </a:r>
            <a:r>
              <a:rPr lang="es-ES" sz="2400" dirty="0">
                <a:solidFill>
                  <a:srgbClr val="231F20"/>
                </a:solidFill>
              </a:rPr>
              <a:t> </a:t>
            </a:r>
            <a:r>
              <a:rPr lang="es-ES" sz="2400" dirty="0" err="1">
                <a:solidFill>
                  <a:srgbClr val="231F20"/>
                </a:solidFill>
              </a:rPr>
              <a:t>the</a:t>
            </a:r>
            <a:r>
              <a:rPr lang="es-ES" sz="2400" dirty="0">
                <a:solidFill>
                  <a:srgbClr val="231F20"/>
                </a:solidFill>
              </a:rPr>
              <a:t> stock.</a:t>
            </a:r>
            <a:endParaRPr lang="es-ES" sz="2400" dirty="0"/>
          </a:p>
        </p:txBody>
      </p:sp>
    </p:spTree>
    <p:extLst>
      <p:ext uri="{BB962C8B-B14F-4D97-AF65-F5344CB8AC3E}">
        <p14:creationId xmlns:p14="http://schemas.microsoft.com/office/powerpoint/2010/main" xmlns="" val="3926633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4A9B9C1-6DF7-4542-B6FA-0520FFE76C31}"/>
              </a:ext>
            </a:extLst>
          </p:cNvPr>
          <p:cNvSpPr txBox="1"/>
          <p:nvPr/>
        </p:nvSpPr>
        <p:spPr>
          <a:xfrm>
            <a:off x="755576" y="2204864"/>
            <a:ext cx="8064896" cy="3785652"/>
          </a:xfrm>
          <a:prstGeom prst="rect">
            <a:avLst/>
          </a:prstGeom>
          <a:noFill/>
        </p:spPr>
        <p:txBody>
          <a:bodyPr wrap="square">
            <a:spAutoFit/>
          </a:bodyPr>
          <a:lstStyle/>
          <a:p>
            <a:pPr algn="l"/>
            <a:r>
              <a:rPr lang="es-ES" sz="2400" b="0" i="0" u="none" strike="noStrike" baseline="0" dirty="0" err="1">
                <a:solidFill>
                  <a:srgbClr val="231F20"/>
                </a:solidFill>
              </a:rPr>
              <a:t>Practical</a:t>
            </a:r>
            <a:r>
              <a:rPr lang="es-ES" sz="2400" b="0" i="0" u="none" strike="noStrike" baseline="0" dirty="0">
                <a:solidFill>
                  <a:srgbClr val="231F20"/>
                </a:solidFill>
              </a:rPr>
              <a:t> </a:t>
            </a:r>
            <a:r>
              <a:rPr lang="es-ES" sz="2400" b="0" i="0" u="none" strike="noStrike" baseline="0" dirty="0" err="1">
                <a:solidFill>
                  <a:srgbClr val="231F20"/>
                </a:solidFill>
              </a:rPr>
              <a:t>considerations</a:t>
            </a:r>
            <a:r>
              <a:rPr lang="es-ES" sz="2400" b="0" i="0" u="none" strike="noStrike" baseline="0" dirty="0" smtClean="0">
                <a:solidFill>
                  <a:srgbClr val="231F20"/>
                </a:solidFill>
              </a:rPr>
              <a:t>:</a:t>
            </a:r>
          </a:p>
          <a:p>
            <a:pPr algn="l"/>
            <a:endParaRPr lang="es-ES" sz="2400" b="0" i="0" u="none" strike="noStrike" baseline="0" dirty="0">
              <a:solidFill>
                <a:srgbClr val="231F20"/>
              </a:solidFill>
            </a:endParaRPr>
          </a:p>
          <a:p>
            <a:pPr algn="l"/>
            <a:r>
              <a:rPr lang="es-ES" sz="2400" b="0" i="0" u="none" strike="noStrike" baseline="0" dirty="0" err="1">
                <a:solidFill>
                  <a:srgbClr val="231F20"/>
                </a:solidFill>
              </a:rPr>
              <a:t>Before</a:t>
            </a:r>
            <a:r>
              <a:rPr lang="es-ES" sz="2400" b="0" i="0" u="none" strike="noStrike" baseline="0" dirty="0">
                <a:solidFill>
                  <a:srgbClr val="231F20"/>
                </a:solidFill>
              </a:rPr>
              <a:t> </a:t>
            </a:r>
            <a:r>
              <a:rPr lang="es-ES" sz="2400" b="0" i="0" u="none" strike="noStrike" baseline="0" dirty="0" err="1">
                <a:solidFill>
                  <a:srgbClr val="231F20"/>
                </a:solidFill>
              </a:rPr>
              <a:t>incorporating</a:t>
            </a:r>
            <a:r>
              <a:rPr lang="es-ES" sz="2400" b="0" i="0" u="none" strike="noStrike" baseline="0" dirty="0">
                <a:solidFill>
                  <a:srgbClr val="231F20"/>
                </a:solidFill>
              </a:rPr>
              <a:t> </a:t>
            </a:r>
            <a:r>
              <a:rPr lang="es-ES" sz="2400" b="0" i="0" u="none" strike="noStrike" baseline="0" dirty="0" err="1">
                <a:solidFill>
                  <a:srgbClr val="231F20"/>
                </a:solidFill>
              </a:rPr>
              <a:t>additional</a:t>
            </a:r>
            <a:r>
              <a:rPr lang="es-ES" sz="2400" b="0" i="0" u="none" strike="noStrike" baseline="0" dirty="0">
                <a:solidFill>
                  <a:srgbClr val="231F20"/>
                </a:solidFill>
              </a:rPr>
              <a:t> </a:t>
            </a:r>
            <a:r>
              <a:rPr lang="en-US" sz="2400" b="0" i="0" u="none" strike="noStrike" baseline="0" dirty="0">
                <a:solidFill>
                  <a:srgbClr val="231F20"/>
                </a:solidFill>
              </a:rPr>
              <a:t>complexity into the fisheries management system, the practical costs and anticipated benefits must be evaluated. </a:t>
            </a:r>
            <a:endParaRPr lang="en-US" sz="2400" b="0" i="0" u="none" strike="noStrike" baseline="0" dirty="0" smtClean="0">
              <a:solidFill>
                <a:srgbClr val="231F20"/>
              </a:solidFill>
            </a:endParaRPr>
          </a:p>
          <a:p>
            <a:pPr algn="l"/>
            <a:endParaRPr lang="en-US" sz="2400" dirty="0" smtClean="0">
              <a:solidFill>
                <a:srgbClr val="231F20"/>
              </a:solidFill>
            </a:endParaRPr>
          </a:p>
          <a:p>
            <a:pPr algn="l"/>
            <a:r>
              <a:rPr lang="es-ES" sz="2400" b="0" i="0" u="none" strike="noStrike" baseline="0" dirty="0" err="1" smtClean="0">
                <a:solidFill>
                  <a:srgbClr val="231F20"/>
                </a:solidFill>
              </a:rPr>
              <a:t>Difficult</a:t>
            </a:r>
            <a:r>
              <a:rPr lang="es-ES" sz="2400" b="0" i="0" u="none" strike="noStrike" baseline="0" dirty="0" smtClean="0">
                <a:solidFill>
                  <a:srgbClr val="231F20"/>
                </a:solidFill>
              </a:rPr>
              <a:t> </a:t>
            </a:r>
            <a:r>
              <a:rPr lang="es-ES" sz="2400" b="0" i="0" u="none" strike="noStrike" baseline="0" dirty="0" err="1">
                <a:solidFill>
                  <a:srgbClr val="231F20"/>
                </a:solidFill>
              </a:rPr>
              <a:t>to</a:t>
            </a:r>
            <a:r>
              <a:rPr lang="es-ES" sz="2400" b="0" i="0" u="none" strike="noStrike" baseline="0" dirty="0">
                <a:solidFill>
                  <a:srgbClr val="231F20"/>
                </a:solidFill>
              </a:rPr>
              <a:t> </a:t>
            </a:r>
            <a:r>
              <a:rPr lang="es-ES" sz="2400" b="0" i="0" u="none" strike="noStrike" baseline="0" dirty="0" err="1">
                <a:solidFill>
                  <a:srgbClr val="231F20"/>
                </a:solidFill>
              </a:rPr>
              <a:t>say</a:t>
            </a:r>
            <a:r>
              <a:rPr lang="es-ES" sz="2400" b="0" i="0" u="none" strike="noStrike" baseline="0" dirty="0">
                <a:solidFill>
                  <a:srgbClr val="231F20"/>
                </a:solidFill>
              </a:rPr>
              <a:t> </a:t>
            </a:r>
            <a:r>
              <a:rPr lang="es-ES" sz="2400" b="0" i="0" u="none" strike="noStrike" baseline="0" dirty="0" err="1">
                <a:solidFill>
                  <a:srgbClr val="231F20"/>
                </a:solidFill>
              </a:rPr>
              <a:t>anything</a:t>
            </a:r>
            <a:r>
              <a:rPr lang="es-ES" sz="2400" b="0" i="0" u="none" strike="noStrike" baseline="0" dirty="0">
                <a:solidFill>
                  <a:srgbClr val="231F20"/>
                </a:solidFill>
              </a:rPr>
              <a:t> </a:t>
            </a:r>
            <a:r>
              <a:rPr lang="es-ES" sz="2400" b="0" i="0" u="none" strike="noStrike" baseline="0" dirty="0" err="1">
                <a:solidFill>
                  <a:srgbClr val="231F20"/>
                </a:solidFill>
              </a:rPr>
              <a:t>about</a:t>
            </a:r>
            <a:r>
              <a:rPr lang="es-ES" sz="2400" b="0" i="0" u="none" strike="noStrike" baseline="0" dirty="0">
                <a:solidFill>
                  <a:srgbClr val="231F20"/>
                </a:solidFill>
              </a:rPr>
              <a:t> </a:t>
            </a:r>
            <a:r>
              <a:rPr lang="es-ES" sz="2400" b="0" i="0" u="none" strike="noStrike" baseline="0" dirty="0" err="1">
                <a:solidFill>
                  <a:srgbClr val="231F20"/>
                </a:solidFill>
              </a:rPr>
              <a:t>this</a:t>
            </a:r>
            <a:r>
              <a:rPr lang="es-ES" sz="2400" b="0" i="0" u="none" strike="noStrike" baseline="0" dirty="0">
                <a:solidFill>
                  <a:srgbClr val="231F20"/>
                </a:solidFill>
              </a:rPr>
              <a:t> </a:t>
            </a:r>
            <a:r>
              <a:rPr lang="es-ES" sz="2400" b="0" i="0" u="none" strike="noStrike" baseline="0" dirty="0" err="1">
                <a:solidFill>
                  <a:srgbClr val="231F20"/>
                </a:solidFill>
              </a:rPr>
              <a:t>before</a:t>
            </a:r>
            <a:r>
              <a:rPr lang="es-ES" sz="2400" b="0" i="0" u="none" strike="noStrike" baseline="0" dirty="0">
                <a:solidFill>
                  <a:srgbClr val="231F20"/>
                </a:solidFill>
              </a:rPr>
              <a:t> </a:t>
            </a:r>
            <a:r>
              <a:rPr lang="es-ES" sz="2400" b="0" i="0" u="none" strike="noStrike" baseline="0" dirty="0" err="1">
                <a:solidFill>
                  <a:srgbClr val="231F20"/>
                </a:solidFill>
              </a:rPr>
              <a:t>starting</a:t>
            </a:r>
            <a:r>
              <a:rPr lang="es-ES" sz="2400" b="0" i="0" u="none" strike="noStrike" baseline="0" dirty="0">
                <a:solidFill>
                  <a:srgbClr val="231F20"/>
                </a:solidFill>
              </a:rPr>
              <a:t> </a:t>
            </a:r>
            <a:r>
              <a:rPr lang="es-ES" sz="2400" b="0" i="0" u="none" strike="noStrike" baseline="0" dirty="0" err="1">
                <a:solidFill>
                  <a:srgbClr val="231F20"/>
                </a:solidFill>
              </a:rPr>
              <a:t>to</a:t>
            </a:r>
            <a:r>
              <a:rPr lang="es-ES" sz="2400" b="0" i="0" u="none" strike="noStrike" baseline="0" dirty="0">
                <a:solidFill>
                  <a:srgbClr val="231F20"/>
                </a:solidFill>
              </a:rPr>
              <a:t> </a:t>
            </a:r>
            <a:r>
              <a:rPr lang="es-ES" sz="2400" b="0" i="0" u="none" strike="noStrike" baseline="0" dirty="0" err="1">
                <a:solidFill>
                  <a:srgbClr val="231F20"/>
                </a:solidFill>
              </a:rPr>
              <a:t>work</a:t>
            </a:r>
            <a:r>
              <a:rPr lang="es-ES" sz="2400" b="0" i="0" u="none" strike="noStrike" baseline="0" dirty="0">
                <a:solidFill>
                  <a:srgbClr val="231F20"/>
                </a:solidFill>
              </a:rPr>
              <a:t> in </a:t>
            </a:r>
            <a:r>
              <a:rPr lang="es-ES" sz="2400" b="0" i="0" u="none" strike="noStrike" baseline="0" dirty="0" err="1">
                <a:solidFill>
                  <a:srgbClr val="231F20"/>
                </a:solidFill>
              </a:rPr>
              <a:t>the</a:t>
            </a:r>
            <a:r>
              <a:rPr lang="es-ES" sz="2400" b="0" i="0" u="none" strike="noStrike" baseline="0" dirty="0">
                <a:solidFill>
                  <a:srgbClr val="231F20"/>
                </a:solidFill>
              </a:rPr>
              <a:t> </a:t>
            </a:r>
            <a:r>
              <a:rPr lang="es-ES" sz="2400" b="0" i="0" u="none" strike="noStrike" baseline="0" dirty="0" err="1">
                <a:solidFill>
                  <a:srgbClr val="231F20"/>
                </a:solidFill>
              </a:rPr>
              <a:t>assessment</a:t>
            </a:r>
            <a:r>
              <a:rPr lang="es-ES" sz="2400" b="0" i="0" u="none" strike="noStrike" baseline="0" dirty="0">
                <a:solidFill>
                  <a:srgbClr val="231F20"/>
                </a:solidFill>
              </a:rPr>
              <a:t> </a:t>
            </a:r>
            <a:r>
              <a:rPr lang="es-ES" sz="2400" b="0" i="0" u="none" strike="noStrike" baseline="0" dirty="0" err="1">
                <a:solidFill>
                  <a:srgbClr val="231F20"/>
                </a:solidFill>
              </a:rPr>
              <a:t>model</a:t>
            </a:r>
            <a:r>
              <a:rPr lang="es-ES" sz="2400" b="0" i="0" u="none" strike="noStrike" baseline="0" dirty="0">
                <a:solidFill>
                  <a:srgbClr val="231F20"/>
                </a:solidFill>
              </a:rPr>
              <a:t>. </a:t>
            </a:r>
            <a:r>
              <a:rPr lang="es-ES" sz="2400" b="0" i="0" u="none" strike="noStrike" baseline="0" dirty="0" err="1">
                <a:solidFill>
                  <a:srgbClr val="231F20"/>
                </a:solidFill>
              </a:rPr>
              <a:t>The</a:t>
            </a:r>
            <a:r>
              <a:rPr lang="es-ES" sz="2400" b="0" i="0" u="none" strike="noStrike" baseline="0" dirty="0">
                <a:solidFill>
                  <a:srgbClr val="231F20"/>
                </a:solidFill>
              </a:rPr>
              <a:t> </a:t>
            </a:r>
            <a:r>
              <a:rPr lang="es-ES" sz="2400" b="0" i="0" u="none" strike="noStrike" baseline="0" dirty="0" err="1">
                <a:solidFill>
                  <a:srgbClr val="231F20"/>
                </a:solidFill>
              </a:rPr>
              <a:t>limitation</a:t>
            </a:r>
            <a:r>
              <a:rPr lang="es-ES" sz="2400" b="0" i="0" u="none" strike="noStrike" baseline="0" dirty="0">
                <a:solidFill>
                  <a:srgbClr val="231F20"/>
                </a:solidFill>
              </a:rPr>
              <a:t> </a:t>
            </a:r>
            <a:r>
              <a:rPr lang="es-ES" sz="2400" b="0" i="0" u="none" strike="noStrike" baseline="0" dirty="0" err="1">
                <a:solidFill>
                  <a:srgbClr val="231F20"/>
                </a:solidFill>
              </a:rPr>
              <a:t>for</a:t>
            </a:r>
            <a:r>
              <a:rPr lang="es-ES" sz="2400" b="0" i="0" u="none" strike="noStrike" baseline="0" dirty="0">
                <a:solidFill>
                  <a:srgbClr val="231F20"/>
                </a:solidFill>
              </a:rPr>
              <a:t> </a:t>
            </a:r>
            <a:r>
              <a:rPr lang="es-ES" sz="2400" b="0" i="0" u="none" strike="noStrike" baseline="0" dirty="0" err="1">
                <a:solidFill>
                  <a:srgbClr val="231F20"/>
                </a:solidFill>
              </a:rPr>
              <a:t>the</a:t>
            </a:r>
            <a:r>
              <a:rPr lang="es-ES" sz="2400" b="0" i="0" u="none" strike="noStrike" baseline="0" dirty="0">
                <a:solidFill>
                  <a:srgbClr val="231F20"/>
                </a:solidFill>
              </a:rPr>
              <a:t> </a:t>
            </a:r>
            <a:r>
              <a:rPr lang="es-ES" sz="2400" b="0" i="0" u="none" strike="noStrike" baseline="0" dirty="0" err="1">
                <a:solidFill>
                  <a:srgbClr val="231F20"/>
                </a:solidFill>
              </a:rPr>
              <a:t>complexity</a:t>
            </a:r>
            <a:r>
              <a:rPr lang="es-ES" sz="2400" b="0" i="0" u="none" strike="noStrike" baseline="0" dirty="0">
                <a:solidFill>
                  <a:srgbClr val="231F20"/>
                </a:solidFill>
              </a:rPr>
              <a:t> </a:t>
            </a:r>
            <a:r>
              <a:rPr lang="es-ES" sz="2400" b="0" i="0" u="none" strike="noStrike" baseline="0" dirty="0" err="1">
                <a:solidFill>
                  <a:srgbClr val="231F20"/>
                </a:solidFill>
              </a:rPr>
              <a:t>probably</a:t>
            </a:r>
            <a:r>
              <a:rPr lang="es-ES" sz="2400" b="0" i="0" u="none" strike="noStrike" baseline="0" dirty="0">
                <a:solidFill>
                  <a:srgbClr val="231F20"/>
                </a:solidFill>
              </a:rPr>
              <a:t> </a:t>
            </a:r>
            <a:r>
              <a:rPr lang="es-ES" sz="2400" b="0" i="0" u="none" strike="noStrike" baseline="0" dirty="0" err="1" smtClean="0">
                <a:solidFill>
                  <a:srgbClr val="231F20"/>
                </a:solidFill>
              </a:rPr>
              <a:t>will</a:t>
            </a:r>
            <a:r>
              <a:rPr lang="es-ES" sz="2400" b="0" i="0" u="none" strike="noStrike" baseline="0" dirty="0" smtClean="0">
                <a:solidFill>
                  <a:srgbClr val="231F20"/>
                </a:solidFill>
              </a:rPr>
              <a:t> </a:t>
            </a:r>
            <a:r>
              <a:rPr lang="es-ES" sz="2400" b="0" i="0" u="none" strike="noStrike" baseline="0" dirty="0">
                <a:solidFill>
                  <a:srgbClr val="231F20"/>
                </a:solidFill>
              </a:rPr>
              <a:t>be </a:t>
            </a:r>
            <a:r>
              <a:rPr lang="es-ES" sz="2400" b="0" i="0" u="none" strike="noStrike" baseline="0" dirty="0" err="1">
                <a:solidFill>
                  <a:srgbClr val="231F20"/>
                </a:solidFill>
              </a:rPr>
              <a:t>the</a:t>
            </a:r>
            <a:r>
              <a:rPr lang="es-ES" sz="2400" b="0" i="0" u="none" strike="noStrike" baseline="0" dirty="0">
                <a:solidFill>
                  <a:srgbClr val="231F20"/>
                </a:solidFill>
              </a:rPr>
              <a:t> data </a:t>
            </a:r>
            <a:r>
              <a:rPr lang="es-ES" sz="2400" b="0" i="0" u="none" strike="noStrike" baseline="0" dirty="0" err="1" smtClean="0">
                <a:solidFill>
                  <a:srgbClr val="231F20"/>
                </a:solidFill>
              </a:rPr>
              <a:t>available</a:t>
            </a:r>
            <a:r>
              <a:rPr lang="es-ES" sz="2400" b="0" i="0" u="none" strike="noStrike" baseline="0" dirty="0" smtClean="0">
                <a:solidFill>
                  <a:srgbClr val="231F20"/>
                </a:solidFill>
              </a:rPr>
              <a:t>.</a:t>
            </a:r>
            <a:endParaRPr lang="es-ES" sz="2400" dirty="0"/>
          </a:p>
          <a:p>
            <a:pPr algn="l"/>
            <a:endParaRPr lang="es-ES" sz="2400" dirty="0"/>
          </a:p>
        </p:txBody>
      </p:sp>
      <p:sp>
        <p:nvSpPr>
          <p:cNvPr id="5" name="1 CuadroTexto">
            <a:extLst>
              <a:ext uri="{FF2B5EF4-FFF2-40B4-BE49-F238E27FC236}">
                <a16:creationId xmlns:a16="http://schemas.microsoft.com/office/drawing/2014/main" xmlns="" id="{F0F9E465-F7B9-4500-97EE-BA588C1C0124}"/>
              </a:ext>
            </a:extLst>
          </p:cNvPr>
          <p:cNvSpPr txBox="1"/>
          <p:nvPr/>
        </p:nvSpPr>
        <p:spPr>
          <a:xfrm>
            <a:off x="935596" y="476672"/>
            <a:ext cx="7272808" cy="1077218"/>
          </a:xfrm>
          <a:prstGeom prst="rect">
            <a:avLst/>
          </a:prstGeom>
          <a:noFill/>
        </p:spPr>
        <p:txBody>
          <a:bodyPr wrap="square" rtlCol="0">
            <a:spAutoFit/>
          </a:bodyPr>
          <a:lstStyle/>
          <a:p>
            <a:r>
              <a:rPr lang="es-ES" sz="3200" dirty="0" err="1">
                <a:solidFill>
                  <a:schemeClr val="tx2"/>
                </a:solidFill>
              </a:rPr>
              <a:t>Impact</a:t>
            </a:r>
            <a:r>
              <a:rPr lang="es-ES" sz="3200" dirty="0">
                <a:solidFill>
                  <a:schemeClr val="tx2"/>
                </a:solidFill>
              </a:rPr>
              <a:t> </a:t>
            </a:r>
            <a:r>
              <a:rPr lang="es-ES" sz="3200" dirty="0" err="1">
                <a:solidFill>
                  <a:schemeClr val="tx2"/>
                </a:solidFill>
              </a:rPr>
              <a:t>of</a:t>
            </a:r>
            <a:r>
              <a:rPr lang="es-ES" sz="3200" dirty="0">
                <a:solidFill>
                  <a:schemeClr val="tx2"/>
                </a:solidFill>
              </a:rPr>
              <a:t> </a:t>
            </a:r>
            <a:r>
              <a:rPr lang="es-ES" sz="3200" dirty="0" err="1">
                <a:solidFill>
                  <a:schemeClr val="tx2"/>
                </a:solidFill>
              </a:rPr>
              <a:t>changing</a:t>
            </a:r>
            <a:r>
              <a:rPr lang="es-ES" sz="3200" dirty="0">
                <a:solidFill>
                  <a:schemeClr val="tx2"/>
                </a:solidFill>
              </a:rPr>
              <a:t> </a:t>
            </a:r>
            <a:r>
              <a:rPr lang="es-ES" sz="3200" dirty="0" err="1">
                <a:solidFill>
                  <a:schemeClr val="tx2"/>
                </a:solidFill>
              </a:rPr>
              <a:t>the</a:t>
            </a:r>
            <a:r>
              <a:rPr lang="es-ES" sz="3200" dirty="0">
                <a:solidFill>
                  <a:schemeClr val="tx2"/>
                </a:solidFill>
              </a:rPr>
              <a:t> stock </a:t>
            </a:r>
            <a:r>
              <a:rPr lang="es-ES" sz="3200" dirty="0" err="1">
                <a:solidFill>
                  <a:schemeClr val="tx2"/>
                </a:solidFill>
              </a:rPr>
              <a:t>structure</a:t>
            </a:r>
            <a:r>
              <a:rPr lang="es-ES" sz="3200" dirty="0">
                <a:solidFill>
                  <a:schemeClr val="tx2"/>
                </a:solidFill>
              </a:rPr>
              <a:t> </a:t>
            </a:r>
            <a:r>
              <a:rPr lang="es-ES" sz="3200" dirty="0" err="1">
                <a:solidFill>
                  <a:schemeClr val="tx2"/>
                </a:solidFill>
              </a:rPr>
              <a:t>of</a:t>
            </a:r>
            <a:r>
              <a:rPr lang="es-ES" sz="3200" dirty="0">
                <a:solidFill>
                  <a:schemeClr val="tx2"/>
                </a:solidFill>
              </a:rPr>
              <a:t> </a:t>
            </a:r>
            <a:r>
              <a:rPr lang="es-ES" sz="3200" dirty="0" err="1">
                <a:solidFill>
                  <a:schemeClr val="tx2"/>
                </a:solidFill>
              </a:rPr>
              <a:t>white</a:t>
            </a:r>
            <a:r>
              <a:rPr lang="es-ES" sz="3200" dirty="0">
                <a:solidFill>
                  <a:schemeClr val="tx2"/>
                </a:solidFill>
              </a:rPr>
              <a:t> and </a:t>
            </a:r>
            <a:r>
              <a:rPr lang="es-ES" sz="3200" dirty="0" err="1">
                <a:solidFill>
                  <a:schemeClr val="tx2"/>
                </a:solidFill>
              </a:rPr>
              <a:t>black</a:t>
            </a:r>
            <a:r>
              <a:rPr lang="es-ES" sz="3200" dirty="0">
                <a:solidFill>
                  <a:schemeClr val="tx2"/>
                </a:solidFill>
              </a:rPr>
              <a:t> </a:t>
            </a:r>
            <a:r>
              <a:rPr lang="es-ES" sz="3200" dirty="0" err="1">
                <a:solidFill>
                  <a:schemeClr val="tx2"/>
                </a:solidFill>
              </a:rPr>
              <a:t>anglerfish</a:t>
            </a:r>
            <a:endParaRPr lang="en-GB" sz="3200" dirty="0">
              <a:solidFill>
                <a:schemeClr val="tx2"/>
              </a:solidFill>
            </a:endParaRPr>
          </a:p>
        </p:txBody>
      </p:sp>
    </p:spTree>
    <p:extLst>
      <p:ext uri="{BB962C8B-B14F-4D97-AF65-F5344CB8AC3E}">
        <p14:creationId xmlns:p14="http://schemas.microsoft.com/office/powerpoint/2010/main" xmlns="" val="71134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4A9B9C1-6DF7-4542-B6FA-0520FFE76C31}"/>
              </a:ext>
            </a:extLst>
          </p:cNvPr>
          <p:cNvSpPr txBox="1"/>
          <p:nvPr/>
        </p:nvSpPr>
        <p:spPr>
          <a:xfrm>
            <a:off x="755576" y="2204864"/>
            <a:ext cx="8064896" cy="1754326"/>
          </a:xfrm>
          <a:prstGeom prst="rect">
            <a:avLst/>
          </a:prstGeom>
          <a:noFill/>
        </p:spPr>
        <p:txBody>
          <a:bodyPr wrap="square">
            <a:spAutoFit/>
          </a:bodyPr>
          <a:lstStyle/>
          <a:p>
            <a:pPr algn="l"/>
            <a:r>
              <a:rPr lang="es-ES" sz="1800" b="0" i="0" u="none" strike="noStrike" baseline="0" dirty="0" err="1">
                <a:solidFill>
                  <a:srgbClr val="231F20"/>
                </a:solidFill>
                <a:latin typeface="AdvP3E76B0"/>
              </a:rPr>
              <a:t>Practical</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considerations</a:t>
            </a:r>
            <a:r>
              <a:rPr lang="es-ES" sz="1800" b="0" i="0" u="none" strike="noStrike" baseline="0" dirty="0">
                <a:solidFill>
                  <a:srgbClr val="231F20"/>
                </a:solidFill>
                <a:latin typeface="AdvP3E76B0"/>
              </a:rPr>
              <a:t>:</a:t>
            </a:r>
          </a:p>
          <a:p>
            <a:pPr algn="l"/>
            <a:r>
              <a:rPr lang="es-ES" sz="1800" b="0" i="0" u="none" strike="noStrike" baseline="0" dirty="0" err="1">
                <a:solidFill>
                  <a:srgbClr val="231F20"/>
                </a:solidFill>
                <a:latin typeface="AdvP3E76B0"/>
              </a:rPr>
              <a:t>Before</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incorporating</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additional</a:t>
            </a:r>
            <a:r>
              <a:rPr lang="es-ES" sz="1800" b="0" i="0" u="none" strike="noStrike" baseline="0" dirty="0">
                <a:solidFill>
                  <a:srgbClr val="231F20"/>
                </a:solidFill>
                <a:latin typeface="AdvP3E76B0"/>
              </a:rPr>
              <a:t> </a:t>
            </a:r>
            <a:r>
              <a:rPr lang="en-US" sz="1800" b="0" i="0" u="none" strike="noStrike" baseline="0" dirty="0">
                <a:solidFill>
                  <a:srgbClr val="231F20"/>
                </a:solidFill>
                <a:latin typeface="AdvP3E76B0"/>
              </a:rPr>
              <a:t>complexity into the fisheries management system, the practical costs and anticipated benefits must be evaluated. </a:t>
            </a:r>
            <a:r>
              <a:rPr lang="es-ES" sz="1800" b="0" i="0" u="none" strike="noStrike" baseline="0" dirty="0" err="1">
                <a:solidFill>
                  <a:srgbClr val="231F20"/>
                </a:solidFill>
                <a:latin typeface="AdvP3E76B0"/>
              </a:rPr>
              <a:t>Difficult</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to</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say</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anything</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about</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this</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before</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starting</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to</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work</a:t>
            </a:r>
            <a:r>
              <a:rPr lang="es-ES" sz="1800" b="0" i="0" u="none" strike="noStrike" baseline="0" dirty="0">
                <a:solidFill>
                  <a:srgbClr val="231F20"/>
                </a:solidFill>
                <a:latin typeface="AdvP3E76B0"/>
              </a:rPr>
              <a:t> in </a:t>
            </a:r>
            <a:r>
              <a:rPr lang="es-ES" sz="1800" b="0" i="0" u="none" strike="noStrike" baseline="0" dirty="0" err="1">
                <a:solidFill>
                  <a:srgbClr val="231F20"/>
                </a:solidFill>
                <a:latin typeface="AdvP3E76B0"/>
              </a:rPr>
              <a:t>the</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assessment</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model</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The</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limitation</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for</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the</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complexity</a:t>
            </a:r>
            <a:r>
              <a:rPr lang="es-ES" sz="1800" b="0" i="0" u="none" strike="noStrike" baseline="0" dirty="0">
                <a:solidFill>
                  <a:srgbClr val="231F20"/>
                </a:solidFill>
                <a:latin typeface="AdvP3E76B0"/>
              </a:rPr>
              <a:t> </a:t>
            </a:r>
            <a:r>
              <a:rPr lang="es-ES" sz="1800" b="0" i="0" u="none" strike="noStrike" baseline="0" dirty="0" err="1">
                <a:solidFill>
                  <a:srgbClr val="231F20"/>
                </a:solidFill>
                <a:latin typeface="AdvP3E76B0"/>
              </a:rPr>
              <a:t>probably</a:t>
            </a:r>
            <a:r>
              <a:rPr lang="es-ES" sz="1800" b="0" i="0" u="none" strike="noStrike" baseline="0" dirty="0">
                <a:solidFill>
                  <a:srgbClr val="231F20"/>
                </a:solidFill>
                <a:latin typeface="AdvP3E76B0"/>
              </a:rPr>
              <a:t> Will be </a:t>
            </a:r>
            <a:r>
              <a:rPr lang="es-ES" sz="1800" b="0" i="0" u="none" strike="noStrike" baseline="0" dirty="0" err="1">
                <a:solidFill>
                  <a:srgbClr val="231F20"/>
                </a:solidFill>
                <a:latin typeface="AdvP3E76B0"/>
              </a:rPr>
              <a:t>the</a:t>
            </a:r>
            <a:r>
              <a:rPr lang="es-ES" sz="1800" b="0" i="0" u="none" strike="noStrike" baseline="0" dirty="0">
                <a:solidFill>
                  <a:srgbClr val="231F20"/>
                </a:solidFill>
                <a:latin typeface="AdvP3E76B0"/>
              </a:rPr>
              <a:t> data </a:t>
            </a:r>
            <a:r>
              <a:rPr lang="es-ES" sz="1800" b="0" i="0" u="none" strike="noStrike" baseline="0" dirty="0" err="1">
                <a:solidFill>
                  <a:srgbClr val="231F20"/>
                </a:solidFill>
                <a:latin typeface="AdvP3E76B0"/>
              </a:rPr>
              <a:t>available</a:t>
            </a:r>
            <a:r>
              <a:rPr lang="es-ES" sz="1800" b="0" i="0" u="none" strike="noStrike" baseline="0" dirty="0">
                <a:solidFill>
                  <a:srgbClr val="231F20"/>
                </a:solidFill>
                <a:latin typeface="AdvP3E76B0"/>
              </a:rPr>
              <a:t>.</a:t>
            </a:r>
            <a:endParaRPr lang="es-ES" dirty="0"/>
          </a:p>
          <a:p>
            <a:pPr algn="l"/>
            <a:endParaRPr lang="es-ES" dirty="0"/>
          </a:p>
        </p:txBody>
      </p:sp>
      <p:sp>
        <p:nvSpPr>
          <p:cNvPr id="5" name="1 CuadroTexto">
            <a:extLst>
              <a:ext uri="{FF2B5EF4-FFF2-40B4-BE49-F238E27FC236}">
                <a16:creationId xmlns:a16="http://schemas.microsoft.com/office/drawing/2014/main" xmlns="" id="{F0F9E465-F7B9-4500-97EE-BA588C1C0124}"/>
              </a:ext>
            </a:extLst>
          </p:cNvPr>
          <p:cNvSpPr txBox="1"/>
          <p:nvPr/>
        </p:nvSpPr>
        <p:spPr>
          <a:xfrm>
            <a:off x="935596" y="476672"/>
            <a:ext cx="7272808" cy="1077218"/>
          </a:xfrm>
          <a:prstGeom prst="rect">
            <a:avLst/>
          </a:prstGeom>
          <a:noFill/>
        </p:spPr>
        <p:txBody>
          <a:bodyPr wrap="square" rtlCol="0">
            <a:spAutoFit/>
          </a:bodyPr>
          <a:lstStyle/>
          <a:p>
            <a:r>
              <a:rPr lang="es-ES" sz="3200" dirty="0" err="1">
                <a:solidFill>
                  <a:schemeClr val="tx2"/>
                </a:solidFill>
              </a:rPr>
              <a:t>Impact</a:t>
            </a:r>
            <a:r>
              <a:rPr lang="es-ES" sz="3200" dirty="0">
                <a:solidFill>
                  <a:schemeClr val="tx2"/>
                </a:solidFill>
              </a:rPr>
              <a:t> </a:t>
            </a:r>
            <a:r>
              <a:rPr lang="es-ES" sz="3200" dirty="0" err="1">
                <a:solidFill>
                  <a:schemeClr val="tx2"/>
                </a:solidFill>
              </a:rPr>
              <a:t>of</a:t>
            </a:r>
            <a:r>
              <a:rPr lang="es-ES" sz="3200" dirty="0">
                <a:solidFill>
                  <a:schemeClr val="tx2"/>
                </a:solidFill>
              </a:rPr>
              <a:t> </a:t>
            </a:r>
            <a:r>
              <a:rPr lang="es-ES" sz="3200" dirty="0" err="1">
                <a:solidFill>
                  <a:schemeClr val="tx2"/>
                </a:solidFill>
              </a:rPr>
              <a:t>changing</a:t>
            </a:r>
            <a:r>
              <a:rPr lang="es-ES" sz="3200" dirty="0">
                <a:solidFill>
                  <a:schemeClr val="tx2"/>
                </a:solidFill>
              </a:rPr>
              <a:t> </a:t>
            </a:r>
            <a:r>
              <a:rPr lang="es-ES" sz="3200" dirty="0" err="1">
                <a:solidFill>
                  <a:schemeClr val="tx2"/>
                </a:solidFill>
              </a:rPr>
              <a:t>the</a:t>
            </a:r>
            <a:r>
              <a:rPr lang="es-ES" sz="3200" dirty="0">
                <a:solidFill>
                  <a:schemeClr val="tx2"/>
                </a:solidFill>
              </a:rPr>
              <a:t> stock </a:t>
            </a:r>
            <a:r>
              <a:rPr lang="es-ES" sz="3200" dirty="0" err="1">
                <a:solidFill>
                  <a:schemeClr val="tx2"/>
                </a:solidFill>
              </a:rPr>
              <a:t>structure</a:t>
            </a:r>
            <a:r>
              <a:rPr lang="es-ES" sz="3200" dirty="0">
                <a:solidFill>
                  <a:schemeClr val="tx2"/>
                </a:solidFill>
              </a:rPr>
              <a:t> </a:t>
            </a:r>
            <a:r>
              <a:rPr lang="es-ES" sz="3200" dirty="0" err="1">
                <a:solidFill>
                  <a:schemeClr val="tx2"/>
                </a:solidFill>
              </a:rPr>
              <a:t>of</a:t>
            </a:r>
            <a:r>
              <a:rPr lang="es-ES" sz="3200" dirty="0">
                <a:solidFill>
                  <a:schemeClr val="tx2"/>
                </a:solidFill>
              </a:rPr>
              <a:t> </a:t>
            </a:r>
            <a:r>
              <a:rPr lang="es-ES" sz="3200" dirty="0" err="1">
                <a:solidFill>
                  <a:schemeClr val="tx2"/>
                </a:solidFill>
              </a:rPr>
              <a:t>white</a:t>
            </a:r>
            <a:r>
              <a:rPr lang="es-ES" sz="3200" dirty="0">
                <a:solidFill>
                  <a:schemeClr val="tx2"/>
                </a:solidFill>
              </a:rPr>
              <a:t> and </a:t>
            </a:r>
            <a:r>
              <a:rPr lang="es-ES" sz="3200" dirty="0" err="1">
                <a:solidFill>
                  <a:schemeClr val="tx2"/>
                </a:solidFill>
              </a:rPr>
              <a:t>black</a:t>
            </a:r>
            <a:r>
              <a:rPr lang="es-ES" sz="3200" dirty="0">
                <a:solidFill>
                  <a:schemeClr val="tx2"/>
                </a:solidFill>
              </a:rPr>
              <a:t> </a:t>
            </a:r>
            <a:r>
              <a:rPr lang="es-ES" sz="3200" dirty="0" err="1">
                <a:solidFill>
                  <a:schemeClr val="tx2"/>
                </a:solidFill>
              </a:rPr>
              <a:t>anglerfish</a:t>
            </a:r>
            <a:endParaRPr lang="en-GB" sz="3200" dirty="0">
              <a:solidFill>
                <a:schemeClr val="tx2"/>
              </a:solidFill>
            </a:endParaRPr>
          </a:p>
        </p:txBody>
      </p:sp>
    </p:spTree>
    <p:extLst>
      <p:ext uri="{BB962C8B-B14F-4D97-AF65-F5344CB8AC3E}">
        <p14:creationId xmlns:p14="http://schemas.microsoft.com/office/powerpoint/2010/main" xmlns="" val="1282648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xmlns="" id="{EA0C8C4C-CAC4-414F-84CB-43CC24B57075}"/>
              </a:ext>
            </a:extLst>
          </p:cNvPr>
          <p:cNvSpPr txBox="1"/>
          <p:nvPr/>
        </p:nvSpPr>
        <p:spPr>
          <a:xfrm>
            <a:off x="935596" y="476672"/>
            <a:ext cx="7272808" cy="1077218"/>
          </a:xfrm>
          <a:prstGeom prst="rect">
            <a:avLst/>
          </a:prstGeom>
          <a:noFill/>
        </p:spPr>
        <p:txBody>
          <a:bodyPr wrap="square" rtlCol="0">
            <a:spAutoFit/>
          </a:bodyPr>
          <a:lstStyle/>
          <a:p>
            <a:r>
              <a:rPr lang="es-ES" sz="3200" dirty="0" err="1">
                <a:solidFill>
                  <a:schemeClr val="tx2"/>
                </a:solidFill>
              </a:rPr>
              <a:t>Impact</a:t>
            </a:r>
            <a:r>
              <a:rPr lang="es-ES" sz="3200" dirty="0">
                <a:solidFill>
                  <a:schemeClr val="tx2"/>
                </a:solidFill>
              </a:rPr>
              <a:t> </a:t>
            </a:r>
            <a:r>
              <a:rPr lang="es-ES" sz="3200" dirty="0" err="1">
                <a:solidFill>
                  <a:schemeClr val="tx2"/>
                </a:solidFill>
              </a:rPr>
              <a:t>of</a:t>
            </a:r>
            <a:r>
              <a:rPr lang="es-ES" sz="3200" dirty="0">
                <a:solidFill>
                  <a:schemeClr val="tx2"/>
                </a:solidFill>
              </a:rPr>
              <a:t> </a:t>
            </a:r>
            <a:r>
              <a:rPr lang="es-ES" sz="3200" dirty="0" err="1">
                <a:solidFill>
                  <a:schemeClr val="tx2"/>
                </a:solidFill>
              </a:rPr>
              <a:t>changing</a:t>
            </a:r>
            <a:r>
              <a:rPr lang="es-ES" sz="3200" dirty="0">
                <a:solidFill>
                  <a:schemeClr val="tx2"/>
                </a:solidFill>
              </a:rPr>
              <a:t> </a:t>
            </a:r>
            <a:r>
              <a:rPr lang="es-ES" sz="3200" dirty="0" err="1">
                <a:solidFill>
                  <a:schemeClr val="tx2"/>
                </a:solidFill>
              </a:rPr>
              <a:t>the</a:t>
            </a:r>
            <a:r>
              <a:rPr lang="es-ES" sz="3200" dirty="0">
                <a:solidFill>
                  <a:schemeClr val="tx2"/>
                </a:solidFill>
              </a:rPr>
              <a:t> stock </a:t>
            </a:r>
            <a:r>
              <a:rPr lang="es-ES" sz="3200" dirty="0" err="1">
                <a:solidFill>
                  <a:schemeClr val="tx2"/>
                </a:solidFill>
              </a:rPr>
              <a:t>structure</a:t>
            </a:r>
            <a:r>
              <a:rPr lang="es-ES" sz="3200" dirty="0">
                <a:solidFill>
                  <a:schemeClr val="tx2"/>
                </a:solidFill>
              </a:rPr>
              <a:t> </a:t>
            </a:r>
            <a:r>
              <a:rPr lang="es-ES" sz="3200" dirty="0" err="1">
                <a:solidFill>
                  <a:schemeClr val="tx2"/>
                </a:solidFill>
              </a:rPr>
              <a:t>of</a:t>
            </a:r>
            <a:r>
              <a:rPr lang="es-ES" sz="3200" dirty="0">
                <a:solidFill>
                  <a:schemeClr val="tx2"/>
                </a:solidFill>
              </a:rPr>
              <a:t> </a:t>
            </a:r>
            <a:r>
              <a:rPr lang="es-ES" sz="3200" dirty="0" err="1">
                <a:solidFill>
                  <a:schemeClr val="tx2"/>
                </a:solidFill>
              </a:rPr>
              <a:t>white</a:t>
            </a:r>
            <a:r>
              <a:rPr lang="es-ES" sz="3200" dirty="0">
                <a:solidFill>
                  <a:schemeClr val="tx2"/>
                </a:solidFill>
              </a:rPr>
              <a:t> and </a:t>
            </a:r>
            <a:r>
              <a:rPr lang="es-ES" sz="3200" dirty="0" err="1">
                <a:solidFill>
                  <a:schemeClr val="tx2"/>
                </a:solidFill>
              </a:rPr>
              <a:t>black</a:t>
            </a:r>
            <a:r>
              <a:rPr lang="es-ES" sz="3200" dirty="0">
                <a:solidFill>
                  <a:schemeClr val="tx2"/>
                </a:solidFill>
              </a:rPr>
              <a:t> </a:t>
            </a:r>
            <a:r>
              <a:rPr lang="es-ES" sz="3200" dirty="0" err="1">
                <a:solidFill>
                  <a:schemeClr val="tx2"/>
                </a:solidFill>
              </a:rPr>
              <a:t>anglerfish</a:t>
            </a:r>
            <a:endParaRPr lang="en-GB" sz="3200" dirty="0">
              <a:solidFill>
                <a:schemeClr val="tx2"/>
              </a:solidFill>
            </a:endParaRPr>
          </a:p>
        </p:txBody>
      </p:sp>
      <p:sp>
        <p:nvSpPr>
          <p:cNvPr id="7" name="CuadroTexto 6">
            <a:extLst>
              <a:ext uri="{FF2B5EF4-FFF2-40B4-BE49-F238E27FC236}">
                <a16:creationId xmlns:a16="http://schemas.microsoft.com/office/drawing/2014/main" xmlns="" id="{BDB6D122-2F55-46B1-81B6-DFCD43F1A4FC}"/>
              </a:ext>
            </a:extLst>
          </p:cNvPr>
          <p:cNvSpPr txBox="1"/>
          <p:nvPr/>
        </p:nvSpPr>
        <p:spPr>
          <a:xfrm>
            <a:off x="1043608" y="3071862"/>
            <a:ext cx="7164796" cy="1200329"/>
          </a:xfrm>
          <a:prstGeom prst="rect">
            <a:avLst/>
          </a:prstGeom>
          <a:noFill/>
        </p:spPr>
        <p:txBody>
          <a:bodyPr wrap="square">
            <a:spAutoFit/>
          </a:bodyPr>
          <a:lstStyle/>
          <a:p>
            <a:pPr algn="l"/>
            <a:r>
              <a:rPr lang="en-US" sz="1800" b="0" i="0" u="none" strike="noStrike" baseline="0" dirty="0">
                <a:solidFill>
                  <a:srgbClr val="231F20"/>
                </a:solidFill>
                <a:latin typeface="AdvP3E76B0"/>
              </a:rPr>
              <a:t>Developing spatially-explicit operating models that incorporate population structure and movement can provide a basis for determining how ignoring spatial structure may detrimentally impact the entire resource and fishery. However, the development of an MSE tool can be very time consuming.</a:t>
            </a:r>
            <a:endParaRPr lang="es-ES" dirty="0"/>
          </a:p>
        </p:txBody>
      </p:sp>
      <p:sp>
        <p:nvSpPr>
          <p:cNvPr id="9" name="CuadroTexto 8">
            <a:extLst>
              <a:ext uri="{FF2B5EF4-FFF2-40B4-BE49-F238E27FC236}">
                <a16:creationId xmlns:a16="http://schemas.microsoft.com/office/drawing/2014/main" xmlns="" id="{CBF9694D-4D83-400B-B556-4D5CE3EBD24B}"/>
              </a:ext>
            </a:extLst>
          </p:cNvPr>
          <p:cNvSpPr txBox="1"/>
          <p:nvPr/>
        </p:nvSpPr>
        <p:spPr>
          <a:xfrm>
            <a:off x="934426" y="1988840"/>
            <a:ext cx="6733918" cy="648072"/>
          </a:xfrm>
          <a:prstGeom prst="rect">
            <a:avLst/>
          </a:prstGeom>
          <a:noFill/>
        </p:spPr>
        <p:txBody>
          <a:bodyPr wrap="square">
            <a:spAutoFit/>
          </a:bodyPr>
          <a:lstStyle/>
          <a:p>
            <a:pPr algn="l"/>
            <a:r>
              <a:rPr lang="en-US" sz="1800" b="0" i="0" u="none" strike="noStrike" baseline="0" dirty="0">
                <a:solidFill>
                  <a:srgbClr val="231F20"/>
                </a:solidFill>
                <a:latin typeface="AdvOT214df96c"/>
              </a:rPr>
              <a:t>(iv) Quantitative evaluation of alternative assessment and</a:t>
            </a:r>
          </a:p>
          <a:p>
            <a:pPr algn="l"/>
            <a:r>
              <a:rPr lang="es-ES" sz="1800" b="0" i="0" u="none" strike="noStrike" baseline="0" dirty="0" err="1">
                <a:solidFill>
                  <a:srgbClr val="231F20"/>
                </a:solidFill>
                <a:latin typeface="AdvOT214df96c"/>
              </a:rPr>
              <a:t>management</a:t>
            </a:r>
            <a:r>
              <a:rPr lang="es-ES" sz="1800" b="0" i="0" u="none" strike="noStrike" baseline="0" dirty="0">
                <a:solidFill>
                  <a:srgbClr val="231F20"/>
                </a:solidFill>
                <a:latin typeface="AdvOT214df96c"/>
              </a:rPr>
              <a:t> </a:t>
            </a:r>
            <a:r>
              <a:rPr lang="es-ES" sz="1800" b="0" i="0" u="none" strike="noStrike" baseline="0" dirty="0" err="1">
                <a:solidFill>
                  <a:srgbClr val="231F20"/>
                </a:solidFill>
                <a:latin typeface="AdvOT214df96c"/>
              </a:rPr>
              <a:t>approaches</a:t>
            </a:r>
            <a:endParaRPr lang="es-ES" dirty="0"/>
          </a:p>
        </p:txBody>
      </p:sp>
    </p:spTree>
    <p:extLst>
      <p:ext uri="{BB962C8B-B14F-4D97-AF65-F5344CB8AC3E}">
        <p14:creationId xmlns:p14="http://schemas.microsoft.com/office/powerpoint/2010/main" xmlns="" val="3947736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19256" cy="1354162"/>
          </a:xfrm>
        </p:spPr>
        <p:txBody>
          <a:bodyPr>
            <a:normAutofit/>
          </a:bodyPr>
          <a:lstStyle/>
          <a:p>
            <a:r>
              <a:rPr lang="es-ES" sz="4000" dirty="0" err="1">
                <a:solidFill>
                  <a:schemeClr val="tx2"/>
                </a:solidFill>
              </a:rPr>
              <a:t>Proposal</a:t>
            </a:r>
            <a:r>
              <a:rPr lang="es-ES" sz="4000" dirty="0">
                <a:solidFill>
                  <a:schemeClr val="tx2"/>
                </a:solidFill>
              </a:rPr>
              <a:t> of Stock </a:t>
            </a:r>
            <a:r>
              <a:rPr lang="es-ES" sz="4000" dirty="0" err="1">
                <a:solidFill>
                  <a:schemeClr val="tx2"/>
                </a:solidFill>
              </a:rPr>
              <a:t>Structure</a:t>
            </a:r>
            <a:r>
              <a:rPr lang="es-ES" sz="4000" dirty="0">
                <a:solidFill>
                  <a:schemeClr val="tx2"/>
                </a:solidFill>
              </a:rPr>
              <a:t> </a:t>
            </a:r>
            <a:r>
              <a:rPr lang="es-ES" sz="4000" dirty="0" err="1" smtClean="0">
                <a:solidFill>
                  <a:schemeClr val="tx2"/>
                </a:solidFill>
              </a:rPr>
              <a:t>Analysis</a:t>
            </a:r>
            <a:r>
              <a:rPr lang="es-ES" sz="4000" dirty="0" smtClean="0">
                <a:solidFill>
                  <a:schemeClr val="tx2"/>
                </a:solidFill>
              </a:rPr>
              <a:t/>
            </a:r>
            <a:br>
              <a:rPr lang="es-ES" sz="4000" dirty="0" smtClean="0">
                <a:solidFill>
                  <a:schemeClr val="tx2"/>
                </a:solidFill>
              </a:rPr>
            </a:br>
            <a:endParaRPr lang="en-GB" sz="4000" dirty="0">
              <a:solidFill>
                <a:schemeClr val="tx2"/>
              </a:solidFill>
            </a:endParaRPr>
          </a:p>
        </p:txBody>
      </p:sp>
      <p:sp>
        <p:nvSpPr>
          <p:cNvPr id="3" name="2 Marcador de contenido"/>
          <p:cNvSpPr>
            <a:spLocks noGrp="1"/>
          </p:cNvSpPr>
          <p:nvPr>
            <p:ph idx="1"/>
          </p:nvPr>
        </p:nvSpPr>
        <p:spPr>
          <a:xfrm>
            <a:off x="467544" y="1196752"/>
            <a:ext cx="8229600" cy="4997152"/>
          </a:xfrm>
        </p:spPr>
        <p:txBody>
          <a:bodyPr>
            <a:noAutofit/>
          </a:bodyPr>
          <a:lstStyle/>
          <a:p>
            <a:pPr algn="just">
              <a:buFont typeface="Courier New" pitchFamily="49" charset="0"/>
              <a:buChar char="o"/>
            </a:pPr>
            <a:r>
              <a:rPr lang="es-ES" sz="2800" dirty="0" err="1" smtClean="0"/>
              <a:t>How</a:t>
            </a:r>
            <a:r>
              <a:rPr lang="es-ES" sz="2800" dirty="0" smtClean="0"/>
              <a:t> </a:t>
            </a:r>
            <a:r>
              <a:rPr lang="es-ES" sz="2800" dirty="0" err="1" smtClean="0"/>
              <a:t>were</a:t>
            </a:r>
            <a:r>
              <a:rPr lang="es-ES" sz="2800" dirty="0" smtClean="0"/>
              <a:t> </a:t>
            </a:r>
            <a:r>
              <a:rPr lang="es-ES" sz="2800" dirty="0" err="1" smtClean="0"/>
              <a:t>the</a:t>
            </a:r>
            <a:r>
              <a:rPr lang="es-ES" sz="2800" dirty="0" smtClean="0"/>
              <a:t> stocks </a:t>
            </a:r>
            <a:r>
              <a:rPr lang="es-ES" sz="2800" dirty="0" err="1" smtClean="0"/>
              <a:t>defined</a:t>
            </a:r>
            <a:r>
              <a:rPr lang="es-ES" sz="2800" dirty="0" smtClean="0"/>
              <a:t>?.  </a:t>
            </a:r>
            <a:r>
              <a:rPr lang="es-ES" sz="2800" dirty="0" err="1" smtClean="0"/>
              <a:t>Spatial</a:t>
            </a:r>
            <a:r>
              <a:rPr lang="es-ES" sz="2800" dirty="0" smtClean="0"/>
              <a:t>-temporal: </a:t>
            </a:r>
            <a:r>
              <a:rPr lang="es-ES" sz="2800" dirty="0" err="1" smtClean="0"/>
              <a:t>initial</a:t>
            </a:r>
            <a:r>
              <a:rPr lang="es-ES" sz="2800" dirty="0" smtClean="0"/>
              <a:t>, </a:t>
            </a:r>
            <a:r>
              <a:rPr lang="es-ES" sz="2800" dirty="0" err="1" smtClean="0"/>
              <a:t>revisions</a:t>
            </a:r>
            <a:r>
              <a:rPr lang="es-ES" sz="2800" dirty="0" smtClean="0"/>
              <a:t> (</a:t>
            </a:r>
            <a:r>
              <a:rPr lang="es-ES" sz="2800" dirty="0" err="1" smtClean="0"/>
              <a:t>benchmarks</a:t>
            </a:r>
            <a:r>
              <a:rPr lang="es-ES" sz="2800" dirty="0" smtClean="0"/>
              <a:t>; ICES WG Stock </a:t>
            </a:r>
            <a:r>
              <a:rPr lang="es-ES" sz="2800" dirty="0" err="1" smtClean="0"/>
              <a:t>Identification</a:t>
            </a:r>
            <a:r>
              <a:rPr lang="es-ES" sz="2800" dirty="0" smtClean="0"/>
              <a:t> </a:t>
            </a:r>
            <a:r>
              <a:rPr lang="es-ES" sz="2800" dirty="0" err="1" smtClean="0"/>
              <a:t>Methods</a:t>
            </a:r>
            <a:r>
              <a:rPr lang="es-ES" sz="2800" dirty="0" smtClean="0"/>
              <a:t>), </a:t>
            </a:r>
            <a:r>
              <a:rPr lang="es-ES" sz="2800" dirty="0" err="1" smtClean="0"/>
              <a:t>current</a:t>
            </a:r>
            <a:r>
              <a:rPr lang="es-ES" sz="2800" dirty="0" smtClean="0"/>
              <a:t>.</a:t>
            </a:r>
          </a:p>
          <a:p>
            <a:pPr algn="just">
              <a:buFont typeface="Courier New" pitchFamily="49" charset="0"/>
              <a:buChar char="o"/>
            </a:pPr>
            <a:endParaRPr lang="es-ES" sz="2800" dirty="0" smtClean="0"/>
          </a:p>
          <a:p>
            <a:pPr algn="just">
              <a:buFont typeface="Courier New" pitchFamily="49" charset="0"/>
              <a:buChar char="o"/>
            </a:pPr>
            <a:r>
              <a:rPr lang="es-ES" sz="2800" dirty="0" err="1" smtClean="0"/>
              <a:t>Summary</a:t>
            </a:r>
            <a:r>
              <a:rPr lang="es-ES" sz="2800" dirty="0" smtClean="0"/>
              <a:t> </a:t>
            </a:r>
            <a:r>
              <a:rPr lang="es-ES" sz="2800" dirty="0"/>
              <a:t>of </a:t>
            </a:r>
            <a:r>
              <a:rPr lang="es-ES" sz="2800" dirty="0" err="1"/>
              <a:t>results</a:t>
            </a:r>
            <a:r>
              <a:rPr lang="es-ES" sz="2800" dirty="0"/>
              <a:t> of stock </a:t>
            </a:r>
            <a:r>
              <a:rPr lang="es-ES" sz="2800" dirty="0" err="1"/>
              <a:t>identification</a:t>
            </a:r>
            <a:r>
              <a:rPr lang="es-ES" sz="2800" dirty="0"/>
              <a:t> </a:t>
            </a:r>
            <a:r>
              <a:rPr lang="es-ES" sz="2800" dirty="0" err="1"/>
              <a:t>studies</a:t>
            </a:r>
            <a:r>
              <a:rPr lang="es-ES" sz="2800" dirty="0"/>
              <a:t>  (</a:t>
            </a:r>
            <a:r>
              <a:rPr lang="es-ES" sz="2800" dirty="0" err="1" smtClean="0"/>
              <a:t>published</a:t>
            </a:r>
            <a:r>
              <a:rPr lang="es-ES" sz="2800" dirty="0" smtClean="0"/>
              <a:t>). </a:t>
            </a:r>
          </a:p>
          <a:p>
            <a:pPr algn="just">
              <a:buFont typeface="Courier New" pitchFamily="49" charset="0"/>
              <a:buChar char="o"/>
            </a:pPr>
            <a:endParaRPr lang="es-ES" sz="2800" dirty="0" smtClean="0"/>
          </a:p>
          <a:p>
            <a:pPr algn="just">
              <a:buFont typeface="Courier New" pitchFamily="49" charset="0"/>
              <a:buChar char="o"/>
            </a:pPr>
            <a:r>
              <a:rPr lang="es-ES" sz="2800" dirty="0" smtClean="0"/>
              <a:t>New </a:t>
            </a:r>
            <a:r>
              <a:rPr lang="es-ES" sz="2800" dirty="0" err="1"/>
              <a:t>analysis</a:t>
            </a:r>
            <a:r>
              <a:rPr lang="es-ES" sz="2800" dirty="0"/>
              <a:t>  </a:t>
            </a:r>
            <a:r>
              <a:rPr lang="es-ES" sz="2800" dirty="0" err="1"/>
              <a:t>from</a:t>
            </a:r>
            <a:r>
              <a:rPr lang="es-ES" sz="2800" dirty="0"/>
              <a:t> </a:t>
            </a:r>
            <a:r>
              <a:rPr lang="es-ES" sz="2800" dirty="0" err="1"/>
              <a:t>available</a:t>
            </a:r>
            <a:r>
              <a:rPr lang="es-ES" sz="2800" dirty="0"/>
              <a:t> </a:t>
            </a:r>
            <a:r>
              <a:rPr lang="es-ES" sz="2800" dirty="0" err="1"/>
              <a:t>information</a:t>
            </a:r>
            <a:r>
              <a:rPr lang="es-ES" sz="2800" dirty="0" smtClean="0"/>
              <a:t>.</a:t>
            </a:r>
          </a:p>
          <a:p>
            <a:pPr algn="just">
              <a:buFont typeface="Courier New" pitchFamily="49" charset="0"/>
              <a:buChar char="o"/>
            </a:pPr>
            <a:endParaRPr lang="es-ES" sz="2800" dirty="0"/>
          </a:p>
          <a:p>
            <a:pPr algn="just">
              <a:buFont typeface="Courier New" pitchFamily="49" charset="0"/>
              <a:buChar char="o"/>
            </a:pPr>
            <a:r>
              <a:rPr lang="es-ES" sz="2800" dirty="0" err="1" smtClean="0"/>
              <a:t>Potential</a:t>
            </a:r>
            <a:r>
              <a:rPr lang="es-ES" sz="2800" dirty="0" smtClean="0"/>
              <a:t> </a:t>
            </a:r>
            <a:r>
              <a:rPr lang="es-ES" sz="2800" dirty="0" err="1"/>
              <a:t>impact</a:t>
            </a:r>
            <a:r>
              <a:rPr lang="es-ES" sz="2800" dirty="0"/>
              <a:t> </a:t>
            </a:r>
            <a:r>
              <a:rPr lang="es-ES" sz="2800" dirty="0" err="1"/>
              <a:t>on</a:t>
            </a:r>
            <a:r>
              <a:rPr lang="es-ES" sz="2800" dirty="0"/>
              <a:t> </a:t>
            </a:r>
            <a:r>
              <a:rPr lang="es-ES" sz="2800" dirty="0" err="1"/>
              <a:t>the</a:t>
            </a:r>
            <a:r>
              <a:rPr lang="es-ES" sz="2800" dirty="0"/>
              <a:t> </a:t>
            </a:r>
            <a:r>
              <a:rPr lang="es-ES" sz="2800" dirty="0" err="1"/>
              <a:t>assessment</a:t>
            </a:r>
            <a:r>
              <a:rPr lang="es-ES" sz="2800" dirty="0"/>
              <a:t> and </a:t>
            </a:r>
            <a:r>
              <a:rPr lang="es-ES" sz="2800" dirty="0" err="1"/>
              <a:t>management</a:t>
            </a:r>
            <a:r>
              <a:rPr lang="es-ES" sz="2800" dirty="0"/>
              <a:t>.</a:t>
            </a:r>
            <a:endParaRPr lang="en-GB"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F10D4354-C0B7-4DC3-A054-D4D68D32FB81}"/>
              </a:ext>
            </a:extLst>
          </p:cNvPr>
          <p:cNvPicPr/>
          <p:nvPr/>
        </p:nvPicPr>
        <p:blipFill rotWithShape="1">
          <a:blip r:embed="rId2" cstate="print"/>
          <a:srcRect l="50690" t="18060" r="32599" b="51027"/>
          <a:stretch/>
        </p:blipFill>
        <p:spPr bwMode="auto">
          <a:xfrm>
            <a:off x="4320480" y="1196752"/>
            <a:ext cx="5220072" cy="5112568"/>
          </a:xfrm>
          <a:prstGeom prst="rect">
            <a:avLst/>
          </a:prstGeom>
          <a:ln>
            <a:noFill/>
          </a:ln>
          <a:extLst>
            <a:ext uri="{53640926-AAD7-44D8-BBD7-CCE9431645EC}">
              <a14:shadowObscured xmlns:a14="http://schemas.microsoft.com/office/drawing/2010/main" xmlns=""/>
            </a:ext>
          </a:extLst>
        </p:spPr>
      </p:pic>
      <p:sp>
        <p:nvSpPr>
          <p:cNvPr id="4" name="2 CuadroTexto">
            <a:extLst>
              <a:ext uri="{FF2B5EF4-FFF2-40B4-BE49-F238E27FC236}">
                <a16:creationId xmlns:a16="http://schemas.microsoft.com/office/drawing/2014/main" xmlns="" id="{4CC0EFE6-EBF5-4A7C-B6BA-8D55BE7CF031}"/>
              </a:ext>
            </a:extLst>
          </p:cNvPr>
          <p:cNvSpPr txBox="1"/>
          <p:nvPr/>
        </p:nvSpPr>
        <p:spPr>
          <a:xfrm>
            <a:off x="0" y="2276872"/>
            <a:ext cx="4719129" cy="4154984"/>
          </a:xfrm>
          <a:prstGeom prst="rect">
            <a:avLst/>
          </a:prstGeom>
          <a:noFill/>
        </p:spPr>
        <p:txBody>
          <a:bodyPr wrap="square" rtlCol="0">
            <a:spAutoFit/>
          </a:bodyPr>
          <a:lstStyle/>
          <a:p>
            <a:pPr marL="285750" indent="-285750"/>
            <a:endParaRPr lang="en-GB" sz="2400" dirty="0">
              <a:latin typeface="Calibri" panose="020F0502020204030204" pitchFamily="34" charset="0"/>
              <a:ea typeface="Calibri" panose="020F0502020204030204" pitchFamily="34" charset="0"/>
            </a:endParaRPr>
          </a:p>
          <a:p>
            <a:pPr marL="285750" indent="-285750"/>
            <a:r>
              <a:rPr lang="en-GB" sz="2400" dirty="0" smtClean="0">
                <a:latin typeface="Calibri" panose="020F0502020204030204" pitchFamily="34" charset="0"/>
                <a:ea typeface="Calibri" panose="020F0502020204030204" pitchFamily="34" charset="0"/>
              </a:rPr>
              <a:t>T</a:t>
            </a:r>
            <a:r>
              <a:rPr lang="en-GB" sz="2400" dirty="0" smtClean="0">
                <a:effectLst/>
                <a:latin typeface="Calibri" panose="020F0502020204030204" pitchFamily="34" charset="0"/>
                <a:ea typeface="Calibri" panose="020F0502020204030204" pitchFamily="34" charset="0"/>
              </a:rPr>
              <a:t>hree </a:t>
            </a:r>
            <a:r>
              <a:rPr lang="en-GB" sz="2400" dirty="0">
                <a:effectLst/>
                <a:latin typeface="Calibri" panose="020F0502020204030204" pitchFamily="34" charset="0"/>
                <a:ea typeface="Calibri" panose="020F0502020204030204" pitchFamily="34" charset="0"/>
              </a:rPr>
              <a:t>different stocks units for both species:  </a:t>
            </a:r>
            <a:endParaRPr lang="en-GB" sz="2400" dirty="0" smtClean="0">
              <a:effectLst/>
              <a:latin typeface="Calibri" panose="020F0502020204030204" pitchFamily="34" charset="0"/>
              <a:ea typeface="Calibri" panose="020F0502020204030204" pitchFamily="34" charset="0"/>
            </a:endParaRPr>
          </a:p>
          <a:p>
            <a:pPr marL="914400" lvl="1" indent="-457200">
              <a:buFont typeface="+mj-lt"/>
              <a:buAutoNum type="arabicPeriod"/>
            </a:pPr>
            <a:r>
              <a:rPr lang="en-GB" sz="2400" dirty="0" smtClean="0">
                <a:effectLst/>
                <a:latin typeface="Calibri" panose="020F0502020204030204" pitchFamily="34" charset="0"/>
                <a:ea typeface="Calibri" panose="020F0502020204030204" pitchFamily="34" charset="0"/>
              </a:rPr>
              <a:t>Southern </a:t>
            </a:r>
            <a:r>
              <a:rPr lang="en-GB" sz="2400" dirty="0">
                <a:effectLst/>
                <a:latin typeface="Calibri" panose="020F0502020204030204" pitchFamily="34" charset="0"/>
                <a:ea typeface="Calibri" panose="020F0502020204030204" pitchFamily="34" charset="0"/>
              </a:rPr>
              <a:t>stock of the southern </a:t>
            </a:r>
            <a:r>
              <a:rPr lang="en-GB" sz="2400" dirty="0" smtClean="0">
                <a:effectLst/>
                <a:latin typeface="Calibri" panose="020F0502020204030204" pitchFamily="34" charset="0"/>
                <a:ea typeface="Calibri" panose="020F0502020204030204" pitchFamily="34" charset="0"/>
              </a:rPr>
              <a:t>shelf: Divisions </a:t>
            </a:r>
            <a:r>
              <a:rPr lang="en-GB" sz="2400" dirty="0" smtClean="0">
                <a:latin typeface="Calibri" panose="020F0502020204030204" pitchFamily="34" charset="0"/>
                <a:ea typeface="Calibri" panose="020F0502020204030204" pitchFamily="34" charset="0"/>
              </a:rPr>
              <a:t>8</a:t>
            </a:r>
            <a:r>
              <a:rPr lang="en-GB" sz="2400" dirty="0" smtClean="0">
                <a:effectLst/>
                <a:latin typeface="Calibri" panose="020F0502020204030204" pitchFamily="34" charset="0"/>
                <a:ea typeface="Calibri" panose="020F0502020204030204" pitchFamily="34" charset="0"/>
              </a:rPr>
              <a:t>c </a:t>
            </a:r>
            <a:r>
              <a:rPr lang="en-GB" sz="2400" dirty="0">
                <a:effectLst/>
                <a:latin typeface="Calibri" panose="020F0502020204030204" pitchFamily="34" charset="0"/>
                <a:ea typeface="Calibri" panose="020F0502020204030204" pitchFamily="34" charset="0"/>
              </a:rPr>
              <a:t>and </a:t>
            </a:r>
            <a:r>
              <a:rPr lang="en-GB" sz="2400" dirty="0" smtClean="0">
                <a:latin typeface="Calibri" panose="020F0502020204030204" pitchFamily="34" charset="0"/>
                <a:ea typeface="Calibri" panose="020F0502020204030204" pitchFamily="34" charset="0"/>
              </a:rPr>
              <a:t>9</a:t>
            </a:r>
            <a:r>
              <a:rPr lang="en-GB" sz="2400" dirty="0" smtClean="0">
                <a:effectLst/>
                <a:latin typeface="Calibri" panose="020F0502020204030204" pitchFamily="34" charset="0"/>
                <a:ea typeface="Calibri" panose="020F0502020204030204" pitchFamily="34" charset="0"/>
              </a:rPr>
              <a:t>a</a:t>
            </a:r>
            <a:endParaRPr lang="en-GB" sz="2400" dirty="0">
              <a:effectLst/>
              <a:latin typeface="Calibri" panose="020F0502020204030204" pitchFamily="34" charset="0"/>
              <a:ea typeface="Calibri" panose="020F0502020204030204" pitchFamily="34" charset="0"/>
            </a:endParaRPr>
          </a:p>
          <a:p>
            <a:pPr marL="914400" lvl="1" indent="-457200">
              <a:buFont typeface="+mj-lt"/>
              <a:buAutoNum type="arabicPeriod"/>
            </a:pPr>
            <a:r>
              <a:rPr lang="en-GB" sz="2400" dirty="0" smtClean="0">
                <a:latin typeface="Calibri" panose="020F0502020204030204" pitchFamily="34" charset="0"/>
                <a:ea typeface="Calibri" panose="020F0502020204030204" pitchFamily="34" charset="0"/>
              </a:rPr>
              <a:t>N</a:t>
            </a:r>
            <a:r>
              <a:rPr lang="en-GB" sz="2400" dirty="0" smtClean="0">
                <a:effectLst/>
                <a:latin typeface="Calibri" panose="020F0502020204030204" pitchFamily="34" charset="0"/>
                <a:ea typeface="Calibri" panose="020F0502020204030204" pitchFamily="34" charset="0"/>
              </a:rPr>
              <a:t>orthern </a:t>
            </a:r>
            <a:r>
              <a:rPr lang="en-GB" sz="2400" dirty="0">
                <a:effectLst/>
                <a:latin typeface="Calibri" panose="020F0502020204030204" pitchFamily="34" charset="0"/>
                <a:ea typeface="Calibri" panose="020F0502020204030204" pitchFamily="34" charset="0"/>
              </a:rPr>
              <a:t>stock of the southern </a:t>
            </a:r>
            <a:r>
              <a:rPr lang="en-GB" sz="2400" dirty="0" smtClean="0">
                <a:effectLst/>
                <a:latin typeface="Calibri" panose="020F0502020204030204" pitchFamily="34" charset="0"/>
                <a:ea typeface="Calibri" panose="020F0502020204030204" pitchFamily="34" charset="0"/>
              </a:rPr>
              <a:t>shelf: Divisions </a:t>
            </a:r>
            <a:r>
              <a:rPr lang="en-GB" sz="2400" dirty="0" smtClean="0">
                <a:latin typeface="Calibri" panose="020F0502020204030204" pitchFamily="34" charset="0"/>
                <a:ea typeface="Calibri" panose="020F0502020204030204" pitchFamily="34" charset="0"/>
              </a:rPr>
              <a:t>7</a:t>
            </a:r>
            <a:r>
              <a:rPr lang="en-GB" sz="2400" dirty="0" smtClean="0">
                <a:effectLst/>
                <a:latin typeface="Calibri" panose="020F0502020204030204" pitchFamily="34" charset="0"/>
                <a:ea typeface="Calibri" panose="020F0502020204030204" pitchFamily="34" charset="0"/>
              </a:rPr>
              <a:t>a–k </a:t>
            </a:r>
            <a:r>
              <a:rPr lang="en-GB" sz="2400" dirty="0">
                <a:effectLst/>
                <a:latin typeface="Calibri" panose="020F0502020204030204" pitchFamily="34" charset="0"/>
                <a:ea typeface="Calibri" panose="020F0502020204030204" pitchFamily="34" charset="0"/>
              </a:rPr>
              <a:t>and </a:t>
            </a:r>
            <a:r>
              <a:rPr lang="en-GB" sz="2400" dirty="0" smtClean="0">
                <a:latin typeface="Calibri" panose="020F0502020204030204" pitchFamily="34" charset="0"/>
                <a:ea typeface="Calibri" panose="020F0502020204030204" pitchFamily="34" charset="0"/>
              </a:rPr>
              <a:t>8</a:t>
            </a:r>
            <a:r>
              <a:rPr lang="en-GB" sz="2400" dirty="0" smtClean="0">
                <a:effectLst/>
                <a:latin typeface="Calibri" panose="020F0502020204030204" pitchFamily="34" charset="0"/>
                <a:ea typeface="Calibri" panose="020F0502020204030204" pitchFamily="34" charset="0"/>
              </a:rPr>
              <a:t>abd. </a:t>
            </a:r>
            <a:endParaRPr lang="en-GB" sz="2400" dirty="0">
              <a:effectLst/>
              <a:latin typeface="Calibri" panose="020F0502020204030204" pitchFamily="34" charset="0"/>
              <a:ea typeface="Calibri" panose="020F0502020204030204" pitchFamily="34" charset="0"/>
            </a:endParaRPr>
          </a:p>
          <a:p>
            <a:pPr marL="914400" lvl="1" indent="-457200">
              <a:buFont typeface="+mj-lt"/>
              <a:buAutoNum type="arabicPeriod"/>
            </a:pPr>
            <a:r>
              <a:rPr lang="en-GB" sz="2400" dirty="0" smtClean="0">
                <a:effectLst/>
                <a:latin typeface="Calibri" panose="020F0502020204030204" pitchFamily="34" charset="0"/>
                <a:ea typeface="Calibri" panose="020F0502020204030204" pitchFamily="34" charset="0"/>
              </a:rPr>
              <a:t>Stock </a:t>
            </a:r>
            <a:r>
              <a:rPr lang="en-GB" sz="2400" dirty="0">
                <a:effectLst/>
                <a:latin typeface="Calibri" panose="020F0502020204030204" pitchFamily="34" charset="0"/>
                <a:ea typeface="Calibri" panose="020F0502020204030204" pitchFamily="34" charset="0"/>
              </a:rPr>
              <a:t>on the northern </a:t>
            </a:r>
            <a:r>
              <a:rPr lang="en-GB" sz="2400" dirty="0" smtClean="0">
                <a:effectLst/>
                <a:latin typeface="Calibri" panose="020F0502020204030204" pitchFamily="34" charset="0"/>
                <a:ea typeface="Calibri" panose="020F0502020204030204" pitchFamily="34" charset="0"/>
              </a:rPr>
              <a:t>shelf: Division 3a</a:t>
            </a:r>
            <a:r>
              <a:rPr lang="en-GB" sz="2400" dirty="0">
                <a:effectLst/>
                <a:latin typeface="Calibri" panose="020F0502020204030204" pitchFamily="34" charset="0"/>
                <a:ea typeface="Calibri" panose="020F0502020204030204" pitchFamily="34" charset="0"/>
              </a:rPr>
              <a:t>, Subareas </a:t>
            </a:r>
            <a:r>
              <a:rPr lang="en-GB" sz="2400" dirty="0" smtClean="0">
                <a:latin typeface="Calibri" panose="020F0502020204030204" pitchFamily="34" charset="0"/>
                <a:ea typeface="Calibri" panose="020F0502020204030204" pitchFamily="34" charset="0"/>
              </a:rPr>
              <a:t>4</a:t>
            </a:r>
            <a:r>
              <a:rPr lang="en-GB" sz="2400" dirty="0" smtClean="0">
                <a:effectLst/>
                <a:latin typeface="Calibri" panose="020F0502020204030204" pitchFamily="34" charset="0"/>
                <a:ea typeface="Calibri" panose="020F0502020204030204" pitchFamily="34" charset="0"/>
              </a:rPr>
              <a:t> </a:t>
            </a:r>
            <a:r>
              <a:rPr lang="en-GB" sz="2400" dirty="0">
                <a:effectLst/>
                <a:latin typeface="Calibri" panose="020F0502020204030204" pitchFamily="34" charset="0"/>
                <a:ea typeface="Calibri" panose="020F0502020204030204" pitchFamily="34" charset="0"/>
              </a:rPr>
              <a:t>and </a:t>
            </a:r>
            <a:r>
              <a:rPr lang="en-GB" sz="2400" dirty="0" smtClean="0">
                <a:latin typeface="Calibri" panose="020F0502020204030204" pitchFamily="34" charset="0"/>
                <a:ea typeface="Calibri" panose="020F0502020204030204" pitchFamily="34" charset="0"/>
              </a:rPr>
              <a:t>6</a:t>
            </a:r>
            <a:endParaRPr lang="en-GB" sz="2400" dirty="0"/>
          </a:p>
        </p:txBody>
      </p:sp>
      <p:sp>
        <p:nvSpPr>
          <p:cNvPr id="7" name="CuadroTexto 6">
            <a:extLst>
              <a:ext uri="{FF2B5EF4-FFF2-40B4-BE49-F238E27FC236}">
                <a16:creationId xmlns:a16="http://schemas.microsoft.com/office/drawing/2014/main" xmlns="" id="{D6152C20-1634-4E4D-A493-17C028DC1744}"/>
              </a:ext>
            </a:extLst>
          </p:cNvPr>
          <p:cNvSpPr txBox="1"/>
          <p:nvPr/>
        </p:nvSpPr>
        <p:spPr>
          <a:xfrm>
            <a:off x="0" y="1196752"/>
            <a:ext cx="4588726" cy="1200329"/>
          </a:xfrm>
          <a:prstGeom prst="rect">
            <a:avLst/>
          </a:prstGeom>
          <a:noFill/>
        </p:spPr>
        <p:txBody>
          <a:bodyPr wrap="square">
            <a:spAutoFit/>
          </a:bodyPr>
          <a:lstStyle/>
          <a:p>
            <a:pPr marL="285750" indent="-285750">
              <a:buFont typeface="Arial" panose="020B0604020202020204" pitchFamily="34" charset="0"/>
              <a:buChar char="•"/>
            </a:pPr>
            <a:r>
              <a:rPr lang="en-GB" sz="2400" dirty="0">
                <a:effectLst/>
                <a:latin typeface="Calibri" panose="020F0502020204030204" pitchFamily="34" charset="0"/>
                <a:ea typeface="Calibri" panose="020F0502020204030204" pitchFamily="34" charset="0"/>
              </a:rPr>
              <a:t>The black and white anglerfish in the Northern East </a:t>
            </a:r>
            <a:r>
              <a:rPr lang="en-GB" sz="2400" dirty="0" smtClean="0">
                <a:effectLst/>
                <a:latin typeface="Calibri" panose="020F0502020204030204" pitchFamily="34" charset="0"/>
                <a:ea typeface="Calibri" panose="020F0502020204030204" pitchFamily="34" charset="0"/>
              </a:rPr>
              <a:t>Atlantic are </a:t>
            </a:r>
            <a:r>
              <a:rPr lang="en-GB" sz="2400" dirty="0">
                <a:effectLst/>
                <a:latin typeface="Calibri" panose="020F0502020204030204" pitchFamily="34" charset="0"/>
                <a:ea typeface="Calibri" panose="020F0502020204030204" pitchFamily="34" charset="0"/>
              </a:rPr>
              <a:t>assessed by ICES since </a:t>
            </a:r>
            <a:r>
              <a:rPr lang="en-GB" sz="2400" dirty="0" smtClean="0">
                <a:effectLst/>
                <a:latin typeface="Calibri" panose="020F0502020204030204" pitchFamily="34" charset="0"/>
                <a:ea typeface="Calibri" panose="020F0502020204030204" pitchFamily="34" charset="0"/>
              </a:rPr>
              <a:t>1990.</a:t>
            </a:r>
            <a:endParaRPr lang="en-GB" sz="2400" dirty="0">
              <a:effectLst/>
              <a:latin typeface="Calibri" panose="020F0502020204030204" pitchFamily="34" charset="0"/>
              <a:ea typeface="Calibri" panose="020F0502020204030204" pitchFamily="34" charset="0"/>
            </a:endParaRPr>
          </a:p>
        </p:txBody>
      </p:sp>
      <p:sp>
        <p:nvSpPr>
          <p:cNvPr id="9" name="1 CuadroTexto">
            <a:extLst>
              <a:ext uri="{FF2B5EF4-FFF2-40B4-BE49-F238E27FC236}">
                <a16:creationId xmlns:a16="http://schemas.microsoft.com/office/drawing/2014/main" xmlns="" id="{26D6B7B8-69EC-4A66-88B2-882D5A16A295}"/>
              </a:ext>
            </a:extLst>
          </p:cNvPr>
          <p:cNvSpPr txBox="1"/>
          <p:nvPr/>
        </p:nvSpPr>
        <p:spPr>
          <a:xfrm>
            <a:off x="539552" y="332656"/>
            <a:ext cx="8892988" cy="584775"/>
          </a:xfrm>
          <a:prstGeom prst="rect">
            <a:avLst/>
          </a:prstGeom>
          <a:noFill/>
        </p:spPr>
        <p:txBody>
          <a:bodyPr wrap="square" rtlCol="0">
            <a:spAutoFit/>
          </a:bodyPr>
          <a:lstStyle/>
          <a:p>
            <a:r>
              <a:rPr lang="es-ES" sz="3200" dirty="0">
                <a:solidFill>
                  <a:schemeClr val="tx2"/>
                </a:solidFill>
              </a:rPr>
              <a:t>Stock </a:t>
            </a:r>
            <a:r>
              <a:rPr lang="es-ES" sz="3200" dirty="0" err="1">
                <a:solidFill>
                  <a:schemeClr val="tx2"/>
                </a:solidFill>
              </a:rPr>
              <a:t>structure</a:t>
            </a:r>
            <a:r>
              <a:rPr lang="es-ES" sz="3200" dirty="0">
                <a:solidFill>
                  <a:schemeClr val="tx2"/>
                </a:solidFill>
              </a:rPr>
              <a:t> </a:t>
            </a:r>
            <a:r>
              <a:rPr lang="es-ES" sz="3200" dirty="0" err="1">
                <a:solidFill>
                  <a:schemeClr val="tx2"/>
                </a:solidFill>
              </a:rPr>
              <a:t>defined</a:t>
            </a:r>
            <a:r>
              <a:rPr lang="es-ES" sz="3200" dirty="0">
                <a:solidFill>
                  <a:schemeClr val="tx2"/>
                </a:solidFill>
              </a:rPr>
              <a:t> </a:t>
            </a:r>
            <a:r>
              <a:rPr lang="es-ES" sz="3200" dirty="0" err="1">
                <a:solidFill>
                  <a:schemeClr val="tx2"/>
                </a:solidFill>
              </a:rPr>
              <a:t>by</a:t>
            </a:r>
            <a:r>
              <a:rPr lang="es-ES" sz="3200" dirty="0">
                <a:solidFill>
                  <a:schemeClr val="tx2"/>
                </a:solidFill>
              </a:rPr>
              <a:t> ICES </a:t>
            </a:r>
            <a:r>
              <a:rPr lang="es-ES" sz="3200" dirty="0" err="1">
                <a:solidFill>
                  <a:schemeClr val="tx2"/>
                </a:solidFill>
              </a:rPr>
              <a:t>for</a:t>
            </a:r>
            <a:r>
              <a:rPr lang="es-ES" sz="3200" dirty="0">
                <a:solidFill>
                  <a:schemeClr val="tx2"/>
                </a:solidFill>
              </a:rPr>
              <a:t> </a:t>
            </a:r>
            <a:r>
              <a:rPr lang="es-ES" sz="3200" dirty="0" err="1" smtClean="0">
                <a:solidFill>
                  <a:schemeClr val="tx2"/>
                </a:solidFill>
              </a:rPr>
              <a:t>assessment</a:t>
            </a:r>
            <a:endParaRPr lang="en-GB" sz="3200" dirty="0">
              <a:solidFill>
                <a:schemeClr val="tx2"/>
              </a:solidFill>
            </a:endParaRPr>
          </a:p>
        </p:txBody>
      </p:sp>
    </p:spTree>
    <p:extLst>
      <p:ext uri="{BB962C8B-B14F-4D97-AF65-F5344CB8AC3E}">
        <p14:creationId xmlns:p14="http://schemas.microsoft.com/office/powerpoint/2010/main" xmlns="" val="16049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C6E003D9-8248-4C6A-832F-4E09A8768E32}"/>
              </a:ext>
            </a:extLst>
          </p:cNvPr>
          <p:cNvSpPr txBox="1"/>
          <p:nvPr/>
        </p:nvSpPr>
        <p:spPr>
          <a:xfrm>
            <a:off x="467544" y="1412776"/>
            <a:ext cx="8213955" cy="5365571"/>
          </a:xfrm>
          <a:prstGeom prst="rect">
            <a:avLst/>
          </a:prstGeom>
          <a:noFill/>
        </p:spPr>
        <p:txBody>
          <a:bodyPr wrap="square" rtlCol="0">
            <a:spAutoFit/>
          </a:bodyPr>
          <a:lstStyle/>
          <a:p>
            <a:pPr marL="285750" indent="-285750" algn="just"/>
            <a:r>
              <a:rPr lang="en-GB" sz="2400" dirty="0" smtClean="0">
                <a:effectLst/>
                <a:ea typeface="Calibri" panose="020F0502020204030204" pitchFamily="34" charset="0"/>
              </a:rPr>
              <a:t>Southern shelf: assessment </a:t>
            </a:r>
            <a:r>
              <a:rPr lang="en-GB" sz="2400" dirty="0">
                <a:effectLst/>
                <a:ea typeface="Calibri" panose="020F0502020204030204" pitchFamily="34" charset="0"/>
              </a:rPr>
              <a:t>of </a:t>
            </a:r>
            <a:r>
              <a:rPr lang="en-GB" sz="2400" b="1" dirty="0">
                <a:effectLst/>
                <a:ea typeface="Calibri" panose="020F0502020204030204" pitchFamily="34" charset="0"/>
              </a:rPr>
              <a:t>both species is done separately</a:t>
            </a:r>
            <a:r>
              <a:rPr lang="en-GB" sz="2400" dirty="0">
                <a:effectLst/>
                <a:ea typeface="Calibri" panose="020F0502020204030204" pitchFamily="34" charset="0"/>
              </a:rPr>
              <a:t> for the southern stock </a:t>
            </a:r>
            <a:r>
              <a:rPr lang="en-GB" sz="2400" dirty="0" smtClean="0">
                <a:effectLst/>
                <a:ea typeface="Calibri" panose="020F0502020204030204" pitchFamily="34" charset="0"/>
              </a:rPr>
              <a:t>(since 2007) and </a:t>
            </a:r>
            <a:r>
              <a:rPr lang="en-GB" sz="2400" dirty="0">
                <a:effectLst/>
                <a:ea typeface="Calibri" panose="020F0502020204030204" pitchFamily="34" charset="0"/>
              </a:rPr>
              <a:t>for the northern </a:t>
            </a:r>
            <a:r>
              <a:rPr lang="en-GB" sz="2400" dirty="0" smtClean="0">
                <a:effectLst/>
                <a:ea typeface="Calibri" panose="020F0502020204030204" pitchFamily="34" charset="0"/>
              </a:rPr>
              <a:t>stoc</a:t>
            </a:r>
            <a:r>
              <a:rPr lang="en-GB" sz="2400" dirty="0" smtClean="0">
                <a:ea typeface="Calibri" panose="020F0502020204030204" pitchFamily="34" charset="0"/>
              </a:rPr>
              <a:t>k.</a:t>
            </a:r>
            <a:endParaRPr lang="en-GB" sz="2400" dirty="0" smtClean="0">
              <a:effectLst/>
              <a:ea typeface="Calibri" panose="020F0502020204030204" pitchFamily="34" charset="0"/>
            </a:endParaRPr>
          </a:p>
          <a:p>
            <a:pPr marL="285750" indent="-285750" algn="just"/>
            <a:endParaRPr lang="en-GB" sz="2400" dirty="0" smtClean="0">
              <a:effectLst/>
              <a:ea typeface="Calibri" panose="020F0502020204030204" pitchFamily="34" charset="0"/>
            </a:endParaRPr>
          </a:p>
          <a:p>
            <a:pPr marL="285750" indent="-285750" algn="just"/>
            <a:r>
              <a:rPr lang="en-GB" sz="2400" dirty="0" smtClean="0">
                <a:effectLst/>
                <a:ea typeface="Calibri" panose="020F0502020204030204" pitchFamily="34" charset="0"/>
              </a:rPr>
              <a:t>Northern </a:t>
            </a:r>
            <a:r>
              <a:rPr lang="en-GB" sz="2400" dirty="0">
                <a:effectLst/>
                <a:ea typeface="Calibri" panose="020F0502020204030204" pitchFamily="34" charset="0"/>
              </a:rPr>
              <a:t>shelf both species are considered as one stock and thus they are assessed together. However, survey catches of </a:t>
            </a:r>
            <a:r>
              <a:rPr lang="en-GB" sz="2400" i="1" dirty="0">
                <a:effectLst/>
                <a:ea typeface="Calibri" panose="020F0502020204030204" pitchFamily="34" charset="0"/>
              </a:rPr>
              <a:t>L. </a:t>
            </a:r>
            <a:r>
              <a:rPr lang="en-GB" sz="2400" i="1" dirty="0" err="1">
                <a:effectLst/>
                <a:ea typeface="Calibri" panose="020F0502020204030204" pitchFamily="34" charset="0"/>
              </a:rPr>
              <a:t>budegassa</a:t>
            </a:r>
            <a:r>
              <a:rPr lang="en-GB" sz="2400" dirty="0">
                <a:effectLst/>
                <a:ea typeface="Calibri" panose="020F0502020204030204" pitchFamily="34" charset="0"/>
              </a:rPr>
              <a:t> are negligible in Area IV (&lt;1%), and generally low in Area VI (&lt;10%) (</a:t>
            </a:r>
            <a:r>
              <a:rPr lang="en-GB" sz="2400" dirty="0">
                <a:effectLst/>
                <a:highlight>
                  <a:srgbClr val="FFFF00"/>
                </a:highlight>
                <a:ea typeface="Calibri" panose="020F0502020204030204" pitchFamily="34" charset="0"/>
              </a:rPr>
              <a:t>WKANGLER,WD03</a:t>
            </a:r>
            <a:r>
              <a:rPr lang="es-ES" sz="2400" dirty="0">
                <a:effectLst/>
                <a:ea typeface="Calibri" panose="020F0502020204030204" pitchFamily="34" charset="0"/>
                <a:cs typeface="Times New Roman" panose="02020603050405020304" pitchFamily="18" charset="0"/>
              </a:rPr>
              <a:t> </a:t>
            </a:r>
            <a:r>
              <a:rPr lang="en-GB" sz="2400" dirty="0">
                <a:effectLst/>
                <a:ea typeface="Calibri" panose="020F0502020204030204" pitchFamily="34" charset="0"/>
              </a:rPr>
              <a:t>). </a:t>
            </a:r>
            <a:endParaRPr lang="en-GB" sz="2400" dirty="0" smtClean="0">
              <a:effectLst/>
              <a:ea typeface="Calibri" panose="020F0502020204030204" pitchFamily="34" charset="0"/>
            </a:endParaRPr>
          </a:p>
          <a:p>
            <a:pPr marL="285750" indent="-285750" algn="just"/>
            <a:endParaRPr lang="es-ES" sz="2400" dirty="0" smtClean="0">
              <a:ea typeface="Calibri" panose="020F0502020204030204" pitchFamily="34" charset="0"/>
            </a:endParaRPr>
          </a:p>
          <a:p>
            <a:pPr marL="285750" indent="-285750" algn="just"/>
            <a:r>
              <a:rPr lang="es-ES" sz="2400" dirty="0" err="1" smtClean="0">
                <a:ea typeface="Calibri" panose="020F0502020204030204" pitchFamily="34" charset="0"/>
              </a:rPr>
              <a:t>Taxonomic</a:t>
            </a:r>
            <a:r>
              <a:rPr lang="es-ES" sz="2400" dirty="0" smtClean="0">
                <a:ea typeface="Calibri" panose="020F0502020204030204" pitchFamily="34" charset="0"/>
              </a:rPr>
              <a:t> </a:t>
            </a:r>
            <a:r>
              <a:rPr lang="es-ES" sz="2400" dirty="0" err="1" smtClean="0">
                <a:ea typeface="Calibri" panose="020F0502020204030204" pitchFamily="34" charset="0"/>
              </a:rPr>
              <a:t>identity</a:t>
            </a:r>
            <a:r>
              <a:rPr lang="es-ES" sz="2400" dirty="0" smtClean="0">
                <a:ea typeface="Calibri" panose="020F0502020204030204" pitchFamily="34" charset="0"/>
              </a:rPr>
              <a:t> and Stock </a:t>
            </a:r>
            <a:r>
              <a:rPr lang="es-ES" sz="2400" dirty="0" err="1" smtClean="0">
                <a:ea typeface="Calibri" panose="020F0502020204030204" pitchFamily="34" charset="0"/>
              </a:rPr>
              <a:t>Identity</a:t>
            </a:r>
            <a:r>
              <a:rPr lang="es-ES" sz="2400" dirty="0" smtClean="0">
                <a:ea typeface="Calibri" panose="020F0502020204030204" pitchFamily="34" charset="0"/>
              </a:rPr>
              <a:t> </a:t>
            </a:r>
            <a:r>
              <a:rPr lang="es-ES" sz="2400" dirty="0" err="1" smtClean="0">
                <a:ea typeface="Calibri" panose="020F0502020204030204" pitchFamily="34" charset="0"/>
              </a:rPr>
              <a:t>is</a:t>
            </a:r>
            <a:r>
              <a:rPr lang="es-ES" sz="2400" dirty="0" smtClean="0">
                <a:ea typeface="Calibri" panose="020F0502020204030204" pitchFamily="34" charset="0"/>
              </a:rPr>
              <a:t> </a:t>
            </a:r>
            <a:r>
              <a:rPr lang="es-ES" sz="2400" dirty="0" err="1" smtClean="0">
                <a:ea typeface="Calibri" panose="020F0502020204030204" pitchFamily="34" charset="0"/>
              </a:rPr>
              <a:t>still</a:t>
            </a:r>
            <a:r>
              <a:rPr lang="es-ES" sz="2400" dirty="0" smtClean="0">
                <a:ea typeface="Calibri" panose="020F0502020204030204" pitchFamily="34" charset="0"/>
              </a:rPr>
              <a:t> non resolved. Ideal </a:t>
            </a:r>
            <a:r>
              <a:rPr lang="es-ES" sz="2400" dirty="0" err="1" smtClean="0">
                <a:ea typeface="Calibri" panose="020F0502020204030204" pitchFamily="34" charset="0"/>
              </a:rPr>
              <a:t>the</a:t>
            </a:r>
            <a:r>
              <a:rPr lang="es-ES" sz="2400" dirty="0" smtClean="0">
                <a:ea typeface="Calibri" panose="020F0502020204030204" pitchFamily="34" charset="0"/>
              </a:rPr>
              <a:t> </a:t>
            </a:r>
            <a:r>
              <a:rPr lang="es-ES" sz="2400" dirty="0" err="1" smtClean="0">
                <a:ea typeface="Calibri" panose="020F0502020204030204" pitchFamily="34" charset="0"/>
              </a:rPr>
              <a:t>fully</a:t>
            </a:r>
            <a:r>
              <a:rPr lang="es-ES" sz="2400" dirty="0" smtClean="0">
                <a:ea typeface="Calibri" panose="020F0502020204030204" pitchFamily="34" charset="0"/>
              </a:rPr>
              <a:t> match  </a:t>
            </a:r>
            <a:r>
              <a:rPr lang="es-ES" sz="2400" dirty="0" err="1" smtClean="0">
                <a:ea typeface="Calibri" panose="020F0502020204030204" pitchFamily="34" charset="0"/>
              </a:rPr>
              <a:t>population</a:t>
            </a:r>
            <a:r>
              <a:rPr lang="es-ES" sz="2400" dirty="0" smtClean="0">
                <a:ea typeface="Calibri" panose="020F0502020204030204" pitchFamily="34" charset="0"/>
              </a:rPr>
              <a:t>  - </a:t>
            </a:r>
            <a:r>
              <a:rPr lang="es-ES" sz="2400" dirty="0" err="1" smtClean="0">
                <a:ea typeface="Calibri" panose="020F0502020204030204" pitchFamily="34" charset="0"/>
              </a:rPr>
              <a:t>assessment</a:t>
            </a:r>
            <a:r>
              <a:rPr lang="es-ES" sz="2400" dirty="0" smtClean="0">
                <a:ea typeface="Calibri" panose="020F0502020204030204" pitchFamily="34" charset="0"/>
              </a:rPr>
              <a:t> - </a:t>
            </a:r>
            <a:r>
              <a:rPr lang="es-ES" sz="2400" dirty="0" err="1" smtClean="0">
                <a:ea typeface="Calibri" panose="020F0502020204030204" pitchFamily="34" charset="0"/>
              </a:rPr>
              <a:t>management</a:t>
            </a:r>
            <a:endParaRPr lang="es-ES" sz="2400" dirty="0" smtClean="0">
              <a:ea typeface="Calibri" panose="020F0502020204030204" pitchFamily="34" charset="0"/>
            </a:endParaRPr>
          </a:p>
          <a:p>
            <a:pPr marL="285750" indent="-285750" algn="just"/>
            <a:endParaRPr lang="es-ES" sz="2400" i="1" dirty="0">
              <a:effectLst/>
              <a:ea typeface="Calibri" panose="020F0502020204030204" pitchFamily="34" charset="0"/>
            </a:endParaRPr>
          </a:p>
          <a:p>
            <a:pPr algn="just">
              <a:spcAft>
                <a:spcPts val="800"/>
              </a:spcAft>
            </a:pPr>
            <a:r>
              <a:rPr lang="es-ES" sz="2400" dirty="0">
                <a:effectLst/>
                <a:ea typeface="Calibri" panose="020F0502020204030204" pitchFamily="34" charset="0"/>
                <a:cs typeface="Times New Roman" panose="02020603050405020304" pitchFamily="18" charset="0"/>
              </a:rPr>
              <a:t> </a:t>
            </a:r>
          </a:p>
          <a:p>
            <a:pPr algn="just"/>
            <a:endParaRPr lang="es-ES" sz="2400" dirty="0"/>
          </a:p>
          <a:p>
            <a:pPr algn="just"/>
            <a:endParaRPr lang="es-ES" sz="2400" dirty="0"/>
          </a:p>
        </p:txBody>
      </p:sp>
      <p:sp>
        <p:nvSpPr>
          <p:cNvPr id="5" name="1 CuadroTexto">
            <a:extLst>
              <a:ext uri="{FF2B5EF4-FFF2-40B4-BE49-F238E27FC236}">
                <a16:creationId xmlns:a16="http://schemas.microsoft.com/office/drawing/2014/main" xmlns="" id="{5B7EEED0-AFA1-40E7-A0A1-85C82A596DF1}"/>
              </a:ext>
            </a:extLst>
          </p:cNvPr>
          <p:cNvSpPr txBox="1"/>
          <p:nvPr/>
        </p:nvSpPr>
        <p:spPr>
          <a:xfrm>
            <a:off x="467544" y="620688"/>
            <a:ext cx="8208404" cy="584775"/>
          </a:xfrm>
          <a:prstGeom prst="rect">
            <a:avLst/>
          </a:prstGeom>
          <a:noFill/>
        </p:spPr>
        <p:txBody>
          <a:bodyPr wrap="square" rtlCol="0">
            <a:spAutoFit/>
          </a:bodyPr>
          <a:lstStyle/>
          <a:p>
            <a:r>
              <a:rPr lang="es-ES" sz="3200" dirty="0">
                <a:solidFill>
                  <a:schemeClr val="tx2"/>
                </a:solidFill>
              </a:rPr>
              <a:t>Stock </a:t>
            </a:r>
            <a:r>
              <a:rPr lang="es-ES" sz="3200" dirty="0" err="1">
                <a:solidFill>
                  <a:schemeClr val="tx2"/>
                </a:solidFill>
              </a:rPr>
              <a:t>structure</a:t>
            </a:r>
            <a:r>
              <a:rPr lang="es-ES" sz="3200" dirty="0">
                <a:solidFill>
                  <a:schemeClr val="tx2"/>
                </a:solidFill>
              </a:rPr>
              <a:t> </a:t>
            </a:r>
            <a:r>
              <a:rPr lang="es-ES" sz="3200" dirty="0" err="1">
                <a:solidFill>
                  <a:schemeClr val="tx2"/>
                </a:solidFill>
              </a:rPr>
              <a:t>defined</a:t>
            </a:r>
            <a:r>
              <a:rPr lang="es-ES" sz="3200" dirty="0">
                <a:solidFill>
                  <a:schemeClr val="tx2"/>
                </a:solidFill>
              </a:rPr>
              <a:t> </a:t>
            </a:r>
            <a:r>
              <a:rPr lang="es-ES" sz="3200" dirty="0" err="1">
                <a:solidFill>
                  <a:schemeClr val="tx2"/>
                </a:solidFill>
              </a:rPr>
              <a:t>by</a:t>
            </a:r>
            <a:r>
              <a:rPr lang="es-ES" sz="3200" dirty="0">
                <a:solidFill>
                  <a:schemeClr val="tx2"/>
                </a:solidFill>
              </a:rPr>
              <a:t> ICES </a:t>
            </a:r>
            <a:r>
              <a:rPr lang="es-ES" sz="3200" dirty="0" err="1">
                <a:solidFill>
                  <a:schemeClr val="tx2"/>
                </a:solidFill>
              </a:rPr>
              <a:t>for</a:t>
            </a:r>
            <a:r>
              <a:rPr lang="es-ES" sz="3200" dirty="0">
                <a:solidFill>
                  <a:schemeClr val="tx2"/>
                </a:solidFill>
              </a:rPr>
              <a:t> </a:t>
            </a:r>
            <a:r>
              <a:rPr lang="es-ES" sz="3200" dirty="0" err="1">
                <a:solidFill>
                  <a:schemeClr val="tx2"/>
                </a:solidFill>
              </a:rPr>
              <a:t>assessment</a:t>
            </a:r>
            <a:endParaRPr lang="en-GB" sz="3200" dirty="0">
              <a:solidFill>
                <a:schemeClr val="tx2"/>
              </a:solidFill>
            </a:endParaRPr>
          </a:p>
        </p:txBody>
      </p:sp>
    </p:spTree>
    <p:extLst>
      <p:ext uri="{BB962C8B-B14F-4D97-AF65-F5344CB8AC3E}">
        <p14:creationId xmlns:p14="http://schemas.microsoft.com/office/powerpoint/2010/main" xmlns="" val="583716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CuadroTexto">
            <a:extLst>
              <a:ext uri="{FF2B5EF4-FFF2-40B4-BE49-F238E27FC236}">
                <a16:creationId xmlns:a16="http://schemas.microsoft.com/office/drawing/2014/main" xmlns="" id="{7536EA17-3860-4292-84FE-9E5E98A4A12B}"/>
              </a:ext>
            </a:extLst>
          </p:cNvPr>
          <p:cNvSpPr txBox="1"/>
          <p:nvPr/>
        </p:nvSpPr>
        <p:spPr>
          <a:xfrm>
            <a:off x="935596" y="476672"/>
            <a:ext cx="7272808" cy="1077218"/>
          </a:xfrm>
          <a:prstGeom prst="rect">
            <a:avLst/>
          </a:prstGeom>
          <a:noFill/>
        </p:spPr>
        <p:txBody>
          <a:bodyPr wrap="square" rtlCol="0">
            <a:spAutoFit/>
          </a:bodyPr>
          <a:lstStyle/>
          <a:p>
            <a:r>
              <a:rPr lang="es-ES" sz="3200" dirty="0" err="1" smtClean="0">
                <a:solidFill>
                  <a:schemeClr val="tx2"/>
                </a:solidFill>
              </a:rPr>
              <a:t>Why</a:t>
            </a:r>
            <a:r>
              <a:rPr lang="es-ES" sz="3200" dirty="0" smtClean="0">
                <a:solidFill>
                  <a:schemeClr val="tx2"/>
                </a:solidFill>
              </a:rPr>
              <a:t> </a:t>
            </a:r>
            <a:r>
              <a:rPr lang="es-ES" sz="3200" dirty="0" err="1">
                <a:solidFill>
                  <a:schemeClr val="tx2"/>
                </a:solidFill>
              </a:rPr>
              <a:t>the</a:t>
            </a:r>
            <a:r>
              <a:rPr lang="es-ES" sz="3200" dirty="0">
                <a:solidFill>
                  <a:schemeClr val="tx2"/>
                </a:solidFill>
              </a:rPr>
              <a:t> actual stock </a:t>
            </a:r>
            <a:r>
              <a:rPr lang="es-ES" sz="3200" dirty="0" err="1" smtClean="0">
                <a:solidFill>
                  <a:schemeClr val="tx2"/>
                </a:solidFill>
              </a:rPr>
              <a:t>structure</a:t>
            </a:r>
            <a:r>
              <a:rPr lang="es-ES" sz="3200" dirty="0" smtClean="0">
                <a:solidFill>
                  <a:schemeClr val="tx2"/>
                </a:solidFill>
              </a:rPr>
              <a:t>?. </a:t>
            </a:r>
            <a:r>
              <a:rPr lang="en-GB" sz="3200" dirty="0" smtClean="0">
                <a:solidFill>
                  <a:schemeClr val="tx2"/>
                </a:solidFill>
                <a:latin typeface="Calibri" panose="020F0502020204030204" pitchFamily="34" charset="0"/>
              </a:rPr>
              <a:t>S</a:t>
            </a:r>
            <a:r>
              <a:rPr lang="en-GB" sz="3200" dirty="0" smtClean="0">
                <a:solidFill>
                  <a:schemeClr val="tx2"/>
                </a:solidFill>
                <a:latin typeface="Calibri" panose="020F0502020204030204" pitchFamily="34" charset="0"/>
                <a:ea typeface="Calibri" panose="020F0502020204030204" pitchFamily="34" charset="0"/>
              </a:rPr>
              <a:t>outhern </a:t>
            </a:r>
            <a:r>
              <a:rPr lang="en-GB" sz="3200" dirty="0" smtClean="0">
                <a:solidFill>
                  <a:schemeClr val="tx2"/>
                </a:solidFill>
                <a:latin typeface="Calibri" panose="020F0502020204030204" pitchFamily="34" charset="0"/>
                <a:ea typeface="Calibri" panose="020F0502020204030204" pitchFamily="34" charset="0"/>
              </a:rPr>
              <a:t>shelf</a:t>
            </a:r>
            <a:endParaRPr lang="en-GB" sz="3200" dirty="0">
              <a:solidFill>
                <a:schemeClr val="tx2"/>
              </a:solidFill>
            </a:endParaRPr>
          </a:p>
        </p:txBody>
      </p:sp>
      <p:sp>
        <p:nvSpPr>
          <p:cNvPr id="5" name="2 CuadroTexto">
            <a:extLst>
              <a:ext uri="{FF2B5EF4-FFF2-40B4-BE49-F238E27FC236}">
                <a16:creationId xmlns:a16="http://schemas.microsoft.com/office/drawing/2014/main" xmlns="" id="{16C38206-EB8E-486C-95AD-1BBB8E15DE2C}"/>
              </a:ext>
            </a:extLst>
          </p:cNvPr>
          <p:cNvSpPr txBox="1"/>
          <p:nvPr/>
        </p:nvSpPr>
        <p:spPr>
          <a:xfrm>
            <a:off x="683568" y="1916832"/>
            <a:ext cx="7632848" cy="3785652"/>
          </a:xfrm>
          <a:prstGeom prst="rect">
            <a:avLst/>
          </a:prstGeom>
          <a:noFill/>
        </p:spPr>
        <p:txBody>
          <a:bodyPr wrap="square" rtlCol="0">
            <a:spAutoFit/>
          </a:bodyPr>
          <a:lstStyle/>
          <a:p>
            <a:pPr marL="285750" indent="-285750" algn="just">
              <a:buFont typeface="Courier New" pitchFamily="49" charset="0"/>
              <a:buChar char="o"/>
            </a:pPr>
            <a:r>
              <a:rPr lang="en-GB" sz="2400" dirty="0">
                <a:effectLst/>
                <a:latin typeface="Calibri" panose="020F0502020204030204" pitchFamily="34" charset="0"/>
                <a:ea typeface="Calibri" panose="020F0502020204030204" pitchFamily="34" charset="0"/>
                <a:cs typeface="Times New Roman" panose="02020603050405020304" pitchFamily="18" charset="0"/>
              </a:rPr>
              <a:t>Populations of anglerfish from western and southern European waters were considered to be different stocks, not because of biological features but due to agreements on boundaries and considering the Cape Breton Canyon as a possible geographical barrier.</a:t>
            </a:r>
          </a:p>
          <a:p>
            <a:pPr marL="285750" indent="-285750" algn="just">
              <a:buFont typeface="Courier New" pitchFamily="49" charset="0"/>
              <a:buChar char="o"/>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Courier New" pitchFamily="49" charset="0"/>
              <a:buChar char="o"/>
            </a:pPr>
            <a:r>
              <a:rPr lang="en-GB" sz="2400" dirty="0">
                <a:latin typeface="Calibri" panose="020F0502020204030204" pitchFamily="34" charset="0"/>
                <a:ea typeface="Calibri" panose="020F0502020204030204" pitchFamily="34" charset="0"/>
                <a:cs typeface="Times New Roman" panose="02020603050405020304" pitchFamily="18" charset="0"/>
              </a:rPr>
              <a:t>T</a:t>
            </a:r>
            <a:r>
              <a:rPr lang="en-GB" sz="2400" dirty="0">
                <a:effectLst/>
                <a:latin typeface="Calibri" panose="020F0502020204030204" pitchFamily="34" charset="0"/>
                <a:ea typeface="Calibri" panose="020F0502020204030204" pitchFamily="34" charset="0"/>
                <a:cs typeface="Times New Roman" panose="02020603050405020304" pitchFamily="18" charset="0"/>
              </a:rPr>
              <a:t>he same geographical limits was defined also for the other commercially important stocks caught </a:t>
            </a:r>
            <a:r>
              <a:rPr lang="en-GB" sz="2400" dirty="0">
                <a:latin typeface="Calibri" panose="020F0502020204030204" pitchFamily="34" charset="0"/>
                <a:ea typeface="Calibri" panose="020F0502020204030204" pitchFamily="34" charset="0"/>
                <a:cs typeface="Times New Roman" panose="02020603050405020304" pitchFamily="18" charset="0"/>
              </a:rPr>
              <a:t>under the deep-water fisheries such us hake and </a:t>
            </a:r>
            <a:r>
              <a:rPr lang="en-GB" sz="2400" dirty="0" smtClean="0">
                <a:latin typeface="Calibri" panose="020F0502020204030204" pitchFamily="34" charset="0"/>
                <a:ea typeface="Calibri" panose="020F0502020204030204" pitchFamily="34" charset="0"/>
                <a:cs typeface="Times New Roman" panose="02020603050405020304" pitchFamily="18" charset="0"/>
              </a:rPr>
              <a:t>megrims.</a:t>
            </a:r>
            <a:endParaRPr lang="en-GB" sz="2400" dirty="0">
              <a:latin typeface="Calibri" panose="020F0502020204030204" pitchFamily="34" charset="0"/>
              <a:cs typeface="Times New Roman" panose="02020603050405020304" pitchFamily="18" charset="0"/>
            </a:endParaRPr>
          </a:p>
          <a:p>
            <a:pPr marL="285750" indent="-285750" algn="just">
              <a:buFont typeface="Courier New" pitchFamily="49" charset="0"/>
              <a:buChar char="o"/>
            </a:pPr>
            <a:endParaRPr lang="en-GB" sz="2400" dirty="0"/>
          </a:p>
        </p:txBody>
      </p:sp>
    </p:spTree>
    <p:extLst>
      <p:ext uri="{BB962C8B-B14F-4D97-AF65-F5344CB8AC3E}">
        <p14:creationId xmlns:p14="http://schemas.microsoft.com/office/powerpoint/2010/main" xmlns="" val="141149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CuadroTexto">
            <a:extLst>
              <a:ext uri="{FF2B5EF4-FFF2-40B4-BE49-F238E27FC236}">
                <a16:creationId xmlns:a16="http://schemas.microsoft.com/office/drawing/2014/main" xmlns="" id="{16C38206-EB8E-486C-95AD-1BBB8E15DE2C}"/>
              </a:ext>
            </a:extLst>
          </p:cNvPr>
          <p:cNvSpPr txBox="1"/>
          <p:nvPr/>
        </p:nvSpPr>
        <p:spPr>
          <a:xfrm>
            <a:off x="683568" y="1844824"/>
            <a:ext cx="7776864" cy="4154984"/>
          </a:xfrm>
          <a:prstGeom prst="rect">
            <a:avLst/>
          </a:prstGeom>
          <a:noFill/>
        </p:spPr>
        <p:txBody>
          <a:bodyPr wrap="square" rtlCol="0">
            <a:spAutoFit/>
          </a:bodyPr>
          <a:lstStyle/>
          <a:p>
            <a:pPr marL="285750" indent="-285750" algn="just">
              <a:buFont typeface="Courier New" pitchFamily="49" charset="0"/>
              <a:buChar char="o"/>
            </a:pPr>
            <a:r>
              <a:rPr lang="en-GB" sz="2400" dirty="0" smtClean="0">
                <a:effectLst/>
                <a:ea typeface="Calibri" panose="020F0502020204030204" pitchFamily="34" charset="0"/>
                <a:cs typeface="Times New Roman" panose="02020603050405020304" pitchFamily="18" charset="0"/>
              </a:rPr>
              <a:t>Since 1990, ICES </a:t>
            </a:r>
            <a:r>
              <a:rPr lang="en-GB" sz="2400" dirty="0">
                <a:effectLst/>
                <a:ea typeface="Calibri" panose="020F0502020204030204" pitchFamily="34" charset="0"/>
                <a:cs typeface="Times New Roman" panose="02020603050405020304" pitchFamily="18" charset="0"/>
              </a:rPr>
              <a:t>provided advice </a:t>
            </a:r>
            <a:r>
              <a:rPr lang="en-GB" sz="2400" dirty="0" smtClean="0">
                <a:effectLst/>
                <a:ea typeface="Calibri" panose="020F0502020204030204" pitchFamily="34" charset="0"/>
                <a:cs typeface="Times New Roman" panose="02020603050405020304" pitchFamily="18" charset="0"/>
              </a:rPr>
              <a:t>for </a:t>
            </a:r>
            <a:r>
              <a:rPr lang="en-GB" sz="2400" dirty="0">
                <a:effectLst/>
                <a:ea typeface="Calibri" panose="020F0502020204030204" pitchFamily="34" charset="0"/>
                <a:cs typeface="Times New Roman" panose="02020603050405020304" pitchFamily="18" charset="0"/>
              </a:rPr>
              <a:t>anglerfish to the West of Scotland </a:t>
            </a:r>
            <a:r>
              <a:rPr lang="en-GB" sz="2400" dirty="0" smtClean="0">
                <a:effectLst/>
                <a:ea typeface="Calibri" panose="020F0502020204030204" pitchFamily="34" charset="0"/>
                <a:cs typeface="Times New Roman" panose="02020603050405020304" pitchFamily="18" charset="0"/>
              </a:rPr>
              <a:t>(</a:t>
            </a:r>
            <a:r>
              <a:rPr lang="en-GB" sz="2400" dirty="0" smtClean="0">
                <a:ea typeface="Calibri" panose="020F0502020204030204" pitchFamily="34" charset="0"/>
                <a:cs typeface="Times New Roman" panose="02020603050405020304" pitchFamily="18" charset="0"/>
              </a:rPr>
              <a:t>4</a:t>
            </a:r>
            <a:r>
              <a:rPr lang="en-GB" sz="2400" dirty="0" smtClean="0">
                <a:effectLst/>
                <a:ea typeface="Calibri" panose="020F0502020204030204" pitchFamily="34" charset="0"/>
                <a:cs typeface="Times New Roman" panose="02020603050405020304" pitchFamily="18" charset="0"/>
              </a:rPr>
              <a:t>a</a:t>
            </a:r>
            <a:r>
              <a:rPr lang="en-GB" sz="2400" dirty="0">
                <a:effectLst/>
                <a:ea typeface="Calibri" panose="020F0502020204030204" pitchFamily="34" charset="0"/>
                <a:cs typeface="Times New Roman" panose="02020603050405020304" pitchFamily="18" charset="0"/>
              </a:rPr>
              <a:t>) but as the fishery expanded, advice was also requested for the </a:t>
            </a:r>
            <a:r>
              <a:rPr lang="en-GB" sz="2400" dirty="0" smtClean="0">
                <a:effectLst/>
                <a:ea typeface="Calibri" panose="020F0502020204030204" pitchFamily="34" charset="0"/>
                <a:cs typeface="Times New Roman" panose="02020603050405020304" pitchFamily="18" charset="0"/>
              </a:rPr>
              <a:t>North </a:t>
            </a:r>
            <a:r>
              <a:rPr lang="en-GB" sz="2400" dirty="0">
                <a:effectLst/>
                <a:ea typeface="Calibri" panose="020F0502020204030204" pitchFamily="34" charset="0"/>
                <a:cs typeface="Times New Roman" panose="02020603050405020304" pitchFamily="18" charset="0"/>
              </a:rPr>
              <a:t>Sea and </a:t>
            </a:r>
            <a:r>
              <a:rPr lang="en-GB" sz="2400" dirty="0" smtClean="0">
                <a:ea typeface="Calibri" panose="020F0502020204030204" pitchFamily="34" charset="0"/>
                <a:cs typeface="Times New Roman" panose="02020603050405020304" pitchFamily="18" charset="0"/>
              </a:rPr>
              <a:t>3</a:t>
            </a:r>
            <a:r>
              <a:rPr lang="en-GB" sz="2400" dirty="0" smtClean="0">
                <a:effectLst/>
                <a:ea typeface="Calibri" panose="020F0502020204030204" pitchFamily="34" charset="0"/>
                <a:cs typeface="Times New Roman" panose="02020603050405020304" pitchFamily="18" charset="0"/>
              </a:rPr>
              <a:t>a</a:t>
            </a:r>
            <a:r>
              <a:rPr lang="en-GB" sz="2400" dirty="0">
                <a:effectLst/>
                <a:ea typeface="Calibri" panose="020F0502020204030204" pitchFamily="34" charset="0"/>
                <a:cs typeface="Times New Roman" panose="02020603050405020304" pitchFamily="18" charset="0"/>
              </a:rPr>
              <a:t>.    </a:t>
            </a:r>
          </a:p>
          <a:p>
            <a:pPr marL="285750" indent="-285750" algn="just">
              <a:buFont typeface="Courier New" pitchFamily="49" charset="0"/>
              <a:buChar char="o"/>
            </a:pPr>
            <a:endParaRPr lang="en-GB" sz="2400" dirty="0" smtClean="0">
              <a:effectLst/>
              <a:ea typeface="Calibri" panose="020F0502020204030204" pitchFamily="34" charset="0"/>
              <a:cs typeface="Times New Roman" panose="02020603050405020304" pitchFamily="18" charset="0"/>
            </a:endParaRPr>
          </a:p>
          <a:p>
            <a:pPr marL="285750" indent="-285750" algn="just">
              <a:buFont typeface="Courier New" pitchFamily="49" charset="0"/>
              <a:buChar char="o"/>
            </a:pPr>
            <a:r>
              <a:rPr lang="en-GB" sz="2400" dirty="0" smtClean="0">
                <a:effectLst/>
                <a:ea typeface="Calibri" panose="020F0502020204030204" pitchFamily="34" charset="0"/>
                <a:cs typeface="Times New Roman" panose="02020603050405020304" pitchFamily="18" charset="0"/>
              </a:rPr>
              <a:t>For </a:t>
            </a:r>
            <a:r>
              <a:rPr lang="en-GB" sz="2400" dirty="0">
                <a:effectLst/>
                <a:ea typeface="Calibri" panose="020F0502020204030204" pitchFamily="34" charset="0"/>
                <a:cs typeface="Times New Roman" panose="02020603050405020304" pitchFamily="18" charset="0"/>
              </a:rPr>
              <a:t>a number of years, assessments were conducted for each area separately and for a combined area.    </a:t>
            </a:r>
          </a:p>
          <a:p>
            <a:pPr marL="285750" indent="-285750" algn="just">
              <a:buFont typeface="Courier New" pitchFamily="49" charset="0"/>
              <a:buChar char="o"/>
            </a:pPr>
            <a:endParaRPr lang="en-GB" sz="2400" dirty="0">
              <a:effectLst/>
              <a:ea typeface="Calibri" panose="020F0502020204030204" pitchFamily="34" charset="0"/>
              <a:cs typeface="Times New Roman" panose="02020603050405020304" pitchFamily="18" charset="0"/>
            </a:endParaRPr>
          </a:p>
          <a:p>
            <a:pPr marL="285750" indent="-285750" algn="just">
              <a:buFont typeface="Courier New" pitchFamily="49" charset="0"/>
              <a:buChar char="o"/>
            </a:pPr>
            <a:r>
              <a:rPr lang="en-GB" sz="2400" dirty="0" smtClean="0">
                <a:effectLst/>
                <a:ea typeface="Calibri" panose="020F0502020204030204" pitchFamily="34" charset="0"/>
                <a:cs typeface="Times New Roman" panose="02020603050405020304" pitchFamily="18" charset="0"/>
              </a:rPr>
              <a:t>C</a:t>
            </a:r>
            <a:r>
              <a:rPr lang="en-GB" sz="2400" dirty="0" smtClean="0">
                <a:solidFill>
                  <a:srgbClr val="000000"/>
                </a:solidFill>
                <a:effectLst/>
                <a:ea typeface="Calibri" panose="020F0502020204030204" pitchFamily="34" charset="0"/>
                <a:cs typeface="Times New Roman" panose="02020603050405020304" pitchFamily="18" charset="0"/>
              </a:rPr>
              <a:t>urrent </a:t>
            </a:r>
            <a:r>
              <a:rPr lang="en-GB" sz="2400" dirty="0">
                <a:solidFill>
                  <a:srgbClr val="000000"/>
                </a:solidFill>
                <a:effectLst/>
                <a:ea typeface="Calibri" panose="020F0502020204030204" pitchFamily="34" charset="0"/>
                <a:cs typeface="Times New Roman" panose="02020603050405020304" pitchFamily="18" charset="0"/>
              </a:rPr>
              <a:t>stock definition dates from 2003, when ICES provided an assessment and advice for the combined area of </a:t>
            </a:r>
            <a:r>
              <a:rPr lang="en-GB" sz="2400" dirty="0" smtClean="0">
                <a:solidFill>
                  <a:srgbClr val="000000"/>
                </a:solidFill>
                <a:ea typeface="Calibri" panose="020F0502020204030204" pitchFamily="34" charset="0"/>
                <a:cs typeface="Times New Roman" panose="02020603050405020304" pitchFamily="18" charset="0"/>
              </a:rPr>
              <a:t>3</a:t>
            </a:r>
            <a:r>
              <a:rPr lang="en-GB" sz="2400" dirty="0" smtClean="0">
                <a:solidFill>
                  <a:srgbClr val="000000"/>
                </a:solidFill>
                <a:effectLst/>
                <a:ea typeface="Calibri" panose="020F0502020204030204" pitchFamily="34" charset="0"/>
                <a:cs typeface="Times New Roman" panose="02020603050405020304" pitchFamily="18" charset="0"/>
              </a:rPr>
              <a:t>a</a:t>
            </a:r>
            <a:r>
              <a:rPr lang="en-GB" sz="2400" dirty="0">
                <a:solidFill>
                  <a:srgbClr val="000000"/>
                </a:solidFill>
                <a:effectLst/>
                <a:ea typeface="Calibri" panose="020F0502020204030204" pitchFamily="34" charset="0"/>
                <a:cs typeface="Times New Roman" panose="02020603050405020304" pitchFamily="18" charset="0"/>
              </a:rPr>
              <a:t>, </a:t>
            </a:r>
            <a:r>
              <a:rPr lang="en-GB" sz="2400" dirty="0" smtClean="0">
                <a:solidFill>
                  <a:srgbClr val="000000"/>
                </a:solidFill>
                <a:ea typeface="Calibri" panose="020F0502020204030204" pitchFamily="34" charset="0"/>
                <a:cs typeface="Times New Roman" panose="02020603050405020304" pitchFamily="18" charset="0"/>
              </a:rPr>
              <a:t>4</a:t>
            </a:r>
            <a:r>
              <a:rPr lang="en-GB" sz="2400" dirty="0" smtClean="0">
                <a:solidFill>
                  <a:srgbClr val="000000"/>
                </a:solidFill>
                <a:effectLst/>
                <a:ea typeface="Calibri" panose="020F0502020204030204" pitchFamily="34" charset="0"/>
                <a:cs typeface="Times New Roman" panose="02020603050405020304" pitchFamily="18" charset="0"/>
              </a:rPr>
              <a:t> </a:t>
            </a:r>
            <a:r>
              <a:rPr lang="en-GB" sz="2400" dirty="0">
                <a:solidFill>
                  <a:srgbClr val="000000"/>
                </a:solidFill>
                <a:effectLst/>
                <a:ea typeface="Calibri" panose="020F0502020204030204" pitchFamily="34" charset="0"/>
                <a:cs typeface="Times New Roman" panose="02020603050405020304" pitchFamily="18" charset="0"/>
              </a:rPr>
              <a:t>and </a:t>
            </a:r>
            <a:r>
              <a:rPr lang="en-GB" sz="2400" dirty="0" smtClean="0">
                <a:solidFill>
                  <a:srgbClr val="000000"/>
                </a:solidFill>
                <a:ea typeface="Calibri" panose="020F0502020204030204" pitchFamily="34" charset="0"/>
                <a:cs typeface="Times New Roman" panose="02020603050405020304" pitchFamily="18" charset="0"/>
              </a:rPr>
              <a:t>6</a:t>
            </a:r>
            <a:r>
              <a:rPr lang="en-GB" sz="2400" dirty="0" smtClean="0">
                <a:solidFill>
                  <a:srgbClr val="000000"/>
                </a:solidFill>
                <a:effectLst/>
                <a:ea typeface="Calibri" panose="020F0502020204030204" pitchFamily="34" charset="0"/>
                <a:cs typeface="Times New Roman" panose="02020603050405020304" pitchFamily="18" charset="0"/>
              </a:rPr>
              <a:t>. </a:t>
            </a:r>
            <a:r>
              <a:rPr lang="en-GB" sz="2400" dirty="0">
                <a:solidFill>
                  <a:srgbClr val="000000"/>
                </a:solidFill>
                <a:effectLst/>
                <a:ea typeface="Calibri" panose="020F0502020204030204" pitchFamily="34" charset="0"/>
                <a:cs typeface="Times New Roman" panose="02020603050405020304" pitchFamily="18" charset="0"/>
              </a:rPr>
              <a:t>This decision was based on fishery data and some analysis based on the biology of </a:t>
            </a:r>
            <a:r>
              <a:rPr lang="en-GB" sz="2400" dirty="0" smtClean="0">
                <a:solidFill>
                  <a:srgbClr val="000000"/>
                </a:solidFill>
                <a:effectLst/>
                <a:ea typeface="Calibri" panose="020F0502020204030204" pitchFamily="34" charset="0"/>
                <a:cs typeface="Times New Roman" panose="02020603050405020304" pitchFamily="18" charset="0"/>
              </a:rPr>
              <a:t>anglerfish</a:t>
            </a:r>
            <a:r>
              <a:rPr lang="en-GB" sz="2400" dirty="0" smtClean="0">
                <a:solidFill>
                  <a:srgbClr val="000000"/>
                </a:solidFill>
                <a:ea typeface="Calibri" panose="020F0502020204030204" pitchFamily="34" charset="0"/>
                <a:cs typeface="Times New Roman" panose="02020603050405020304" pitchFamily="18" charset="0"/>
              </a:rPr>
              <a:t> </a:t>
            </a:r>
            <a:r>
              <a:rPr lang="en-GB" sz="2400" dirty="0" smtClean="0">
                <a:solidFill>
                  <a:srgbClr val="000000"/>
                </a:solidFill>
                <a:effectLst/>
                <a:ea typeface="Calibri" panose="020F0502020204030204" pitchFamily="34" charset="0"/>
                <a:cs typeface="Times New Roman" panose="02020603050405020304" pitchFamily="18" charset="0"/>
              </a:rPr>
              <a:t>:</a:t>
            </a:r>
            <a:endParaRPr lang="en-GB" sz="2400" dirty="0">
              <a:solidFill>
                <a:srgbClr val="000000"/>
              </a:solidFill>
              <a:effectLst/>
              <a:ea typeface="Calibri" panose="020F0502020204030204" pitchFamily="34" charset="0"/>
              <a:cs typeface="Times New Roman" panose="02020603050405020304" pitchFamily="18" charset="0"/>
            </a:endParaRPr>
          </a:p>
        </p:txBody>
      </p:sp>
      <p:sp>
        <p:nvSpPr>
          <p:cNvPr id="2" name="1 CuadroTexto">
            <a:extLst>
              <a:ext uri="{FF2B5EF4-FFF2-40B4-BE49-F238E27FC236}">
                <a16:creationId xmlns:a16="http://schemas.microsoft.com/office/drawing/2014/main" xmlns="" id="{E040630C-624C-4BAD-8C33-29D8419E7EAA}"/>
              </a:ext>
            </a:extLst>
          </p:cNvPr>
          <p:cNvSpPr txBox="1"/>
          <p:nvPr/>
        </p:nvSpPr>
        <p:spPr>
          <a:xfrm>
            <a:off x="935596" y="476672"/>
            <a:ext cx="7272808" cy="1077218"/>
          </a:xfrm>
          <a:prstGeom prst="rect">
            <a:avLst/>
          </a:prstGeom>
          <a:noFill/>
        </p:spPr>
        <p:txBody>
          <a:bodyPr wrap="square" rtlCol="0">
            <a:spAutoFit/>
          </a:bodyPr>
          <a:lstStyle/>
          <a:p>
            <a:r>
              <a:rPr lang="es-ES" sz="3200" dirty="0" err="1">
                <a:solidFill>
                  <a:schemeClr val="tx2"/>
                </a:solidFill>
              </a:rPr>
              <a:t>Why</a:t>
            </a:r>
            <a:r>
              <a:rPr lang="es-ES" sz="3200" dirty="0">
                <a:solidFill>
                  <a:schemeClr val="tx2"/>
                </a:solidFill>
              </a:rPr>
              <a:t> </a:t>
            </a:r>
            <a:r>
              <a:rPr lang="es-ES" sz="3200" dirty="0" err="1">
                <a:solidFill>
                  <a:schemeClr val="tx2"/>
                </a:solidFill>
              </a:rPr>
              <a:t>the</a:t>
            </a:r>
            <a:r>
              <a:rPr lang="es-ES" sz="3200" dirty="0">
                <a:solidFill>
                  <a:schemeClr val="tx2"/>
                </a:solidFill>
              </a:rPr>
              <a:t> actual stock </a:t>
            </a:r>
            <a:r>
              <a:rPr lang="es-ES" sz="3200" dirty="0" err="1" smtClean="0">
                <a:solidFill>
                  <a:schemeClr val="tx2"/>
                </a:solidFill>
              </a:rPr>
              <a:t>structure</a:t>
            </a:r>
            <a:r>
              <a:rPr lang="es-ES" sz="3200" dirty="0" smtClean="0">
                <a:solidFill>
                  <a:schemeClr val="tx2"/>
                </a:solidFill>
              </a:rPr>
              <a:t>?. </a:t>
            </a:r>
            <a:r>
              <a:rPr lang="en-GB" sz="3200" dirty="0" smtClean="0">
                <a:solidFill>
                  <a:schemeClr val="tx2"/>
                </a:solidFill>
                <a:latin typeface="Calibri" panose="020F0502020204030204" pitchFamily="34" charset="0"/>
              </a:rPr>
              <a:t>N</a:t>
            </a:r>
            <a:r>
              <a:rPr lang="en-GB" sz="3200" dirty="0" smtClean="0">
                <a:solidFill>
                  <a:schemeClr val="tx2"/>
                </a:solidFill>
                <a:latin typeface="Calibri" panose="020F0502020204030204" pitchFamily="34" charset="0"/>
                <a:ea typeface="Calibri" panose="020F0502020204030204" pitchFamily="34" charset="0"/>
              </a:rPr>
              <a:t>orthern shelf</a:t>
            </a:r>
            <a:endParaRPr lang="en-GB" sz="3200" dirty="0">
              <a:solidFill>
                <a:schemeClr val="tx2"/>
              </a:solidFill>
            </a:endParaRPr>
          </a:p>
        </p:txBody>
      </p:sp>
    </p:spTree>
    <p:extLst>
      <p:ext uri="{BB962C8B-B14F-4D97-AF65-F5344CB8AC3E}">
        <p14:creationId xmlns:p14="http://schemas.microsoft.com/office/powerpoint/2010/main" xmlns="" val="316364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xmlns="" id="{CB45D68E-15B1-4519-B005-E8F96C136056}"/>
              </a:ext>
            </a:extLst>
          </p:cNvPr>
          <p:cNvSpPr txBox="1"/>
          <p:nvPr/>
        </p:nvSpPr>
        <p:spPr>
          <a:xfrm>
            <a:off x="683568" y="476672"/>
            <a:ext cx="8136904" cy="6170920"/>
          </a:xfrm>
          <a:prstGeom prst="rect">
            <a:avLst/>
          </a:prstGeom>
          <a:noFill/>
        </p:spPr>
        <p:txBody>
          <a:bodyPr wrap="square">
            <a:spAutoFit/>
          </a:bodyPr>
          <a:lstStyle/>
          <a:p>
            <a:pPr>
              <a:buFont typeface="Courier New" pitchFamily="49" charset="0"/>
              <a:buChar char="o"/>
            </a:pPr>
            <a:r>
              <a:rPr lang="en-US" sz="2400" dirty="0" smtClean="0">
                <a:solidFill>
                  <a:srgbClr val="000000"/>
                </a:solidFill>
                <a:ea typeface="Times New Roman" panose="02020603050405020304" pitchFamily="18" charset="0"/>
              </a:rPr>
              <a:t>  The </a:t>
            </a:r>
            <a:r>
              <a:rPr lang="en-US" sz="2400" dirty="0" smtClean="0">
                <a:solidFill>
                  <a:srgbClr val="000000"/>
                </a:solidFill>
                <a:ea typeface="Times New Roman" panose="02020603050405020304" pitchFamily="18" charset="0"/>
              </a:rPr>
              <a:t>fishery operates continuously along the shelf edge </a:t>
            </a:r>
            <a:r>
              <a:rPr lang="en-US" sz="2400" dirty="0" smtClean="0">
                <a:solidFill>
                  <a:srgbClr val="000000"/>
                </a:solidFill>
                <a:ea typeface="Times New Roman" panose="02020603050405020304" pitchFamily="18" charset="0"/>
              </a:rPr>
              <a:t>	suggesting </a:t>
            </a:r>
            <a:r>
              <a:rPr lang="en-US" sz="2400" dirty="0" smtClean="0">
                <a:solidFill>
                  <a:srgbClr val="000000"/>
                </a:solidFill>
                <a:ea typeface="Times New Roman" panose="02020603050405020304" pitchFamily="18" charset="0"/>
              </a:rPr>
              <a:t>a continuous stock distribution in this area</a:t>
            </a:r>
            <a:r>
              <a:rPr lang="en-US" sz="2400" dirty="0" smtClean="0">
                <a:solidFill>
                  <a:srgbClr val="000000"/>
                </a:solidFill>
                <a:ea typeface="Times New Roman" panose="02020603050405020304" pitchFamily="18" charset="0"/>
              </a:rPr>
              <a:t>.</a:t>
            </a:r>
          </a:p>
          <a:p>
            <a:pPr>
              <a:buFont typeface="Courier New" pitchFamily="49" charset="0"/>
              <a:buChar char="o"/>
            </a:pPr>
            <a:endParaRPr lang="es-ES" sz="2400" dirty="0" smtClean="0"/>
          </a:p>
          <a:p>
            <a:pPr>
              <a:buFont typeface="Courier New" pitchFamily="49" charset="0"/>
              <a:buChar char="o"/>
            </a:pPr>
            <a:r>
              <a:rPr lang="es-ES" sz="2400" dirty="0" smtClean="0">
                <a:latin typeface="Calibri" panose="020F0502020204030204" pitchFamily="34" charset="0"/>
              </a:rPr>
              <a:t>  Individual </a:t>
            </a:r>
            <a:r>
              <a:rPr lang="es-ES" sz="2400" dirty="0" err="1" smtClean="0">
                <a:latin typeface="Calibri" panose="020F0502020204030204" pitchFamily="34" charset="0"/>
              </a:rPr>
              <a:t>assessment</a:t>
            </a:r>
            <a:r>
              <a:rPr lang="es-ES" sz="2400" dirty="0" smtClean="0">
                <a:latin typeface="Calibri" panose="020F0502020204030204" pitchFamily="34" charset="0"/>
              </a:rPr>
              <a:t> </a:t>
            </a:r>
            <a:r>
              <a:rPr lang="es-ES" sz="2400" dirty="0" err="1" smtClean="0">
                <a:latin typeface="Calibri" panose="020F0502020204030204" pitchFamily="34" charset="0"/>
              </a:rPr>
              <a:t>by</a:t>
            </a:r>
            <a:r>
              <a:rPr lang="es-ES" sz="2400" dirty="0" smtClean="0">
                <a:latin typeface="Calibri" panose="020F0502020204030204" pitchFamily="34" charset="0"/>
              </a:rPr>
              <a:t> </a:t>
            </a:r>
            <a:r>
              <a:rPr lang="es-ES" sz="2400" dirty="0" err="1" smtClean="0">
                <a:latin typeface="Calibri" panose="020F0502020204030204" pitchFamily="34" charset="0"/>
              </a:rPr>
              <a:t>area</a:t>
            </a:r>
            <a:r>
              <a:rPr lang="es-ES" sz="2400" dirty="0" smtClean="0">
                <a:latin typeface="Calibri" panose="020F0502020204030204" pitchFamily="34" charset="0"/>
              </a:rPr>
              <a:t> and </a:t>
            </a:r>
            <a:r>
              <a:rPr lang="es-ES" sz="2400" dirty="0" err="1" smtClean="0">
                <a:latin typeface="Calibri" panose="020F0502020204030204" pitchFamily="34" charset="0"/>
              </a:rPr>
              <a:t>joint</a:t>
            </a:r>
            <a:r>
              <a:rPr lang="es-ES" sz="2400" dirty="0" smtClean="0">
                <a:latin typeface="Calibri" panose="020F0502020204030204" pitchFamily="34" charset="0"/>
              </a:rPr>
              <a:t> </a:t>
            </a:r>
            <a:r>
              <a:rPr lang="es-ES" sz="2400" dirty="0" err="1" smtClean="0">
                <a:latin typeface="Calibri" panose="020F0502020204030204" pitchFamily="34" charset="0"/>
              </a:rPr>
              <a:t>assessment</a:t>
            </a:r>
            <a:r>
              <a:rPr lang="es-ES" sz="2400" dirty="0" smtClean="0">
                <a:latin typeface="Calibri" panose="020F0502020204030204" pitchFamily="34" charset="0"/>
              </a:rPr>
              <a:t> </a:t>
            </a:r>
            <a:r>
              <a:rPr lang="es-ES" sz="2400" dirty="0" err="1" smtClean="0">
                <a:latin typeface="Calibri" panose="020F0502020204030204" pitchFamily="34" charset="0"/>
              </a:rPr>
              <a:t>provided</a:t>
            </a:r>
            <a:r>
              <a:rPr lang="es-ES" sz="2400" dirty="0" smtClean="0">
                <a:latin typeface="Calibri" panose="020F0502020204030204" pitchFamily="34" charset="0"/>
              </a:rPr>
              <a:t> 	similar </a:t>
            </a:r>
            <a:r>
              <a:rPr lang="es-ES" sz="2400" dirty="0" err="1" smtClean="0">
                <a:latin typeface="Calibri" panose="020F0502020204030204" pitchFamily="34" charset="0"/>
              </a:rPr>
              <a:t>results</a:t>
            </a:r>
            <a:r>
              <a:rPr lang="es-ES" sz="2400" dirty="0" smtClean="0">
                <a:latin typeface="Calibri" panose="020F0502020204030204" pitchFamily="34" charset="0"/>
              </a:rPr>
              <a:t>  (ICES, 2003).</a:t>
            </a:r>
          </a:p>
          <a:p>
            <a:pPr>
              <a:buFont typeface="Courier New" pitchFamily="49" charset="0"/>
              <a:buChar char="o"/>
            </a:pPr>
            <a:endParaRPr lang="es-ES" sz="2400" dirty="0" smtClean="0">
              <a:latin typeface="Calibri" panose="020F0502020204030204" pitchFamily="34" charset="0"/>
            </a:endParaRPr>
          </a:p>
          <a:p>
            <a:pPr marL="342900" lvl="0" indent="-342900" algn="just">
              <a:spcBef>
                <a:spcPts val="600"/>
              </a:spcBef>
              <a:spcAft>
                <a:spcPts val="600"/>
              </a:spcAft>
              <a:buFont typeface="Courier New" pitchFamily="49" charset="0"/>
              <a:buChar char="o"/>
            </a:pPr>
            <a:r>
              <a:rPr lang="en-US" sz="2400" dirty="0" smtClean="0">
                <a:solidFill>
                  <a:srgbClr val="000000"/>
                </a:solidFill>
                <a:ea typeface="Times New Roman" panose="02020603050405020304" pitchFamily="18" charset="0"/>
              </a:rPr>
              <a:t>Based on </a:t>
            </a:r>
            <a:r>
              <a:rPr lang="en-US" sz="2400" dirty="0" err="1" smtClean="0">
                <a:solidFill>
                  <a:srgbClr val="000000"/>
                </a:solidFill>
                <a:ea typeface="Times New Roman" panose="02020603050405020304" pitchFamily="18" charset="0"/>
              </a:rPr>
              <a:t>otolith</a:t>
            </a:r>
            <a:r>
              <a:rPr lang="en-US" sz="2400" dirty="0" smtClean="0">
                <a:solidFill>
                  <a:srgbClr val="000000"/>
                </a:solidFill>
                <a:ea typeface="Times New Roman" panose="02020603050405020304" pitchFamily="18" charset="0"/>
              </a:rPr>
              <a:t> </a:t>
            </a:r>
            <a:r>
              <a:rPr lang="en-US" sz="2400" dirty="0" smtClean="0">
                <a:solidFill>
                  <a:srgbClr val="000000"/>
                </a:solidFill>
                <a:ea typeface="Times New Roman" panose="02020603050405020304" pitchFamily="18" charset="0"/>
              </a:rPr>
              <a:t>daily increment analysis, the pelagic and </a:t>
            </a:r>
            <a:r>
              <a:rPr lang="en-US" sz="2400" dirty="0" err="1" smtClean="0">
                <a:solidFill>
                  <a:srgbClr val="000000"/>
                </a:solidFill>
                <a:ea typeface="Times New Roman" panose="02020603050405020304" pitchFamily="18" charset="0"/>
              </a:rPr>
              <a:t>demersal</a:t>
            </a:r>
            <a:r>
              <a:rPr lang="en-US" sz="2400" dirty="0" smtClean="0">
                <a:solidFill>
                  <a:srgbClr val="000000"/>
                </a:solidFill>
                <a:ea typeface="Times New Roman" panose="02020603050405020304" pitchFamily="18" charset="0"/>
              </a:rPr>
              <a:t> spatial distribution of anglerfish, and the application of a particle tracking </a:t>
            </a:r>
            <a:r>
              <a:rPr lang="en-US" sz="2400" dirty="0" smtClean="0">
                <a:solidFill>
                  <a:srgbClr val="000000"/>
                </a:solidFill>
                <a:ea typeface="Times New Roman" panose="02020603050405020304" pitchFamily="18" charset="0"/>
              </a:rPr>
              <a:t>model (</a:t>
            </a:r>
            <a:r>
              <a:rPr lang="en-US" sz="2400" dirty="0" err="1" smtClean="0">
                <a:solidFill>
                  <a:srgbClr val="000000"/>
                </a:solidFill>
                <a:ea typeface="Times New Roman" panose="02020603050405020304" pitchFamily="18" charset="0"/>
              </a:rPr>
              <a:t>Hislop</a:t>
            </a:r>
            <a:r>
              <a:rPr lang="en-US" sz="2400" dirty="0" smtClean="0">
                <a:solidFill>
                  <a:srgbClr val="000000"/>
                </a:solidFill>
                <a:ea typeface="Times New Roman" panose="02020603050405020304" pitchFamily="18" charset="0"/>
              </a:rPr>
              <a:t> </a:t>
            </a:r>
            <a:r>
              <a:rPr lang="en-US" sz="2400" dirty="0" smtClean="0">
                <a:solidFill>
                  <a:srgbClr val="000000"/>
                </a:solidFill>
                <a:ea typeface="Times New Roman" panose="02020603050405020304" pitchFamily="18" charset="0"/>
              </a:rPr>
              <a:t>et al. </a:t>
            </a:r>
            <a:r>
              <a:rPr lang="en-US" sz="2400" dirty="0" smtClean="0">
                <a:solidFill>
                  <a:srgbClr val="000000"/>
                </a:solidFill>
                <a:ea typeface="Times New Roman" panose="02020603050405020304" pitchFamily="18" charset="0"/>
              </a:rPr>
              <a:t>2001). </a:t>
            </a:r>
          </a:p>
          <a:p>
            <a:pPr marL="342900" lvl="0" indent="-342900" algn="just">
              <a:spcBef>
                <a:spcPts val="600"/>
              </a:spcBef>
              <a:spcAft>
                <a:spcPts val="600"/>
              </a:spcAft>
              <a:buFont typeface="Courier New" pitchFamily="49" charset="0"/>
              <a:buChar char="o"/>
            </a:pPr>
            <a:endParaRPr lang="en-US" sz="2400" dirty="0" smtClean="0">
              <a:solidFill>
                <a:srgbClr val="000000"/>
              </a:solidFill>
              <a:ea typeface="Times New Roman" panose="02020603050405020304" pitchFamily="18" charset="0"/>
            </a:endParaRPr>
          </a:p>
          <a:p>
            <a:pPr marL="342900" lvl="0" indent="-342900" algn="just">
              <a:spcBef>
                <a:spcPts val="600"/>
              </a:spcBef>
              <a:spcAft>
                <a:spcPts val="600"/>
              </a:spcAft>
              <a:buFont typeface="Courier New" pitchFamily="49" charset="0"/>
              <a:buChar char="o"/>
            </a:pPr>
            <a:r>
              <a:rPr lang="en-US" sz="2400" dirty="0" smtClean="0">
                <a:solidFill>
                  <a:srgbClr val="000000"/>
                </a:solidFill>
                <a:ea typeface="Times New Roman" panose="02020603050405020304" pitchFamily="18" charset="0"/>
              </a:rPr>
              <a:t>Results </a:t>
            </a:r>
            <a:r>
              <a:rPr lang="en-US" sz="2400" dirty="0" smtClean="0">
                <a:solidFill>
                  <a:srgbClr val="000000"/>
                </a:solidFill>
                <a:ea typeface="Times New Roman" panose="02020603050405020304" pitchFamily="18" charset="0"/>
              </a:rPr>
              <a:t>of microsatellite DNA analysis showed no structuring of anglerfish into multiple genetic populations within or among samples from Divisions </a:t>
            </a:r>
            <a:r>
              <a:rPr lang="en-US" sz="2400" dirty="0" smtClean="0">
                <a:solidFill>
                  <a:srgbClr val="000000"/>
                </a:solidFill>
                <a:ea typeface="Times New Roman" panose="02020603050405020304" pitchFamily="18" charset="0"/>
              </a:rPr>
              <a:t>4a, 6a </a:t>
            </a:r>
            <a:r>
              <a:rPr lang="en-US" sz="2400" dirty="0" smtClean="0">
                <a:solidFill>
                  <a:srgbClr val="000000"/>
                </a:solidFill>
                <a:ea typeface="Times New Roman" panose="02020603050405020304" pitchFamily="18" charset="0"/>
              </a:rPr>
              <a:t>or </a:t>
            </a:r>
            <a:r>
              <a:rPr lang="en-US" sz="2400" dirty="0" smtClean="0">
                <a:solidFill>
                  <a:srgbClr val="000000"/>
                </a:solidFill>
                <a:ea typeface="Times New Roman" panose="02020603050405020304" pitchFamily="18" charset="0"/>
              </a:rPr>
              <a:t>6b </a:t>
            </a:r>
            <a:r>
              <a:rPr lang="en-US" sz="2400" dirty="0" smtClean="0">
                <a:solidFill>
                  <a:srgbClr val="000000"/>
                </a:solidFill>
                <a:ea typeface="Times New Roman" panose="02020603050405020304" pitchFamily="18" charset="0"/>
              </a:rPr>
              <a:t>and in fact also </a:t>
            </a:r>
            <a:r>
              <a:rPr lang="en-US" sz="2400" dirty="0" smtClean="0">
                <a:solidFill>
                  <a:srgbClr val="000000"/>
                </a:solidFill>
                <a:ea typeface="Times New Roman" panose="02020603050405020304" pitchFamily="18" charset="0"/>
              </a:rPr>
              <a:t>from </a:t>
            </a:r>
            <a:r>
              <a:rPr lang="en-US" sz="2400" dirty="0" smtClean="0">
                <a:solidFill>
                  <a:srgbClr val="000000"/>
                </a:solidFill>
                <a:ea typeface="Times New Roman" panose="02020603050405020304" pitchFamily="18" charset="0"/>
              </a:rPr>
              <a:t>Division 7</a:t>
            </a:r>
            <a:r>
              <a:rPr lang="en-US" sz="2400" dirty="0" smtClean="0">
                <a:solidFill>
                  <a:srgbClr val="000000"/>
                </a:solidFill>
                <a:ea typeface="Times New Roman" panose="02020603050405020304" pitchFamily="18" charset="0"/>
              </a:rPr>
              <a:t>b </a:t>
            </a:r>
            <a:r>
              <a:rPr lang="en-US" sz="2400" dirty="0" smtClean="0">
                <a:solidFill>
                  <a:srgbClr val="000000"/>
                </a:solidFill>
                <a:ea typeface="Times New Roman" panose="02020603050405020304" pitchFamily="18" charset="0"/>
              </a:rPr>
              <a:t>(Gordon, 2001</a:t>
            </a:r>
            <a:r>
              <a:rPr lang="en-US" sz="2400" dirty="0" smtClean="0">
                <a:solidFill>
                  <a:srgbClr val="000000"/>
                </a:solidFill>
                <a:ea typeface="Times New Roman" panose="02020603050405020304" pitchFamily="18" charset="0"/>
              </a:rPr>
              <a:t>).</a:t>
            </a:r>
          </a:p>
          <a:p>
            <a:pPr marL="342900" lvl="0" indent="-342900" algn="just">
              <a:spcBef>
                <a:spcPts val="600"/>
              </a:spcBef>
              <a:spcAft>
                <a:spcPts val="600"/>
              </a:spcAft>
              <a:buFont typeface="Courier New" pitchFamily="49" charset="0"/>
              <a:buChar char="o"/>
            </a:pPr>
            <a:endParaRPr lang="en-US" sz="2400" dirty="0" smtClean="0">
              <a:solidFill>
                <a:srgbClr val="000000"/>
              </a:solidFill>
              <a:ea typeface="Times New Roman" panose="02020603050405020304" pitchFamily="18" charset="0"/>
            </a:endParaRPr>
          </a:p>
        </p:txBody>
      </p:sp>
    </p:spTree>
    <p:extLst>
      <p:ext uri="{BB962C8B-B14F-4D97-AF65-F5344CB8AC3E}">
        <p14:creationId xmlns:p14="http://schemas.microsoft.com/office/powerpoint/2010/main" xmlns="" val="2998940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a:extLst>
              <a:ext uri="{FF2B5EF4-FFF2-40B4-BE49-F238E27FC236}">
                <a16:creationId xmlns:a16="http://schemas.microsoft.com/office/drawing/2014/main" xmlns="" id="{5781C0AC-4062-45C5-A40B-51ACE3653116}"/>
              </a:ext>
            </a:extLst>
          </p:cNvPr>
          <p:cNvSpPr txBox="1"/>
          <p:nvPr/>
        </p:nvSpPr>
        <p:spPr>
          <a:xfrm>
            <a:off x="1403648" y="2132856"/>
            <a:ext cx="6984776" cy="1569660"/>
          </a:xfrm>
          <a:prstGeom prst="rect">
            <a:avLst/>
          </a:prstGeom>
          <a:noFill/>
        </p:spPr>
        <p:txBody>
          <a:bodyPr wrap="square" rtlCol="0">
            <a:spAutoFit/>
          </a:bodyPr>
          <a:lstStyle/>
          <a:p>
            <a:r>
              <a:rPr lang="es-ES" sz="3200" dirty="0" err="1">
                <a:solidFill>
                  <a:schemeClr val="tx2"/>
                </a:solidFill>
              </a:rPr>
              <a:t>Many</a:t>
            </a:r>
            <a:r>
              <a:rPr lang="es-ES" sz="3200" dirty="0">
                <a:solidFill>
                  <a:schemeClr val="tx2"/>
                </a:solidFill>
              </a:rPr>
              <a:t> </a:t>
            </a:r>
            <a:r>
              <a:rPr lang="es-ES" sz="3200" dirty="0" err="1">
                <a:solidFill>
                  <a:schemeClr val="tx2"/>
                </a:solidFill>
              </a:rPr>
              <a:t>papers</a:t>
            </a:r>
            <a:r>
              <a:rPr lang="es-ES" sz="3200" dirty="0">
                <a:solidFill>
                  <a:schemeClr val="tx2"/>
                </a:solidFill>
              </a:rPr>
              <a:t> </a:t>
            </a:r>
            <a:r>
              <a:rPr lang="es-ES" sz="3200" dirty="0" err="1">
                <a:solidFill>
                  <a:schemeClr val="tx2"/>
                </a:solidFill>
              </a:rPr>
              <a:t>were</a:t>
            </a:r>
            <a:r>
              <a:rPr lang="es-ES" sz="3200" dirty="0">
                <a:solidFill>
                  <a:schemeClr val="tx2"/>
                </a:solidFill>
              </a:rPr>
              <a:t> </a:t>
            </a:r>
            <a:r>
              <a:rPr lang="es-ES" sz="3200" dirty="0" err="1">
                <a:solidFill>
                  <a:schemeClr val="tx2"/>
                </a:solidFill>
              </a:rPr>
              <a:t>published</a:t>
            </a:r>
            <a:r>
              <a:rPr lang="es-ES" sz="3200" dirty="0">
                <a:solidFill>
                  <a:schemeClr val="tx2"/>
                </a:solidFill>
              </a:rPr>
              <a:t> </a:t>
            </a:r>
            <a:r>
              <a:rPr lang="es-ES" sz="3200" dirty="0" err="1">
                <a:solidFill>
                  <a:schemeClr val="tx2"/>
                </a:solidFill>
              </a:rPr>
              <a:t>about</a:t>
            </a:r>
            <a:r>
              <a:rPr lang="es-ES" sz="3200" dirty="0">
                <a:solidFill>
                  <a:schemeClr val="tx2"/>
                </a:solidFill>
              </a:rPr>
              <a:t> </a:t>
            </a:r>
            <a:r>
              <a:rPr lang="es-ES" sz="3200" dirty="0" err="1">
                <a:solidFill>
                  <a:schemeClr val="tx2"/>
                </a:solidFill>
              </a:rPr>
              <a:t>the</a:t>
            </a:r>
            <a:r>
              <a:rPr lang="es-ES" sz="3200" dirty="0">
                <a:solidFill>
                  <a:schemeClr val="tx2"/>
                </a:solidFill>
              </a:rPr>
              <a:t> stock </a:t>
            </a:r>
            <a:r>
              <a:rPr lang="es-ES" sz="3200" dirty="0" err="1">
                <a:solidFill>
                  <a:schemeClr val="tx2"/>
                </a:solidFill>
              </a:rPr>
              <a:t>structure</a:t>
            </a:r>
            <a:r>
              <a:rPr lang="es-ES" sz="3200" dirty="0">
                <a:solidFill>
                  <a:schemeClr val="tx2"/>
                </a:solidFill>
              </a:rPr>
              <a:t> </a:t>
            </a:r>
            <a:r>
              <a:rPr lang="es-ES" sz="3200" dirty="0" err="1">
                <a:solidFill>
                  <a:schemeClr val="tx2"/>
                </a:solidFill>
              </a:rPr>
              <a:t>of</a:t>
            </a:r>
            <a:r>
              <a:rPr lang="es-ES" sz="3200" dirty="0">
                <a:solidFill>
                  <a:schemeClr val="tx2"/>
                </a:solidFill>
              </a:rPr>
              <a:t> </a:t>
            </a:r>
            <a:r>
              <a:rPr lang="es-ES" sz="3200" dirty="0" err="1">
                <a:solidFill>
                  <a:schemeClr val="tx2"/>
                </a:solidFill>
              </a:rPr>
              <a:t>anglerfish</a:t>
            </a:r>
            <a:r>
              <a:rPr lang="es-ES" sz="3200" dirty="0">
                <a:solidFill>
                  <a:schemeClr val="tx2"/>
                </a:solidFill>
              </a:rPr>
              <a:t>. </a:t>
            </a:r>
            <a:r>
              <a:rPr lang="es-ES" sz="3200" dirty="0" err="1">
                <a:solidFill>
                  <a:schemeClr val="tx2"/>
                </a:solidFill>
              </a:rPr>
              <a:t>What</a:t>
            </a:r>
            <a:r>
              <a:rPr lang="es-ES" sz="3200" dirty="0">
                <a:solidFill>
                  <a:schemeClr val="tx2"/>
                </a:solidFill>
              </a:rPr>
              <a:t> do </a:t>
            </a:r>
            <a:r>
              <a:rPr lang="es-ES" sz="3200" dirty="0" err="1">
                <a:solidFill>
                  <a:schemeClr val="tx2"/>
                </a:solidFill>
              </a:rPr>
              <a:t>they</a:t>
            </a:r>
            <a:r>
              <a:rPr lang="es-ES" sz="3200" dirty="0">
                <a:solidFill>
                  <a:schemeClr val="tx2"/>
                </a:solidFill>
              </a:rPr>
              <a:t> </a:t>
            </a:r>
            <a:r>
              <a:rPr lang="es-ES" sz="3200" dirty="0" err="1">
                <a:solidFill>
                  <a:schemeClr val="tx2"/>
                </a:solidFill>
              </a:rPr>
              <a:t>say</a:t>
            </a:r>
            <a:r>
              <a:rPr lang="es-ES" sz="3200" dirty="0">
                <a:solidFill>
                  <a:schemeClr val="tx2"/>
                </a:solidFill>
              </a:rPr>
              <a:t>?</a:t>
            </a:r>
            <a:endParaRPr lang="en-GB" sz="3200" dirty="0">
              <a:solidFill>
                <a:schemeClr val="tx2"/>
              </a:solidFill>
            </a:endParaRPr>
          </a:p>
        </p:txBody>
      </p:sp>
    </p:spTree>
    <p:extLst>
      <p:ext uri="{BB962C8B-B14F-4D97-AF65-F5344CB8AC3E}">
        <p14:creationId xmlns:p14="http://schemas.microsoft.com/office/powerpoint/2010/main" xmlns="" val="3521170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975494"/>
            <a:ext cx="8568952" cy="4893647"/>
          </a:xfrm>
          <a:prstGeom prst="rect">
            <a:avLst/>
          </a:prstGeom>
          <a:noFill/>
        </p:spPr>
        <p:txBody>
          <a:bodyPr wrap="square" rtlCol="0">
            <a:spAutoFit/>
          </a:bodyPr>
          <a:lstStyle/>
          <a:p>
            <a:pPr algn="just"/>
            <a:r>
              <a:rPr lang="es-ES" sz="2600" b="1" dirty="0" err="1"/>
              <a:t>Body</a:t>
            </a:r>
            <a:r>
              <a:rPr lang="es-ES" sz="2600" b="1" dirty="0"/>
              <a:t> </a:t>
            </a:r>
            <a:r>
              <a:rPr lang="es-ES" sz="2600" b="1" dirty="0" err="1"/>
              <a:t>morphometrics</a:t>
            </a:r>
            <a:r>
              <a:rPr lang="es-ES" sz="2600" b="1" dirty="0"/>
              <a:t> and </a:t>
            </a:r>
            <a:r>
              <a:rPr lang="es-ES" sz="2600" b="1" dirty="0" err="1"/>
              <a:t>meristic</a:t>
            </a:r>
            <a:r>
              <a:rPr lang="es-ES" sz="2600" b="1" dirty="0"/>
              <a:t> (2004)</a:t>
            </a:r>
            <a:r>
              <a:rPr lang="es-ES" sz="2600" dirty="0"/>
              <a:t>:</a:t>
            </a:r>
            <a:r>
              <a:rPr lang="es-ES" sz="2600" i="1" dirty="0"/>
              <a:t> </a:t>
            </a:r>
            <a:r>
              <a:rPr lang="es-ES" sz="2600" dirty="0"/>
              <a:t> White:</a:t>
            </a:r>
            <a:r>
              <a:rPr lang="es-ES" sz="2600" i="1" dirty="0"/>
              <a:t> </a:t>
            </a:r>
            <a:r>
              <a:rPr lang="en-US" sz="2600" dirty="0"/>
              <a:t>segregation between the areas ICES Divisions </a:t>
            </a:r>
            <a:r>
              <a:rPr lang="en-US" sz="2600" dirty="0" smtClean="0"/>
              <a:t>7cj/8abd/8c</a:t>
            </a:r>
            <a:r>
              <a:rPr lang="en-US" sz="2600" dirty="0"/>
              <a:t>. Black: high segregation of Div 9a  from other </a:t>
            </a:r>
            <a:r>
              <a:rPr lang="en-US" sz="2600" dirty="0" smtClean="0"/>
              <a:t>areas.</a:t>
            </a:r>
            <a:endParaRPr lang="en-US" sz="2600" dirty="0"/>
          </a:p>
          <a:p>
            <a:pPr algn="just"/>
            <a:endParaRPr lang="en-US" sz="2600" dirty="0"/>
          </a:p>
          <a:p>
            <a:pPr algn="just"/>
            <a:r>
              <a:rPr lang="en-US" sz="2600" b="1" dirty="0"/>
              <a:t>Tag-recapture (2008):</a:t>
            </a:r>
            <a:r>
              <a:rPr lang="en-US" sz="2600" dirty="0"/>
              <a:t>  White: four moved from Southern Stock to Northern Stock, 1 on the opposite way. Displacement distances until 300 km.  Black:  1 moved from 8c to 8abd.</a:t>
            </a:r>
          </a:p>
          <a:p>
            <a:pPr algn="just"/>
            <a:endParaRPr lang="en-US" sz="2600" dirty="0"/>
          </a:p>
          <a:p>
            <a:pPr algn="just"/>
            <a:r>
              <a:rPr lang="en-US" sz="2600" b="1" dirty="0"/>
              <a:t>Genetic structure (2006-08)</a:t>
            </a:r>
            <a:r>
              <a:rPr lang="en-US" sz="2600" dirty="0"/>
              <a:t>: White and black: Two different studies suggesting that the boundary between northern and southern stocks is not genetically supported. Populations were not genetically homogeneous.</a:t>
            </a:r>
            <a:endParaRPr lang="en-GB" sz="2600" dirty="0"/>
          </a:p>
        </p:txBody>
      </p:sp>
      <p:sp>
        <p:nvSpPr>
          <p:cNvPr id="3" name="2 CuadroTexto"/>
          <p:cNvSpPr txBox="1"/>
          <p:nvPr/>
        </p:nvSpPr>
        <p:spPr>
          <a:xfrm>
            <a:off x="2051720" y="188640"/>
            <a:ext cx="5544616" cy="584775"/>
          </a:xfrm>
          <a:prstGeom prst="rect">
            <a:avLst/>
          </a:prstGeom>
          <a:noFill/>
        </p:spPr>
        <p:txBody>
          <a:bodyPr wrap="square" rtlCol="0">
            <a:spAutoFit/>
          </a:bodyPr>
          <a:lstStyle/>
          <a:p>
            <a:r>
              <a:rPr lang="es-ES" sz="3200" dirty="0">
                <a:solidFill>
                  <a:schemeClr val="tx2"/>
                </a:solidFill>
              </a:rPr>
              <a:t>Stock </a:t>
            </a:r>
            <a:r>
              <a:rPr lang="es-ES" sz="3200" dirty="0" err="1">
                <a:solidFill>
                  <a:schemeClr val="tx2"/>
                </a:solidFill>
              </a:rPr>
              <a:t>identification</a:t>
            </a:r>
            <a:r>
              <a:rPr lang="es-ES" sz="3200" dirty="0">
                <a:solidFill>
                  <a:schemeClr val="tx2"/>
                </a:solidFill>
              </a:rPr>
              <a:t> </a:t>
            </a:r>
            <a:r>
              <a:rPr lang="es-ES" sz="3200" dirty="0" err="1">
                <a:solidFill>
                  <a:schemeClr val="tx2"/>
                </a:solidFill>
              </a:rPr>
              <a:t>studies</a:t>
            </a:r>
            <a:endParaRPr lang="en-GB" sz="3200" dirty="0">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1127</Words>
  <Application>Microsoft Office PowerPoint</Application>
  <PresentationFormat>Presentación en pantalla (4:3)</PresentationFormat>
  <Paragraphs>125</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Tema de Office</vt:lpstr>
      <vt:lpstr>White and Black Anglerfish </vt:lpstr>
      <vt:lpstr>Proposal of Stock Structure Analysis </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Rape blanco y negro</dc:title>
  <dc:creator>psampedro</dc:creator>
  <cp:lastModifiedBy>psampedro</cp:lastModifiedBy>
  <cp:revision>66</cp:revision>
  <dcterms:created xsi:type="dcterms:W3CDTF">2020-09-17T08:21:04Z</dcterms:created>
  <dcterms:modified xsi:type="dcterms:W3CDTF">2020-09-17T19:08:07Z</dcterms:modified>
</cp:coreProperties>
</file>