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sldIdLst>
    <p:sldId id="256" r:id="rId3"/>
    <p:sldId id="291" r:id="rId4"/>
    <p:sldId id="292" r:id="rId5"/>
    <p:sldId id="259" r:id="rId6"/>
    <p:sldId id="284" r:id="rId7"/>
    <p:sldId id="287" r:id="rId8"/>
    <p:sldId id="293" r:id="rId9"/>
    <p:sldId id="288" r:id="rId10"/>
    <p:sldId id="289" r:id="rId11"/>
    <p:sldId id="285" r:id="rId12"/>
    <p:sldId id="290"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928AB-9AE1-48E8-99AD-ECFB67AA93D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90258826-3E75-4F6D-814D-1DB681CAA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DDCA512B-1757-48EB-B274-1C4541A1D933}"/>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4D23FE26-484F-4186-8E33-EE86BC8A67C2}"/>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41F4F8D-CBF8-4CA0-92D0-B2985BFDAB39}"/>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2335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1D99D-2D5D-4DA1-8721-46B3ADF1C9C0}"/>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B1F65691-2140-4E09-8DAE-DD5933A8B04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5C8E5848-3278-49B6-B477-C3A885EF20C5}"/>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B21CF223-9E2A-4B7A-84F5-2986522AD9A9}"/>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85A4E31-E017-41DD-8B6A-4E3FBA58601A}"/>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45256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2895E1-E498-4C2F-A3A1-7E48F769B1F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26A696AA-AB64-4DB2-837A-63D8D9990D9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0E210848-7C28-4BFB-8ABD-A732E39BF266}"/>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20E1804F-E030-42E0-AE4D-B62FE833BD93}"/>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E8EED948-AE97-4987-81FA-ADFD4E8BBDCE}"/>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3123466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Us 1">
    <p:spTree>
      <p:nvGrpSpPr>
        <p:cNvPr id="1" name=""/>
        <p:cNvGrpSpPr/>
        <p:nvPr/>
      </p:nvGrpSpPr>
      <p:grpSpPr>
        <a:xfrm>
          <a:off x="0" y="0"/>
          <a:ext cx="0" cy="0"/>
          <a:chOff x="0" y="0"/>
          <a:chExt cx="0" cy="0"/>
        </a:xfrm>
      </p:grpSpPr>
      <p:pic>
        <p:nvPicPr>
          <p:cNvPr id="2" name="__AZTI_principal.png" descr="__AZTI_principal.png">
            <a:extLst>
              <a:ext uri="{FF2B5EF4-FFF2-40B4-BE49-F238E27FC236}">
                <a16:creationId xmlns:a16="http://schemas.microsoft.com/office/drawing/2014/main" id="{BFF2C3EA-656B-48D9-BBBB-E434F20ECC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4674" y="2572433"/>
            <a:ext cx="2862652" cy="171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046144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Placeholder-Imag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8C8ECF97-3435-4659-AEE3-B5B37E809CC9}"/>
              </a:ext>
            </a:extLst>
          </p:cNvPr>
          <p:cNvSpPr>
            <a:spLocks noGrp="1"/>
          </p:cNvSpPr>
          <p:nvPr>
            <p:ph type="pic" sz="quarter" idx="10"/>
          </p:nvPr>
        </p:nvSpPr>
        <p:spPr>
          <a:xfrm>
            <a:off x="300715" y="270205"/>
            <a:ext cx="11590570" cy="6317590"/>
          </a:xfrm>
          <a:prstGeom prst="rect">
            <a:avLst/>
          </a:prstGeom>
          <a:solidFill>
            <a:schemeClr val="bg1">
              <a:lumMod val="95000"/>
            </a:schemeClr>
          </a:solidFill>
        </p:spPr>
        <p:txBody>
          <a:bodyPr>
            <a:normAutofit/>
          </a:bodyPr>
          <a:lstStyle>
            <a:lvl1pPr>
              <a:defRPr sz="1400"/>
            </a:lvl1pPr>
          </a:lstStyle>
          <a:p>
            <a:r>
              <a:rPr lang="es-ES"/>
              <a:t>Haga clic en el icono para agregar una imagen</a:t>
            </a:r>
            <a:endParaRPr lang="en-US"/>
          </a:p>
        </p:txBody>
      </p:sp>
      <p:pic>
        <p:nvPicPr>
          <p:cNvPr id="2" name="Imagen 8">
            <a:extLst>
              <a:ext uri="{FF2B5EF4-FFF2-40B4-BE49-F238E27FC236}">
                <a16:creationId xmlns:a16="http://schemas.microsoft.com/office/drawing/2014/main" id="{C7B8FF17-9FDE-48DE-A2CC-294FA2418B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06084" y="0"/>
            <a:ext cx="3179833" cy="383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Placeholder 3">
            <a:extLst>
              <a:ext uri="{FF2B5EF4-FFF2-40B4-BE49-F238E27FC236}">
                <a16:creationId xmlns:a16="http://schemas.microsoft.com/office/drawing/2014/main" id="{11C51F4C-59E6-4F6A-AF00-061B5471B134}"/>
              </a:ext>
            </a:extLst>
          </p:cNvPr>
          <p:cNvSpPr>
            <a:spLocks noGrp="1"/>
          </p:cNvSpPr>
          <p:nvPr>
            <p:ph type="title" hasCustomPrompt="1"/>
          </p:nvPr>
        </p:nvSpPr>
        <p:spPr>
          <a:xfrm>
            <a:off x="4506306" y="4024903"/>
            <a:ext cx="5430176" cy="937394"/>
          </a:xfrm>
          <a:prstGeom prst="rect">
            <a:avLst/>
          </a:prstGeom>
        </p:spPr>
        <p:txBody>
          <a:bodyPr vert="horz" lIns="0" tIns="45720" rIns="0" bIns="45720" rtlCol="0" anchor="ctr">
            <a:normAutofit/>
          </a:bodyPr>
          <a:lstStyle>
            <a:lvl1pPr>
              <a:defRPr sz="3200">
                <a:solidFill>
                  <a:schemeClr val="bg1"/>
                </a:solidFill>
              </a:defRPr>
            </a:lvl1pPr>
          </a:lstStyle>
          <a:p>
            <a:r>
              <a:rPr lang="es-ES" altLang="es-ES" dirty="0">
                <a:sym typeface="Calibri Light" panose="020F0302020204030204" pitchFamily="34" charset="0"/>
              </a:rPr>
              <a:t>TÍTULO</a:t>
            </a:r>
            <a:endParaRPr lang="en-US" dirty="0"/>
          </a:p>
        </p:txBody>
      </p:sp>
      <p:sp>
        <p:nvSpPr>
          <p:cNvPr id="8" name="Marcador de texto 8">
            <a:extLst>
              <a:ext uri="{FF2B5EF4-FFF2-40B4-BE49-F238E27FC236}">
                <a16:creationId xmlns:a16="http://schemas.microsoft.com/office/drawing/2014/main" id="{6D1DDE2D-486E-4520-A023-D96A6E60323B}"/>
              </a:ext>
            </a:extLst>
          </p:cNvPr>
          <p:cNvSpPr>
            <a:spLocks noGrp="1"/>
          </p:cNvSpPr>
          <p:nvPr>
            <p:ph type="body" sz="quarter" idx="11"/>
          </p:nvPr>
        </p:nvSpPr>
        <p:spPr>
          <a:xfrm>
            <a:off x="4506085" y="5151589"/>
            <a:ext cx="5430396" cy="1188251"/>
          </a:xfrm>
        </p:spPr>
        <p:txBody>
          <a:bodyPr/>
          <a:lstStyle>
            <a:lvl1pPr>
              <a:defRPr>
                <a:solidFill>
                  <a:schemeClr val="bg1"/>
                </a:solidFill>
              </a:defRPr>
            </a:lvl1pPr>
          </a:lstStyle>
          <a:p>
            <a:pPr lvl="0"/>
            <a:r>
              <a:rPr lang="es-ES"/>
              <a:t>Haga clic para modificar los estilos de texto del patrón</a:t>
            </a:r>
          </a:p>
          <a:p>
            <a:pPr lvl="1"/>
            <a:r>
              <a:rPr lang="es-ES"/>
              <a:t>Segundo nivel</a:t>
            </a:r>
          </a:p>
          <a:p>
            <a:pPr lvl="2"/>
            <a:r>
              <a:rPr lang="es-ES"/>
              <a:t>Tercer nivel</a:t>
            </a:r>
          </a:p>
        </p:txBody>
      </p:sp>
      <p:sp>
        <p:nvSpPr>
          <p:cNvPr id="5" name="TextBox 8">
            <a:extLst>
              <a:ext uri="{FF2B5EF4-FFF2-40B4-BE49-F238E27FC236}">
                <a16:creationId xmlns:a16="http://schemas.microsoft.com/office/drawing/2014/main" id="{20571D9F-1A75-4E67-B2B8-42C2714F60FA}"/>
              </a:ext>
            </a:extLst>
          </p:cNvPr>
          <p:cNvSpPr txBox="1">
            <a:spLocks noChangeArrowheads="1"/>
          </p:cNvSpPr>
          <p:nvPr userDrawn="1"/>
        </p:nvSpPr>
        <p:spPr bwMode="auto">
          <a:xfrm>
            <a:off x="300715" y="6249243"/>
            <a:ext cx="3792084"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square" tIns="91439" bIns="91439">
            <a:spAutoFit/>
          </a:bodyPr>
          <a:lstStyle/>
          <a:p>
            <a:pPr algn="l" eaLnBrk="1"/>
            <a:r>
              <a:rPr lang="es-ES" altLang="es-ES" sz="1000"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es-ES" altLang="es-ES" sz="1000" b="1" dirty="0">
                <a:solidFill>
                  <a:schemeClr val="bg1"/>
                </a:solidFill>
                <a:latin typeface="Arial" panose="020B0604020202020204" pitchFamily="34" charset="0"/>
                <a:cs typeface="Arial" panose="020B0604020202020204" pitchFamily="34" charset="0"/>
                <a:sym typeface="Arial" panose="020B0604020202020204" pitchFamily="34" charset="0"/>
              </a:rPr>
              <a:t>AZTI</a:t>
            </a:r>
            <a:r>
              <a:rPr lang="es-ES" altLang="es-ES" sz="1000" dirty="0">
                <a:solidFill>
                  <a:schemeClr val="bg1"/>
                </a:solidFill>
                <a:latin typeface="Arial" panose="020B0604020202020204" pitchFamily="34" charset="0"/>
                <a:cs typeface="Arial" panose="020B0604020202020204" pitchFamily="34" charset="0"/>
                <a:sym typeface="Arial" panose="020B0604020202020204" pitchFamily="34" charset="0"/>
              </a:rPr>
              <a:t>  2020. Todos los derechos reservados</a:t>
            </a:r>
          </a:p>
        </p:txBody>
      </p:sp>
    </p:spTree>
    <p:extLst>
      <p:ext uri="{BB962C8B-B14F-4D97-AF65-F5344CB8AC3E}">
        <p14:creationId xmlns:p14="http://schemas.microsoft.com/office/powerpoint/2010/main" val="2605674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1BFB6-C95A-4A2D-906E-8C355CF23A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16C43E4C-282F-41C8-A180-5BF376217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7ED2B299-7E7C-48A9-AA41-ED2083A3D730}"/>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33A88CE6-D5C2-4F64-A567-4A7C1BE1AB3E}"/>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FC4114E3-BB41-48AA-A266-00442241AE31}"/>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87350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8DB82-3C42-43B5-98F8-3AF11D22D3C6}"/>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2FEE7358-0C99-479A-8C92-52505CE0881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75FAD133-919A-48B5-AC77-14F0F302FCCD}"/>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2DBA3DD7-281B-4A4C-9BF8-B6B91187A84C}"/>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4DA294BF-460D-4C42-B22A-AA66E597FB28}"/>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0659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E405B-0F1F-4ECE-B9B3-2ABAD9B532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B0ED1BB2-028D-43BE-8AC4-443E19D3A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B57EF0-725E-4F59-B548-EB70F31F808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5FFBF718-8063-4C56-93CF-CBB4CC5D000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98285DC-663B-4FA9-9C38-02357CE98231}"/>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491952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A9605-C739-4214-A1BD-1E2307290D0B}"/>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61FE859D-E5C6-43D7-942D-75DFFDC796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79DE2754-CF1E-492C-9AB3-E3564CC0B60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CF0504FD-5E4D-4B55-8ED4-848BA9ED72D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68C4CCCB-5FE8-4CE6-A308-083CC9057052}"/>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93F3605-8F4F-4F9B-A70C-9BD8DB0CF0E3}"/>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30678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C9B5B-9752-41B2-BFF4-8533027A1A2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3D1862A5-CF67-4DF1-A89D-121418914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E86472A-082A-4C43-96C4-C10CE59CD4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1F454B8D-8483-463E-9222-17BE475CB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040E36-A599-4E6F-AD89-53F3349DAFE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37470281-F6FD-48A5-816E-E8DEEE1227CC}"/>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8" name="Marcador de pie de página 7">
            <a:extLst>
              <a:ext uri="{FF2B5EF4-FFF2-40B4-BE49-F238E27FC236}">
                <a16:creationId xmlns:a16="http://schemas.microsoft.com/office/drawing/2014/main" id="{25702AC8-0B9B-4F00-846D-1BDB1EE754AD}"/>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BEE30458-5D6D-4B5E-9E0D-B66A4B28729F}"/>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713850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2C0A2-1F52-4A61-BF97-BB3C414F9DC6}"/>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86F54906-3B1D-4A98-BBBA-B205ED90CDA2}"/>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4" name="Marcador de pie de página 3">
            <a:extLst>
              <a:ext uri="{FF2B5EF4-FFF2-40B4-BE49-F238E27FC236}">
                <a16:creationId xmlns:a16="http://schemas.microsoft.com/office/drawing/2014/main" id="{3B5FF66D-A85F-4457-B159-A17E7D8D8EE8}"/>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0F4A022F-B042-4B36-9F43-D942AAEA0DC7}"/>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138015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89275-A924-4770-A1AE-901E63C04539}"/>
              </a:ext>
            </a:extLst>
          </p:cNvPr>
          <p:cNvSpPr>
            <a:spLocks noGrp="1"/>
          </p:cNvSpPr>
          <p:nvPr>
            <p:ph type="title"/>
          </p:nvPr>
        </p:nvSpPr>
        <p:spPr/>
        <p:txBody>
          <a:bodyPr>
            <a:normAutofit/>
          </a:bodyPr>
          <a:lstStyle>
            <a:lvl1pPr>
              <a:defRPr sz="3200" baseline="0"/>
            </a:lvl1pPr>
          </a:lstStyle>
          <a:p>
            <a:r>
              <a:rPr lang="es-ES" dirty="0"/>
              <a:t>Haga clic para modificar el estilo de título del patrón</a:t>
            </a:r>
            <a:endParaRPr lang="en-GB" dirty="0"/>
          </a:p>
        </p:txBody>
      </p:sp>
      <p:sp>
        <p:nvSpPr>
          <p:cNvPr id="3" name="Marcador de contenido 2">
            <a:extLst>
              <a:ext uri="{FF2B5EF4-FFF2-40B4-BE49-F238E27FC236}">
                <a16:creationId xmlns:a16="http://schemas.microsoft.com/office/drawing/2014/main" id="{008AC1BC-7EE1-47CE-A410-F95884877278}"/>
              </a:ext>
            </a:extLst>
          </p:cNvPr>
          <p:cNvSpPr>
            <a:spLocks noGrp="1"/>
          </p:cNvSpPr>
          <p:nvPr>
            <p:ph idx="1"/>
          </p:nvPr>
        </p:nvSpPr>
        <p:spPr/>
        <p:txBody>
          <a:bodyPr/>
          <a:lstStyle>
            <a:lvl1pPr>
              <a:defRPr sz="2000" baseline="0"/>
            </a:lvl1pPr>
            <a:lvl2pPr>
              <a:defRPr sz="1600" baseline="0"/>
            </a:lvl2pPr>
            <a:lvl3pPr>
              <a:defRPr sz="1600" baseline="0"/>
            </a:lvl3pPr>
            <a:lvl4pPr>
              <a:defRPr sz="1600" baseline="0"/>
            </a:lvl4pPr>
            <a:lvl5pPr>
              <a:defRPr sz="1600" baseline="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4" name="Marcador de fecha 3">
            <a:extLst>
              <a:ext uri="{FF2B5EF4-FFF2-40B4-BE49-F238E27FC236}">
                <a16:creationId xmlns:a16="http://schemas.microsoft.com/office/drawing/2014/main" id="{0FA39F23-EFC4-4A7C-A528-6093C775D3A1}"/>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055D4CC6-DC12-4B11-BBEE-5A1EC8F41F34}"/>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6E566677-B908-4CE8-8A40-2875F9A60810}"/>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437828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CE985FD-34CA-4E3E-AE77-62AA11E0987D}"/>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3" name="Marcador de pie de página 2">
            <a:extLst>
              <a:ext uri="{FF2B5EF4-FFF2-40B4-BE49-F238E27FC236}">
                <a16:creationId xmlns:a16="http://schemas.microsoft.com/office/drawing/2014/main" id="{45DC42B5-0B41-47F7-B0B6-C09A69AE8928}"/>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1B385483-EFC7-434A-8136-689E7CE6814A}"/>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508356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6114C-ACE5-424A-80B8-816AC891B68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F8F38EC7-E1FC-4870-B56B-DD7545E5E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906A2A9F-CC57-4F70-87CB-71B554E87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AC7D652-E960-4668-B630-DA98224F5999}"/>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1CD33324-5699-4295-8E65-47F543554DFF}"/>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37C03EC5-765D-41AE-B3F2-E26B575A0F2B}"/>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565150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2D167-879F-4B9E-A99B-C783528B4C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8ECF4210-4A54-4312-B8C3-BC15F60AC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F41CDCCE-205C-4C56-9D82-3D1610B07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2F7F77-78B4-4342-AACD-2CC008FDD117}"/>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6" name="Marcador de pie de página 5">
            <a:extLst>
              <a:ext uri="{FF2B5EF4-FFF2-40B4-BE49-F238E27FC236}">
                <a16:creationId xmlns:a16="http://schemas.microsoft.com/office/drawing/2014/main" id="{BE827DDE-45F9-4CCB-977A-AF6741AA94B8}"/>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1B0E67A7-818C-480C-AD4A-8649A8E878AD}"/>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2337923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3DBA0-A7B8-4005-9196-CF3386E9D70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68D72265-3DDA-4C83-B336-AE8E28A0D64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B70FE1A3-BEA4-4135-BE1E-4085749D4B1A}"/>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286CAE6A-1387-49E9-9A68-9F3CCA7BDED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28C55B83-754D-4818-915D-FC0C80DC545D}"/>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1063588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F0D6702-7697-4484-B78D-62661EAE7D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4F93F2EA-B1B1-4B48-822E-5F483088C03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2E44FF7F-4E2B-4940-B33C-16EACFDD6AB0}"/>
              </a:ext>
            </a:extLst>
          </p:cNvPr>
          <p:cNvSpPr>
            <a:spLocks noGrp="1"/>
          </p:cNvSpPr>
          <p:nvPr>
            <p:ph type="dt" sz="half" idx="10"/>
          </p:nvPr>
        </p:nvSpPr>
        <p:spPr/>
        <p:txBody>
          <a:body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1E3C6106-FC91-41D6-8D0B-9CC6A64B67E8}"/>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DE3CB4FF-07C1-4098-A23E-4663EFAAB44B}"/>
              </a:ext>
            </a:extLst>
          </p:cNvPr>
          <p:cNvSpPr>
            <a:spLocks noGrp="1"/>
          </p:cNvSpPr>
          <p:nvPr>
            <p:ph type="sldNum" sz="quarter" idx="12"/>
          </p:nvPr>
        </p:nvSpPr>
        <p:spPr/>
        <p:txBody>
          <a:bodyPr/>
          <a:lstStyle/>
          <a:p>
            <a:fld id="{5B4625AC-170D-47ED-9EAD-0B9350C5513B}" type="slidenum">
              <a:rPr lang="en-GB" smtClean="0"/>
              <a:t>‹Nº›</a:t>
            </a:fld>
            <a:endParaRPr lang="en-GB"/>
          </a:p>
        </p:txBody>
      </p:sp>
    </p:spTree>
    <p:extLst>
      <p:ext uri="{BB962C8B-B14F-4D97-AF65-F5344CB8AC3E}">
        <p14:creationId xmlns:p14="http://schemas.microsoft.com/office/powerpoint/2010/main" val="76631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23DC0-39E0-449B-8293-8341E577B7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16BC1E2D-2508-4980-8C5A-0C74F71BF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A7C6D6-4E8B-4EAC-AEA2-AB1679B37A9B}"/>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5" name="Marcador de pie de página 4">
            <a:extLst>
              <a:ext uri="{FF2B5EF4-FFF2-40B4-BE49-F238E27FC236}">
                <a16:creationId xmlns:a16="http://schemas.microsoft.com/office/drawing/2014/main" id="{9A96D91B-6568-4966-B8F1-A01BDC7DAA83}"/>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C333CF7F-F2D8-4EFB-893E-89766FD922E2}"/>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4948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9FB20-3031-4951-8180-03955664DF2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9222FA3B-919D-4B67-950A-69C05E1FCF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FE9484E9-C967-4616-83D6-7D1011335F8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33E2004A-9D3F-407B-B93D-7AAA663D855B}"/>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B167D09B-C92A-42AB-8C7E-C83D19EF8E22}"/>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E90DBCD1-2B56-41EF-8FF0-F7BEDA9DC238}"/>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70982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4AAA2-6792-4177-B5E4-7F44D822BB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0B797761-2A9C-4CDC-B176-8F5C18E17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AB6E4A5-8F5D-437E-B0D8-4B797211CD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7D1A3B5C-0959-4068-9E61-38294BBBE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73FD8D-3DDF-4BD5-A5B6-7C79F4CAEE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4D4444BD-B86B-44F6-AA19-79EE011DC974}"/>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8" name="Marcador de pie de página 7">
            <a:extLst>
              <a:ext uri="{FF2B5EF4-FFF2-40B4-BE49-F238E27FC236}">
                <a16:creationId xmlns:a16="http://schemas.microsoft.com/office/drawing/2014/main" id="{67A34602-CFA3-4933-9598-08BD71F0D22B}"/>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89409E9B-4960-4C2B-847D-2CB203D168AE}"/>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04682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87054-51B5-4D37-83AC-3C3C6F6E6BA1}"/>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42ADA3D7-32F0-4728-B545-04725CC058C0}"/>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4" name="Marcador de pie de página 3">
            <a:extLst>
              <a:ext uri="{FF2B5EF4-FFF2-40B4-BE49-F238E27FC236}">
                <a16:creationId xmlns:a16="http://schemas.microsoft.com/office/drawing/2014/main" id="{57096D6D-0090-4205-A0A8-7924D556321E}"/>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91699824-FD68-456C-87BF-D4935B1E31C2}"/>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208540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067C0E-CF51-43AA-83C5-F326EA5C8272}"/>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3" name="Marcador de pie de página 2">
            <a:extLst>
              <a:ext uri="{FF2B5EF4-FFF2-40B4-BE49-F238E27FC236}">
                <a16:creationId xmlns:a16="http://schemas.microsoft.com/office/drawing/2014/main" id="{FF4C4790-D42D-4CC8-AFD9-52634ABADDDC}"/>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344F9850-DFFD-4F5D-81B3-6AFCE4725F19}"/>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135830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20141-B7D1-420B-B905-DA865A9BE9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1A8DE3E8-037F-49B6-BD78-ECC6A5100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598E5374-086A-46E4-9EC5-83E4B7633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ACE1A0-3FAD-42B8-B001-190A76EFFAB2}"/>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A2D8D79D-19A0-4F1B-8C73-123397D81BF1}"/>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9ADD42D-E0B0-4DD3-9163-BB6F44C757E1}"/>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425012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7B681-E841-49A7-B69F-FB4F26EA48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8F4DB923-8A39-4D86-B9B2-989A41143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A5F2808C-E910-45E6-B267-82F813EC2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D28420-D37C-422D-B5B1-9502424612F8}"/>
              </a:ext>
            </a:extLst>
          </p:cNvPr>
          <p:cNvSpPr>
            <a:spLocks noGrp="1"/>
          </p:cNvSpPr>
          <p:nvPr>
            <p:ph type="dt" sz="half" idx="10"/>
          </p:nvPr>
        </p:nvSpPr>
        <p:spPr/>
        <p:txBody>
          <a:bodyPr/>
          <a:lstStyle/>
          <a:p>
            <a:fld id="{05FB3988-9161-4315-A6BC-90DB16B56177}" type="datetimeFigureOut">
              <a:rPr lang="en-GB" smtClean="0"/>
              <a:t>30/09/2020</a:t>
            </a:fld>
            <a:endParaRPr lang="en-GB"/>
          </a:p>
        </p:txBody>
      </p:sp>
      <p:sp>
        <p:nvSpPr>
          <p:cNvPr id="6" name="Marcador de pie de página 5">
            <a:extLst>
              <a:ext uri="{FF2B5EF4-FFF2-40B4-BE49-F238E27FC236}">
                <a16:creationId xmlns:a16="http://schemas.microsoft.com/office/drawing/2014/main" id="{10EC56B9-0D46-45A2-A1A3-5FC0E6A9257C}"/>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11DB6B4E-68AA-4F31-9B8A-A68C2AC54294}"/>
              </a:ext>
            </a:extLst>
          </p:cNvPr>
          <p:cNvSpPr>
            <a:spLocks noGrp="1"/>
          </p:cNvSpPr>
          <p:nvPr>
            <p:ph type="sldNum" sz="quarter" idx="12"/>
          </p:nvPr>
        </p:nvSpPr>
        <p:spPr/>
        <p:txBody>
          <a:bodyPr/>
          <a:lstStyle/>
          <a:p>
            <a:fld id="{2823C220-3CAC-4B78-A5A3-227F15198E1C}" type="slidenum">
              <a:rPr lang="en-GB" smtClean="0"/>
              <a:t>‹Nº›</a:t>
            </a:fld>
            <a:endParaRPr lang="en-GB"/>
          </a:p>
        </p:txBody>
      </p:sp>
    </p:spTree>
    <p:extLst>
      <p:ext uri="{BB962C8B-B14F-4D97-AF65-F5344CB8AC3E}">
        <p14:creationId xmlns:p14="http://schemas.microsoft.com/office/powerpoint/2010/main" val="8557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E6A0426-38DF-4657-84B6-653562504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B32C421D-8264-44B9-93EE-2482C26B9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4" name="Marcador de fecha 3">
            <a:extLst>
              <a:ext uri="{FF2B5EF4-FFF2-40B4-BE49-F238E27FC236}">
                <a16:creationId xmlns:a16="http://schemas.microsoft.com/office/drawing/2014/main" id="{56DD0BA6-7FCD-496B-9834-6C599ACFD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05FB3988-9161-4315-A6BC-90DB16B56177}" type="datetimeFigureOut">
              <a:rPr lang="en-GB" smtClean="0"/>
              <a:pPr/>
              <a:t>30/09/2020</a:t>
            </a:fld>
            <a:endParaRPr lang="en-GB" dirty="0"/>
          </a:p>
        </p:txBody>
      </p:sp>
      <p:sp>
        <p:nvSpPr>
          <p:cNvPr id="5" name="Marcador de pie de página 4">
            <a:extLst>
              <a:ext uri="{FF2B5EF4-FFF2-40B4-BE49-F238E27FC236}">
                <a16:creationId xmlns:a16="http://schemas.microsoft.com/office/drawing/2014/main" id="{A1BA734E-35CA-43A9-B484-DB5B505F9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Marcador de número de diapositiva 5">
            <a:extLst>
              <a:ext uri="{FF2B5EF4-FFF2-40B4-BE49-F238E27FC236}">
                <a16:creationId xmlns:a16="http://schemas.microsoft.com/office/drawing/2014/main" id="{417D13FC-BDBA-4B69-9AE1-3E58386E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2823C220-3CAC-4B78-A5A3-227F15198E1C}" type="slidenum">
              <a:rPr lang="en-GB" smtClean="0"/>
              <a:pPr/>
              <a:t>‹Nº›</a:t>
            </a:fld>
            <a:endParaRPr lang="en-GB" dirty="0"/>
          </a:p>
        </p:txBody>
      </p:sp>
    </p:spTree>
    <p:extLst>
      <p:ext uri="{BB962C8B-B14F-4D97-AF65-F5344CB8AC3E}">
        <p14:creationId xmlns:p14="http://schemas.microsoft.com/office/powerpoint/2010/main" val="200526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63421F-4EFF-4A98-BC94-B255328E6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86E12255-5991-41F4-A278-7CBC6BD58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E794712C-A114-4AEB-92FB-455E3537A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4B16D-582D-492D-91C2-FDBF62AC9D57}" type="datetimeFigureOut">
              <a:rPr lang="en-GB" smtClean="0"/>
              <a:t>30/09/2020</a:t>
            </a:fld>
            <a:endParaRPr lang="en-GB"/>
          </a:p>
        </p:txBody>
      </p:sp>
      <p:sp>
        <p:nvSpPr>
          <p:cNvPr id="5" name="Marcador de pie de página 4">
            <a:extLst>
              <a:ext uri="{FF2B5EF4-FFF2-40B4-BE49-F238E27FC236}">
                <a16:creationId xmlns:a16="http://schemas.microsoft.com/office/drawing/2014/main" id="{A542E7F5-97F1-4A40-A656-36DB1D6A7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a:extLst>
              <a:ext uri="{FF2B5EF4-FFF2-40B4-BE49-F238E27FC236}">
                <a16:creationId xmlns:a16="http://schemas.microsoft.com/office/drawing/2014/main" id="{78BEA224-DBED-41B8-B7B9-8780AD43A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625AC-170D-47ED-9EAD-0B9350C5513B}" type="slidenum">
              <a:rPr lang="en-GB" smtClean="0"/>
              <a:t>‹Nº›</a:t>
            </a:fld>
            <a:endParaRPr lang="en-GB"/>
          </a:p>
        </p:txBody>
      </p:sp>
    </p:spTree>
    <p:extLst>
      <p:ext uri="{BB962C8B-B14F-4D97-AF65-F5344CB8AC3E}">
        <p14:creationId xmlns:p14="http://schemas.microsoft.com/office/powerpoint/2010/main" val="12026190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136F2-875B-4AEF-9B27-CAC64C676F66}"/>
              </a:ext>
            </a:extLst>
          </p:cNvPr>
          <p:cNvSpPr>
            <a:spLocks noGrp="1"/>
          </p:cNvSpPr>
          <p:nvPr>
            <p:ph type="ctrTitle"/>
          </p:nvPr>
        </p:nvSpPr>
        <p:spPr>
          <a:xfrm>
            <a:off x="385011" y="309801"/>
            <a:ext cx="11636943" cy="2554489"/>
          </a:xfrm>
        </p:spPr>
        <p:txBody>
          <a:bodyPr>
            <a:noAutofit/>
          </a:bodyPr>
          <a:lstStyle/>
          <a:p>
            <a:r>
              <a:rPr lang="en-GB" sz="4400" dirty="0">
                <a:effectLst/>
                <a:latin typeface="Arial" panose="020B0604020202020204" pitchFamily="34" charset="0"/>
                <a:ea typeface="Verdana" panose="020B0604030504040204" pitchFamily="34" charset="0"/>
                <a:cs typeface="Arial" panose="020B0604020202020204" pitchFamily="34" charset="0"/>
              </a:rPr>
              <a:t>Preliminary </a:t>
            </a:r>
            <a:r>
              <a:rPr lang="en-GB" sz="4400" dirty="0">
                <a:latin typeface="Arial" panose="020B0604020202020204" pitchFamily="34" charset="0"/>
                <a:ea typeface="Verdana" panose="020B0604030504040204" pitchFamily="34" charset="0"/>
                <a:cs typeface="Arial" panose="020B0604020202020204" pitchFamily="34" charset="0"/>
              </a:rPr>
              <a:t>analysis</a:t>
            </a:r>
            <a:r>
              <a:rPr lang="en-GB" sz="4400" dirty="0">
                <a:effectLst/>
                <a:latin typeface="Arial" panose="020B0604020202020204" pitchFamily="34" charset="0"/>
                <a:ea typeface="Verdana" panose="020B0604030504040204" pitchFamily="34" charset="0"/>
                <a:cs typeface="Arial" panose="020B0604020202020204" pitchFamily="34" charset="0"/>
              </a:rPr>
              <a:t> of assessment with </a:t>
            </a:r>
            <a:r>
              <a:rPr lang="en-GB" sz="4400" dirty="0" err="1">
                <a:effectLst/>
                <a:latin typeface="Arial" panose="020B0604020202020204" pitchFamily="34" charset="0"/>
                <a:ea typeface="Verdana" panose="020B0604030504040204" pitchFamily="34" charset="0"/>
                <a:cs typeface="Arial" panose="020B0604020202020204" pitchFamily="34" charset="0"/>
              </a:rPr>
              <a:t>spict</a:t>
            </a:r>
            <a:r>
              <a:rPr lang="en-GB" sz="4400" dirty="0">
                <a:effectLst/>
                <a:latin typeface="Arial" panose="020B0604020202020204" pitchFamily="34" charset="0"/>
                <a:ea typeface="Verdana" panose="020B0604030504040204" pitchFamily="34" charset="0"/>
                <a:cs typeface="Arial" panose="020B0604020202020204" pitchFamily="34" charset="0"/>
              </a:rPr>
              <a:t> for white anglerfish in Divisions 7, 8 </a:t>
            </a:r>
            <a:r>
              <a:rPr lang="en-GB" sz="4400" dirty="0" err="1">
                <a:effectLst/>
                <a:latin typeface="Arial" panose="020B0604020202020204" pitchFamily="34" charset="0"/>
                <a:ea typeface="Verdana" panose="020B0604030504040204" pitchFamily="34" charset="0"/>
                <a:cs typeface="Arial" panose="020B0604020202020204" pitchFamily="34" charset="0"/>
              </a:rPr>
              <a:t>abd</a:t>
            </a:r>
            <a:endParaRPr lang="en-GB" sz="4400" dirty="0">
              <a:latin typeface="Arial" panose="020B0604020202020204" pitchFamily="34" charset="0"/>
              <a:ea typeface="Verdana" panose="020B060403050404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122C0638-A952-4C34-92DD-3B221CA720B6}"/>
              </a:ext>
            </a:extLst>
          </p:cNvPr>
          <p:cNvSpPr>
            <a:spLocks noGrp="1"/>
          </p:cNvSpPr>
          <p:nvPr>
            <p:ph type="subTitle" idx="1"/>
          </p:nvPr>
        </p:nvSpPr>
        <p:spPr>
          <a:xfrm>
            <a:off x="1631482" y="3309212"/>
            <a:ext cx="9144000" cy="1655762"/>
          </a:xfrm>
        </p:spPr>
        <p:txBody>
          <a:bodyPr>
            <a:normAutofit/>
          </a:bodyPr>
          <a:lstStyle/>
          <a:p>
            <a:r>
              <a:rPr lang="en-GB" sz="1600" dirty="0">
                <a:latin typeface="Arial" panose="020B0604020202020204" pitchFamily="34" charset="0"/>
                <a:cs typeface="Arial" panose="020B0604020202020204" pitchFamily="34" charset="0"/>
              </a:rPr>
              <a:t>Authors: Agurtzane Urtizberea and Dorleta García</a:t>
            </a:r>
          </a:p>
        </p:txBody>
      </p:sp>
      <p:pic>
        <p:nvPicPr>
          <p:cNvPr id="5" name="Imagen 8">
            <a:extLst>
              <a:ext uri="{FF2B5EF4-FFF2-40B4-BE49-F238E27FC236}">
                <a16:creationId xmlns:a16="http://schemas.microsoft.com/office/drawing/2014/main" id="{AFE01996-C4C1-4A1A-9D12-909DEAF9E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1842" y="4795156"/>
            <a:ext cx="1710158" cy="206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P:\IRUDIAK - IMAGENES\piscis\dibujos\rape_blanco_traz.jpg">
            <a:extLst>
              <a:ext uri="{FF2B5EF4-FFF2-40B4-BE49-F238E27FC236}">
                <a16:creationId xmlns:a16="http://schemas.microsoft.com/office/drawing/2014/main" id="{3BADC059-98A6-433B-817C-08EB8B25B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59" y="4398585"/>
            <a:ext cx="3923928" cy="214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9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D6AD-8D9E-4FA1-929A-C0295DCFF226}"/>
              </a:ext>
            </a:extLst>
          </p:cNvPr>
          <p:cNvSpPr>
            <a:spLocks noGrp="1"/>
          </p:cNvSpPr>
          <p:nvPr>
            <p:ph type="title"/>
          </p:nvPr>
        </p:nvSpPr>
        <p:spPr/>
        <p:txBody>
          <a:bodyPr/>
          <a:lstStyle/>
          <a:p>
            <a:r>
              <a:rPr lang="es-ES" dirty="0" err="1"/>
              <a:t>Comparison</a:t>
            </a:r>
            <a:r>
              <a:rPr lang="es-ES" dirty="0"/>
              <a:t> </a:t>
            </a:r>
            <a:r>
              <a:rPr lang="es-ES" dirty="0" err="1"/>
              <a:t>results</a:t>
            </a:r>
            <a:r>
              <a:rPr lang="es-ES" dirty="0"/>
              <a:t> </a:t>
            </a:r>
            <a:r>
              <a:rPr lang="es-ES" dirty="0" err="1"/>
              <a:t>of</a:t>
            </a:r>
            <a:r>
              <a:rPr lang="es-ES" dirty="0"/>
              <a:t> a4a and </a:t>
            </a:r>
            <a:r>
              <a:rPr lang="es-ES" dirty="0" err="1"/>
              <a:t>spict</a:t>
            </a:r>
            <a:endParaRPr lang="es-ES" dirty="0"/>
          </a:p>
        </p:txBody>
      </p:sp>
      <p:pic>
        <p:nvPicPr>
          <p:cNvPr id="7" name="Marcador de contenido 6" descr="Imagen que contiene texto, mapa&#10;&#10;Descripción generada automáticamente">
            <a:extLst>
              <a:ext uri="{FF2B5EF4-FFF2-40B4-BE49-F238E27FC236}">
                <a16:creationId xmlns:a16="http://schemas.microsoft.com/office/drawing/2014/main" id="{ECCFF4BF-84F1-4CBA-B2CE-6DE328C98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351" y="2398733"/>
            <a:ext cx="5486411" cy="3657607"/>
          </a:xfrm>
        </p:spPr>
      </p:pic>
      <p:pic>
        <p:nvPicPr>
          <p:cNvPr id="5" name="Imagen 4">
            <a:extLst>
              <a:ext uri="{FF2B5EF4-FFF2-40B4-BE49-F238E27FC236}">
                <a16:creationId xmlns:a16="http://schemas.microsoft.com/office/drawing/2014/main" id="{BDFE2756-499C-418F-AB0D-2C7F461E785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26039" y="2398733"/>
            <a:ext cx="4577480" cy="3266777"/>
          </a:xfrm>
          <a:prstGeom prst="rect">
            <a:avLst/>
          </a:prstGeom>
        </p:spPr>
      </p:pic>
      <p:sp>
        <p:nvSpPr>
          <p:cNvPr id="8" name="Marcador de contenido 2">
            <a:extLst>
              <a:ext uri="{FF2B5EF4-FFF2-40B4-BE49-F238E27FC236}">
                <a16:creationId xmlns:a16="http://schemas.microsoft.com/office/drawing/2014/main" id="{0145FD06-4A3D-472C-8B03-EBDBDC248A03}"/>
              </a:ext>
            </a:extLst>
          </p:cNvPr>
          <p:cNvSpPr txBox="1">
            <a:spLocks/>
          </p:cNvSpPr>
          <p:nvPr/>
        </p:nvSpPr>
        <p:spPr>
          <a:xfrm>
            <a:off x="6061974" y="1867377"/>
            <a:ext cx="6130026" cy="2810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a:t>Output of retrospective pattern of spict model</a:t>
            </a:r>
            <a:endParaRPr lang="es-ES" dirty="0"/>
          </a:p>
        </p:txBody>
      </p:sp>
      <p:sp>
        <p:nvSpPr>
          <p:cNvPr id="10" name="Marcador de contenido 2">
            <a:extLst>
              <a:ext uri="{FF2B5EF4-FFF2-40B4-BE49-F238E27FC236}">
                <a16:creationId xmlns:a16="http://schemas.microsoft.com/office/drawing/2014/main" id="{D6C25B78-878E-4CE1-B780-30E206D0DBD5}"/>
              </a:ext>
            </a:extLst>
          </p:cNvPr>
          <p:cNvSpPr txBox="1">
            <a:spLocks/>
          </p:cNvSpPr>
          <p:nvPr/>
        </p:nvSpPr>
        <p:spPr>
          <a:xfrm>
            <a:off x="640888" y="1867377"/>
            <a:ext cx="6130026" cy="2810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Output a4a </a:t>
            </a:r>
            <a:r>
              <a:rPr lang="es-ES" dirty="0" err="1"/>
              <a:t>model</a:t>
            </a:r>
            <a:endParaRPr lang="es-ES" dirty="0"/>
          </a:p>
        </p:txBody>
      </p:sp>
      <p:pic>
        <p:nvPicPr>
          <p:cNvPr id="12" name="Imagen 8">
            <a:extLst>
              <a:ext uri="{FF2B5EF4-FFF2-40B4-BE49-F238E27FC236}">
                <a16:creationId xmlns:a16="http://schemas.microsoft.com/office/drawing/2014/main" id="{620A9813-193D-4053-8362-DB20482999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72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49E7B-3887-4CAC-B06A-36AE3D6DAA0B}"/>
              </a:ext>
            </a:extLst>
          </p:cNvPr>
          <p:cNvSpPr>
            <a:spLocks noGrp="1"/>
          </p:cNvSpPr>
          <p:nvPr>
            <p:ph type="title"/>
          </p:nvPr>
        </p:nvSpPr>
        <p:spPr/>
        <p:txBody>
          <a:bodyPr/>
          <a:lstStyle/>
          <a:p>
            <a:r>
              <a:rPr lang="es-ES" dirty="0"/>
              <a:t>DISCUSSION</a:t>
            </a:r>
          </a:p>
        </p:txBody>
      </p:sp>
      <p:sp>
        <p:nvSpPr>
          <p:cNvPr id="3" name="Marcador de contenido 2">
            <a:extLst>
              <a:ext uri="{FF2B5EF4-FFF2-40B4-BE49-F238E27FC236}">
                <a16:creationId xmlns:a16="http://schemas.microsoft.com/office/drawing/2014/main" id="{70FAC081-F131-4EC5-9E1A-47B58139E6F5}"/>
              </a:ext>
            </a:extLst>
          </p:cNvPr>
          <p:cNvSpPr>
            <a:spLocks noGrp="1"/>
          </p:cNvSpPr>
          <p:nvPr>
            <p:ph idx="1"/>
          </p:nvPr>
        </p:nvSpPr>
        <p:spPr/>
        <p:txBody>
          <a:bodyPr/>
          <a:lstStyle/>
          <a:p>
            <a:r>
              <a:rPr lang="es-ES" dirty="0" err="1"/>
              <a:t>Is</a:t>
            </a:r>
            <a:r>
              <a:rPr lang="es-ES" dirty="0"/>
              <a:t> </a:t>
            </a:r>
            <a:r>
              <a:rPr lang="es-ES" dirty="0" err="1"/>
              <a:t>it</a:t>
            </a:r>
            <a:r>
              <a:rPr lang="es-ES" dirty="0"/>
              <a:t> </a:t>
            </a:r>
            <a:r>
              <a:rPr lang="es-ES" dirty="0" err="1"/>
              <a:t>any</a:t>
            </a:r>
            <a:r>
              <a:rPr lang="es-ES" dirty="0"/>
              <a:t> </a:t>
            </a:r>
            <a:r>
              <a:rPr lang="es-ES" dirty="0" err="1"/>
              <a:t>problem</a:t>
            </a:r>
            <a:r>
              <a:rPr lang="es-ES" dirty="0"/>
              <a:t> </a:t>
            </a:r>
            <a:r>
              <a:rPr lang="es-ES" dirty="0" err="1"/>
              <a:t>including</a:t>
            </a:r>
            <a:r>
              <a:rPr lang="es-ES" dirty="0"/>
              <a:t> </a:t>
            </a:r>
            <a:r>
              <a:rPr lang="es-ES" dirty="0" err="1"/>
              <a:t>the</a:t>
            </a:r>
            <a:r>
              <a:rPr lang="es-ES" dirty="0"/>
              <a:t> </a:t>
            </a:r>
            <a:r>
              <a:rPr lang="es-ES" dirty="0" err="1"/>
              <a:t>surveys</a:t>
            </a:r>
            <a:r>
              <a:rPr lang="es-ES" dirty="0"/>
              <a:t> as </a:t>
            </a:r>
            <a:r>
              <a:rPr lang="es-ES" dirty="0" err="1"/>
              <a:t>an</a:t>
            </a:r>
            <a:r>
              <a:rPr lang="es-ES" dirty="0"/>
              <a:t> </a:t>
            </a:r>
            <a:r>
              <a:rPr lang="es-ES" dirty="0" err="1"/>
              <a:t>index</a:t>
            </a:r>
            <a:r>
              <a:rPr lang="es-ES" dirty="0"/>
              <a:t> </a:t>
            </a:r>
            <a:r>
              <a:rPr lang="es-ES" dirty="0" err="1"/>
              <a:t>of</a:t>
            </a:r>
            <a:r>
              <a:rPr lang="es-ES" dirty="0"/>
              <a:t> </a:t>
            </a:r>
            <a:r>
              <a:rPr lang="es-ES" dirty="0" err="1"/>
              <a:t>exploited</a:t>
            </a:r>
            <a:r>
              <a:rPr lang="es-ES" dirty="0"/>
              <a:t> stock </a:t>
            </a:r>
            <a:r>
              <a:rPr lang="es-ES" dirty="0" err="1"/>
              <a:t>biomass</a:t>
            </a:r>
            <a:r>
              <a:rPr lang="es-ES" dirty="0"/>
              <a:t>?</a:t>
            </a:r>
          </a:p>
          <a:p>
            <a:endParaRPr lang="es-ES" dirty="0"/>
          </a:p>
          <a:p>
            <a:r>
              <a:rPr lang="es-ES" dirty="0" err="1"/>
              <a:t>Why</a:t>
            </a:r>
            <a:r>
              <a:rPr lang="es-ES" dirty="0"/>
              <a:t> </a:t>
            </a:r>
            <a:r>
              <a:rPr lang="es-ES" dirty="0" err="1"/>
              <a:t>the</a:t>
            </a:r>
            <a:r>
              <a:rPr lang="es-ES" dirty="0"/>
              <a:t> </a:t>
            </a:r>
            <a:r>
              <a:rPr lang="es-ES" dirty="0" err="1"/>
              <a:t>same</a:t>
            </a:r>
            <a:r>
              <a:rPr lang="es-ES" dirty="0"/>
              <a:t> </a:t>
            </a:r>
            <a:r>
              <a:rPr lang="es-ES" dirty="0" err="1"/>
              <a:t>pattern</a:t>
            </a:r>
            <a:r>
              <a:rPr lang="es-ES" dirty="0"/>
              <a:t> as </a:t>
            </a:r>
            <a:r>
              <a:rPr lang="es-ES" dirty="0" err="1"/>
              <a:t>the</a:t>
            </a:r>
            <a:r>
              <a:rPr lang="es-ES" dirty="0"/>
              <a:t> LPUE?</a:t>
            </a:r>
          </a:p>
          <a:p>
            <a:endParaRPr lang="es-ES" dirty="0"/>
          </a:p>
          <a:p>
            <a:r>
              <a:rPr lang="es-ES" dirty="0" err="1"/>
              <a:t>Why</a:t>
            </a:r>
            <a:r>
              <a:rPr lang="es-ES" dirty="0"/>
              <a:t> </a:t>
            </a:r>
            <a:r>
              <a:rPr lang="es-ES" dirty="0" err="1"/>
              <a:t>the</a:t>
            </a:r>
            <a:r>
              <a:rPr lang="es-ES" dirty="0"/>
              <a:t> </a:t>
            </a:r>
            <a:r>
              <a:rPr lang="es-ES" dirty="0" err="1"/>
              <a:t>difference</a:t>
            </a:r>
            <a:r>
              <a:rPr lang="es-ES" dirty="0"/>
              <a:t> in </a:t>
            </a:r>
            <a:r>
              <a:rPr lang="es-ES" dirty="0" err="1"/>
              <a:t>the</a:t>
            </a:r>
            <a:r>
              <a:rPr lang="es-ES" dirty="0"/>
              <a:t> </a:t>
            </a:r>
            <a:r>
              <a:rPr lang="es-ES" dirty="0" err="1"/>
              <a:t>Bmsy</a:t>
            </a:r>
            <a:r>
              <a:rPr lang="es-ES" dirty="0"/>
              <a:t> and </a:t>
            </a:r>
            <a:r>
              <a:rPr lang="es-ES" dirty="0" err="1"/>
              <a:t>Fmsy</a:t>
            </a:r>
            <a:r>
              <a:rPr lang="es-ES" dirty="0"/>
              <a:t> in </a:t>
            </a:r>
            <a:r>
              <a:rPr lang="es-ES" dirty="0" err="1"/>
              <a:t>the</a:t>
            </a:r>
            <a:r>
              <a:rPr lang="es-ES" dirty="0"/>
              <a:t> </a:t>
            </a:r>
            <a:r>
              <a:rPr lang="es-ES" dirty="0" err="1"/>
              <a:t>retrospective</a:t>
            </a:r>
            <a:r>
              <a:rPr lang="es-ES" dirty="0"/>
              <a:t> </a:t>
            </a:r>
            <a:r>
              <a:rPr lang="es-ES" dirty="0" err="1"/>
              <a:t>pattern</a:t>
            </a:r>
            <a:r>
              <a:rPr lang="es-ES" dirty="0"/>
              <a:t>?</a:t>
            </a:r>
          </a:p>
        </p:txBody>
      </p:sp>
      <p:pic>
        <p:nvPicPr>
          <p:cNvPr id="5" name="Imagen 8">
            <a:extLst>
              <a:ext uri="{FF2B5EF4-FFF2-40B4-BE49-F238E27FC236}">
                <a16:creationId xmlns:a16="http://schemas.microsoft.com/office/drawing/2014/main" id="{B84A77C6-6FD4-4BAE-B198-31126B9207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28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1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82A6-CB00-41B1-949B-0BDDB4F155C4}"/>
              </a:ext>
            </a:extLst>
          </p:cNvPr>
          <p:cNvSpPr>
            <a:spLocks noGrp="1"/>
          </p:cNvSpPr>
          <p:nvPr>
            <p:ph type="title"/>
          </p:nvPr>
        </p:nvSpPr>
        <p:spPr/>
        <p:txBody>
          <a:bodyPr/>
          <a:lstStyle/>
          <a:p>
            <a:r>
              <a:rPr lang="es-ES" dirty="0"/>
              <a:t>ASSESSMENT</a:t>
            </a:r>
          </a:p>
        </p:txBody>
      </p:sp>
      <p:sp>
        <p:nvSpPr>
          <p:cNvPr id="3" name="Marcador de contenido 2">
            <a:extLst>
              <a:ext uri="{FF2B5EF4-FFF2-40B4-BE49-F238E27FC236}">
                <a16:creationId xmlns:a16="http://schemas.microsoft.com/office/drawing/2014/main" id="{B6EAA104-3989-4E7D-A293-B6B426A2C3A4}"/>
              </a:ext>
            </a:extLst>
          </p:cNvPr>
          <p:cNvSpPr>
            <a:spLocks noGrp="1"/>
          </p:cNvSpPr>
          <p:nvPr>
            <p:ph idx="1"/>
          </p:nvPr>
        </p:nvSpPr>
        <p:spPr/>
        <p:txBody>
          <a:bodyPr/>
          <a:lstStyle/>
          <a:p>
            <a:r>
              <a:rPr lang="es-ES" dirty="0"/>
              <a:t>A4A </a:t>
            </a:r>
            <a:r>
              <a:rPr lang="es-ES" dirty="0" err="1"/>
              <a:t>model</a:t>
            </a:r>
            <a:r>
              <a:rPr lang="es-ES" dirty="0"/>
              <a:t> </a:t>
            </a:r>
            <a:r>
              <a:rPr lang="es-ES" dirty="0" err="1"/>
              <a:t>is</a:t>
            </a:r>
            <a:r>
              <a:rPr lang="es-ES" dirty="0"/>
              <a:t> </a:t>
            </a:r>
            <a:r>
              <a:rPr lang="es-ES" dirty="0" err="1"/>
              <a:t>used</a:t>
            </a:r>
            <a:r>
              <a:rPr lang="es-ES" dirty="0"/>
              <a:t> in </a:t>
            </a:r>
            <a:r>
              <a:rPr lang="es-ES" dirty="0" err="1"/>
              <a:t>the</a:t>
            </a:r>
            <a:r>
              <a:rPr lang="es-ES" dirty="0"/>
              <a:t> </a:t>
            </a:r>
            <a:r>
              <a:rPr lang="es-ES" dirty="0" err="1"/>
              <a:t>assessment</a:t>
            </a:r>
            <a:r>
              <a:rPr lang="es-ES" dirty="0"/>
              <a:t> </a:t>
            </a:r>
            <a:r>
              <a:rPr lang="es-ES" dirty="0" err="1"/>
              <a:t>since</a:t>
            </a:r>
            <a:r>
              <a:rPr lang="es-ES" dirty="0"/>
              <a:t> 2018.</a:t>
            </a:r>
          </a:p>
          <a:p>
            <a:endParaRPr lang="es-ES" dirty="0"/>
          </a:p>
          <a:p>
            <a:r>
              <a:rPr lang="es-ES" dirty="0" err="1"/>
              <a:t>The</a:t>
            </a:r>
            <a:r>
              <a:rPr lang="es-ES" dirty="0"/>
              <a:t> </a:t>
            </a:r>
            <a:r>
              <a:rPr lang="es-ES" dirty="0" err="1"/>
              <a:t>transformation</a:t>
            </a:r>
            <a:r>
              <a:rPr lang="es-ES" dirty="0"/>
              <a:t> </a:t>
            </a:r>
            <a:r>
              <a:rPr lang="es-ES" dirty="0" err="1"/>
              <a:t>from</a:t>
            </a:r>
            <a:r>
              <a:rPr lang="es-ES" dirty="0"/>
              <a:t> </a:t>
            </a:r>
            <a:r>
              <a:rPr lang="es-ES" dirty="0" err="1"/>
              <a:t>length</a:t>
            </a:r>
            <a:r>
              <a:rPr lang="es-ES" dirty="0"/>
              <a:t> </a:t>
            </a:r>
            <a:r>
              <a:rPr lang="es-ES" dirty="0" err="1"/>
              <a:t>to</a:t>
            </a:r>
            <a:r>
              <a:rPr lang="es-ES" dirty="0"/>
              <a:t> </a:t>
            </a:r>
            <a:r>
              <a:rPr lang="es-ES" dirty="0" err="1"/>
              <a:t>age</a:t>
            </a:r>
            <a:r>
              <a:rPr lang="es-ES" dirty="0"/>
              <a:t> </a:t>
            </a:r>
            <a:r>
              <a:rPr lang="es-ES" dirty="0" err="1"/>
              <a:t>is</a:t>
            </a:r>
            <a:r>
              <a:rPr lang="es-ES" dirty="0"/>
              <a:t> done </a:t>
            </a:r>
            <a:r>
              <a:rPr lang="es-ES" dirty="0" err="1"/>
              <a:t>out</a:t>
            </a:r>
            <a:r>
              <a:rPr lang="es-ES" dirty="0"/>
              <a:t> </a:t>
            </a:r>
            <a:r>
              <a:rPr lang="es-ES" dirty="0" err="1"/>
              <a:t>of</a:t>
            </a:r>
            <a:r>
              <a:rPr lang="es-ES" dirty="0"/>
              <a:t> </a:t>
            </a:r>
            <a:r>
              <a:rPr lang="es-ES" dirty="0" err="1"/>
              <a:t>the</a:t>
            </a:r>
            <a:r>
              <a:rPr lang="es-ES" dirty="0"/>
              <a:t> </a:t>
            </a:r>
            <a:r>
              <a:rPr lang="es-ES" dirty="0" err="1"/>
              <a:t>model</a:t>
            </a:r>
            <a:r>
              <a:rPr lang="es-ES" dirty="0"/>
              <a:t>.</a:t>
            </a:r>
          </a:p>
          <a:p>
            <a:endParaRPr lang="es-ES" dirty="0"/>
          </a:p>
          <a:p>
            <a:r>
              <a:rPr lang="es-ES" dirty="0" err="1"/>
              <a:t>Some</a:t>
            </a:r>
            <a:r>
              <a:rPr lang="es-ES" dirty="0"/>
              <a:t> </a:t>
            </a:r>
            <a:r>
              <a:rPr lang="es-ES" dirty="0" err="1"/>
              <a:t>problems</a:t>
            </a:r>
            <a:r>
              <a:rPr lang="es-ES" dirty="0"/>
              <a:t> </a:t>
            </a:r>
            <a:r>
              <a:rPr lang="es-ES" dirty="0" err="1"/>
              <a:t>with</a:t>
            </a:r>
            <a:r>
              <a:rPr lang="es-ES" dirty="0"/>
              <a:t> </a:t>
            </a:r>
            <a:r>
              <a:rPr lang="es-ES" dirty="0" err="1"/>
              <a:t>the</a:t>
            </a:r>
            <a:r>
              <a:rPr lang="es-ES" dirty="0"/>
              <a:t> </a:t>
            </a:r>
            <a:r>
              <a:rPr lang="es-ES" dirty="0" err="1"/>
              <a:t>retrospective</a:t>
            </a:r>
            <a:r>
              <a:rPr lang="es-ES" dirty="0"/>
              <a:t> </a:t>
            </a:r>
            <a:r>
              <a:rPr lang="es-ES" dirty="0" err="1"/>
              <a:t>pattern</a:t>
            </a:r>
            <a:r>
              <a:rPr lang="es-ES" dirty="0"/>
              <a:t> </a:t>
            </a:r>
            <a:r>
              <a:rPr lang="es-ES" dirty="0" err="1"/>
              <a:t>although</a:t>
            </a:r>
            <a:r>
              <a:rPr lang="es-ES" dirty="0"/>
              <a:t> </a:t>
            </a:r>
            <a:r>
              <a:rPr lang="es-ES" dirty="0" err="1"/>
              <a:t>they</a:t>
            </a:r>
            <a:r>
              <a:rPr lang="es-ES" dirty="0"/>
              <a:t> are in </a:t>
            </a:r>
            <a:r>
              <a:rPr lang="es-ES" dirty="0" err="1"/>
              <a:t>the</a:t>
            </a:r>
            <a:r>
              <a:rPr lang="es-ES" dirty="0"/>
              <a:t> aceptable </a:t>
            </a:r>
            <a:r>
              <a:rPr lang="es-ES" dirty="0" err="1"/>
              <a:t>range</a:t>
            </a:r>
            <a:r>
              <a:rPr lang="es-ES" dirty="0"/>
              <a:t> </a:t>
            </a:r>
            <a:r>
              <a:rPr lang="es-ES" dirty="0" err="1"/>
              <a:t>for</a:t>
            </a:r>
            <a:r>
              <a:rPr lang="es-ES" dirty="0"/>
              <a:t> </a:t>
            </a:r>
            <a:r>
              <a:rPr lang="es-ES" dirty="0" err="1"/>
              <a:t>long</a:t>
            </a:r>
            <a:r>
              <a:rPr lang="es-ES" dirty="0"/>
              <a:t> </a:t>
            </a:r>
            <a:r>
              <a:rPr lang="es-ES" dirty="0" err="1"/>
              <a:t>live</a:t>
            </a:r>
            <a:r>
              <a:rPr lang="es-ES" dirty="0"/>
              <a:t> </a:t>
            </a:r>
            <a:r>
              <a:rPr lang="es-ES" dirty="0" err="1"/>
              <a:t>species</a:t>
            </a:r>
            <a:r>
              <a:rPr lang="es-ES" dirty="0"/>
              <a:t>.</a:t>
            </a:r>
          </a:p>
        </p:txBody>
      </p:sp>
      <p:sp>
        <p:nvSpPr>
          <p:cNvPr id="4" name="Marcador de contenido 2">
            <a:extLst>
              <a:ext uri="{FF2B5EF4-FFF2-40B4-BE49-F238E27FC236}">
                <a16:creationId xmlns:a16="http://schemas.microsoft.com/office/drawing/2014/main" id="{FBE65EEF-BB40-4084-B206-6BFFCBC34B4A}"/>
              </a:ext>
            </a:extLst>
          </p:cNvPr>
          <p:cNvSpPr txBox="1">
            <a:spLocks/>
          </p:cNvSpPr>
          <p:nvPr/>
        </p:nvSpPr>
        <p:spPr>
          <a:xfrm>
            <a:off x="990600" y="5128181"/>
            <a:ext cx="10515600" cy="1201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t>Now</a:t>
            </a:r>
            <a:r>
              <a:rPr lang="es-ES" dirty="0"/>
              <a:t> </a:t>
            </a:r>
            <a:r>
              <a:rPr lang="es-ES" dirty="0" err="1"/>
              <a:t>we</a:t>
            </a:r>
            <a:r>
              <a:rPr lang="es-ES" dirty="0"/>
              <a:t> are </a:t>
            </a:r>
            <a:r>
              <a:rPr lang="es-ES" dirty="0" err="1"/>
              <a:t>trying</a:t>
            </a:r>
            <a:r>
              <a:rPr lang="es-ES" dirty="0"/>
              <a:t> </a:t>
            </a:r>
            <a:r>
              <a:rPr lang="es-ES" dirty="0" err="1"/>
              <a:t>other</a:t>
            </a:r>
            <a:r>
              <a:rPr lang="es-ES" dirty="0"/>
              <a:t> </a:t>
            </a:r>
            <a:r>
              <a:rPr lang="es-ES" dirty="0" err="1"/>
              <a:t>models</a:t>
            </a:r>
            <a:r>
              <a:rPr lang="es-ES" dirty="0"/>
              <a:t>: SS3 and </a:t>
            </a:r>
            <a:r>
              <a:rPr lang="es-ES" dirty="0" err="1"/>
              <a:t>Spict</a:t>
            </a:r>
            <a:endParaRPr lang="es-ES" dirty="0"/>
          </a:p>
        </p:txBody>
      </p:sp>
    </p:spTree>
    <p:extLst>
      <p:ext uri="{BB962C8B-B14F-4D97-AF65-F5344CB8AC3E}">
        <p14:creationId xmlns:p14="http://schemas.microsoft.com/office/powerpoint/2010/main" val="212959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136F2-875B-4AEF-9B27-CAC64C676F66}"/>
              </a:ext>
            </a:extLst>
          </p:cNvPr>
          <p:cNvSpPr>
            <a:spLocks noGrp="1"/>
          </p:cNvSpPr>
          <p:nvPr>
            <p:ph type="ctrTitle"/>
          </p:nvPr>
        </p:nvSpPr>
        <p:spPr>
          <a:xfrm>
            <a:off x="385011" y="309801"/>
            <a:ext cx="11636943" cy="2554489"/>
          </a:xfrm>
        </p:spPr>
        <p:txBody>
          <a:bodyPr>
            <a:noAutofit/>
          </a:bodyPr>
          <a:lstStyle/>
          <a:p>
            <a:r>
              <a:rPr lang="en-GB" sz="4400" dirty="0" err="1">
                <a:latin typeface="Arial" panose="020B0604020202020204" pitchFamily="34" charset="0"/>
                <a:ea typeface="Verdana" panose="020B0604030504040204" pitchFamily="34" charset="0"/>
                <a:cs typeface="Arial" panose="020B0604020202020204" pitchFamily="34" charset="0"/>
              </a:rPr>
              <a:t>Aplying</a:t>
            </a:r>
            <a:r>
              <a:rPr lang="en-GB" sz="4400" dirty="0">
                <a:latin typeface="Arial" panose="020B0604020202020204" pitchFamily="34" charset="0"/>
                <a:ea typeface="Verdana" panose="020B0604030504040204" pitchFamily="34" charset="0"/>
                <a:cs typeface="Arial" panose="020B0604020202020204" pitchFamily="34" charset="0"/>
              </a:rPr>
              <a:t> </a:t>
            </a:r>
            <a:r>
              <a:rPr lang="en-GB" sz="4400" dirty="0" err="1">
                <a:latin typeface="Arial" panose="020B0604020202020204" pitchFamily="34" charset="0"/>
                <a:ea typeface="Verdana" panose="020B0604030504040204" pitchFamily="34" charset="0"/>
                <a:cs typeface="Arial" panose="020B0604020202020204" pitchFamily="34" charset="0"/>
              </a:rPr>
              <a:t>Spict</a:t>
            </a:r>
            <a:r>
              <a:rPr lang="en-GB" sz="4400" dirty="0">
                <a:latin typeface="Arial" panose="020B0604020202020204" pitchFamily="34" charset="0"/>
                <a:ea typeface="Verdana" panose="020B0604030504040204" pitchFamily="34" charset="0"/>
                <a:cs typeface="Arial" panose="020B0604020202020204" pitchFamily="34" charset="0"/>
              </a:rPr>
              <a:t> for white anglerfish 7,8, </a:t>
            </a:r>
            <a:r>
              <a:rPr lang="en-GB" sz="4400" dirty="0" err="1">
                <a:latin typeface="Arial" panose="020B0604020202020204" pitchFamily="34" charset="0"/>
                <a:ea typeface="Verdana" panose="020B0604030504040204" pitchFamily="34" charset="0"/>
                <a:cs typeface="Arial" panose="020B0604020202020204" pitchFamily="34" charset="0"/>
              </a:rPr>
              <a:t>abd</a:t>
            </a:r>
            <a:endParaRPr lang="en-GB" sz="4400" dirty="0">
              <a:latin typeface="Arial" panose="020B0604020202020204" pitchFamily="34" charset="0"/>
              <a:ea typeface="Verdana" panose="020B0604030504040204" pitchFamily="34" charset="0"/>
              <a:cs typeface="Arial" panose="020B0604020202020204" pitchFamily="34" charset="0"/>
            </a:endParaRPr>
          </a:p>
        </p:txBody>
      </p:sp>
      <p:pic>
        <p:nvPicPr>
          <p:cNvPr id="5" name="Imagen 8">
            <a:extLst>
              <a:ext uri="{FF2B5EF4-FFF2-40B4-BE49-F238E27FC236}">
                <a16:creationId xmlns:a16="http://schemas.microsoft.com/office/drawing/2014/main" id="{AFE01996-C4C1-4A1A-9D12-909DEAF9E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1842" y="-203564"/>
            <a:ext cx="1710158" cy="206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33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FC050-5045-4BE3-8E78-F5530BD32659}"/>
              </a:ext>
            </a:extLst>
          </p:cNvPr>
          <p:cNvSpPr>
            <a:spLocks noGrp="1"/>
          </p:cNvSpPr>
          <p:nvPr>
            <p:ph type="title"/>
          </p:nvPr>
        </p:nvSpPr>
        <p:spPr/>
        <p:txBody>
          <a:bodyPr>
            <a:normAutofit/>
          </a:bodyPr>
          <a:lstStyle/>
          <a:p>
            <a:r>
              <a:rPr lang="es-ES" sz="3600" dirty="0"/>
              <a:t>DATA</a:t>
            </a:r>
            <a:endParaRPr lang="en-GB" sz="3600" dirty="0"/>
          </a:p>
        </p:txBody>
      </p:sp>
      <p:sp>
        <p:nvSpPr>
          <p:cNvPr id="3" name="Marcador de contenido 2">
            <a:extLst>
              <a:ext uri="{FF2B5EF4-FFF2-40B4-BE49-F238E27FC236}">
                <a16:creationId xmlns:a16="http://schemas.microsoft.com/office/drawing/2014/main" id="{8D28DCF6-B09E-4C0E-973F-6D4F025E3714}"/>
              </a:ext>
            </a:extLst>
          </p:cNvPr>
          <p:cNvSpPr>
            <a:spLocks noGrp="1"/>
          </p:cNvSpPr>
          <p:nvPr>
            <p:ph idx="1"/>
          </p:nvPr>
        </p:nvSpPr>
        <p:spPr/>
        <p:txBody>
          <a:bodyPr>
            <a:normAutofit fontScale="85000" lnSpcReduction="20000"/>
          </a:bodyPr>
          <a:lstStyle/>
          <a:p>
            <a:r>
              <a:rPr lang="es-ES" u="sng" dirty="0"/>
              <a:t>Data</a:t>
            </a:r>
          </a:p>
          <a:p>
            <a:endParaRPr lang="es-ES" sz="1800" dirty="0"/>
          </a:p>
          <a:p>
            <a:pPr lvl="1"/>
            <a:r>
              <a:rPr lang="es-ES" sz="1800" dirty="0"/>
              <a:t>Catch data (</a:t>
            </a:r>
            <a:r>
              <a:rPr lang="es-ES" sz="1800" dirty="0" err="1"/>
              <a:t>landings+discards</a:t>
            </a:r>
            <a:r>
              <a:rPr lang="es-ES" sz="1800" dirty="0"/>
              <a:t>) </a:t>
            </a:r>
            <a:r>
              <a:rPr lang="es-ES" sz="1800" dirty="0" err="1"/>
              <a:t>without</a:t>
            </a:r>
            <a:r>
              <a:rPr lang="es-ES" sz="1800" dirty="0"/>
              <a:t> </a:t>
            </a:r>
            <a:r>
              <a:rPr lang="es-ES" sz="1800" dirty="0" err="1"/>
              <a:t>seasonal</a:t>
            </a:r>
            <a:r>
              <a:rPr lang="es-ES" sz="1800" dirty="0"/>
              <a:t> </a:t>
            </a:r>
            <a:r>
              <a:rPr lang="es-ES" sz="1800" dirty="0" err="1"/>
              <a:t>resolution</a:t>
            </a:r>
            <a:r>
              <a:rPr lang="es-ES" sz="1800" dirty="0"/>
              <a:t>. </a:t>
            </a:r>
          </a:p>
          <a:p>
            <a:pPr lvl="1"/>
            <a:endParaRPr lang="es-ES" sz="1800" dirty="0"/>
          </a:p>
          <a:p>
            <a:pPr lvl="1"/>
            <a:r>
              <a:rPr lang="es-ES" sz="1800" dirty="0" err="1"/>
              <a:t>Abundance</a:t>
            </a:r>
            <a:r>
              <a:rPr lang="es-ES" sz="1800" dirty="0"/>
              <a:t> </a:t>
            </a:r>
            <a:r>
              <a:rPr lang="es-ES" sz="1800" dirty="0" err="1"/>
              <a:t>indices</a:t>
            </a:r>
            <a:endParaRPr lang="es-ES" sz="1800" dirty="0"/>
          </a:p>
          <a:p>
            <a:pPr lvl="1"/>
            <a:endParaRPr lang="es-ES" sz="1800" dirty="0"/>
          </a:p>
          <a:p>
            <a:pPr lvl="2">
              <a:lnSpc>
                <a:spcPct val="100000"/>
              </a:lnSpc>
            </a:pPr>
            <a:r>
              <a:rPr lang="en-US" sz="1800" dirty="0"/>
              <a:t>FR_IE_IBTS survey: the joint index of the French EVHOE survey and the Irish IBTS survey. Both are conducted between the third and forth quarter. The French EVHOE survey is conducted in the Bay of Biscay and the Irish IBTS in the Celtic Sea.</a:t>
            </a:r>
          </a:p>
          <a:p>
            <a:pPr lvl="2">
              <a:lnSpc>
                <a:spcPct val="100000"/>
              </a:lnSpc>
            </a:pPr>
            <a:endParaRPr lang="en-US" sz="1800" dirty="0"/>
          </a:p>
          <a:p>
            <a:pPr lvl="2">
              <a:lnSpc>
                <a:spcPct val="100000"/>
              </a:lnSpc>
            </a:pPr>
            <a:r>
              <a:rPr lang="en-US" sz="1800" dirty="0"/>
              <a:t>The Spanish survey in the Porcupine Bank began in 2001 and covers ICES Divisions </a:t>
            </a:r>
            <a:r>
              <a:rPr lang="en-US" sz="1800" dirty="0" err="1"/>
              <a:t>VIIb</a:t>
            </a:r>
            <a:r>
              <a:rPr lang="en-US" sz="1800" dirty="0"/>
              <a:t>-k corresponding to the Porcupine Bank and adjacent area in western Irish waters. The survey takes place in the third quarter (September).</a:t>
            </a:r>
          </a:p>
          <a:p>
            <a:pPr lvl="2">
              <a:lnSpc>
                <a:spcPct val="100000"/>
              </a:lnSpc>
            </a:pPr>
            <a:endParaRPr lang="en-US" sz="1800" dirty="0"/>
          </a:p>
          <a:p>
            <a:pPr lvl="2">
              <a:lnSpc>
                <a:spcPct val="100000"/>
              </a:lnSpc>
            </a:pPr>
            <a:r>
              <a:rPr lang="en-US" sz="1800" dirty="0"/>
              <a:t>Monkfish survey is in the beginning of the year, but is considered the end of the previous year and it’s conducted in the Celtic Sea.</a:t>
            </a:r>
          </a:p>
          <a:p>
            <a:pPr lvl="2">
              <a:lnSpc>
                <a:spcPct val="100000"/>
              </a:lnSpc>
            </a:pPr>
            <a:endParaRPr lang="en-US" sz="1800" dirty="0"/>
          </a:p>
          <a:p>
            <a:pPr lvl="2">
              <a:lnSpc>
                <a:spcPct val="100000"/>
              </a:lnSpc>
            </a:pPr>
            <a:r>
              <a:rPr lang="en-US" sz="1800" dirty="0"/>
              <a:t>In addition of the three </a:t>
            </a:r>
            <a:r>
              <a:rPr lang="en-US" sz="1800" dirty="0" err="1"/>
              <a:t>surveys,here</a:t>
            </a:r>
            <a:r>
              <a:rPr lang="en-US" sz="1800" dirty="0"/>
              <a:t> we also include the </a:t>
            </a:r>
            <a:r>
              <a:rPr lang="en-US" sz="1800" dirty="0" err="1"/>
              <a:t>standarized</a:t>
            </a:r>
            <a:r>
              <a:rPr lang="en-US" sz="1800" dirty="0"/>
              <a:t> LPUE from the trawlers of Vigo.</a:t>
            </a:r>
          </a:p>
          <a:p>
            <a:pPr lvl="1"/>
            <a:endParaRPr lang="es-ES" sz="1800" dirty="0"/>
          </a:p>
          <a:p>
            <a:pPr lvl="1"/>
            <a:endParaRPr lang="en-GB" sz="1800" dirty="0"/>
          </a:p>
        </p:txBody>
      </p:sp>
      <p:pic>
        <p:nvPicPr>
          <p:cNvPr id="5" name="Imagen 8">
            <a:extLst>
              <a:ext uri="{FF2B5EF4-FFF2-40B4-BE49-F238E27FC236}">
                <a16:creationId xmlns:a16="http://schemas.microsoft.com/office/drawing/2014/main" id="{D05A1F49-DFC9-43EB-83E3-CBB34A790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29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51F08-7585-471B-AD0E-C06FB1408315}"/>
              </a:ext>
            </a:extLst>
          </p:cNvPr>
          <p:cNvSpPr>
            <a:spLocks noGrp="1"/>
          </p:cNvSpPr>
          <p:nvPr>
            <p:ph type="title"/>
          </p:nvPr>
        </p:nvSpPr>
        <p:spPr/>
        <p:txBody>
          <a:bodyPr/>
          <a:lstStyle/>
          <a:p>
            <a:r>
              <a:rPr lang="es-ES" dirty="0" err="1"/>
              <a:t>Length</a:t>
            </a:r>
            <a:r>
              <a:rPr lang="es-ES" dirty="0"/>
              <a:t> </a:t>
            </a:r>
            <a:r>
              <a:rPr lang="es-ES" dirty="0" err="1"/>
              <a:t>frequency</a:t>
            </a:r>
            <a:r>
              <a:rPr lang="es-ES" dirty="0"/>
              <a:t>, </a:t>
            </a:r>
            <a:r>
              <a:rPr lang="es-ES" dirty="0" err="1"/>
              <a:t>harvestable</a:t>
            </a:r>
            <a:r>
              <a:rPr lang="es-ES" dirty="0"/>
              <a:t> </a:t>
            </a:r>
            <a:r>
              <a:rPr lang="es-ES" dirty="0" err="1"/>
              <a:t>biomass</a:t>
            </a:r>
            <a:r>
              <a:rPr lang="es-ES" dirty="0"/>
              <a:t>?</a:t>
            </a:r>
          </a:p>
        </p:txBody>
      </p:sp>
      <p:pic>
        <p:nvPicPr>
          <p:cNvPr id="5" name="Marcador de contenido 4" descr="Imagen que contiene texto, mapa&#10;&#10;Descripción generada automáticamente">
            <a:extLst>
              <a:ext uri="{FF2B5EF4-FFF2-40B4-BE49-F238E27FC236}">
                <a16:creationId xmlns:a16="http://schemas.microsoft.com/office/drawing/2014/main" id="{9FAAA706-0550-4F87-AB81-084ED4CC6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001" y="2335793"/>
            <a:ext cx="4721811" cy="3632163"/>
          </a:xfrm>
        </p:spPr>
      </p:pic>
      <p:pic>
        <p:nvPicPr>
          <p:cNvPr id="7" name="Imagen 8">
            <a:extLst>
              <a:ext uri="{FF2B5EF4-FFF2-40B4-BE49-F238E27FC236}">
                <a16:creationId xmlns:a16="http://schemas.microsoft.com/office/drawing/2014/main" id="{4906BED2-FA38-46A4-A5D6-14E6D0B05F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arcador de contenido 2">
            <a:extLst>
              <a:ext uri="{FF2B5EF4-FFF2-40B4-BE49-F238E27FC236}">
                <a16:creationId xmlns:a16="http://schemas.microsoft.com/office/drawing/2014/main" id="{3FB77362-81A1-472C-889B-92DF24D09905}"/>
              </a:ext>
            </a:extLst>
          </p:cNvPr>
          <p:cNvSpPr txBox="1">
            <a:spLocks/>
          </p:cNvSpPr>
          <p:nvPr/>
        </p:nvSpPr>
        <p:spPr>
          <a:xfrm>
            <a:off x="7173798" y="1825625"/>
            <a:ext cx="4788816" cy="3953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1900" dirty="0"/>
              <a:t>FL1 – comercial </a:t>
            </a:r>
            <a:r>
              <a:rPr lang="es-ES" sz="1900" dirty="0" err="1"/>
              <a:t>fleet</a:t>
            </a:r>
            <a:r>
              <a:rPr lang="es-ES" sz="1900" dirty="0"/>
              <a:t> (</a:t>
            </a:r>
            <a:r>
              <a:rPr lang="es-ES" sz="1900" dirty="0" err="1"/>
              <a:t>landings</a:t>
            </a:r>
            <a:r>
              <a:rPr lang="es-ES" sz="1900" dirty="0"/>
              <a:t>) 1986-2003</a:t>
            </a:r>
          </a:p>
          <a:p>
            <a:pPr>
              <a:lnSpc>
                <a:spcPct val="150000"/>
              </a:lnSpc>
            </a:pPr>
            <a:r>
              <a:rPr lang="es-ES" sz="1900" dirty="0"/>
              <a:t>FL2 – comercial </a:t>
            </a:r>
            <a:r>
              <a:rPr lang="es-ES" sz="1900" dirty="0" err="1"/>
              <a:t>fleet</a:t>
            </a:r>
            <a:r>
              <a:rPr lang="es-ES" sz="1900" dirty="0"/>
              <a:t> (</a:t>
            </a:r>
            <a:r>
              <a:rPr lang="es-ES" sz="1900" dirty="0" err="1"/>
              <a:t>landings</a:t>
            </a:r>
            <a:r>
              <a:rPr lang="es-ES" sz="1900" dirty="0"/>
              <a:t>/</a:t>
            </a:r>
            <a:r>
              <a:rPr lang="es-ES" sz="1900" dirty="0" err="1"/>
              <a:t>discards</a:t>
            </a:r>
            <a:r>
              <a:rPr lang="es-ES" sz="1900" dirty="0"/>
              <a:t>) 2003-2019</a:t>
            </a:r>
          </a:p>
          <a:p>
            <a:pPr>
              <a:lnSpc>
                <a:spcPct val="150000"/>
              </a:lnSpc>
            </a:pPr>
            <a:r>
              <a:rPr lang="es-ES" sz="1900" dirty="0" err="1"/>
              <a:t>Indices</a:t>
            </a:r>
            <a:r>
              <a:rPr lang="es-ES" sz="1900" dirty="0"/>
              <a:t>: IR-FR-IBTS </a:t>
            </a:r>
            <a:r>
              <a:rPr lang="es-ES" sz="1900" dirty="0" err="1"/>
              <a:t>joint</a:t>
            </a:r>
            <a:r>
              <a:rPr lang="es-ES" sz="1900" dirty="0"/>
              <a:t> </a:t>
            </a:r>
            <a:r>
              <a:rPr lang="es-ES" sz="1900" dirty="0" err="1"/>
              <a:t>index</a:t>
            </a:r>
            <a:r>
              <a:rPr lang="es-ES" sz="1900" dirty="0"/>
              <a:t>, SP-</a:t>
            </a:r>
            <a:r>
              <a:rPr lang="es-ES" sz="1900" dirty="0" err="1"/>
              <a:t>Porc</a:t>
            </a:r>
            <a:r>
              <a:rPr lang="es-ES" sz="1900" dirty="0"/>
              <a:t> </a:t>
            </a:r>
            <a:r>
              <a:rPr lang="es-ES" sz="1900" dirty="0" err="1"/>
              <a:t>index</a:t>
            </a:r>
            <a:r>
              <a:rPr lang="es-ES" sz="1900" dirty="0"/>
              <a:t>, </a:t>
            </a:r>
            <a:r>
              <a:rPr lang="es-ES" sz="1900" dirty="0" err="1"/>
              <a:t>Irish</a:t>
            </a:r>
            <a:r>
              <a:rPr lang="es-ES" sz="1900" dirty="0"/>
              <a:t> </a:t>
            </a:r>
            <a:r>
              <a:rPr lang="es-ES" sz="1900" dirty="0" err="1"/>
              <a:t>monkfish</a:t>
            </a:r>
            <a:r>
              <a:rPr lang="es-ES" sz="1900" dirty="0"/>
              <a:t> </a:t>
            </a:r>
            <a:r>
              <a:rPr lang="es-ES" sz="1900" dirty="0" err="1"/>
              <a:t>survey</a:t>
            </a:r>
            <a:endParaRPr lang="es-ES" sz="1900" dirty="0"/>
          </a:p>
          <a:p>
            <a:pPr marL="0" indent="0">
              <a:lnSpc>
                <a:spcPct val="150000"/>
              </a:lnSpc>
              <a:buFont typeface="Arial" panose="020B0604020202020204" pitchFamily="34" charset="0"/>
              <a:buNone/>
            </a:pPr>
            <a:endParaRPr lang="es-ES" sz="1900" dirty="0"/>
          </a:p>
          <a:p>
            <a:pPr>
              <a:lnSpc>
                <a:spcPct val="150000"/>
              </a:lnSpc>
            </a:pPr>
            <a:endParaRPr lang="es-ES" sz="1900"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s-ES" dirty="0"/>
          </a:p>
          <a:p>
            <a:pPr>
              <a:lnSpc>
                <a:spcPct val="150000"/>
              </a:lnSpc>
            </a:pPr>
            <a:endParaRPr lang="en-GB" dirty="0"/>
          </a:p>
        </p:txBody>
      </p:sp>
    </p:spTree>
    <p:extLst>
      <p:ext uri="{BB962C8B-B14F-4D97-AF65-F5344CB8AC3E}">
        <p14:creationId xmlns:p14="http://schemas.microsoft.com/office/powerpoint/2010/main" val="42510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085A6-3863-4CA0-9A70-9609FD166870}"/>
              </a:ext>
            </a:extLst>
          </p:cNvPr>
          <p:cNvSpPr>
            <a:spLocks noGrp="1"/>
          </p:cNvSpPr>
          <p:nvPr>
            <p:ph type="title"/>
          </p:nvPr>
        </p:nvSpPr>
        <p:spPr/>
        <p:txBody>
          <a:bodyPr/>
          <a:lstStyle/>
          <a:p>
            <a:r>
              <a:rPr lang="es-ES" dirty="0"/>
              <a:t>LPUE VIGO OTB </a:t>
            </a:r>
            <a:r>
              <a:rPr lang="es-ES" dirty="0" err="1"/>
              <a:t>fleet</a:t>
            </a:r>
            <a:r>
              <a:rPr lang="es-ES" dirty="0"/>
              <a:t> AND 3 SURVEYS</a:t>
            </a:r>
          </a:p>
        </p:txBody>
      </p:sp>
      <p:pic>
        <p:nvPicPr>
          <p:cNvPr id="5" name="Imagen 4">
            <a:extLst>
              <a:ext uri="{FF2B5EF4-FFF2-40B4-BE49-F238E27FC236}">
                <a16:creationId xmlns:a16="http://schemas.microsoft.com/office/drawing/2014/main" id="{970DCDB5-76DD-41C3-A63B-BF815FD6ED3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06672" y="2026762"/>
            <a:ext cx="5304931" cy="3789237"/>
          </a:xfrm>
          <a:prstGeom prst="rect">
            <a:avLst/>
          </a:prstGeom>
        </p:spPr>
      </p:pic>
    </p:spTree>
    <p:extLst>
      <p:ext uri="{BB962C8B-B14F-4D97-AF65-F5344CB8AC3E}">
        <p14:creationId xmlns:p14="http://schemas.microsoft.com/office/powerpoint/2010/main" val="3156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B775F-6562-4F29-95C1-CB6817C2AECA}"/>
              </a:ext>
            </a:extLst>
          </p:cNvPr>
          <p:cNvSpPr>
            <a:spLocks noGrp="1"/>
          </p:cNvSpPr>
          <p:nvPr>
            <p:ph type="title"/>
          </p:nvPr>
        </p:nvSpPr>
        <p:spPr>
          <a:xfrm>
            <a:off x="451701" y="2552144"/>
            <a:ext cx="10515600" cy="1325563"/>
          </a:xfrm>
        </p:spPr>
        <p:txBody>
          <a:bodyPr/>
          <a:lstStyle/>
          <a:p>
            <a:r>
              <a:rPr lang="es-ES" dirty="0"/>
              <a:t>RESULTS SPICT</a:t>
            </a:r>
          </a:p>
        </p:txBody>
      </p:sp>
      <p:pic>
        <p:nvPicPr>
          <p:cNvPr id="1026" name="Picture 2">
            <a:extLst>
              <a:ext uri="{FF2B5EF4-FFF2-40B4-BE49-F238E27FC236}">
                <a16:creationId xmlns:a16="http://schemas.microsoft.com/office/drawing/2014/main" id="{3F752558-B065-45D0-954F-4A3684111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71" y="906625"/>
            <a:ext cx="7746410" cy="553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085A6-3863-4CA0-9A70-9609FD166870}"/>
              </a:ext>
            </a:extLst>
          </p:cNvPr>
          <p:cNvSpPr>
            <a:spLocks noGrp="1"/>
          </p:cNvSpPr>
          <p:nvPr>
            <p:ph type="title"/>
          </p:nvPr>
        </p:nvSpPr>
        <p:spPr/>
        <p:txBody>
          <a:bodyPr/>
          <a:lstStyle/>
          <a:p>
            <a:r>
              <a:rPr lang="es-ES" dirty="0"/>
              <a:t>LPUE VIGO AND SURVEYS AND OUTPUT SPICT</a:t>
            </a:r>
          </a:p>
        </p:txBody>
      </p:sp>
      <p:pic>
        <p:nvPicPr>
          <p:cNvPr id="4" name="Imagen 3">
            <a:extLst>
              <a:ext uri="{FF2B5EF4-FFF2-40B4-BE49-F238E27FC236}">
                <a16:creationId xmlns:a16="http://schemas.microsoft.com/office/drawing/2014/main" id="{E2581BB5-E3C7-4A47-A016-2AC216A3E76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68127" y="2667800"/>
            <a:ext cx="4193978" cy="2995699"/>
          </a:xfrm>
          <a:prstGeom prst="rect">
            <a:avLst/>
          </a:prstGeom>
        </p:spPr>
      </p:pic>
      <p:sp>
        <p:nvSpPr>
          <p:cNvPr id="3" name="Marcador de contenido 2">
            <a:extLst>
              <a:ext uri="{FF2B5EF4-FFF2-40B4-BE49-F238E27FC236}">
                <a16:creationId xmlns:a16="http://schemas.microsoft.com/office/drawing/2014/main" id="{B1D582DA-C067-463C-B2A1-63637B0E9E47}"/>
              </a:ext>
            </a:extLst>
          </p:cNvPr>
          <p:cNvSpPr>
            <a:spLocks noGrp="1"/>
          </p:cNvSpPr>
          <p:nvPr>
            <p:ph idx="1"/>
          </p:nvPr>
        </p:nvSpPr>
        <p:spPr>
          <a:xfrm>
            <a:off x="6619323" y="2106186"/>
            <a:ext cx="6130026" cy="281051"/>
          </a:xfrm>
        </p:spPr>
        <p:txBody>
          <a:bodyPr>
            <a:normAutofit fontScale="85000" lnSpcReduction="20000"/>
          </a:bodyPr>
          <a:lstStyle/>
          <a:p>
            <a:r>
              <a:rPr lang="es-ES" dirty="0"/>
              <a:t>Output </a:t>
            </a:r>
            <a:r>
              <a:rPr lang="es-ES" dirty="0" err="1"/>
              <a:t>of</a:t>
            </a:r>
            <a:r>
              <a:rPr lang="es-ES" dirty="0"/>
              <a:t> </a:t>
            </a:r>
            <a:r>
              <a:rPr lang="es-ES" dirty="0" err="1"/>
              <a:t>retrospective</a:t>
            </a:r>
            <a:r>
              <a:rPr lang="es-ES" dirty="0"/>
              <a:t> </a:t>
            </a:r>
            <a:r>
              <a:rPr lang="es-ES" dirty="0" err="1"/>
              <a:t>pattern</a:t>
            </a:r>
            <a:r>
              <a:rPr lang="es-ES" dirty="0"/>
              <a:t> </a:t>
            </a:r>
            <a:r>
              <a:rPr lang="es-ES" dirty="0" err="1"/>
              <a:t>of</a:t>
            </a:r>
            <a:r>
              <a:rPr lang="es-ES" dirty="0"/>
              <a:t> </a:t>
            </a:r>
            <a:r>
              <a:rPr lang="es-ES" dirty="0" err="1"/>
              <a:t>spict</a:t>
            </a:r>
            <a:r>
              <a:rPr lang="es-ES" dirty="0"/>
              <a:t> </a:t>
            </a:r>
            <a:r>
              <a:rPr lang="es-ES" dirty="0" err="1"/>
              <a:t>model</a:t>
            </a:r>
            <a:endParaRPr lang="es-ES" dirty="0"/>
          </a:p>
        </p:txBody>
      </p:sp>
      <p:pic>
        <p:nvPicPr>
          <p:cNvPr id="8" name="Imagen 8">
            <a:extLst>
              <a:ext uri="{FF2B5EF4-FFF2-40B4-BE49-F238E27FC236}">
                <a16:creationId xmlns:a16="http://schemas.microsoft.com/office/drawing/2014/main" id="{D9F1EE0C-DADD-4E25-9A17-7887C40143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a:extLst>
              <a:ext uri="{FF2B5EF4-FFF2-40B4-BE49-F238E27FC236}">
                <a16:creationId xmlns:a16="http://schemas.microsoft.com/office/drawing/2014/main" id="{8E77ED85-DAAF-42A1-A551-740E6A1856C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91069" y="1984721"/>
            <a:ext cx="5304931" cy="3789237"/>
          </a:xfrm>
          <a:prstGeom prst="rect">
            <a:avLst/>
          </a:prstGeom>
        </p:spPr>
      </p:pic>
    </p:spTree>
    <p:extLst>
      <p:ext uri="{BB962C8B-B14F-4D97-AF65-F5344CB8AC3E}">
        <p14:creationId xmlns:p14="http://schemas.microsoft.com/office/powerpoint/2010/main" val="86434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05DDD-F77B-419B-8BEB-D461F9409699}"/>
              </a:ext>
            </a:extLst>
          </p:cNvPr>
          <p:cNvSpPr>
            <a:spLocks noGrp="1"/>
          </p:cNvSpPr>
          <p:nvPr>
            <p:ph type="title"/>
          </p:nvPr>
        </p:nvSpPr>
        <p:spPr/>
        <p:txBody>
          <a:bodyPr/>
          <a:lstStyle/>
          <a:p>
            <a:r>
              <a:rPr lang="es-ES" dirty="0"/>
              <a:t>DIAGNOSTICS</a:t>
            </a:r>
          </a:p>
        </p:txBody>
      </p:sp>
      <p:pic>
        <p:nvPicPr>
          <p:cNvPr id="5" name="Imagen 4">
            <a:extLst>
              <a:ext uri="{FF2B5EF4-FFF2-40B4-BE49-F238E27FC236}">
                <a16:creationId xmlns:a16="http://schemas.microsoft.com/office/drawing/2014/main" id="{CE55791A-7726-4086-90CF-5782F80ABA4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41984" y="1484921"/>
            <a:ext cx="7133056" cy="5095040"/>
          </a:xfrm>
          <a:prstGeom prst="rect">
            <a:avLst/>
          </a:prstGeom>
        </p:spPr>
      </p:pic>
      <p:pic>
        <p:nvPicPr>
          <p:cNvPr id="7" name="Imagen 8">
            <a:extLst>
              <a:ext uri="{FF2B5EF4-FFF2-40B4-BE49-F238E27FC236}">
                <a16:creationId xmlns:a16="http://schemas.microsoft.com/office/drawing/2014/main" id="{FCEDCA36-8331-4F0D-A5B2-3E01EC5668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77" b="17700"/>
          <a:stretch/>
        </p:blipFill>
        <p:spPr bwMode="auto">
          <a:xfrm>
            <a:off x="10166882" y="171927"/>
            <a:ext cx="1710158"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1221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347</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12</vt:i4>
      </vt:variant>
    </vt:vector>
  </HeadingPairs>
  <TitlesOfParts>
    <vt:vector size="17" baseType="lpstr">
      <vt:lpstr>Arial</vt:lpstr>
      <vt:lpstr>Calibri</vt:lpstr>
      <vt:lpstr>Calibri Light</vt:lpstr>
      <vt:lpstr>Tema de Office</vt:lpstr>
      <vt:lpstr>Diseño personalizado</vt:lpstr>
      <vt:lpstr>Preliminary analysis of assessment with spict for white anglerfish in Divisions 7, 8 abd</vt:lpstr>
      <vt:lpstr>ASSESSMENT</vt:lpstr>
      <vt:lpstr>Aplying Spict for white anglerfish 7,8, abd</vt:lpstr>
      <vt:lpstr>DATA</vt:lpstr>
      <vt:lpstr>Length frequency, harvestable biomass?</vt:lpstr>
      <vt:lpstr>LPUE VIGO OTB fleet AND 3 SURVEYS</vt:lpstr>
      <vt:lpstr>RESULTS SPICT</vt:lpstr>
      <vt:lpstr>LPUE VIGO AND SURVEYS AND OUTPUT SPICT</vt:lpstr>
      <vt:lpstr>DIAGNOSTICS</vt:lpstr>
      <vt:lpstr>Comparison results of a4a and spict</vt:lpstr>
      <vt:lpstr>DISCUSSION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alternative stock assessment model with stock synthesis for white anglerfish in Divisions 7, 8 abd</dc:title>
  <dc:creator>Agurtzane Urtizberea Ijurco</dc:creator>
  <cp:lastModifiedBy>Agurtzane Urtizberea Ijurco</cp:lastModifiedBy>
  <cp:revision>76</cp:revision>
  <dcterms:created xsi:type="dcterms:W3CDTF">2020-04-30T10:14:25Z</dcterms:created>
  <dcterms:modified xsi:type="dcterms:W3CDTF">2020-09-30T10:21:44Z</dcterms:modified>
</cp:coreProperties>
</file>