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9" r:id="rId4"/>
    <p:sldId id="261" r:id="rId5"/>
    <p:sldId id="284" r:id="rId6"/>
    <p:sldId id="287" r:id="rId7"/>
    <p:sldId id="288" r:id="rId8"/>
    <p:sldId id="289" r:id="rId9"/>
    <p:sldId id="285" r:id="rId10"/>
    <p:sldId id="290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28AB-9AE1-48E8-99AD-ECFB67AA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58826-3E75-4F6D-814D-1DB681CAA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A512B-1757-48EB-B274-1C4541A1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3FE26-484F-4186-8E33-EE86BC8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F4F8D-CBF8-4CA0-92D0-B2985BF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1D99D-2D5D-4DA1-8721-46B3ADF1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65691-2140-4E09-8DAE-DD5933A8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E5848-3278-49B6-B477-C3A885EF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CF223-9E2A-4B7A-84F5-2986522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A4E31-E017-41DD-8B6A-4E3FBA5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2895E1-E498-4C2F-A3A1-7E48F769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A696AA-AB64-4DB2-837A-63D8D999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10848-7C28-4BFB-8ABD-A732E39B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1804F-E030-42E0-AE4D-B62FE833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ED948-AE97-4987-81FA-ADFD4E8B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46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_AZTI_principal.png" descr="__AZTI_principal.png">
            <a:extLst>
              <a:ext uri="{FF2B5EF4-FFF2-40B4-BE49-F238E27FC236}">
                <a16:creationId xmlns:a16="http://schemas.microsoft.com/office/drawing/2014/main" id="{BFF2C3EA-656B-48D9-BBBB-E434F20ECC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74" y="2572433"/>
            <a:ext cx="2862652" cy="171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4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C8ECF97-3435-4659-AEE3-B5B37E809C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715" y="270205"/>
            <a:ext cx="11590570" cy="6317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pic>
        <p:nvPicPr>
          <p:cNvPr id="2" name="Imagen 8">
            <a:extLst>
              <a:ext uri="{FF2B5EF4-FFF2-40B4-BE49-F238E27FC236}">
                <a16:creationId xmlns:a16="http://schemas.microsoft.com/office/drawing/2014/main" id="{C7B8FF17-9FDE-48DE-A2CC-294FA2418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84" y="0"/>
            <a:ext cx="3179833" cy="383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3">
            <a:extLst>
              <a:ext uri="{FF2B5EF4-FFF2-40B4-BE49-F238E27FC236}">
                <a16:creationId xmlns:a16="http://schemas.microsoft.com/office/drawing/2014/main" id="{11C51F4C-59E6-4F6A-AF00-061B5471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306" y="4024903"/>
            <a:ext cx="5430176" cy="93739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altLang="es-ES" dirty="0">
                <a:sym typeface="Calibri Light" panose="020F0302020204030204" pitchFamily="34" charset="0"/>
              </a:rPr>
              <a:t>TÍTULO</a:t>
            </a:r>
            <a:endParaRPr lang="en-US" dirty="0"/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id="{6D1DDE2D-486E-4520-A023-D96A6E603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6085" y="5151589"/>
            <a:ext cx="5430396" cy="11882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0571D9F-1A75-4E67-B2B8-42C2714F60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715" y="6249243"/>
            <a:ext cx="3792084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tIns="91439" bIns="91439">
            <a:spAutoFit/>
          </a:bodyPr>
          <a:lstStyle/>
          <a:p>
            <a:pPr algn="l" eaLnBrk="1"/>
            <a:r>
              <a:rPr lang="es-ES" alt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 </a:t>
            </a:r>
            <a:r>
              <a:rPr lang="es-ES" alt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AZTI</a:t>
            </a:r>
            <a:r>
              <a:rPr lang="es-ES" alt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2020. Todos los derechos reservados</a:t>
            </a:r>
          </a:p>
        </p:txBody>
      </p:sp>
    </p:spTree>
    <p:extLst>
      <p:ext uri="{BB962C8B-B14F-4D97-AF65-F5344CB8AC3E}">
        <p14:creationId xmlns:p14="http://schemas.microsoft.com/office/powerpoint/2010/main" val="260567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1BFB6-C95A-4A2D-906E-8C355CF23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43E4C-282F-41C8-A180-5BF376217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2B299-7E7C-48A9-AA41-ED2083A3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88CE6-D5C2-4F64-A567-4A7C1BE1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114E3-BB41-48AA-A266-00442241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0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8DB82-3C42-43B5-98F8-3AF11D22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E7358-0C99-479A-8C92-52505CE0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AD133-919A-48B5-AC77-14F0F302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A3DD7-281B-4A4C-9BF8-B6B91187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294BF-460D-4C42-B22A-AA66E597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E405B-0F1F-4ECE-B9B3-2ABAD9B5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D1BB2-028D-43BE-8AC4-443E19D3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57EF0-725E-4F59-B548-EB70F31F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BF718-8063-4C56-93CF-CBB4CC5D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285DC-663B-4FA9-9C38-02357CE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5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A9605-C739-4214-A1BD-1E230729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E859D-E5C6-43D7-942D-75DFFDC79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E2754-CF1E-492C-9AB3-E3564CC0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504FD-5E4D-4B55-8ED4-848BA9ED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4CCCB-5FE8-4CE6-A308-083CC905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3F3605-8F4F-4F9B-A70C-9BD8DB0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9B5B-9752-41B2-BFF4-8533027A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1862A5-CF67-4DF1-A89D-12141891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86472A-082A-4C43-96C4-C10CE59C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454B8D-8483-463E-9222-17BE475CB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040E36-A599-4E6F-AD89-53F3349DA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470281-F6FD-48A5-816E-E8DEEE12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702AC8-0B9B-4F00-846D-1BDB1EE7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E30458-5D6D-4B5E-9E0D-B66A4B28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5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2C0A2-1F52-4A61-BF97-BB3C414F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F54906-3B1D-4A98-BBBA-B205ED90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5FF66D-A85F-4457-B159-A17E7D8D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4A022F-B042-4B36-9F43-D942AAEA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9275-A924-4770-A1AE-901E63C0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AC1BC-7EE1-47CE-A410-F9588487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39F23-EFC4-4A7C-A528-6093C775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D4CC6-DC12-4B11-BBEE-5A1EC8F4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66677-B908-4CE8-8A40-2875F9A6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28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E985FD-34CA-4E3E-AE77-62AA11E0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DC42B5-0B41-47F7-B0B6-C09A69AE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85483-EFC7-434A-8136-689E7CE6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56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6114C-ACE5-424A-80B8-816AC891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8EC7-E1FC-4870-B56B-DD7545E5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A2A9F-CC57-4F70-87CB-71B554E8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C7D652-E960-4668-B630-DA98224F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33324-5699-4295-8E65-47F54355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03EC5-765D-41AE-B3F2-E26B575A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50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D167-879F-4B9E-A99B-C783528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CF4210-4A54-4312-B8C3-BC15F60AC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CDCCE-205C-4C56-9D82-3D1610B0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F7F77-78B4-4342-AACD-2CC008FD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827DDE-45F9-4CCB-977A-AF6741AA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0E67A7-818C-480C-AD4A-8649A8E8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23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DBA0-A7B8-4005-9196-CF3386E9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D72265-3DDA-4C83-B336-AE8E28A0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FE1A3-BEA4-4135-BE1E-4085749D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CAE6A-1387-49E9-9A68-9F3CCA7B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55B83-754D-4818-915D-FC0C80D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88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0D6702-7697-4484-B78D-62661EAE7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3F2EA-B1B1-4B48-822E-5F483088C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4FF7F-4E2B-4940-B33C-16EACFD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C6106-FC91-41D6-8D0B-9CC6A64B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CB4FF-07C1-4098-A23E-4663EFAA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1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3DC0-39E0-449B-8293-8341E57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C1E2D-2508-4980-8C5A-0C74F71B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7C6D6-4E8B-4EAC-AEA2-AB1679B3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6D91B-6568-4966-B8F1-A01BDC7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3CF7F-F2D8-4EFB-893E-89766FD9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9FB20-3031-4951-8180-03955664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2FA3B-919D-4B67-950A-69C05E1FC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484E9-C967-4616-83D6-7D1011335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E2004A-9D3F-407B-B93D-7AAA663D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67D09B-C92A-42AB-8C7E-C83D19E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DBCD1-2B56-41EF-8FF0-F7BEDA9D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2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4AAA2-6792-4177-B5E4-7F44D822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97761-2A9C-4CDC-B176-8F5C18E1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B6E4A5-8F5D-437E-B0D8-4B797211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1A3B5C-0959-4068-9E61-38294BBB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73FD8D-3DDF-4BD5-A5B6-7C79F4CAE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4444BD-B86B-44F6-AA19-79EE011D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A34602-CFA3-4933-9598-08BD71F0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409E9B-4960-4C2B-847D-2CB203D1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82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7054-51B5-4D37-83AC-3C3C6F6E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ADA3D7-32F0-4728-B545-04725CC0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096D6D-0090-4205-A0A8-7924D556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699824-FD68-456C-87BF-D4935B1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67C0E-CF51-43AA-83C5-F326EA5C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4C4790-D42D-4CC8-AFD9-52634ABA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4F9850-DFFD-4F5D-81B3-6AFCE472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0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0141-B7D1-420B-B905-DA865A9B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DE3E8-037F-49B6-BD78-ECC6A510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E5374-086A-46E4-9EC5-83E4B7633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ACE1A0-3FAD-42B8-B001-190A76EF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8D79D-19A0-4F1B-8C73-123397D8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ADD42D-E0B0-4DD3-9163-BB6F44C7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7B681-E841-49A7-B69F-FB4F26EA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4DB923-8A39-4D86-B9B2-989A4114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F2808C-E910-45E6-B267-82F813EC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D28420-D37C-422D-B5B1-95024246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3988-9161-4315-A6BC-90DB16B5617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C56B9-0D46-45A2-A1A3-5FC0E6A9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B6B4E-68AA-4F31-9B8A-A68C2AC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C220-3CAC-4B78-A5A3-227F15198E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6A0426-38DF-4657-84B6-65356250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C421D-8264-44B9-93EE-2482C26B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D0BA6-7FCD-496B-9834-6C599ACFD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5FB3988-9161-4315-A6BC-90DB16B56177}" type="datetimeFigureOut">
              <a:rPr lang="en-GB" smtClean="0"/>
              <a:pPr/>
              <a:t>25/09/2020</a:t>
            </a:fld>
            <a:endParaRPr lang="en-GB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A734E-35CA-43A9-B484-DB5B505F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D13FC-BDBA-4B69-9AE1-3E58386E0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823C220-3CAC-4B78-A5A3-227F15198E1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2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63421F-4EFF-4A98-BC94-B255328E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12255-5991-41F4-A278-7CBC6BD5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4712C-A114-4AEB-92FB-455E3537A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B16D-582D-492D-91C2-FDBF62AC9D5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2E7F5-97F1-4A40-A656-36DB1D6A7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EA224-DBED-41B8-B7B9-8780AD43A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25AC-170D-47ED-9EAD-0B9350C551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136F2-875B-4AEF-9B27-CAC64C67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1" y="1122362"/>
            <a:ext cx="11636943" cy="2554489"/>
          </a:xfrm>
        </p:spPr>
        <p:txBody>
          <a:bodyPr>
            <a:no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Preliminary </a:t>
            </a:r>
            <a:r>
              <a:rPr lang="en-GB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analysis</a:t>
            </a:r>
            <a:r>
              <a:rPr lang="en-GB" sz="44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of assessment with </a:t>
            </a:r>
            <a:r>
              <a:rPr lang="en-GB" sz="44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spict</a:t>
            </a:r>
            <a:r>
              <a:rPr lang="en-GB" sz="44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for white anglerfish in Divisions 7, 8 </a:t>
            </a:r>
            <a:r>
              <a:rPr lang="en-GB" sz="44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abd</a:t>
            </a:r>
            <a:endParaRPr lang="en-GB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C0638-A952-4C34-92DD-3B221CA7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002" y="4487562"/>
            <a:ext cx="9144000" cy="165576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Authors: Agurtzane Urtizberea and 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Dorleta García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AFE01996-C4C1-4A1A-9D12-909DEAF9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842" y="4795156"/>
            <a:ext cx="1710158" cy="20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09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1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FC050-5045-4BE3-8E78-F5530BD3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DATA</a:t>
            </a:r>
            <a:endParaRPr lang="en-GB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8DCF6-B09E-4C0E-973F-6D4F025E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u="sng" dirty="0"/>
              <a:t>Data</a:t>
            </a:r>
          </a:p>
          <a:p>
            <a:endParaRPr lang="es-ES" sz="1800" dirty="0"/>
          </a:p>
          <a:p>
            <a:pPr lvl="1"/>
            <a:r>
              <a:rPr lang="es-ES" sz="1800" dirty="0"/>
              <a:t>Catch data (</a:t>
            </a:r>
            <a:r>
              <a:rPr lang="es-ES" sz="1800" dirty="0" err="1"/>
              <a:t>landings+discards</a:t>
            </a:r>
            <a:r>
              <a:rPr lang="es-ES" sz="1800" dirty="0"/>
              <a:t>) </a:t>
            </a:r>
            <a:r>
              <a:rPr lang="es-ES" sz="1800" dirty="0" err="1"/>
              <a:t>without</a:t>
            </a:r>
            <a:r>
              <a:rPr lang="es-ES" sz="1800" dirty="0"/>
              <a:t> </a:t>
            </a:r>
            <a:r>
              <a:rPr lang="es-ES" sz="1800" dirty="0" err="1"/>
              <a:t>seasonal</a:t>
            </a:r>
            <a:r>
              <a:rPr lang="es-ES" sz="1800" dirty="0"/>
              <a:t> </a:t>
            </a:r>
            <a:r>
              <a:rPr lang="es-ES" sz="1800" dirty="0" err="1"/>
              <a:t>resolution</a:t>
            </a:r>
            <a:r>
              <a:rPr lang="es-ES" sz="1800" dirty="0"/>
              <a:t>. </a:t>
            </a:r>
          </a:p>
          <a:p>
            <a:pPr lvl="1"/>
            <a:endParaRPr lang="es-ES" sz="1800" dirty="0"/>
          </a:p>
          <a:p>
            <a:pPr lvl="2">
              <a:lnSpc>
                <a:spcPct val="100000"/>
              </a:lnSpc>
            </a:pPr>
            <a:r>
              <a:rPr lang="en-US" sz="1800" dirty="0"/>
              <a:t>FR_IE_IBTS survey: the joint index of the French EVHOE survey and the Irish IBTS survey. Both are conducted between the third and forth </a:t>
            </a:r>
            <a:r>
              <a:rPr lang="en-US" sz="1800" dirty="0" err="1"/>
              <a:t>quarter.The</a:t>
            </a:r>
            <a:r>
              <a:rPr lang="en-US" sz="1800" dirty="0"/>
              <a:t> French EVHOE survey is conducted in the Bay of Biscay and the Irish IBTS in the Celtic Sea.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Spanish survey in the Porcupine Bank began in 2001 and covers ICES Divisions </a:t>
            </a:r>
            <a:r>
              <a:rPr lang="en-US" sz="1800" dirty="0" err="1"/>
              <a:t>VIIb</a:t>
            </a:r>
            <a:r>
              <a:rPr lang="en-US" sz="1800" dirty="0"/>
              <a:t>-k corresponding to the Porcupine Bank and adjacent area in western Irish waters. The survey takes place in the third quarter (September) and covers depths between 170 and 800 m.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Monkfish survey is in the beginning of the year, but is considered the end of the previous year and it’s conducted in the Celtic Sea.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In addition of the three </a:t>
            </a:r>
            <a:r>
              <a:rPr lang="en-US" sz="1800" dirty="0" err="1"/>
              <a:t>surveys,here</a:t>
            </a:r>
            <a:r>
              <a:rPr lang="en-US" sz="1800" dirty="0"/>
              <a:t> we also include the </a:t>
            </a:r>
            <a:r>
              <a:rPr lang="en-US" sz="1800" dirty="0" err="1"/>
              <a:t>standarized</a:t>
            </a:r>
            <a:r>
              <a:rPr lang="en-US" sz="1800" dirty="0"/>
              <a:t> LPUE from the trawlers of Vigo</a:t>
            </a:r>
            <a:r>
              <a:rPr lang="en-US" sz="1400" dirty="0"/>
              <a:t>.</a:t>
            </a:r>
          </a:p>
          <a:p>
            <a:pPr lvl="1"/>
            <a:endParaRPr lang="es-ES" sz="1800" dirty="0"/>
          </a:p>
          <a:p>
            <a:pPr lvl="1"/>
            <a:endParaRPr lang="en-GB" sz="1800" dirty="0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D05A1F49-DFC9-43EB-83E3-CBB34A790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3BDA-2076-4A9A-8FED-E5043AF0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67" y="339958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1-Base case </a:t>
            </a:r>
            <a:r>
              <a:rPr lang="es-ES" sz="3600" dirty="0" err="1"/>
              <a:t>settings</a:t>
            </a:r>
            <a:endParaRPr lang="en-GB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710F8-6082-4509-B379-5328A938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66820" cy="2519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900" dirty="0" err="1"/>
              <a:t>From</a:t>
            </a:r>
            <a:r>
              <a:rPr lang="es-ES" sz="1900" dirty="0"/>
              <a:t> 1986 </a:t>
            </a:r>
            <a:r>
              <a:rPr lang="es-ES" sz="1900" dirty="0" err="1"/>
              <a:t>to</a:t>
            </a:r>
            <a:r>
              <a:rPr lang="es-ES" sz="1900" dirty="0"/>
              <a:t> 2019.</a:t>
            </a:r>
          </a:p>
          <a:p>
            <a:pPr>
              <a:lnSpc>
                <a:spcPct val="150000"/>
              </a:lnSpc>
            </a:pPr>
            <a:r>
              <a:rPr lang="es-ES" sz="1900" dirty="0" err="1"/>
              <a:t>Annual</a:t>
            </a:r>
            <a:endParaRPr lang="es-ES" sz="1900" dirty="0"/>
          </a:p>
          <a:p>
            <a:pPr>
              <a:lnSpc>
                <a:spcPct val="150000"/>
              </a:lnSpc>
            </a:pPr>
            <a:r>
              <a:rPr lang="es-ES" sz="1900" dirty="0" err="1"/>
              <a:t>Indices</a:t>
            </a:r>
            <a:r>
              <a:rPr lang="es-ES" sz="1900" dirty="0"/>
              <a:t>: </a:t>
            </a:r>
            <a:r>
              <a:rPr lang="es-ES" sz="1900" dirty="0" err="1"/>
              <a:t>LPUE_Vigo</a:t>
            </a:r>
            <a:r>
              <a:rPr lang="es-ES" sz="1900" dirty="0"/>
              <a:t>, IR-FR-IBTS </a:t>
            </a:r>
            <a:r>
              <a:rPr lang="es-ES" sz="1900" dirty="0" err="1"/>
              <a:t>joint</a:t>
            </a:r>
            <a:r>
              <a:rPr lang="es-ES" sz="1900" dirty="0"/>
              <a:t> </a:t>
            </a:r>
            <a:r>
              <a:rPr lang="es-ES" sz="1900" dirty="0" err="1"/>
              <a:t>index</a:t>
            </a:r>
            <a:r>
              <a:rPr lang="es-ES" sz="1900" dirty="0"/>
              <a:t>, SP-</a:t>
            </a:r>
            <a:r>
              <a:rPr lang="es-ES" sz="1900" dirty="0" err="1"/>
              <a:t>Porc</a:t>
            </a:r>
            <a:r>
              <a:rPr lang="es-ES" sz="1900" dirty="0"/>
              <a:t> </a:t>
            </a:r>
            <a:r>
              <a:rPr lang="es-ES" sz="1900" dirty="0" err="1"/>
              <a:t>index</a:t>
            </a:r>
            <a:r>
              <a:rPr lang="es-ES" sz="1900" dirty="0"/>
              <a:t>, </a:t>
            </a:r>
            <a:r>
              <a:rPr lang="es-ES" sz="1900" dirty="0" err="1"/>
              <a:t>Irish</a:t>
            </a:r>
            <a:r>
              <a:rPr lang="es-ES" sz="1900" dirty="0"/>
              <a:t> </a:t>
            </a:r>
            <a:r>
              <a:rPr lang="es-ES" sz="1900" dirty="0" err="1"/>
              <a:t>monkfish</a:t>
            </a:r>
            <a:r>
              <a:rPr lang="es-ES" sz="1900" dirty="0"/>
              <a:t> </a:t>
            </a:r>
            <a:r>
              <a:rPr lang="es-ES" sz="1900" dirty="0" err="1"/>
              <a:t>survey</a:t>
            </a:r>
            <a:endParaRPr lang="es-ES" sz="1900" dirty="0"/>
          </a:p>
          <a:p>
            <a:pPr marL="0" indent="0">
              <a:lnSpc>
                <a:spcPct val="150000"/>
              </a:lnSpc>
              <a:buNone/>
            </a:pPr>
            <a:endParaRPr lang="es-ES" sz="1900" dirty="0"/>
          </a:p>
          <a:p>
            <a:pPr>
              <a:lnSpc>
                <a:spcPct val="150000"/>
              </a:lnSpc>
            </a:pPr>
            <a:endParaRPr lang="es-ES" sz="1900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1985B627-74EB-4A63-B1B8-49FF126DF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1F08-7585-471B-AD0E-C06FB140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, </a:t>
            </a:r>
            <a:r>
              <a:rPr lang="es-ES" dirty="0" err="1"/>
              <a:t>harvestable</a:t>
            </a:r>
            <a:r>
              <a:rPr lang="es-ES" dirty="0"/>
              <a:t> </a:t>
            </a:r>
            <a:r>
              <a:rPr lang="es-ES" dirty="0" err="1"/>
              <a:t>biomass</a:t>
            </a:r>
            <a:r>
              <a:rPr lang="es-ES" dirty="0"/>
              <a:t>?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FAAA706-0550-4F87-AB81-084ED4CC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01" y="2335793"/>
            <a:ext cx="4721811" cy="3632163"/>
          </a:xfr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4906BED2-FA38-46A4-A5D6-14E6D0B05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85A6-3863-4CA0-9A70-9609FD16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LPUE VIGO AND SURVEYS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0DCDB5-76DD-41C3-A63B-BF815FD6E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672" y="2026762"/>
            <a:ext cx="5304931" cy="37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4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85A6-3863-4CA0-9A70-9609FD16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LPUE VIGO AND SURVEYS AND OUTPUT SPICT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581BB5-E3C7-4A47-A016-2AC216A3E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8127" y="2667800"/>
            <a:ext cx="4193978" cy="299569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582DA-C067-463C-B2A1-63637B0E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323" y="2106186"/>
            <a:ext cx="6130026" cy="28105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Output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retrospective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spict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D9F1EE0C-DADD-4E25-9A17-7887C4014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77ED85-DAAF-42A1-A551-740E6A1856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069" y="1984721"/>
            <a:ext cx="5304931" cy="37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5DDD-F77B-419B-8BEB-D461F940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DIAGNOSTICS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55791A-7726-4086-90CF-5782F80AB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1984" y="1484921"/>
            <a:ext cx="7133056" cy="5095040"/>
          </a:xfrm>
          <a:prstGeom prst="rect">
            <a:avLst/>
          </a:prstGeo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FCEDCA36-8331-4F0D-A5B2-3E01EC566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12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6D6AD-8D9E-4FA1-929A-C0295DC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a4a and </a:t>
            </a:r>
            <a:r>
              <a:rPr lang="es-ES" dirty="0" err="1"/>
              <a:t>spict</a:t>
            </a:r>
            <a:endParaRPr lang="es-ES" dirty="0"/>
          </a:p>
        </p:txBody>
      </p:sp>
      <p:pic>
        <p:nvPicPr>
          <p:cNvPr id="7" name="Marcador de contenido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CCFF4BF-84F1-4CBA-B2CE-6DE328C9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1" y="2398733"/>
            <a:ext cx="5486411" cy="365760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FE2756-499C-418F-AB0D-2C7F461E7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39" y="2398733"/>
            <a:ext cx="4577480" cy="3266777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145FD06-4A3D-472C-8B03-EBDBDC248A03}"/>
              </a:ext>
            </a:extLst>
          </p:cNvPr>
          <p:cNvSpPr txBox="1">
            <a:spLocks/>
          </p:cNvSpPr>
          <p:nvPr/>
        </p:nvSpPr>
        <p:spPr>
          <a:xfrm>
            <a:off x="6061974" y="1867377"/>
            <a:ext cx="6130026" cy="281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Output of retrospective pattern of spict model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6C25B78-878E-4CE1-B780-30E206D0DBD5}"/>
              </a:ext>
            </a:extLst>
          </p:cNvPr>
          <p:cNvSpPr txBox="1">
            <a:spLocks/>
          </p:cNvSpPr>
          <p:nvPr/>
        </p:nvSpPr>
        <p:spPr>
          <a:xfrm>
            <a:off x="640888" y="1867377"/>
            <a:ext cx="6130026" cy="281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Output a4a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12" name="Imagen 8">
            <a:extLst>
              <a:ext uri="{FF2B5EF4-FFF2-40B4-BE49-F238E27FC236}">
                <a16:creationId xmlns:a16="http://schemas.microsoft.com/office/drawing/2014/main" id="{620A9813-193D-4053-8362-DB2048299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72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49E7B-3887-4CAC-B06A-36AE3D6D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DISCUSSION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AC081-F131-4EC5-9E1A-47B58139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survey</a:t>
            </a:r>
            <a:r>
              <a:rPr lang="es-ES" dirty="0"/>
              <a:t> and </a:t>
            </a:r>
            <a:r>
              <a:rPr lang="es-ES" dirty="0" err="1"/>
              <a:t>harvestable</a:t>
            </a:r>
            <a:r>
              <a:rPr lang="es-ES" dirty="0"/>
              <a:t> </a:t>
            </a:r>
            <a:r>
              <a:rPr lang="es-ES" dirty="0" err="1"/>
              <a:t>biomass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LPUE?</a:t>
            </a:r>
          </a:p>
          <a:p>
            <a:endParaRPr lang="es-ES" dirty="0"/>
          </a:p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Bmsy</a:t>
            </a:r>
            <a:r>
              <a:rPr lang="es-ES" dirty="0"/>
              <a:t> and </a:t>
            </a:r>
            <a:r>
              <a:rPr lang="es-ES" dirty="0" err="1"/>
              <a:t>Fmsy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retrospective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?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B84A77C6-6FD4-4BAE-B198-31126B920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 b="17700"/>
          <a:stretch/>
        </p:blipFill>
        <p:spPr bwMode="auto">
          <a:xfrm>
            <a:off x="10166882" y="171927"/>
            <a:ext cx="1710158" cy="109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282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276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Diseño personalizado</vt:lpstr>
      <vt:lpstr>Preliminary analysis of assessment with spict for white anglerfish in Divisions 7, 8 abd</vt:lpstr>
      <vt:lpstr>DATA</vt:lpstr>
      <vt:lpstr>1-Base case settings</vt:lpstr>
      <vt:lpstr>Length frequency, harvestable biomass?</vt:lpstr>
      <vt:lpstr>LPUE VIGO AND SURVEYS</vt:lpstr>
      <vt:lpstr>LPUE VIGO AND SURVEYS AND OUTPUT SPICT</vt:lpstr>
      <vt:lpstr>DIAGNOSTICS</vt:lpstr>
      <vt:lpstr>Comparison results of a4a and spict</vt:lpstr>
      <vt:lpstr>DISCUSSION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alternative stock assessment model with stock synthesis for white anglerfish in Divisions 7, 8 abd</dc:title>
  <dc:creator>Agurtzane Urtizberea Ijurco</dc:creator>
  <cp:lastModifiedBy>Agurtzane Urtizberea Ijurco</cp:lastModifiedBy>
  <cp:revision>62</cp:revision>
  <dcterms:created xsi:type="dcterms:W3CDTF">2020-04-30T10:14:25Z</dcterms:created>
  <dcterms:modified xsi:type="dcterms:W3CDTF">2020-09-25T15:00:06Z</dcterms:modified>
</cp:coreProperties>
</file>