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imu0T1hz11ALoNeRJd9/ILF9dy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boldItalic.fntdata"/><Relationship Id="rId25" Type="http://schemas.openxmlformats.org/officeDocument/2006/relationships/font" Target="fonts/OpenSans-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4c15cb0ae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14c15cb0aec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4c1f79a9f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14c1f79a9f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4c1f79a9f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14c1f79a9fd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4" name="Shape 64"/>
        <p:cNvGrpSpPr/>
        <p:nvPr/>
      </p:nvGrpSpPr>
      <p:grpSpPr>
        <a:xfrm>
          <a:off x="0" y="0"/>
          <a:ext cx="0" cy="0"/>
          <a:chOff x="0" y="0"/>
          <a:chExt cx="0" cy="0"/>
        </a:xfrm>
      </p:grpSpPr>
      <p:sp>
        <p:nvSpPr>
          <p:cNvPr id="65" name="Google Shape;65;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6"/>
          <p:cNvSpPr/>
          <p:nvPr>
            <p:ph idx="2" type="pic"/>
          </p:nvPr>
        </p:nvSpPr>
        <p:spPr>
          <a:xfrm>
            <a:off x="5183188" y="987425"/>
            <a:ext cx="6172200" cy="4873625"/>
          </a:xfrm>
          <a:prstGeom prst="rect">
            <a:avLst/>
          </a:prstGeom>
          <a:noFill/>
          <a:ln>
            <a:noFill/>
          </a:ln>
        </p:spPr>
      </p:sp>
      <p:sp>
        <p:nvSpPr>
          <p:cNvPr id="67" name="Google Shape;67;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1" name="Shape 71"/>
        <p:cNvGrpSpPr/>
        <p:nvPr/>
      </p:nvGrpSpPr>
      <p:grpSpPr>
        <a:xfrm>
          <a:off x="0" y="0"/>
          <a:ext cx="0" cy="0"/>
          <a:chOff x="0" y="0"/>
          <a:chExt cx="0" cy="0"/>
        </a:xfrm>
      </p:grpSpPr>
      <p:sp>
        <p:nvSpPr>
          <p:cNvPr id="72" name="Google Shape;72;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7" name="Shape 77"/>
        <p:cNvGrpSpPr/>
        <p:nvPr/>
      </p:nvGrpSpPr>
      <p:grpSpPr>
        <a:xfrm>
          <a:off x="0" y="0"/>
          <a:ext cx="0" cy="0"/>
          <a:chOff x="0" y="0"/>
          <a:chExt cx="0" cy="0"/>
        </a:xfrm>
      </p:grpSpPr>
      <p:sp>
        <p:nvSpPr>
          <p:cNvPr id="78" name="Google Shape;78;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7" name="Shape 17"/>
        <p:cNvGrpSpPr/>
        <p:nvPr/>
      </p:nvGrpSpPr>
      <p:grpSpPr>
        <a:xfrm>
          <a:off x="0" y="0"/>
          <a:ext cx="0" cy="0"/>
          <a:chOff x="0" y="0"/>
          <a:chExt cx="0" cy="0"/>
        </a:xfrm>
      </p:grpSpPr>
      <p:pic>
        <p:nvPicPr>
          <p:cNvPr id="18" name="Google Shape;18;p18"/>
          <p:cNvPicPr preferRelativeResize="0"/>
          <p:nvPr/>
        </p:nvPicPr>
        <p:blipFill rotWithShape="1">
          <a:blip r:embed="rId2">
            <a:alphaModFix/>
          </a:blip>
          <a:srcRect b="0" l="0" r="0" t="0"/>
          <a:stretch/>
        </p:blipFill>
        <p:spPr>
          <a:xfrm>
            <a:off x="198990" y="6178728"/>
            <a:ext cx="457200" cy="508000"/>
          </a:xfrm>
          <a:prstGeom prst="rect">
            <a:avLst/>
          </a:prstGeom>
          <a:noFill/>
          <a:ln>
            <a:noFill/>
          </a:ln>
        </p:spPr>
      </p:pic>
      <p:sp>
        <p:nvSpPr>
          <p:cNvPr id="19" name="Google Shape;19;p18"/>
          <p:cNvSpPr txBox="1"/>
          <p:nvPr>
            <p:ph type="ctrTitle"/>
          </p:nvPr>
        </p:nvSpPr>
        <p:spPr>
          <a:xfrm>
            <a:off x="446567" y="909000"/>
            <a:ext cx="10440000" cy="504000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chemeClr val="lt1"/>
              </a:buClr>
              <a:buSzPts val="5500"/>
              <a:buFont typeface="Arial"/>
              <a:buNone/>
              <a:defRPr b="1" i="0" sz="55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0" name="Shape 20"/>
        <p:cNvGrpSpPr/>
        <p:nvPr/>
      </p:nvGrpSpPr>
      <p:grpSpPr>
        <a:xfrm>
          <a:off x="0" y="0"/>
          <a:ext cx="0" cy="0"/>
          <a:chOff x="0" y="0"/>
          <a:chExt cx="0" cy="0"/>
        </a:xfrm>
      </p:grpSpPr>
      <p:sp>
        <p:nvSpPr>
          <p:cNvPr id="21" name="Google Shape;2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6" name="Shape 26"/>
        <p:cNvGrpSpPr/>
        <p:nvPr/>
      </p:nvGrpSpPr>
      <p:grpSpPr>
        <a:xfrm>
          <a:off x="0" y="0"/>
          <a:ext cx="0" cy="0"/>
          <a:chOff x="0" y="0"/>
          <a:chExt cx="0" cy="0"/>
        </a:xfrm>
      </p:grpSpPr>
      <p:sp>
        <p:nvSpPr>
          <p:cNvPr id="27" name="Google Shape;27;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9" name="Google Shape;2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2" name="Shape 32"/>
        <p:cNvGrpSpPr/>
        <p:nvPr/>
      </p:nvGrpSpPr>
      <p:grpSpPr>
        <a:xfrm>
          <a:off x="0" y="0"/>
          <a:ext cx="0" cy="0"/>
          <a:chOff x="0" y="0"/>
          <a:chExt cx="0" cy="0"/>
        </a:xfrm>
      </p:grpSpPr>
      <p:sp>
        <p:nvSpPr>
          <p:cNvPr id="33" name="Google Shape;3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9" name="Shape 39"/>
        <p:cNvGrpSpPr/>
        <p:nvPr/>
      </p:nvGrpSpPr>
      <p:grpSpPr>
        <a:xfrm>
          <a:off x="0" y="0"/>
          <a:ext cx="0" cy="0"/>
          <a:chOff x="0" y="0"/>
          <a:chExt cx="0" cy="0"/>
        </a:xfrm>
      </p:grpSpPr>
      <p:sp>
        <p:nvSpPr>
          <p:cNvPr id="40" name="Google Shape;40;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8" name="Shape 48"/>
        <p:cNvGrpSpPr/>
        <p:nvPr/>
      </p:nvGrpSpPr>
      <p:grpSpPr>
        <a:xfrm>
          <a:off x="0" y="0"/>
          <a:ext cx="0" cy="0"/>
          <a:chOff x="0" y="0"/>
          <a:chExt cx="0" cy="0"/>
        </a:xfrm>
      </p:grpSpPr>
      <p:sp>
        <p:nvSpPr>
          <p:cNvPr id="49" name="Google Shape;4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3" name="Shape 53"/>
        <p:cNvGrpSpPr/>
        <p:nvPr/>
      </p:nvGrpSpPr>
      <p:grpSpPr>
        <a:xfrm>
          <a:off x="0" y="0"/>
          <a:ext cx="0" cy="0"/>
          <a:chOff x="0" y="0"/>
          <a:chExt cx="0" cy="0"/>
        </a:xfrm>
      </p:grpSpPr>
      <p:sp>
        <p:nvSpPr>
          <p:cNvPr id="54" name="Google Shape;5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7" name="Shape 57"/>
        <p:cNvGrpSpPr/>
        <p:nvPr/>
      </p:nvGrpSpPr>
      <p:grpSpPr>
        <a:xfrm>
          <a:off x="0" y="0"/>
          <a:ext cx="0" cy="0"/>
          <a:chOff x="0" y="0"/>
          <a:chExt cx="0" cy="0"/>
        </a:xfrm>
      </p:grpSpPr>
      <p:sp>
        <p:nvSpPr>
          <p:cNvPr id="58" name="Google Shape;58;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9.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6.png"/><Relationship Id="rId5"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5.png"/><Relationship Id="rId5"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41.png"/><Relationship Id="rId5" Type="http://schemas.openxmlformats.org/officeDocument/2006/relationships/image" Target="../media/image39.png"/><Relationship Id="rId6" Type="http://schemas.openxmlformats.org/officeDocument/2006/relationships/image" Target="../media/image38.png"/><Relationship Id="rId7" Type="http://schemas.openxmlformats.org/officeDocument/2006/relationships/image" Target="../media/image4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15.png"/><Relationship Id="rId6" Type="http://schemas.openxmlformats.org/officeDocument/2006/relationships/image" Target="../media/image5.png"/><Relationship Id="rId7" Type="http://schemas.openxmlformats.org/officeDocument/2006/relationships/image" Target="../media/image14.png"/><Relationship Id="rId8"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1.png"/><Relationship Id="rId5" Type="http://schemas.openxmlformats.org/officeDocument/2006/relationships/image" Target="../media/image14.png"/><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88" name="Google Shape;88;p1"/>
          <p:cNvPicPr preferRelativeResize="0"/>
          <p:nvPr/>
        </p:nvPicPr>
        <p:blipFill rotWithShape="1">
          <a:blip r:embed="rId4">
            <a:alphaModFix/>
          </a:blip>
          <a:srcRect b="0" l="0" r="0" t="0"/>
          <a:stretch/>
        </p:blipFill>
        <p:spPr>
          <a:xfrm>
            <a:off x="1468120" y="6130232"/>
            <a:ext cx="581024" cy="550918"/>
          </a:xfrm>
          <a:prstGeom prst="rect">
            <a:avLst/>
          </a:prstGeom>
          <a:noFill/>
          <a:ln>
            <a:noFill/>
          </a:ln>
        </p:spPr>
      </p:pic>
      <p:sp>
        <p:nvSpPr>
          <p:cNvPr id="89" name="Google Shape;89;p1"/>
          <p:cNvSpPr txBox="1"/>
          <p:nvPr/>
        </p:nvSpPr>
        <p:spPr>
          <a:xfrm>
            <a:off x="2940300" y="2694275"/>
            <a:ext cx="6311400" cy="1132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7200"/>
              <a:buFont typeface="Arial"/>
              <a:buNone/>
            </a:pPr>
            <a:r>
              <a:rPr b="1" i="0" lang="es-ES" sz="7200" u="none" cap="none" strike="noStrike">
                <a:solidFill>
                  <a:srgbClr val="222A35"/>
                </a:solidFill>
                <a:highlight>
                  <a:srgbClr val="FBF5FC"/>
                </a:highlight>
                <a:latin typeface="Arial"/>
                <a:ea typeface="Arial"/>
                <a:cs typeface="Arial"/>
                <a:sym typeface="Arial"/>
              </a:rPr>
              <a:t>BIKESTORES</a:t>
            </a:r>
            <a:endParaRPr b="1" i="0" sz="4400" u="none" cap="none" strike="noStrike">
              <a:solidFill>
                <a:srgbClr val="222A35"/>
              </a:solidFill>
              <a:highlight>
                <a:srgbClr val="FBF5FC"/>
              </a:highlight>
              <a:latin typeface="Arial"/>
              <a:ea typeface="Arial"/>
              <a:cs typeface="Arial"/>
              <a:sym typeface="Arial"/>
            </a:endParaRPr>
          </a:p>
        </p:txBody>
      </p:sp>
      <p:sp>
        <p:nvSpPr>
          <p:cNvPr id="90" name="Google Shape;90;p1"/>
          <p:cNvSpPr txBox="1"/>
          <p:nvPr/>
        </p:nvSpPr>
        <p:spPr>
          <a:xfrm>
            <a:off x="0" y="6167647"/>
            <a:ext cx="1544320" cy="51350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400"/>
              <a:buFont typeface="Arial"/>
              <a:buNone/>
            </a:pPr>
            <a:r>
              <a:rPr b="1" i="0" lang="es-ES" sz="1400" u="none" cap="none" strike="noStrike">
                <a:solidFill>
                  <a:srgbClr val="222A35"/>
                </a:solidFill>
                <a:highlight>
                  <a:srgbClr val="FBF5FC"/>
                </a:highlight>
                <a:latin typeface="Arial"/>
                <a:ea typeface="Arial"/>
                <a:cs typeface="Arial"/>
                <a:sym typeface="Arial"/>
              </a:rPr>
              <a:t>Nieto Agustina</a:t>
            </a:r>
            <a:endParaRPr/>
          </a:p>
          <a:p>
            <a:pPr indent="0" lvl="0" marL="0" marR="0" rtl="0" algn="l">
              <a:lnSpc>
                <a:spcPct val="90000"/>
              </a:lnSpc>
              <a:spcBef>
                <a:spcPts val="1000"/>
              </a:spcBef>
              <a:spcAft>
                <a:spcPts val="0"/>
              </a:spcAft>
              <a:buClr>
                <a:srgbClr val="222A35"/>
              </a:buClr>
              <a:buSzPts val="1400"/>
              <a:buFont typeface="Arial"/>
              <a:buNone/>
            </a:pPr>
            <a:r>
              <a:rPr b="1" i="0" lang="es-ES" sz="1400" u="none" cap="none" strike="noStrike">
                <a:solidFill>
                  <a:srgbClr val="222A35"/>
                </a:solidFill>
                <a:highlight>
                  <a:srgbClr val="FBF5FC"/>
                </a:highlight>
                <a:latin typeface="Arial"/>
                <a:ea typeface="Arial"/>
                <a:cs typeface="Arial"/>
                <a:sym typeface="Arial"/>
              </a:rPr>
              <a:t>Aguilar Isabel</a:t>
            </a:r>
            <a:endParaRPr b="1" i="0" sz="1000" u="none" cap="none" strike="noStrike">
              <a:solidFill>
                <a:srgbClr val="222A35"/>
              </a:solidFill>
              <a:highlight>
                <a:srgbClr val="FBF5FC"/>
              </a:highlight>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0"/>
          <p:cNvSpPr txBox="1"/>
          <p:nvPr/>
        </p:nvSpPr>
        <p:spPr>
          <a:xfrm>
            <a:off x="0" y="6582899"/>
            <a:ext cx="3596640" cy="2085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100"/>
              <a:buFont typeface="Arial"/>
              <a:buNone/>
            </a:pPr>
            <a:r>
              <a:rPr b="1" i="0" lang="es-ES" sz="1100" u="none" cap="none" strike="noStrike">
                <a:solidFill>
                  <a:srgbClr val="222A35"/>
                </a:solidFill>
                <a:latin typeface="Arial"/>
                <a:ea typeface="Arial"/>
                <a:cs typeface="Arial"/>
                <a:sym typeface="Arial"/>
              </a:rPr>
              <a:t>BIKESTORES</a:t>
            </a:r>
            <a:endParaRPr b="1" i="0" sz="4400" u="none" cap="none" strike="noStrike">
              <a:solidFill>
                <a:srgbClr val="222A35"/>
              </a:solidFill>
              <a:latin typeface="Arial"/>
              <a:ea typeface="Arial"/>
              <a:cs typeface="Arial"/>
              <a:sym typeface="Arial"/>
            </a:endParaRPr>
          </a:p>
        </p:txBody>
      </p:sp>
      <p:pic>
        <p:nvPicPr>
          <p:cNvPr id="192" name="Google Shape;192;p10"/>
          <p:cNvPicPr preferRelativeResize="0"/>
          <p:nvPr/>
        </p:nvPicPr>
        <p:blipFill rotWithShape="1">
          <a:blip r:embed="rId3">
            <a:alphaModFix/>
          </a:blip>
          <a:srcRect b="0" l="0" r="0" t="0"/>
          <a:stretch/>
        </p:blipFill>
        <p:spPr>
          <a:xfrm>
            <a:off x="1030159" y="6489361"/>
            <a:ext cx="318609" cy="302100"/>
          </a:xfrm>
          <a:prstGeom prst="rect">
            <a:avLst/>
          </a:prstGeom>
          <a:noFill/>
          <a:ln>
            <a:noFill/>
          </a:ln>
        </p:spPr>
      </p:pic>
      <p:sp>
        <p:nvSpPr>
          <p:cNvPr id="193" name="Google Shape;193;p10"/>
          <p:cNvSpPr txBox="1"/>
          <p:nvPr/>
        </p:nvSpPr>
        <p:spPr>
          <a:xfrm>
            <a:off x="1211209" y="1993043"/>
            <a:ext cx="2047848" cy="59160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1200"/>
              <a:buFont typeface="Arial"/>
              <a:buNone/>
            </a:pPr>
            <a:r>
              <a:t/>
            </a:r>
            <a:endParaRPr b="1" i="0" sz="1200" u="none" cap="none" strike="noStrike">
              <a:solidFill>
                <a:srgbClr val="222A35"/>
              </a:solidFill>
              <a:highlight>
                <a:srgbClr val="FBF5FC"/>
              </a:highlight>
              <a:latin typeface="Arial"/>
              <a:ea typeface="Arial"/>
              <a:cs typeface="Arial"/>
              <a:sym typeface="Arial"/>
            </a:endParaRPr>
          </a:p>
        </p:txBody>
      </p:sp>
      <p:pic>
        <p:nvPicPr>
          <p:cNvPr id="194" name="Google Shape;194;p10"/>
          <p:cNvPicPr preferRelativeResize="0"/>
          <p:nvPr/>
        </p:nvPicPr>
        <p:blipFill rotWithShape="1">
          <a:blip r:embed="rId4">
            <a:alphaModFix/>
          </a:blip>
          <a:srcRect b="0" l="0" r="0" t="0"/>
          <a:stretch/>
        </p:blipFill>
        <p:spPr>
          <a:xfrm>
            <a:off x="5830145" y="2631746"/>
            <a:ext cx="6180880" cy="3706767"/>
          </a:xfrm>
          <a:prstGeom prst="rect">
            <a:avLst/>
          </a:prstGeom>
          <a:noFill/>
          <a:ln>
            <a:noFill/>
          </a:ln>
        </p:spPr>
      </p:pic>
      <p:sp>
        <p:nvSpPr>
          <p:cNvPr id="195" name="Google Shape;195;p10"/>
          <p:cNvSpPr/>
          <p:nvPr/>
        </p:nvSpPr>
        <p:spPr>
          <a:xfrm>
            <a:off x="765275" y="1468675"/>
            <a:ext cx="10656300" cy="895800"/>
          </a:xfrm>
          <a:prstGeom prst="roundRect">
            <a:avLst>
              <a:gd fmla="val 7725" name="adj"/>
            </a:avLst>
          </a:prstGeom>
          <a:solidFill>
            <a:schemeClr val="lt1">
              <a:alpha val="57647"/>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1400"/>
              <a:buFont typeface="Arial"/>
              <a:buNone/>
            </a:pPr>
            <a:r>
              <a:rPr i="0" lang="es-ES" sz="2100" u="none" cap="none" strike="noStrike">
                <a:solidFill>
                  <a:srgbClr val="222A35"/>
                </a:solidFill>
              </a:rPr>
              <a:t>De ambos gráficos podemos deducir que </a:t>
            </a:r>
            <a:r>
              <a:rPr b="1" i="0" lang="es-ES" sz="2100" u="none" cap="none" strike="noStrike">
                <a:solidFill>
                  <a:srgbClr val="222A35"/>
                </a:solidFill>
              </a:rPr>
              <a:t>NEW YORK</a:t>
            </a:r>
            <a:r>
              <a:rPr i="0" lang="es-ES" sz="2100" u="none" cap="none" strike="noStrike">
                <a:solidFill>
                  <a:srgbClr val="222A35"/>
                </a:solidFill>
              </a:rPr>
              <a:t> es el que mayor cantidad de ventas posee. </a:t>
            </a:r>
            <a:endParaRPr sz="2100"/>
          </a:p>
        </p:txBody>
      </p:sp>
      <p:pic>
        <p:nvPicPr>
          <p:cNvPr id="196" name="Google Shape;196;p10"/>
          <p:cNvPicPr preferRelativeResize="0"/>
          <p:nvPr/>
        </p:nvPicPr>
        <p:blipFill rotWithShape="1">
          <a:blip r:embed="rId5">
            <a:alphaModFix/>
          </a:blip>
          <a:srcRect b="0" l="0" r="0" t="0"/>
          <a:stretch/>
        </p:blipFill>
        <p:spPr>
          <a:xfrm>
            <a:off x="144045" y="2631746"/>
            <a:ext cx="5580479" cy="3714507"/>
          </a:xfrm>
          <a:prstGeom prst="rect">
            <a:avLst/>
          </a:prstGeom>
          <a:noFill/>
          <a:ln>
            <a:noFill/>
          </a:ln>
        </p:spPr>
      </p:pic>
      <p:sp>
        <p:nvSpPr>
          <p:cNvPr id="197" name="Google Shape;197;p10"/>
          <p:cNvSpPr/>
          <p:nvPr/>
        </p:nvSpPr>
        <p:spPr>
          <a:xfrm>
            <a:off x="2456850" y="220475"/>
            <a:ext cx="7278300" cy="9810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400"/>
              <a:buFont typeface="Arial"/>
              <a:buNone/>
            </a:pPr>
            <a:r>
              <a:rPr b="1" lang="es-ES" sz="4800">
                <a:solidFill>
                  <a:srgbClr val="222A35"/>
                </a:solidFill>
              </a:rPr>
              <a:t>VENTAS POR ESTADO</a:t>
            </a:r>
            <a:endParaRPr b="1" i="0" sz="4800" u="none" cap="none" strike="noStrike">
              <a:solidFill>
                <a:srgbClr val="222A35"/>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2"/>
          <p:cNvSpPr txBox="1"/>
          <p:nvPr/>
        </p:nvSpPr>
        <p:spPr>
          <a:xfrm>
            <a:off x="0" y="6582899"/>
            <a:ext cx="3596640" cy="2085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100"/>
              <a:buFont typeface="Arial"/>
              <a:buNone/>
            </a:pPr>
            <a:r>
              <a:rPr b="1" i="0" lang="es-ES" sz="1100" u="none" cap="none" strike="noStrike">
                <a:solidFill>
                  <a:srgbClr val="222A35"/>
                </a:solidFill>
                <a:latin typeface="Arial"/>
                <a:ea typeface="Arial"/>
                <a:cs typeface="Arial"/>
                <a:sym typeface="Arial"/>
              </a:rPr>
              <a:t>BIKESTORES</a:t>
            </a:r>
            <a:endParaRPr b="1" i="0" sz="4400" u="none" cap="none" strike="noStrike">
              <a:solidFill>
                <a:srgbClr val="222A35"/>
              </a:solidFill>
              <a:latin typeface="Arial"/>
              <a:ea typeface="Arial"/>
              <a:cs typeface="Arial"/>
              <a:sym typeface="Arial"/>
            </a:endParaRPr>
          </a:p>
        </p:txBody>
      </p:sp>
      <p:pic>
        <p:nvPicPr>
          <p:cNvPr id="203" name="Google Shape;203;p12"/>
          <p:cNvPicPr preferRelativeResize="0"/>
          <p:nvPr/>
        </p:nvPicPr>
        <p:blipFill rotWithShape="1">
          <a:blip r:embed="rId3">
            <a:alphaModFix/>
          </a:blip>
          <a:srcRect b="0" l="0" r="0" t="0"/>
          <a:stretch/>
        </p:blipFill>
        <p:spPr>
          <a:xfrm>
            <a:off x="1030159" y="6489361"/>
            <a:ext cx="318609" cy="302100"/>
          </a:xfrm>
          <a:prstGeom prst="rect">
            <a:avLst/>
          </a:prstGeom>
          <a:noFill/>
          <a:ln>
            <a:noFill/>
          </a:ln>
        </p:spPr>
      </p:pic>
      <p:sp>
        <p:nvSpPr>
          <p:cNvPr id="204" name="Google Shape;204;p12"/>
          <p:cNvSpPr txBox="1"/>
          <p:nvPr/>
        </p:nvSpPr>
        <p:spPr>
          <a:xfrm>
            <a:off x="1211209" y="1993043"/>
            <a:ext cx="2047848" cy="59160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1200"/>
              <a:buFont typeface="Arial"/>
              <a:buNone/>
            </a:pPr>
            <a:r>
              <a:t/>
            </a:r>
            <a:endParaRPr b="1" i="0" sz="1200" u="none" cap="none" strike="noStrike">
              <a:solidFill>
                <a:srgbClr val="222A35"/>
              </a:solidFill>
              <a:highlight>
                <a:srgbClr val="FBF5FC"/>
              </a:highlight>
              <a:latin typeface="Arial"/>
              <a:ea typeface="Arial"/>
              <a:cs typeface="Arial"/>
              <a:sym typeface="Arial"/>
            </a:endParaRPr>
          </a:p>
        </p:txBody>
      </p:sp>
      <p:sp>
        <p:nvSpPr>
          <p:cNvPr id="205" name="Google Shape;205;p12"/>
          <p:cNvSpPr/>
          <p:nvPr/>
        </p:nvSpPr>
        <p:spPr>
          <a:xfrm>
            <a:off x="132225" y="882175"/>
            <a:ext cx="11916900" cy="2178900"/>
          </a:xfrm>
          <a:prstGeom prst="roundRect">
            <a:avLst>
              <a:gd fmla="val 7725" name="adj"/>
            </a:avLst>
          </a:prstGeom>
          <a:solidFill>
            <a:schemeClr val="lt1">
              <a:alpha val="57647"/>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1600"/>
              <a:buFont typeface="Arial"/>
              <a:buNone/>
            </a:pPr>
            <a:r>
              <a:rPr b="1" i="0" lang="es-ES" sz="1600" u="none" cap="none" strike="noStrike">
                <a:solidFill>
                  <a:srgbClr val="222A35"/>
                </a:solidFill>
                <a:latin typeface="Arial"/>
                <a:ea typeface="Arial"/>
                <a:cs typeface="Arial"/>
                <a:sym typeface="Arial"/>
              </a:rPr>
              <a:t>Podemos observar que la marca más vendida e</a:t>
            </a:r>
            <a:r>
              <a:rPr b="1" lang="es-ES" sz="1600">
                <a:solidFill>
                  <a:srgbClr val="222A35"/>
                </a:solidFill>
              </a:rPr>
              <a:t>n </a:t>
            </a:r>
            <a:r>
              <a:rPr b="1" lang="es-ES" sz="1600" u="sng">
                <a:solidFill>
                  <a:srgbClr val="222A35"/>
                </a:solidFill>
              </a:rPr>
              <a:t>términos de cantidad</a:t>
            </a:r>
            <a:r>
              <a:rPr b="1" lang="es-ES" sz="1600">
                <a:solidFill>
                  <a:srgbClr val="222A35"/>
                </a:solidFill>
              </a:rPr>
              <a:t> es ELECTRA</a:t>
            </a:r>
            <a:endParaRPr b="1"/>
          </a:p>
          <a:p>
            <a:pPr indent="0" lvl="0" marL="0" marR="0" rtl="0" algn="ctr">
              <a:lnSpc>
                <a:spcPct val="150000"/>
              </a:lnSpc>
              <a:spcBef>
                <a:spcPts val="0"/>
              </a:spcBef>
              <a:spcAft>
                <a:spcPts val="0"/>
              </a:spcAft>
              <a:buClr>
                <a:srgbClr val="222A35"/>
              </a:buClr>
              <a:buSzPts val="1600"/>
              <a:buFont typeface="Arial"/>
              <a:buNone/>
            </a:pPr>
            <a:r>
              <a:rPr b="1" i="0" lang="es-ES" sz="1600" u="none" cap="none" strike="noStrike">
                <a:solidFill>
                  <a:srgbClr val="222A35"/>
                </a:solidFill>
                <a:latin typeface="Arial"/>
                <a:ea typeface="Arial"/>
                <a:cs typeface="Arial"/>
                <a:sym typeface="Arial"/>
              </a:rPr>
              <a:t>Esto tiene mucho sentido ya que es la bici para usarse en la ciudad y sabemos, por nuestras múltiples conversaciones con el cliente, que los principales clientes que tienen en los 3 estados son: estudiantes, secundarios y universitarios, que se movilizan en Bicis para llegar a sus escuelas/universidades. </a:t>
            </a:r>
            <a:r>
              <a:rPr b="1" lang="es-ES" sz="1600">
                <a:solidFill>
                  <a:srgbClr val="222A35"/>
                </a:solidFill>
              </a:rPr>
              <a:t>Sin embargo a la hora de analizar los ingresos por marcas, la que mayor margen nos deja es la Marca TRAK, también se trata de una bici urbana pero con una calidad </a:t>
            </a:r>
            <a:r>
              <a:rPr b="1" lang="es-ES" sz="1600">
                <a:solidFill>
                  <a:srgbClr val="222A35"/>
                </a:solidFill>
              </a:rPr>
              <a:t>superior</a:t>
            </a:r>
            <a:r>
              <a:rPr b="1" lang="es-ES" sz="1600">
                <a:solidFill>
                  <a:srgbClr val="222A35"/>
                </a:solidFill>
              </a:rPr>
              <a:t> a ELECTRA por lo que nos deja más ganancias a pesar de vender menos cantidad.</a:t>
            </a:r>
            <a:endParaRPr b="1"/>
          </a:p>
        </p:txBody>
      </p:sp>
      <p:sp>
        <p:nvSpPr>
          <p:cNvPr id="206" name="Google Shape;206;p12"/>
          <p:cNvSpPr/>
          <p:nvPr/>
        </p:nvSpPr>
        <p:spPr>
          <a:xfrm>
            <a:off x="2402988" y="0"/>
            <a:ext cx="7386000" cy="7827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400"/>
              <a:buFont typeface="Arial"/>
              <a:buNone/>
            </a:pPr>
            <a:r>
              <a:rPr b="1" lang="es-ES" sz="4200">
                <a:solidFill>
                  <a:srgbClr val="222A35"/>
                </a:solidFill>
              </a:rPr>
              <a:t>VENTAS POR MARCA</a:t>
            </a:r>
            <a:endParaRPr b="1" i="0" sz="4200" u="none" cap="none" strike="noStrike">
              <a:solidFill>
                <a:srgbClr val="222A35"/>
              </a:solidFill>
              <a:latin typeface="Arial"/>
              <a:ea typeface="Arial"/>
              <a:cs typeface="Arial"/>
              <a:sym typeface="Arial"/>
            </a:endParaRPr>
          </a:p>
        </p:txBody>
      </p:sp>
      <p:pic>
        <p:nvPicPr>
          <p:cNvPr id="207" name="Google Shape;207;p12"/>
          <p:cNvPicPr preferRelativeResize="0"/>
          <p:nvPr/>
        </p:nvPicPr>
        <p:blipFill>
          <a:blip r:embed="rId4">
            <a:alphaModFix/>
          </a:blip>
          <a:stretch>
            <a:fillRect/>
          </a:stretch>
        </p:blipFill>
        <p:spPr>
          <a:xfrm>
            <a:off x="1633225" y="3243181"/>
            <a:ext cx="4401526" cy="3357919"/>
          </a:xfrm>
          <a:prstGeom prst="rect">
            <a:avLst/>
          </a:prstGeom>
          <a:noFill/>
          <a:ln>
            <a:noFill/>
          </a:ln>
        </p:spPr>
      </p:pic>
      <p:pic>
        <p:nvPicPr>
          <p:cNvPr id="208" name="Google Shape;208;p12"/>
          <p:cNvPicPr preferRelativeResize="0"/>
          <p:nvPr/>
        </p:nvPicPr>
        <p:blipFill>
          <a:blip r:embed="rId5">
            <a:alphaModFix/>
          </a:blip>
          <a:stretch>
            <a:fillRect/>
          </a:stretch>
        </p:blipFill>
        <p:spPr>
          <a:xfrm>
            <a:off x="6650675" y="3243181"/>
            <a:ext cx="4401525" cy="33579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1"/>
          <p:cNvSpPr txBox="1"/>
          <p:nvPr/>
        </p:nvSpPr>
        <p:spPr>
          <a:xfrm>
            <a:off x="0" y="6582899"/>
            <a:ext cx="3596640" cy="2085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100"/>
              <a:buFont typeface="Arial"/>
              <a:buNone/>
            </a:pPr>
            <a:r>
              <a:rPr b="1" i="0" lang="es-ES" sz="1100" u="none" cap="none" strike="noStrike">
                <a:solidFill>
                  <a:srgbClr val="222A35"/>
                </a:solidFill>
                <a:highlight>
                  <a:srgbClr val="FBF5FC"/>
                </a:highlight>
                <a:latin typeface="Arial"/>
                <a:ea typeface="Arial"/>
                <a:cs typeface="Arial"/>
                <a:sym typeface="Arial"/>
              </a:rPr>
              <a:t>BIKESTORES</a:t>
            </a:r>
            <a:endParaRPr b="1" i="0" sz="4400" u="none" cap="none" strike="noStrike">
              <a:solidFill>
                <a:srgbClr val="222A35"/>
              </a:solidFill>
              <a:highlight>
                <a:srgbClr val="FBF5FC"/>
              </a:highlight>
              <a:latin typeface="Arial"/>
              <a:ea typeface="Arial"/>
              <a:cs typeface="Arial"/>
              <a:sym typeface="Arial"/>
            </a:endParaRPr>
          </a:p>
        </p:txBody>
      </p:sp>
      <p:pic>
        <p:nvPicPr>
          <p:cNvPr id="214" name="Google Shape;214;p11"/>
          <p:cNvPicPr preferRelativeResize="0"/>
          <p:nvPr/>
        </p:nvPicPr>
        <p:blipFill rotWithShape="1">
          <a:blip r:embed="rId3">
            <a:alphaModFix/>
          </a:blip>
          <a:srcRect b="0" l="0" r="0" t="0"/>
          <a:stretch/>
        </p:blipFill>
        <p:spPr>
          <a:xfrm>
            <a:off x="953959" y="6489361"/>
            <a:ext cx="318609" cy="302100"/>
          </a:xfrm>
          <a:prstGeom prst="rect">
            <a:avLst/>
          </a:prstGeom>
          <a:noFill/>
          <a:ln>
            <a:noFill/>
          </a:ln>
        </p:spPr>
      </p:pic>
      <p:sp>
        <p:nvSpPr>
          <p:cNvPr id="215" name="Google Shape;215;p11"/>
          <p:cNvSpPr txBox="1"/>
          <p:nvPr/>
        </p:nvSpPr>
        <p:spPr>
          <a:xfrm>
            <a:off x="1211209" y="1993043"/>
            <a:ext cx="2047848" cy="59160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1200"/>
              <a:buFont typeface="Arial"/>
              <a:buNone/>
            </a:pPr>
            <a:r>
              <a:t/>
            </a:r>
            <a:endParaRPr b="1" i="0" sz="1200" u="none" cap="none" strike="noStrike">
              <a:solidFill>
                <a:srgbClr val="222A35"/>
              </a:solidFill>
              <a:highlight>
                <a:srgbClr val="FBF5FC"/>
              </a:highlight>
              <a:latin typeface="Arial"/>
              <a:ea typeface="Arial"/>
              <a:cs typeface="Arial"/>
              <a:sym typeface="Arial"/>
            </a:endParaRPr>
          </a:p>
        </p:txBody>
      </p:sp>
      <p:sp>
        <p:nvSpPr>
          <p:cNvPr id="216" name="Google Shape;216;p11"/>
          <p:cNvSpPr/>
          <p:nvPr/>
        </p:nvSpPr>
        <p:spPr>
          <a:xfrm>
            <a:off x="114300" y="990600"/>
            <a:ext cx="11934824" cy="1680679"/>
          </a:xfrm>
          <a:prstGeom prst="roundRect">
            <a:avLst>
              <a:gd fmla="val 7725" name="adj"/>
            </a:avLst>
          </a:prstGeom>
          <a:solidFill>
            <a:schemeClr val="lt1">
              <a:alpha val="57647"/>
            </a:schemeClr>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222A35"/>
              </a:buClr>
              <a:buSzPts val="1600"/>
              <a:buFont typeface="Arial"/>
              <a:buNone/>
            </a:pPr>
            <a:r>
              <a:rPr i="0" lang="es-ES" sz="1800" u="none" cap="none" strike="noStrike">
                <a:solidFill>
                  <a:srgbClr val="222A35"/>
                </a:solidFill>
              </a:rPr>
              <a:t>En la tienda Baldwin Bikes las ventas de sus empleados Marcelene y Venita son muy similares, pero vemos una pequeña diferencia a favor de Marcelene. En Sta Cruz Bikes podemos apreciar que el empleado que generó mayores ingresos fue Genna.</a:t>
            </a:r>
            <a:endParaRPr sz="1600"/>
          </a:p>
          <a:p>
            <a:pPr indent="0" lvl="0" marL="0" marR="0" rtl="0" algn="l">
              <a:lnSpc>
                <a:spcPct val="150000"/>
              </a:lnSpc>
              <a:spcBef>
                <a:spcPts val="0"/>
              </a:spcBef>
              <a:spcAft>
                <a:spcPts val="0"/>
              </a:spcAft>
              <a:buClr>
                <a:srgbClr val="222A35"/>
              </a:buClr>
              <a:buSzPts val="1600"/>
              <a:buFont typeface="Arial"/>
              <a:buNone/>
            </a:pPr>
            <a:r>
              <a:rPr i="0" lang="es-ES" sz="1800" u="none" cap="none" strike="noStrike">
                <a:solidFill>
                  <a:srgbClr val="222A35"/>
                </a:solidFill>
              </a:rPr>
              <a:t>En el caso de Rowlett Bikes el mayor ingreso lo generó Kaii.</a:t>
            </a:r>
            <a:endParaRPr sz="1600"/>
          </a:p>
        </p:txBody>
      </p:sp>
      <p:pic>
        <p:nvPicPr>
          <p:cNvPr id="217" name="Google Shape;217;p11"/>
          <p:cNvPicPr preferRelativeResize="0"/>
          <p:nvPr/>
        </p:nvPicPr>
        <p:blipFill rotWithShape="1">
          <a:blip r:embed="rId4">
            <a:alphaModFix/>
          </a:blip>
          <a:srcRect b="0" l="0" r="0" t="0"/>
          <a:stretch/>
        </p:blipFill>
        <p:spPr>
          <a:xfrm>
            <a:off x="59548" y="2733674"/>
            <a:ext cx="12075301" cy="3693293"/>
          </a:xfrm>
          <a:prstGeom prst="rect">
            <a:avLst/>
          </a:prstGeom>
          <a:noFill/>
          <a:ln>
            <a:noFill/>
          </a:ln>
        </p:spPr>
      </p:pic>
      <p:sp>
        <p:nvSpPr>
          <p:cNvPr id="218" name="Google Shape;218;p11"/>
          <p:cNvSpPr/>
          <p:nvPr/>
        </p:nvSpPr>
        <p:spPr>
          <a:xfrm>
            <a:off x="2388713" y="0"/>
            <a:ext cx="7386000" cy="7827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400"/>
              <a:buFont typeface="Arial"/>
              <a:buNone/>
            </a:pPr>
            <a:r>
              <a:rPr b="1" lang="es-ES" sz="4200">
                <a:solidFill>
                  <a:srgbClr val="222A35"/>
                </a:solidFill>
              </a:rPr>
              <a:t>VENTAS POR EMPLEADO</a:t>
            </a:r>
            <a:endParaRPr b="1" i="0" sz="4200" u="none" cap="none" strike="noStrike">
              <a:solidFill>
                <a:srgbClr val="222A35"/>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3"/>
          <p:cNvSpPr txBox="1"/>
          <p:nvPr/>
        </p:nvSpPr>
        <p:spPr>
          <a:xfrm>
            <a:off x="0" y="6582899"/>
            <a:ext cx="3596640" cy="2085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100"/>
              <a:buFont typeface="Arial"/>
              <a:buNone/>
            </a:pPr>
            <a:r>
              <a:rPr b="1" i="0" lang="es-ES" sz="1100" u="none" cap="none" strike="noStrike">
                <a:solidFill>
                  <a:srgbClr val="222A35"/>
                </a:solidFill>
                <a:latin typeface="Arial"/>
                <a:ea typeface="Arial"/>
                <a:cs typeface="Arial"/>
                <a:sym typeface="Arial"/>
              </a:rPr>
              <a:t>BIKESTORES</a:t>
            </a:r>
            <a:endParaRPr b="1" i="0" sz="4400" u="none" cap="none" strike="noStrike">
              <a:solidFill>
                <a:srgbClr val="222A35"/>
              </a:solidFill>
              <a:latin typeface="Arial"/>
              <a:ea typeface="Arial"/>
              <a:cs typeface="Arial"/>
              <a:sym typeface="Arial"/>
            </a:endParaRPr>
          </a:p>
        </p:txBody>
      </p:sp>
      <p:pic>
        <p:nvPicPr>
          <p:cNvPr id="224" name="Google Shape;224;p13"/>
          <p:cNvPicPr preferRelativeResize="0"/>
          <p:nvPr/>
        </p:nvPicPr>
        <p:blipFill rotWithShape="1">
          <a:blip r:embed="rId3">
            <a:alphaModFix/>
          </a:blip>
          <a:srcRect b="0" l="0" r="0" t="0"/>
          <a:stretch/>
        </p:blipFill>
        <p:spPr>
          <a:xfrm>
            <a:off x="1030159" y="6489361"/>
            <a:ext cx="318609" cy="302100"/>
          </a:xfrm>
          <a:prstGeom prst="rect">
            <a:avLst/>
          </a:prstGeom>
          <a:noFill/>
          <a:ln>
            <a:noFill/>
          </a:ln>
        </p:spPr>
      </p:pic>
      <p:sp>
        <p:nvSpPr>
          <p:cNvPr id="225" name="Google Shape;225;p13"/>
          <p:cNvSpPr txBox="1"/>
          <p:nvPr/>
        </p:nvSpPr>
        <p:spPr>
          <a:xfrm>
            <a:off x="1211209" y="1993043"/>
            <a:ext cx="2047848" cy="59160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1200"/>
              <a:buFont typeface="Arial"/>
              <a:buNone/>
            </a:pPr>
            <a:r>
              <a:t/>
            </a:r>
            <a:endParaRPr b="1" i="0" sz="1200" u="none" cap="none" strike="noStrike">
              <a:solidFill>
                <a:srgbClr val="222A35"/>
              </a:solidFill>
              <a:highlight>
                <a:srgbClr val="FBF5FC"/>
              </a:highlight>
              <a:latin typeface="Arial"/>
              <a:ea typeface="Arial"/>
              <a:cs typeface="Arial"/>
              <a:sym typeface="Arial"/>
            </a:endParaRPr>
          </a:p>
        </p:txBody>
      </p:sp>
      <p:sp>
        <p:nvSpPr>
          <p:cNvPr id="226" name="Google Shape;226;p13"/>
          <p:cNvSpPr/>
          <p:nvPr/>
        </p:nvSpPr>
        <p:spPr>
          <a:xfrm>
            <a:off x="85725" y="1058987"/>
            <a:ext cx="5610224" cy="5560888"/>
          </a:xfrm>
          <a:prstGeom prst="roundRect">
            <a:avLst>
              <a:gd fmla="val 7725" name="adj"/>
            </a:avLst>
          </a:prstGeom>
          <a:solidFill>
            <a:schemeClr val="lt1">
              <a:alpha val="57647"/>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1400"/>
              <a:buFont typeface="Arial"/>
              <a:buNone/>
            </a:pPr>
            <a:r>
              <a:rPr i="0" lang="es-ES" sz="1500" u="none" cap="none" strike="noStrike">
                <a:solidFill>
                  <a:srgbClr val="222A35"/>
                </a:solidFill>
              </a:rPr>
              <a:t>Queremos evaluar cómo ha aumentado la cantidad de bicicletas que circulan por la ciudad de NY. </a:t>
            </a:r>
            <a:endParaRPr sz="1500"/>
          </a:p>
          <a:p>
            <a:pPr indent="0" lvl="0" marL="0" marR="0" rtl="0" algn="ctr">
              <a:lnSpc>
                <a:spcPct val="150000"/>
              </a:lnSpc>
              <a:spcBef>
                <a:spcPts val="0"/>
              </a:spcBef>
              <a:spcAft>
                <a:spcPts val="0"/>
              </a:spcAft>
              <a:buClr>
                <a:srgbClr val="222A35"/>
              </a:buClr>
              <a:buSzPts val="1400"/>
              <a:buFont typeface="Arial"/>
              <a:buNone/>
            </a:pPr>
            <a:r>
              <a:rPr i="0" lang="es-ES" sz="1500" u="none" cap="none" strike="noStrike">
                <a:solidFill>
                  <a:srgbClr val="222A35"/>
                </a:solidFill>
              </a:rPr>
              <a:t>Esta API </a:t>
            </a:r>
            <a:r>
              <a:rPr lang="es-ES" sz="1500">
                <a:solidFill>
                  <a:srgbClr val="222A35"/>
                </a:solidFill>
              </a:rPr>
              <a:t>fue creada</a:t>
            </a:r>
            <a:r>
              <a:rPr i="0" lang="es-ES" sz="1500" u="none" cap="none" strike="noStrike">
                <a:solidFill>
                  <a:srgbClr val="222A35"/>
                </a:solidFill>
              </a:rPr>
              <a:t> por la División de Transporte del Departamento de Planificación de la Ciudad de Nueva York (NYC DCP). Quienes han realizado recuentos anuales de bicicletas en Manhattan desde 1999. Los recuentos se han llevado a cabo a lo largo de rutas designadas para bicicletas en 10 ubicaciones en la calle y 5 fuera de la calle durante la temporada de otoño. Estas ubicaciones se han mantenido generalmente consistentes. </a:t>
            </a:r>
            <a:endParaRPr sz="1500"/>
          </a:p>
          <a:p>
            <a:pPr indent="0" lvl="0" marL="0" marR="0" rtl="0" algn="ctr">
              <a:lnSpc>
                <a:spcPct val="150000"/>
              </a:lnSpc>
              <a:spcBef>
                <a:spcPts val="0"/>
              </a:spcBef>
              <a:spcAft>
                <a:spcPts val="0"/>
              </a:spcAft>
              <a:buClr>
                <a:srgbClr val="222A35"/>
              </a:buClr>
              <a:buSzPts val="1400"/>
              <a:buFont typeface="Arial"/>
              <a:buNone/>
            </a:pPr>
            <a:r>
              <a:rPr i="0" lang="es-ES" sz="1500" u="none" cap="none" strike="noStrike">
                <a:solidFill>
                  <a:srgbClr val="222A35"/>
                </a:solidFill>
              </a:rPr>
              <a:t>Los datos recopilados incluyen el volumen de ciclistas / usuarios, el uso del casco, el uso del carril bici, el género, etc. Los datos de los recuentos de bicicletas pueden ofrecer información sobre las tendencias generales en la demografía de los usuarios y los patrones de viaje a lo largo del tiempo.</a:t>
            </a:r>
            <a:endParaRPr sz="1500"/>
          </a:p>
        </p:txBody>
      </p:sp>
      <p:pic>
        <p:nvPicPr>
          <p:cNvPr id="227" name="Google Shape;227;p13"/>
          <p:cNvPicPr preferRelativeResize="0"/>
          <p:nvPr/>
        </p:nvPicPr>
        <p:blipFill rotWithShape="1">
          <a:blip r:embed="rId4">
            <a:alphaModFix/>
          </a:blip>
          <a:srcRect b="0" l="0" r="0" t="0"/>
          <a:stretch/>
        </p:blipFill>
        <p:spPr>
          <a:xfrm>
            <a:off x="5791199" y="2151382"/>
            <a:ext cx="6296026" cy="3065604"/>
          </a:xfrm>
          <a:prstGeom prst="rect">
            <a:avLst/>
          </a:prstGeom>
          <a:noFill/>
          <a:ln>
            <a:noFill/>
          </a:ln>
        </p:spPr>
      </p:pic>
      <p:sp>
        <p:nvSpPr>
          <p:cNvPr id="228" name="Google Shape;228;p13"/>
          <p:cNvSpPr/>
          <p:nvPr/>
        </p:nvSpPr>
        <p:spPr>
          <a:xfrm>
            <a:off x="816900" y="108150"/>
            <a:ext cx="10558200" cy="7827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222A35"/>
              </a:buClr>
              <a:buSzPts val="2400"/>
              <a:buFont typeface="Arial"/>
              <a:buNone/>
            </a:pPr>
            <a:r>
              <a:rPr b="1" lang="es-ES" sz="4200">
                <a:solidFill>
                  <a:srgbClr val="222A35"/>
                </a:solidFill>
              </a:rPr>
              <a:t>ANÁLISIS</a:t>
            </a:r>
            <a:r>
              <a:rPr b="1" lang="es-ES" sz="4200">
                <a:solidFill>
                  <a:srgbClr val="222A35"/>
                </a:solidFill>
              </a:rPr>
              <a:t> EN EL USO DE BICIS EN NY</a:t>
            </a:r>
            <a:endParaRPr b="1" i="0" sz="4200" u="none" cap="none" strike="noStrike">
              <a:solidFill>
                <a:srgbClr val="222A35"/>
              </a:solidFill>
              <a:latin typeface="Arial"/>
              <a:ea typeface="Arial"/>
              <a:cs typeface="Arial"/>
              <a:sym typeface="Arial"/>
            </a:endParaRPr>
          </a:p>
        </p:txBody>
      </p:sp>
      <p:sp>
        <p:nvSpPr>
          <p:cNvPr id="229" name="Google Shape;229;p13"/>
          <p:cNvSpPr/>
          <p:nvPr/>
        </p:nvSpPr>
        <p:spPr>
          <a:xfrm>
            <a:off x="9820125" y="2571750"/>
            <a:ext cx="2267100" cy="3021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ES" sz="1100">
                <a:latin typeface="Open Sans"/>
                <a:ea typeface="Open Sans"/>
                <a:cs typeface="Open Sans"/>
                <a:sym typeface="Open Sans"/>
              </a:rPr>
              <a:t>Route 9A Greenway at 125th St.</a:t>
            </a:r>
            <a:endParaRPr b="1" sz="1100">
              <a:latin typeface="Open Sans"/>
              <a:ea typeface="Open Sans"/>
              <a:cs typeface="Open Sans"/>
              <a:sym typeface="Open Sans"/>
            </a:endParaRPr>
          </a:p>
        </p:txBody>
      </p:sp>
      <p:sp>
        <p:nvSpPr>
          <p:cNvPr id="230" name="Google Shape;230;p13"/>
          <p:cNvSpPr/>
          <p:nvPr/>
        </p:nvSpPr>
        <p:spPr>
          <a:xfrm>
            <a:off x="6691050" y="2964550"/>
            <a:ext cx="2371200" cy="302100"/>
          </a:xfrm>
          <a:prstGeom prst="rect">
            <a:avLst/>
          </a:prstGeom>
          <a:solidFill>
            <a:srgbClr val="EEEEEE"/>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s-ES" sz="1100">
                <a:latin typeface="Open Sans"/>
                <a:ea typeface="Open Sans"/>
                <a:cs typeface="Open Sans"/>
                <a:sym typeface="Open Sans"/>
              </a:rPr>
              <a:t>Route 9A Greenway at 80th St.</a:t>
            </a:r>
            <a:endParaRPr b="1" sz="1100">
              <a:latin typeface="Open Sans"/>
              <a:ea typeface="Open Sans"/>
              <a:cs typeface="Open Sans"/>
              <a:sym typeface="Open Sans"/>
            </a:endParaRPr>
          </a:p>
        </p:txBody>
      </p:sp>
      <p:sp>
        <p:nvSpPr>
          <p:cNvPr id="231" name="Google Shape;231;p13"/>
          <p:cNvSpPr/>
          <p:nvPr/>
        </p:nvSpPr>
        <p:spPr>
          <a:xfrm>
            <a:off x="9958850" y="3167350"/>
            <a:ext cx="2047800" cy="6114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ES" sz="1100">
                <a:latin typeface="Open Sans"/>
                <a:ea typeface="Open Sans"/>
                <a:cs typeface="Open Sans"/>
                <a:sym typeface="Open Sans"/>
              </a:rPr>
              <a:t>East River Greenway at E90th St.</a:t>
            </a:r>
            <a:endParaRPr b="1" sz="1100">
              <a:latin typeface="Open Sans"/>
              <a:ea typeface="Open Sans"/>
              <a:cs typeface="Open Sans"/>
              <a:sym typeface="Open Sans"/>
            </a:endParaRPr>
          </a:p>
        </p:txBody>
      </p:sp>
      <p:sp>
        <p:nvSpPr>
          <p:cNvPr id="232" name="Google Shape;232;p13"/>
          <p:cNvSpPr/>
          <p:nvPr/>
        </p:nvSpPr>
        <p:spPr>
          <a:xfrm>
            <a:off x="9635600" y="4200700"/>
            <a:ext cx="2371200" cy="3021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ES" sz="1100">
                <a:latin typeface="Open Sans"/>
                <a:ea typeface="Open Sans"/>
                <a:cs typeface="Open Sans"/>
                <a:sym typeface="Open Sans"/>
              </a:rPr>
              <a:t>East River at E Houston St.</a:t>
            </a:r>
            <a:endParaRPr b="1" sz="1100">
              <a:latin typeface="Open Sans"/>
              <a:ea typeface="Open Sans"/>
              <a:cs typeface="Open Sans"/>
              <a:sym typeface="Open Sans"/>
            </a:endParaRPr>
          </a:p>
        </p:txBody>
      </p:sp>
      <p:sp>
        <p:nvSpPr>
          <p:cNvPr id="233" name="Google Shape;233;p13"/>
          <p:cNvSpPr/>
          <p:nvPr/>
        </p:nvSpPr>
        <p:spPr>
          <a:xfrm>
            <a:off x="6791625" y="3778750"/>
            <a:ext cx="1837500" cy="302100"/>
          </a:xfrm>
          <a:prstGeom prst="rect">
            <a:avLst/>
          </a:prstGeom>
          <a:solidFill>
            <a:srgbClr val="EEEEEE"/>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s-ES" sz="1100">
                <a:latin typeface="Open Sans"/>
                <a:ea typeface="Open Sans"/>
                <a:cs typeface="Open Sans"/>
                <a:sym typeface="Open Sans"/>
              </a:rPr>
              <a:t>Route 9A at 11th St.</a:t>
            </a:r>
            <a:endParaRPr b="1" sz="1100">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4"/>
          <p:cNvSpPr txBox="1"/>
          <p:nvPr/>
        </p:nvSpPr>
        <p:spPr>
          <a:xfrm>
            <a:off x="0" y="6582899"/>
            <a:ext cx="3596640" cy="2085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100"/>
              <a:buFont typeface="Arial"/>
              <a:buNone/>
            </a:pPr>
            <a:r>
              <a:rPr b="1" i="0" lang="es-ES" sz="1100" u="none" cap="none" strike="noStrike">
                <a:solidFill>
                  <a:srgbClr val="222A35"/>
                </a:solidFill>
                <a:latin typeface="Arial"/>
                <a:ea typeface="Arial"/>
                <a:cs typeface="Arial"/>
                <a:sym typeface="Arial"/>
              </a:rPr>
              <a:t>BIKESTORES</a:t>
            </a:r>
            <a:endParaRPr b="1" i="0" sz="4400" u="none" cap="none" strike="noStrike">
              <a:solidFill>
                <a:srgbClr val="222A35"/>
              </a:solidFill>
              <a:latin typeface="Arial"/>
              <a:ea typeface="Arial"/>
              <a:cs typeface="Arial"/>
              <a:sym typeface="Arial"/>
            </a:endParaRPr>
          </a:p>
        </p:txBody>
      </p:sp>
      <p:pic>
        <p:nvPicPr>
          <p:cNvPr id="239" name="Google Shape;239;p14"/>
          <p:cNvPicPr preferRelativeResize="0"/>
          <p:nvPr/>
        </p:nvPicPr>
        <p:blipFill rotWithShape="1">
          <a:blip r:embed="rId3">
            <a:alphaModFix/>
          </a:blip>
          <a:srcRect b="0" l="0" r="0" t="0"/>
          <a:stretch/>
        </p:blipFill>
        <p:spPr>
          <a:xfrm>
            <a:off x="1030159" y="6489361"/>
            <a:ext cx="318609" cy="302100"/>
          </a:xfrm>
          <a:prstGeom prst="rect">
            <a:avLst/>
          </a:prstGeom>
          <a:noFill/>
          <a:ln>
            <a:noFill/>
          </a:ln>
        </p:spPr>
      </p:pic>
      <p:sp>
        <p:nvSpPr>
          <p:cNvPr id="240" name="Google Shape;240;p14"/>
          <p:cNvSpPr txBox="1"/>
          <p:nvPr/>
        </p:nvSpPr>
        <p:spPr>
          <a:xfrm>
            <a:off x="1211209" y="1993043"/>
            <a:ext cx="2047848" cy="59160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1200"/>
              <a:buFont typeface="Arial"/>
              <a:buNone/>
            </a:pPr>
            <a:r>
              <a:t/>
            </a:r>
            <a:endParaRPr b="1" i="0" sz="1200" u="none" cap="none" strike="noStrike">
              <a:solidFill>
                <a:srgbClr val="222A35"/>
              </a:solidFill>
              <a:highlight>
                <a:srgbClr val="FBF5FC"/>
              </a:highlight>
              <a:latin typeface="Arial"/>
              <a:ea typeface="Arial"/>
              <a:cs typeface="Arial"/>
              <a:sym typeface="Arial"/>
            </a:endParaRPr>
          </a:p>
        </p:txBody>
      </p:sp>
      <p:sp>
        <p:nvSpPr>
          <p:cNvPr id="241" name="Google Shape;241;p14"/>
          <p:cNvSpPr/>
          <p:nvPr/>
        </p:nvSpPr>
        <p:spPr>
          <a:xfrm>
            <a:off x="1894050" y="295950"/>
            <a:ext cx="8403900" cy="7827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222A35"/>
              </a:buClr>
              <a:buSzPts val="2400"/>
              <a:buFont typeface="Arial"/>
              <a:buNone/>
            </a:pPr>
            <a:r>
              <a:rPr b="1" lang="es-ES" sz="4200">
                <a:solidFill>
                  <a:srgbClr val="222A35"/>
                </a:solidFill>
              </a:rPr>
              <a:t>TOTAL DE CICLISTAS POR AÑO</a:t>
            </a:r>
            <a:endParaRPr b="1" i="0" sz="4200" u="none" cap="none" strike="noStrike">
              <a:solidFill>
                <a:srgbClr val="222A35"/>
              </a:solidFill>
              <a:latin typeface="Arial"/>
              <a:ea typeface="Arial"/>
              <a:cs typeface="Arial"/>
              <a:sym typeface="Arial"/>
            </a:endParaRPr>
          </a:p>
        </p:txBody>
      </p:sp>
      <p:pic>
        <p:nvPicPr>
          <p:cNvPr id="242" name="Google Shape;242;p14"/>
          <p:cNvPicPr preferRelativeResize="0"/>
          <p:nvPr/>
        </p:nvPicPr>
        <p:blipFill>
          <a:blip r:embed="rId4">
            <a:alphaModFix/>
          </a:blip>
          <a:stretch>
            <a:fillRect/>
          </a:stretch>
        </p:blipFill>
        <p:spPr>
          <a:xfrm>
            <a:off x="1230376" y="2364475"/>
            <a:ext cx="9731249" cy="4304625"/>
          </a:xfrm>
          <a:prstGeom prst="rect">
            <a:avLst/>
          </a:prstGeom>
          <a:noFill/>
          <a:ln>
            <a:noFill/>
          </a:ln>
        </p:spPr>
      </p:pic>
      <p:sp>
        <p:nvSpPr>
          <p:cNvPr id="243" name="Google Shape;243;p14"/>
          <p:cNvSpPr/>
          <p:nvPr/>
        </p:nvSpPr>
        <p:spPr>
          <a:xfrm>
            <a:off x="633400" y="1240075"/>
            <a:ext cx="11025600" cy="8958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222A35"/>
              </a:buClr>
              <a:buSzPts val="1400"/>
              <a:buFont typeface="Arial"/>
              <a:buNone/>
            </a:pPr>
            <a:r>
              <a:rPr lang="es-ES" sz="2200">
                <a:solidFill>
                  <a:srgbClr val="222A35"/>
                </a:solidFill>
              </a:rPr>
              <a:t>Podemos ver cómo claramente a lo largo de los años la cantidad de ciclistas que han pasado por las estaciones ha ido creciendo notablemente.</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4c15cb0aec_0_20"/>
          <p:cNvSpPr txBox="1"/>
          <p:nvPr/>
        </p:nvSpPr>
        <p:spPr>
          <a:xfrm>
            <a:off x="0" y="6582899"/>
            <a:ext cx="3596700" cy="208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100"/>
              <a:buFont typeface="Arial"/>
              <a:buNone/>
            </a:pPr>
            <a:r>
              <a:rPr b="1" i="0" lang="es-ES" sz="1100" u="none" cap="none" strike="noStrike">
                <a:solidFill>
                  <a:srgbClr val="222A35"/>
                </a:solidFill>
                <a:latin typeface="Arial"/>
                <a:ea typeface="Arial"/>
                <a:cs typeface="Arial"/>
                <a:sym typeface="Arial"/>
              </a:rPr>
              <a:t>BIKESTORES</a:t>
            </a:r>
            <a:endParaRPr b="1" i="0" sz="4400" u="none" cap="none" strike="noStrike">
              <a:solidFill>
                <a:srgbClr val="222A35"/>
              </a:solidFill>
              <a:latin typeface="Arial"/>
              <a:ea typeface="Arial"/>
              <a:cs typeface="Arial"/>
              <a:sym typeface="Arial"/>
            </a:endParaRPr>
          </a:p>
        </p:txBody>
      </p:sp>
      <p:pic>
        <p:nvPicPr>
          <p:cNvPr id="249" name="Google Shape;249;g14c15cb0aec_0_20"/>
          <p:cNvPicPr preferRelativeResize="0"/>
          <p:nvPr/>
        </p:nvPicPr>
        <p:blipFill rotWithShape="1">
          <a:blip r:embed="rId3">
            <a:alphaModFix/>
          </a:blip>
          <a:srcRect b="0" l="0" r="0" t="0"/>
          <a:stretch/>
        </p:blipFill>
        <p:spPr>
          <a:xfrm>
            <a:off x="1030159" y="6489361"/>
            <a:ext cx="318609" cy="302100"/>
          </a:xfrm>
          <a:prstGeom prst="rect">
            <a:avLst/>
          </a:prstGeom>
          <a:noFill/>
          <a:ln>
            <a:noFill/>
          </a:ln>
        </p:spPr>
      </p:pic>
      <p:sp>
        <p:nvSpPr>
          <p:cNvPr id="250" name="Google Shape;250;g14c15cb0aec_0_20"/>
          <p:cNvSpPr txBox="1"/>
          <p:nvPr/>
        </p:nvSpPr>
        <p:spPr>
          <a:xfrm>
            <a:off x="1211209" y="1993043"/>
            <a:ext cx="2047800" cy="591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1200"/>
              <a:buFont typeface="Arial"/>
              <a:buNone/>
            </a:pPr>
            <a:r>
              <a:t/>
            </a:r>
            <a:endParaRPr b="1" i="0" sz="1200" u="none" cap="none" strike="noStrike">
              <a:solidFill>
                <a:srgbClr val="222A35"/>
              </a:solidFill>
              <a:highlight>
                <a:srgbClr val="FBF5FC"/>
              </a:highlight>
              <a:latin typeface="Arial"/>
              <a:ea typeface="Arial"/>
              <a:cs typeface="Arial"/>
              <a:sym typeface="Arial"/>
            </a:endParaRPr>
          </a:p>
        </p:txBody>
      </p:sp>
      <p:sp>
        <p:nvSpPr>
          <p:cNvPr id="251" name="Google Shape;251;g14c15cb0aec_0_20"/>
          <p:cNvSpPr/>
          <p:nvPr/>
        </p:nvSpPr>
        <p:spPr>
          <a:xfrm>
            <a:off x="3061250" y="237825"/>
            <a:ext cx="6481800" cy="7827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222A35"/>
              </a:buClr>
              <a:buSzPts val="2400"/>
              <a:buFont typeface="Arial"/>
              <a:buNone/>
            </a:pPr>
            <a:r>
              <a:rPr b="1" lang="es-ES" sz="3900">
                <a:solidFill>
                  <a:srgbClr val="222A35"/>
                </a:solidFill>
              </a:rPr>
              <a:t>ANÁLISIS</a:t>
            </a:r>
            <a:r>
              <a:rPr b="1" lang="es-ES" sz="3900">
                <a:solidFill>
                  <a:srgbClr val="222A35"/>
                </a:solidFill>
              </a:rPr>
              <a:t> POR ESTACIÓN</a:t>
            </a:r>
            <a:endParaRPr b="1" i="0" sz="3900" u="none" cap="none" strike="noStrike">
              <a:solidFill>
                <a:srgbClr val="222A35"/>
              </a:solidFill>
              <a:latin typeface="Arial"/>
              <a:ea typeface="Arial"/>
              <a:cs typeface="Arial"/>
              <a:sym typeface="Arial"/>
            </a:endParaRPr>
          </a:p>
        </p:txBody>
      </p:sp>
      <p:pic>
        <p:nvPicPr>
          <p:cNvPr id="252" name="Google Shape;252;g14c15cb0aec_0_20"/>
          <p:cNvPicPr preferRelativeResize="0"/>
          <p:nvPr/>
        </p:nvPicPr>
        <p:blipFill>
          <a:blip r:embed="rId4">
            <a:alphaModFix/>
          </a:blip>
          <a:stretch>
            <a:fillRect/>
          </a:stretch>
        </p:blipFill>
        <p:spPr>
          <a:xfrm>
            <a:off x="1241876" y="2293851"/>
            <a:ext cx="10120550" cy="4283475"/>
          </a:xfrm>
          <a:prstGeom prst="rect">
            <a:avLst/>
          </a:prstGeom>
          <a:noFill/>
          <a:ln>
            <a:noFill/>
          </a:ln>
        </p:spPr>
      </p:pic>
      <p:sp>
        <p:nvSpPr>
          <p:cNvPr id="253" name="Google Shape;253;g14c15cb0aec_0_20"/>
          <p:cNvSpPr/>
          <p:nvPr/>
        </p:nvSpPr>
        <p:spPr>
          <a:xfrm>
            <a:off x="475125" y="1240075"/>
            <a:ext cx="11316000" cy="8958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222A35"/>
              </a:buClr>
              <a:buSzPts val="1400"/>
              <a:buFont typeface="Arial"/>
              <a:buNone/>
            </a:pPr>
            <a:r>
              <a:rPr lang="es-ES" sz="2000">
                <a:solidFill>
                  <a:srgbClr val="222A35"/>
                </a:solidFill>
              </a:rPr>
              <a:t>Si realizamos el mismo análisis pero lo segmentamos por las estaciones </a:t>
            </a:r>
            <a:r>
              <a:rPr lang="es-ES" sz="2000">
                <a:solidFill>
                  <a:srgbClr val="222A35"/>
                </a:solidFill>
              </a:rPr>
              <a:t>podemos</a:t>
            </a:r>
            <a:r>
              <a:rPr lang="es-ES" sz="2000">
                <a:solidFill>
                  <a:srgbClr val="222A35"/>
                </a:solidFill>
              </a:rPr>
              <a:t> ver que la mayor cantidad de ciclistas ha pasado por </a:t>
            </a:r>
            <a:r>
              <a:rPr lang="es-ES" sz="2000">
                <a:solidFill>
                  <a:srgbClr val="222A35"/>
                </a:solidFill>
                <a:highlight>
                  <a:schemeClr val="lt1"/>
                </a:highlight>
              </a:rPr>
              <a:t>Route 9A at 11th St. </a:t>
            </a:r>
            <a:endParaRPr sz="1900">
              <a:solidFill>
                <a:srgbClr val="222A3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4c1f79a9fd_1_0"/>
          <p:cNvSpPr txBox="1"/>
          <p:nvPr/>
        </p:nvSpPr>
        <p:spPr>
          <a:xfrm>
            <a:off x="0" y="6582899"/>
            <a:ext cx="3596700" cy="208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100"/>
              <a:buFont typeface="Arial"/>
              <a:buNone/>
            </a:pPr>
            <a:r>
              <a:rPr b="1" i="0" lang="es-ES" sz="1100" u="none" cap="none" strike="noStrike">
                <a:solidFill>
                  <a:srgbClr val="222A35"/>
                </a:solidFill>
                <a:latin typeface="Arial"/>
                <a:ea typeface="Arial"/>
                <a:cs typeface="Arial"/>
                <a:sym typeface="Arial"/>
              </a:rPr>
              <a:t>BIKESTORES</a:t>
            </a:r>
            <a:endParaRPr b="1" i="0" sz="4400" u="none" cap="none" strike="noStrike">
              <a:solidFill>
                <a:srgbClr val="222A35"/>
              </a:solidFill>
              <a:latin typeface="Arial"/>
              <a:ea typeface="Arial"/>
              <a:cs typeface="Arial"/>
              <a:sym typeface="Arial"/>
            </a:endParaRPr>
          </a:p>
        </p:txBody>
      </p:sp>
      <p:pic>
        <p:nvPicPr>
          <p:cNvPr id="259" name="Google Shape;259;g14c1f79a9fd_1_0"/>
          <p:cNvPicPr preferRelativeResize="0"/>
          <p:nvPr/>
        </p:nvPicPr>
        <p:blipFill rotWithShape="1">
          <a:blip r:embed="rId3">
            <a:alphaModFix/>
          </a:blip>
          <a:srcRect b="0" l="0" r="0" t="0"/>
          <a:stretch/>
        </p:blipFill>
        <p:spPr>
          <a:xfrm>
            <a:off x="1030159" y="6489361"/>
            <a:ext cx="318609" cy="302100"/>
          </a:xfrm>
          <a:prstGeom prst="rect">
            <a:avLst/>
          </a:prstGeom>
          <a:noFill/>
          <a:ln>
            <a:noFill/>
          </a:ln>
        </p:spPr>
      </p:pic>
      <p:sp>
        <p:nvSpPr>
          <p:cNvPr id="260" name="Google Shape;260;g14c1f79a9fd_1_0"/>
          <p:cNvSpPr txBox="1"/>
          <p:nvPr/>
        </p:nvSpPr>
        <p:spPr>
          <a:xfrm>
            <a:off x="3282883" y="2584652"/>
            <a:ext cx="8461500" cy="513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chemeClr val="dk2"/>
              </a:buClr>
              <a:buSzPts val="3200"/>
              <a:buFont typeface="Arial"/>
              <a:buNone/>
            </a:pPr>
            <a:r>
              <a:t/>
            </a:r>
            <a:endParaRPr b="1" i="0" sz="3200" u="none" cap="none" strike="noStrike">
              <a:solidFill>
                <a:srgbClr val="222A35"/>
              </a:solidFill>
              <a:highlight>
                <a:srgbClr val="FBF5FC"/>
              </a:highlight>
              <a:latin typeface="Arial"/>
              <a:ea typeface="Arial"/>
              <a:cs typeface="Arial"/>
              <a:sym typeface="Arial"/>
            </a:endParaRPr>
          </a:p>
        </p:txBody>
      </p:sp>
      <p:sp>
        <p:nvSpPr>
          <p:cNvPr id="261" name="Google Shape;261;g14c1f79a9fd_1_0"/>
          <p:cNvSpPr txBox="1"/>
          <p:nvPr/>
        </p:nvSpPr>
        <p:spPr>
          <a:xfrm>
            <a:off x="1211209" y="1993043"/>
            <a:ext cx="2047800" cy="591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1200"/>
              <a:buFont typeface="Arial"/>
              <a:buNone/>
            </a:pPr>
            <a:r>
              <a:t/>
            </a:r>
            <a:endParaRPr b="1" i="0" sz="1200" u="none" cap="none" strike="noStrike">
              <a:solidFill>
                <a:srgbClr val="222A35"/>
              </a:solidFill>
              <a:highlight>
                <a:srgbClr val="FBF5FC"/>
              </a:highlight>
              <a:latin typeface="Arial"/>
              <a:ea typeface="Arial"/>
              <a:cs typeface="Arial"/>
              <a:sym typeface="Arial"/>
            </a:endParaRPr>
          </a:p>
        </p:txBody>
      </p:sp>
      <p:pic>
        <p:nvPicPr>
          <p:cNvPr id="262" name="Google Shape;262;g14c1f79a9fd_1_0"/>
          <p:cNvPicPr preferRelativeResize="0"/>
          <p:nvPr/>
        </p:nvPicPr>
        <p:blipFill rotWithShape="1">
          <a:blip r:embed="rId4">
            <a:alphaModFix/>
          </a:blip>
          <a:srcRect b="0" l="0" r="0" t="0"/>
          <a:stretch/>
        </p:blipFill>
        <p:spPr>
          <a:xfrm>
            <a:off x="677783" y="2155197"/>
            <a:ext cx="2757488" cy="2547616"/>
          </a:xfrm>
          <a:prstGeom prst="rect">
            <a:avLst/>
          </a:prstGeom>
          <a:noFill/>
          <a:ln>
            <a:noFill/>
          </a:ln>
        </p:spPr>
      </p:pic>
      <p:sp>
        <p:nvSpPr>
          <p:cNvPr id="263" name="Google Shape;263;g14c1f79a9fd_1_0"/>
          <p:cNvSpPr/>
          <p:nvPr/>
        </p:nvSpPr>
        <p:spPr>
          <a:xfrm>
            <a:off x="3119050" y="1700775"/>
            <a:ext cx="7563300" cy="29514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Clr>
                <a:srgbClr val="222A35"/>
              </a:buClr>
              <a:buSzPts val="2400"/>
              <a:buFont typeface="Arial"/>
              <a:buNone/>
            </a:pPr>
            <a:r>
              <a:rPr b="1" lang="es-ES" sz="5200">
                <a:solidFill>
                  <a:srgbClr val="222A35"/>
                </a:solidFill>
              </a:rPr>
              <a:t>INSIGHTS </a:t>
            </a:r>
            <a:endParaRPr b="1" sz="5200">
              <a:solidFill>
                <a:srgbClr val="222A35"/>
              </a:solidFill>
            </a:endParaRPr>
          </a:p>
          <a:p>
            <a:pPr indent="0" lvl="0" marL="0" marR="0" rtl="0" algn="ctr">
              <a:lnSpc>
                <a:spcPct val="115000"/>
              </a:lnSpc>
              <a:spcBef>
                <a:spcPts val="0"/>
              </a:spcBef>
              <a:spcAft>
                <a:spcPts val="0"/>
              </a:spcAft>
              <a:buClr>
                <a:srgbClr val="222A35"/>
              </a:buClr>
              <a:buSzPts val="2400"/>
              <a:buFont typeface="Arial"/>
              <a:buNone/>
            </a:pPr>
            <a:r>
              <a:rPr b="1" lang="es-ES" sz="5200">
                <a:solidFill>
                  <a:srgbClr val="222A35"/>
                </a:solidFill>
              </a:rPr>
              <a:t>&amp; </a:t>
            </a:r>
            <a:endParaRPr b="1" sz="5200">
              <a:solidFill>
                <a:srgbClr val="222A35"/>
              </a:solidFill>
            </a:endParaRPr>
          </a:p>
          <a:p>
            <a:pPr indent="0" lvl="0" marL="0" marR="0" rtl="0" algn="ctr">
              <a:lnSpc>
                <a:spcPct val="115000"/>
              </a:lnSpc>
              <a:spcBef>
                <a:spcPts val="0"/>
              </a:spcBef>
              <a:spcAft>
                <a:spcPts val="0"/>
              </a:spcAft>
              <a:buClr>
                <a:srgbClr val="222A35"/>
              </a:buClr>
              <a:buSzPts val="2400"/>
              <a:buFont typeface="Arial"/>
              <a:buNone/>
            </a:pPr>
            <a:r>
              <a:rPr b="1" lang="es-ES" sz="5200">
                <a:solidFill>
                  <a:srgbClr val="222A35"/>
                </a:solidFill>
              </a:rPr>
              <a:t>RECOMENDACIONES</a:t>
            </a:r>
            <a:endParaRPr b="1" sz="5300">
              <a:solidFill>
                <a:srgbClr val="222A3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14c1f79a9fd_1_8"/>
          <p:cNvSpPr txBox="1"/>
          <p:nvPr/>
        </p:nvSpPr>
        <p:spPr>
          <a:xfrm>
            <a:off x="0" y="6582899"/>
            <a:ext cx="3596700" cy="208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100"/>
              <a:buFont typeface="Arial"/>
              <a:buNone/>
            </a:pPr>
            <a:r>
              <a:rPr b="1" i="0" lang="es-ES" sz="1100" u="none" cap="none" strike="noStrike">
                <a:solidFill>
                  <a:srgbClr val="222A35"/>
                </a:solidFill>
                <a:latin typeface="Arial"/>
                <a:ea typeface="Arial"/>
                <a:cs typeface="Arial"/>
                <a:sym typeface="Arial"/>
              </a:rPr>
              <a:t>BIKESTORES</a:t>
            </a:r>
            <a:endParaRPr b="1" i="0" sz="4400" u="none" cap="none" strike="noStrike">
              <a:solidFill>
                <a:srgbClr val="222A35"/>
              </a:solidFill>
              <a:latin typeface="Arial"/>
              <a:ea typeface="Arial"/>
              <a:cs typeface="Arial"/>
              <a:sym typeface="Arial"/>
            </a:endParaRPr>
          </a:p>
        </p:txBody>
      </p:sp>
      <p:pic>
        <p:nvPicPr>
          <p:cNvPr id="269" name="Google Shape;269;g14c1f79a9fd_1_8"/>
          <p:cNvPicPr preferRelativeResize="0"/>
          <p:nvPr/>
        </p:nvPicPr>
        <p:blipFill rotWithShape="1">
          <a:blip r:embed="rId3">
            <a:alphaModFix/>
          </a:blip>
          <a:srcRect b="0" l="0" r="0" t="0"/>
          <a:stretch/>
        </p:blipFill>
        <p:spPr>
          <a:xfrm>
            <a:off x="1030159" y="6489361"/>
            <a:ext cx="318609" cy="302100"/>
          </a:xfrm>
          <a:prstGeom prst="rect">
            <a:avLst/>
          </a:prstGeom>
          <a:noFill/>
          <a:ln>
            <a:noFill/>
          </a:ln>
        </p:spPr>
      </p:pic>
      <p:sp>
        <p:nvSpPr>
          <p:cNvPr id="270" name="Google Shape;270;g14c1f79a9fd_1_8"/>
          <p:cNvSpPr txBox="1"/>
          <p:nvPr/>
        </p:nvSpPr>
        <p:spPr>
          <a:xfrm>
            <a:off x="1211209" y="1993043"/>
            <a:ext cx="2047800" cy="591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1200"/>
              <a:buFont typeface="Arial"/>
              <a:buNone/>
            </a:pPr>
            <a:r>
              <a:t/>
            </a:r>
            <a:endParaRPr b="1" i="0" sz="1200" u="none" cap="none" strike="noStrike">
              <a:solidFill>
                <a:srgbClr val="222A35"/>
              </a:solidFill>
              <a:highlight>
                <a:srgbClr val="FBF5FC"/>
              </a:highlight>
              <a:latin typeface="Arial"/>
              <a:ea typeface="Arial"/>
              <a:cs typeface="Arial"/>
              <a:sym typeface="Arial"/>
            </a:endParaRPr>
          </a:p>
        </p:txBody>
      </p:sp>
      <p:sp>
        <p:nvSpPr>
          <p:cNvPr id="271" name="Google Shape;271;g14c1f79a9fd_1_8"/>
          <p:cNvSpPr/>
          <p:nvPr/>
        </p:nvSpPr>
        <p:spPr>
          <a:xfrm>
            <a:off x="1044321" y="4018072"/>
            <a:ext cx="11014200" cy="14001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222A35"/>
              </a:buClr>
              <a:buSzPts val="1200"/>
              <a:buFont typeface="Arial"/>
              <a:buNone/>
            </a:pPr>
            <a:r>
              <a:rPr b="1" i="0" lang="es-ES" sz="1200" u="none" cap="none" strike="noStrike">
                <a:solidFill>
                  <a:srgbClr val="222A35"/>
                </a:solidFill>
                <a:latin typeface="Arial"/>
                <a:ea typeface="Arial"/>
                <a:cs typeface="Arial"/>
                <a:sym typeface="Arial"/>
              </a:rPr>
              <a:t>La marca que genera los mayores ingresos.</a:t>
            </a:r>
            <a:endParaRPr/>
          </a:p>
          <a:p>
            <a:pPr indent="0" lvl="0" marL="0" marR="0" rtl="0" algn="l">
              <a:lnSpc>
                <a:spcPct val="150000"/>
              </a:lnSpc>
              <a:spcBef>
                <a:spcPts val="0"/>
              </a:spcBef>
              <a:spcAft>
                <a:spcPts val="0"/>
              </a:spcAft>
              <a:buClr>
                <a:srgbClr val="222A35"/>
              </a:buClr>
              <a:buSzPts val="1200"/>
              <a:buFont typeface="Arial"/>
              <a:buNone/>
            </a:pPr>
            <a:r>
              <a:rPr b="1" i="0" lang="es-ES" sz="1200" u="none" cap="none" strike="noStrike">
                <a:solidFill>
                  <a:srgbClr val="222A35"/>
                </a:solidFill>
                <a:latin typeface="Arial"/>
                <a:ea typeface="Arial"/>
                <a:cs typeface="Arial"/>
                <a:sym typeface="Arial"/>
              </a:rPr>
              <a:t>Con respecto a los ingresos por Marca, Trek Brand es la que genera los mayores ingresos en las 3 tiendas.</a:t>
            </a:r>
            <a:endParaRPr/>
          </a:p>
          <a:p>
            <a:pPr indent="0" lvl="0" marL="0" marR="0" rtl="0" algn="l">
              <a:lnSpc>
                <a:spcPct val="150000"/>
              </a:lnSpc>
              <a:spcBef>
                <a:spcPts val="0"/>
              </a:spcBef>
              <a:spcAft>
                <a:spcPts val="0"/>
              </a:spcAft>
              <a:buClr>
                <a:srgbClr val="222A35"/>
              </a:buClr>
              <a:buSzPts val="1200"/>
              <a:buFont typeface="Arial"/>
              <a:buNone/>
            </a:pPr>
            <a:r>
              <a:rPr b="1" i="0" lang="es-ES" sz="1200" u="none" cap="none" strike="noStrike">
                <a:solidFill>
                  <a:srgbClr val="222A35"/>
                </a:solidFill>
                <a:latin typeface="Arial"/>
                <a:ea typeface="Arial"/>
                <a:cs typeface="Arial"/>
                <a:sym typeface="Arial"/>
              </a:rPr>
              <a:t>En segundo lugar se encuentra Surly y luego Haro.</a:t>
            </a:r>
            <a:endParaRPr/>
          </a:p>
          <a:p>
            <a:pPr indent="0" lvl="0" marL="0" marR="0" rtl="0" algn="l">
              <a:lnSpc>
                <a:spcPct val="150000"/>
              </a:lnSpc>
              <a:spcBef>
                <a:spcPts val="0"/>
              </a:spcBef>
              <a:spcAft>
                <a:spcPts val="0"/>
              </a:spcAft>
              <a:buClr>
                <a:srgbClr val="222A35"/>
              </a:buClr>
              <a:buSzPts val="1200"/>
              <a:buFont typeface="Arial"/>
              <a:buNone/>
            </a:pPr>
            <a:r>
              <a:rPr b="1" i="0" lang="es-ES" sz="1200" u="none" cap="none" strike="noStrike">
                <a:solidFill>
                  <a:srgbClr val="222A35"/>
                </a:solidFill>
                <a:latin typeface="Arial"/>
                <a:ea typeface="Arial"/>
                <a:cs typeface="Arial"/>
                <a:sym typeface="Arial"/>
              </a:rPr>
              <a:t>Recomendamos mantener las estrategias de marketing para estas 3 marcas pero sí sería bueno incluir nuevas iniciativas para marcas como Strider y Pure Cycles que </a:t>
            </a:r>
            <a:r>
              <a:rPr b="1" lang="es-ES" sz="1200">
                <a:solidFill>
                  <a:srgbClr val="222A35"/>
                </a:solidFill>
              </a:rPr>
              <a:t>tienen</a:t>
            </a:r>
            <a:r>
              <a:rPr b="1" i="0" lang="es-ES" sz="1200" u="none" cap="none" strike="noStrike">
                <a:solidFill>
                  <a:srgbClr val="222A35"/>
                </a:solidFill>
                <a:latin typeface="Arial"/>
                <a:ea typeface="Arial"/>
                <a:cs typeface="Arial"/>
                <a:sym typeface="Arial"/>
              </a:rPr>
              <a:t> poca salida.</a:t>
            </a:r>
            <a:endParaRPr/>
          </a:p>
        </p:txBody>
      </p:sp>
      <p:pic>
        <p:nvPicPr>
          <p:cNvPr id="272" name="Google Shape;272;g14c1f79a9fd_1_8"/>
          <p:cNvPicPr preferRelativeResize="0"/>
          <p:nvPr/>
        </p:nvPicPr>
        <p:blipFill rotWithShape="1">
          <a:blip r:embed="rId4">
            <a:alphaModFix/>
          </a:blip>
          <a:srcRect b="0" l="0" r="0" t="0"/>
          <a:stretch/>
        </p:blipFill>
        <p:spPr>
          <a:xfrm>
            <a:off x="235252" y="1058355"/>
            <a:ext cx="637426" cy="899524"/>
          </a:xfrm>
          <a:prstGeom prst="rect">
            <a:avLst/>
          </a:prstGeom>
          <a:noFill/>
          <a:ln>
            <a:noFill/>
          </a:ln>
        </p:spPr>
      </p:pic>
      <p:pic>
        <p:nvPicPr>
          <p:cNvPr id="273" name="Google Shape;273;g14c1f79a9fd_1_8"/>
          <p:cNvPicPr preferRelativeResize="0"/>
          <p:nvPr/>
        </p:nvPicPr>
        <p:blipFill rotWithShape="1">
          <a:blip r:embed="rId5">
            <a:alphaModFix/>
          </a:blip>
          <a:srcRect b="0" l="0" r="0" t="0"/>
          <a:stretch/>
        </p:blipFill>
        <p:spPr>
          <a:xfrm>
            <a:off x="241230" y="2432252"/>
            <a:ext cx="669549" cy="956499"/>
          </a:xfrm>
          <a:prstGeom prst="rect">
            <a:avLst/>
          </a:prstGeom>
          <a:noFill/>
          <a:ln>
            <a:noFill/>
          </a:ln>
        </p:spPr>
      </p:pic>
      <p:pic>
        <p:nvPicPr>
          <p:cNvPr id="274" name="Google Shape;274;g14c1f79a9fd_1_8"/>
          <p:cNvPicPr preferRelativeResize="0"/>
          <p:nvPr/>
        </p:nvPicPr>
        <p:blipFill rotWithShape="1">
          <a:blip r:embed="rId6">
            <a:alphaModFix/>
          </a:blip>
          <a:srcRect b="0" l="0" r="0" t="0"/>
          <a:stretch/>
        </p:blipFill>
        <p:spPr>
          <a:xfrm>
            <a:off x="285095" y="4161915"/>
            <a:ext cx="661820" cy="956499"/>
          </a:xfrm>
          <a:prstGeom prst="rect">
            <a:avLst/>
          </a:prstGeom>
          <a:noFill/>
          <a:ln>
            <a:noFill/>
          </a:ln>
        </p:spPr>
      </p:pic>
      <p:pic>
        <p:nvPicPr>
          <p:cNvPr id="275" name="Google Shape;275;g14c1f79a9fd_1_8"/>
          <p:cNvPicPr preferRelativeResize="0"/>
          <p:nvPr/>
        </p:nvPicPr>
        <p:blipFill rotWithShape="1">
          <a:blip r:embed="rId7">
            <a:alphaModFix/>
          </a:blip>
          <a:srcRect b="0" l="0" r="0" t="0"/>
          <a:stretch/>
        </p:blipFill>
        <p:spPr>
          <a:xfrm>
            <a:off x="171451" y="5427847"/>
            <a:ext cx="739328" cy="946900"/>
          </a:xfrm>
          <a:prstGeom prst="rect">
            <a:avLst/>
          </a:prstGeom>
          <a:noFill/>
          <a:ln>
            <a:noFill/>
          </a:ln>
        </p:spPr>
      </p:pic>
      <p:sp>
        <p:nvSpPr>
          <p:cNvPr id="276" name="Google Shape;276;g14c1f79a9fd_1_8"/>
          <p:cNvSpPr/>
          <p:nvPr/>
        </p:nvSpPr>
        <p:spPr>
          <a:xfrm>
            <a:off x="1044319" y="1026705"/>
            <a:ext cx="11010600" cy="8994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222A35"/>
              </a:buClr>
              <a:buSzPts val="1200"/>
              <a:buFont typeface="Arial"/>
              <a:buNone/>
            </a:pPr>
            <a:r>
              <a:rPr b="1" lang="es-ES" sz="1200">
                <a:solidFill>
                  <a:srgbClr val="222A35"/>
                </a:solidFill>
              </a:rPr>
              <a:t>Cuáles</a:t>
            </a:r>
            <a:r>
              <a:rPr b="1" i="0" lang="es-ES" sz="1200" u="none" cap="none" strike="noStrike">
                <a:solidFill>
                  <a:srgbClr val="222A35"/>
                </a:solidFill>
                <a:latin typeface="Arial"/>
                <a:ea typeface="Arial"/>
                <a:cs typeface="Arial"/>
                <a:sym typeface="Arial"/>
              </a:rPr>
              <a:t> son los puntos de venta que han generado los mayores ingresos en los últimos años.</a:t>
            </a:r>
            <a:endParaRPr/>
          </a:p>
          <a:p>
            <a:pPr indent="0" lvl="0" marL="0" marR="0" rtl="0" algn="l">
              <a:lnSpc>
                <a:spcPct val="150000"/>
              </a:lnSpc>
              <a:spcBef>
                <a:spcPts val="0"/>
              </a:spcBef>
              <a:spcAft>
                <a:spcPts val="0"/>
              </a:spcAft>
              <a:buClr>
                <a:srgbClr val="222A35"/>
              </a:buClr>
              <a:buSzPts val="1200"/>
              <a:buFont typeface="Arial"/>
              <a:buNone/>
            </a:pPr>
            <a:r>
              <a:rPr b="1" i="0" lang="es-ES" sz="1200" u="none" cap="none" strike="noStrike">
                <a:solidFill>
                  <a:srgbClr val="222A35"/>
                </a:solidFill>
                <a:latin typeface="Arial"/>
                <a:ea typeface="Arial"/>
                <a:cs typeface="Arial"/>
                <a:sym typeface="Arial"/>
              </a:rPr>
              <a:t>La tienda Baldwin, en el estado de Nueva York es la que mayores ingresos en total genera.</a:t>
            </a:r>
            <a:endParaRPr/>
          </a:p>
        </p:txBody>
      </p:sp>
      <p:sp>
        <p:nvSpPr>
          <p:cNvPr id="277" name="Google Shape;277;g14c1f79a9fd_1_8"/>
          <p:cNvSpPr/>
          <p:nvPr/>
        </p:nvSpPr>
        <p:spPr>
          <a:xfrm>
            <a:off x="1044320" y="2014937"/>
            <a:ext cx="11010600" cy="19020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222A35"/>
              </a:buClr>
              <a:buSzPts val="1200"/>
              <a:buFont typeface="Arial"/>
              <a:buNone/>
            </a:pPr>
            <a:r>
              <a:rPr b="1" i="0" lang="es-ES" sz="1200" u="none" cap="none" strike="noStrike">
                <a:solidFill>
                  <a:srgbClr val="222A35"/>
                </a:solidFill>
                <a:latin typeface="Arial"/>
                <a:ea typeface="Arial"/>
                <a:cs typeface="Arial"/>
                <a:sym typeface="Arial"/>
              </a:rPr>
              <a:t>De la tienda con mayores ingresos, </a:t>
            </a:r>
            <a:r>
              <a:rPr b="1" lang="es-ES" sz="1200">
                <a:solidFill>
                  <a:srgbClr val="222A35"/>
                </a:solidFill>
              </a:rPr>
              <a:t>cuál</a:t>
            </a:r>
            <a:r>
              <a:rPr b="1" i="0" lang="es-ES" sz="1200" u="none" cap="none" strike="noStrike">
                <a:solidFill>
                  <a:srgbClr val="222A35"/>
                </a:solidFill>
                <a:latin typeface="Arial"/>
                <a:ea typeface="Arial"/>
                <a:cs typeface="Arial"/>
                <a:sym typeface="Arial"/>
              </a:rPr>
              <a:t> es el empleado/a que ha generado los mayores ingresos por ventas para analizar la posibilidad de </a:t>
            </a:r>
            <a:r>
              <a:rPr b="1" lang="es-ES" sz="1200">
                <a:solidFill>
                  <a:srgbClr val="222A35"/>
                </a:solidFill>
              </a:rPr>
              <a:t>otorgar un</a:t>
            </a:r>
            <a:r>
              <a:rPr b="1" i="0" lang="es-ES" sz="1200" u="none" cap="none" strike="noStrike">
                <a:solidFill>
                  <a:srgbClr val="222A35"/>
                </a:solidFill>
                <a:latin typeface="Arial"/>
                <a:ea typeface="Arial"/>
                <a:cs typeface="Arial"/>
                <a:sym typeface="Arial"/>
              </a:rPr>
              <a:t> bono.</a:t>
            </a:r>
            <a:endParaRPr/>
          </a:p>
          <a:p>
            <a:pPr indent="0" lvl="0" marL="0" marR="0" rtl="0" algn="l">
              <a:lnSpc>
                <a:spcPct val="150000"/>
              </a:lnSpc>
              <a:spcBef>
                <a:spcPts val="0"/>
              </a:spcBef>
              <a:spcAft>
                <a:spcPts val="0"/>
              </a:spcAft>
              <a:buClr>
                <a:srgbClr val="222A35"/>
              </a:buClr>
              <a:buSzPts val="1200"/>
              <a:buFont typeface="Arial"/>
              <a:buNone/>
            </a:pPr>
            <a:r>
              <a:rPr b="1" i="0" lang="es-ES" sz="1200" u="none" cap="none" strike="noStrike">
                <a:solidFill>
                  <a:srgbClr val="222A35"/>
                </a:solidFill>
                <a:latin typeface="Arial"/>
                <a:ea typeface="Arial"/>
                <a:cs typeface="Arial"/>
                <a:sym typeface="Arial"/>
              </a:rPr>
              <a:t>Marcelene de Baldwin Bikes, en la que genera los mayores ingresos por ventas de la tienda. Recomendamos otorgarle una bonificación o ofrecerle un cargo más elevado (con incremento de sueldo) para </a:t>
            </a:r>
            <a:r>
              <a:rPr b="1" lang="es-ES" sz="1200">
                <a:solidFill>
                  <a:srgbClr val="222A35"/>
                </a:solidFill>
              </a:rPr>
              <a:t>motivar a</a:t>
            </a:r>
            <a:r>
              <a:rPr b="1" i="0" lang="es-ES" sz="1200" u="none" cap="none" strike="noStrike">
                <a:solidFill>
                  <a:srgbClr val="222A35"/>
                </a:solidFill>
                <a:latin typeface="Arial"/>
                <a:ea typeface="Arial"/>
                <a:cs typeface="Arial"/>
                <a:sym typeface="Arial"/>
              </a:rPr>
              <a:t> seguir trabajando tan bien.</a:t>
            </a:r>
            <a:endParaRPr/>
          </a:p>
          <a:p>
            <a:pPr indent="0" lvl="0" marL="0" marR="0" rtl="0" algn="l">
              <a:lnSpc>
                <a:spcPct val="150000"/>
              </a:lnSpc>
              <a:spcBef>
                <a:spcPts val="0"/>
              </a:spcBef>
              <a:spcAft>
                <a:spcPts val="0"/>
              </a:spcAft>
              <a:buClr>
                <a:srgbClr val="222A35"/>
              </a:buClr>
              <a:buSzPts val="1200"/>
              <a:buFont typeface="Arial"/>
              <a:buNone/>
            </a:pPr>
            <a:r>
              <a:rPr b="1" i="0" lang="es-ES" sz="1200" u="none" cap="none" strike="noStrike">
                <a:solidFill>
                  <a:srgbClr val="222A35"/>
                </a:solidFill>
                <a:latin typeface="Arial"/>
                <a:ea typeface="Arial"/>
                <a:cs typeface="Arial"/>
                <a:sym typeface="Arial"/>
              </a:rPr>
              <a:t>Así mismo, recomendamos también </a:t>
            </a:r>
            <a:r>
              <a:rPr b="1" lang="es-ES" sz="1200">
                <a:solidFill>
                  <a:srgbClr val="222A35"/>
                </a:solidFill>
              </a:rPr>
              <a:t>otorgar</a:t>
            </a:r>
            <a:r>
              <a:rPr b="1" i="0" lang="es-ES" sz="1200" u="none" cap="none" strike="noStrike">
                <a:solidFill>
                  <a:srgbClr val="222A35"/>
                </a:solidFill>
                <a:latin typeface="Arial"/>
                <a:ea typeface="Arial"/>
                <a:cs typeface="Arial"/>
                <a:sym typeface="Arial"/>
              </a:rPr>
              <a:t> alguna bonificación/reconocimiento a los mejores vendedores de las otras dos tiendas. Con el objetivo de motivarlos a incrementar aún más sus ventas y ayudar a potenciar el resto del equipo.</a:t>
            </a:r>
            <a:endParaRPr/>
          </a:p>
          <a:p>
            <a:pPr indent="0" lvl="0" marL="0" marR="0" rtl="0" algn="l">
              <a:lnSpc>
                <a:spcPct val="150000"/>
              </a:lnSpc>
              <a:spcBef>
                <a:spcPts val="0"/>
              </a:spcBef>
              <a:spcAft>
                <a:spcPts val="0"/>
              </a:spcAft>
              <a:buClr>
                <a:srgbClr val="222A35"/>
              </a:buClr>
              <a:buSzPts val="1200"/>
              <a:buFont typeface="Arial"/>
              <a:buNone/>
            </a:pPr>
            <a:r>
              <a:rPr b="1" i="0" lang="es-ES" sz="1200" u="none" cap="none" strike="noStrike">
                <a:solidFill>
                  <a:srgbClr val="222A35"/>
                </a:solidFill>
                <a:latin typeface="Arial"/>
                <a:ea typeface="Arial"/>
                <a:cs typeface="Arial"/>
                <a:sym typeface="Arial"/>
              </a:rPr>
              <a:t>Estos reconocimientos deberían </a:t>
            </a:r>
            <a:r>
              <a:rPr b="1" lang="es-ES" sz="1200">
                <a:solidFill>
                  <a:srgbClr val="222A35"/>
                </a:solidFill>
              </a:rPr>
              <a:t>otorgarse</a:t>
            </a:r>
            <a:r>
              <a:rPr b="1" i="0" lang="es-ES" sz="1200" u="none" cap="none" strike="noStrike">
                <a:solidFill>
                  <a:srgbClr val="222A35"/>
                </a:solidFill>
                <a:latin typeface="Arial"/>
                <a:ea typeface="Arial"/>
                <a:cs typeface="Arial"/>
                <a:sym typeface="Arial"/>
              </a:rPr>
              <a:t> a Genna de Sta Cruz Bikes y Kaii de Rowlett Bikes</a:t>
            </a:r>
            <a:endParaRPr b="1" i="0" sz="1200" u="none" cap="none" strike="noStrike">
              <a:solidFill>
                <a:srgbClr val="222A35"/>
              </a:solidFill>
              <a:latin typeface="Arial"/>
              <a:ea typeface="Arial"/>
              <a:cs typeface="Arial"/>
              <a:sym typeface="Arial"/>
            </a:endParaRPr>
          </a:p>
        </p:txBody>
      </p:sp>
      <p:sp>
        <p:nvSpPr>
          <p:cNvPr id="278" name="Google Shape;278;g14c1f79a9fd_1_8"/>
          <p:cNvSpPr/>
          <p:nvPr/>
        </p:nvSpPr>
        <p:spPr>
          <a:xfrm>
            <a:off x="1044322" y="5513646"/>
            <a:ext cx="11014200" cy="9384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222A35"/>
              </a:buClr>
              <a:buSzPts val="1200"/>
              <a:buFont typeface="Arial"/>
              <a:buNone/>
            </a:pPr>
            <a:r>
              <a:rPr b="1" i="0" lang="es-ES" sz="1200" u="none" cap="none" strike="noStrike">
                <a:solidFill>
                  <a:srgbClr val="222A35"/>
                </a:solidFill>
                <a:latin typeface="Arial"/>
                <a:ea typeface="Arial"/>
                <a:cs typeface="Arial"/>
                <a:sym typeface="Arial"/>
              </a:rPr>
              <a:t>La marca más vendida. </a:t>
            </a:r>
            <a:r>
              <a:rPr b="1" lang="es-ES" sz="1200">
                <a:solidFill>
                  <a:srgbClr val="222A35"/>
                </a:solidFill>
              </a:rPr>
              <a:t>Con respecto</a:t>
            </a:r>
            <a:r>
              <a:rPr b="1" i="0" lang="es-ES" sz="1200" u="none" cap="none" strike="noStrike">
                <a:solidFill>
                  <a:srgbClr val="222A35"/>
                </a:solidFill>
                <a:latin typeface="Arial"/>
                <a:ea typeface="Arial"/>
                <a:cs typeface="Arial"/>
                <a:sym typeface="Arial"/>
              </a:rPr>
              <a:t> a la </a:t>
            </a:r>
            <a:r>
              <a:rPr b="1" lang="es-ES" sz="1200">
                <a:solidFill>
                  <a:srgbClr val="222A35"/>
                </a:solidFill>
              </a:rPr>
              <a:t>cantidad</a:t>
            </a:r>
            <a:r>
              <a:rPr b="1" i="0" lang="es-ES" sz="1200" u="none" cap="none" strike="noStrike">
                <a:solidFill>
                  <a:srgbClr val="222A35"/>
                </a:solidFill>
                <a:latin typeface="Arial"/>
                <a:ea typeface="Arial"/>
                <a:cs typeface="Arial"/>
                <a:sym typeface="Arial"/>
              </a:rPr>
              <a:t> de unidades vendidas, la marca Trek es la lleva la delantera con respecto a las otras. Como mencionamos en el documento se trata de una marca de bicis cuyo uso más frecuente es en la ciudad y su principal comprador son estudiantes.</a:t>
            </a:r>
            <a:endParaRPr/>
          </a:p>
        </p:txBody>
      </p:sp>
      <p:sp>
        <p:nvSpPr>
          <p:cNvPr id="279" name="Google Shape;279;g14c1f79a9fd_1_8"/>
          <p:cNvSpPr/>
          <p:nvPr/>
        </p:nvSpPr>
        <p:spPr>
          <a:xfrm>
            <a:off x="3308725" y="155175"/>
            <a:ext cx="6481800" cy="7827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222A35"/>
              </a:buClr>
              <a:buSzPts val="2400"/>
              <a:buFont typeface="Arial"/>
              <a:buNone/>
            </a:pPr>
            <a:r>
              <a:rPr b="1" lang="es-ES" sz="3000">
                <a:solidFill>
                  <a:srgbClr val="222A35"/>
                </a:solidFill>
              </a:rPr>
              <a:t>INSIGHTS &amp; RECOMENDACIONES</a:t>
            </a:r>
            <a:endParaRPr b="1" sz="3000">
              <a:solidFill>
                <a:srgbClr val="222A35"/>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15"/>
          <p:cNvPicPr preferRelativeResize="0"/>
          <p:nvPr/>
        </p:nvPicPr>
        <p:blipFill rotWithShape="1">
          <a:blip r:embed="rId3">
            <a:alphaModFix/>
          </a:blip>
          <a:srcRect b="0" l="0" r="0" t="0"/>
          <a:stretch/>
        </p:blipFill>
        <p:spPr>
          <a:xfrm>
            <a:off x="133186" y="6180083"/>
            <a:ext cx="804462" cy="677917"/>
          </a:xfrm>
          <a:prstGeom prst="rect">
            <a:avLst/>
          </a:prstGeom>
          <a:noFill/>
          <a:ln>
            <a:noFill/>
          </a:ln>
        </p:spPr>
      </p:pic>
      <p:sp>
        <p:nvSpPr>
          <p:cNvPr id="285" name="Google Shape;285;p15"/>
          <p:cNvSpPr/>
          <p:nvPr/>
        </p:nvSpPr>
        <p:spPr>
          <a:xfrm>
            <a:off x="2314350" y="1722900"/>
            <a:ext cx="7563300" cy="29514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Clr>
                <a:srgbClr val="222A35"/>
              </a:buClr>
              <a:buSzPts val="2400"/>
              <a:buFont typeface="Arial"/>
              <a:buNone/>
            </a:pPr>
            <a:r>
              <a:rPr b="1" lang="es-ES" sz="5200">
                <a:solidFill>
                  <a:srgbClr val="222A35"/>
                </a:solidFill>
              </a:rPr>
              <a:t>MUCHAS GRACIAS</a:t>
            </a:r>
            <a:endParaRPr b="1" sz="5300">
              <a:solidFill>
                <a:srgbClr val="222A3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nvSpPr>
        <p:spPr>
          <a:xfrm>
            <a:off x="0" y="6378573"/>
            <a:ext cx="3596640" cy="2085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600"/>
              <a:buFont typeface="Arial"/>
              <a:buNone/>
            </a:pPr>
            <a:r>
              <a:rPr b="1" i="0" lang="es-ES" sz="1600" u="none" cap="none" strike="noStrike">
                <a:solidFill>
                  <a:srgbClr val="222A35"/>
                </a:solidFill>
                <a:latin typeface="Arial"/>
                <a:ea typeface="Arial"/>
                <a:cs typeface="Arial"/>
                <a:sym typeface="Arial"/>
              </a:rPr>
              <a:t>BIKESTORES</a:t>
            </a:r>
            <a:endParaRPr b="1" i="0" sz="4400" u="none" cap="none" strike="noStrike">
              <a:solidFill>
                <a:srgbClr val="222A35"/>
              </a:solidFill>
              <a:latin typeface="Arial"/>
              <a:ea typeface="Arial"/>
              <a:cs typeface="Arial"/>
              <a:sym typeface="Arial"/>
            </a:endParaRPr>
          </a:p>
        </p:txBody>
      </p:sp>
      <p:sp>
        <p:nvSpPr>
          <p:cNvPr id="96" name="Google Shape;96;p2"/>
          <p:cNvSpPr/>
          <p:nvPr/>
        </p:nvSpPr>
        <p:spPr>
          <a:xfrm>
            <a:off x="1387474" y="2062621"/>
            <a:ext cx="9417052" cy="3287042"/>
          </a:xfrm>
          <a:prstGeom prst="roundRect">
            <a:avLst>
              <a:gd fmla="val 7725" name="adj"/>
            </a:avLst>
          </a:prstGeom>
          <a:solidFill>
            <a:schemeClr val="lt1">
              <a:alpha val="57647"/>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400"/>
              <a:buFont typeface="Arial"/>
              <a:buNone/>
            </a:pPr>
            <a:r>
              <a:rPr b="1" i="0" lang="es-ES" sz="2500" u="none" cap="none" strike="noStrike">
                <a:solidFill>
                  <a:srgbClr val="222A35"/>
                </a:solidFill>
                <a:latin typeface="Arial"/>
                <a:ea typeface="Arial"/>
                <a:cs typeface="Arial"/>
                <a:sym typeface="Arial"/>
              </a:rPr>
              <a:t>¿Existirá un </a:t>
            </a:r>
            <a:r>
              <a:rPr b="1" i="0" lang="es-ES" sz="2500" u="none" cap="none" strike="noStrike">
                <a:solidFill>
                  <a:srgbClr val="757070"/>
                </a:solidFill>
                <a:latin typeface="Arial"/>
                <a:ea typeface="Arial"/>
                <a:cs typeface="Arial"/>
                <a:sym typeface="Arial"/>
              </a:rPr>
              <a:t>PATR</a:t>
            </a:r>
            <a:r>
              <a:rPr b="1" lang="es-ES" sz="2500">
                <a:solidFill>
                  <a:srgbClr val="757070"/>
                </a:solidFill>
              </a:rPr>
              <a:t>Ó</a:t>
            </a:r>
            <a:r>
              <a:rPr b="1" i="0" lang="es-ES" sz="2500" u="none" cap="none" strike="noStrike">
                <a:solidFill>
                  <a:srgbClr val="757070"/>
                </a:solidFill>
                <a:latin typeface="Arial"/>
                <a:ea typeface="Arial"/>
                <a:cs typeface="Arial"/>
                <a:sym typeface="Arial"/>
              </a:rPr>
              <a:t>N</a:t>
            </a:r>
            <a:r>
              <a:rPr b="1" i="0" lang="es-ES" sz="2500" u="none" cap="none" strike="noStrike">
                <a:solidFill>
                  <a:srgbClr val="222A35"/>
                </a:solidFill>
                <a:latin typeface="Arial"/>
                <a:ea typeface="Arial"/>
                <a:cs typeface="Arial"/>
                <a:sym typeface="Arial"/>
              </a:rPr>
              <a:t> que permita predecir </a:t>
            </a:r>
            <a:r>
              <a:rPr b="1" lang="es-ES" sz="2500">
                <a:solidFill>
                  <a:srgbClr val="222A35"/>
                </a:solidFill>
              </a:rPr>
              <a:t>qué</a:t>
            </a:r>
            <a:r>
              <a:rPr b="1" i="0" lang="es-ES" sz="2500" u="none" cap="none" strike="noStrike">
                <a:solidFill>
                  <a:srgbClr val="222A35"/>
                </a:solidFill>
                <a:latin typeface="Arial"/>
                <a:ea typeface="Arial"/>
                <a:cs typeface="Arial"/>
                <a:sym typeface="Arial"/>
              </a:rPr>
              <a:t> </a:t>
            </a:r>
            <a:r>
              <a:rPr b="1" lang="es-ES" sz="2500">
                <a:solidFill>
                  <a:srgbClr val="757070"/>
                </a:solidFill>
              </a:rPr>
              <a:t>CATEGORÍA</a:t>
            </a:r>
            <a:r>
              <a:rPr b="1" i="0" lang="es-ES" sz="2500" u="none" cap="none" strike="noStrike">
                <a:solidFill>
                  <a:srgbClr val="222A35"/>
                </a:solidFill>
                <a:latin typeface="Arial"/>
                <a:ea typeface="Arial"/>
                <a:cs typeface="Arial"/>
                <a:sym typeface="Arial"/>
              </a:rPr>
              <a:t> y </a:t>
            </a:r>
            <a:r>
              <a:rPr b="1" i="0" lang="es-ES" sz="2500" u="none" cap="none" strike="noStrike">
                <a:solidFill>
                  <a:srgbClr val="757070"/>
                </a:solidFill>
                <a:latin typeface="Arial"/>
                <a:ea typeface="Arial"/>
                <a:cs typeface="Arial"/>
                <a:sym typeface="Arial"/>
              </a:rPr>
              <a:t>MARCA</a:t>
            </a:r>
            <a:r>
              <a:rPr b="1" i="0" lang="es-ES" sz="2500" u="none" cap="none" strike="noStrike">
                <a:solidFill>
                  <a:srgbClr val="222A35"/>
                </a:solidFill>
                <a:latin typeface="Arial"/>
                <a:ea typeface="Arial"/>
                <a:cs typeface="Arial"/>
                <a:sym typeface="Arial"/>
              </a:rPr>
              <a:t> de bici necesita </a:t>
            </a:r>
            <a:r>
              <a:rPr b="1" i="0" lang="es-ES" sz="2500" u="none" cap="none" strike="noStrike">
                <a:solidFill>
                  <a:srgbClr val="757070"/>
                </a:solidFill>
                <a:latin typeface="Arial"/>
                <a:ea typeface="Arial"/>
                <a:cs typeface="Arial"/>
                <a:sym typeface="Arial"/>
              </a:rPr>
              <a:t>MAYOR STOCK </a:t>
            </a:r>
            <a:r>
              <a:rPr b="1" i="0" lang="es-ES" sz="2500" u="none" cap="none" strike="noStrike">
                <a:solidFill>
                  <a:srgbClr val="222A35"/>
                </a:solidFill>
                <a:latin typeface="Arial"/>
                <a:ea typeface="Arial"/>
                <a:cs typeface="Arial"/>
                <a:sym typeface="Arial"/>
              </a:rPr>
              <a:t>para el siguiente verano?</a:t>
            </a:r>
            <a:endParaRPr b="1" i="0" sz="2500" u="none" cap="none" strike="noStrike">
              <a:solidFill>
                <a:srgbClr val="222A35"/>
              </a:solidFill>
              <a:latin typeface="Arial"/>
              <a:ea typeface="Arial"/>
              <a:cs typeface="Arial"/>
              <a:sym typeface="Arial"/>
            </a:endParaRPr>
          </a:p>
        </p:txBody>
      </p:sp>
      <p:pic>
        <p:nvPicPr>
          <p:cNvPr id="97" name="Google Shape;97;p2"/>
          <p:cNvPicPr preferRelativeResize="0"/>
          <p:nvPr/>
        </p:nvPicPr>
        <p:blipFill rotWithShape="1">
          <a:blip r:embed="rId3">
            <a:alphaModFix/>
          </a:blip>
          <a:srcRect b="0" l="0" r="0" t="0"/>
          <a:stretch/>
        </p:blipFill>
        <p:spPr>
          <a:xfrm>
            <a:off x="1470229" y="6228292"/>
            <a:ext cx="531291" cy="503762"/>
          </a:xfrm>
          <a:prstGeom prst="rect">
            <a:avLst/>
          </a:prstGeom>
          <a:noFill/>
          <a:ln>
            <a:noFill/>
          </a:ln>
        </p:spPr>
      </p:pic>
      <p:sp>
        <p:nvSpPr>
          <p:cNvPr id="98" name="Google Shape;98;p2"/>
          <p:cNvSpPr/>
          <p:nvPr/>
        </p:nvSpPr>
        <p:spPr>
          <a:xfrm>
            <a:off x="4037100" y="476452"/>
            <a:ext cx="4117800" cy="10278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400"/>
              <a:buFont typeface="Arial"/>
              <a:buNone/>
            </a:pPr>
            <a:r>
              <a:rPr b="1" lang="es-ES" sz="5900">
                <a:solidFill>
                  <a:srgbClr val="222A35"/>
                </a:solidFill>
              </a:rPr>
              <a:t>OBJETIVO</a:t>
            </a:r>
            <a:endParaRPr b="1" i="0" sz="5900" u="none" cap="none" strike="noStrike">
              <a:solidFill>
                <a:srgbClr val="222A35"/>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nvSpPr>
        <p:spPr>
          <a:xfrm>
            <a:off x="0" y="6378573"/>
            <a:ext cx="3596640" cy="2085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600"/>
              <a:buFont typeface="Arial"/>
              <a:buNone/>
            </a:pPr>
            <a:r>
              <a:rPr b="1" i="0" lang="es-ES" sz="1600" u="none" cap="none" strike="noStrike">
                <a:solidFill>
                  <a:srgbClr val="222A35"/>
                </a:solidFill>
                <a:latin typeface="Arial"/>
                <a:ea typeface="Arial"/>
                <a:cs typeface="Arial"/>
                <a:sym typeface="Arial"/>
              </a:rPr>
              <a:t>BIKESTORES</a:t>
            </a:r>
            <a:endParaRPr b="1" i="0" sz="4400" u="none" cap="none" strike="noStrike">
              <a:solidFill>
                <a:srgbClr val="222A35"/>
              </a:solidFill>
              <a:latin typeface="Arial"/>
              <a:ea typeface="Arial"/>
              <a:cs typeface="Arial"/>
              <a:sym typeface="Arial"/>
            </a:endParaRPr>
          </a:p>
        </p:txBody>
      </p:sp>
      <p:sp>
        <p:nvSpPr>
          <p:cNvPr id="104" name="Google Shape;104;p3"/>
          <p:cNvSpPr/>
          <p:nvPr/>
        </p:nvSpPr>
        <p:spPr>
          <a:xfrm>
            <a:off x="2172017" y="2448269"/>
            <a:ext cx="2849246" cy="1147939"/>
          </a:xfrm>
          <a:prstGeom prst="roundRect">
            <a:avLst>
              <a:gd fmla="val 7725" name="adj"/>
            </a:avLst>
          </a:prstGeom>
          <a:solidFill>
            <a:schemeClr val="lt1">
              <a:alpha val="57647"/>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400"/>
              <a:buFont typeface="Arial"/>
              <a:buNone/>
            </a:pPr>
            <a:r>
              <a:rPr b="1" i="0" lang="es-ES" sz="2400" u="none" cap="none" strike="noStrike">
                <a:solidFill>
                  <a:srgbClr val="222A35"/>
                </a:solidFill>
                <a:latin typeface="Arial"/>
                <a:ea typeface="Arial"/>
                <a:cs typeface="Arial"/>
                <a:sym typeface="Arial"/>
              </a:rPr>
              <a:t>Competencias</a:t>
            </a:r>
            <a:endParaRPr b="1" i="0" sz="2400" u="none" cap="none" strike="noStrike">
              <a:solidFill>
                <a:srgbClr val="222A35"/>
              </a:solidFill>
              <a:latin typeface="Arial"/>
              <a:ea typeface="Arial"/>
              <a:cs typeface="Arial"/>
              <a:sym typeface="Arial"/>
            </a:endParaRPr>
          </a:p>
        </p:txBody>
      </p:sp>
      <p:pic>
        <p:nvPicPr>
          <p:cNvPr id="105" name="Google Shape;105;p3"/>
          <p:cNvPicPr preferRelativeResize="0"/>
          <p:nvPr/>
        </p:nvPicPr>
        <p:blipFill rotWithShape="1">
          <a:blip r:embed="rId3">
            <a:alphaModFix/>
          </a:blip>
          <a:srcRect b="0" l="0" r="0" t="0"/>
          <a:stretch/>
        </p:blipFill>
        <p:spPr>
          <a:xfrm>
            <a:off x="1490549" y="6228292"/>
            <a:ext cx="531291" cy="503762"/>
          </a:xfrm>
          <a:prstGeom prst="rect">
            <a:avLst/>
          </a:prstGeom>
          <a:noFill/>
          <a:ln>
            <a:noFill/>
          </a:ln>
        </p:spPr>
      </p:pic>
      <p:pic>
        <p:nvPicPr>
          <p:cNvPr id="106" name="Google Shape;106;p3"/>
          <p:cNvPicPr preferRelativeResize="0"/>
          <p:nvPr/>
        </p:nvPicPr>
        <p:blipFill rotWithShape="1">
          <a:blip r:embed="rId4">
            <a:alphaModFix/>
          </a:blip>
          <a:srcRect b="0" l="0" r="0" t="0"/>
          <a:stretch/>
        </p:blipFill>
        <p:spPr>
          <a:xfrm>
            <a:off x="664836" y="2362258"/>
            <a:ext cx="1346626" cy="1233950"/>
          </a:xfrm>
          <a:prstGeom prst="rect">
            <a:avLst/>
          </a:prstGeom>
          <a:noFill/>
          <a:ln>
            <a:noFill/>
          </a:ln>
        </p:spPr>
      </p:pic>
      <p:pic>
        <p:nvPicPr>
          <p:cNvPr id="107" name="Google Shape;107;p3"/>
          <p:cNvPicPr preferRelativeResize="0"/>
          <p:nvPr/>
        </p:nvPicPr>
        <p:blipFill rotWithShape="1">
          <a:blip r:embed="rId5">
            <a:alphaModFix/>
          </a:blip>
          <a:srcRect b="0" l="0" r="0" t="0"/>
          <a:stretch/>
        </p:blipFill>
        <p:spPr>
          <a:xfrm>
            <a:off x="714375" y="4423336"/>
            <a:ext cx="1260996" cy="1128110"/>
          </a:xfrm>
          <a:prstGeom prst="rect">
            <a:avLst/>
          </a:prstGeom>
          <a:noFill/>
          <a:ln>
            <a:noFill/>
          </a:ln>
        </p:spPr>
      </p:pic>
      <p:sp>
        <p:nvSpPr>
          <p:cNvPr id="108" name="Google Shape;108;p3"/>
          <p:cNvSpPr/>
          <p:nvPr/>
        </p:nvSpPr>
        <p:spPr>
          <a:xfrm>
            <a:off x="2172017" y="4521648"/>
            <a:ext cx="2849246" cy="1147939"/>
          </a:xfrm>
          <a:prstGeom prst="roundRect">
            <a:avLst>
              <a:gd fmla="val 7725" name="adj"/>
            </a:avLst>
          </a:prstGeom>
          <a:solidFill>
            <a:schemeClr val="lt1">
              <a:alpha val="57647"/>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400"/>
              <a:buFont typeface="Arial"/>
              <a:buNone/>
            </a:pPr>
            <a:r>
              <a:rPr b="1" i="0" lang="es-ES" sz="2400" u="none" cap="none" strike="noStrike">
                <a:solidFill>
                  <a:srgbClr val="222A35"/>
                </a:solidFill>
                <a:latin typeface="Arial"/>
                <a:ea typeface="Arial"/>
                <a:cs typeface="Arial"/>
                <a:sym typeface="Arial"/>
              </a:rPr>
              <a:t>Sustentabilidad</a:t>
            </a:r>
            <a:endParaRPr b="1" i="0" sz="2400" u="none" cap="none" strike="noStrike">
              <a:solidFill>
                <a:srgbClr val="222A35"/>
              </a:solidFill>
              <a:latin typeface="Arial"/>
              <a:ea typeface="Arial"/>
              <a:cs typeface="Arial"/>
              <a:sym typeface="Arial"/>
            </a:endParaRPr>
          </a:p>
        </p:txBody>
      </p:sp>
      <p:sp>
        <p:nvSpPr>
          <p:cNvPr id="109" name="Google Shape;109;p3"/>
          <p:cNvSpPr/>
          <p:nvPr/>
        </p:nvSpPr>
        <p:spPr>
          <a:xfrm>
            <a:off x="5191873" y="2453496"/>
            <a:ext cx="6285752" cy="1147939"/>
          </a:xfrm>
          <a:prstGeom prst="roundRect">
            <a:avLst>
              <a:gd fmla="val 7725" name="adj"/>
            </a:avLst>
          </a:prstGeom>
          <a:solidFill>
            <a:schemeClr val="lt1">
              <a:alpha val="57647"/>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000"/>
              <a:buFont typeface="Arial"/>
              <a:buNone/>
            </a:pPr>
            <a:r>
              <a:rPr b="1" i="0" lang="es-ES" sz="2000" u="none" cap="none" strike="noStrike">
                <a:solidFill>
                  <a:srgbClr val="222A35"/>
                </a:solidFill>
                <a:latin typeface="Arial"/>
                <a:ea typeface="Arial"/>
                <a:cs typeface="Arial"/>
                <a:sym typeface="Arial"/>
              </a:rPr>
              <a:t>Stockearse para el verano dada las competencias de bicis 	</a:t>
            </a:r>
            <a:endParaRPr b="1" i="0" sz="2000" u="none" cap="none" strike="noStrike">
              <a:solidFill>
                <a:srgbClr val="222A35"/>
              </a:solidFill>
              <a:latin typeface="Arial"/>
              <a:ea typeface="Arial"/>
              <a:cs typeface="Arial"/>
              <a:sym typeface="Arial"/>
            </a:endParaRPr>
          </a:p>
        </p:txBody>
      </p:sp>
      <p:sp>
        <p:nvSpPr>
          <p:cNvPr id="110" name="Google Shape;110;p3"/>
          <p:cNvSpPr/>
          <p:nvPr/>
        </p:nvSpPr>
        <p:spPr>
          <a:xfrm>
            <a:off x="5191873" y="4523091"/>
            <a:ext cx="6285752" cy="1147939"/>
          </a:xfrm>
          <a:prstGeom prst="roundRect">
            <a:avLst>
              <a:gd fmla="val 7725" name="adj"/>
            </a:avLst>
          </a:prstGeom>
          <a:solidFill>
            <a:schemeClr val="lt1">
              <a:alpha val="57647"/>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000"/>
              <a:buFont typeface="Arial"/>
              <a:buNone/>
            </a:pPr>
            <a:r>
              <a:rPr b="1" i="0" lang="es-ES" sz="2000" u="none" cap="none" strike="noStrike">
                <a:solidFill>
                  <a:srgbClr val="222A35"/>
                </a:solidFill>
                <a:latin typeface="Arial"/>
                <a:ea typeface="Arial"/>
                <a:cs typeface="Arial"/>
                <a:sym typeface="Arial"/>
              </a:rPr>
              <a:t>El cambio de paradigma hacia un mundo sin automóviles	</a:t>
            </a:r>
            <a:endParaRPr b="1" i="0" sz="2000" u="none" cap="none" strike="noStrike">
              <a:solidFill>
                <a:srgbClr val="222A35"/>
              </a:solidFill>
              <a:latin typeface="Arial"/>
              <a:ea typeface="Arial"/>
              <a:cs typeface="Arial"/>
              <a:sym typeface="Arial"/>
            </a:endParaRPr>
          </a:p>
        </p:txBody>
      </p:sp>
      <p:sp>
        <p:nvSpPr>
          <p:cNvPr id="111" name="Google Shape;111;p3"/>
          <p:cNvSpPr/>
          <p:nvPr/>
        </p:nvSpPr>
        <p:spPr>
          <a:xfrm>
            <a:off x="3800700" y="495025"/>
            <a:ext cx="4590600" cy="10278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400"/>
              <a:buFont typeface="Arial"/>
              <a:buNone/>
            </a:pPr>
            <a:r>
              <a:rPr b="1" lang="es-ES" sz="5900">
                <a:solidFill>
                  <a:srgbClr val="222A35"/>
                </a:solidFill>
              </a:rPr>
              <a:t>CONTEXTO</a:t>
            </a:r>
            <a:endParaRPr b="1" i="0" sz="5900" u="none" cap="none" strike="noStrike">
              <a:solidFill>
                <a:srgbClr val="222A35"/>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nvSpPr>
        <p:spPr>
          <a:xfrm>
            <a:off x="0" y="6378573"/>
            <a:ext cx="3596640" cy="2085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600"/>
              <a:buFont typeface="Arial"/>
              <a:buNone/>
            </a:pPr>
            <a:r>
              <a:rPr b="1" i="0" lang="es-ES" sz="1600" u="none" cap="none" strike="noStrike">
                <a:solidFill>
                  <a:srgbClr val="222A35"/>
                </a:solidFill>
                <a:latin typeface="Arial"/>
                <a:ea typeface="Arial"/>
                <a:cs typeface="Arial"/>
                <a:sym typeface="Arial"/>
              </a:rPr>
              <a:t>BIKESTORES</a:t>
            </a:r>
            <a:endParaRPr b="1" i="0" sz="4400" u="none" cap="none" strike="noStrike">
              <a:solidFill>
                <a:srgbClr val="222A35"/>
              </a:solidFill>
              <a:latin typeface="Arial"/>
              <a:ea typeface="Arial"/>
              <a:cs typeface="Arial"/>
              <a:sym typeface="Arial"/>
            </a:endParaRPr>
          </a:p>
        </p:txBody>
      </p:sp>
      <p:pic>
        <p:nvPicPr>
          <p:cNvPr id="117" name="Google Shape;117;p4"/>
          <p:cNvPicPr preferRelativeResize="0"/>
          <p:nvPr/>
        </p:nvPicPr>
        <p:blipFill rotWithShape="1">
          <a:blip r:embed="rId3">
            <a:alphaModFix/>
          </a:blip>
          <a:srcRect b="0" l="0" r="0" t="0"/>
          <a:stretch/>
        </p:blipFill>
        <p:spPr>
          <a:xfrm>
            <a:off x="1414349" y="6228292"/>
            <a:ext cx="531291" cy="503762"/>
          </a:xfrm>
          <a:prstGeom prst="rect">
            <a:avLst/>
          </a:prstGeom>
          <a:noFill/>
          <a:ln>
            <a:noFill/>
          </a:ln>
        </p:spPr>
      </p:pic>
      <p:pic>
        <p:nvPicPr>
          <p:cNvPr id="118" name="Google Shape;118;p4"/>
          <p:cNvPicPr preferRelativeResize="0"/>
          <p:nvPr/>
        </p:nvPicPr>
        <p:blipFill rotWithShape="1">
          <a:blip r:embed="rId3">
            <a:alphaModFix/>
          </a:blip>
          <a:srcRect b="0" l="0" r="0" t="0"/>
          <a:stretch/>
        </p:blipFill>
        <p:spPr>
          <a:xfrm>
            <a:off x="-1" y="2993613"/>
            <a:ext cx="1240121" cy="1175864"/>
          </a:xfrm>
          <a:prstGeom prst="rect">
            <a:avLst/>
          </a:prstGeom>
          <a:noFill/>
          <a:ln>
            <a:noFill/>
          </a:ln>
        </p:spPr>
      </p:pic>
      <p:sp>
        <p:nvSpPr>
          <p:cNvPr id="119" name="Google Shape;119;p4"/>
          <p:cNvSpPr/>
          <p:nvPr/>
        </p:nvSpPr>
        <p:spPr>
          <a:xfrm>
            <a:off x="3800700" y="1333250"/>
            <a:ext cx="8069400" cy="5322600"/>
          </a:xfrm>
          <a:prstGeom prst="roundRect">
            <a:avLst>
              <a:gd fmla="val 7725" name="adj"/>
            </a:avLst>
          </a:prstGeom>
          <a:solidFill>
            <a:schemeClr val="lt1">
              <a:alpha val="57647"/>
            </a:schemeClr>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222A35"/>
              </a:buClr>
              <a:buSzPts val="1600"/>
              <a:buFont typeface="Arial"/>
              <a:buNone/>
            </a:pPr>
            <a:r>
              <a:rPr i="0" lang="es-ES" sz="1800" u="none" cap="none" strike="noStrike">
                <a:solidFill>
                  <a:srgbClr val="222A35"/>
                </a:solidFill>
              </a:rPr>
              <a:t>Trabajamos en el equipo de Ejecución Inteligente de una importante compañía de bicicletas en Estados Unidos, donde velamos por transformar, digitalizar y poner al servicio la información. </a:t>
            </a:r>
            <a:endParaRPr sz="1600"/>
          </a:p>
          <a:p>
            <a:pPr indent="0" lvl="0" marL="0" marR="0" rtl="0" algn="l">
              <a:lnSpc>
                <a:spcPct val="150000"/>
              </a:lnSpc>
              <a:spcBef>
                <a:spcPts val="0"/>
              </a:spcBef>
              <a:spcAft>
                <a:spcPts val="0"/>
              </a:spcAft>
              <a:buClr>
                <a:schemeClr val="lt1"/>
              </a:buClr>
              <a:buSzPts val="1600"/>
              <a:buFont typeface="Calibri"/>
              <a:buNone/>
            </a:pPr>
            <a:r>
              <a:t/>
            </a:r>
            <a:endParaRPr i="0" sz="1800" u="none" cap="none" strike="noStrike">
              <a:solidFill>
                <a:srgbClr val="222A35"/>
              </a:solidFill>
            </a:endParaRPr>
          </a:p>
          <a:p>
            <a:pPr indent="0" lvl="0" marL="0" marR="0" rtl="0" algn="l">
              <a:lnSpc>
                <a:spcPct val="150000"/>
              </a:lnSpc>
              <a:spcBef>
                <a:spcPts val="0"/>
              </a:spcBef>
              <a:spcAft>
                <a:spcPts val="0"/>
              </a:spcAft>
              <a:buClr>
                <a:srgbClr val="222A35"/>
              </a:buClr>
              <a:buSzPts val="1600"/>
              <a:buFont typeface="Arial"/>
              <a:buNone/>
            </a:pPr>
            <a:r>
              <a:rPr i="0" lang="es-ES" sz="1800" u="none" cap="none" strike="noStrike">
                <a:solidFill>
                  <a:srgbClr val="222A35"/>
                </a:solidFill>
              </a:rPr>
              <a:t>La compañía nació en 2016 y desde entonces ha estado en constante crecimiento. Surge, esta iniciativa, entendiendo la oportunidad que hay en el mercado que busca migrar del automóvil a bicicletas, para lograr de este mundo uno más sustentable y así reducir la emisión de carbono.</a:t>
            </a:r>
            <a:endParaRPr sz="1600"/>
          </a:p>
          <a:p>
            <a:pPr indent="0" lvl="0" marL="0" marR="0" rtl="0" algn="l">
              <a:lnSpc>
                <a:spcPct val="150000"/>
              </a:lnSpc>
              <a:spcBef>
                <a:spcPts val="0"/>
              </a:spcBef>
              <a:spcAft>
                <a:spcPts val="0"/>
              </a:spcAft>
              <a:buClr>
                <a:schemeClr val="lt1"/>
              </a:buClr>
              <a:buSzPts val="1600"/>
              <a:buFont typeface="Calibri"/>
              <a:buNone/>
            </a:pPr>
            <a:r>
              <a:t/>
            </a:r>
            <a:endParaRPr i="0" sz="1800" u="none" cap="none" strike="noStrike">
              <a:solidFill>
                <a:srgbClr val="222A35"/>
              </a:solidFill>
            </a:endParaRPr>
          </a:p>
          <a:p>
            <a:pPr indent="0" lvl="0" marL="0" marR="0" rtl="0" algn="l">
              <a:lnSpc>
                <a:spcPct val="150000"/>
              </a:lnSpc>
              <a:spcBef>
                <a:spcPts val="0"/>
              </a:spcBef>
              <a:spcAft>
                <a:spcPts val="0"/>
              </a:spcAft>
              <a:buClr>
                <a:srgbClr val="222A35"/>
              </a:buClr>
              <a:buSzPts val="1600"/>
              <a:buFont typeface="Arial"/>
              <a:buNone/>
            </a:pPr>
            <a:r>
              <a:rPr i="0" lang="es-ES" sz="1800" u="none" cap="none" strike="noStrike">
                <a:solidFill>
                  <a:srgbClr val="222A35"/>
                </a:solidFill>
              </a:rPr>
              <a:t>Por tal motivo se nos ha solicitado el análisis de ventas, entendiendo que la mayor parte de las mismas se da en verano, de las tres tiendas, Santa Cruz Bikes, Baldwin Bikes y Rowlett Bikes, en los tres estados en los que están localizadas: Texas, New York y California.</a:t>
            </a:r>
            <a:endParaRPr sz="1600"/>
          </a:p>
        </p:txBody>
      </p:sp>
      <p:sp>
        <p:nvSpPr>
          <p:cNvPr id="120" name="Google Shape;120;p4"/>
          <p:cNvSpPr txBox="1"/>
          <p:nvPr/>
        </p:nvSpPr>
        <p:spPr>
          <a:xfrm>
            <a:off x="623699" y="2634450"/>
            <a:ext cx="3177000" cy="15891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222A35"/>
              </a:buClr>
              <a:buSzPts val="2800"/>
              <a:buFont typeface="Arial"/>
              <a:buNone/>
            </a:pPr>
            <a:r>
              <a:rPr b="1" i="0" lang="es-ES" sz="2800" u="none" cap="none" strike="noStrike">
                <a:solidFill>
                  <a:srgbClr val="222A35"/>
                </a:solidFill>
                <a:highlight>
                  <a:srgbClr val="A4C2F4"/>
                </a:highlight>
                <a:latin typeface="Arial"/>
                <a:ea typeface="Arial"/>
                <a:cs typeface="Arial"/>
                <a:sym typeface="Arial"/>
              </a:rPr>
              <a:t>COMPETENCIA </a:t>
            </a:r>
            <a:endParaRPr>
              <a:highlight>
                <a:srgbClr val="A4C2F4"/>
              </a:highlight>
            </a:endParaRPr>
          </a:p>
          <a:p>
            <a:pPr indent="0" lvl="0" marL="0" marR="0" rtl="0" algn="ctr">
              <a:lnSpc>
                <a:spcPct val="90000"/>
              </a:lnSpc>
              <a:spcBef>
                <a:spcPts val="1000"/>
              </a:spcBef>
              <a:spcAft>
                <a:spcPts val="0"/>
              </a:spcAft>
              <a:buClr>
                <a:srgbClr val="222A35"/>
              </a:buClr>
              <a:buSzPts val="2800"/>
              <a:buFont typeface="Arial"/>
              <a:buNone/>
            </a:pPr>
            <a:r>
              <a:rPr b="1" i="0" lang="es-ES" sz="2800" u="none" cap="none" strike="noStrike">
                <a:solidFill>
                  <a:srgbClr val="222A35"/>
                </a:solidFill>
                <a:highlight>
                  <a:srgbClr val="A4C2F4"/>
                </a:highlight>
                <a:latin typeface="Arial"/>
                <a:ea typeface="Arial"/>
                <a:cs typeface="Arial"/>
                <a:sym typeface="Arial"/>
              </a:rPr>
              <a:t>ENTRE </a:t>
            </a:r>
            <a:endParaRPr>
              <a:highlight>
                <a:srgbClr val="A4C2F4"/>
              </a:highlight>
            </a:endParaRPr>
          </a:p>
          <a:p>
            <a:pPr indent="0" lvl="0" marL="0" marR="0" rtl="0" algn="ctr">
              <a:lnSpc>
                <a:spcPct val="90000"/>
              </a:lnSpc>
              <a:spcBef>
                <a:spcPts val="1000"/>
              </a:spcBef>
              <a:spcAft>
                <a:spcPts val="0"/>
              </a:spcAft>
              <a:buClr>
                <a:srgbClr val="222A35"/>
              </a:buClr>
              <a:buSzPts val="2800"/>
              <a:buFont typeface="Arial"/>
              <a:buNone/>
            </a:pPr>
            <a:r>
              <a:rPr b="1" i="0" lang="es-ES" sz="2800" u="none" cap="none" strike="noStrike">
                <a:solidFill>
                  <a:srgbClr val="222A35"/>
                </a:solidFill>
                <a:highlight>
                  <a:srgbClr val="A4C2F4"/>
                </a:highlight>
                <a:latin typeface="Arial"/>
                <a:ea typeface="Arial"/>
                <a:cs typeface="Arial"/>
                <a:sym typeface="Arial"/>
              </a:rPr>
              <a:t>TIENDAS</a:t>
            </a:r>
            <a:endParaRPr b="1" i="0" sz="2000" u="none" cap="none" strike="noStrike">
              <a:solidFill>
                <a:srgbClr val="222A35"/>
              </a:solidFill>
              <a:highlight>
                <a:srgbClr val="A4C2F4"/>
              </a:highlight>
              <a:latin typeface="Arial"/>
              <a:ea typeface="Arial"/>
              <a:cs typeface="Arial"/>
              <a:sym typeface="Arial"/>
            </a:endParaRPr>
          </a:p>
        </p:txBody>
      </p:sp>
      <p:sp>
        <p:nvSpPr>
          <p:cNvPr id="121" name="Google Shape;121;p4"/>
          <p:cNvSpPr/>
          <p:nvPr/>
        </p:nvSpPr>
        <p:spPr>
          <a:xfrm>
            <a:off x="3800700" y="153300"/>
            <a:ext cx="4590600" cy="10278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400"/>
              <a:buFont typeface="Arial"/>
              <a:buNone/>
            </a:pPr>
            <a:r>
              <a:rPr b="1" lang="es-ES" sz="5900">
                <a:solidFill>
                  <a:srgbClr val="222A35"/>
                </a:solidFill>
              </a:rPr>
              <a:t>CONTEXTO</a:t>
            </a:r>
            <a:endParaRPr b="1" i="0" sz="5900" u="none" cap="none" strike="noStrike">
              <a:solidFill>
                <a:srgbClr val="222A35"/>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txBox="1"/>
          <p:nvPr/>
        </p:nvSpPr>
        <p:spPr>
          <a:xfrm>
            <a:off x="0" y="6582899"/>
            <a:ext cx="3596640" cy="2085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100"/>
              <a:buFont typeface="Arial"/>
              <a:buNone/>
            </a:pPr>
            <a:r>
              <a:rPr b="1" i="0" lang="es-ES" sz="1100" u="none" cap="none" strike="noStrike">
                <a:solidFill>
                  <a:srgbClr val="222A35"/>
                </a:solidFill>
                <a:latin typeface="Arial"/>
                <a:ea typeface="Arial"/>
                <a:cs typeface="Arial"/>
                <a:sym typeface="Arial"/>
              </a:rPr>
              <a:t>BIKESTORES</a:t>
            </a:r>
            <a:endParaRPr b="1" i="0" sz="4400" u="none" cap="none" strike="noStrike">
              <a:solidFill>
                <a:srgbClr val="222A35"/>
              </a:solidFill>
              <a:latin typeface="Arial"/>
              <a:ea typeface="Arial"/>
              <a:cs typeface="Arial"/>
              <a:sym typeface="Arial"/>
            </a:endParaRPr>
          </a:p>
        </p:txBody>
      </p:sp>
      <p:pic>
        <p:nvPicPr>
          <p:cNvPr id="127" name="Google Shape;127;p5"/>
          <p:cNvPicPr preferRelativeResize="0"/>
          <p:nvPr/>
        </p:nvPicPr>
        <p:blipFill rotWithShape="1">
          <a:blip r:embed="rId3">
            <a:alphaModFix/>
          </a:blip>
          <a:srcRect b="0" l="0" r="0" t="0"/>
          <a:stretch/>
        </p:blipFill>
        <p:spPr>
          <a:xfrm>
            <a:off x="1030159" y="6489361"/>
            <a:ext cx="318609" cy="302100"/>
          </a:xfrm>
          <a:prstGeom prst="rect">
            <a:avLst/>
          </a:prstGeom>
          <a:noFill/>
          <a:ln>
            <a:noFill/>
          </a:ln>
        </p:spPr>
      </p:pic>
      <p:sp>
        <p:nvSpPr>
          <p:cNvPr id="128" name="Google Shape;128;p5"/>
          <p:cNvSpPr/>
          <p:nvPr/>
        </p:nvSpPr>
        <p:spPr>
          <a:xfrm>
            <a:off x="2817257" y="1650705"/>
            <a:ext cx="9260444" cy="885223"/>
          </a:xfrm>
          <a:prstGeom prst="roundRect">
            <a:avLst>
              <a:gd fmla="val 7725" name="adj"/>
            </a:avLst>
          </a:prstGeom>
          <a:solidFill>
            <a:schemeClr val="lt1">
              <a:alpha val="57647"/>
            </a:schemeClr>
          </a:solidFill>
          <a:ln>
            <a:noFill/>
          </a:ln>
        </p:spPr>
        <p:txBody>
          <a:bodyPr anchorCtr="0" anchor="ctr" bIns="45700" lIns="91425" spcFirstLastPara="1" rIns="91425" wrap="square" tIns="45700">
            <a:noAutofit/>
          </a:bodyPr>
          <a:lstStyle/>
          <a:p>
            <a:pPr indent="-285750" lvl="0" marL="285750" marR="0" rtl="0" algn="l">
              <a:lnSpc>
                <a:spcPct val="150000"/>
              </a:lnSpc>
              <a:spcBef>
                <a:spcPts val="0"/>
              </a:spcBef>
              <a:spcAft>
                <a:spcPts val="0"/>
              </a:spcAft>
              <a:buClr>
                <a:srgbClr val="222A35"/>
              </a:buClr>
              <a:buSzPts val="1400"/>
              <a:buFont typeface="Arial"/>
              <a:buChar char="-"/>
            </a:pPr>
            <a:r>
              <a:rPr b="1" i="0" lang="es-ES" sz="1400" u="none" cap="none" strike="noStrike">
                <a:solidFill>
                  <a:srgbClr val="222A35"/>
                </a:solidFill>
                <a:latin typeface="Arial"/>
                <a:ea typeface="Arial"/>
                <a:cs typeface="Arial"/>
                <a:sym typeface="Arial"/>
              </a:rPr>
              <a:t>Brindado por equipo de ventas</a:t>
            </a:r>
            <a:endParaRPr/>
          </a:p>
          <a:p>
            <a:pPr indent="-285750" lvl="0" marL="285750" marR="0" rtl="0" algn="l">
              <a:lnSpc>
                <a:spcPct val="150000"/>
              </a:lnSpc>
              <a:spcBef>
                <a:spcPts val="0"/>
              </a:spcBef>
              <a:spcAft>
                <a:spcPts val="0"/>
              </a:spcAft>
              <a:buClr>
                <a:srgbClr val="222A35"/>
              </a:buClr>
              <a:buSzPts val="1400"/>
              <a:buFont typeface="Arial"/>
              <a:buChar char="-"/>
            </a:pPr>
            <a:r>
              <a:rPr b="1" i="0" lang="es-ES" sz="1400" u="none" cap="none" strike="noStrike">
                <a:solidFill>
                  <a:srgbClr val="222A35"/>
                </a:solidFill>
                <a:latin typeface="Arial"/>
                <a:ea typeface="Arial"/>
                <a:cs typeface="Arial"/>
                <a:sym typeface="Arial"/>
              </a:rPr>
              <a:t>Contiene: </a:t>
            </a:r>
            <a:r>
              <a:rPr b="1" lang="es-ES">
                <a:solidFill>
                  <a:srgbClr val="222A35"/>
                </a:solidFill>
              </a:rPr>
              <a:t>Órdenes</a:t>
            </a:r>
            <a:r>
              <a:rPr b="1" i="0" lang="es-ES" sz="1400" u="none" cap="none" strike="noStrike">
                <a:solidFill>
                  <a:srgbClr val="222A35"/>
                </a:solidFill>
                <a:latin typeface="Arial"/>
                <a:ea typeface="Arial"/>
                <a:cs typeface="Arial"/>
                <a:sym typeface="Arial"/>
              </a:rPr>
              <a:t> de compra, info de staff, las tiendas, clientes, productos, categorías y marcas.  </a:t>
            </a:r>
            <a:endParaRPr b="1" i="0" sz="1400" u="none" cap="none" strike="noStrike">
              <a:solidFill>
                <a:srgbClr val="222A35"/>
              </a:solidFill>
              <a:latin typeface="Arial"/>
              <a:ea typeface="Arial"/>
              <a:cs typeface="Arial"/>
              <a:sym typeface="Arial"/>
            </a:endParaRPr>
          </a:p>
        </p:txBody>
      </p:sp>
      <p:sp>
        <p:nvSpPr>
          <p:cNvPr id="129" name="Google Shape;129;p5"/>
          <p:cNvSpPr/>
          <p:nvPr/>
        </p:nvSpPr>
        <p:spPr>
          <a:xfrm>
            <a:off x="2817256" y="4019551"/>
            <a:ext cx="9260444" cy="2705099"/>
          </a:xfrm>
          <a:prstGeom prst="roundRect">
            <a:avLst>
              <a:gd fmla="val 7725" name="adj"/>
            </a:avLst>
          </a:prstGeom>
          <a:solidFill>
            <a:schemeClr val="lt1">
              <a:alpha val="57647"/>
            </a:schemeClr>
          </a:solidFill>
          <a:ln>
            <a:noFill/>
          </a:ln>
        </p:spPr>
        <p:txBody>
          <a:bodyPr anchorCtr="0" anchor="ctr" bIns="45700" lIns="91425" spcFirstLastPara="1" rIns="91425" wrap="square" tIns="45700">
            <a:noAutofit/>
          </a:bodyPr>
          <a:lstStyle/>
          <a:p>
            <a:pPr indent="-228600" lvl="0" marL="228600" marR="0" rtl="0" algn="l">
              <a:lnSpc>
                <a:spcPct val="150000"/>
              </a:lnSpc>
              <a:spcBef>
                <a:spcPts val="0"/>
              </a:spcBef>
              <a:spcAft>
                <a:spcPts val="0"/>
              </a:spcAft>
              <a:buClr>
                <a:srgbClr val="222A35"/>
              </a:buClr>
              <a:buSzPts val="1200"/>
              <a:buFont typeface="Arial"/>
              <a:buAutoNum type="arabicPeriod"/>
            </a:pPr>
            <a:r>
              <a:rPr b="1" i="0" lang="es-ES" sz="1200" u="none" cap="none" strike="noStrike">
                <a:solidFill>
                  <a:srgbClr val="222A35"/>
                </a:solidFill>
                <a:latin typeface="Arial"/>
                <a:ea typeface="Arial"/>
                <a:cs typeface="Arial"/>
                <a:sym typeface="Arial"/>
              </a:rPr>
              <a:t>Realizar análisis de datos exploratorios para investigar visualmente la estructura de los datos </a:t>
            </a:r>
            <a:endParaRPr/>
          </a:p>
          <a:p>
            <a:pPr indent="-228600" lvl="0" marL="228600" marR="0" rtl="0" algn="l">
              <a:lnSpc>
                <a:spcPct val="150000"/>
              </a:lnSpc>
              <a:spcBef>
                <a:spcPts val="0"/>
              </a:spcBef>
              <a:spcAft>
                <a:spcPts val="0"/>
              </a:spcAft>
              <a:buClr>
                <a:srgbClr val="222A35"/>
              </a:buClr>
              <a:buSzPts val="1200"/>
              <a:buFont typeface="Arial"/>
              <a:buAutoNum type="arabicPeriod"/>
            </a:pPr>
            <a:r>
              <a:rPr b="1" i="0" lang="es-ES" sz="1200" u="none" cap="none" strike="noStrike">
                <a:solidFill>
                  <a:srgbClr val="222A35"/>
                </a:solidFill>
                <a:latin typeface="Arial"/>
                <a:ea typeface="Arial"/>
                <a:cs typeface="Arial"/>
                <a:sym typeface="Arial"/>
              </a:rPr>
              <a:t>Utilizar estas observaciones para ajustar los modelos adecuados. </a:t>
            </a:r>
            <a:endParaRPr/>
          </a:p>
          <a:p>
            <a:pPr indent="-228600" lvl="0" marL="228600" marR="0" rtl="0" algn="l">
              <a:lnSpc>
                <a:spcPct val="150000"/>
              </a:lnSpc>
              <a:spcBef>
                <a:spcPts val="0"/>
              </a:spcBef>
              <a:spcAft>
                <a:spcPts val="0"/>
              </a:spcAft>
              <a:buClr>
                <a:srgbClr val="222A35"/>
              </a:buClr>
              <a:buSzPts val="1200"/>
              <a:buFont typeface="Arial"/>
              <a:buAutoNum type="arabicPeriod"/>
            </a:pPr>
            <a:r>
              <a:rPr b="1" i="0" lang="es-ES" sz="1200" u="none" cap="none" strike="noStrike">
                <a:solidFill>
                  <a:srgbClr val="222A35"/>
                </a:solidFill>
                <a:latin typeface="Arial"/>
                <a:ea typeface="Arial"/>
                <a:cs typeface="Arial"/>
                <a:sym typeface="Arial"/>
              </a:rPr>
              <a:t>Calcular el total de ingresos por tienda, por vendedor, marca y categorías para realizar posteriormente los gráficos correspondientes. </a:t>
            </a:r>
            <a:endParaRPr/>
          </a:p>
          <a:p>
            <a:pPr indent="-228600" lvl="0" marL="228600" marR="0" rtl="0" algn="l">
              <a:lnSpc>
                <a:spcPct val="150000"/>
              </a:lnSpc>
              <a:spcBef>
                <a:spcPts val="0"/>
              </a:spcBef>
              <a:spcAft>
                <a:spcPts val="0"/>
              </a:spcAft>
              <a:buClr>
                <a:srgbClr val="222A35"/>
              </a:buClr>
              <a:buSzPts val="1200"/>
              <a:buFont typeface="Arial"/>
              <a:buAutoNum type="arabicPeriod"/>
            </a:pPr>
            <a:r>
              <a:rPr b="1" i="0" lang="es-ES" sz="1200" u="none" cap="none" strike="noStrike">
                <a:solidFill>
                  <a:srgbClr val="222A35"/>
                </a:solidFill>
                <a:latin typeface="Arial"/>
                <a:ea typeface="Arial"/>
                <a:cs typeface="Arial"/>
                <a:sym typeface="Arial"/>
              </a:rPr>
              <a:t>Detectar en base al punto 3, los de mayor ingreso. </a:t>
            </a:r>
            <a:endParaRPr/>
          </a:p>
          <a:p>
            <a:pPr indent="-228600" lvl="0" marL="228600" marR="0" rtl="0" algn="l">
              <a:lnSpc>
                <a:spcPct val="150000"/>
              </a:lnSpc>
              <a:spcBef>
                <a:spcPts val="0"/>
              </a:spcBef>
              <a:spcAft>
                <a:spcPts val="0"/>
              </a:spcAft>
              <a:buClr>
                <a:srgbClr val="222A35"/>
              </a:buClr>
              <a:buSzPts val="1200"/>
              <a:buFont typeface="Arial"/>
              <a:buAutoNum type="arabicPeriod"/>
            </a:pPr>
            <a:r>
              <a:rPr b="1" i="0" lang="es-ES" sz="1200" u="none" cap="none" strike="noStrike">
                <a:solidFill>
                  <a:srgbClr val="222A35"/>
                </a:solidFill>
                <a:latin typeface="Arial"/>
                <a:ea typeface="Arial"/>
                <a:cs typeface="Arial"/>
                <a:sym typeface="Arial"/>
              </a:rPr>
              <a:t>Realizar gráficos de dispersión y tendencias para, de esta manera, entender el comportamiento de la compra de clientes. Cuándo es el momento de mayor ventas, de qué categoría y marca, como así también las tiendas y estado donde se dan las mismas y que vendedor es el que tiene el mayor éxito para así incentivarlo. </a:t>
            </a:r>
            <a:endParaRPr/>
          </a:p>
          <a:p>
            <a:pPr indent="-228600" lvl="0" marL="228600" marR="0" rtl="0" algn="l">
              <a:lnSpc>
                <a:spcPct val="150000"/>
              </a:lnSpc>
              <a:spcBef>
                <a:spcPts val="0"/>
              </a:spcBef>
              <a:spcAft>
                <a:spcPts val="0"/>
              </a:spcAft>
              <a:buClr>
                <a:srgbClr val="222A35"/>
              </a:buClr>
              <a:buSzPts val="1200"/>
              <a:buFont typeface="Arial"/>
              <a:buAutoNum type="arabicPeriod"/>
            </a:pPr>
            <a:r>
              <a:rPr b="1" i="0" lang="es-ES" sz="1200" u="none" cap="none" strike="noStrike">
                <a:solidFill>
                  <a:srgbClr val="222A35"/>
                </a:solidFill>
                <a:latin typeface="Arial"/>
                <a:ea typeface="Arial"/>
                <a:cs typeface="Arial"/>
                <a:sym typeface="Arial"/>
              </a:rPr>
              <a:t>Segmentar y generar conclusiones sobre grupos específicos.</a:t>
            </a:r>
            <a:endParaRPr/>
          </a:p>
        </p:txBody>
      </p:sp>
      <p:pic>
        <p:nvPicPr>
          <p:cNvPr id="130" name="Google Shape;130;p5"/>
          <p:cNvPicPr preferRelativeResize="0"/>
          <p:nvPr/>
        </p:nvPicPr>
        <p:blipFill rotWithShape="1">
          <a:blip r:embed="rId4">
            <a:alphaModFix/>
          </a:blip>
          <a:srcRect b="0" l="0" r="0" t="0"/>
          <a:stretch/>
        </p:blipFill>
        <p:spPr>
          <a:xfrm>
            <a:off x="-574" y="1577537"/>
            <a:ext cx="1077858" cy="1031554"/>
          </a:xfrm>
          <a:prstGeom prst="rect">
            <a:avLst/>
          </a:prstGeom>
          <a:noFill/>
          <a:ln>
            <a:noFill/>
          </a:ln>
        </p:spPr>
      </p:pic>
      <p:sp>
        <p:nvSpPr>
          <p:cNvPr id="131" name="Google Shape;131;p5"/>
          <p:cNvSpPr txBox="1"/>
          <p:nvPr/>
        </p:nvSpPr>
        <p:spPr>
          <a:xfrm>
            <a:off x="1135009" y="1840643"/>
            <a:ext cx="2047800" cy="591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2400"/>
              <a:buFont typeface="Arial"/>
              <a:buNone/>
            </a:pPr>
            <a:r>
              <a:rPr b="1" i="0" lang="es-ES" sz="2400" u="none" cap="none" strike="noStrike">
                <a:solidFill>
                  <a:srgbClr val="222A35"/>
                </a:solidFill>
                <a:highlight>
                  <a:srgbClr val="C9DAF8"/>
                </a:highlight>
                <a:latin typeface="Arial"/>
                <a:ea typeface="Arial"/>
                <a:cs typeface="Arial"/>
                <a:sym typeface="Arial"/>
              </a:rPr>
              <a:t>DATASET</a:t>
            </a:r>
            <a:endParaRPr b="1" i="0" sz="1200" u="none" cap="none" strike="noStrike">
              <a:solidFill>
                <a:srgbClr val="222A35"/>
              </a:solidFill>
              <a:highlight>
                <a:srgbClr val="C9DAF8"/>
              </a:highlight>
              <a:latin typeface="Arial"/>
              <a:ea typeface="Arial"/>
              <a:cs typeface="Arial"/>
              <a:sym typeface="Arial"/>
            </a:endParaRPr>
          </a:p>
        </p:txBody>
      </p:sp>
      <p:pic>
        <p:nvPicPr>
          <p:cNvPr id="132" name="Google Shape;132;p5"/>
          <p:cNvPicPr preferRelativeResize="0"/>
          <p:nvPr/>
        </p:nvPicPr>
        <p:blipFill rotWithShape="1">
          <a:blip r:embed="rId5">
            <a:alphaModFix/>
          </a:blip>
          <a:srcRect b="0" l="0" r="0" t="0"/>
          <a:stretch/>
        </p:blipFill>
        <p:spPr>
          <a:xfrm>
            <a:off x="0" y="4850704"/>
            <a:ext cx="1247486" cy="1042782"/>
          </a:xfrm>
          <a:prstGeom prst="rect">
            <a:avLst/>
          </a:prstGeom>
          <a:noFill/>
          <a:ln>
            <a:noFill/>
          </a:ln>
        </p:spPr>
      </p:pic>
      <p:sp>
        <p:nvSpPr>
          <p:cNvPr id="133" name="Google Shape;133;p5"/>
          <p:cNvSpPr/>
          <p:nvPr/>
        </p:nvSpPr>
        <p:spPr>
          <a:xfrm>
            <a:off x="2817256" y="2836381"/>
            <a:ext cx="9260444" cy="992924"/>
          </a:xfrm>
          <a:prstGeom prst="roundRect">
            <a:avLst>
              <a:gd fmla="val 7725" name="adj"/>
            </a:avLst>
          </a:prstGeom>
          <a:solidFill>
            <a:schemeClr val="lt1">
              <a:alpha val="57647"/>
            </a:schemeClr>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222A35"/>
              </a:buClr>
              <a:buSzPts val="1400"/>
              <a:buFont typeface="Arial"/>
              <a:buNone/>
            </a:pPr>
            <a:r>
              <a:rPr b="1" i="0" lang="es-ES" sz="1400" u="none" cap="none" strike="noStrike">
                <a:solidFill>
                  <a:srgbClr val="222A35"/>
                </a:solidFill>
                <a:latin typeface="Arial"/>
                <a:ea typeface="Arial"/>
                <a:cs typeface="Arial"/>
                <a:sym typeface="Arial"/>
              </a:rPr>
              <a:t>No hay ninguna variable que nos indique exactamente que hace que una bici sea elegida por el cliente a diferencia de otra. Es por esto que el aprendizaje es no supervisado.</a:t>
            </a:r>
            <a:endParaRPr/>
          </a:p>
        </p:txBody>
      </p:sp>
      <p:sp>
        <p:nvSpPr>
          <p:cNvPr id="134" name="Google Shape;134;p5"/>
          <p:cNvSpPr txBox="1"/>
          <p:nvPr/>
        </p:nvSpPr>
        <p:spPr>
          <a:xfrm>
            <a:off x="813791" y="2943085"/>
            <a:ext cx="2047848" cy="59160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222A35"/>
              </a:buClr>
              <a:buSzPts val="1800"/>
              <a:buFont typeface="Arial"/>
              <a:buNone/>
            </a:pPr>
            <a:r>
              <a:rPr b="1" i="0" lang="es-ES" sz="1800" u="none" cap="none" strike="noStrike">
                <a:solidFill>
                  <a:srgbClr val="222A35"/>
                </a:solidFill>
                <a:highlight>
                  <a:srgbClr val="C9DAF8"/>
                </a:highlight>
                <a:latin typeface="Arial"/>
                <a:ea typeface="Arial"/>
                <a:cs typeface="Arial"/>
                <a:sym typeface="Arial"/>
              </a:rPr>
              <a:t>APRENDIZAJE NO SUPERVISADO</a:t>
            </a:r>
            <a:endParaRPr b="1" i="0" sz="1050" u="none" cap="none" strike="noStrike">
              <a:solidFill>
                <a:srgbClr val="222A35"/>
              </a:solidFill>
              <a:highlight>
                <a:srgbClr val="C9DAF8"/>
              </a:highlight>
              <a:latin typeface="Arial"/>
              <a:ea typeface="Arial"/>
              <a:cs typeface="Arial"/>
              <a:sym typeface="Arial"/>
            </a:endParaRPr>
          </a:p>
        </p:txBody>
      </p:sp>
      <p:sp>
        <p:nvSpPr>
          <p:cNvPr id="135" name="Google Shape;135;p5"/>
          <p:cNvSpPr txBox="1"/>
          <p:nvPr/>
        </p:nvSpPr>
        <p:spPr>
          <a:xfrm>
            <a:off x="1077286" y="5127520"/>
            <a:ext cx="2047800" cy="591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2800"/>
              <a:buFont typeface="Arial"/>
              <a:buNone/>
            </a:pPr>
            <a:r>
              <a:rPr b="1" i="0" lang="es-ES" sz="2800" u="none" cap="none" strike="noStrike">
                <a:solidFill>
                  <a:srgbClr val="222A35"/>
                </a:solidFill>
                <a:highlight>
                  <a:srgbClr val="C9DAF8"/>
                </a:highlight>
                <a:latin typeface="Arial"/>
                <a:ea typeface="Arial"/>
                <a:cs typeface="Arial"/>
                <a:sym typeface="Arial"/>
              </a:rPr>
              <a:t>STEPS</a:t>
            </a:r>
            <a:endParaRPr b="1" i="0" sz="1200" u="none" cap="none" strike="noStrike">
              <a:solidFill>
                <a:srgbClr val="222A35"/>
              </a:solidFill>
              <a:highlight>
                <a:srgbClr val="C9DAF8"/>
              </a:highlight>
              <a:latin typeface="Arial"/>
              <a:ea typeface="Arial"/>
              <a:cs typeface="Arial"/>
              <a:sym typeface="Arial"/>
            </a:endParaRPr>
          </a:p>
        </p:txBody>
      </p:sp>
      <p:pic>
        <p:nvPicPr>
          <p:cNvPr id="136" name="Google Shape;136;p5"/>
          <p:cNvPicPr preferRelativeResize="0"/>
          <p:nvPr/>
        </p:nvPicPr>
        <p:blipFill rotWithShape="1">
          <a:blip r:embed="rId6">
            <a:alphaModFix/>
          </a:blip>
          <a:srcRect b="0" l="0" r="0" t="0"/>
          <a:stretch/>
        </p:blipFill>
        <p:spPr>
          <a:xfrm>
            <a:off x="-36575" y="2848230"/>
            <a:ext cx="1149838" cy="981075"/>
          </a:xfrm>
          <a:prstGeom prst="rect">
            <a:avLst/>
          </a:prstGeom>
          <a:noFill/>
          <a:ln>
            <a:noFill/>
          </a:ln>
        </p:spPr>
      </p:pic>
      <p:sp>
        <p:nvSpPr>
          <p:cNvPr id="137" name="Google Shape;137;p5"/>
          <p:cNvSpPr/>
          <p:nvPr/>
        </p:nvSpPr>
        <p:spPr>
          <a:xfrm>
            <a:off x="2861650" y="369250"/>
            <a:ext cx="8139900" cy="9810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400"/>
              <a:buFont typeface="Arial"/>
              <a:buNone/>
            </a:pPr>
            <a:r>
              <a:rPr b="1" lang="es-ES" sz="5200">
                <a:solidFill>
                  <a:srgbClr val="222A35"/>
                </a:solidFill>
              </a:rPr>
              <a:t>CONTEXTO ANALÍTICO</a:t>
            </a:r>
            <a:endParaRPr b="1" i="0" sz="5200" u="none" cap="none" strike="noStrike">
              <a:solidFill>
                <a:srgbClr val="222A35"/>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nvSpPr>
        <p:spPr>
          <a:xfrm>
            <a:off x="0" y="6582899"/>
            <a:ext cx="3596640" cy="2085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100"/>
              <a:buFont typeface="Arial"/>
              <a:buNone/>
            </a:pPr>
            <a:r>
              <a:rPr b="1" i="0" lang="es-ES" sz="1100" u="none" cap="none" strike="noStrike">
                <a:solidFill>
                  <a:srgbClr val="222A35"/>
                </a:solidFill>
                <a:latin typeface="Arial"/>
                <a:ea typeface="Arial"/>
                <a:cs typeface="Arial"/>
                <a:sym typeface="Arial"/>
              </a:rPr>
              <a:t>BIKESTORES</a:t>
            </a:r>
            <a:endParaRPr b="1" i="0" sz="4400" u="none" cap="none" strike="noStrike">
              <a:solidFill>
                <a:srgbClr val="222A35"/>
              </a:solidFill>
              <a:latin typeface="Arial"/>
              <a:ea typeface="Arial"/>
              <a:cs typeface="Arial"/>
              <a:sym typeface="Arial"/>
            </a:endParaRPr>
          </a:p>
        </p:txBody>
      </p:sp>
      <p:pic>
        <p:nvPicPr>
          <p:cNvPr id="143" name="Google Shape;143;p6"/>
          <p:cNvPicPr preferRelativeResize="0"/>
          <p:nvPr/>
        </p:nvPicPr>
        <p:blipFill rotWithShape="1">
          <a:blip r:embed="rId3">
            <a:alphaModFix/>
          </a:blip>
          <a:srcRect b="0" l="0" r="0" t="0"/>
          <a:stretch/>
        </p:blipFill>
        <p:spPr>
          <a:xfrm>
            <a:off x="1106359" y="6489361"/>
            <a:ext cx="318609" cy="302100"/>
          </a:xfrm>
          <a:prstGeom prst="rect">
            <a:avLst/>
          </a:prstGeom>
          <a:noFill/>
          <a:ln>
            <a:noFill/>
          </a:ln>
        </p:spPr>
      </p:pic>
      <p:sp>
        <p:nvSpPr>
          <p:cNvPr id="144" name="Google Shape;144;p6"/>
          <p:cNvSpPr txBox="1"/>
          <p:nvPr/>
        </p:nvSpPr>
        <p:spPr>
          <a:xfrm>
            <a:off x="1211209" y="1993043"/>
            <a:ext cx="2047848" cy="59160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1200"/>
              <a:buFont typeface="Arial"/>
              <a:buNone/>
            </a:pPr>
            <a:r>
              <a:t/>
            </a:r>
            <a:endParaRPr b="1" i="0" sz="1200" u="none" cap="none" strike="noStrike">
              <a:solidFill>
                <a:srgbClr val="222A35"/>
              </a:solidFill>
              <a:highlight>
                <a:srgbClr val="FBF5FC"/>
              </a:highlight>
              <a:latin typeface="Arial"/>
              <a:ea typeface="Arial"/>
              <a:cs typeface="Arial"/>
              <a:sym typeface="Arial"/>
            </a:endParaRPr>
          </a:p>
        </p:txBody>
      </p:sp>
      <p:pic>
        <p:nvPicPr>
          <p:cNvPr id="145" name="Google Shape;145;p6"/>
          <p:cNvPicPr preferRelativeResize="0"/>
          <p:nvPr/>
        </p:nvPicPr>
        <p:blipFill rotWithShape="1">
          <a:blip r:embed="rId4">
            <a:alphaModFix/>
          </a:blip>
          <a:srcRect b="0" l="0" r="0" t="0"/>
          <a:stretch/>
        </p:blipFill>
        <p:spPr>
          <a:xfrm>
            <a:off x="9993250" y="319388"/>
            <a:ext cx="1523999" cy="1267114"/>
          </a:xfrm>
          <a:prstGeom prst="rect">
            <a:avLst/>
          </a:prstGeom>
          <a:noFill/>
          <a:ln>
            <a:noFill/>
          </a:ln>
        </p:spPr>
      </p:pic>
      <p:pic>
        <p:nvPicPr>
          <p:cNvPr id="146" name="Google Shape;146;p6"/>
          <p:cNvPicPr preferRelativeResize="0"/>
          <p:nvPr/>
        </p:nvPicPr>
        <p:blipFill rotWithShape="1">
          <a:blip r:embed="rId5">
            <a:alphaModFix/>
          </a:blip>
          <a:srcRect b="0" l="0" r="0" t="0"/>
          <a:stretch/>
        </p:blipFill>
        <p:spPr>
          <a:xfrm>
            <a:off x="210001" y="2276148"/>
            <a:ext cx="1391892" cy="1358895"/>
          </a:xfrm>
          <a:prstGeom prst="rect">
            <a:avLst/>
          </a:prstGeom>
          <a:noFill/>
          <a:ln>
            <a:noFill/>
          </a:ln>
        </p:spPr>
      </p:pic>
      <p:sp>
        <p:nvSpPr>
          <p:cNvPr id="147" name="Google Shape;147;p6"/>
          <p:cNvSpPr txBox="1"/>
          <p:nvPr/>
        </p:nvSpPr>
        <p:spPr>
          <a:xfrm>
            <a:off x="1905875" y="2542000"/>
            <a:ext cx="3596700" cy="892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757070"/>
              </a:buClr>
              <a:buSzPts val="2800"/>
              <a:buFont typeface="Arial"/>
              <a:buNone/>
            </a:pPr>
            <a:r>
              <a:rPr b="1" i="0" lang="es-ES" sz="2800" u="none" cap="none" strike="noStrike">
                <a:solidFill>
                  <a:srgbClr val="757070"/>
                </a:solidFill>
                <a:highlight>
                  <a:srgbClr val="FBF5FC"/>
                </a:highlight>
                <a:latin typeface="Arial"/>
                <a:ea typeface="Arial"/>
                <a:cs typeface="Arial"/>
                <a:sym typeface="Arial"/>
              </a:rPr>
              <a:t>ESTADO DE </a:t>
            </a:r>
            <a:endParaRPr/>
          </a:p>
          <a:p>
            <a:pPr indent="0" lvl="0" marL="0" marR="0" rtl="0" algn="l">
              <a:lnSpc>
                <a:spcPct val="90000"/>
              </a:lnSpc>
              <a:spcBef>
                <a:spcPts val="1000"/>
              </a:spcBef>
              <a:spcAft>
                <a:spcPts val="0"/>
              </a:spcAft>
              <a:buClr>
                <a:srgbClr val="757070"/>
              </a:buClr>
              <a:buSzPts val="2800"/>
              <a:buFont typeface="Arial"/>
              <a:buNone/>
            </a:pPr>
            <a:r>
              <a:rPr b="1" i="0" lang="es-ES" sz="2800" u="none" cap="none" strike="noStrike">
                <a:solidFill>
                  <a:srgbClr val="757070"/>
                </a:solidFill>
                <a:highlight>
                  <a:srgbClr val="FBF5FC"/>
                </a:highlight>
                <a:latin typeface="Arial"/>
                <a:ea typeface="Arial"/>
                <a:cs typeface="Arial"/>
                <a:sym typeface="Arial"/>
              </a:rPr>
              <a:t>MAYOR INGRESOS</a:t>
            </a:r>
            <a:endParaRPr b="1" i="0" sz="2800" u="none" cap="none" strike="noStrike">
              <a:solidFill>
                <a:srgbClr val="757070"/>
              </a:solidFill>
              <a:highlight>
                <a:srgbClr val="FBF5FC"/>
              </a:highlight>
              <a:latin typeface="Arial"/>
              <a:ea typeface="Arial"/>
              <a:cs typeface="Arial"/>
              <a:sym typeface="Arial"/>
            </a:endParaRPr>
          </a:p>
        </p:txBody>
      </p:sp>
      <p:sp>
        <p:nvSpPr>
          <p:cNvPr id="148" name="Google Shape;148;p6"/>
          <p:cNvSpPr txBox="1"/>
          <p:nvPr/>
        </p:nvSpPr>
        <p:spPr>
          <a:xfrm>
            <a:off x="1905875" y="4361425"/>
            <a:ext cx="4694400" cy="1363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757070"/>
              </a:buClr>
              <a:buSzPts val="2800"/>
              <a:buFont typeface="Arial"/>
              <a:buNone/>
            </a:pPr>
            <a:r>
              <a:rPr b="1" i="0" lang="es-ES" sz="2800" u="none" cap="none" strike="noStrike">
                <a:solidFill>
                  <a:srgbClr val="757070"/>
                </a:solidFill>
                <a:highlight>
                  <a:srgbClr val="FBF5FC"/>
                </a:highlight>
                <a:latin typeface="Arial"/>
                <a:ea typeface="Arial"/>
                <a:cs typeface="Arial"/>
                <a:sym typeface="Arial"/>
              </a:rPr>
              <a:t>VENTAS POR EMPLEADOS </a:t>
            </a:r>
            <a:endParaRPr/>
          </a:p>
          <a:p>
            <a:pPr indent="0" lvl="0" marL="0" marR="0" rtl="0" algn="l">
              <a:lnSpc>
                <a:spcPct val="90000"/>
              </a:lnSpc>
              <a:spcBef>
                <a:spcPts val="1000"/>
              </a:spcBef>
              <a:spcAft>
                <a:spcPts val="0"/>
              </a:spcAft>
              <a:buClr>
                <a:srgbClr val="757070"/>
              </a:buClr>
              <a:buSzPts val="2800"/>
              <a:buFont typeface="Arial"/>
              <a:buNone/>
            </a:pPr>
            <a:r>
              <a:rPr b="1" i="0" lang="es-ES" sz="2800" u="none" cap="none" strike="noStrike">
                <a:solidFill>
                  <a:srgbClr val="757070"/>
                </a:solidFill>
                <a:highlight>
                  <a:srgbClr val="FBF5FC"/>
                </a:highlight>
                <a:latin typeface="Arial"/>
                <a:ea typeface="Arial"/>
                <a:cs typeface="Arial"/>
                <a:sym typeface="Arial"/>
              </a:rPr>
              <a:t>POR TIENDAS</a:t>
            </a:r>
            <a:endParaRPr b="1" i="0" sz="2800" u="none" cap="none" strike="noStrike">
              <a:solidFill>
                <a:srgbClr val="757070"/>
              </a:solidFill>
              <a:highlight>
                <a:srgbClr val="FBF5FC"/>
              </a:highlight>
              <a:latin typeface="Arial"/>
              <a:ea typeface="Arial"/>
              <a:cs typeface="Arial"/>
              <a:sym typeface="Arial"/>
            </a:endParaRPr>
          </a:p>
        </p:txBody>
      </p:sp>
      <p:sp>
        <p:nvSpPr>
          <p:cNvPr id="149" name="Google Shape;149;p6"/>
          <p:cNvSpPr txBox="1"/>
          <p:nvPr/>
        </p:nvSpPr>
        <p:spPr>
          <a:xfrm>
            <a:off x="8188605" y="2814222"/>
            <a:ext cx="4589515" cy="30210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757070"/>
              </a:buClr>
              <a:buSzPts val="2800"/>
              <a:buFont typeface="Arial"/>
              <a:buNone/>
            </a:pPr>
            <a:r>
              <a:rPr b="1" i="0" lang="es-ES" sz="2800" u="none" cap="none" strike="noStrike">
                <a:solidFill>
                  <a:srgbClr val="757070"/>
                </a:solidFill>
                <a:highlight>
                  <a:srgbClr val="FBF5FC"/>
                </a:highlight>
                <a:latin typeface="Arial"/>
                <a:ea typeface="Arial"/>
                <a:cs typeface="Arial"/>
                <a:sym typeface="Arial"/>
              </a:rPr>
              <a:t>VENTAS POR MARCA</a:t>
            </a:r>
            <a:endParaRPr b="1" i="0" sz="2800" u="none" cap="none" strike="noStrike">
              <a:solidFill>
                <a:srgbClr val="757070"/>
              </a:solidFill>
              <a:highlight>
                <a:srgbClr val="FBF5FC"/>
              </a:highlight>
              <a:latin typeface="Arial"/>
              <a:ea typeface="Arial"/>
              <a:cs typeface="Arial"/>
              <a:sym typeface="Arial"/>
            </a:endParaRPr>
          </a:p>
        </p:txBody>
      </p:sp>
      <p:sp>
        <p:nvSpPr>
          <p:cNvPr id="150" name="Google Shape;150;p6"/>
          <p:cNvSpPr txBox="1"/>
          <p:nvPr/>
        </p:nvSpPr>
        <p:spPr>
          <a:xfrm>
            <a:off x="8188605" y="4487107"/>
            <a:ext cx="4694490" cy="89221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757070"/>
              </a:buClr>
              <a:buSzPts val="2800"/>
              <a:buFont typeface="Arial"/>
              <a:buNone/>
            </a:pPr>
            <a:r>
              <a:rPr b="1" i="0" lang="es-ES" sz="2800" u="none" cap="none" strike="noStrike">
                <a:solidFill>
                  <a:srgbClr val="757070"/>
                </a:solidFill>
                <a:highlight>
                  <a:srgbClr val="FBF5FC"/>
                </a:highlight>
                <a:latin typeface="Arial"/>
                <a:ea typeface="Arial"/>
                <a:cs typeface="Arial"/>
                <a:sym typeface="Arial"/>
              </a:rPr>
              <a:t>MAYORES INGRESOS </a:t>
            </a:r>
            <a:endParaRPr/>
          </a:p>
          <a:p>
            <a:pPr indent="0" lvl="0" marL="0" marR="0" rtl="0" algn="l">
              <a:lnSpc>
                <a:spcPct val="90000"/>
              </a:lnSpc>
              <a:spcBef>
                <a:spcPts val="1000"/>
              </a:spcBef>
              <a:spcAft>
                <a:spcPts val="0"/>
              </a:spcAft>
              <a:buClr>
                <a:srgbClr val="757070"/>
              </a:buClr>
              <a:buSzPts val="2800"/>
              <a:buFont typeface="Arial"/>
              <a:buNone/>
            </a:pPr>
            <a:r>
              <a:rPr b="1" i="0" lang="es-ES" sz="2800" u="none" cap="none" strike="noStrike">
                <a:solidFill>
                  <a:srgbClr val="757070"/>
                </a:solidFill>
                <a:highlight>
                  <a:srgbClr val="FBF5FC"/>
                </a:highlight>
                <a:latin typeface="Arial"/>
                <a:ea typeface="Arial"/>
                <a:cs typeface="Arial"/>
                <a:sym typeface="Arial"/>
              </a:rPr>
              <a:t>POR MARCA</a:t>
            </a:r>
            <a:endParaRPr b="1" i="0" sz="2800" u="none" cap="none" strike="noStrike">
              <a:solidFill>
                <a:srgbClr val="757070"/>
              </a:solidFill>
              <a:highlight>
                <a:srgbClr val="FBF5FC"/>
              </a:highlight>
              <a:latin typeface="Arial"/>
              <a:ea typeface="Arial"/>
              <a:cs typeface="Arial"/>
              <a:sym typeface="Arial"/>
            </a:endParaRPr>
          </a:p>
        </p:txBody>
      </p:sp>
      <p:pic>
        <p:nvPicPr>
          <p:cNvPr id="151" name="Google Shape;151;p6"/>
          <p:cNvPicPr preferRelativeResize="0"/>
          <p:nvPr/>
        </p:nvPicPr>
        <p:blipFill rotWithShape="1">
          <a:blip r:embed="rId6">
            <a:alphaModFix/>
          </a:blip>
          <a:srcRect b="0" l="0" r="5784" t="0"/>
          <a:stretch/>
        </p:blipFill>
        <p:spPr>
          <a:xfrm>
            <a:off x="210000" y="4169725"/>
            <a:ext cx="1467475" cy="1571825"/>
          </a:xfrm>
          <a:prstGeom prst="rect">
            <a:avLst/>
          </a:prstGeom>
          <a:noFill/>
          <a:ln>
            <a:noFill/>
          </a:ln>
        </p:spPr>
      </p:pic>
      <p:pic>
        <p:nvPicPr>
          <p:cNvPr id="152" name="Google Shape;152;p6"/>
          <p:cNvPicPr preferRelativeResize="0"/>
          <p:nvPr/>
        </p:nvPicPr>
        <p:blipFill rotWithShape="1">
          <a:blip r:embed="rId7">
            <a:alphaModFix/>
          </a:blip>
          <a:srcRect b="0" l="0" r="0" t="0"/>
          <a:stretch/>
        </p:blipFill>
        <p:spPr>
          <a:xfrm>
            <a:off x="6928161" y="2610726"/>
            <a:ext cx="1260444" cy="892431"/>
          </a:xfrm>
          <a:prstGeom prst="rect">
            <a:avLst/>
          </a:prstGeom>
          <a:noFill/>
          <a:ln>
            <a:noFill/>
          </a:ln>
        </p:spPr>
      </p:pic>
      <p:pic>
        <p:nvPicPr>
          <p:cNvPr id="153" name="Google Shape;153;p6"/>
          <p:cNvPicPr preferRelativeResize="0"/>
          <p:nvPr/>
        </p:nvPicPr>
        <p:blipFill rotWithShape="1">
          <a:blip r:embed="rId8">
            <a:alphaModFix/>
          </a:blip>
          <a:srcRect b="0" l="0" r="0" t="0"/>
          <a:stretch/>
        </p:blipFill>
        <p:spPr>
          <a:xfrm>
            <a:off x="6721119" y="4337721"/>
            <a:ext cx="1467486" cy="1363091"/>
          </a:xfrm>
          <a:prstGeom prst="rect">
            <a:avLst/>
          </a:prstGeom>
          <a:noFill/>
          <a:ln>
            <a:noFill/>
          </a:ln>
        </p:spPr>
      </p:pic>
      <p:sp>
        <p:nvSpPr>
          <p:cNvPr id="154" name="Google Shape;154;p6"/>
          <p:cNvSpPr/>
          <p:nvPr/>
        </p:nvSpPr>
        <p:spPr>
          <a:xfrm>
            <a:off x="2026050" y="462438"/>
            <a:ext cx="8139900" cy="9810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400"/>
              <a:buFont typeface="Arial"/>
              <a:buNone/>
            </a:pPr>
            <a:r>
              <a:rPr b="1" lang="es-ES" sz="4800">
                <a:solidFill>
                  <a:srgbClr val="222A35"/>
                </a:solidFill>
              </a:rPr>
              <a:t>PREGUNTAS DE </a:t>
            </a:r>
            <a:r>
              <a:rPr b="1" lang="es-ES" sz="4800">
                <a:solidFill>
                  <a:srgbClr val="222A35"/>
                </a:solidFill>
              </a:rPr>
              <a:t>INTERÉS</a:t>
            </a:r>
            <a:endParaRPr b="1" i="0" sz="4800" u="none" cap="none" strike="noStrike">
              <a:solidFill>
                <a:srgbClr val="222A35"/>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7"/>
          <p:cNvSpPr txBox="1"/>
          <p:nvPr/>
        </p:nvSpPr>
        <p:spPr>
          <a:xfrm>
            <a:off x="0" y="6582899"/>
            <a:ext cx="3596640" cy="2085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100"/>
              <a:buFont typeface="Arial"/>
              <a:buNone/>
            </a:pPr>
            <a:r>
              <a:rPr b="1" i="0" lang="es-ES" sz="1100" u="none" cap="none" strike="noStrike">
                <a:solidFill>
                  <a:srgbClr val="222A35"/>
                </a:solidFill>
                <a:latin typeface="Arial"/>
                <a:ea typeface="Arial"/>
                <a:cs typeface="Arial"/>
                <a:sym typeface="Arial"/>
              </a:rPr>
              <a:t>BIKESTORES</a:t>
            </a:r>
            <a:endParaRPr b="1" i="0" sz="4400" u="none" cap="none" strike="noStrike">
              <a:solidFill>
                <a:srgbClr val="222A35"/>
              </a:solidFill>
              <a:latin typeface="Arial"/>
              <a:ea typeface="Arial"/>
              <a:cs typeface="Arial"/>
              <a:sym typeface="Arial"/>
            </a:endParaRPr>
          </a:p>
        </p:txBody>
      </p:sp>
      <p:pic>
        <p:nvPicPr>
          <p:cNvPr id="160" name="Google Shape;160;p7"/>
          <p:cNvPicPr preferRelativeResize="0"/>
          <p:nvPr/>
        </p:nvPicPr>
        <p:blipFill rotWithShape="1">
          <a:blip r:embed="rId3">
            <a:alphaModFix/>
          </a:blip>
          <a:srcRect b="0" l="0" r="0" t="0"/>
          <a:stretch/>
        </p:blipFill>
        <p:spPr>
          <a:xfrm>
            <a:off x="1106359" y="6489361"/>
            <a:ext cx="318609" cy="302100"/>
          </a:xfrm>
          <a:prstGeom prst="rect">
            <a:avLst/>
          </a:prstGeom>
          <a:noFill/>
          <a:ln>
            <a:noFill/>
          </a:ln>
        </p:spPr>
      </p:pic>
      <p:sp>
        <p:nvSpPr>
          <p:cNvPr id="161" name="Google Shape;161;p7"/>
          <p:cNvSpPr txBox="1"/>
          <p:nvPr/>
        </p:nvSpPr>
        <p:spPr>
          <a:xfrm>
            <a:off x="1211209" y="1993043"/>
            <a:ext cx="2047848" cy="59160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1200"/>
              <a:buFont typeface="Arial"/>
              <a:buNone/>
            </a:pPr>
            <a:r>
              <a:t/>
            </a:r>
            <a:endParaRPr b="1" i="0" sz="1200" u="none" cap="none" strike="noStrike">
              <a:solidFill>
                <a:srgbClr val="222A35"/>
              </a:solidFill>
              <a:highlight>
                <a:srgbClr val="FBF5FC"/>
              </a:highlight>
              <a:latin typeface="Arial"/>
              <a:ea typeface="Arial"/>
              <a:cs typeface="Arial"/>
              <a:sym typeface="Arial"/>
            </a:endParaRPr>
          </a:p>
        </p:txBody>
      </p:sp>
      <p:sp>
        <p:nvSpPr>
          <p:cNvPr id="162" name="Google Shape;162;p7"/>
          <p:cNvSpPr/>
          <p:nvPr/>
        </p:nvSpPr>
        <p:spPr>
          <a:xfrm>
            <a:off x="1113263" y="1431319"/>
            <a:ext cx="10526198" cy="5011273"/>
          </a:xfrm>
          <a:prstGeom prst="roundRect">
            <a:avLst>
              <a:gd fmla="val 7725" name="adj"/>
            </a:avLst>
          </a:prstGeom>
          <a:solidFill>
            <a:schemeClr val="lt1">
              <a:alpha val="57647"/>
            </a:schemeClr>
          </a:solid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lt1"/>
              </a:buClr>
              <a:buSzPts val="1600"/>
              <a:buFont typeface="Calibri"/>
              <a:buNone/>
            </a:pPr>
            <a:r>
              <a:t/>
            </a:r>
            <a:endParaRPr b="1" i="0" sz="1800" u="none" cap="none" strike="noStrike">
              <a:solidFill>
                <a:srgbClr val="222A35"/>
              </a:solidFill>
              <a:latin typeface="Arial"/>
              <a:ea typeface="Arial"/>
              <a:cs typeface="Arial"/>
              <a:sym typeface="Arial"/>
            </a:endParaRPr>
          </a:p>
          <a:p>
            <a:pPr indent="-355600" lvl="0" marL="342900" marR="0" rtl="0" algn="l">
              <a:lnSpc>
                <a:spcPct val="150000"/>
              </a:lnSpc>
              <a:spcBef>
                <a:spcPts val="0"/>
              </a:spcBef>
              <a:spcAft>
                <a:spcPts val="0"/>
              </a:spcAft>
              <a:buClr>
                <a:srgbClr val="222A35"/>
              </a:buClr>
              <a:buSzPts val="1800"/>
              <a:buFont typeface="Arial"/>
              <a:buAutoNum type="arabicPeriod"/>
            </a:pPr>
            <a:r>
              <a:rPr b="1" i="0" lang="es-ES" sz="1800" u="none" cap="none" strike="noStrike">
                <a:solidFill>
                  <a:srgbClr val="222A35"/>
                </a:solidFill>
                <a:latin typeface="Arial"/>
                <a:ea typeface="Arial"/>
                <a:cs typeface="Arial"/>
                <a:sym typeface="Arial"/>
              </a:rPr>
              <a:t>Order_id: </a:t>
            </a:r>
            <a:r>
              <a:rPr b="0" i="0" lang="es-ES" sz="1800" u="none" cap="none" strike="noStrike">
                <a:solidFill>
                  <a:srgbClr val="222A35"/>
                </a:solidFill>
                <a:latin typeface="Arial"/>
                <a:ea typeface="Arial"/>
                <a:cs typeface="Arial"/>
                <a:sym typeface="Arial"/>
              </a:rPr>
              <a:t>N° de identificación de la orden</a:t>
            </a:r>
            <a:endParaRPr sz="1600"/>
          </a:p>
          <a:p>
            <a:pPr indent="-355600" lvl="0" marL="342900" marR="0" rtl="0" algn="l">
              <a:lnSpc>
                <a:spcPct val="150000"/>
              </a:lnSpc>
              <a:spcBef>
                <a:spcPts val="0"/>
              </a:spcBef>
              <a:spcAft>
                <a:spcPts val="0"/>
              </a:spcAft>
              <a:buClr>
                <a:srgbClr val="222A35"/>
              </a:buClr>
              <a:buSzPts val="1800"/>
              <a:buFont typeface="Arial"/>
              <a:buAutoNum type="arabicPeriod"/>
            </a:pPr>
            <a:r>
              <a:rPr b="1" i="0" lang="es-ES" sz="1800" u="none" cap="none" strike="noStrike">
                <a:solidFill>
                  <a:srgbClr val="222A35"/>
                </a:solidFill>
                <a:latin typeface="Arial"/>
                <a:ea typeface="Arial"/>
                <a:cs typeface="Arial"/>
                <a:sym typeface="Arial"/>
              </a:rPr>
              <a:t>product_id: </a:t>
            </a:r>
            <a:r>
              <a:rPr b="0" i="0" lang="es-ES" sz="1800" u="none" cap="none" strike="noStrike">
                <a:solidFill>
                  <a:srgbClr val="222A35"/>
                </a:solidFill>
                <a:latin typeface="Arial"/>
                <a:ea typeface="Arial"/>
                <a:cs typeface="Arial"/>
                <a:sym typeface="Arial"/>
              </a:rPr>
              <a:t>N° de identificación del producto</a:t>
            </a:r>
            <a:endParaRPr sz="1600"/>
          </a:p>
          <a:p>
            <a:pPr indent="-355600" lvl="0" marL="342900" marR="0" rtl="0" algn="l">
              <a:lnSpc>
                <a:spcPct val="150000"/>
              </a:lnSpc>
              <a:spcBef>
                <a:spcPts val="0"/>
              </a:spcBef>
              <a:spcAft>
                <a:spcPts val="0"/>
              </a:spcAft>
              <a:buClr>
                <a:srgbClr val="222A35"/>
              </a:buClr>
              <a:buSzPts val="1800"/>
              <a:buFont typeface="Arial"/>
              <a:buAutoNum type="arabicPeriod"/>
            </a:pPr>
            <a:r>
              <a:rPr b="1" i="0" lang="es-ES" sz="1800" u="none" cap="none" strike="noStrike">
                <a:solidFill>
                  <a:srgbClr val="222A35"/>
                </a:solidFill>
                <a:latin typeface="Arial"/>
                <a:ea typeface="Arial"/>
                <a:cs typeface="Arial"/>
                <a:sym typeface="Arial"/>
              </a:rPr>
              <a:t>quantity: </a:t>
            </a:r>
            <a:r>
              <a:rPr b="0" i="0" lang="es-ES" sz="1800" u="none" cap="none" strike="noStrike">
                <a:solidFill>
                  <a:srgbClr val="222A35"/>
                </a:solidFill>
                <a:latin typeface="Arial"/>
                <a:ea typeface="Arial"/>
                <a:cs typeface="Arial"/>
                <a:sym typeface="Arial"/>
              </a:rPr>
              <a:t>Cantidad de la orden</a:t>
            </a:r>
            <a:endParaRPr sz="1600"/>
          </a:p>
          <a:p>
            <a:pPr indent="-355600" lvl="0" marL="342900" marR="0" rtl="0" algn="l">
              <a:lnSpc>
                <a:spcPct val="150000"/>
              </a:lnSpc>
              <a:spcBef>
                <a:spcPts val="0"/>
              </a:spcBef>
              <a:spcAft>
                <a:spcPts val="0"/>
              </a:spcAft>
              <a:buClr>
                <a:srgbClr val="222A35"/>
              </a:buClr>
              <a:buSzPts val="1800"/>
              <a:buFont typeface="Arial"/>
              <a:buAutoNum type="arabicPeriod"/>
            </a:pPr>
            <a:r>
              <a:rPr b="1" i="0" lang="es-ES" sz="1800" u="none" cap="none" strike="noStrike">
                <a:solidFill>
                  <a:srgbClr val="222A35"/>
                </a:solidFill>
                <a:latin typeface="Arial"/>
                <a:ea typeface="Arial"/>
                <a:cs typeface="Arial"/>
                <a:sym typeface="Arial"/>
              </a:rPr>
              <a:t>List Price: </a:t>
            </a:r>
            <a:r>
              <a:rPr b="0" i="0" lang="es-ES" sz="1800" u="none" cap="none" strike="noStrike">
                <a:solidFill>
                  <a:srgbClr val="222A35"/>
                </a:solidFill>
                <a:latin typeface="Arial"/>
                <a:ea typeface="Arial"/>
                <a:cs typeface="Arial"/>
                <a:sym typeface="Arial"/>
              </a:rPr>
              <a:t>Precio de lista</a:t>
            </a:r>
            <a:endParaRPr sz="1600"/>
          </a:p>
          <a:p>
            <a:pPr indent="-355600" lvl="0" marL="342900" marR="0" rtl="0" algn="l">
              <a:lnSpc>
                <a:spcPct val="150000"/>
              </a:lnSpc>
              <a:spcBef>
                <a:spcPts val="0"/>
              </a:spcBef>
              <a:spcAft>
                <a:spcPts val="0"/>
              </a:spcAft>
              <a:buClr>
                <a:srgbClr val="222A35"/>
              </a:buClr>
              <a:buSzPts val="1800"/>
              <a:buFont typeface="Arial"/>
              <a:buAutoNum type="arabicPeriod"/>
            </a:pPr>
            <a:r>
              <a:rPr b="1" i="0" lang="es-ES" sz="1800" u="none" cap="none" strike="noStrike">
                <a:solidFill>
                  <a:srgbClr val="222A35"/>
                </a:solidFill>
                <a:latin typeface="Arial"/>
                <a:ea typeface="Arial"/>
                <a:cs typeface="Arial"/>
                <a:sym typeface="Arial"/>
              </a:rPr>
              <a:t>List Price: </a:t>
            </a:r>
            <a:r>
              <a:rPr b="0" i="0" lang="es-ES" sz="1800" u="none" cap="none" strike="noStrike">
                <a:solidFill>
                  <a:srgbClr val="222A35"/>
                </a:solidFill>
                <a:latin typeface="Arial"/>
                <a:ea typeface="Arial"/>
                <a:cs typeface="Arial"/>
                <a:sym typeface="Arial"/>
              </a:rPr>
              <a:t>Precio de lista</a:t>
            </a:r>
            <a:endParaRPr sz="1600"/>
          </a:p>
          <a:p>
            <a:pPr indent="-355600" lvl="0" marL="342900" marR="0" rtl="0" algn="l">
              <a:lnSpc>
                <a:spcPct val="150000"/>
              </a:lnSpc>
              <a:spcBef>
                <a:spcPts val="0"/>
              </a:spcBef>
              <a:spcAft>
                <a:spcPts val="0"/>
              </a:spcAft>
              <a:buClr>
                <a:srgbClr val="222A35"/>
              </a:buClr>
              <a:buSzPts val="1800"/>
              <a:buFont typeface="Arial"/>
              <a:buAutoNum type="arabicPeriod"/>
            </a:pPr>
            <a:r>
              <a:rPr b="1" i="0" lang="es-ES" sz="1800" u="none" cap="none" strike="noStrike">
                <a:solidFill>
                  <a:srgbClr val="222A35"/>
                </a:solidFill>
                <a:latin typeface="Arial"/>
                <a:ea typeface="Arial"/>
                <a:cs typeface="Arial"/>
                <a:sym typeface="Arial"/>
              </a:rPr>
              <a:t>Product: </a:t>
            </a:r>
            <a:r>
              <a:rPr b="0" i="0" lang="es-ES" sz="1800" u="none" cap="none" strike="noStrike">
                <a:solidFill>
                  <a:srgbClr val="222A35"/>
                </a:solidFill>
                <a:latin typeface="Arial"/>
                <a:ea typeface="Arial"/>
                <a:cs typeface="Arial"/>
                <a:sym typeface="Arial"/>
              </a:rPr>
              <a:t>Producto</a:t>
            </a:r>
            <a:endParaRPr sz="1600"/>
          </a:p>
          <a:p>
            <a:pPr indent="-355600" lvl="0" marL="342900" marR="0" rtl="0" algn="l">
              <a:lnSpc>
                <a:spcPct val="150000"/>
              </a:lnSpc>
              <a:spcBef>
                <a:spcPts val="0"/>
              </a:spcBef>
              <a:spcAft>
                <a:spcPts val="0"/>
              </a:spcAft>
              <a:buClr>
                <a:srgbClr val="222A35"/>
              </a:buClr>
              <a:buSzPts val="1800"/>
              <a:buFont typeface="Arial"/>
              <a:buAutoNum type="arabicPeriod"/>
            </a:pPr>
            <a:r>
              <a:rPr b="1" i="0" lang="es-ES" sz="1800" u="none" cap="none" strike="noStrike">
                <a:solidFill>
                  <a:srgbClr val="222A35"/>
                </a:solidFill>
                <a:latin typeface="Arial"/>
                <a:ea typeface="Arial"/>
                <a:cs typeface="Arial"/>
                <a:sym typeface="Arial"/>
              </a:rPr>
              <a:t>Brand: </a:t>
            </a:r>
            <a:r>
              <a:rPr b="0" i="0" lang="es-ES" sz="1800" u="none" cap="none" strike="noStrike">
                <a:solidFill>
                  <a:srgbClr val="222A35"/>
                </a:solidFill>
                <a:latin typeface="Arial"/>
                <a:ea typeface="Arial"/>
                <a:cs typeface="Arial"/>
                <a:sym typeface="Arial"/>
              </a:rPr>
              <a:t>Marca</a:t>
            </a:r>
            <a:endParaRPr sz="1600"/>
          </a:p>
          <a:p>
            <a:pPr indent="-355600" lvl="0" marL="342900" marR="0" rtl="0" algn="l">
              <a:lnSpc>
                <a:spcPct val="150000"/>
              </a:lnSpc>
              <a:spcBef>
                <a:spcPts val="0"/>
              </a:spcBef>
              <a:spcAft>
                <a:spcPts val="0"/>
              </a:spcAft>
              <a:buClr>
                <a:srgbClr val="222A35"/>
              </a:buClr>
              <a:buSzPts val="1800"/>
              <a:buFont typeface="Arial"/>
              <a:buAutoNum type="arabicPeriod"/>
            </a:pPr>
            <a:r>
              <a:rPr b="1" i="0" lang="es-ES" sz="1800" u="none" cap="none" strike="noStrike">
                <a:solidFill>
                  <a:srgbClr val="222A35"/>
                </a:solidFill>
                <a:latin typeface="Arial"/>
                <a:ea typeface="Arial"/>
                <a:cs typeface="Arial"/>
                <a:sym typeface="Arial"/>
              </a:rPr>
              <a:t>Category: </a:t>
            </a:r>
            <a:r>
              <a:rPr b="0" i="0" lang="es-ES" sz="1800" u="none" cap="none" strike="noStrike">
                <a:solidFill>
                  <a:srgbClr val="222A35"/>
                </a:solidFill>
                <a:latin typeface="Arial"/>
                <a:ea typeface="Arial"/>
                <a:cs typeface="Arial"/>
                <a:sym typeface="Arial"/>
              </a:rPr>
              <a:t>Categoría a la que pertenece el producto</a:t>
            </a:r>
            <a:endParaRPr sz="1600"/>
          </a:p>
          <a:p>
            <a:pPr indent="-355600" lvl="0" marL="342900" marR="0" rtl="0" algn="l">
              <a:lnSpc>
                <a:spcPct val="150000"/>
              </a:lnSpc>
              <a:spcBef>
                <a:spcPts val="0"/>
              </a:spcBef>
              <a:spcAft>
                <a:spcPts val="0"/>
              </a:spcAft>
              <a:buClr>
                <a:srgbClr val="222A35"/>
              </a:buClr>
              <a:buSzPts val="1800"/>
              <a:buFont typeface="Arial"/>
              <a:buAutoNum type="arabicPeriod"/>
            </a:pPr>
            <a:r>
              <a:rPr b="1" i="0" lang="es-ES" sz="1800" u="none" cap="none" strike="noStrike">
                <a:solidFill>
                  <a:srgbClr val="222A35"/>
                </a:solidFill>
                <a:latin typeface="Arial"/>
                <a:ea typeface="Arial"/>
                <a:cs typeface="Arial"/>
                <a:sym typeface="Arial"/>
              </a:rPr>
              <a:t>order_date: </a:t>
            </a:r>
            <a:r>
              <a:rPr b="0" i="0" lang="es-ES" sz="1800" u="none" cap="none" strike="noStrike">
                <a:solidFill>
                  <a:srgbClr val="222A35"/>
                </a:solidFill>
                <a:latin typeface="Arial"/>
                <a:ea typeface="Arial"/>
                <a:cs typeface="Arial"/>
                <a:sym typeface="Arial"/>
              </a:rPr>
              <a:t>Fecha de creación de la orden</a:t>
            </a:r>
            <a:endParaRPr sz="1600"/>
          </a:p>
          <a:p>
            <a:pPr indent="-355600" lvl="0" marL="342900" marR="0" rtl="0" algn="l">
              <a:lnSpc>
                <a:spcPct val="150000"/>
              </a:lnSpc>
              <a:spcBef>
                <a:spcPts val="0"/>
              </a:spcBef>
              <a:spcAft>
                <a:spcPts val="0"/>
              </a:spcAft>
              <a:buClr>
                <a:srgbClr val="222A35"/>
              </a:buClr>
              <a:buSzPts val="1800"/>
              <a:buFont typeface="Arial"/>
              <a:buAutoNum type="arabicPeriod"/>
            </a:pPr>
            <a:r>
              <a:rPr b="1" i="0" lang="es-ES" sz="1800" u="none" cap="none" strike="noStrike">
                <a:solidFill>
                  <a:srgbClr val="222A35"/>
                </a:solidFill>
                <a:latin typeface="Arial"/>
                <a:ea typeface="Arial"/>
                <a:cs typeface="Arial"/>
                <a:sym typeface="Arial"/>
              </a:rPr>
              <a:t>shipped_date: </a:t>
            </a:r>
            <a:r>
              <a:rPr b="0" i="0" lang="es-ES" sz="1800" u="none" cap="none" strike="noStrike">
                <a:solidFill>
                  <a:srgbClr val="222A35"/>
                </a:solidFill>
                <a:latin typeface="Arial"/>
                <a:ea typeface="Arial"/>
                <a:cs typeface="Arial"/>
                <a:sym typeface="Arial"/>
              </a:rPr>
              <a:t>Fecha de despacho del producto</a:t>
            </a:r>
            <a:endParaRPr sz="1600"/>
          </a:p>
          <a:p>
            <a:pPr indent="-355600" lvl="0" marL="342900" marR="0" rtl="0" algn="l">
              <a:lnSpc>
                <a:spcPct val="150000"/>
              </a:lnSpc>
              <a:spcBef>
                <a:spcPts val="0"/>
              </a:spcBef>
              <a:spcAft>
                <a:spcPts val="0"/>
              </a:spcAft>
              <a:buClr>
                <a:srgbClr val="222A35"/>
              </a:buClr>
              <a:buSzPts val="1800"/>
              <a:buFont typeface="Arial"/>
              <a:buAutoNum type="arabicPeriod"/>
            </a:pPr>
            <a:r>
              <a:rPr b="1" i="0" lang="es-ES" sz="1800" u="none" cap="none" strike="noStrike">
                <a:solidFill>
                  <a:srgbClr val="222A35"/>
                </a:solidFill>
                <a:latin typeface="Arial"/>
                <a:ea typeface="Arial"/>
                <a:cs typeface="Arial"/>
                <a:sym typeface="Arial"/>
              </a:rPr>
              <a:t>Store name: </a:t>
            </a:r>
            <a:r>
              <a:rPr b="0" i="0" lang="es-ES" sz="1800" u="none" cap="none" strike="noStrike">
                <a:solidFill>
                  <a:srgbClr val="222A35"/>
                </a:solidFill>
                <a:latin typeface="Arial"/>
                <a:ea typeface="Arial"/>
                <a:cs typeface="Arial"/>
                <a:sym typeface="Arial"/>
              </a:rPr>
              <a:t>Nombre de la tienda</a:t>
            </a:r>
            <a:endParaRPr sz="1600"/>
          </a:p>
          <a:p>
            <a:pPr indent="-355600" lvl="0" marL="342900" marR="0" rtl="0" algn="l">
              <a:lnSpc>
                <a:spcPct val="150000"/>
              </a:lnSpc>
              <a:spcBef>
                <a:spcPts val="0"/>
              </a:spcBef>
              <a:spcAft>
                <a:spcPts val="0"/>
              </a:spcAft>
              <a:buClr>
                <a:srgbClr val="222A35"/>
              </a:buClr>
              <a:buSzPts val="1800"/>
              <a:buFont typeface="Arial"/>
              <a:buAutoNum type="arabicPeriod"/>
            </a:pPr>
            <a:r>
              <a:rPr b="1" i="0" lang="es-ES" sz="1800" u="none" cap="none" strike="noStrike">
                <a:solidFill>
                  <a:srgbClr val="222A35"/>
                </a:solidFill>
                <a:latin typeface="Arial"/>
                <a:ea typeface="Arial"/>
                <a:cs typeface="Arial"/>
                <a:sym typeface="Arial"/>
              </a:rPr>
              <a:t>Days between order and shipment: </a:t>
            </a:r>
            <a:r>
              <a:rPr b="0" i="0" lang="es-ES" sz="1800" u="none" cap="none" strike="noStrike">
                <a:solidFill>
                  <a:srgbClr val="222A35"/>
                </a:solidFill>
                <a:latin typeface="Arial"/>
                <a:ea typeface="Arial"/>
                <a:cs typeface="Arial"/>
                <a:sym typeface="Arial"/>
              </a:rPr>
              <a:t>Días entre la fecha de la orden y la fecha del despacho</a:t>
            </a:r>
            <a:endParaRPr b="1" i="0" sz="1800" u="none" cap="none" strike="noStrike">
              <a:solidFill>
                <a:srgbClr val="222A35"/>
              </a:solidFill>
              <a:latin typeface="Arial"/>
              <a:ea typeface="Arial"/>
              <a:cs typeface="Arial"/>
              <a:sym typeface="Arial"/>
            </a:endParaRPr>
          </a:p>
          <a:p>
            <a:pPr indent="0" lvl="0" marL="0" marR="0" rtl="0" algn="l">
              <a:lnSpc>
                <a:spcPct val="150000"/>
              </a:lnSpc>
              <a:spcBef>
                <a:spcPts val="0"/>
              </a:spcBef>
              <a:spcAft>
                <a:spcPts val="0"/>
              </a:spcAft>
              <a:buNone/>
            </a:pPr>
            <a:r>
              <a:t/>
            </a:r>
            <a:endParaRPr b="1" i="0" sz="1800" u="none" cap="none" strike="noStrike">
              <a:solidFill>
                <a:srgbClr val="222A35"/>
              </a:solidFill>
              <a:latin typeface="Arial"/>
              <a:ea typeface="Arial"/>
              <a:cs typeface="Arial"/>
              <a:sym typeface="Arial"/>
            </a:endParaRPr>
          </a:p>
        </p:txBody>
      </p:sp>
      <p:sp>
        <p:nvSpPr>
          <p:cNvPr id="163" name="Google Shape;163;p7"/>
          <p:cNvSpPr/>
          <p:nvPr/>
        </p:nvSpPr>
        <p:spPr>
          <a:xfrm>
            <a:off x="3942900" y="241225"/>
            <a:ext cx="4866900" cy="9810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400"/>
              <a:buFont typeface="Arial"/>
              <a:buNone/>
            </a:pPr>
            <a:r>
              <a:rPr b="1" lang="es-ES" sz="4800">
                <a:solidFill>
                  <a:srgbClr val="222A35"/>
                </a:solidFill>
              </a:rPr>
              <a:t>VARIABLES</a:t>
            </a:r>
            <a:endParaRPr b="1" i="0" sz="4800" u="none" cap="none" strike="noStrike">
              <a:solidFill>
                <a:srgbClr val="222A35"/>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8"/>
          <p:cNvSpPr txBox="1"/>
          <p:nvPr/>
        </p:nvSpPr>
        <p:spPr>
          <a:xfrm>
            <a:off x="0" y="6582899"/>
            <a:ext cx="3596640" cy="2085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100"/>
              <a:buFont typeface="Arial"/>
              <a:buNone/>
            </a:pPr>
            <a:r>
              <a:rPr b="1" i="0" lang="es-ES" sz="1100" u="none" cap="none" strike="noStrike">
                <a:solidFill>
                  <a:srgbClr val="222A35"/>
                </a:solidFill>
                <a:latin typeface="Arial"/>
                <a:ea typeface="Arial"/>
                <a:cs typeface="Arial"/>
                <a:sym typeface="Arial"/>
              </a:rPr>
              <a:t>BIKESTORES</a:t>
            </a:r>
            <a:endParaRPr b="1" i="0" sz="4400" u="none" cap="none" strike="noStrike">
              <a:solidFill>
                <a:srgbClr val="222A35"/>
              </a:solidFill>
              <a:latin typeface="Arial"/>
              <a:ea typeface="Arial"/>
              <a:cs typeface="Arial"/>
              <a:sym typeface="Arial"/>
            </a:endParaRPr>
          </a:p>
        </p:txBody>
      </p:sp>
      <p:pic>
        <p:nvPicPr>
          <p:cNvPr id="169" name="Google Shape;169;p8"/>
          <p:cNvPicPr preferRelativeResize="0"/>
          <p:nvPr/>
        </p:nvPicPr>
        <p:blipFill rotWithShape="1">
          <a:blip r:embed="rId3">
            <a:alphaModFix/>
          </a:blip>
          <a:srcRect b="0" l="0" r="0" t="0"/>
          <a:stretch/>
        </p:blipFill>
        <p:spPr>
          <a:xfrm>
            <a:off x="1106359" y="6489361"/>
            <a:ext cx="318609" cy="302100"/>
          </a:xfrm>
          <a:prstGeom prst="rect">
            <a:avLst/>
          </a:prstGeom>
          <a:noFill/>
          <a:ln>
            <a:noFill/>
          </a:ln>
        </p:spPr>
      </p:pic>
      <p:sp>
        <p:nvSpPr>
          <p:cNvPr id="170" name="Google Shape;170;p8"/>
          <p:cNvSpPr/>
          <p:nvPr/>
        </p:nvSpPr>
        <p:spPr>
          <a:xfrm>
            <a:off x="1928400" y="245175"/>
            <a:ext cx="8335200" cy="9810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400"/>
              <a:buFont typeface="Arial"/>
              <a:buNone/>
            </a:pPr>
            <a:r>
              <a:rPr b="1" lang="es-ES" sz="4800">
                <a:solidFill>
                  <a:srgbClr val="222A35"/>
                </a:solidFill>
              </a:rPr>
              <a:t>METADATA Ciudad de NY</a:t>
            </a:r>
            <a:endParaRPr b="1" i="0" sz="4800" u="none" cap="none" strike="noStrike">
              <a:solidFill>
                <a:srgbClr val="222A35"/>
              </a:solidFill>
              <a:latin typeface="Arial"/>
              <a:ea typeface="Arial"/>
              <a:cs typeface="Arial"/>
              <a:sym typeface="Arial"/>
            </a:endParaRPr>
          </a:p>
        </p:txBody>
      </p:sp>
      <p:sp>
        <p:nvSpPr>
          <p:cNvPr id="171" name="Google Shape;171;p8"/>
          <p:cNvSpPr txBox="1"/>
          <p:nvPr/>
        </p:nvSpPr>
        <p:spPr>
          <a:xfrm>
            <a:off x="136000" y="3590325"/>
            <a:ext cx="2541600" cy="8805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222A35"/>
              </a:buClr>
              <a:buSzPts val="2400"/>
              <a:buFont typeface="Arial"/>
              <a:buNone/>
            </a:pPr>
            <a:r>
              <a:rPr b="1" lang="es-ES" sz="2600">
                <a:solidFill>
                  <a:srgbClr val="222A35"/>
                </a:solidFill>
                <a:highlight>
                  <a:srgbClr val="C9DAF8"/>
                </a:highlight>
              </a:rPr>
              <a:t>U$D 2.8M en ventas totales </a:t>
            </a:r>
            <a:endParaRPr b="1" i="0" u="none" cap="none" strike="noStrike">
              <a:solidFill>
                <a:srgbClr val="222A35"/>
              </a:solidFill>
              <a:highlight>
                <a:srgbClr val="C9DAF8"/>
              </a:highlight>
              <a:latin typeface="Arial"/>
              <a:ea typeface="Arial"/>
              <a:cs typeface="Arial"/>
              <a:sym typeface="Arial"/>
            </a:endParaRPr>
          </a:p>
        </p:txBody>
      </p:sp>
      <p:pic>
        <p:nvPicPr>
          <p:cNvPr id="172" name="Google Shape;172;p8"/>
          <p:cNvPicPr preferRelativeResize="0"/>
          <p:nvPr/>
        </p:nvPicPr>
        <p:blipFill>
          <a:blip r:embed="rId4">
            <a:alphaModFix/>
          </a:blip>
          <a:stretch>
            <a:fillRect/>
          </a:stretch>
        </p:blipFill>
        <p:spPr>
          <a:xfrm>
            <a:off x="1132738" y="2487450"/>
            <a:ext cx="548117" cy="981000"/>
          </a:xfrm>
          <a:prstGeom prst="rect">
            <a:avLst/>
          </a:prstGeom>
          <a:noFill/>
          <a:ln>
            <a:noFill/>
          </a:ln>
        </p:spPr>
      </p:pic>
      <p:sp>
        <p:nvSpPr>
          <p:cNvPr id="173" name="Google Shape;173;p8"/>
          <p:cNvSpPr txBox="1"/>
          <p:nvPr/>
        </p:nvSpPr>
        <p:spPr>
          <a:xfrm>
            <a:off x="2943100" y="3590325"/>
            <a:ext cx="2541600" cy="1470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222A35"/>
              </a:buClr>
              <a:buSzPts val="2400"/>
              <a:buFont typeface="Arial"/>
              <a:buNone/>
            </a:pPr>
            <a:r>
              <a:rPr b="1" lang="es-ES" sz="2600">
                <a:solidFill>
                  <a:srgbClr val="222A35"/>
                </a:solidFill>
                <a:highlight>
                  <a:srgbClr val="C9DAF8"/>
                </a:highlight>
              </a:rPr>
              <a:t>2.413 unidades </a:t>
            </a:r>
            <a:r>
              <a:rPr b="1" lang="es-ES" sz="2600">
                <a:solidFill>
                  <a:srgbClr val="222A35"/>
                </a:solidFill>
                <a:highlight>
                  <a:srgbClr val="C9DAF8"/>
                </a:highlight>
              </a:rPr>
              <a:t>vendidas</a:t>
            </a:r>
            <a:endParaRPr b="1" i="0" u="none" cap="none" strike="noStrike">
              <a:solidFill>
                <a:srgbClr val="222A35"/>
              </a:solidFill>
              <a:highlight>
                <a:srgbClr val="C9DAF8"/>
              </a:highlight>
              <a:latin typeface="Arial"/>
              <a:ea typeface="Arial"/>
              <a:cs typeface="Arial"/>
              <a:sym typeface="Arial"/>
            </a:endParaRPr>
          </a:p>
        </p:txBody>
      </p:sp>
      <p:pic>
        <p:nvPicPr>
          <p:cNvPr id="174" name="Google Shape;174;p8"/>
          <p:cNvPicPr preferRelativeResize="0"/>
          <p:nvPr/>
        </p:nvPicPr>
        <p:blipFill rotWithShape="1">
          <a:blip r:embed="rId5">
            <a:alphaModFix/>
          </a:blip>
          <a:srcRect b="0" l="0" r="0" t="0"/>
          <a:stretch/>
        </p:blipFill>
        <p:spPr>
          <a:xfrm>
            <a:off x="3458573" y="2504100"/>
            <a:ext cx="1385552" cy="981000"/>
          </a:xfrm>
          <a:prstGeom prst="rect">
            <a:avLst/>
          </a:prstGeom>
          <a:noFill/>
          <a:ln>
            <a:noFill/>
          </a:ln>
        </p:spPr>
      </p:pic>
      <p:sp>
        <p:nvSpPr>
          <p:cNvPr id="175" name="Google Shape;175;p8"/>
          <p:cNvSpPr txBox="1"/>
          <p:nvPr/>
        </p:nvSpPr>
        <p:spPr>
          <a:xfrm>
            <a:off x="5974788" y="3732250"/>
            <a:ext cx="2541600" cy="8805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222A35"/>
              </a:buClr>
              <a:buSzPts val="2400"/>
              <a:buFont typeface="Arial"/>
              <a:buNone/>
            </a:pPr>
            <a:r>
              <a:rPr b="1" lang="es-ES" sz="2600">
                <a:solidFill>
                  <a:srgbClr val="222A35"/>
                </a:solidFill>
                <a:highlight>
                  <a:srgbClr val="C9DAF8"/>
                </a:highlight>
              </a:rPr>
              <a:t>47.000 ciclistas</a:t>
            </a:r>
            <a:endParaRPr b="1" i="0" u="none" cap="none" strike="noStrike">
              <a:solidFill>
                <a:srgbClr val="222A35"/>
              </a:solidFill>
              <a:highlight>
                <a:srgbClr val="C9DAF8"/>
              </a:highlight>
              <a:latin typeface="Arial"/>
              <a:ea typeface="Arial"/>
              <a:cs typeface="Arial"/>
              <a:sym typeface="Arial"/>
            </a:endParaRPr>
          </a:p>
        </p:txBody>
      </p:sp>
      <p:pic>
        <p:nvPicPr>
          <p:cNvPr id="176" name="Google Shape;176;p8"/>
          <p:cNvPicPr preferRelativeResize="0"/>
          <p:nvPr/>
        </p:nvPicPr>
        <p:blipFill rotWithShape="1">
          <a:blip r:embed="rId6">
            <a:alphaModFix/>
          </a:blip>
          <a:srcRect b="0" l="0" r="0" t="0"/>
          <a:stretch/>
        </p:blipFill>
        <p:spPr>
          <a:xfrm>
            <a:off x="6621850" y="2456566"/>
            <a:ext cx="1247486" cy="1042782"/>
          </a:xfrm>
          <a:prstGeom prst="rect">
            <a:avLst/>
          </a:prstGeom>
          <a:noFill/>
          <a:ln>
            <a:noFill/>
          </a:ln>
        </p:spPr>
      </p:pic>
      <p:pic>
        <p:nvPicPr>
          <p:cNvPr id="177" name="Google Shape;177;p8"/>
          <p:cNvPicPr preferRelativeResize="0"/>
          <p:nvPr/>
        </p:nvPicPr>
        <p:blipFill rotWithShape="1">
          <a:blip r:embed="rId3">
            <a:alphaModFix/>
          </a:blip>
          <a:srcRect b="0" l="0" r="0" t="0"/>
          <a:stretch/>
        </p:blipFill>
        <p:spPr>
          <a:xfrm>
            <a:off x="9697762" y="2406663"/>
            <a:ext cx="1240121" cy="1175864"/>
          </a:xfrm>
          <a:prstGeom prst="rect">
            <a:avLst/>
          </a:prstGeom>
          <a:noFill/>
          <a:ln>
            <a:noFill/>
          </a:ln>
        </p:spPr>
      </p:pic>
      <p:sp>
        <p:nvSpPr>
          <p:cNvPr id="178" name="Google Shape;178;p8"/>
          <p:cNvSpPr txBox="1"/>
          <p:nvPr/>
        </p:nvSpPr>
        <p:spPr>
          <a:xfrm>
            <a:off x="8818575" y="3765525"/>
            <a:ext cx="2998500" cy="12954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222A35"/>
              </a:buClr>
              <a:buSzPts val="2400"/>
              <a:buFont typeface="Arial"/>
              <a:buNone/>
            </a:pPr>
            <a:r>
              <a:rPr b="1" lang="es-ES" sz="2600">
                <a:solidFill>
                  <a:srgbClr val="222A35"/>
                </a:solidFill>
                <a:highlight>
                  <a:srgbClr val="C9DAF8"/>
                </a:highlight>
              </a:rPr>
              <a:t>5 Estaciones de uso compartido de Bicis</a:t>
            </a:r>
            <a:endParaRPr b="1" i="0" u="none" cap="none" strike="noStrike">
              <a:solidFill>
                <a:srgbClr val="222A35"/>
              </a:solidFill>
              <a:highlight>
                <a:srgbClr val="C9DAF8"/>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9"/>
          <p:cNvSpPr txBox="1"/>
          <p:nvPr/>
        </p:nvSpPr>
        <p:spPr>
          <a:xfrm>
            <a:off x="0" y="6582899"/>
            <a:ext cx="3596640" cy="2085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222A35"/>
              </a:buClr>
              <a:buSzPts val="1100"/>
              <a:buFont typeface="Arial"/>
              <a:buNone/>
            </a:pPr>
            <a:r>
              <a:rPr b="1" i="0" lang="es-ES" sz="1100" u="none" cap="none" strike="noStrike">
                <a:solidFill>
                  <a:srgbClr val="222A35"/>
                </a:solidFill>
                <a:latin typeface="Arial"/>
                <a:ea typeface="Arial"/>
                <a:cs typeface="Arial"/>
                <a:sym typeface="Arial"/>
              </a:rPr>
              <a:t>BIKESTORES</a:t>
            </a:r>
            <a:endParaRPr b="1" i="0" sz="4400" u="none" cap="none" strike="noStrike">
              <a:solidFill>
                <a:srgbClr val="222A35"/>
              </a:solidFill>
              <a:latin typeface="Arial"/>
              <a:ea typeface="Arial"/>
              <a:cs typeface="Arial"/>
              <a:sym typeface="Arial"/>
            </a:endParaRPr>
          </a:p>
        </p:txBody>
      </p:sp>
      <p:pic>
        <p:nvPicPr>
          <p:cNvPr id="184" name="Google Shape;184;p9"/>
          <p:cNvPicPr preferRelativeResize="0"/>
          <p:nvPr/>
        </p:nvPicPr>
        <p:blipFill rotWithShape="1">
          <a:blip r:embed="rId3">
            <a:alphaModFix/>
          </a:blip>
          <a:srcRect b="0" l="0" r="0" t="0"/>
          <a:stretch/>
        </p:blipFill>
        <p:spPr>
          <a:xfrm>
            <a:off x="1106359" y="6489361"/>
            <a:ext cx="318609" cy="302100"/>
          </a:xfrm>
          <a:prstGeom prst="rect">
            <a:avLst/>
          </a:prstGeom>
          <a:noFill/>
          <a:ln>
            <a:noFill/>
          </a:ln>
        </p:spPr>
      </p:pic>
      <p:sp>
        <p:nvSpPr>
          <p:cNvPr id="185" name="Google Shape;185;p9"/>
          <p:cNvSpPr txBox="1"/>
          <p:nvPr/>
        </p:nvSpPr>
        <p:spPr>
          <a:xfrm>
            <a:off x="1211209" y="1993043"/>
            <a:ext cx="2047848" cy="59160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2"/>
              </a:buClr>
              <a:buSzPts val="1200"/>
              <a:buFont typeface="Arial"/>
              <a:buNone/>
            </a:pPr>
            <a:r>
              <a:t/>
            </a:r>
            <a:endParaRPr b="1" i="0" sz="1200" u="none" cap="none" strike="noStrike">
              <a:solidFill>
                <a:srgbClr val="222A35"/>
              </a:solidFill>
              <a:highlight>
                <a:srgbClr val="FBF5FC"/>
              </a:highlight>
              <a:latin typeface="Arial"/>
              <a:ea typeface="Arial"/>
              <a:cs typeface="Arial"/>
              <a:sym typeface="Arial"/>
            </a:endParaRPr>
          </a:p>
        </p:txBody>
      </p:sp>
      <p:sp>
        <p:nvSpPr>
          <p:cNvPr id="186" name="Google Shape;186;p9"/>
          <p:cNvSpPr/>
          <p:nvPr/>
        </p:nvSpPr>
        <p:spPr>
          <a:xfrm>
            <a:off x="2941650" y="1437950"/>
            <a:ext cx="6485700" cy="3517500"/>
          </a:xfrm>
          <a:prstGeom prst="roundRect">
            <a:avLst>
              <a:gd fmla="val 7725" name="adj"/>
            </a:avLst>
          </a:prstGeom>
          <a:solidFill>
            <a:schemeClr val="lt1">
              <a:alpha val="57650"/>
            </a:schemeClr>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222A35"/>
              </a:buClr>
              <a:buSzPts val="2400"/>
              <a:buFont typeface="Arial"/>
              <a:buNone/>
            </a:pPr>
            <a:r>
              <a:rPr b="1" lang="es-ES" sz="6000">
                <a:solidFill>
                  <a:srgbClr val="222A35"/>
                </a:solidFill>
              </a:rPr>
              <a:t>ANÁLISIS EXPLORATORIO</a:t>
            </a:r>
            <a:endParaRPr b="1" i="0" sz="6000" u="none" cap="none" strike="noStrike">
              <a:solidFill>
                <a:srgbClr val="222A35"/>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2022-10-18T14:34:26Z</dcterms:created>
  <dc:creator>Aguilar-Rico, Isabel-Maria</dc:creator>
</cp:coreProperties>
</file>