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itgJhaqg9bBmUCcfxluKQNXI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slide" Target="slides/slide21.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81944bd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781944bd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81944bd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781944bd4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c15cb0a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4c15cb0ae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c1f79a9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4c1f79a9f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c1f79a9f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4c1f79a9f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663879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76638790b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4" name="Shape 64"/>
        <p:cNvGrpSpPr/>
        <p:nvPr/>
      </p:nvGrpSpPr>
      <p:grpSpPr>
        <a:xfrm>
          <a:off x="0" y="0"/>
          <a:ext cx="0" cy="0"/>
          <a:chOff x="0" y="0"/>
          <a:chExt cx="0" cy="0"/>
        </a:xfrm>
      </p:grpSpPr>
      <p:sp>
        <p:nvSpPr>
          <p:cNvPr id="65" name="Google Shape;6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p:nvPr>
            <p:ph idx="2" type="pic"/>
          </p:nvPr>
        </p:nvSpPr>
        <p:spPr>
          <a:xfrm>
            <a:off x="5183188" y="987425"/>
            <a:ext cx="6172200" cy="4873625"/>
          </a:xfrm>
          <a:prstGeom prst="rect">
            <a:avLst/>
          </a:prstGeom>
          <a:noFill/>
          <a:ln>
            <a:noFill/>
          </a:ln>
        </p:spPr>
      </p:sp>
      <p:sp>
        <p:nvSpPr>
          <p:cNvPr id="67" name="Google Shape;67;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1" name="Shape 71"/>
        <p:cNvGrpSpPr/>
        <p:nvPr/>
      </p:nvGrpSpPr>
      <p:grpSpPr>
        <a:xfrm>
          <a:off x="0" y="0"/>
          <a:ext cx="0" cy="0"/>
          <a:chOff x="0" y="0"/>
          <a:chExt cx="0" cy="0"/>
        </a:xfrm>
      </p:grpSpPr>
      <p:sp>
        <p:nvSpPr>
          <p:cNvPr id="72" name="Google Shape;7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7" name="Shape 77"/>
        <p:cNvGrpSpPr/>
        <p:nvPr/>
      </p:nvGrpSpPr>
      <p:grpSpPr>
        <a:xfrm>
          <a:off x="0" y="0"/>
          <a:ext cx="0" cy="0"/>
          <a:chOff x="0" y="0"/>
          <a:chExt cx="0" cy="0"/>
        </a:xfrm>
      </p:grpSpPr>
      <p:sp>
        <p:nvSpPr>
          <p:cNvPr id="78" name="Google Shape;78;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pic>
        <p:nvPicPr>
          <p:cNvPr id="18" name="Google Shape;18;p18"/>
          <p:cNvPicPr preferRelativeResize="0"/>
          <p:nvPr/>
        </p:nvPicPr>
        <p:blipFill rotWithShape="1">
          <a:blip r:embed="rId2">
            <a:alphaModFix/>
          </a:blip>
          <a:srcRect b="0" l="0" r="0" t="0"/>
          <a:stretch/>
        </p:blipFill>
        <p:spPr>
          <a:xfrm>
            <a:off x="198990" y="6178728"/>
            <a:ext cx="457200" cy="508000"/>
          </a:xfrm>
          <a:prstGeom prst="rect">
            <a:avLst/>
          </a:prstGeom>
          <a:noFill/>
          <a:ln>
            <a:noFill/>
          </a:ln>
        </p:spPr>
      </p:pic>
      <p:sp>
        <p:nvSpPr>
          <p:cNvPr id="19" name="Google Shape;19;p18"/>
          <p:cNvSpPr txBox="1"/>
          <p:nvPr>
            <p:ph type="ctrTitle"/>
          </p:nvPr>
        </p:nvSpPr>
        <p:spPr>
          <a:xfrm>
            <a:off x="446567" y="909000"/>
            <a:ext cx="10440000" cy="50400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chemeClr val="lt1"/>
              </a:buClr>
              <a:buSzPts val="5500"/>
              <a:buFont typeface="Arial"/>
              <a:buNone/>
              <a:defRPr b="1" i="0" sz="5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6" name="Shape 26"/>
        <p:cNvGrpSpPr/>
        <p:nvPr/>
      </p:nvGrpSpPr>
      <p:grpSpPr>
        <a:xfrm>
          <a:off x="0" y="0"/>
          <a:ext cx="0" cy="0"/>
          <a:chOff x="0" y="0"/>
          <a:chExt cx="0" cy="0"/>
        </a:xfrm>
      </p:grpSpPr>
      <p:sp>
        <p:nvSpPr>
          <p:cNvPr id="27" name="Google Shape;27;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sp>
        <p:nvSpPr>
          <p:cNvPr id="33" name="Google Shape;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8" name="Shape 48"/>
        <p:cNvGrpSpPr/>
        <p:nvPr/>
      </p:nvGrpSpPr>
      <p:grpSpPr>
        <a:xfrm>
          <a:off x="0" y="0"/>
          <a:ext cx="0" cy="0"/>
          <a:chOff x="0" y="0"/>
          <a:chExt cx="0" cy="0"/>
        </a:xfrm>
      </p:grpSpPr>
      <p:sp>
        <p:nvSpPr>
          <p:cNvPr id="49" name="Google Shape;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3" name="Shape 53"/>
        <p:cNvGrpSpPr/>
        <p:nvPr/>
      </p:nvGrpSpPr>
      <p:grpSpPr>
        <a:xfrm>
          <a:off x="0" y="0"/>
          <a:ext cx="0" cy="0"/>
          <a:chOff x="0" y="0"/>
          <a:chExt cx="0" cy="0"/>
        </a:xfrm>
      </p:grpSpPr>
      <p:sp>
        <p:nvSpPr>
          <p:cNvPr id="54" name="Google Shape;5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7" name="Shape 57"/>
        <p:cNvGrpSpPr/>
        <p:nvPr/>
      </p:nvGrpSpPr>
      <p:grpSpPr>
        <a:xfrm>
          <a:off x="0" y="0"/>
          <a:ext cx="0" cy="0"/>
          <a:chOff x="0" y="0"/>
          <a:chExt cx="0" cy="0"/>
        </a:xfrm>
      </p:grpSpPr>
      <p:sp>
        <p:nvSpPr>
          <p:cNvPr id="58" name="Google Shape;5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37.png"/><Relationship Id="rId7"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8" name="Google Shape;88;p1"/>
          <p:cNvPicPr preferRelativeResize="0"/>
          <p:nvPr/>
        </p:nvPicPr>
        <p:blipFill rotWithShape="1">
          <a:blip r:embed="rId4">
            <a:alphaModFix/>
          </a:blip>
          <a:srcRect b="0" l="0" r="0" t="0"/>
          <a:stretch/>
        </p:blipFill>
        <p:spPr>
          <a:xfrm>
            <a:off x="1468120" y="6130232"/>
            <a:ext cx="581024" cy="550918"/>
          </a:xfrm>
          <a:prstGeom prst="rect">
            <a:avLst/>
          </a:prstGeom>
          <a:noFill/>
          <a:ln>
            <a:noFill/>
          </a:ln>
        </p:spPr>
      </p:pic>
      <p:sp>
        <p:nvSpPr>
          <p:cNvPr id="89" name="Google Shape;89;p1"/>
          <p:cNvSpPr txBox="1"/>
          <p:nvPr/>
        </p:nvSpPr>
        <p:spPr>
          <a:xfrm>
            <a:off x="2940300" y="2694275"/>
            <a:ext cx="6311400" cy="1132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7200"/>
              <a:buFont typeface="Arial"/>
              <a:buNone/>
            </a:pPr>
            <a:r>
              <a:rPr b="1" i="0" lang="es-ES" sz="7200" u="none" cap="none" strike="noStrike">
                <a:solidFill>
                  <a:srgbClr val="222A35"/>
                </a:solidFill>
                <a:highlight>
                  <a:srgbClr val="FBF5FC"/>
                </a:highlight>
                <a:latin typeface="Arial"/>
                <a:ea typeface="Arial"/>
                <a:cs typeface="Arial"/>
                <a:sym typeface="Arial"/>
              </a:rPr>
              <a:t>BIKESTORES</a:t>
            </a:r>
            <a:endParaRPr b="1" i="0" sz="4400" u="none" cap="none" strike="noStrike">
              <a:solidFill>
                <a:srgbClr val="222A35"/>
              </a:solidFill>
              <a:highlight>
                <a:srgbClr val="FBF5FC"/>
              </a:highlight>
              <a:latin typeface="Arial"/>
              <a:ea typeface="Arial"/>
              <a:cs typeface="Arial"/>
              <a:sym typeface="Arial"/>
            </a:endParaRPr>
          </a:p>
        </p:txBody>
      </p:sp>
      <p:sp>
        <p:nvSpPr>
          <p:cNvPr id="90" name="Google Shape;90;p1"/>
          <p:cNvSpPr txBox="1"/>
          <p:nvPr/>
        </p:nvSpPr>
        <p:spPr>
          <a:xfrm>
            <a:off x="0" y="6167647"/>
            <a:ext cx="1544320" cy="51350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400"/>
              <a:buFont typeface="Arial"/>
              <a:buNone/>
            </a:pPr>
            <a:r>
              <a:rPr b="1" i="0" lang="es-ES" sz="1400" u="none" cap="none" strike="noStrike">
                <a:solidFill>
                  <a:srgbClr val="222A35"/>
                </a:solidFill>
                <a:highlight>
                  <a:srgbClr val="FBF5FC"/>
                </a:highlight>
                <a:latin typeface="Arial"/>
                <a:ea typeface="Arial"/>
                <a:cs typeface="Arial"/>
                <a:sym typeface="Arial"/>
              </a:rPr>
              <a:t>Nieto Agustina</a:t>
            </a:r>
            <a:endParaRPr/>
          </a:p>
          <a:p>
            <a:pPr indent="0" lvl="0" marL="0" marR="0" rtl="0" algn="l">
              <a:lnSpc>
                <a:spcPct val="90000"/>
              </a:lnSpc>
              <a:spcBef>
                <a:spcPts val="1000"/>
              </a:spcBef>
              <a:spcAft>
                <a:spcPts val="0"/>
              </a:spcAft>
              <a:buClr>
                <a:srgbClr val="222A35"/>
              </a:buClr>
              <a:buSzPts val="1400"/>
              <a:buFont typeface="Arial"/>
              <a:buNone/>
            </a:pPr>
            <a:r>
              <a:rPr b="1" i="0" lang="es-ES" sz="1400" u="none" cap="none" strike="noStrike">
                <a:solidFill>
                  <a:srgbClr val="222A35"/>
                </a:solidFill>
                <a:highlight>
                  <a:srgbClr val="FBF5FC"/>
                </a:highlight>
                <a:latin typeface="Arial"/>
                <a:ea typeface="Arial"/>
                <a:cs typeface="Arial"/>
                <a:sym typeface="Arial"/>
              </a:rPr>
              <a:t>Aguilar Isabel</a:t>
            </a:r>
            <a:endParaRPr b="1" i="0" sz="1000" u="none" cap="none" strike="noStrike">
              <a:solidFill>
                <a:srgbClr val="222A35"/>
              </a:solidFill>
              <a:highlight>
                <a:srgbClr val="FBF5FC"/>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92" name="Google Shape;192;p1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193" name="Google Shape;193;p10"/>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194" name="Google Shape;194;p10"/>
          <p:cNvPicPr preferRelativeResize="0"/>
          <p:nvPr/>
        </p:nvPicPr>
        <p:blipFill rotWithShape="1">
          <a:blip r:embed="rId4">
            <a:alphaModFix/>
          </a:blip>
          <a:srcRect b="0" l="0" r="0" t="0"/>
          <a:stretch/>
        </p:blipFill>
        <p:spPr>
          <a:xfrm>
            <a:off x="5830145" y="2631746"/>
            <a:ext cx="6180880" cy="3706767"/>
          </a:xfrm>
          <a:prstGeom prst="rect">
            <a:avLst/>
          </a:prstGeom>
          <a:noFill/>
          <a:ln>
            <a:noFill/>
          </a:ln>
        </p:spPr>
      </p:pic>
      <p:sp>
        <p:nvSpPr>
          <p:cNvPr id="195" name="Google Shape;195;p10"/>
          <p:cNvSpPr/>
          <p:nvPr/>
        </p:nvSpPr>
        <p:spPr>
          <a:xfrm>
            <a:off x="765275" y="1468675"/>
            <a:ext cx="10656300" cy="8958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400"/>
              <a:buFont typeface="Arial"/>
              <a:buNone/>
            </a:pPr>
            <a:r>
              <a:rPr i="0" lang="es-ES" sz="2100" u="none" cap="none" strike="noStrike">
                <a:solidFill>
                  <a:srgbClr val="222A35"/>
                </a:solidFill>
              </a:rPr>
              <a:t>De ambos gráficos podemos deducir que </a:t>
            </a:r>
            <a:r>
              <a:rPr b="1" i="0" lang="es-ES" sz="2100" u="none" cap="none" strike="noStrike">
                <a:solidFill>
                  <a:srgbClr val="222A35"/>
                </a:solidFill>
              </a:rPr>
              <a:t>NEW YORK</a:t>
            </a:r>
            <a:r>
              <a:rPr i="0" lang="es-ES" sz="2100" u="none" cap="none" strike="noStrike">
                <a:solidFill>
                  <a:srgbClr val="222A35"/>
                </a:solidFill>
              </a:rPr>
              <a:t> es el que mayor cantidad de ventas posee. </a:t>
            </a:r>
            <a:endParaRPr sz="2100"/>
          </a:p>
        </p:txBody>
      </p:sp>
      <p:pic>
        <p:nvPicPr>
          <p:cNvPr id="196" name="Google Shape;196;p10"/>
          <p:cNvPicPr preferRelativeResize="0"/>
          <p:nvPr/>
        </p:nvPicPr>
        <p:blipFill rotWithShape="1">
          <a:blip r:embed="rId5">
            <a:alphaModFix/>
          </a:blip>
          <a:srcRect b="0" l="0" r="0" t="0"/>
          <a:stretch/>
        </p:blipFill>
        <p:spPr>
          <a:xfrm>
            <a:off x="144045" y="2631746"/>
            <a:ext cx="5580479" cy="3714507"/>
          </a:xfrm>
          <a:prstGeom prst="rect">
            <a:avLst/>
          </a:prstGeom>
          <a:noFill/>
          <a:ln>
            <a:noFill/>
          </a:ln>
        </p:spPr>
      </p:pic>
      <p:sp>
        <p:nvSpPr>
          <p:cNvPr id="197" name="Google Shape;197;p10"/>
          <p:cNvSpPr/>
          <p:nvPr/>
        </p:nvSpPr>
        <p:spPr>
          <a:xfrm>
            <a:off x="2456850" y="220475"/>
            <a:ext cx="72783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VENTAS POR ESTADO</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781944bd47_0_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03" name="Google Shape;203;g1781944bd47_0_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04" name="Google Shape;204;g1781944bd47_0_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05" name="Google Shape;205;g1781944bd47_0_0"/>
          <p:cNvSpPr/>
          <p:nvPr/>
        </p:nvSpPr>
        <p:spPr>
          <a:xfrm>
            <a:off x="284625" y="1351150"/>
            <a:ext cx="5705100" cy="4898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600"/>
              <a:buFont typeface="Arial"/>
              <a:buNone/>
            </a:pPr>
            <a:r>
              <a:rPr lang="es-ES" sz="1800"/>
              <a:t>Con respecto a la Categoría de bicis más solicitada por los clientes, vemos que se trata de las bicis clasificadas como </a:t>
            </a:r>
            <a:r>
              <a:rPr b="1" lang="es-ES" sz="1800"/>
              <a:t>Cruisers Bicycles</a:t>
            </a:r>
            <a:r>
              <a:rPr lang="es-ES" sz="1800"/>
              <a:t>, dentro de esta categoría encontramos marcas como </a:t>
            </a:r>
            <a:r>
              <a:rPr b="1" lang="es-ES" sz="1800"/>
              <a:t>Elektra, Pure y Sun Bikes</a:t>
            </a:r>
            <a:r>
              <a:rPr lang="es-ES" sz="1800"/>
              <a:t>, todas ellas son bicis destinadas más a paseos, especiales para recorrer Central Park de la manera más cómoda.</a:t>
            </a:r>
            <a:endParaRPr sz="1800"/>
          </a:p>
          <a:p>
            <a:pPr indent="0" lvl="0" marL="0" marR="0" rtl="0" algn="ctr">
              <a:lnSpc>
                <a:spcPct val="150000"/>
              </a:lnSpc>
              <a:spcBef>
                <a:spcPts val="0"/>
              </a:spcBef>
              <a:spcAft>
                <a:spcPts val="0"/>
              </a:spcAft>
              <a:buClr>
                <a:srgbClr val="222A35"/>
              </a:buClr>
              <a:buSzPts val="1600"/>
              <a:buFont typeface="Arial"/>
              <a:buNone/>
            </a:pPr>
            <a:r>
              <a:rPr lang="es-ES" sz="1800"/>
              <a:t>Lo que hemos detectado, luego de revisar sus análisis de mercado es que muchas personas eligen este tipo de bicis para trabajar o ir a la universidad no tanto por su funcionalidad, sino por su comodidad.</a:t>
            </a:r>
            <a:endParaRPr sz="1800"/>
          </a:p>
        </p:txBody>
      </p:sp>
      <p:sp>
        <p:nvSpPr>
          <p:cNvPr id="206" name="Google Shape;206;g1781944bd47_0_0"/>
          <p:cNvSpPr/>
          <p:nvPr/>
        </p:nvSpPr>
        <p:spPr>
          <a:xfrm>
            <a:off x="2402988" y="22860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VENTAS POR CATEGORÍA</a:t>
            </a:r>
            <a:endParaRPr b="1" i="0" sz="4200" u="none" cap="none" strike="noStrike">
              <a:solidFill>
                <a:srgbClr val="222A35"/>
              </a:solidFill>
              <a:latin typeface="Arial"/>
              <a:ea typeface="Arial"/>
              <a:cs typeface="Arial"/>
              <a:sym typeface="Arial"/>
            </a:endParaRPr>
          </a:p>
        </p:txBody>
      </p:sp>
      <p:pic>
        <p:nvPicPr>
          <p:cNvPr id="207" name="Google Shape;207;g1781944bd47_0_0"/>
          <p:cNvPicPr preferRelativeResize="0"/>
          <p:nvPr/>
        </p:nvPicPr>
        <p:blipFill>
          <a:blip r:embed="rId4">
            <a:alphaModFix/>
          </a:blip>
          <a:stretch>
            <a:fillRect/>
          </a:stretch>
        </p:blipFill>
        <p:spPr>
          <a:xfrm>
            <a:off x="6361125" y="1351150"/>
            <a:ext cx="5705225" cy="4898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13" name="Google Shape;213;p12"/>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14" name="Google Shape;214;p12"/>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15" name="Google Shape;215;p12"/>
          <p:cNvSpPr/>
          <p:nvPr/>
        </p:nvSpPr>
        <p:spPr>
          <a:xfrm>
            <a:off x="132225" y="1678675"/>
            <a:ext cx="5333700" cy="44832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600"/>
              <a:buFont typeface="Arial"/>
              <a:buNone/>
            </a:pPr>
            <a:r>
              <a:rPr lang="es-ES" sz="2000">
                <a:solidFill>
                  <a:srgbClr val="222A35"/>
                </a:solidFill>
              </a:rPr>
              <a:t>Continuando con el análisis, vemos que la marca que más se vende es </a:t>
            </a:r>
            <a:r>
              <a:rPr b="1" lang="es-ES" sz="2000">
                <a:solidFill>
                  <a:srgbClr val="222A35"/>
                </a:solidFill>
              </a:rPr>
              <a:t>ELECTRA</a:t>
            </a:r>
            <a:r>
              <a:rPr lang="es-ES" sz="2000">
                <a:solidFill>
                  <a:srgbClr val="222A35"/>
                </a:solidFill>
              </a:rPr>
              <a:t>, lo cual tiene mucho sentido ya que, como mencionamos anteriormente se encuentra dentro de la categoría </a:t>
            </a:r>
            <a:r>
              <a:rPr lang="es-ES" sz="2000">
                <a:solidFill>
                  <a:schemeClr val="dk1"/>
                </a:solidFill>
              </a:rPr>
              <a:t>Cruisers Bicycles, la más solicitada del momento</a:t>
            </a:r>
            <a:endParaRPr sz="2000"/>
          </a:p>
        </p:txBody>
      </p:sp>
      <p:sp>
        <p:nvSpPr>
          <p:cNvPr id="216" name="Google Shape;216;p12"/>
          <p:cNvSpPr/>
          <p:nvPr/>
        </p:nvSpPr>
        <p:spPr>
          <a:xfrm>
            <a:off x="2402988" y="22860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VENTAS POR MARCA</a:t>
            </a:r>
            <a:endParaRPr b="1" i="0" sz="4200" u="none" cap="none" strike="noStrike">
              <a:solidFill>
                <a:srgbClr val="222A35"/>
              </a:solidFill>
              <a:latin typeface="Arial"/>
              <a:ea typeface="Arial"/>
              <a:cs typeface="Arial"/>
              <a:sym typeface="Arial"/>
            </a:endParaRPr>
          </a:p>
        </p:txBody>
      </p:sp>
      <p:pic>
        <p:nvPicPr>
          <p:cNvPr id="217" name="Google Shape;217;p12"/>
          <p:cNvPicPr preferRelativeResize="0"/>
          <p:nvPr/>
        </p:nvPicPr>
        <p:blipFill>
          <a:blip r:embed="rId4">
            <a:alphaModFix/>
          </a:blip>
          <a:stretch>
            <a:fillRect/>
          </a:stretch>
        </p:blipFill>
        <p:spPr>
          <a:xfrm>
            <a:off x="5923575" y="1591500"/>
            <a:ext cx="6105075" cy="4657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781944bd47_0_12"/>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23" name="Google Shape;223;g1781944bd47_0_12"/>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24" name="Google Shape;224;g1781944bd47_0_12"/>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25" name="Google Shape;225;g1781944bd47_0_12"/>
          <p:cNvSpPr/>
          <p:nvPr/>
        </p:nvSpPr>
        <p:spPr>
          <a:xfrm>
            <a:off x="132225" y="1132500"/>
            <a:ext cx="5743200" cy="4593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600"/>
              <a:buFont typeface="Arial"/>
              <a:buNone/>
            </a:pPr>
            <a:r>
              <a:rPr lang="es-ES" sz="2000">
                <a:solidFill>
                  <a:srgbClr val="222A35"/>
                </a:solidFill>
              </a:rPr>
              <a:t>A pesar de ser ELECTRA la marca que más unidades ha vendido, cuando ana</a:t>
            </a:r>
            <a:r>
              <a:rPr lang="es-ES" sz="2000">
                <a:solidFill>
                  <a:srgbClr val="222A35"/>
                </a:solidFill>
              </a:rPr>
              <a:t>lizamos los ingresos generados por cada una de las marcas, podemos observar que la que mayor margen nos deja es la Marca </a:t>
            </a:r>
            <a:r>
              <a:rPr b="1" lang="es-ES" sz="2000">
                <a:solidFill>
                  <a:srgbClr val="222A35"/>
                </a:solidFill>
              </a:rPr>
              <a:t>TRAK</a:t>
            </a:r>
            <a:r>
              <a:rPr lang="es-ES" sz="2000">
                <a:solidFill>
                  <a:srgbClr val="222A35"/>
                </a:solidFill>
              </a:rPr>
              <a:t>, también se trata de una bici urbana pero con una calidad superior a ELECTRA por lo que nos deja más ganancias a pesar de vender menos cantidad.</a:t>
            </a:r>
            <a:endParaRPr sz="1800"/>
          </a:p>
        </p:txBody>
      </p:sp>
      <p:sp>
        <p:nvSpPr>
          <p:cNvPr id="226" name="Google Shape;226;g1781944bd47_0_12"/>
          <p:cNvSpPr/>
          <p:nvPr/>
        </p:nvSpPr>
        <p:spPr>
          <a:xfrm>
            <a:off x="2402988" y="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INGRESOS</a:t>
            </a:r>
            <a:r>
              <a:rPr b="1" lang="es-ES" sz="4200">
                <a:solidFill>
                  <a:srgbClr val="222A35"/>
                </a:solidFill>
              </a:rPr>
              <a:t> POR MARCA</a:t>
            </a:r>
            <a:endParaRPr b="1" i="0" sz="4200" u="none" cap="none" strike="noStrike">
              <a:solidFill>
                <a:srgbClr val="222A35"/>
              </a:solidFill>
              <a:latin typeface="Arial"/>
              <a:ea typeface="Arial"/>
              <a:cs typeface="Arial"/>
              <a:sym typeface="Arial"/>
            </a:endParaRPr>
          </a:p>
        </p:txBody>
      </p:sp>
      <p:pic>
        <p:nvPicPr>
          <p:cNvPr id="227" name="Google Shape;227;g1781944bd47_0_12"/>
          <p:cNvPicPr preferRelativeResize="0"/>
          <p:nvPr/>
        </p:nvPicPr>
        <p:blipFill>
          <a:blip r:embed="rId4">
            <a:alphaModFix/>
          </a:blip>
          <a:stretch>
            <a:fillRect/>
          </a:stretch>
        </p:blipFill>
        <p:spPr>
          <a:xfrm>
            <a:off x="6014385" y="1156000"/>
            <a:ext cx="6020465" cy="459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highlight>
                  <a:srgbClr val="FBF5FC"/>
                </a:highlight>
                <a:latin typeface="Arial"/>
                <a:ea typeface="Arial"/>
                <a:cs typeface="Arial"/>
                <a:sym typeface="Arial"/>
              </a:rPr>
              <a:t>BIKESTORES</a:t>
            </a:r>
            <a:endParaRPr b="1" i="0" sz="4400" u="none" cap="none" strike="noStrike">
              <a:solidFill>
                <a:srgbClr val="222A35"/>
              </a:solidFill>
              <a:highlight>
                <a:srgbClr val="FBF5FC"/>
              </a:highlight>
              <a:latin typeface="Arial"/>
              <a:ea typeface="Arial"/>
              <a:cs typeface="Arial"/>
              <a:sym typeface="Arial"/>
            </a:endParaRPr>
          </a:p>
        </p:txBody>
      </p:sp>
      <p:pic>
        <p:nvPicPr>
          <p:cNvPr id="233" name="Google Shape;233;p11"/>
          <p:cNvPicPr preferRelativeResize="0"/>
          <p:nvPr/>
        </p:nvPicPr>
        <p:blipFill rotWithShape="1">
          <a:blip r:embed="rId3">
            <a:alphaModFix/>
          </a:blip>
          <a:srcRect b="0" l="0" r="0" t="0"/>
          <a:stretch/>
        </p:blipFill>
        <p:spPr>
          <a:xfrm>
            <a:off x="953959" y="6489361"/>
            <a:ext cx="318609" cy="302100"/>
          </a:xfrm>
          <a:prstGeom prst="rect">
            <a:avLst/>
          </a:prstGeom>
          <a:noFill/>
          <a:ln>
            <a:noFill/>
          </a:ln>
        </p:spPr>
      </p:pic>
      <p:sp>
        <p:nvSpPr>
          <p:cNvPr id="234" name="Google Shape;234;p11"/>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35" name="Google Shape;235;p11"/>
          <p:cNvSpPr/>
          <p:nvPr/>
        </p:nvSpPr>
        <p:spPr>
          <a:xfrm>
            <a:off x="114300" y="990600"/>
            <a:ext cx="11934824" cy="168067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En la tienda Baldwin Bikes las ventas de sus empleados Marcelene y Venita son muy similares, pero vemos una pequeña diferencia a favor de Marcelene. En Sta Cruz Bikes podemos apreciar que el empleado que generó mayores ingresos fue Genna.</a:t>
            </a:r>
            <a:endParaRPr sz="1600"/>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En el caso de Rowlett Bikes el mayor ingreso lo generó Kaii.</a:t>
            </a:r>
            <a:endParaRPr sz="1600"/>
          </a:p>
        </p:txBody>
      </p:sp>
      <p:pic>
        <p:nvPicPr>
          <p:cNvPr id="236" name="Google Shape;236;p11"/>
          <p:cNvPicPr preferRelativeResize="0"/>
          <p:nvPr/>
        </p:nvPicPr>
        <p:blipFill rotWithShape="1">
          <a:blip r:embed="rId4">
            <a:alphaModFix/>
          </a:blip>
          <a:srcRect b="0" l="0" r="0" t="0"/>
          <a:stretch/>
        </p:blipFill>
        <p:spPr>
          <a:xfrm>
            <a:off x="59548" y="2733674"/>
            <a:ext cx="12075301" cy="3693293"/>
          </a:xfrm>
          <a:prstGeom prst="rect">
            <a:avLst/>
          </a:prstGeom>
          <a:noFill/>
          <a:ln>
            <a:noFill/>
          </a:ln>
        </p:spPr>
      </p:pic>
      <p:sp>
        <p:nvSpPr>
          <p:cNvPr id="237" name="Google Shape;237;p11"/>
          <p:cNvSpPr/>
          <p:nvPr/>
        </p:nvSpPr>
        <p:spPr>
          <a:xfrm>
            <a:off x="2388713" y="7620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VENTAS POR EMPLEADO</a:t>
            </a:r>
            <a:endParaRPr b="1" i="0" sz="4200" u="none" cap="none" strike="noStrike">
              <a:solidFill>
                <a:srgbClr val="222A3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43" name="Google Shape;243;p13"/>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44" name="Google Shape;244;p13"/>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45" name="Google Shape;245;p13"/>
          <p:cNvSpPr/>
          <p:nvPr/>
        </p:nvSpPr>
        <p:spPr>
          <a:xfrm>
            <a:off x="85725" y="1058987"/>
            <a:ext cx="5610224" cy="5560888"/>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Queremos evaluar cómo ha aumentado la cantidad de bicicletas que circulan por la ciudad de NY. </a:t>
            </a:r>
            <a:endParaRPr sz="1500"/>
          </a:p>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Esta API </a:t>
            </a:r>
            <a:r>
              <a:rPr lang="es-ES" sz="1500">
                <a:solidFill>
                  <a:srgbClr val="222A35"/>
                </a:solidFill>
              </a:rPr>
              <a:t>fue creada</a:t>
            </a:r>
            <a:r>
              <a:rPr i="0" lang="es-ES" sz="1500" u="none" cap="none" strike="noStrike">
                <a:solidFill>
                  <a:srgbClr val="222A35"/>
                </a:solidFill>
              </a:rPr>
              <a:t> por la División de Transporte del Departamento de Planificación de la Ciudad de Nueva York (NYC DCP). Quienes han realizado recuentos anuales de bicicletas en Manhattan desde 1999. Los recuentos se han llevado a cabo a lo largo de rutas designadas para bicicletas en 10 ubicaciones en la calle y 5 fuera de la calle durante la temporada de otoño. Estas ubicaciones se han mantenido generalmente consistentes. </a:t>
            </a:r>
            <a:endParaRPr sz="1500"/>
          </a:p>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Los datos recopilados incluyen el volumen de ciclistas / usuarios, el uso del casco, el uso del carril bici, el género, etc. Los datos de los recuentos de bicicletas pueden ofrecer información sobre las tendencias generales en la demografía de los usuarios y los patrones de viaje a lo largo del tiempo.</a:t>
            </a:r>
            <a:endParaRPr sz="1500"/>
          </a:p>
        </p:txBody>
      </p:sp>
      <p:pic>
        <p:nvPicPr>
          <p:cNvPr id="246" name="Google Shape;246;p13"/>
          <p:cNvPicPr preferRelativeResize="0"/>
          <p:nvPr/>
        </p:nvPicPr>
        <p:blipFill rotWithShape="1">
          <a:blip r:embed="rId4">
            <a:alphaModFix/>
          </a:blip>
          <a:srcRect b="0" l="0" r="0" t="0"/>
          <a:stretch/>
        </p:blipFill>
        <p:spPr>
          <a:xfrm>
            <a:off x="5791199" y="2151382"/>
            <a:ext cx="6296026" cy="3065604"/>
          </a:xfrm>
          <a:prstGeom prst="rect">
            <a:avLst/>
          </a:prstGeom>
          <a:noFill/>
          <a:ln>
            <a:noFill/>
          </a:ln>
        </p:spPr>
      </p:pic>
      <p:sp>
        <p:nvSpPr>
          <p:cNvPr id="247" name="Google Shape;247;p13"/>
          <p:cNvSpPr/>
          <p:nvPr/>
        </p:nvSpPr>
        <p:spPr>
          <a:xfrm>
            <a:off x="816900" y="108150"/>
            <a:ext cx="105582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4200">
                <a:solidFill>
                  <a:srgbClr val="222A35"/>
                </a:solidFill>
              </a:rPr>
              <a:t>ANÁLISIS</a:t>
            </a:r>
            <a:r>
              <a:rPr b="1" lang="es-ES" sz="4200">
                <a:solidFill>
                  <a:srgbClr val="222A35"/>
                </a:solidFill>
              </a:rPr>
              <a:t> EN EL USO DE BICIS EN NY</a:t>
            </a:r>
            <a:endParaRPr b="1" i="0" sz="4200" u="none" cap="none" strike="noStrike">
              <a:solidFill>
                <a:srgbClr val="222A35"/>
              </a:solidFill>
              <a:latin typeface="Arial"/>
              <a:ea typeface="Arial"/>
              <a:cs typeface="Arial"/>
              <a:sym typeface="Arial"/>
            </a:endParaRPr>
          </a:p>
        </p:txBody>
      </p:sp>
      <p:sp>
        <p:nvSpPr>
          <p:cNvPr id="248" name="Google Shape;248;p13"/>
          <p:cNvSpPr/>
          <p:nvPr/>
        </p:nvSpPr>
        <p:spPr>
          <a:xfrm>
            <a:off x="9820125" y="2571750"/>
            <a:ext cx="22671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Route 9A Greenway at 125th St.</a:t>
            </a:r>
            <a:endParaRPr b="1" sz="1100">
              <a:latin typeface="Open Sans"/>
              <a:ea typeface="Open Sans"/>
              <a:cs typeface="Open Sans"/>
              <a:sym typeface="Open Sans"/>
            </a:endParaRPr>
          </a:p>
        </p:txBody>
      </p:sp>
      <p:sp>
        <p:nvSpPr>
          <p:cNvPr id="249" name="Google Shape;249;p13"/>
          <p:cNvSpPr/>
          <p:nvPr/>
        </p:nvSpPr>
        <p:spPr>
          <a:xfrm>
            <a:off x="6691050" y="2964550"/>
            <a:ext cx="23712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ES" sz="1100">
                <a:latin typeface="Open Sans"/>
                <a:ea typeface="Open Sans"/>
                <a:cs typeface="Open Sans"/>
                <a:sym typeface="Open Sans"/>
              </a:rPr>
              <a:t>Route 9A Greenway at 80th St.</a:t>
            </a:r>
            <a:endParaRPr b="1" sz="1100">
              <a:latin typeface="Open Sans"/>
              <a:ea typeface="Open Sans"/>
              <a:cs typeface="Open Sans"/>
              <a:sym typeface="Open Sans"/>
            </a:endParaRPr>
          </a:p>
        </p:txBody>
      </p:sp>
      <p:sp>
        <p:nvSpPr>
          <p:cNvPr id="250" name="Google Shape;250;p13"/>
          <p:cNvSpPr/>
          <p:nvPr/>
        </p:nvSpPr>
        <p:spPr>
          <a:xfrm>
            <a:off x="9958850" y="3167350"/>
            <a:ext cx="2047800" cy="6114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East River Greenway at E90th St.</a:t>
            </a:r>
            <a:endParaRPr b="1" sz="1100">
              <a:latin typeface="Open Sans"/>
              <a:ea typeface="Open Sans"/>
              <a:cs typeface="Open Sans"/>
              <a:sym typeface="Open Sans"/>
            </a:endParaRPr>
          </a:p>
        </p:txBody>
      </p:sp>
      <p:sp>
        <p:nvSpPr>
          <p:cNvPr id="251" name="Google Shape;251;p13"/>
          <p:cNvSpPr/>
          <p:nvPr/>
        </p:nvSpPr>
        <p:spPr>
          <a:xfrm>
            <a:off x="9635600" y="4200700"/>
            <a:ext cx="23712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East River at E Houston St.</a:t>
            </a:r>
            <a:endParaRPr b="1" sz="1100">
              <a:latin typeface="Open Sans"/>
              <a:ea typeface="Open Sans"/>
              <a:cs typeface="Open Sans"/>
              <a:sym typeface="Open Sans"/>
            </a:endParaRPr>
          </a:p>
        </p:txBody>
      </p:sp>
      <p:sp>
        <p:nvSpPr>
          <p:cNvPr id="252" name="Google Shape;252;p13"/>
          <p:cNvSpPr/>
          <p:nvPr/>
        </p:nvSpPr>
        <p:spPr>
          <a:xfrm>
            <a:off x="6791625" y="3778750"/>
            <a:ext cx="18375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ES" sz="1100">
                <a:latin typeface="Open Sans"/>
                <a:ea typeface="Open Sans"/>
                <a:cs typeface="Open Sans"/>
                <a:sym typeface="Open Sans"/>
              </a:rPr>
              <a:t>Route 9A at 11th St.</a:t>
            </a:r>
            <a:endParaRPr b="1" sz="11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58" name="Google Shape;258;p14"/>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59" name="Google Shape;259;p14"/>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60" name="Google Shape;260;p14"/>
          <p:cNvSpPr/>
          <p:nvPr/>
        </p:nvSpPr>
        <p:spPr>
          <a:xfrm>
            <a:off x="1894050" y="295950"/>
            <a:ext cx="84039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4200">
                <a:solidFill>
                  <a:srgbClr val="222A35"/>
                </a:solidFill>
              </a:rPr>
              <a:t>TOTAL DE CICLISTAS POR AÑO</a:t>
            </a:r>
            <a:endParaRPr b="1" i="0" sz="4200" u="none" cap="none" strike="noStrike">
              <a:solidFill>
                <a:srgbClr val="222A35"/>
              </a:solidFill>
              <a:latin typeface="Arial"/>
              <a:ea typeface="Arial"/>
              <a:cs typeface="Arial"/>
              <a:sym typeface="Arial"/>
            </a:endParaRPr>
          </a:p>
        </p:txBody>
      </p:sp>
      <p:pic>
        <p:nvPicPr>
          <p:cNvPr id="261" name="Google Shape;261;p14"/>
          <p:cNvPicPr preferRelativeResize="0"/>
          <p:nvPr/>
        </p:nvPicPr>
        <p:blipFill>
          <a:blip r:embed="rId4">
            <a:alphaModFix/>
          </a:blip>
          <a:stretch>
            <a:fillRect/>
          </a:stretch>
        </p:blipFill>
        <p:spPr>
          <a:xfrm>
            <a:off x="1230376" y="2364475"/>
            <a:ext cx="9731249" cy="4304625"/>
          </a:xfrm>
          <a:prstGeom prst="rect">
            <a:avLst/>
          </a:prstGeom>
          <a:noFill/>
          <a:ln>
            <a:noFill/>
          </a:ln>
        </p:spPr>
      </p:pic>
      <p:sp>
        <p:nvSpPr>
          <p:cNvPr id="262" name="Google Shape;262;p14"/>
          <p:cNvSpPr/>
          <p:nvPr/>
        </p:nvSpPr>
        <p:spPr>
          <a:xfrm>
            <a:off x="633400" y="1240075"/>
            <a:ext cx="11025600" cy="895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lang="es-ES" sz="2200">
                <a:solidFill>
                  <a:srgbClr val="222A35"/>
                </a:solidFill>
              </a:rPr>
              <a:t>Podemos ver cómo claramente a lo largo de los años la cantidad de ciclistas que han pasado por las estaciones ha ido creciendo notablemente.</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4c15cb0aec_0_2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68" name="Google Shape;268;g14c15cb0aec_0_2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69" name="Google Shape;269;g14c15cb0aec_0_2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70" name="Google Shape;270;g14c15cb0aec_0_20"/>
          <p:cNvSpPr/>
          <p:nvPr/>
        </p:nvSpPr>
        <p:spPr>
          <a:xfrm>
            <a:off x="3061250" y="237825"/>
            <a:ext cx="64818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3900">
                <a:solidFill>
                  <a:srgbClr val="222A35"/>
                </a:solidFill>
              </a:rPr>
              <a:t>ANÁLISIS</a:t>
            </a:r>
            <a:r>
              <a:rPr b="1" lang="es-ES" sz="3900">
                <a:solidFill>
                  <a:srgbClr val="222A35"/>
                </a:solidFill>
              </a:rPr>
              <a:t> POR ESTACIÓN</a:t>
            </a:r>
            <a:endParaRPr b="1" i="0" sz="3900" u="none" cap="none" strike="noStrike">
              <a:solidFill>
                <a:srgbClr val="222A35"/>
              </a:solidFill>
              <a:latin typeface="Arial"/>
              <a:ea typeface="Arial"/>
              <a:cs typeface="Arial"/>
              <a:sym typeface="Arial"/>
            </a:endParaRPr>
          </a:p>
        </p:txBody>
      </p:sp>
      <p:pic>
        <p:nvPicPr>
          <p:cNvPr id="271" name="Google Shape;271;g14c15cb0aec_0_20"/>
          <p:cNvPicPr preferRelativeResize="0"/>
          <p:nvPr/>
        </p:nvPicPr>
        <p:blipFill>
          <a:blip r:embed="rId4">
            <a:alphaModFix/>
          </a:blip>
          <a:stretch>
            <a:fillRect/>
          </a:stretch>
        </p:blipFill>
        <p:spPr>
          <a:xfrm>
            <a:off x="1241876" y="2293851"/>
            <a:ext cx="10120550" cy="4283475"/>
          </a:xfrm>
          <a:prstGeom prst="rect">
            <a:avLst/>
          </a:prstGeom>
          <a:noFill/>
          <a:ln>
            <a:noFill/>
          </a:ln>
        </p:spPr>
      </p:pic>
      <p:sp>
        <p:nvSpPr>
          <p:cNvPr id="272" name="Google Shape;272;g14c15cb0aec_0_20"/>
          <p:cNvSpPr/>
          <p:nvPr/>
        </p:nvSpPr>
        <p:spPr>
          <a:xfrm>
            <a:off x="475125" y="1240075"/>
            <a:ext cx="11316000" cy="895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lang="es-ES" sz="2000">
                <a:solidFill>
                  <a:srgbClr val="222A35"/>
                </a:solidFill>
              </a:rPr>
              <a:t>Si realizamos el mismo análisis pero lo segmentamos por las estaciones </a:t>
            </a:r>
            <a:r>
              <a:rPr lang="es-ES" sz="2000">
                <a:solidFill>
                  <a:srgbClr val="222A35"/>
                </a:solidFill>
              </a:rPr>
              <a:t>podemos</a:t>
            </a:r>
            <a:r>
              <a:rPr lang="es-ES" sz="2000">
                <a:solidFill>
                  <a:srgbClr val="222A35"/>
                </a:solidFill>
              </a:rPr>
              <a:t> ver que la mayor cantidad de ciclistas ha pasado por </a:t>
            </a:r>
            <a:r>
              <a:rPr lang="es-ES" sz="2000">
                <a:solidFill>
                  <a:srgbClr val="222A35"/>
                </a:solidFill>
                <a:highlight>
                  <a:schemeClr val="lt1"/>
                </a:highlight>
              </a:rPr>
              <a:t>Route 9A at 11th St. </a:t>
            </a:r>
            <a:endParaRPr sz="1900">
              <a:solidFill>
                <a:srgbClr val="222A3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c1f79a9fd_1_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78" name="Google Shape;278;g14c1f79a9fd_1_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79" name="Google Shape;279;g14c1f79a9fd_1_0"/>
          <p:cNvSpPr txBox="1"/>
          <p:nvPr/>
        </p:nvSpPr>
        <p:spPr>
          <a:xfrm>
            <a:off x="3282883" y="2584652"/>
            <a:ext cx="8461500" cy="51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2"/>
              </a:buClr>
              <a:buSzPts val="3200"/>
              <a:buFont typeface="Arial"/>
              <a:buNone/>
            </a:pPr>
            <a:r>
              <a:t/>
            </a:r>
            <a:endParaRPr b="1" i="0" sz="3200" u="none" cap="none" strike="noStrike">
              <a:solidFill>
                <a:srgbClr val="222A35"/>
              </a:solidFill>
              <a:highlight>
                <a:srgbClr val="FBF5FC"/>
              </a:highlight>
              <a:latin typeface="Arial"/>
              <a:ea typeface="Arial"/>
              <a:cs typeface="Arial"/>
              <a:sym typeface="Arial"/>
            </a:endParaRPr>
          </a:p>
        </p:txBody>
      </p:sp>
      <p:sp>
        <p:nvSpPr>
          <p:cNvPr id="280" name="Google Shape;280;g14c1f79a9fd_1_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281" name="Google Shape;281;g14c1f79a9fd_1_0"/>
          <p:cNvPicPr preferRelativeResize="0"/>
          <p:nvPr/>
        </p:nvPicPr>
        <p:blipFill rotWithShape="1">
          <a:blip r:embed="rId4">
            <a:alphaModFix/>
          </a:blip>
          <a:srcRect b="0" l="0" r="0" t="0"/>
          <a:stretch/>
        </p:blipFill>
        <p:spPr>
          <a:xfrm>
            <a:off x="677783" y="2155197"/>
            <a:ext cx="2757488" cy="2547616"/>
          </a:xfrm>
          <a:prstGeom prst="rect">
            <a:avLst/>
          </a:prstGeom>
          <a:noFill/>
          <a:ln>
            <a:noFill/>
          </a:ln>
        </p:spPr>
      </p:pic>
      <p:sp>
        <p:nvSpPr>
          <p:cNvPr id="282" name="Google Shape;282;g14c1f79a9fd_1_0"/>
          <p:cNvSpPr/>
          <p:nvPr/>
        </p:nvSpPr>
        <p:spPr>
          <a:xfrm>
            <a:off x="3119050" y="1700775"/>
            <a:ext cx="7563300" cy="2951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INSIGHTS </a:t>
            </a:r>
            <a:endParaRPr b="1" sz="5200">
              <a:solidFill>
                <a:srgbClr val="222A35"/>
              </a:solidFill>
            </a:endParaRPr>
          </a:p>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&amp; </a:t>
            </a:r>
            <a:endParaRPr b="1" sz="5200">
              <a:solidFill>
                <a:srgbClr val="222A35"/>
              </a:solidFill>
            </a:endParaRPr>
          </a:p>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RECOMENDACIONES</a:t>
            </a:r>
            <a:endParaRPr b="1" sz="5300">
              <a:solidFill>
                <a:srgbClr val="222A3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4c1f79a9fd_1_8"/>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88" name="Google Shape;288;g14c1f79a9fd_1_8"/>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89" name="Google Shape;289;g14c1f79a9fd_1_8"/>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90" name="Google Shape;290;g14c1f79a9fd_1_8"/>
          <p:cNvSpPr/>
          <p:nvPr/>
        </p:nvSpPr>
        <p:spPr>
          <a:xfrm>
            <a:off x="1044325" y="3758076"/>
            <a:ext cx="11014200" cy="16602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lang="es-ES" sz="1700">
                <a:solidFill>
                  <a:srgbClr val="222A35"/>
                </a:solidFill>
              </a:rPr>
              <a:t>La Categoría más vendida es Cruises Bicycles, dentro de esta categoría la marca con mayor cantidad de unidades vendidas es ELECTRA</a:t>
            </a:r>
            <a:endParaRPr sz="1700">
              <a:solidFill>
                <a:srgbClr val="222A35"/>
              </a:solidFill>
            </a:endParaRPr>
          </a:p>
          <a:p>
            <a:pPr indent="0" lvl="0" marL="0" marR="0" rtl="0" algn="l">
              <a:lnSpc>
                <a:spcPct val="150000"/>
              </a:lnSpc>
              <a:spcBef>
                <a:spcPts val="0"/>
              </a:spcBef>
              <a:spcAft>
                <a:spcPts val="0"/>
              </a:spcAft>
              <a:buClr>
                <a:srgbClr val="222A35"/>
              </a:buClr>
              <a:buSzPts val="1200"/>
              <a:buFont typeface="Arial"/>
              <a:buNone/>
            </a:pPr>
            <a:r>
              <a:rPr i="0" lang="es-ES" sz="1700" u="none" cap="none" strike="noStrike">
                <a:solidFill>
                  <a:srgbClr val="222A35"/>
                </a:solidFill>
              </a:rPr>
              <a:t>Con respecto a los ingresos por Marca, Trek Brand es la que genera los mayores ingresos en las 3 tiendas.</a:t>
            </a:r>
            <a:endParaRPr sz="1700"/>
          </a:p>
          <a:p>
            <a:pPr indent="0" lvl="0" marL="0" marR="0" rtl="0" algn="l">
              <a:lnSpc>
                <a:spcPct val="150000"/>
              </a:lnSpc>
              <a:spcBef>
                <a:spcPts val="0"/>
              </a:spcBef>
              <a:spcAft>
                <a:spcPts val="0"/>
              </a:spcAft>
              <a:buClr>
                <a:srgbClr val="222A35"/>
              </a:buClr>
              <a:buSzPts val="1200"/>
              <a:buFont typeface="Arial"/>
              <a:buNone/>
            </a:pPr>
            <a:r>
              <a:rPr i="0" lang="es-ES" sz="1700" u="none" cap="none" strike="noStrike">
                <a:solidFill>
                  <a:srgbClr val="222A35"/>
                </a:solidFill>
              </a:rPr>
              <a:t>En segundo lugar se encuentra Surly y luego Haro.</a:t>
            </a:r>
            <a:endParaRPr sz="1700"/>
          </a:p>
        </p:txBody>
      </p:sp>
      <p:pic>
        <p:nvPicPr>
          <p:cNvPr id="291" name="Google Shape;291;g14c1f79a9fd_1_8"/>
          <p:cNvPicPr preferRelativeResize="0"/>
          <p:nvPr/>
        </p:nvPicPr>
        <p:blipFill rotWithShape="1">
          <a:blip r:embed="rId4">
            <a:alphaModFix/>
          </a:blip>
          <a:srcRect b="0" l="0" r="0" t="0"/>
          <a:stretch/>
        </p:blipFill>
        <p:spPr>
          <a:xfrm>
            <a:off x="235252" y="1058355"/>
            <a:ext cx="637426" cy="899524"/>
          </a:xfrm>
          <a:prstGeom prst="rect">
            <a:avLst/>
          </a:prstGeom>
          <a:noFill/>
          <a:ln>
            <a:noFill/>
          </a:ln>
        </p:spPr>
      </p:pic>
      <p:pic>
        <p:nvPicPr>
          <p:cNvPr id="292" name="Google Shape;292;g14c1f79a9fd_1_8"/>
          <p:cNvPicPr preferRelativeResize="0"/>
          <p:nvPr/>
        </p:nvPicPr>
        <p:blipFill rotWithShape="1">
          <a:blip r:embed="rId5">
            <a:alphaModFix/>
          </a:blip>
          <a:srcRect b="0" l="0" r="0" t="0"/>
          <a:stretch/>
        </p:blipFill>
        <p:spPr>
          <a:xfrm>
            <a:off x="241230" y="2432252"/>
            <a:ext cx="669549" cy="956499"/>
          </a:xfrm>
          <a:prstGeom prst="rect">
            <a:avLst/>
          </a:prstGeom>
          <a:noFill/>
          <a:ln>
            <a:noFill/>
          </a:ln>
        </p:spPr>
      </p:pic>
      <p:pic>
        <p:nvPicPr>
          <p:cNvPr id="293" name="Google Shape;293;g14c1f79a9fd_1_8"/>
          <p:cNvPicPr preferRelativeResize="0"/>
          <p:nvPr/>
        </p:nvPicPr>
        <p:blipFill rotWithShape="1">
          <a:blip r:embed="rId6">
            <a:alphaModFix/>
          </a:blip>
          <a:srcRect b="0" l="0" r="0" t="0"/>
          <a:stretch/>
        </p:blipFill>
        <p:spPr>
          <a:xfrm>
            <a:off x="285095" y="4085715"/>
            <a:ext cx="661820" cy="956499"/>
          </a:xfrm>
          <a:prstGeom prst="rect">
            <a:avLst/>
          </a:prstGeom>
          <a:noFill/>
          <a:ln>
            <a:noFill/>
          </a:ln>
        </p:spPr>
      </p:pic>
      <p:sp>
        <p:nvSpPr>
          <p:cNvPr id="294" name="Google Shape;294;g14c1f79a9fd_1_8"/>
          <p:cNvSpPr/>
          <p:nvPr/>
        </p:nvSpPr>
        <p:spPr>
          <a:xfrm>
            <a:off x="1044319" y="1026705"/>
            <a:ext cx="11010600" cy="899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i="0" lang="es-ES" sz="1700" u="none" cap="none" strike="noStrike">
                <a:solidFill>
                  <a:srgbClr val="222A35"/>
                </a:solidFill>
              </a:rPr>
              <a:t>La tienda Baldwin, en el estado de Nueva York es la que mayores ingresos en total genera.</a:t>
            </a:r>
            <a:endParaRPr sz="1900"/>
          </a:p>
        </p:txBody>
      </p:sp>
      <p:sp>
        <p:nvSpPr>
          <p:cNvPr id="295" name="Google Shape;295;g14c1f79a9fd_1_8"/>
          <p:cNvSpPr/>
          <p:nvPr/>
        </p:nvSpPr>
        <p:spPr>
          <a:xfrm>
            <a:off x="1044325" y="2432250"/>
            <a:ext cx="11010600" cy="956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i="0" lang="es-ES" sz="1700" u="none" cap="none" strike="noStrike">
                <a:solidFill>
                  <a:srgbClr val="222A35"/>
                </a:solidFill>
              </a:rPr>
              <a:t>Marcelene de Baldwin Bikes, en la que genera los mayores ingresos por ventas de la tienda. </a:t>
            </a:r>
            <a:endParaRPr sz="1700"/>
          </a:p>
          <a:p>
            <a:pPr indent="0" lvl="0" marL="0" marR="0" rtl="0" algn="l">
              <a:lnSpc>
                <a:spcPct val="150000"/>
              </a:lnSpc>
              <a:spcBef>
                <a:spcPts val="0"/>
              </a:spcBef>
              <a:spcAft>
                <a:spcPts val="0"/>
              </a:spcAft>
              <a:buClr>
                <a:srgbClr val="222A35"/>
              </a:buClr>
              <a:buSzPts val="1200"/>
              <a:buFont typeface="Arial"/>
              <a:buNone/>
            </a:pPr>
            <a:r>
              <a:rPr lang="es-ES" sz="1700">
                <a:solidFill>
                  <a:srgbClr val="222A35"/>
                </a:solidFill>
              </a:rPr>
              <a:t>Luego se encuentran </a:t>
            </a:r>
            <a:r>
              <a:rPr i="0" lang="es-ES" sz="1700" u="none" cap="none" strike="noStrike">
                <a:solidFill>
                  <a:srgbClr val="222A35"/>
                </a:solidFill>
              </a:rPr>
              <a:t>Genna de Sta Cruz Bikes y Kaii de Rowlett Bikes</a:t>
            </a:r>
            <a:endParaRPr i="0" sz="1700" u="none" cap="none" strike="noStrike">
              <a:solidFill>
                <a:srgbClr val="222A35"/>
              </a:solidFill>
            </a:endParaRPr>
          </a:p>
        </p:txBody>
      </p:sp>
      <p:sp>
        <p:nvSpPr>
          <p:cNvPr id="296" name="Google Shape;296;g14c1f79a9fd_1_8"/>
          <p:cNvSpPr/>
          <p:nvPr/>
        </p:nvSpPr>
        <p:spPr>
          <a:xfrm>
            <a:off x="4297650" y="155175"/>
            <a:ext cx="35967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3000">
                <a:solidFill>
                  <a:srgbClr val="222A35"/>
                </a:solidFill>
              </a:rPr>
              <a:t>INSIGHTS </a:t>
            </a:r>
            <a:endParaRPr b="1" sz="3000">
              <a:solidFill>
                <a:srgbClr val="222A3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sp>
        <p:nvSpPr>
          <p:cNvPr id="96" name="Google Shape;96;p2"/>
          <p:cNvSpPr/>
          <p:nvPr/>
        </p:nvSpPr>
        <p:spPr>
          <a:xfrm>
            <a:off x="789400" y="1560725"/>
            <a:ext cx="11125800" cy="43998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500" u="none" cap="none" strike="noStrike">
                <a:solidFill>
                  <a:srgbClr val="222A35"/>
                </a:solidFill>
                <a:latin typeface="Arial"/>
                <a:ea typeface="Arial"/>
                <a:cs typeface="Arial"/>
                <a:sym typeface="Arial"/>
              </a:rPr>
              <a:t>¿Existirá un </a:t>
            </a:r>
            <a:r>
              <a:rPr b="1" i="0" lang="es-ES" sz="2500" u="none" cap="none" strike="noStrike">
                <a:solidFill>
                  <a:srgbClr val="757070"/>
                </a:solidFill>
                <a:latin typeface="Arial"/>
                <a:ea typeface="Arial"/>
                <a:cs typeface="Arial"/>
                <a:sym typeface="Arial"/>
              </a:rPr>
              <a:t>PATR</a:t>
            </a:r>
            <a:r>
              <a:rPr b="1" lang="es-ES" sz="2500">
                <a:solidFill>
                  <a:srgbClr val="757070"/>
                </a:solidFill>
              </a:rPr>
              <a:t>Ó</a:t>
            </a:r>
            <a:r>
              <a:rPr b="1" i="0" lang="es-ES" sz="2500" u="none" cap="none" strike="noStrike">
                <a:solidFill>
                  <a:srgbClr val="757070"/>
                </a:solidFill>
                <a:latin typeface="Arial"/>
                <a:ea typeface="Arial"/>
                <a:cs typeface="Arial"/>
                <a:sym typeface="Arial"/>
              </a:rPr>
              <a:t>N</a:t>
            </a:r>
            <a:r>
              <a:rPr b="1" i="0" lang="es-ES" sz="2500" u="none" cap="none" strike="noStrike">
                <a:solidFill>
                  <a:srgbClr val="222A35"/>
                </a:solidFill>
                <a:latin typeface="Arial"/>
                <a:ea typeface="Arial"/>
                <a:cs typeface="Arial"/>
                <a:sym typeface="Arial"/>
              </a:rPr>
              <a:t> que permita predecir </a:t>
            </a:r>
            <a:r>
              <a:rPr b="1" lang="es-ES" sz="2500">
                <a:solidFill>
                  <a:srgbClr val="222A35"/>
                </a:solidFill>
              </a:rPr>
              <a:t>qué</a:t>
            </a:r>
            <a:r>
              <a:rPr b="1" i="0" lang="es-ES" sz="2500" u="none" cap="none" strike="noStrike">
                <a:solidFill>
                  <a:srgbClr val="222A35"/>
                </a:solidFill>
                <a:latin typeface="Arial"/>
                <a:ea typeface="Arial"/>
                <a:cs typeface="Arial"/>
                <a:sym typeface="Arial"/>
              </a:rPr>
              <a:t> </a:t>
            </a:r>
            <a:r>
              <a:rPr b="1" lang="es-ES" sz="2500">
                <a:solidFill>
                  <a:srgbClr val="757070"/>
                </a:solidFill>
              </a:rPr>
              <a:t>CATEGORÍA</a:t>
            </a:r>
            <a:r>
              <a:rPr b="1" i="0" lang="es-ES" sz="2500" u="none" cap="none" strike="noStrike">
                <a:solidFill>
                  <a:srgbClr val="222A35"/>
                </a:solidFill>
                <a:latin typeface="Arial"/>
                <a:ea typeface="Arial"/>
                <a:cs typeface="Arial"/>
                <a:sym typeface="Arial"/>
              </a:rPr>
              <a:t> y </a:t>
            </a:r>
            <a:r>
              <a:rPr b="1" i="0" lang="es-ES" sz="2500" u="none" cap="none" strike="noStrike">
                <a:solidFill>
                  <a:srgbClr val="757070"/>
                </a:solidFill>
                <a:latin typeface="Arial"/>
                <a:ea typeface="Arial"/>
                <a:cs typeface="Arial"/>
                <a:sym typeface="Arial"/>
              </a:rPr>
              <a:t>MARCA</a:t>
            </a:r>
            <a:r>
              <a:rPr b="1" i="0" lang="es-ES" sz="2500" u="none" cap="none" strike="noStrike">
                <a:solidFill>
                  <a:srgbClr val="222A35"/>
                </a:solidFill>
                <a:latin typeface="Arial"/>
                <a:ea typeface="Arial"/>
                <a:cs typeface="Arial"/>
                <a:sym typeface="Arial"/>
              </a:rPr>
              <a:t> de bici necesita </a:t>
            </a:r>
            <a:r>
              <a:rPr b="1" i="0" lang="es-ES" sz="2500" u="none" cap="none" strike="noStrike">
                <a:solidFill>
                  <a:srgbClr val="757070"/>
                </a:solidFill>
                <a:latin typeface="Arial"/>
                <a:ea typeface="Arial"/>
                <a:cs typeface="Arial"/>
                <a:sym typeface="Arial"/>
              </a:rPr>
              <a:t>MAYOR STOCK </a:t>
            </a:r>
            <a:r>
              <a:rPr b="1" i="0" lang="es-ES" sz="2500" u="none" cap="none" strike="noStrike">
                <a:solidFill>
                  <a:srgbClr val="222A35"/>
                </a:solidFill>
                <a:latin typeface="Arial"/>
                <a:ea typeface="Arial"/>
                <a:cs typeface="Arial"/>
                <a:sym typeface="Arial"/>
              </a:rPr>
              <a:t>para el siguiente </a:t>
            </a:r>
            <a:r>
              <a:rPr b="1" lang="es-ES" sz="2500">
                <a:solidFill>
                  <a:srgbClr val="222A35"/>
                </a:solidFill>
              </a:rPr>
              <a:t>verano?</a:t>
            </a:r>
            <a:endParaRPr b="1" sz="2500">
              <a:solidFill>
                <a:srgbClr val="222A35"/>
              </a:solidFill>
            </a:endParaRPr>
          </a:p>
          <a:p>
            <a:pPr indent="0" lvl="0" marL="0" marR="0" rtl="0" algn="ctr">
              <a:lnSpc>
                <a:spcPct val="150000"/>
              </a:lnSpc>
              <a:spcBef>
                <a:spcPts val="0"/>
              </a:spcBef>
              <a:spcAft>
                <a:spcPts val="0"/>
              </a:spcAft>
              <a:buClr>
                <a:srgbClr val="222A35"/>
              </a:buClr>
              <a:buSzPts val="2400"/>
              <a:buFont typeface="Arial"/>
              <a:buNone/>
            </a:pPr>
            <a:r>
              <a:t/>
            </a:r>
            <a:endParaRPr b="1" sz="2500">
              <a:solidFill>
                <a:srgbClr val="222A35"/>
              </a:solidFill>
            </a:endParaRPr>
          </a:p>
          <a:p>
            <a:pPr indent="0" lvl="0" marL="0" rtl="0" algn="ctr">
              <a:lnSpc>
                <a:spcPct val="135714"/>
              </a:lnSpc>
              <a:spcBef>
                <a:spcPts val="0"/>
              </a:spcBef>
              <a:spcAft>
                <a:spcPts val="0"/>
              </a:spcAft>
              <a:buClr>
                <a:schemeClr val="dk1"/>
              </a:buClr>
              <a:buSzPts val="1100"/>
              <a:buFont typeface="Arial"/>
              <a:buNone/>
            </a:pPr>
            <a:r>
              <a:rPr b="1" lang="es-ES" sz="2500">
                <a:solidFill>
                  <a:srgbClr val="222A35"/>
                </a:solidFill>
              </a:rPr>
              <a:t>En función de los registros de ventas la empresa quiere premiar a sus mejores vendedores, ¿podremos ayudarlos para identificarlos en función a los ingresos que han generado?</a:t>
            </a:r>
            <a:endParaRPr b="1" sz="2500">
              <a:solidFill>
                <a:srgbClr val="222A35"/>
              </a:solidFill>
            </a:endParaRPr>
          </a:p>
        </p:txBody>
      </p:sp>
      <p:pic>
        <p:nvPicPr>
          <p:cNvPr id="97" name="Google Shape;97;p2"/>
          <p:cNvPicPr preferRelativeResize="0"/>
          <p:nvPr/>
        </p:nvPicPr>
        <p:blipFill rotWithShape="1">
          <a:blip r:embed="rId3">
            <a:alphaModFix/>
          </a:blip>
          <a:srcRect b="0" l="0" r="0" t="0"/>
          <a:stretch/>
        </p:blipFill>
        <p:spPr>
          <a:xfrm>
            <a:off x="1470229" y="6228292"/>
            <a:ext cx="531291" cy="503762"/>
          </a:xfrm>
          <a:prstGeom prst="rect">
            <a:avLst/>
          </a:prstGeom>
          <a:noFill/>
          <a:ln>
            <a:noFill/>
          </a:ln>
        </p:spPr>
      </p:pic>
      <p:sp>
        <p:nvSpPr>
          <p:cNvPr id="98" name="Google Shape;98;p2"/>
          <p:cNvSpPr/>
          <p:nvPr/>
        </p:nvSpPr>
        <p:spPr>
          <a:xfrm>
            <a:off x="3979750" y="210300"/>
            <a:ext cx="47451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OBJETIVOS</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76638790b8_0_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302" name="Google Shape;302;g176638790b8_0_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303" name="Google Shape;303;g176638790b8_0_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304" name="Google Shape;304;g176638790b8_0_0"/>
          <p:cNvSpPr/>
          <p:nvPr/>
        </p:nvSpPr>
        <p:spPr>
          <a:xfrm>
            <a:off x="1044321" y="4018072"/>
            <a:ext cx="11014200" cy="14001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R</a:t>
            </a:r>
            <a:r>
              <a:rPr i="0" lang="es-ES" u="none" cap="none" strike="noStrike">
                <a:solidFill>
                  <a:srgbClr val="222A35"/>
                </a:solidFill>
              </a:rPr>
              <a:t>ecomendamos mantener las estrategias de marketing para </a:t>
            </a:r>
            <a:r>
              <a:rPr lang="es-ES">
                <a:solidFill>
                  <a:srgbClr val="222A35"/>
                </a:solidFill>
              </a:rPr>
              <a:t>las </a:t>
            </a:r>
            <a:r>
              <a:rPr i="0" lang="es-ES" u="none" cap="none" strike="noStrike">
                <a:solidFill>
                  <a:srgbClr val="222A35"/>
                </a:solidFill>
              </a:rPr>
              <a:t>marcas ELECTRA Y TREK  pero sí sería bueno incluir nuevas iniciativas para marcas como Strider y Pure Cycles que </a:t>
            </a:r>
            <a:r>
              <a:rPr lang="es-ES">
                <a:solidFill>
                  <a:srgbClr val="222A35"/>
                </a:solidFill>
              </a:rPr>
              <a:t>tienen</a:t>
            </a:r>
            <a:r>
              <a:rPr i="0" lang="es-ES" u="none" cap="none" strike="noStrike">
                <a:solidFill>
                  <a:srgbClr val="222A35"/>
                </a:solidFill>
              </a:rPr>
              <a:t> poca salida.</a:t>
            </a:r>
            <a:endParaRPr i="0" u="none" cap="none" strike="noStrike">
              <a:solidFill>
                <a:srgbClr val="222A35"/>
              </a:solidFill>
            </a:endParaRPr>
          </a:p>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Así mismo es recomendable mantener un stock continuo tanto de ELECTRA como de las demás alternativas dentro de la categoría Cruises Bicycles y también de la marca TREK para mantener altos los ingresos.</a:t>
            </a:r>
            <a:endParaRPr>
              <a:solidFill>
                <a:srgbClr val="222A35"/>
              </a:solidFill>
            </a:endParaRPr>
          </a:p>
        </p:txBody>
      </p:sp>
      <p:pic>
        <p:nvPicPr>
          <p:cNvPr id="305" name="Google Shape;305;g176638790b8_0_0"/>
          <p:cNvPicPr preferRelativeResize="0"/>
          <p:nvPr/>
        </p:nvPicPr>
        <p:blipFill rotWithShape="1">
          <a:blip r:embed="rId4">
            <a:alphaModFix/>
          </a:blip>
          <a:srcRect b="0" l="0" r="0" t="0"/>
          <a:stretch/>
        </p:blipFill>
        <p:spPr>
          <a:xfrm>
            <a:off x="235252" y="1058355"/>
            <a:ext cx="637426" cy="899524"/>
          </a:xfrm>
          <a:prstGeom prst="rect">
            <a:avLst/>
          </a:prstGeom>
          <a:noFill/>
          <a:ln>
            <a:noFill/>
          </a:ln>
        </p:spPr>
      </p:pic>
      <p:pic>
        <p:nvPicPr>
          <p:cNvPr id="306" name="Google Shape;306;g176638790b8_0_0"/>
          <p:cNvPicPr preferRelativeResize="0"/>
          <p:nvPr/>
        </p:nvPicPr>
        <p:blipFill rotWithShape="1">
          <a:blip r:embed="rId5">
            <a:alphaModFix/>
          </a:blip>
          <a:srcRect b="0" l="0" r="0" t="0"/>
          <a:stretch/>
        </p:blipFill>
        <p:spPr>
          <a:xfrm>
            <a:off x="241230" y="2432252"/>
            <a:ext cx="669549" cy="956499"/>
          </a:xfrm>
          <a:prstGeom prst="rect">
            <a:avLst/>
          </a:prstGeom>
          <a:noFill/>
          <a:ln>
            <a:noFill/>
          </a:ln>
        </p:spPr>
      </p:pic>
      <p:pic>
        <p:nvPicPr>
          <p:cNvPr id="307" name="Google Shape;307;g176638790b8_0_0"/>
          <p:cNvPicPr preferRelativeResize="0"/>
          <p:nvPr/>
        </p:nvPicPr>
        <p:blipFill rotWithShape="1">
          <a:blip r:embed="rId6">
            <a:alphaModFix/>
          </a:blip>
          <a:srcRect b="0" l="0" r="0" t="0"/>
          <a:stretch/>
        </p:blipFill>
        <p:spPr>
          <a:xfrm>
            <a:off x="285095" y="4161915"/>
            <a:ext cx="661820" cy="956499"/>
          </a:xfrm>
          <a:prstGeom prst="rect">
            <a:avLst/>
          </a:prstGeom>
          <a:noFill/>
          <a:ln>
            <a:noFill/>
          </a:ln>
        </p:spPr>
      </p:pic>
      <p:pic>
        <p:nvPicPr>
          <p:cNvPr id="308" name="Google Shape;308;g176638790b8_0_0"/>
          <p:cNvPicPr preferRelativeResize="0"/>
          <p:nvPr/>
        </p:nvPicPr>
        <p:blipFill rotWithShape="1">
          <a:blip r:embed="rId7">
            <a:alphaModFix/>
          </a:blip>
          <a:srcRect b="0" l="0" r="0" t="0"/>
          <a:stretch/>
        </p:blipFill>
        <p:spPr>
          <a:xfrm>
            <a:off x="171451" y="5427847"/>
            <a:ext cx="739328" cy="946900"/>
          </a:xfrm>
          <a:prstGeom prst="rect">
            <a:avLst/>
          </a:prstGeom>
          <a:noFill/>
          <a:ln>
            <a:noFill/>
          </a:ln>
        </p:spPr>
      </p:pic>
      <p:sp>
        <p:nvSpPr>
          <p:cNvPr id="309" name="Google Shape;309;g176638790b8_0_0"/>
          <p:cNvSpPr/>
          <p:nvPr/>
        </p:nvSpPr>
        <p:spPr>
          <a:xfrm>
            <a:off x="1044319" y="1026705"/>
            <a:ext cx="11010600" cy="899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Se podría ampliar los puntos de ventas  en Nueva York, siendo que es el estado que mayores ventas genera.</a:t>
            </a:r>
            <a:endParaRPr>
              <a:solidFill>
                <a:srgbClr val="222A35"/>
              </a:solidFill>
            </a:endParaRPr>
          </a:p>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También consideramos que podría ser positivo recompensar a los empleados de esta tienda con algún tipo de Bono para mantener el engagement y buena performance.</a:t>
            </a:r>
            <a:endParaRPr>
              <a:solidFill>
                <a:srgbClr val="222A35"/>
              </a:solidFill>
            </a:endParaRPr>
          </a:p>
        </p:txBody>
      </p:sp>
      <p:sp>
        <p:nvSpPr>
          <p:cNvPr id="310" name="Google Shape;310;g176638790b8_0_0"/>
          <p:cNvSpPr/>
          <p:nvPr/>
        </p:nvSpPr>
        <p:spPr>
          <a:xfrm>
            <a:off x="1044320" y="2014937"/>
            <a:ext cx="11010600" cy="1902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i="0" lang="es-ES" u="none" cap="none" strike="noStrike">
                <a:solidFill>
                  <a:srgbClr val="222A35"/>
                </a:solidFill>
              </a:rPr>
              <a:t>Recomendamos otorgarle una bonificación o ofrecerle un cargo más elevado (con incremento de sueldo)a  </a:t>
            </a:r>
            <a:r>
              <a:rPr lang="es-ES">
                <a:solidFill>
                  <a:srgbClr val="222A35"/>
                </a:solidFill>
              </a:rPr>
              <a:t>Marcelene de Baldwin Bikes</a:t>
            </a:r>
            <a:r>
              <a:rPr i="0" lang="es-ES" u="none" cap="none" strike="noStrike">
                <a:solidFill>
                  <a:srgbClr val="222A35"/>
                </a:solidFill>
              </a:rPr>
              <a:t> para </a:t>
            </a:r>
            <a:r>
              <a:rPr lang="es-ES">
                <a:solidFill>
                  <a:srgbClr val="222A35"/>
                </a:solidFill>
              </a:rPr>
              <a:t>motivarla</a:t>
            </a:r>
            <a:r>
              <a:rPr lang="es-ES">
                <a:solidFill>
                  <a:srgbClr val="222A35"/>
                </a:solidFill>
              </a:rPr>
              <a:t> a</a:t>
            </a:r>
            <a:r>
              <a:rPr i="0" lang="es-ES" u="none" cap="none" strike="noStrike">
                <a:solidFill>
                  <a:srgbClr val="222A35"/>
                </a:solidFill>
              </a:rPr>
              <a:t> seguir trabajando tan bien</a:t>
            </a:r>
            <a:endParaRPr/>
          </a:p>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R</a:t>
            </a:r>
            <a:r>
              <a:rPr i="0" lang="es-ES" u="none" cap="none" strike="noStrike">
                <a:solidFill>
                  <a:srgbClr val="222A35"/>
                </a:solidFill>
              </a:rPr>
              <a:t>ecomendamos también </a:t>
            </a:r>
            <a:r>
              <a:rPr lang="es-ES">
                <a:solidFill>
                  <a:srgbClr val="222A35"/>
                </a:solidFill>
              </a:rPr>
              <a:t>otorgar</a:t>
            </a:r>
            <a:r>
              <a:rPr i="0" lang="es-ES" u="none" cap="none" strike="noStrike">
                <a:solidFill>
                  <a:srgbClr val="222A35"/>
                </a:solidFill>
              </a:rPr>
              <a:t> alguna bonificación/reconocimiento a los mejores vendedores de las otras dos tiendas. Con el objetivo de motivarlos a incrementar aún más sus ventas y ayudar a potenciar el resto del equipo.</a:t>
            </a:r>
            <a:endParaRPr/>
          </a:p>
          <a:p>
            <a:pPr indent="0" lvl="0" marL="0" marR="0" rtl="0" algn="l">
              <a:lnSpc>
                <a:spcPct val="150000"/>
              </a:lnSpc>
              <a:spcBef>
                <a:spcPts val="0"/>
              </a:spcBef>
              <a:spcAft>
                <a:spcPts val="0"/>
              </a:spcAft>
              <a:buClr>
                <a:srgbClr val="222A35"/>
              </a:buClr>
              <a:buSzPts val="1200"/>
              <a:buFont typeface="Arial"/>
              <a:buNone/>
            </a:pPr>
            <a:r>
              <a:rPr i="0" lang="es-ES" u="none" cap="none" strike="noStrike">
                <a:solidFill>
                  <a:srgbClr val="222A35"/>
                </a:solidFill>
              </a:rPr>
              <a:t>Estos reconocimientos deberían </a:t>
            </a:r>
            <a:r>
              <a:rPr lang="es-ES">
                <a:solidFill>
                  <a:srgbClr val="222A35"/>
                </a:solidFill>
              </a:rPr>
              <a:t>otorgarse</a:t>
            </a:r>
            <a:r>
              <a:rPr i="0" lang="es-ES" u="none" cap="none" strike="noStrike">
                <a:solidFill>
                  <a:srgbClr val="222A35"/>
                </a:solidFill>
              </a:rPr>
              <a:t> a Genna de Sta Cruz Bikes y Kaii de Rowlett Bikes</a:t>
            </a:r>
            <a:endParaRPr i="0" u="none" cap="none" strike="noStrike">
              <a:solidFill>
                <a:srgbClr val="222A35"/>
              </a:solidFill>
            </a:endParaRPr>
          </a:p>
        </p:txBody>
      </p:sp>
      <p:sp>
        <p:nvSpPr>
          <p:cNvPr id="311" name="Google Shape;311;g176638790b8_0_0"/>
          <p:cNvSpPr/>
          <p:nvPr/>
        </p:nvSpPr>
        <p:spPr>
          <a:xfrm>
            <a:off x="1044322" y="5513646"/>
            <a:ext cx="11014200" cy="938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lang="es-ES">
                <a:solidFill>
                  <a:srgbClr val="222A35"/>
                </a:solidFill>
              </a:rPr>
              <a:t>Ampliar las estrategias de marketing de las marcas mencionadas en el punto 3 no solo para incrementar los ingresos sino para continuar </a:t>
            </a:r>
            <a:r>
              <a:rPr lang="es-ES">
                <a:solidFill>
                  <a:srgbClr val="222A35"/>
                </a:solidFill>
              </a:rPr>
              <a:t>promoviendo</a:t>
            </a:r>
            <a:r>
              <a:rPr lang="es-ES">
                <a:solidFill>
                  <a:srgbClr val="222A35"/>
                </a:solidFill>
              </a:rPr>
              <a:t> el uso de bicis para el traslado y reducir el uso de automóviles ya que como pudimos observar en los gráficos el uso de bicicletas viene aumentando año a año.</a:t>
            </a:r>
            <a:endParaRPr/>
          </a:p>
        </p:txBody>
      </p:sp>
      <p:sp>
        <p:nvSpPr>
          <p:cNvPr id="312" name="Google Shape;312;g176638790b8_0_0"/>
          <p:cNvSpPr/>
          <p:nvPr/>
        </p:nvSpPr>
        <p:spPr>
          <a:xfrm>
            <a:off x="3901650" y="155175"/>
            <a:ext cx="43887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3000">
                <a:solidFill>
                  <a:srgbClr val="222A35"/>
                </a:solidFill>
              </a:rPr>
              <a:t>R</a:t>
            </a:r>
            <a:r>
              <a:rPr b="1" lang="es-ES" sz="3000">
                <a:solidFill>
                  <a:srgbClr val="222A35"/>
                </a:solidFill>
              </a:rPr>
              <a:t>ECOMENDACIONES</a:t>
            </a:r>
            <a:endParaRPr b="1" sz="3000">
              <a:solidFill>
                <a:srgbClr val="222A3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5"/>
          <p:cNvPicPr preferRelativeResize="0"/>
          <p:nvPr/>
        </p:nvPicPr>
        <p:blipFill rotWithShape="1">
          <a:blip r:embed="rId3">
            <a:alphaModFix/>
          </a:blip>
          <a:srcRect b="0" l="0" r="0" t="0"/>
          <a:stretch/>
        </p:blipFill>
        <p:spPr>
          <a:xfrm>
            <a:off x="133186" y="6180083"/>
            <a:ext cx="804462" cy="677917"/>
          </a:xfrm>
          <a:prstGeom prst="rect">
            <a:avLst/>
          </a:prstGeom>
          <a:noFill/>
          <a:ln>
            <a:noFill/>
          </a:ln>
        </p:spPr>
      </p:pic>
      <p:sp>
        <p:nvSpPr>
          <p:cNvPr id="318" name="Google Shape;318;p15"/>
          <p:cNvSpPr/>
          <p:nvPr/>
        </p:nvSpPr>
        <p:spPr>
          <a:xfrm>
            <a:off x="2314350" y="1722900"/>
            <a:ext cx="7563300" cy="2951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MUCHAS GRACIAS</a:t>
            </a:r>
            <a:endParaRPr b="1" sz="5300">
              <a:solidFill>
                <a:srgbClr val="222A3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sp>
        <p:nvSpPr>
          <p:cNvPr id="104" name="Google Shape;104;p3"/>
          <p:cNvSpPr/>
          <p:nvPr/>
        </p:nvSpPr>
        <p:spPr>
          <a:xfrm>
            <a:off x="2172017" y="2448269"/>
            <a:ext cx="2849246"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400" u="none" cap="none" strike="noStrike">
                <a:solidFill>
                  <a:srgbClr val="222A35"/>
                </a:solidFill>
                <a:latin typeface="Arial"/>
                <a:ea typeface="Arial"/>
                <a:cs typeface="Arial"/>
                <a:sym typeface="Arial"/>
              </a:rPr>
              <a:t>Competencias</a:t>
            </a:r>
            <a:endParaRPr b="1" i="0" sz="2400" u="none" cap="none" strike="noStrike">
              <a:solidFill>
                <a:srgbClr val="222A35"/>
              </a:solidFill>
              <a:latin typeface="Arial"/>
              <a:ea typeface="Arial"/>
              <a:cs typeface="Arial"/>
              <a:sym typeface="Arial"/>
            </a:endParaRPr>
          </a:p>
        </p:txBody>
      </p:sp>
      <p:pic>
        <p:nvPicPr>
          <p:cNvPr id="105" name="Google Shape;105;p3"/>
          <p:cNvPicPr preferRelativeResize="0"/>
          <p:nvPr/>
        </p:nvPicPr>
        <p:blipFill rotWithShape="1">
          <a:blip r:embed="rId3">
            <a:alphaModFix/>
          </a:blip>
          <a:srcRect b="0" l="0" r="0" t="0"/>
          <a:stretch/>
        </p:blipFill>
        <p:spPr>
          <a:xfrm>
            <a:off x="1490549" y="6228292"/>
            <a:ext cx="531291" cy="503762"/>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664836" y="2362258"/>
            <a:ext cx="1346626" cy="1233950"/>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714375" y="4423336"/>
            <a:ext cx="1260996" cy="1128110"/>
          </a:xfrm>
          <a:prstGeom prst="rect">
            <a:avLst/>
          </a:prstGeom>
          <a:noFill/>
          <a:ln>
            <a:noFill/>
          </a:ln>
        </p:spPr>
      </p:pic>
      <p:sp>
        <p:nvSpPr>
          <p:cNvPr id="108" name="Google Shape;108;p3"/>
          <p:cNvSpPr/>
          <p:nvPr/>
        </p:nvSpPr>
        <p:spPr>
          <a:xfrm>
            <a:off x="2172017" y="4521648"/>
            <a:ext cx="2849246"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400" u="none" cap="none" strike="noStrike">
                <a:solidFill>
                  <a:srgbClr val="222A35"/>
                </a:solidFill>
                <a:latin typeface="Arial"/>
                <a:ea typeface="Arial"/>
                <a:cs typeface="Arial"/>
                <a:sym typeface="Arial"/>
              </a:rPr>
              <a:t>Sustentabilidad</a:t>
            </a:r>
            <a:endParaRPr b="1" i="0" sz="2400" u="none" cap="none" strike="noStrike">
              <a:solidFill>
                <a:srgbClr val="222A35"/>
              </a:solidFill>
              <a:latin typeface="Arial"/>
              <a:ea typeface="Arial"/>
              <a:cs typeface="Arial"/>
              <a:sym typeface="Arial"/>
            </a:endParaRPr>
          </a:p>
        </p:txBody>
      </p:sp>
      <p:sp>
        <p:nvSpPr>
          <p:cNvPr id="109" name="Google Shape;109;p3"/>
          <p:cNvSpPr/>
          <p:nvPr/>
        </p:nvSpPr>
        <p:spPr>
          <a:xfrm>
            <a:off x="5191873" y="2453496"/>
            <a:ext cx="6285752"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000"/>
              <a:buFont typeface="Arial"/>
              <a:buNone/>
            </a:pPr>
            <a:r>
              <a:rPr b="1" lang="es-ES" sz="2000">
                <a:solidFill>
                  <a:srgbClr val="222A35"/>
                </a:solidFill>
              </a:rPr>
              <a:t>Mejorar el stock para el próximo año en función a las preferencias de los consumidores</a:t>
            </a:r>
            <a:endParaRPr b="1" i="0" sz="2000" u="none" cap="none" strike="noStrike">
              <a:solidFill>
                <a:srgbClr val="222A35"/>
              </a:solidFill>
              <a:latin typeface="Arial"/>
              <a:ea typeface="Arial"/>
              <a:cs typeface="Arial"/>
              <a:sym typeface="Arial"/>
            </a:endParaRPr>
          </a:p>
        </p:txBody>
      </p:sp>
      <p:sp>
        <p:nvSpPr>
          <p:cNvPr id="110" name="Google Shape;110;p3"/>
          <p:cNvSpPr/>
          <p:nvPr/>
        </p:nvSpPr>
        <p:spPr>
          <a:xfrm>
            <a:off x="5191873" y="4523091"/>
            <a:ext cx="6285752"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000"/>
              <a:buFont typeface="Arial"/>
              <a:buNone/>
            </a:pPr>
            <a:r>
              <a:rPr b="1" i="0" lang="es-ES" sz="2000" u="none" cap="none" strike="noStrike">
                <a:solidFill>
                  <a:srgbClr val="222A35"/>
                </a:solidFill>
                <a:latin typeface="Arial"/>
                <a:ea typeface="Arial"/>
                <a:cs typeface="Arial"/>
                <a:sym typeface="Arial"/>
              </a:rPr>
              <a:t>El cambio de paradigma hacia un mundo sin automóviles	</a:t>
            </a:r>
            <a:endParaRPr b="1" i="0" sz="2000" u="none" cap="none" strike="noStrike">
              <a:solidFill>
                <a:srgbClr val="222A35"/>
              </a:solidFill>
              <a:latin typeface="Arial"/>
              <a:ea typeface="Arial"/>
              <a:cs typeface="Arial"/>
              <a:sym typeface="Arial"/>
            </a:endParaRPr>
          </a:p>
        </p:txBody>
      </p:sp>
      <p:sp>
        <p:nvSpPr>
          <p:cNvPr id="111" name="Google Shape;111;p3"/>
          <p:cNvSpPr/>
          <p:nvPr/>
        </p:nvSpPr>
        <p:spPr>
          <a:xfrm>
            <a:off x="3800700" y="495025"/>
            <a:ext cx="45906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CONTEXTO</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17" name="Google Shape;117;p4"/>
          <p:cNvPicPr preferRelativeResize="0"/>
          <p:nvPr/>
        </p:nvPicPr>
        <p:blipFill rotWithShape="1">
          <a:blip r:embed="rId3">
            <a:alphaModFix/>
          </a:blip>
          <a:srcRect b="0" l="0" r="0" t="0"/>
          <a:stretch/>
        </p:blipFill>
        <p:spPr>
          <a:xfrm>
            <a:off x="1414349" y="6228292"/>
            <a:ext cx="531291" cy="503762"/>
          </a:xfrm>
          <a:prstGeom prst="rect">
            <a:avLst/>
          </a:prstGeom>
          <a:noFill/>
          <a:ln>
            <a:noFill/>
          </a:ln>
        </p:spPr>
      </p:pic>
      <p:pic>
        <p:nvPicPr>
          <p:cNvPr id="118" name="Google Shape;118;p4"/>
          <p:cNvPicPr preferRelativeResize="0"/>
          <p:nvPr/>
        </p:nvPicPr>
        <p:blipFill rotWithShape="1">
          <a:blip r:embed="rId3">
            <a:alphaModFix/>
          </a:blip>
          <a:srcRect b="0" l="0" r="0" t="0"/>
          <a:stretch/>
        </p:blipFill>
        <p:spPr>
          <a:xfrm>
            <a:off x="-1" y="2993613"/>
            <a:ext cx="1240121" cy="1175864"/>
          </a:xfrm>
          <a:prstGeom prst="rect">
            <a:avLst/>
          </a:prstGeom>
          <a:noFill/>
          <a:ln>
            <a:noFill/>
          </a:ln>
        </p:spPr>
      </p:pic>
      <p:sp>
        <p:nvSpPr>
          <p:cNvPr id="119" name="Google Shape;119;p4"/>
          <p:cNvSpPr/>
          <p:nvPr/>
        </p:nvSpPr>
        <p:spPr>
          <a:xfrm>
            <a:off x="3800700" y="1333250"/>
            <a:ext cx="8069400" cy="53226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Trabajamos en el equipo de Ejecución Inteligente de una importante compañía de bicicletas en Estados Unidos, donde velamos por transformar, digitalizar y poner al servicio la información. </a:t>
            </a:r>
            <a:endParaRPr sz="1600"/>
          </a:p>
          <a:p>
            <a:pPr indent="0" lvl="0" marL="0" marR="0" rtl="0" algn="l">
              <a:lnSpc>
                <a:spcPct val="150000"/>
              </a:lnSpc>
              <a:spcBef>
                <a:spcPts val="0"/>
              </a:spcBef>
              <a:spcAft>
                <a:spcPts val="0"/>
              </a:spcAft>
              <a:buClr>
                <a:schemeClr val="lt1"/>
              </a:buClr>
              <a:buSzPts val="1600"/>
              <a:buFont typeface="Calibri"/>
              <a:buNone/>
            </a:pPr>
            <a:r>
              <a:t/>
            </a:r>
            <a:endParaRPr i="0" sz="1800" u="none" cap="none" strike="noStrike">
              <a:solidFill>
                <a:srgbClr val="222A35"/>
              </a:solidFill>
            </a:endParaRPr>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La compañía nació en 2016 y desde entonces ha estado en constante crecimiento. Surge, esta iniciativa, entendiendo la oportunidad que hay en el mercado que busca migrar del automóvil a bicicletas, para lograr hacer de este mundo uno más sustentable y así reducir la emisión de carbono.</a:t>
            </a:r>
            <a:endParaRPr sz="1600"/>
          </a:p>
          <a:p>
            <a:pPr indent="0" lvl="0" marL="0" marR="0" rtl="0" algn="l">
              <a:lnSpc>
                <a:spcPct val="150000"/>
              </a:lnSpc>
              <a:spcBef>
                <a:spcPts val="0"/>
              </a:spcBef>
              <a:spcAft>
                <a:spcPts val="0"/>
              </a:spcAft>
              <a:buClr>
                <a:schemeClr val="lt1"/>
              </a:buClr>
              <a:buSzPts val="1600"/>
              <a:buFont typeface="Calibri"/>
              <a:buNone/>
            </a:pPr>
            <a:r>
              <a:t/>
            </a:r>
            <a:endParaRPr i="0" sz="1800" u="none" cap="none" strike="noStrike">
              <a:solidFill>
                <a:srgbClr val="222A35"/>
              </a:solidFill>
            </a:endParaRPr>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Por tal motivo se nos ha solicitado el análisis de ventas, entendiendo que la mayor parte de las mismas</a:t>
            </a:r>
            <a:r>
              <a:rPr lang="es-ES" sz="1800">
                <a:solidFill>
                  <a:srgbClr val="222A35"/>
                </a:solidFill>
              </a:rPr>
              <a:t> está orientada al segmento estudiantil</a:t>
            </a:r>
            <a:r>
              <a:rPr i="0" lang="es-ES" sz="1800" u="none" cap="none" strike="noStrike">
                <a:solidFill>
                  <a:srgbClr val="222A35"/>
                </a:solidFill>
              </a:rPr>
              <a:t>, de las tres tiendas, Santa Cruz Bikes, Baldwin Bikes y Rowlett Bikes, en los tres estados en los que están localizadas: Texas, New York y California.</a:t>
            </a:r>
            <a:endParaRPr sz="1600"/>
          </a:p>
        </p:txBody>
      </p:sp>
      <p:sp>
        <p:nvSpPr>
          <p:cNvPr id="120" name="Google Shape;120;p4"/>
          <p:cNvSpPr txBox="1"/>
          <p:nvPr/>
        </p:nvSpPr>
        <p:spPr>
          <a:xfrm>
            <a:off x="623699" y="2634450"/>
            <a:ext cx="3177000" cy="1589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COMPETENCIA </a:t>
            </a:r>
            <a:endParaRPr>
              <a:highlight>
                <a:srgbClr val="A4C2F4"/>
              </a:highlight>
            </a:endParaRPr>
          </a:p>
          <a:p>
            <a:pPr indent="0" lvl="0" marL="0" marR="0" rtl="0" algn="ctr">
              <a:lnSpc>
                <a:spcPct val="90000"/>
              </a:lnSpc>
              <a:spcBef>
                <a:spcPts val="100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ENTRE </a:t>
            </a:r>
            <a:endParaRPr>
              <a:highlight>
                <a:srgbClr val="A4C2F4"/>
              </a:highlight>
            </a:endParaRPr>
          </a:p>
          <a:p>
            <a:pPr indent="0" lvl="0" marL="0" marR="0" rtl="0" algn="ctr">
              <a:lnSpc>
                <a:spcPct val="90000"/>
              </a:lnSpc>
              <a:spcBef>
                <a:spcPts val="100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TIENDAS</a:t>
            </a:r>
            <a:endParaRPr b="1" i="0" sz="2000" u="none" cap="none" strike="noStrike">
              <a:solidFill>
                <a:srgbClr val="222A35"/>
              </a:solidFill>
              <a:highlight>
                <a:srgbClr val="A4C2F4"/>
              </a:highlight>
              <a:latin typeface="Arial"/>
              <a:ea typeface="Arial"/>
              <a:cs typeface="Arial"/>
              <a:sym typeface="Arial"/>
            </a:endParaRPr>
          </a:p>
        </p:txBody>
      </p:sp>
      <p:sp>
        <p:nvSpPr>
          <p:cNvPr id="121" name="Google Shape;121;p4"/>
          <p:cNvSpPr/>
          <p:nvPr/>
        </p:nvSpPr>
        <p:spPr>
          <a:xfrm>
            <a:off x="3800700" y="153300"/>
            <a:ext cx="45906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CONTEXTO</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27" name="Google Shape;127;p5"/>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128" name="Google Shape;128;p5"/>
          <p:cNvSpPr/>
          <p:nvPr/>
        </p:nvSpPr>
        <p:spPr>
          <a:xfrm>
            <a:off x="2817257" y="1650705"/>
            <a:ext cx="9260444" cy="885223"/>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222A35"/>
              </a:buClr>
              <a:buSzPts val="1400"/>
              <a:buFont typeface="Arial"/>
              <a:buChar char="-"/>
            </a:pPr>
            <a:r>
              <a:rPr b="1" i="0" lang="es-ES" sz="1400" u="none" cap="none" strike="noStrike">
                <a:solidFill>
                  <a:srgbClr val="222A35"/>
                </a:solidFill>
                <a:latin typeface="Arial"/>
                <a:ea typeface="Arial"/>
                <a:cs typeface="Arial"/>
                <a:sym typeface="Arial"/>
              </a:rPr>
              <a:t>Brindado por equipo de ventas</a:t>
            </a:r>
            <a:endParaRPr/>
          </a:p>
          <a:p>
            <a:pPr indent="-285750" lvl="0" marL="285750" marR="0" rtl="0" algn="l">
              <a:lnSpc>
                <a:spcPct val="150000"/>
              </a:lnSpc>
              <a:spcBef>
                <a:spcPts val="0"/>
              </a:spcBef>
              <a:spcAft>
                <a:spcPts val="0"/>
              </a:spcAft>
              <a:buClr>
                <a:srgbClr val="222A35"/>
              </a:buClr>
              <a:buSzPts val="1400"/>
              <a:buFont typeface="Arial"/>
              <a:buChar char="-"/>
            </a:pPr>
            <a:r>
              <a:rPr b="1" i="0" lang="es-ES" sz="1400" u="none" cap="none" strike="noStrike">
                <a:solidFill>
                  <a:srgbClr val="222A35"/>
                </a:solidFill>
                <a:latin typeface="Arial"/>
                <a:ea typeface="Arial"/>
                <a:cs typeface="Arial"/>
                <a:sym typeface="Arial"/>
              </a:rPr>
              <a:t>Contiene: </a:t>
            </a:r>
            <a:r>
              <a:rPr b="1" lang="es-ES">
                <a:solidFill>
                  <a:srgbClr val="222A35"/>
                </a:solidFill>
              </a:rPr>
              <a:t>Órdenes</a:t>
            </a:r>
            <a:r>
              <a:rPr b="1" i="0" lang="es-ES" sz="1400" u="none" cap="none" strike="noStrike">
                <a:solidFill>
                  <a:srgbClr val="222A35"/>
                </a:solidFill>
                <a:latin typeface="Arial"/>
                <a:ea typeface="Arial"/>
                <a:cs typeface="Arial"/>
                <a:sym typeface="Arial"/>
              </a:rPr>
              <a:t> de compra, info de staff, las tiendas, clientes, productos, categorías y marcas.  </a:t>
            </a:r>
            <a:endParaRPr b="1" i="0" sz="1400" u="none" cap="none" strike="noStrike">
              <a:solidFill>
                <a:srgbClr val="222A35"/>
              </a:solidFill>
              <a:latin typeface="Arial"/>
              <a:ea typeface="Arial"/>
              <a:cs typeface="Arial"/>
              <a:sym typeface="Arial"/>
            </a:endParaRPr>
          </a:p>
        </p:txBody>
      </p:sp>
      <p:sp>
        <p:nvSpPr>
          <p:cNvPr id="129" name="Google Shape;129;p5"/>
          <p:cNvSpPr/>
          <p:nvPr/>
        </p:nvSpPr>
        <p:spPr>
          <a:xfrm>
            <a:off x="2817256" y="4019551"/>
            <a:ext cx="9260444" cy="270509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Realizar análisis de datos exploratorios para investigar visualmente la estructura de los datos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Utilizar estas observaciones para ajustar los modelos adecuados.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Calcular el total de ingresos por tienda, por vendedor, marca y categorías para realizar posteriormente los gráficos correspondientes.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Detectar en base al punto 3, los de mayor ingreso.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Realizar gráficos de dispersión y tendencias para, de esta manera, entender el comportamiento de la compra de clientes. Cuándo es el momento de mayor ventas, de qué categoría y marca, como así también las tiendas y estado donde se dan las mismas y que vendedor es el que tiene el mayor éxito para así incentivarlo.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Segmentar y generar conclusiones sobre grupos específicos.</a:t>
            </a:r>
            <a:endParaRPr/>
          </a:p>
        </p:txBody>
      </p:sp>
      <p:pic>
        <p:nvPicPr>
          <p:cNvPr id="130" name="Google Shape;130;p5"/>
          <p:cNvPicPr preferRelativeResize="0"/>
          <p:nvPr/>
        </p:nvPicPr>
        <p:blipFill rotWithShape="1">
          <a:blip r:embed="rId4">
            <a:alphaModFix/>
          </a:blip>
          <a:srcRect b="0" l="0" r="0" t="0"/>
          <a:stretch/>
        </p:blipFill>
        <p:spPr>
          <a:xfrm>
            <a:off x="-574" y="1577537"/>
            <a:ext cx="1077858" cy="1031554"/>
          </a:xfrm>
          <a:prstGeom prst="rect">
            <a:avLst/>
          </a:prstGeom>
          <a:noFill/>
          <a:ln>
            <a:noFill/>
          </a:ln>
        </p:spPr>
      </p:pic>
      <p:sp>
        <p:nvSpPr>
          <p:cNvPr id="131" name="Google Shape;131;p5"/>
          <p:cNvSpPr txBox="1"/>
          <p:nvPr/>
        </p:nvSpPr>
        <p:spPr>
          <a:xfrm>
            <a:off x="1135009" y="18406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2400"/>
              <a:buFont typeface="Arial"/>
              <a:buNone/>
            </a:pPr>
            <a:r>
              <a:rPr b="1" i="0" lang="es-ES" sz="2400" u="none" cap="none" strike="noStrike">
                <a:solidFill>
                  <a:srgbClr val="222A35"/>
                </a:solidFill>
                <a:highlight>
                  <a:srgbClr val="C9DAF8"/>
                </a:highlight>
                <a:latin typeface="Arial"/>
                <a:ea typeface="Arial"/>
                <a:cs typeface="Arial"/>
                <a:sym typeface="Arial"/>
              </a:rPr>
              <a:t>DATASET</a:t>
            </a:r>
            <a:endParaRPr b="1" i="0" sz="1200" u="none" cap="none" strike="noStrike">
              <a:solidFill>
                <a:srgbClr val="222A35"/>
              </a:solidFill>
              <a:highlight>
                <a:srgbClr val="C9DAF8"/>
              </a:highlight>
              <a:latin typeface="Arial"/>
              <a:ea typeface="Arial"/>
              <a:cs typeface="Arial"/>
              <a:sym typeface="Arial"/>
            </a:endParaRPr>
          </a:p>
        </p:txBody>
      </p:sp>
      <p:pic>
        <p:nvPicPr>
          <p:cNvPr id="132" name="Google Shape;132;p5"/>
          <p:cNvPicPr preferRelativeResize="0"/>
          <p:nvPr/>
        </p:nvPicPr>
        <p:blipFill rotWithShape="1">
          <a:blip r:embed="rId5">
            <a:alphaModFix/>
          </a:blip>
          <a:srcRect b="0" l="0" r="0" t="0"/>
          <a:stretch/>
        </p:blipFill>
        <p:spPr>
          <a:xfrm>
            <a:off x="0" y="4850704"/>
            <a:ext cx="1247486" cy="1042782"/>
          </a:xfrm>
          <a:prstGeom prst="rect">
            <a:avLst/>
          </a:prstGeom>
          <a:noFill/>
          <a:ln>
            <a:noFill/>
          </a:ln>
        </p:spPr>
      </p:pic>
      <p:sp>
        <p:nvSpPr>
          <p:cNvPr id="133" name="Google Shape;133;p5"/>
          <p:cNvSpPr/>
          <p:nvPr/>
        </p:nvSpPr>
        <p:spPr>
          <a:xfrm>
            <a:off x="2817256" y="2836381"/>
            <a:ext cx="9260444" cy="992924"/>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b="1" i="0" lang="es-ES" sz="1400" u="none" cap="none" strike="noStrike">
                <a:solidFill>
                  <a:srgbClr val="222A35"/>
                </a:solidFill>
                <a:latin typeface="Arial"/>
                <a:ea typeface="Arial"/>
                <a:cs typeface="Arial"/>
                <a:sym typeface="Arial"/>
              </a:rPr>
              <a:t>No hay ninguna variable que nos indique exactamente que hace que una bici sea elegida por el cliente a diferencia de otra. Es por esto que el aprendizaje es no supervisado.</a:t>
            </a:r>
            <a:endParaRPr/>
          </a:p>
        </p:txBody>
      </p:sp>
      <p:sp>
        <p:nvSpPr>
          <p:cNvPr id="134" name="Google Shape;134;p5"/>
          <p:cNvSpPr txBox="1"/>
          <p:nvPr/>
        </p:nvSpPr>
        <p:spPr>
          <a:xfrm>
            <a:off x="813791" y="2943085"/>
            <a:ext cx="2047848" cy="59160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1800"/>
              <a:buFont typeface="Arial"/>
              <a:buNone/>
            </a:pPr>
            <a:r>
              <a:rPr b="1" i="0" lang="es-ES" sz="1800" u="none" cap="none" strike="noStrike">
                <a:solidFill>
                  <a:srgbClr val="222A35"/>
                </a:solidFill>
                <a:highlight>
                  <a:srgbClr val="C9DAF8"/>
                </a:highlight>
                <a:latin typeface="Arial"/>
                <a:ea typeface="Arial"/>
                <a:cs typeface="Arial"/>
                <a:sym typeface="Arial"/>
              </a:rPr>
              <a:t>APRENDIZAJE NO SUPERVISADO</a:t>
            </a:r>
            <a:endParaRPr b="1" i="0" sz="1050" u="none" cap="none" strike="noStrike">
              <a:solidFill>
                <a:srgbClr val="222A35"/>
              </a:solidFill>
              <a:highlight>
                <a:srgbClr val="C9DAF8"/>
              </a:highlight>
              <a:latin typeface="Arial"/>
              <a:ea typeface="Arial"/>
              <a:cs typeface="Arial"/>
              <a:sym typeface="Arial"/>
            </a:endParaRPr>
          </a:p>
        </p:txBody>
      </p:sp>
      <p:sp>
        <p:nvSpPr>
          <p:cNvPr id="135" name="Google Shape;135;p5"/>
          <p:cNvSpPr txBox="1"/>
          <p:nvPr/>
        </p:nvSpPr>
        <p:spPr>
          <a:xfrm>
            <a:off x="1077286" y="5127520"/>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2800"/>
              <a:buFont typeface="Arial"/>
              <a:buNone/>
            </a:pPr>
            <a:r>
              <a:rPr b="1" i="0" lang="es-ES" sz="2800" u="none" cap="none" strike="noStrike">
                <a:solidFill>
                  <a:srgbClr val="222A35"/>
                </a:solidFill>
                <a:highlight>
                  <a:srgbClr val="C9DAF8"/>
                </a:highlight>
                <a:latin typeface="Arial"/>
                <a:ea typeface="Arial"/>
                <a:cs typeface="Arial"/>
                <a:sym typeface="Arial"/>
              </a:rPr>
              <a:t>STEPS</a:t>
            </a:r>
            <a:endParaRPr b="1" i="0" sz="1200" u="none" cap="none" strike="noStrike">
              <a:solidFill>
                <a:srgbClr val="222A35"/>
              </a:solidFill>
              <a:highlight>
                <a:srgbClr val="C9DAF8"/>
              </a:highlight>
              <a:latin typeface="Arial"/>
              <a:ea typeface="Arial"/>
              <a:cs typeface="Arial"/>
              <a:sym typeface="Arial"/>
            </a:endParaRPr>
          </a:p>
        </p:txBody>
      </p:sp>
      <p:pic>
        <p:nvPicPr>
          <p:cNvPr id="136" name="Google Shape;136;p5"/>
          <p:cNvPicPr preferRelativeResize="0"/>
          <p:nvPr/>
        </p:nvPicPr>
        <p:blipFill rotWithShape="1">
          <a:blip r:embed="rId6">
            <a:alphaModFix/>
          </a:blip>
          <a:srcRect b="0" l="0" r="0" t="0"/>
          <a:stretch/>
        </p:blipFill>
        <p:spPr>
          <a:xfrm>
            <a:off x="-36575" y="2848230"/>
            <a:ext cx="1149838" cy="981075"/>
          </a:xfrm>
          <a:prstGeom prst="rect">
            <a:avLst/>
          </a:prstGeom>
          <a:noFill/>
          <a:ln>
            <a:noFill/>
          </a:ln>
        </p:spPr>
      </p:pic>
      <p:sp>
        <p:nvSpPr>
          <p:cNvPr id="137" name="Google Shape;137;p5"/>
          <p:cNvSpPr/>
          <p:nvPr/>
        </p:nvSpPr>
        <p:spPr>
          <a:xfrm>
            <a:off x="2861650" y="369250"/>
            <a:ext cx="8139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200">
                <a:solidFill>
                  <a:srgbClr val="222A35"/>
                </a:solidFill>
              </a:rPr>
              <a:t>CONTEXTO ANALÍTICO</a:t>
            </a:r>
            <a:endParaRPr b="1" i="0" sz="5200" u="none" cap="none" strike="noStrike">
              <a:solidFill>
                <a:srgbClr val="222A35"/>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43" name="Google Shape;143;p6"/>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44" name="Google Shape;144;p6"/>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145" name="Google Shape;145;p6"/>
          <p:cNvPicPr preferRelativeResize="0"/>
          <p:nvPr/>
        </p:nvPicPr>
        <p:blipFill rotWithShape="1">
          <a:blip r:embed="rId4">
            <a:alphaModFix/>
          </a:blip>
          <a:srcRect b="0" l="0" r="0" t="0"/>
          <a:stretch/>
        </p:blipFill>
        <p:spPr>
          <a:xfrm>
            <a:off x="9993250" y="319388"/>
            <a:ext cx="1523999" cy="1267114"/>
          </a:xfrm>
          <a:prstGeom prst="rect">
            <a:avLst/>
          </a:prstGeom>
          <a:noFill/>
          <a:ln>
            <a:noFill/>
          </a:ln>
        </p:spPr>
      </p:pic>
      <p:pic>
        <p:nvPicPr>
          <p:cNvPr id="146" name="Google Shape;146;p6"/>
          <p:cNvPicPr preferRelativeResize="0"/>
          <p:nvPr/>
        </p:nvPicPr>
        <p:blipFill rotWithShape="1">
          <a:blip r:embed="rId5">
            <a:alphaModFix/>
          </a:blip>
          <a:srcRect b="0" l="0" r="0" t="0"/>
          <a:stretch/>
        </p:blipFill>
        <p:spPr>
          <a:xfrm>
            <a:off x="210001" y="2276148"/>
            <a:ext cx="1391892" cy="1358895"/>
          </a:xfrm>
          <a:prstGeom prst="rect">
            <a:avLst/>
          </a:prstGeom>
          <a:noFill/>
          <a:ln>
            <a:noFill/>
          </a:ln>
        </p:spPr>
      </p:pic>
      <p:sp>
        <p:nvSpPr>
          <p:cNvPr id="147" name="Google Shape;147;p6"/>
          <p:cNvSpPr txBox="1"/>
          <p:nvPr/>
        </p:nvSpPr>
        <p:spPr>
          <a:xfrm>
            <a:off x="1905875" y="2542000"/>
            <a:ext cx="3596700" cy="892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ESTADO DE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MAYOR INGRESOS</a:t>
            </a:r>
            <a:endParaRPr b="1" i="0" sz="2800" u="none" cap="none" strike="noStrike">
              <a:solidFill>
                <a:srgbClr val="757070"/>
              </a:solidFill>
              <a:highlight>
                <a:srgbClr val="FBF5FC"/>
              </a:highlight>
              <a:latin typeface="Arial"/>
              <a:ea typeface="Arial"/>
              <a:cs typeface="Arial"/>
              <a:sym typeface="Arial"/>
            </a:endParaRPr>
          </a:p>
        </p:txBody>
      </p:sp>
      <p:sp>
        <p:nvSpPr>
          <p:cNvPr id="148" name="Google Shape;148;p6"/>
          <p:cNvSpPr txBox="1"/>
          <p:nvPr/>
        </p:nvSpPr>
        <p:spPr>
          <a:xfrm>
            <a:off x="1905875" y="4361425"/>
            <a:ext cx="4694400" cy="136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VENTAS POR EMPLEADOS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POR TIENDAS</a:t>
            </a:r>
            <a:endParaRPr b="1" i="0" sz="2800" u="none" cap="none" strike="noStrike">
              <a:solidFill>
                <a:srgbClr val="757070"/>
              </a:solidFill>
              <a:highlight>
                <a:srgbClr val="FBF5FC"/>
              </a:highlight>
              <a:latin typeface="Arial"/>
              <a:ea typeface="Arial"/>
              <a:cs typeface="Arial"/>
              <a:sym typeface="Arial"/>
            </a:endParaRPr>
          </a:p>
        </p:txBody>
      </p:sp>
      <p:sp>
        <p:nvSpPr>
          <p:cNvPr id="149" name="Google Shape;149;p6"/>
          <p:cNvSpPr txBox="1"/>
          <p:nvPr/>
        </p:nvSpPr>
        <p:spPr>
          <a:xfrm>
            <a:off x="8188605" y="2814222"/>
            <a:ext cx="4589515" cy="3021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VENTAS POR MARCA</a:t>
            </a:r>
            <a:endParaRPr b="1" i="0" sz="2800" u="none" cap="none" strike="noStrike">
              <a:solidFill>
                <a:srgbClr val="757070"/>
              </a:solidFill>
              <a:highlight>
                <a:srgbClr val="FBF5FC"/>
              </a:highlight>
              <a:latin typeface="Arial"/>
              <a:ea typeface="Arial"/>
              <a:cs typeface="Arial"/>
              <a:sym typeface="Arial"/>
            </a:endParaRPr>
          </a:p>
        </p:txBody>
      </p:sp>
      <p:sp>
        <p:nvSpPr>
          <p:cNvPr id="150" name="Google Shape;150;p6"/>
          <p:cNvSpPr txBox="1"/>
          <p:nvPr/>
        </p:nvSpPr>
        <p:spPr>
          <a:xfrm>
            <a:off x="8188605" y="4487107"/>
            <a:ext cx="4694490" cy="89221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MAYORES INGRESOS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POR MARCA</a:t>
            </a:r>
            <a:endParaRPr b="1" i="0" sz="2800" u="none" cap="none" strike="noStrike">
              <a:solidFill>
                <a:srgbClr val="757070"/>
              </a:solidFill>
              <a:highlight>
                <a:srgbClr val="FBF5FC"/>
              </a:highlight>
              <a:latin typeface="Arial"/>
              <a:ea typeface="Arial"/>
              <a:cs typeface="Arial"/>
              <a:sym typeface="Arial"/>
            </a:endParaRPr>
          </a:p>
        </p:txBody>
      </p:sp>
      <p:pic>
        <p:nvPicPr>
          <p:cNvPr id="151" name="Google Shape;151;p6"/>
          <p:cNvPicPr preferRelativeResize="0"/>
          <p:nvPr/>
        </p:nvPicPr>
        <p:blipFill rotWithShape="1">
          <a:blip r:embed="rId6">
            <a:alphaModFix/>
          </a:blip>
          <a:srcRect b="0" l="0" r="5784" t="0"/>
          <a:stretch/>
        </p:blipFill>
        <p:spPr>
          <a:xfrm>
            <a:off x="210000" y="4169725"/>
            <a:ext cx="1467475" cy="1571825"/>
          </a:xfrm>
          <a:prstGeom prst="rect">
            <a:avLst/>
          </a:prstGeom>
          <a:noFill/>
          <a:ln>
            <a:noFill/>
          </a:ln>
        </p:spPr>
      </p:pic>
      <p:pic>
        <p:nvPicPr>
          <p:cNvPr id="152" name="Google Shape;152;p6"/>
          <p:cNvPicPr preferRelativeResize="0"/>
          <p:nvPr/>
        </p:nvPicPr>
        <p:blipFill rotWithShape="1">
          <a:blip r:embed="rId7">
            <a:alphaModFix/>
          </a:blip>
          <a:srcRect b="0" l="0" r="0" t="0"/>
          <a:stretch/>
        </p:blipFill>
        <p:spPr>
          <a:xfrm>
            <a:off x="6928161" y="2610726"/>
            <a:ext cx="1260444" cy="892431"/>
          </a:xfrm>
          <a:prstGeom prst="rect">
            <a:avLst/>
          </a:prstGeom>
          <a:noFill/>
          <a:ln>
            <a:noFill/>
          </a:ln>
        </p:spPr>
      </p:pic>
      <p:pic>
        <p:nvPicPr>
          <p:cNvPr id="153" name="Google Shape;153;p6"/>
          <p:cNvPicPr preferRelativeResize="0"/>
          <p:nvPr/>
        </p:nvPicPr>
        <p:blipFill rotWithShape="1">
          <a:blip r:embed="rId8">
            <a:alphaModFix/>
          </a:blip>
          <a:srcRect b="0" l="0" r="0" t="0"/>
          <a:stretch/>
        </p:blipFill>
        <p:spPr>
          <a:xfrm>
            <a:off x="6721119" y="4337721"/>
            <a:ext cx="1467486" cy="1363091"/>
          </a:xfrm>
          <a:prstGeom prst="rect">
            <a:avLst/>
          </a:prstGeom>
          <a:noFill/>
          <a:ln>
            <a:noFill/>
          </a:ln>
        </p:spPr>
      </p:pic>
      <p:sp>
        <p:nvSpPr>
          <p:cNvPr id="154" name="Google Shape;154;p6"/>
          <p:cNvSpPr/>
          <p:nvPr/>
        </p:nvSpPr>
        <p:spPr>
          <a:xfrm>
            <a:off x="2026050" y="462438"/>
            <a:ext cx="8139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PREGUNTAS DE </a:t>
            </a:r>
            <a:r>
              <a:rPr b="1" lang="es-ES" sz="4800">
                <a:solidFill>
                  <a:srgbClr val="222A35"/>
                </a:solidFill>
              </a:rPr>
              <a:t>INTERÉS</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60" name="Google Shape;160;p7"/>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61" name="Google Shape;161;p7"/>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162" name="Google Shape;162;p7"/>
          <p:cNvSpPr/>
          <p:nvPr/>
        </p:nvSpPr>
        <p:spPr>
          <a:xfrm>
            <a:off x="1113263" y="1431319"/>
            <a:ext cx="10526198" cy="5011273"/>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Calibri"/>
              <a:buNone/>
            </a:pPr>
            <a:r>
              <a:t/>
            </a:r>
            <a:endParaRPr b="1" i="0" sz="1800" u="none" cap="none" strike="noStrike">
              <a:solidFill>
                <a:srgbClr val="222A35"/>
              </a:solidFill>
              <a:latin typeface="Arial"/>
              <a:ea typeface="Arial"/>
              <a:cs typeface="Arial"/>
              <a:sym typeface="Arial"/>
            </a:endParaRPr>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Order_id: </a:t>
            </a:r>
            <a:r>
              <a:rPr b="0" i="0" lang="es-ES" sz="1800" u="none" cap="none" strike="noStrike">
                <a:solidFill>
                  <a:srgbClr val="222A35"/>
                </a:solidFill>
                <a:latin typeface="Arial"/>
                <a:ea typeface="Arial"/>
                <a:cs typeface="Arial"/>
                <a:sym typeface="Arial"/>
              </a:rPr>
              <a:t>N° de identificación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product_id: </a:t>
            </a:r>
            <a:r>
              <a:rPr b="0" i="0" lang="es-ES" sz="1800" u="none" cap="none" strike="noStrike">
                <a:solidFill>
                  <a:srgbClr val="222A35"/>
                </a:solidFill>
                <a:latin typeface="Arial"/>
                <a:ea typeface="Arial"/>
                <a:cs typeface="Arial"/>
                <a:sym typeface="Arial"/>
              </a:rPr>
              <a:t>N° de identificación del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quantity: </a:t>
            </a:r>
            <a:r>
              <a:rPr b="0" i="0" lang="es-ES" sz="1800" u="none" cap="none" strike="noStrike">
                <a:solidFill>
                  <a:srgbClr val="222A35"/>
                </a:solidFill>
                <a:latin typeface="Arial"/>
                <a:ea typeface="Arial"/>
                <a:cs typeface="Arial"/>
                <a:sym typeface="Arial"/>
              </a:rPr>
              <a:t>Cantidad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List Price: </a:t>
            </a:r>
            <a:r>
              <a:rPr b="0" i="0" lang="es-ES" sz="1800" u="none" cap="none" strike="noStrike">
                <a:solidFill>
                  <a:srgbClr val="222A35"/>
                </a:solidFill>
                <a:latin typeface="Arial"/>
                <a:ea typeface="Arial"/>
                <a:cs typeface="Arial"/>
                <a:sym typeface="Arial"/>
              </a:rPr>
              <a:t>Precio de lista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List Price: </a:t>
            </a:r>
            <a:r>
              <a:rPr b="0" i="0" lang="es-ES" sz="1800" u="none" cap="none" strike="noStrike">
                <a:solidFill>
                  <a:srgbClr val="222A35"/>
                </a:solidFill>
                <a:latin typeface="Arial"/>
                <a:ea typeface="Arial"/>
                <a:cs typeface="Arial"/>
                <a:sym typeface="Arial"/>
              </a:rPr>
              <a:t>Precio de lista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Product: </a:t>
            </a:r>
            <a:r>
              <a:rPr b="0" i="0" lang="es-ES" sz="1800" u="none" cap="none" strike="noStrike">
                <a:solidFill>
                  <a:srgbClr val="222A35"/>
                </a:solidFill>
                <a:latin typeface="Arial"/>
                <a:ea typeface="Arial"/>
                <a:cs typeface="Arial"/>
                <a:sym typeface="Arial"/>
              </a:rPr>
              <a:t>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Brand: </a:t>
            </a:r>
            <a:r>
              <a:rPr b="0" i="0" lang="es-ES" sz="1800" u="none" cap="none" strike="noStrike">
                <a:solidFill>
                  <a:srgbClr val="222A35"/>
                </a:solidFill>
                <a:latin typeface="Arial"/>
                <a:ea typeface="Arial"/>
                <a:cs typeface="Arial"/>
                <a:sym typeface="Arial"/>
              </a:rPr>
              <a:t>Marca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Category: </a:t>
            </a:r>
            <a:r>
              <a:rPr b="0" i="0" lang="es-ES" sz="1800" u="none" cap="none" strike="noStrike">
                <a:solidFill>
                  <a:srgbClr val="222A35"/>
                </a:solidFill>
                <a:latin typeface="Arial"/>
                <a:ea typeface="Arial"/>
                <a:cs typeface="Arial"/>
                <a:sym typeface="Arial"/>
              </a:rPr>
              <a:t>Categoría a la que pertenece 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order_date: </a:t>
            </a:r>
            <a:r>
              <a:rPr b="0" i="0" lang="es-ES" sz="1800" u="none" cap="none" strike="noStrike">
                <a:solidFill>
                  <a:srgbClr val="222A35"/>
                </a:solidFill>
                <a:latin typeface="Arial"/>
                <a:ea typeface="Arial"/>
                <a:cs typeface="Arial"/>
                <a:sym typeface="Arial"/>
              </a:rPr>
              <a:t>Fecha de creación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shipped_date: </a:t>
            </a:r>
            <a:r>
              <a:rPr b="0" i="0" lang="es-ES" sz="1800" u="none" cap="none" strike="noStrike">
                <a:solidFill>
                  <a:srgbClr val="222A35"/>
                </a:solidFill>
                <a:latin typeface="Arial"/>
                <a:ea typeface="Arial"/>
                <a:cs typeface="Arial"/>
                <a:sym typeface="Arial"/>
              </a:rPr>
              <a:t>Fecha de despacho del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Store name: </a:t>
            </a:r>
            <a:r>
              <a:rPr b="0" i="0" lang="es-ES" sz="1800" u="none" cap="none" strike="noStrike">
                <a:solidFill>
                  <a:srgbClr val="222A35"/>
                </a:solidFill>
                <a:latin typeface="Arial"/>
                <a:ea typeface="Arial"/>
                <a:cs typeface="Arial"/>
                <a:sym typeface="Arial"/>
              </a:rPr>
              <a:t>Nombre de la tienda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Days between order and shipment: </a:t>
            </a:r>
            <a:r>
              <a:rPr b="0" i="0" lang="es-ES" sz="1800" u="none" cap="none" strike="noStrike">
                <a:solidFill>
                  <a:srgbClr val="222A35"/>
                </a:solidFill>
                <a:latin typeface="Arial"/>
                <a:ea typeface="Arial"/>
                <a:cs typeface="Arial"/>
                <a:sym typeface="Arial"/>
              </a:rPr>
              <a:t>Días entre la fecha de la orden y la fecha del despacho</a:t>
            </a:r>
            <a:endParaRPr b="1" i="0" sz="1800" u="none" cap="none" strike="noStrike">
              <a:solidFill>
                <a:srgbClr val="222A35"/>
              </a:solidFill>
              <a:latin typeface="Arial"/>
              <a:ea typeface="Arial"/>
              <a:cs typeface="Arial"/>
              <a:sym typeface="Arial"/>
            </a:endParaRPr>
          </a:p>
          <a:p>
            <a:pPr indent="0" lvl="0" marL="0" marR="0" rtl="0" algn="l">
              <a:lnSpc>
                <a:spcPct val="150000"/>
              </a:lnSpc>
              <a:spcBef>
                <a:spcPts val="0"/>
              </a:spcBef>
              <a:spcAft>
                <a:spcPts val="0"/>
              </a:spcAft>
              <a:buNone/>
            </a:pPr>
            <a:r>
              <a:t/>
            </a:r>
            <a:endParaRPr b="1" i="0" sz="1800" u="none" cap="none" strike="noStrike">
              <a:solidFill>
                <a:srgbClr val="222A35"/>
              </a:solidFill>
              <a:latin typeface="Arial"/>
              <a:ea typeface="Arial"/>
              <a:cs typeface="Arial"/>
              <a:sym typeface="Arial"/>
            </a:endParaRPr>
          </a:p>
        </p:txBody>
      </p:sp>
      <p:sp>
        <p:nvSpPr>
          <p:cNvPr id="163" name="Google Shape;163;p7"/>
          <p:cNvSpPr/>
          <p:nvPr/>
        </p:nvSpPr>
        <p:spPr>
          <a:xfrm>
            <a:off x="3942900" y="241225"/>
            <a:ext cx="4866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VARIABLES</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69" name="Google Shape;169;p8"/>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70" name="Google Shape;170;p8"/>
          <p:cNvSpPr/>
          <p:nvPr/>
        </p:nvSpPr>
        <p:spPr>
          <a:xfrm>
            <a:off x="1928400" y="245175"/>
            <a:ext cx="83352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METADATA Ciudad de NY</a:t>
            </a:r>
            <a:endParaRPr b="1" i="0" sz="4800" u="none" cap="none" strike="noStrike">
              <a:solidFill>
                <a:srgbClr val="222A35"/>
              </a:solidFill>
              <a:latin typeface="Arial"/>
              <a:ea typeface="Arial"/>
              <a:cs typeface="Arial"/>
              <a:sym typeface="Arial"/>
            </a:endParaRPr>
          </a:p>
        </p:txBody>
      </p:sp>
      <p:sp>
        <p:nvSpPr>
          <p:cNvPr id="171" name="Google Shape;171;p8"/>
          <p:cNvSpPr txBox="1"/>
          <p:nvPr/>
        </p:nvSpPr>
        <p:spPr>
          <a:xfrm>
            <a:off x="136000" y="3590325"/>
            <a:ext cx="2541600" cy="88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U$D 2.8M en ventas totales </a:t>
            </a:r>
            <a:endParaRPr b="1" i="0" u="none" cap="none" strike="noStrike">
              <a:solidFill>
                <a:srgbClr val="222A35"/>
              </a:solidFill>
              <a:highlight>
                <a:srgbClr val="C9DAF8"/>
              </a:highlight>
              <a:latin typeface="Arial"/>
              <a:ea typeface="Arial"/>
              <a:cs typeface="Arial"/>
              <a:sym typeface="Arial"/>
            </a:endParaRPr>
          </a:p>
        </p:txBody>
      </p:sp>
      <p:pic>
        <p:nvPicPr>
          <p:cNvPr id="172" name="Google Shape;172;p8"/>
          <p:cNvPicPr preferRelativeResize="0"/>
          <p:nvPr/>
        </p:nvPicPr>
        <p:blipFill>
          <a:blip r:embed="rId4">
            <a:alphaModFix/>
          </a:blip>
          <a:stretch>
            <a:fillRect/>
          </a:stretch>
        </p:blipFill>
        <p:spPr>
          <a:xfrm>
            <a:off x="1132738" y="2487450"/>
            <a:ext cx="548117" cy="981000"/>
          </a:xfrm>
          <a:prstGeom prst="rect">
            <a:avLst/>
          </a:prstGeom>
          <a:noFill/>
          <a:ln>
            <a:noFill/>
          </a:ln>
        </p:spPr>
      </p:pic>
      <p:sp>
        <p:nvSpPr>
          <p:cNvPr id="173" name="Google Shape;173;p8"/>
          <p:cNvSpPr txBox="1"/>
          <p:nvPr/>
        </p:nvSpPr>
        <p:spPr>
          <a:xfrm>
            <a:off x="2943100" y="3590325"/>
            <a:ext cx="2541600" cy="1470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2.413 unidades </a:t>
            </a:r>
            <a:r>
              <a:rPr b="1" lang="es-ES" sz="2600">
                <a:solidFill>
                  <a:srgbClr val="222A35"/>
                </a:solidFill>
                <a:highlight>
                  <a:srgbClr val="C9DAF8"/>
                </a:highlight>
              </a:rPr>
              <a:t>vendidas</a:t>
            </a:r>
            <a:endParaRPr b="1" i="0" u="none" cap="none" strike="noStrike">
              <a:solidFill>
                <a:srgbClr val="222A35"/>
              </a:solidFill>
              <a:highlight>
                <a:srgbClr val="C9DAF8"/>
              </a:highlight>
              <a:latin typeface="Arial"/>
              <a:ea typeface="Arial"/>
              <a:cs typeface="Arial"/>
              <a:sym typeface="Arial"/>
            </a:endParaRPr>
          </a:p>
        </p:txBody>
      </p:sp>
      <p:pic>
        <p:nvPicPr>
          <p:cNvPr id="174" name="Google Shape;174;p8"/>
          <p:cNvPicPr preferRelativeResize="0"/>
          <p:nvPr/>
        </p:nvPicPr>
        <p:blipFill rotWithShape="1">
          <a:blip r:embed="rId5">
            <a:alphaModFix/>
          </a:blip>
          <a:srcRect b="0" l="0" r="0" t="0"/>
          <a:stretch/>
        </p:blipFill>
        <p:spPr>
          <a:xfrm>
            <a:off x="3458573" y="2504100"/>
            <a:ext cx="1385552" cy="981000"/>
          </a:xfrm>
          <a:prstGeom prst="rect">
            <a:avLst/>
          </a:prstGeom>
          <a:noFill/>
          <a:ln>
            <a:noFill/>
          </a:ln>
        </p:spPr>
      </p:pic>
      <p:sp>
        <p:nvSpPr>
          <p:cNvPr id="175" name="Google Shape;175;p8"/>
          <p:cNvSpPr txBox="1"/>
          <p:nvPr/>
        </p:nvSpPr>
        <p:spPr>
          <a:xfrm>
            <a:off x="5974788" y="3732250"/>
            <a:ext cx="2541600" cy="88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47.000 ciclistas</a:t>
            </a:r>
            <a:endParaRPr b="1" i="0" u="none" cap="none" strike="noStrike">
              <a:solidFill>
                <a:srgbClr val="222A35"/>
              </a:solidFill>
              <a:highlight>
                <a:srgbClr val="C9DAF8"/>
              </a:highlight>
              <a:latin typeface="Arial"/>
              <a:ea typeface="Arial"/>
              <a:cs typeface="Arial"/>
              <a:sym typeface="Arial"/>
            </a:endParaRPr>
          </a:p>
        </p:txBody>
      </p:sp>
      <p:pic>
        <p:nvPicPr>
          <p:cNvPr id="176" name="Google Shape;176;p8"/>
          <p:cNvPicPr preferRelativeResize="0"/>
          <p:nvPr/>
        </p:nvPicPr>
        <p:blipFill rotWithShape="1">
          <a:blip r:embed="rId6">
            <a:alphaModFix/>
          </a:blip>
          <a:srcRect b="0" l="0" r="0" t="0"/>
          <a:stretch/>
        </p:blipFill>
        <p:spPr>
          <a:xfrm>
            <a:off x="6621850" y="2456566"/>
            <a:ext cx="1247486" cy="1042782"/>
          </a:xfrm>
          <a:prstGeom prst="rect">
            <a:avLst/>
          </a:prstGeom>
          <a:noFill/>
          <a:ln>
            <a:noFill/>
          </a:ln>
        </p:spPr>
      </p:pic>
      <p:pic>
        <p:nvPicPr>
          <p:cNvPr id="177" name="Google Shape;177;p8"/>
          <p:cNvPicPr preferRelativeResize="0"/>
          <p:nvPr/>
        </p:nvPicPr>
        <p:blipFill rotWithShape="1">
          <a:blip r:embed="rId3">
            <a:alphaModFix/>
          </a:blip>
          <a:srcRect b="0" l="0" r="0" t="0"/>
          <a:stretch/>
        </p:blipFill>
        <p:spPr>
          <a:xfrm>
            <a:off x="9697762" y="2406663"/>
            <a:ext cx="1240121" cy="1175864"/>
          </a:xfrm>
          <a:prstGeom prst="rect">
            <a:avLst/>
          </a:prstGeom>
          <a:noFill/>
          <a:ln>
            <a:noFill/>
          </a:ln>
        </p:spPr>
      </p:pic>
      <p:sp>
        <p:nvSpPr>
          <p:cNvPr id="178" name="Google Shape;178;p8"/>
          <p:cNvSpPr txBox="1"/>
          <p:nvPr/>
        </p:nvSpPr>
        <p:spPr>
          <a:xfrm>
            <a:off x="8818575" y="3765525"/>
            <a:ext cx="2998500" cy="1295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5 Estaciones de uso compartido de Bicis</a:t>
            </a:r>
            <a:endParaRPr b="1" i="0" u="none" cap="none" strike="noStrike">
              <a:solidFill>
                <a:srgbClr val="222A35"/>
              </a:solidFill>
              <a:highlight>
                <a:srgbClr val="C9DAF8"/>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84" name="Google Shape;184;p9"/>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85" name="Google Shape;185;p9"/>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186" name="Google Shape;186;p9"/>
          <p:cNvSpPr/>
          <p:nvPr/>
        </p:nvSpPr>
        <p:spPr>
          <a:xfrm>
            <a:off x="2941650" y="1437950"/>
            <a:ext cx="6485700" cy="35175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6000">
                <a:solidFill>
                  <a:srgbClr val="222A35"/>
                </a:solidFill>
              </a:rPr>
              <a:t>ANÁLISIS EXPLORATORIO</a:t>
            </a:r>
            <a:endParaRPr b="1" i="0" sz="6000" u="none" cap="none" strike="noStrike">
              <a:solidFill>
                <a:srgbClr val="222A3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2022-10-18T14:34:26Z</dcterms:created>
  <dc:creator>Aguilar-Rico, Isabel-Maria</dc:creator>
</cp:coreProperties>
</file>