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-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67D875-2AAF-4D2E-99FA-1317089CB94B}" type="datetimeFigureOut">
              <a:rPr lang="es-AR" smtClean="0"/>
              <a:t>10/09/2018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67508D-758C-40CB-B4CA-858636365B1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56253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 smtClean="0">
                <a:latin typeface="Arial" panose="020B0604020202020204" pitchFamily="34" charset="0"/>
              </a:rPr>
              <a:t>Si la clase base tiene creado constructores, y estos reciben parámetros, estaremos obligados a llamar explícitamente alguno de los constructores de la clase base</a:t>
            </a:r>
            <a:endParaRPr lang="es-AR" dirty="0" smtClean="0">
              <a:latin typeface="Arial" panose="020B0604020202020204" pitchFamily="34" charset="0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7508D-758C-40CB-B4CA-858636365B12}" type="slidenum">
              <a:rPr lang="es-AR" smtClean="0"/>
              <a:t>12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71081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9/10/2018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9/10/2018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9/10/2018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9/10/2018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9/10/2018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9/10/2018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9/10/2018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9/10/2018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9/10/2018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9/10/2018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9/10/2018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9/10/2018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Herencia</a:t>
            </a:r>
            <a:endParaRPr lang="es-A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buClr>
                <a:schemeClr val="lt1"/>
              </a:buClr>
              <a:buSzPts val="2000"/>
            </a:pPr>
            <a:r>
              <a:rPr lang="es-AR" dirty="0"/>
              <a:t>Programación II y </a:t>
            </a:r>
            <a:r>
              <a:rPr lang="es-AR" dirty="0">
                <a:solidFill>
                  <a:schemeClr val="lt1"/>
                </a:solidFill>
                <a:ea typeface="Trebuchet MS"/>
                <a:cs typeface="Trebuchet MS"/>
                <a:sym typeface="Trebuchet MS"/>
              </a:rPr>
              <a:t>Laboratorio de Computación II</a:t>
            </a:r>
          </a:p>
          <a:p>
            <a:pPr lvl="0">
              <a:spcBef>
                <a:spcPts val="0"/>
              </a:spcBef>
              <a:buClr>
                <a:schemeClr val="lt1"/>
              </a:buClr>
              <a:buSzPts val="2000"/>
            </a:pPr>
            <a:endParaRPr lang="es-AR" dirty="0">
              <a:solidFill>
                <a:schemeClr val="lt1"/>
              </a:solidFill>
              <a:ea typeface="Trebuchet MS"/>
              <a:cs typeface="Trebuchet MS"/>
              <a:sym typeface="Trebuchet MS"/>
            </a:endParaRPr>
          </a:p>
          <a:p>
            <a:pPr lvl="0">
              <a:spcBef>
                <a:spcPts val="0"/>
              </a:spcBef>
              <a:buClr>
                <a:schemeClr val="lt1"/>
              </a:buClr>
              <a:buSzPts val="2000"/>
            </a:pPr>
            <a:r>
              <a:rPr lang="es-AR" dirty="0"/>
              <a:t>Edición 2018</a:t>
            </a:r>
            <a:endParaRPr lang="es-AR" dirty="0">
              <a:solidFill>
                <a:schemeClr val="lt1"/>
              </a:solidFill>
              <a:ea typeface="Trebuchet MS"/>
              <a:cs typeface="Trebuchet MS"/>
              <a:sym typeface="Trebuchet MS"/>
            </a:endParaRPr>
          </a:p>
          <a:p>
            <a:endParaRPr lang="es-AR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9375819" y="2733709"/>
            <a:ext cx="2627571" cy="137307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Tx/>
              <a:buFontTx/>
              <a:buNone/>
            </a:pPr>
            <a:r>
              <a:rPr lang="es-AR" dirty="0" smtClean="0">
                <a:solidFill>
                  <a:prstClr val="white"/>
                </a:solidFill>
                <a:latin typeface="Trebuchet MS" panose="020B0603020202020204"/>
              </a:rPr>
              <a:t>9</a:t>
            </a:r>
            <a:endParaRPr lang="es-AR" dirty="0">
              <a:solidFill>
                <a:prstClr val="white"/>
              </a:solidFill>
              <a:latin typeface="Trebuchet MS" panose="020B0603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611019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Constructores: Base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Para hacer una llamada a un constructor de la clase base desde un constructor de la clase derivada se usa la palabra reservada </a:t>
            </a:r>
            <a:r>
              <a:rPr lang="es-ES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base</a:t>
            </a:r>
            <a:r>
              <a:rPr lang="es-E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: </a:t>
            </a:r>
            <a:endParaRPr lang="es-ES" dirty="0">
              <a:effectLst>
                <a:outerShdw blurRad="38100" dist="38100" dir="2700000" algn="tl">
                  <a:srgbClr val="000000"/>
                </a:outerShdw>
              </a:effectLst>
              <a:latin typeface="Franklin Gothic Medium" pitchFamily="34" charset="0"/>
            </a:endParaRPr>
          </a:p>
          <a:p>
            <a:endParaRPr lang="es-AR" dirty="0"/>
          </a:p>
        </p:txBody>
      </p:sp>
      <p:sp>
        <p:nvSpPr>
          <p:cNvPr id="5" name="Google Shape;408;p22"/>
          <p:cNvSpPr txBox="1">
            <a:spLocks/>
          </p:cNvSpPr>
          <p:nvPr/>
        </p:nvSpPr>
        <p:spPr>
          <a:xfrm>
            <a:off x="680321" y="3239032"/>
            <a:ext cx="10588693" cy="8376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defTabSz="9144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s-ES" altLang="es-AR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[modificadores] </a:t>
            </a:r>
            <a:r>
              <a:rPr lang="es-ES" altLang="es-AR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Constructor( </a:t>
            </a:r>
            <a:r>
              <a:rPr lang="es-ES" altLang="es-AR" sz="2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s-ES" altLang="es-AR" sz="20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s-ES" altLang="es-AR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]) : </a:t>
            </a:r>
            <a:r>
              <a:rPr lang="es-ES" altLang="es-AR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base</a:t>
            </a:r>
            <a:r>
              <a:rPr lang="es-ES" altLang="es-AR" sz="2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([</a:t>
            </a:r>
            <a:r>
              <a:rPr lang="es-ES" altLang="es-AR" sz="20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s-ES" altLang="es-AR" sz="2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])</a:t>
            </a:r>
          </a:p>
          <a:p>
            <a:pPr marL="0" lvl="0" indent="0" defTabSz="9144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s-ES" altLang="es-AR" sz="2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}</a:t>
            </a:r>
            <a:endParaRPr lang="es-ES" altLang="es-AR" sz="20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5431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Ejemplo</a:t>
            </a:r>
            <a:endParaRPr lang="es-AR" dirty="0"/>
          </a:p>
        </p:txBody>
      </p:sp>
      <p:sp>
        <p:nvSpPr>
          <p:cNvPr id="4" name="Google Shape;408;p22"/>
          <p:cNvSpPr txBox="1">
            <a:spLocks/>
          </p:cNvSpPr>
          <p:nvPr/>
        </p:nvSpPr>
        <p:spPr>
          <a:xfrm>
            <a:off x="680321" y="2261132"/>
            <a:ext cx="9962279" cy="42285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76200" indent="0">
              <a:spcBef>
                <a:spcPts val="0"/>
              </a:spcBef>
              <a:buNone/>
            </a:pP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ClaseBase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AR" sz="20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edad;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AR" sz="20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ClaseBase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edad)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.edad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= edad;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ClaseDerivada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ClaseBase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AR" sz="20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ClaseDerivada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edad)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: </a:t>
            </a:r>
            <a:r>
              <a:rPr 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base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(edad)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594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Constructores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Si la clase derivada no hace una llamada explícita a un constructor de la clase base, el compilador de C# usará implícitamente un constructor de la forma :base(). </a:t>
            </a:r>
          </a:p>
          <a:p>
            <a:endParaRPr lang="es-AR" dirty="0"/>
          </a:p>
        </p:txBody>
      </p:sp>
      <p:sp>
        <p:nvSpPr>
          <p:cNvPr id="5" name="Google Shape;408;p22"/>
          <p:cNvSpPr txBox="1">
            <a:spLocks/>
          </p:cNvSpPr>
          <p:nvPr/>
        </p:nvSpPr>
        <p:spPr>
          <a:xfrm>
            <a:off x="680321" y="3607332"/>
            <a:ext cx="10588693" cy="20695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76200" indent="0">
              <a:spcBef>
                <a:spcPts val="0"/>
              </a:spcBef>
              <a:buNone/>
            </a:pPr>
            <a:r>
              <a:rPr lang="es-AR" sz="20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s-AR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MiConstructor</a:t>
            </a: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{}</a:t>
            </a:r>
          </a:p>
          <a:p>
            <a:pPr marL="76200" indent="0">
              <a:spcBef>
                <a:spcPts val="0"/>
              </a:spcBef>
              <a:buNone/>
            </a:pP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//Equivale a...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MiConstructor</a:t>
            </a: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: </a:t>
            </a:r>
            <a:r>
              <a:rPr lang="es-AR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base</a:t>
            </a: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{}</a:t>
            </a:r>
          </a:p>
          <a:p>
            <a:pPr marL="76200" indent="0">
              <a:spcBef>
                <a:spcPts val="0"/>
              </a:spcBef>
              <a:buNone/>
            </a:pP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7118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Constructores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343327"/>
          </a:xfrm>
        </p:spPr>
        <p:txBody>
          <a:bodyPr>
            <a:normAutofit fontScale="92500"/>
          </a:bodyPr>
          <a:lstStyle/>
          <a:p>
            <a:pPr>
              <a:defRPr/>
            </a:pPr>
            <a:r>
              <a:rPr lang="es-E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El comportamiento implícito anterior es válido en muchos casos porque: </a:t>
            </a:r>
          </a:p>
          <a:p>
            <a:pPr lvl="1">
              <a:defRPr/>
            </a:pPr>
            <a:r>
              <a:rPr lang="es-E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Una clase sin clases base explícitas extiende implícitamente la clase </a:t>
            </a:r>
            <a:r>
              <a:rPr lang="es-E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System.Object</a:t>
            </a:r>
            <a:r>
              <a:rPr lang="es-E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, que contiene un constructor público sin parámetros (por defecto).</a:t>
            </a:r>
          </a:p>
          <a:p>
            <a:pPr lvl="1">
              <a:defRPr/>
            </a:pPr>
            <a:endParaRPr lang="es-ES" sz="1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 lvl="1">
              <a:defRPr/>
            </a:pPr>
            <a:r>
              <a:rPr lang="es-E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Si una clase no contiene ningún constructor, el compilador utilizará inmediatamente el constructor por “defecto”. </a:t>
            </a:r>
          </a:p>
          <a:p>
            <a:pPr lvl="1">
              <a:defRPr/>
            </a:pPr>
            <a:endParaRPr lang="es-ES" sz="1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 lvl="1">
              <a:defRPr/>
            </a:pPr>
            <a:r>
              <a:rPr lang="es-E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El compilador no creará un constructor por defecto si una clase tiene su propio constructor explícito. </a:t>
            </a:r>
          </a:p>
          <a:p>
            <a:pPr lvl="1">
              <a:defRPr/>
            </a:pPr>
            <a:endParaRPr lang="es-ES" sz="1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 lvl="1">
              <a:defRPr/>
            </a:pPr>
            <a:r>
              <a:rPr lang="es-E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No obstante, el compilador generará un mensaje de error si el constructor indicado no coincide con ningún constructor de la clase base</a:t>
            </a:r>
            <a:r>
              <a:rPr lang="es-E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.</a:t>
            </a:r>
            <a:endParaRPr lang="es-E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5544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Clases Selladas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La mayor parte de las clases son autónomas y no están diseñadas para que otras clases deriven de ellas. </a:t>
            </a:r>
          </a:p>
          <a:p>
            <a:pPr>
              <a:defRPr/>
            </a:pPr>
            <a:endParaRPr lang="es-E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Para que el programador pueda comunicar mejor sus intenciones al compilador y a otros programadores, C# permite declarar una clase como </a:t>
            </a:r>
            <a:r>
              <a:rPr lang="es-ES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sealed</a:t>
            </a:r>
            <a:r>
              <a:rPr lang="es-E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(sellada). </a:t>
            </a:r>
          </a:p>
          <a:p>
            <a:pPr>
              <a:defRPr/>
            </a:pPr>
            <a:endParaRPr lang="es-E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La derivación de una clase sellada no está permitida (no se puede heredar de ella). 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132100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Google Shape;408;p22"/>
          <p:cNvSpPr txBox="1">
            <a:spLocks/>
          </p:cNvSpPr>
          <p:nvPr/>
        </p:nvSpPr>
        <p:spPr>
          <a:xfrm>
            <a:off x="680321" y="2261132"/>
            <a:ext cx="9962279" cy="7106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76200" indent="0">
              <a:spcBef>
                <a:spcPts val="0"/>
              </a:spcBef>
              <a:buNone/>
            </a:pPr>
            <a:r>
              <a:rPr lang="es-AR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[modificadores] </a:t>
            </a:r>
            <a:r>
              <a:rPr lang="es-AR" sz="20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sealed</a:t>
            </a:r>
            <a:r>
              <a:rPr lang="es-AR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ClaseBase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{}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Marcador de contenido 2"/>
          <p:cNvSpPr>
            <a:spLocks noGrp="1"/>
          </p:cNvSpPr>
          <p:nvPr>
            <p:ph idx="1"/>
          </p:nvPr>
        </p:nvSpPr>
        <p:spPr>
          <a:xfrm>
            <a:off x="680321" y="3060701"/>
            <a:ext cx="9613861" cy="287548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Microsoft® .NET Framework contiene muchos ejemplos de clases selladas. </a:t>
            </a:r>
          </a:p>
          <a:p>
            <a:pPr>
              <a:defRPr/>
            </a:pPr>
            <a:endParaRPr lang="es-E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Por ejemplo la clase </a:t>
            </a:r>
            <a:r>
              <a:rPr lang="es-E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System.String</a:t>
            </a:r>
            <a:endParaRPr lang="es-E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endParaRPr lang="es-E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Esta clase está sellada y, por tanto, ninguna otra clase puede derivar de ella. 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409277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Concepto de Herencia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336872"/>
            <a:ext cx="6338665" cy="4295747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s-A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Es una relación entre clases en la cual una clase comparte la estructura y comportamiento definido en otra clase.</a:t>
            </a:r>
          </a:p>
          <a:p>
            <a:pPr>
              <a:defRPr/>
            </a:pPr>
            <a:r>
              <a:rPr lang="es-A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Cada clase que hereda de otra posee:</a:t>
            </a:r>
          </a:p>
          <a:p>
            <a:pPr lvl="1">
              <a:defRPr/>
            </a:pPr>
            <a:r>
              <a:rPr lang="es-A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Los atributos de la clase base además de los propios.</a:t>
            </a:r>
          </a:p>
          <a:p>
            <a:pPr lvl="1">
              <a:defRPr/>
            </a:pPr>
            <a:r>
              <a:rPr lang="es-A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Soporta todos o algunos de los métodos de la clase base.</a:t>
            </a:r>
          </a:p>
          <a:p>
            <a:pPr>
              <a:defRPr/>
            </a:pPr>
            <a:r>
              <a:rPr lang="es-A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Una subclase hereda de una clase base</a:t>
            </a:r>
            <a:r>
              <a:rPr lang="es-A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.</a:t>
            </a:r>
            <a:endParaRPr lang="es-A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9607304"/>
              </p:ext>
            </p:extLst>
          </p:nvPr>
        </p:nvGraphicFramePr>
        <p:xfrm>
          <a:off x="8109072" y="3192674"/>
          <a:ext cx="308102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1020"/>
              </a:tblGrid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Figura</a:t>
                      </a:r>
                      <a:endParaRPr lang="es-A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err="1" smtClean="0"/>
                        <a:t>area</a:t>
                      </a:r>
                      <a:r>
                        <a:rPr lang="es-AR" dirty="0" smtClean="0"/>
                        <a:t>() : </a:t>
                      </a:r>
                      <a:r>
                        <a:rPr lang="es-AR" dirty="0" err="1" smtClean="0"/>
                        <a:t>void</a:t>
                      </a:r>
                      <a:endParaRPr lang="es-A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err="1" smtClean="0"/>
                        <a:t>perimetro</a:t>
                      </a:r>
                      <a:r>
                        <a:rPr lang="es-AR" dirty="0" smtClean="0"/>
                        <a:t>() : </a:t>
                      </a:r>
                      <a:r>
                        <a:rPr lang="es-AR" dirty="0" err="1" smtClean="0"/>
                        <a:t>void</a:t>
                      </a:r>
                      <a:endParaRPr lang="es-A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6951342"/>
              </p:ext>
            </p:extLst>
          </p:nvPr>
        </p:nvGraphicFramePr>
        <p:xfrm>
          <a:off x="9839055" y="4854050"/>
          <a:ext cx="203890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8903"/>
              </a:tblGrid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Cuadrado</a:t>
                      </a:r>
                      <a:endParaRPr lang="es-A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err="1" smtClean="0"/>
                        <a:t>area</a:t>
                      </a:r>
                      <a:r>
                        <a:rPr lang="es-AR" dirty="0" smtClean="0"/>
                        <a:t>() : </a:t>
                      </a:r>
                      <a:r>
                        <a:rPr lang="es-AR" dirty="0" err="1" smtClean="0"/>
                        <a:t>void</a:t>
                      </a:r>
                      <a:endParaRPr lang="es-A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err="1" smtClean="0"/>
                        <a:t>perimetro</a:t>
                      </a:r>
                      <a:r>
                        <a:rPr lang="es-AR" dirty="0" smtClean="0"/>
                        <a:t>() : </a:t>
                      </a:r>
                      <a:r>
                        <a:rPr lang="es-AR" dirty="0" err="1" smtClean="0"/>
                        <a:t>void</a:t>
                      </a:r>
                      <a:endParaRPr lang="es-A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0492910"/>
              </p:ext>
            </p:extLst>
          </p:nvPr>
        </p:nvGraphicFramePr>
        <p:xfrm>
          <a:off x="7435576" y="4852990"/>
          <a:ext cx="203890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8903"/>
              </a:tblGrid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Triangulo</a:t>
                      </a:r>
                      <a:endParaRPr lang="es-A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err="1" smtClean="0"/>
                        <a:t>area</a:t>
                      </a:r>
                      <a:r>
                        <a:rPr lang="es-AR" dirty="0" smtClean="0"/>
                        <a:t>() : </a:t>
                      </a:r>
                      <a:r>
                        <a:rPr lang="es-AR" dirty="0" err="1" smtClean="0"/>
                        <a:t>void</a:t>
                      </a:r>
                      <a:endParaRPr lang="es-A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err="1" smtClean="0"/>
                        <a:t>perimetro</a:t>
                      </a:r>
                      <a:r>
                        <a:rPr lang="es-AR" dirty="0" smtClean="0"/>
                        <a:t>() : </a:t>
                      </a:r>
                      <a:r>
                        <a:rPr lang="es-AR" dirty="0" err="1" smtClean="0"/>
                        <a:t>void</a:t>
                      </a:r>
                      <a:endParaRPr lang="es-AR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" name="Conector recto de flecha 9"/>
          <p:cNvCxnSpPr>
            <a:stCxn id="31" idx="2"/>
            <a:endCxn id="4" idx="0"/>
          </p:cNvCxnSpPr>
          <p:nvPr/>
        </p:nvCxnSpPr>
        <p:spPr>
          <a:xfrm flipH="1">
            <a:off x="9649582" y="2816318"/>
            <a:ext cx="1381" cy="376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uadroTexto 30"/>
          <p:cNvSpPr txBox="1"/>
          <p:nvPr/>
        </p:nvSpPr>
        <p:spPr>
          <a:xfrm>
            <a:off x="9015212" y="2446986"/>
            <a:ext cx="1271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Clase Base</a:t>
            </a:r>
            <a:endParaRPr lang="es-AR" dirty="0"/>
          </a:p>
        </p:txBody>
      </p:sp>
      <p:cxnSp>
        <p:nvCxnSpPr>
          <p:cNvPr id="35" name="Conector angular 34"/>
          <p:cNvCxnSpPr>
            <a:stCxn id="7" idx="3"/>
            <a:endCxn id="4" idx="2"/>
          </p:cNvCxnSpPr>
          <p:nvPr/>
        </p:nvCxnSpPr>
        <p:spPr>
          <a:xfrm flipV="1">
            <a:off x="9474479" y="4305194"/>
            <a:ext cx="175103" cy="11040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angular 39"/>
          <p:cNvCxnSpPr>
            <a:stCxn id="6" idx="1"/>
            <a:endCxn id="4" idx="2"/>
          </p:cNvCxnSpPr>
          <p:nvPr/>
        </p:nvCxnSpPr>
        <p:spPr>
          <a:xfrm rot="10800000">
            <a:off x="9649583" y="4305194"/>
            <a:ext cx="189473" cy="11051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de flecha 43"/>
          <p:cNvCxnSpPr>
            <a:stCxn id="46" idx="0"/>
            <a:endCxn id="7" idx="2"/>
          </p:cNvCxnSpPr>
          <p:nvPr/>
        </p:nvCxnSpPr>
        <p:spPr>
          <a:xfrm flipH="1" flipV="1">
            <a:off x="8455027" y="5965510"/>
            <a:ext cx="1194555" cy="286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uadroTexto 45"/>
          <p:cNvSpPr txBox="1"/>
          <p:nvPr/>
        </p:nvSpPr>
        <p:spPr>
          <a:xfrm>
            <a:off x="8748534" y="6251795"/>
            <a:ext cx="18020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dirty="0" smtClean="0"/>
              <a:t>Clase Derivadas</a:t>
            </a:r>
          </a:p>
          <a:p>
            <a:pPr algn="ctr"/>
            <a:r>
              <a:rPr lang="es-AR" dirty="0" smtClean="0"/>
              <a:t>o Subclases</a:t>
            </a:r>
            <a:endParaRPr lang="es-AR" dirty="0"/>
          </a:p>
        </p:txBody>
      </p:sp>
      <p:cxnSp>
        <p:nvCxnSpPr>
          <p:cNvPr id="49" name="Conector recto de flecha 48"/>
          <p:cNvCxnSpPr>
            <a:stCxn id="46" idx="0"/>
            <a:endCxn id="6" idx="2"/>
          </p:cNvCxnSpPr>
          <p:nvPr/>
        </p:nvCxnSpPr>
        <p:spPr>
          <a:xfrm flipV="1">
            <a:off x="9649582" y="5966570"/>
            <a:ext cx="1208924" cy="285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6734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4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Concepto de Herencia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El propósito principal de la herencia es el de organizar mejor las clases que componen una determinada realidad, y poder agruparlas en función de atributos y comportamientos comunes. A la vez que cada una se especializa según sus particularidades.</a:t>
            </a:r>
          </a:p>
          <a:p>
            <a:pPr>
              <a:defRPr/>
            </a:pPr>
            <a:endParaRPr lang="es-AR" sz="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La herencia permite crear nuevas clases a partir de otras ya existentes (en lugar de crearlas partiendo de cero). </a:t>
            </a:r>
          </a:p>
          <a:p>
            <a:pPr>
              <a:defRPr/>
            </a:pPr>
            <a:endParaRPr lang="es-ES" sz="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La clase en la que está basada la nueva clase se la conoce como </a:t>
            </a:r>
            <a:r>
              <a:rPr lang="es-E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clase base o 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padre, mientras que la clase hija se conoce como </a:t>
            </a:r>
            <a:r>
              <a:rPr lang="es-E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clase derivada</a:t>
            </a:r>
            <a: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.</a:t>
            </a: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7597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Tipos de Herencia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s-A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Herencia </a:t>
            </a:r>
            <a:r>
              <a:rPr lang="es-A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Simple</a:t>
            </a:r>
            <a:r>
              <a:rPr lang="es-A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: </a:t>
            </a:r>
          </a:p>
          <a:p>
            <a:pPr lvl="1">
              <a:defRPr/>
            </a:pPr>
            <a:r>
              <a:rPr lang="es-A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Una clase derivada puede heredar sólo de una clase base (los lenguajes .NET soportan este tipo de herencia)</a:t>
            </a:r>
          </a:p>
          <a:p>
            <a:pPr>
              <a:defRPr/>
            </a:pPr>
            <a:endParaRPr lang="es-AR" sz="2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A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Herencia Múltiple</a:t>
            </a:r>
            <a:r>
              <a:rPr lang="es-A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: </a:t>
            </a:r>
          </a:p>
          <a:p>
            <a:pPr lvl="1">
              <a:defRPr/>
            </a:pPr>
            <a:r>
              <a:rPr lang="es-A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Una clase derivada puede heredar de una o más clases base (C++ es un ejemplo de lenguaje que soporta este tipo de herencia).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666174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Herencia C#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3365573"/>
            <a:ext cx="9613861" cy="3599316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s-E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Modificadores</a:t>
            </a:r>
            <a: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: 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son modificadores de visibilidad y/o de clase.</a:t>
            </a:r>
          </a:p>
          <a:p>
            <a:pPr>
              <a:defRPr/>
            </a:pPr>
            <a:endParaRPr lang="es-E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E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Class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: Le indica al compilador que el bloque de código es una declaración de clase.</a:t>
            </a:r>
          </a:p>
          <a:p>
            <a:pPr>
              <a:defRPr/>
            </a:pPr>
            <a:endParaRPr lang="es-E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Operador (:)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Le indica al compilador que es una subclase de la clase que precede al operador.</a:t>
            </a:r>
          </a:p>
          <a:p>
            <a:pPr>
              <a:defRPr/>
            </a:pPr>
            <a:endParaRPr lang="es-E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E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NombreClaseBase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: Es el nombre de la clase </a:t>
            </a:r>
            <a: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padre.</a:t>
            </a: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</p:txBody>
      </p:sp>
      <p:sp>
        <p:nvSpPr>
          <p:cNvPr id="4" name="Google Shape;408;p22"/>
          <p:cNvSpPr txBox="1">
            <a:spLocks/>
          </p:cNvSpPr>
          <p:nvPr/>
        </p:nvSpPr>
        <p:spPr>
          <a:xfrm>
            <a:off x="680321" y="2261132"/>
            <a:ext cx="10588693" cy="7741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76200" indent="0">
              <a:spcBef>
                <a:spcPts val="0"/>
              </a:spcBef>
              <a:buNone/>
            </a:pPr>
            <a:r>
              <a:rPr lang="es-AR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[modificadores] </a:t>
            </a: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NombreSubclase</a:t>
            </a: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AR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NombreClaseBase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 }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8711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Herencia de la clase derivada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33062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Una clase derivada hereda todo de su clase base, </a:t>
            </a:r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excepto los constructores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. </a:t>
            </a:r>
          </a:p>
          <a:p>
            <a:pPr>
              <a:defRPr/>
            </a:pPr>
            <a:endParaRPr lang="es-ES" sz="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Los miembros públicos de la clase base se convierten implícitamente en miembros públicos de la clase derivada. </a:t>
            </a:r>
          </a:p>
          <a:p>
            <a:pPr>
              <a:defRPr/>
            </a:pPr>
            <a:endParaRPr lang="es-ES" sz="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Sólo los miembros de la clase base tienen acceso a los miembros privados de esta clase, aunque la clase derivada también los hereda.</a:t>
            </a:r>
          </a:p>
          <a:p>
            <a:pPr>
              <a:defRPr/>
            </a:pPr>
            <a:endParaRPr lang="es-ES" sz="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Una clase derivada no puede ser más accesible que su clase base. Por ejemplo, no es posible derivar una clase pública de una clase privada. 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81512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Modificador </a:t>
            </a:r>
            <a:r>
              <a:rPr lang="es-AR" dirty="0" err="1" smtClean="0"/>
              <a:t>Protected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11472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El significado del modificador de acceso </a:t>
            </a:r>
            <a:r>
              <a:rPr lang="es-E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protected</a:t>
            </a:r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depende de la relación entre la clase que tiene el modificador y la clase que intenta acceder a los miembros que usan el modificador. </a:t>
            </a:r>
          </a:p>
          <a:p>
            <a:pPr>
              <a:defRPr/>
            </a:pPr>
            <a:endParaRPr lang="es-E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Para una clase derivada, la palabra reservada </a:t>
            </a:r>
            <a:r>
              <a:rPr lang="es-E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protected</a:t>
            </a:r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es equivalente a la palabra </a:t>
            </a:r>
            <a:r>
              <a:rPr lang="es-E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public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.</a:t>
            </a:r>
          </a:p>
          <a:p>
            <a:pPr>
              <a:defRPr/>
            </a:pPr>
            <a:endParaRPr lang="es-E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Entre dos clases que no tengan una relación  base-derivada, por el contrario, los miembros protegidos de una clase se comportan como miembros </a:t>
            </a:r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privados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para la otra clase.</a:t>
            </a: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1433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Miembros Heredados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Cuando una clase derivada hereda un miembro </a:t>
            </a:r>
            <a:r>
              <a:rPr lang="es-E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protected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, ese miembro también es implícitamente un miembro protegido de la clase derivada. </a:t>
            </a:r>
          </a:p>
          <a:p>
            <a:pPr>
              <a:defRPr/>
            </a:pPr>
            <a:endParaRPr lang="es-E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Esto significa que todas clases que deriven directa o indirectamente de la clase base pueden acceder a los miembros protegidos. </a:t>
            </a:r>
          </a:p>
          <a:p>
            <a:pPr>
              <a:defRPr/>
            </a:pPr>
            <a:endParaRPr lang="es-E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Los métodos de una clase derivada sólo tienen acceso a sus propios miembros heredados con protección. No pueden acceder a los miembros protegidos de la clase base a través de referencias a ésta</a:t>
            </a:r>
            <a: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.</a:t>
            </a: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722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Ejemplo</a:t>
            </a:r>
            <a:endParaRPr lang="es-AR" dirty="0"/>
          </a:p>
        </p:txBody>
      </p:sp>
      <p:sp>
        <p:nvSpPr>
          <p:cNvPr id="4" name="Google Shape;408;p22"/>
          <p:cNvSpPr txBox="1">
            <a:spLocks/>
          </p:cNvSpPr>
          <p:nvPr/>
        </p:nvSpPr>
        <p:spPr>
          <a:xfrm>
            <a:off x="680321" y="2261132"/>
            <a:ext cx="5047379" cy="42285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76200" indent="0">
              <a:spcBef>
                <a:spcPts val="0"/>
              </a:spcBef>
              <a:buNone/>
            </a:pP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ClaseBase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AR" sz="20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edad;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ClaseDerivada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ClaseBase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>
                <a:solidFill>
                  <a:srgbClr val="2B91AF"/>
                </a:solidFill>
                <a:latin typeface="Consolas" panose="020B0609020204030204" pitchFamily="49" charset="0"/>
              </a:rPr>
              <a:t>Clase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ClaseDerivada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AR" sz="20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Compila()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s-AR" sz="20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edad;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Google Shape;408;p22"/>
          <p:cNvSpPr txBox="1">
            <a:spLocks/>
          </p:cNvSpPr>
          <p:nvPr/>
        </p:nvSpPr>
        <p:spPr>
          <a:xfrm>
            <a:off x="6115921" y="2261132"/>
            <a:ext cx="5047379" cy="42285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76200" indent="0">
              <a:buNone/>
            </a:pP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ClaseError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ClaseBase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AR" sz="20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Falla(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ClaseBase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t)</a:t>
            </a:r>
          </a:p>
          <a:p>
            <a:pPr marL="76200" indent="0"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// No se puede </a:t>
            </a:r>
            <a:r>
              <a:rPr lang="es-AR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acceder</a:t>
            </a:r>
          </a:p>
          <a:p>
            <a:pPr marL="76200" indent="0">
              <a:buNone/>
            </a:pPr>
            <a:r>
              <a:rPr lang="es-AR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     // </a:t>
            </a: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protegido!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t.edad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76200" indent="0"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2209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í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TM04033917[[fn=Berlín]]</Template>
  <TotalTime>87</TotalTime>
  <Words>1001</Words>
  <Application>Microsoft Office PowerPoint</Application>
  <PresentationFormat>Panorámica</PresentationFormat>
  <Paragraphs>141</Paragraphs>
  <Slides>15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1" baseType="lpstr">
      <vt:lpstr>Arial</vt:lpstr>
      <vt:lpstr>Calibri</vt:lpstr>
      <vt:lpstr>Consolas</vt:lpstr>
      <vt:lpstr>Franklin Gothic Medium</vt:lpstr>
      <vt:lpstr>Trebuchet MS</vt:lpstr>
      <vt:lpstr>Berlín</vt:lpstr>
      <vt:lpstr>Herencia</vt:lpstr>
      <vt:lpstr>Concepto de Herencia</vt:lpstr>
      <vt:lpstr>Concepto de Herencia</vt:lpstr>
      <vt:lpstr>Tipos de Herencia</vt:lpstr>
      <vt:lpstr>Herencia C#</vt:lpstr>
      <vt:lpstr>Herencia de la clase derivada</vt:lpstr>
      <vt:lpstr>Modificador Protected</vt:lpstr>
      <vt:lpstr>Miembros Heredados</vt:lpstr>
      <vt:lpstr>Ejemplo</vt:lpstr>
      <vt:lpstr>Constructores: Base</vt:lpstr>
      <vt:lpstr>Ejemplo</vt:lpstr>
      <vt:lpstr>Constructores</vt:lpstr>
      <vt:lpstr>Constructores</vt:lpstr>
      <vt:lpstr>Clases Selladas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Herencia</dc:title>
  <dc:creator>Admin</dc:creator>
  <cp:lastModifiedBy>Admin</cp:lastModifiedBy>
  <cp:revision>10</cp:revision>
  <dcterms:created xsi:type="dcterms:W3CDTF">2018-09-10T17:56:43Z</dcterms:created>
  <dcterms:modified xsi:type="dcterms:W3CDTF">2018-09-10T19:24:28Z</dcterms:modified>
</cp:coreProperties>
</file>