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57d934cc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657d934cc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657d934cc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57d934cc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657d934cc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5657d934cc_0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57d934cc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657d934cc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657d934cc_0_2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implementaciones para Java, PHP, JavaScript y ActionScript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57d934cc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implementaciones para Java, PHP, JavaScript y ActionScript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16" name="Google Shape;216;g5657d934cc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57d92c3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57d92c3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657d92c3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57d934cc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implementaciones para Java, PHP, JavaScript y ActionScript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29" name="Google Shape;229;g5657d934cc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57d934c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657d934c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57d934cc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657d934cc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54a0272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54a0272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654a02723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6942244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6942244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566942244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8" name="Google Shape;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8" name="Google Shape;5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0" name="Google Shape;8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ctrTitle"/>
          </p:nvPr>
        </p:nvSpPr>
        <p:spPr>
          <a:xfrm>
            <a:off x="680325" y="2794625"/>
            <a:ext cx="81441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LINQ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680322" y="4394039"/>
            <a:ext cx="8144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Federico Dávila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Segundo Semestre 201</a:t>
            </a:r>
            <a:r>
              <a:rPr lang="es-AR"/>
              <a:t>9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Expresiones Lambda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680325" y="2336875"/>
            <a:ext cx="9613800" cy="41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55880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/>
              <a:t>Una expresión lambda es un bloque de código que se trata como un objeto. </a:t>
            </a:r>
            <a:endParaRPr/>
          </a:p>
          <a:p>
            <a:pPr indent="0" lvl="0" marL="55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Son </a:t>
            </a:r>
            <a:r>
              <a:rPr lang="es-AR"/>
              <a:t>funciones anónimas que se usan frecuentemente para crear delegates en LINQ.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Permiten ahorrar tiempo y espacio y en consecuencia  </a:t>
            </a:r>
            <a:r>
              <a:rPr b="1" i="1" lang="es-AR" sz="2800">
                <a:latin typeface="Calibri"/>
                <a:ea typeface="Calibri"/>
                <a:cs typeface="Calibri"/>
                <a:sym typeface="Calibri"/>
              </a:rPr>
              <a:t>simplificar </a:t>
            </a: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la revisión del código.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¿Cómo definimos una expresión lambda?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680325" y="2197875"/>
            <a:ext cx="9613800" cy="465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b="1" lang="es-AR" sz="2600"/>
              <a:t>Estructura básica:  </a:t>
            </a:r>
            <a:r>
              <a:rPr i="1" lang="es-AR" sz="2600"/>
              <a:t>Parámetro =&gt; Código ejecutado</a:t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b="1" lang="es-AR" sz="2600"/>
              <a:t>Ejemplo con un parámetro:  </a:t>
            </a:r>
            <a:r>
              <a:rPr lang="es-AR" sz="2600"/>
              <a:t>x</a:t>
            </a:r>
            <a:r>
              <a:rPr lang="es-AR" sz="2600"/>
              <a:t> =&gt;</a:t>
            </a:r>
            <a:r>
              <a:rPr lang="es-AR" sz="2600"/>
              <a:t> x</a:t>
            </a:r>
            <a:r>
              <a:rPr lang="es-AR" sz="2600"/>
              <a:t> </a:t>
            </a:r>
            <a:r>
              <a:rPr lang="es-AR" sz="2600"/>
              <a:t>=</a:t>
            </a:r>
            <a:r>
              <a:rPr lang="es-AR" sz="2600"/>
              <a:t>= 5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b="1" lang="es-AR" sz="2600"/>
              <a:t>Ejemplo con dos parámetros: </a:t>
            </a:r>
            <a:r>
              <a:rPr lang="es-AR" sz="2600"/>
              <a:t> ( x,  y )  =&gt;  x  ==  y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b="1" lang="es-AR" sz="2600"/>
              <a:t>Ejemplo con dos lineas de código: </a:t>
            </a:r>
            <a:endParaRPr b="1" sz="2600"/>
          </a:p>
          <a:p>
            <a:pPr indent="-475932" lvl="1" marL="9779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○"/>
            </a:pPr>
            <a:r>
              <a:rPr lang="es-AR" sz="2600"/>
              <a:t> x  =&gt;  {  </a:t>
            </a:r>
            <a:endParaRPr sz="2600"/>
          </a:p>
          <a:p>
            <a:pPr indent="304800" lvl="0" marL="1981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/>
              <a:t>bool resultado = x  ==  y;</a:t>
            </a:r>
            <a:endParaRPr sz="26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/>
              <a:t>return resultado;</a:t>
            </a:r>
            <a:endParaRPr sz="2600"/>
          </a:p>
          <a:p>
            <a:pPr indent="0" lvl="0" marL="977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/>
              <a:t>           }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¿C</a:t>
            </a:r>
            <a:r>
              <a:rPr lang="es-AR"/>
              <a:t>ómo lo aplicamos a LINQ ?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680325" y="2336875"/>
            <a:ext cx="10573500" cy="319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600"/>
              <a:t>Where: </a:t>
            </a:r>
            <a:r>
              <a:rPr i="1" lang="es-AR" sz="2600"/>
              <a:t>Where(num =&gt; num == 2)</a:t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/>
              <a:t>En C#, =&gt; es el operador lambda, que se lee como "va a". La num situada a la izquierda del operador es la variable de entrada que corresponde a num en la expresión de consulta. El compilador puede deducir el tipo de num porque sabe que numbers es un tipo IEnumerable&lt;T&gt; genérico.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¿Que es LINQ? (Language Integrated Query)</a:t>
            </a:r>
            <a:endParaRPr i="0" sz="3600" u="none" cap="none" strike="noStrike">
              <a:solidFill>
                <a:schemeClr val="lt1"/>
              </a:solidFill>
            </a:endParaRPr>
          </a:p>
        </p:txBody>
      </p:sp>
      <p:sp>
        <p:nvSpPr>
          <p:cNvPr id="213" name="Google Shape;213;p20"/>
          <p:cNvSpPr txBox="1"/>
          <p:nvPr>
            <p:ph idx="4294967295" type="subTitle"/>
          </p:nvPr>
        </p:nvSpPr>
        <p:spPr>
          <a:xfrm>
            <a:off x="680325" y="2263500"/>
            <a:ext cx="10501800" cy="3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Es un componente de .NET que </a:t>
            </a:r>
            <a:r>
              <a:rPr lang="es-AR" sz="2600"/>
              <a:t>agrega capacidades de manera nativa a sus lenguajes.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Lo hace mediante mediante expresiones de consulta.</a:t>
            </a:r>
            <a:endParaRPr sz="2600"/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Estas expresiones son parecidas a las sentencias SQL. </a:t>
            </a:r>
            <a:endParaRPr sz="2600"/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Fue implementada en la versión 3.5 de .NET Framework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En resumen</a:t>
            </a:r>
            <a:endParaRPr/>
          </a:p>
        </p:txBody>
      </p:sp>
      <p:sp>
        <p:nvSpPr>
          <p:cNvPr id="219" name="Google Shape;219;p21"/>
          <p:cNvSpPr txBox="1"/>
          <p:nvPr>
            <p:ph idx="4294967295" type="subTitle"/>
          </p:nvPr>
        </p:nvSpPr>
        <p:spPr>
          <a:xfrm>
            <a:off x="680325" y="2263500"/>
            <a:ext cx="105018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Es un </a:t>
            </a:r>
            <a:r>
              <a:rPr lang="es-AR" sz="2600"/>
              <a:t>conjunto de herramientas para explorar y procesar colecciones y obtener elementos o subconjuntos usando lógica.</a:t>
            </a:r>
            <a:endParaRPr sz="2600"/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LINQ trabaja principalmente con la interfaz IEnumerable&lt;T&gt;.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Uso de LINQ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680325" y="2091750"/>
            <a:ext cx="10672500" cy="421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/>
              <a:t>E</a:t>
            </a:r>
            <a:r>
              <a:rPr lang="es-AR" sz="2600"/>
              <a:t>xtraer y procesar convenientemente datos de:</a:t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Arrays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●"/>
            </a:pPr>
            <a:r>
              <a:rPr b="1" lang="es-AR" sz="2600"/>
              <a:t>Bases de datos</a:t>
            </a:r>
            <a:r>
              <a:rPr lang="es-AR" sz="2600"/>
              <a:t> relacionales y fuentes de terceros. </a:t>
            </a:r>
            <a:endParaRPr sz="2600"/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●"/>
            </a:pPr>
            <a:r>
              <a:rPr lang="es-AR" sz="2600"/>
              <a:t>Clases enumerables </a:t>
            </a:r>
            <a:endParaRPr sz="2600"/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●"/>
            </a:pPr>
            <a:r>
              <a:rPr lang="es-AR" sz="2600"/>
              <a:t>Documentos XML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Sintaxis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 txBox="1"/>
          <p:nvPr>
            <p:ph idx="4294967295" type="subTitle"/>
          </p:nvPr>
        </p:nvSpPr>
        <p:spPr>
          <a:xfrm>
            <a:off x="680325" y="2263500"/>
            <a:ext cx="105018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/>
              <a:t>Podemos identificar dos tipos de sintaxis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/>
              <a:t> </a:t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Sintaxis de consultas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Sintaxis de métodos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680325" y="911650"/>
            <a:ext cx="9613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Sintaxis de consultas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561850" y="3652100"/>
            <a:ext cx="11179500" cy="2443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12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0000FF"/>
                </a:solidFill>
              </a:rPr>
              <a:t>int</a:t>
            </a:r>
            <a:r>
              <a:rPr lang="es-AR" sz="2000">
                <a:solidFill>
                  <a:srgbClr val="0000FF"/>
                </a:solidFill>
              </a:rPr>
              <a:t>[] </a:t>
            </a:r>
            <a:r>
              <a:rPr b="1" lang="es-AR" sz="2000"/>
              <a:t>lista </a:t>
            </a:r>
            <a:r>
              <a:rPr b="1" lang="es-AR" sz="2000">
                <a:solidFill>
                  <a:srgbClr val="0000FF"/>
                </a:solidFill>
              </a:rPr>
              <a:t>= new </a:t>
            </a:r>
            <a:r>
              <a:rPr lang="es-AR" sz="2000">
                <a:solidFill>
                  <a:srgbClr val="0000FF"/>
                </a:solidFill>
              </a:rPr>
              <a:t>int[</a:t>
            </a:r>
            <a:r>
              <a:rPr lang="es-AR" sz="2000"/>
              <a:t>3</a:t>
            </a:r>
            <a:r>
              <a:rPr lang="es-AR" sz="2000">
                <a:solidFill>
                  <a:srgbClr val="0000FF"/>
                </a:solidFill>
              </a:rPr>
              <a:t>]</a:t>
            </a:r>
            <a:r>
              <a:rPr b="1" lang="es-AR" sz="2000">
                <a:solidFill>
                  <a:srgbClr val="0000FF"/>
                </a:solidFill>
              </a:rPr>
              <a:t> </a:t>
            </a:r>
            <a:r>
              <a:rPr lang="es-AR" sz="2000"/>
              <a:t>{ 1</a:t>
            </a:r>
            <a:r>
              <a:rPr b="1" lang="es-AR" sz="2000"/>
              <a:t>, </a:t>
            </a:r>
            <a:r>
              <a:rPr lang="es-AR" sz="2000"/>
              <a:t>8</a:t>
            </a:r>
            <a:r>
              <a:rPr b="1" lang="es-AR" sz="2000"/>
              <a:t>, </a:t>
            </a:r>
            <a:r>
              <a:rPr lang="es-AR" sz="2000"/>
              <a:t>2 }</a:t>
            </a:r>
            <a:r>
              <a:rPr b="1" lang="es-AR" sz="2000"/>
              <a:t>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rgbClr val="0000FF"/>
                </a:solidFill>
              </a:rPr>
              <a:t> </a:t>
            </a:r>
            <a:endParaRPr b="1"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/>
              <a:t>IEnumerable</a:t>
            </a:r>
            <a:r>
              <a:rPr lang="es-AR" sz="2000">
                <a:solidFill>
                  <a:srgbClr val="0000FF"/>
                </a:solidFill>
              </a:rPr>
              <a:t>&lt;</a:t>
            </a:r>
            <a:r>
              <a:rPr b="1" lang="es-AR" sz="2000">
                <a:solidFill>
                  <a:srgbClr val="0000FF"/>
                </a:solidFill>
              </a:rPr>
              <a:t>int</a:t>
            </a:r>
            <a:r>
              <a:rPr lang="es-AR" sz="2000">
                <a:solidFill>
                  <a:srgbClr val="0000FF"/>
                </a:solidFill>
              </a:rPr>
              <a:t>&gt;</a:t>
            </a:r>
            <a:r>
              <a:rPr b="1" lang="es-AR" sz="2000">
                <a:solidFill>
                  <a:srgbClr val="0000FF"/>
                </a:solidFill>
              </a:rPr>
              <a:t> </a:t>
            </a:r>
            <a:r>
              <a:rPr lang="es-AR" sz="2000"/>
              <a:t>l</a:t>
            </a:r>
            <a:r>
              <a:rPr lang="es-AR" sz="2000"/>
              <a:t>istaFiltrada</a:t>
            </a:r>
            <a:r>
              <a:rPr b="1" lang="es-AR" sz="2000"/>
              <a:t> </a:t>
            </a:r>
            <a:r>
              <a:rPr b="1" lang="es-AR" sz="2000">
                <a:solidFill>
                  <a:srgbClr val="0000FF"/>
                </a:solidFill>
              </a:rPr>
              <a:t>= from </a:t>
            </a:r>
            <a:r>
              <a:rPr lang="es-AR" sz="2000"/>
              <a:t>elemento</a:t>
            </a:r>
            <a:r>
              <a:rPr b="1" lang="es-AR" sz="2000"/>
              <a:t> </a:t>
            </a:r>
            <a:r>
              <a:rPr b="1" lang="es-AR" sz="2000">
                <a:solidFill>
                  <a:srgbClr val="0000FF"/>
                </a:solidFill>
              </a:rPr>
              <a:t>in </a:t>
            </a:r>
            <a:r>
              <a:rPr b="1" lang="es-AR" sz="2000"/>
              <a:t>lista </a:t>
            </a:r>
            <a:r>
              <a:rPr b="1" lang="es-AR" sz="2000">
                <a:solidFill>
                  <a:srgbClr val="38761D"/>
                </a:solidFill>
              </a:rPr>
              <a:t>/ / representa cada elemento del array</a:t>
            </a:r>
            <a:endParaRPr sz="2000">
              <a:solidFill>
                <a:srgbClr val="0000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0000FF"/>
                </a:solidFill>
              </a:rPr>
              <a:t>                           where </a:t>
            </a:r>
            <a:r>
              <a:rPr lang="es-AR" sz="2000"/>
              <a:t>elemento</a:t>
            </a:r>
            <a:r>
              <a:rPr b="1" lang="es-AR" sz="2000"/>
              <a:t> </a:t>
            </a:r>
            <a:r>
              <a:rPr b="1" lang="es-AR" sz="2000">
                <a:solidFill>
                  <a:srgbClr val="0000FF"/>
                </a:solidFill>
              </a:rPr>
              <a:t>&lt; </a:t>
            </a:r>
            <a:r>
              <a:rPr lang="es-AR" sz="2000"/>
              <a:t>8</a:t>
            </a:r>
            <a:r>
              <a:rPr lang="es-AR" sz="2000">
                <a:solidFill>
                  <a:srgbClr val="0000FF"/>
                </a:solidFill>
              </a:rPr>
              <a:t> </a:t>
            </a:r>
            <a:r>
              <a:rPr b="1" lang="es-AR" sz="2000">
                <a:solidFill>
                  <a:srgbClr val="38761D"/>
                </a:solidFill>
              </a:rPr>
              <a:t>/ / </a:t>
            </a:r>
            <a:r>
              <a:rPr b="1" lang="es-AR" sz="2000">
                <a:solidFill>
                  <a:srgbClr val="38761D"/>
                </a:solidFill>
              </a:rPr>
              <a:t>Condición </a:t>
            </a:r>
            <a:endParaRPr b="1" sz="2000">
              <a:solidFill>
                <a:srgbClr val="38761D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0000FF"/>
                </a:solidFill>
              </a:rPr>
              <a:t>                           select </a:t>
            </a:r>
            <a:r>
              <a:rPr lang="es-AR" sz="2000"/>
              <a:t>elemento</a:t>
            </a:r>
            <a:r>
              <a:rPr b="1" lang="es-AR" sz="2000">
                <a:solidFill>
                  <a:srgbClr val="0000FF"/>
                </a:solidFill>
              </a:rPr>
              <a:t>; </a:t>
            </a:r>
            <a:r>
              <a:rPr b="1" lang="es-AR" sz="2000">
                <a:solidFill>
                  <a:srgbClr val="38761D"/>
                </a:solidFill>
              </a:rPr>
              <a:t>/ / Qué quiero obtener?</a:t>
            </a:r>
            <a:endParaRPr b="1" sz="2000">
              <a:solidFill>
                <a:srgbClr val="38761D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38761D"/>
                </a:solidFill>
              </a:rPr>
              <a:t>/ /</a:t>
            </a:r>
            <a:r>
              <a:rPr b="1" i="1" lang="es-AR" sz="2000">
                <a:solidFill>
                  <a:srgbClr val="38761D"/>
                </a:solidFill>
              </a:rPr>
              <a:t> Resultado: listaFIltrada  { 1 , 2 }</a:t>
            </a:r>
            <a:r>
              <a:rPr b="1" lang="es-AR" sz="2000">
                <a:solidFill>
                  <a:srgbClr val="38761D"/>
                </a:solidFill>
              </a:rPr>
              <a:t> </a:t>
            </a:r>
            <a:endParaRPr b="1"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 txBox="1"/>
          <p:nvPr>
            <p:ph idx="4294967295" type="subTitle"/>
          </p:nvPr>
        </p:nvSpPr>
        <p:spPr>
          <a:xfrm>
            <a:off x="680325" y="2263500"/>
            <a:ext cx="105018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Utiliza los operadores de consulta estándar, que tienen nombres tales como Where, Select, GroupBy, Join, Max y Average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313975" y="2461350"/>
            <a:ext cx="11427300" cy="3710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12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0000FF"/>
                </a:solidFill>
              </a:rPr>
              <a:t>class </a:t>
            </a:r>
            <a:r>
              <a:rPr b="1" lang="es-AR" sz="2000">
                <a:solidFill>
                  <a:srgbClr val="4EA528"/>
                </a:solidFill>
              </a:rPr>
              <a:t>Person </a:t>
            </a:r>
            <a:r>
              <a:rPr lang="es-AR" sz="2000">
                <a:solidFill>
                  <a:srgbClr val="0000FF"/>
                </a:solidFill>
              </a:rPr>
              <a:t>{ public int</a:t>
            </a:r>
            <a:r>
              <a:rPr b="1" lang="es-AR" sz="2000">
                <a:solidFill>
                  <a:srgbClr val="0000FF"/>
                </a:solidFill>
              </a:rPr>
              <a:t> </a:t>
            </a:r>
            <a:r>
              <a:rPr lang="es-AR" sz="2000"/>
              <a:t>edad</a:t>
            </a:r>
            <a:r>
              <a:rPr b="1" lang="es-AR" sz="2000">
                <a:solidFill>
                  <a:srgbClr val="0000FF"/>
                </a:solidFill>
              </a:rPr>
              <a:t>; </a:t>
            </a:r>
            <a:r>
              <a:rPr lang="es-AR" sz="2000">
                <a:solidFill>
                  <a:srgbClr val="0000FF"/>
                </a:solidFill>
              </a:rPr>
              <a:t>public string </a:t>
            </a:r>
            <a:r>
              <a:rPr lang="es-AR" sz="2000"/>
              <a:t>nombre</a:t>
            </a:r>
            <a:r>
              <a:rPr b="1" lang="es-AR" sz="2000"/>
              <a:t>;</a:t>
            </a:r>
            <a:r>
              <a:rPr lang="es-AR" sz="2000"/>
              <a:t> } </a:t>
            </a:r>
            <a:r>
              <a:rPr b="1" lang="es-AR" sz="2000">
                <a:solidFill>
                  <a:srgbClr val="38761D"/>
                </a:solidFill>
              </a:rPr>
              <a:t>/ /</a:t>
            </a:r>
            <a:r>
              <a:rPr b="1" i="1" lang="es-AR" sz="2000">
                <a:solidFill>
                  <a:srgbClr val="38761D"/>
                </a:solidFill>
              </a:rPr>
              <a:t> Clase de ejemplo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/>
              <a:t>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38761D"/>
                </a:solidFill>
              </a:rPr>
              <a:t>IEnumerable</a:t>
            </a:r>
            <a:r>
              <a:rPr lang="es-AR" sz="2000">
                <a:solidFill>
                  <a:srgbClr val="0000FF"/>
                </a:solidFill>
              </a:rPr>
              <a:t>&lt;</a:t>
            </a:r>
            <a:r>
              <a:rPr b="1" lang="es-AR" sz="2000">
                <a:solidFill>
                  <a:srgbClr val="0000FF"/>
                </a:solidFill>
              </a:rPr>
              <a:t>string</a:t>
            </a:r>
            <a:r>
              <a:rPr lang="es-AR" sz="2000">
                <a:solidFill>
                  <a:srgbClr val="0000FF"/>
                </a:solidFill>
              </a:rPr>
              <a:t>&gt;</a:t>
            </a:r>
            <a:r>
              <a:rPr b="1" lang="es-AR" sz="2000">
                <a:solidFill>
                  <a:srgbClr val="38761D"/>
                </a:solidFill>
              </a:rPr>
              <a:t> </a:t>
            </a:r>
            <a:r>
              <a:rPr lang="es-AR" sz="2000"/>
              <a:t>nombres</a:t>
            </a:r>
            <a:r>
              <a:rPr b="1" lang="es-AR" sz="2000">
                <a:solidFill>
                  <a:srgbClr val="38761D"/>
                </a:solidFill>
              </a:rPr>
              <a:t> =</a:t>
            </a:r>
            <a:r>
              <a:rPr b="1" lang="es-AR" sz="2000">
                <a:solidFill>
                  <a:srgbClr val="0000FF"/>
                </a:solidFill>
              </a:rPr>
              <a:t> from </a:t>
            </a:r>
            <a:r>
              <a:rPr lang="es-AR" sz="2000"/>
              <a:t>persona </a:t>
            </a:r>
            <a:r>
              <a:rPr b="1" lang="es-AR" sz="2000">
                <a:solidFill>
                  <a:srgbClr val="0000FF"/>
                </a:solidFill>
              </a:rPr>
              <a:t>in </a:t>
            </a:r>
            <a:r>
              <a:rPr b="1" lang="es-AR" sz="2000"/>
              <a:t>personas </a:t>
            </a:r>
            <a:r>
              <a:rPr b="1" lang="es-AR" sz="2000">
                <a:solidFill>
                  <a:srgbClr val="38761D"/>
                </a:solidFill>
              </a:rPr>
              <a:t>/ /</a:t>
            </a:r>
            <a:r>
              <a:rPr b="1" i="1" lang="es-AR" sz="2000">
                <a:solidFill>
                  <a:srgbClr val="38761D"/>
                </a:solidFill>
              </a:rPr>
              <a:t> Defino variable para procesar</a:t>
            </a:r>
            <a:endParaRPr b="1"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0000FF"/>
                </a:solidFill>
              </a:rPr>
              <a:t>                                          where </a:t>
            </a:r>
            <a:r>
              <a:rPr lang="es-AR" sz="2000"/>
              <a:t>persona.edad </a:t>
            </a:r>
            <a:r>
              <a:rPr b="1" lang="es-AR" sz="2000">
                <a:solidFill>
                  <a:srgbClr val="0000FF"/>
                </a:solidFill>
              </a:rPr>
              <a:t>&lt; </a:t>
            </a:r>
            <a:r>
              <a:rPr lang="es-AR" sz="2000"/>
              <a:t>30 </a:t>
            </a:r>
            <a:r>
              <a:rPr b="1" lang="es-AR" sz="2000">
                <a:solidFill>
                  <a:srgbClr val="38761D"/>
                </a:solidFill>
              </a:rPr>
              <a:t>/ /</a:t>
            </a:r>
            <a:r>
              <a:rPr b="1" i="1" lang="es-AR" sz="2000">
                <a:solidFill>
                  <a:srgbClr val="38761D"/>
                </a:solidFill>
              </a:rPr>
              <a:t> Condición 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0000FF"/>
                </a:solidFill>
              </a:rPr>
              <a:t>                                          select </a:t>
            </a:r>
            <a:r>
              <a:rPr lang="es-AR" sz="2000"/>
              <a:t>persona.</a:t>
            </a:r>
            <a:r>
              <a:rPr b="1" lang="es-AR" sz="2000"/>
              <a:t>nombre</a:t>
            </a:r>
            <a:r>
              <a:rPr b="1" lang="es-AR" sz="2000">
                <a:solidFill>
                  <a:srgbClr val="0000FF"/>
                </a:solidFill>
              </a:rPr>
              <a:t>; </a:t>
            </a:r>
            <a:r>
              <a:rPr b="1" lang="es-AR" sz="2000">
                <a:solidFill>
                  <a:srgbClr val="38761D"/>
                </a:solidFill>
              </a:rPr>
              <a:t>/ /</a:t>
            </a:r>
            <a:r>
              <a:rPr b="1" i="1" lang="es-AR" sz="2000">
                <a:solidFill>
                  <a:srgbClr val="38761D"/>
                </a:solidFill>
              </a:rPr>
              <a:t> Define qué elementos conservar</a:t>
            </a:r>
            <a:endParaRPr b="1"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00">
                <a:solidFill>
                  <a:srgbClr val="38761D"/>
                </a:solidFill>
              </a:rPr>
              <a:t>/ /</a:t>
            </a:r>
            <a:r>
              <a:rPr b="1" i="1" lang="es-AR" sz="2000">
                <a:solidFill>
                  <a:srgbClr val="38761D"/>
                </a:solidFill>
              </a:rPr>
              <a:t> Resultado: </a:t>
            </a:r>
            <a:r>
              <a:rPr b="1" i="1" lang="es-AR" sz="2000">
                <a:solidFill>
                  <a:srgbClr val="38761D"/>
                </a:solidFill>
              </a:rPr>
              <a:t>nombres</a:t>
            </a:r>
            <a:r>
              <a:rPr b="1" i="1" lang="es-AR" sz="2000">
                <a:solidFill>
                  <a:srgbClr val="38761D"/>
                </a:solidFill>
              </a:rPr>
              <a:t>  { “Nombre1” , “Nombre2”, ... }</a:t>
            </a:r>
            <a:r>
              <a:rPr b="1" lang="es-AR" sz="2000">
                <a:solidFill>
                  <a:srgbClr val="38761D"/>
                </a:solidFill>
              </a:rPr>
              <a:t> </a:t>
            </a:r>
            <a:endParaRPr b="1" sz="2000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246" name="Google Shape;246;p25"/>
          <p:cNvSpPr txBox="1"/>
          <p:nvPr>
            <p:ph type="title"/>
          </p:nvPr>
        </p:nvSpPr>
        <p:spPr>
          <a:xfrm>
            <a:off x="680325" y="911650"/>
            <a:ext cx="9613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Sintaxis de consultas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Sintaxis de métodos 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80325" y="2336875"/>
            <a:ext cx="9613800" cy="41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b="1" lang="es-AR" sz="2600">
                <a:latin typeface="Calibri"/>
                <a:ea typeface="Calibri"/>
                <a:cs typeface="Calibri"/>
                <a:sym typeface="Calibri"/>
              </a:rPr>
              <a:t>LINQ nos proporciona la clase Enumerable</a:t>
            </a: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 que nos da un conjunto de métodos de extensión </a:t>
            </a:r>
            <a:r>
              <a:rPr b="1" i="1" lang="es-AR" sz="2600">
                <a:latin typeface="Calibri"/>
                <a:ea typeface="Calibri"/>
                <a:cs typeface="Calibri"/>
                <a:sym typeface="Calibri"/>
              </a:rPr>
              <a:t>que pueden llamarse como un método de instancia en cualquier objeto que implementa IEnumerable&lt;T&gt;.</a:t>
            </a:r>
            <a:endParaRPr b="1" i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Algunos ejemplos son: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75932" lvl="1" marL="9779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○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75932" lvl="1" marL="9779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○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75932" lvl="1" marL="9779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○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GroupeBy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Sintaxis de métodos 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680325" y="2336875"/>
            <a:ext cx="9613800" cy="41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55880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b="1" lang="es-AR" sz="2600">
                <a:latin typeface="Calibri"/>
                <a:ea typeface="Calibri"/>
                <a:cs typeface="Calibri"/>
                <a:sym typeface="Calibri"/>
              </a:rPr>
              <a:t>Estos métodos reciben una expresión Lambda que indica cómo se va a procesar la información.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