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16">
          <p15:clr>
            <a:srgbClr val="A4A3A4"/>
          </p15:clr>
        </p15:guide>
        <p15:guide id="2" orient="horz" pos="384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gTvY7TlM+3LpWNvmKn9UrJcVe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/>
        <p:guide pos="3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6044184"/>
            <a:ext cx="91440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/>
          <p:nvPr>
            <p:ph idx="2" type="pic"/>
          </p:nvPr>
        </p:nvSpPr>
        <p:spPr>
          <a:xfrm>
            <a:off x="2324100" y="758952"/>
            <a:ext cx="7543800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838200" y="3108960"/>
            <a:ext cx="10515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/>
          <p:nvPr/>
        </p:nvSpPr>
        <p:spPr>
          <a:xfrm>
            <a:off x="5891213" y="5628222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1188720" y="609600"/>
            <a:ext cx="982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1188720" y="1746504"/>
            <a:ext cx="982980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1097280" y="609600"/>
            <a:ext cx="10021824" cy="5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/>
          <p:nvPr>
            <p:ph idx="2" type="pic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" name="Google Shape;88;p24"/>
          <p:cNvSpPr/>
          <p:nvPr>
            <p:ph idx="3" type="pic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" name="Google Shape;89;p24"/>
          <p:cNvSpPr/>
          <p:nvPr>
            <p:ph idx="4" type="pic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24"/>
          <p:cNvSpPr/>
          <p:nvPr>
            <p:ph idx="5" type="pic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298448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6" type="body"/>
          </p:nvPr>
        </p:nvSpPr>
        <p:spPr>
          <a:xfrm>
            <a:off x="1298448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7" type="body"/>
          </p:nvPr>
        </p:nvSpPr>
        <p:spPr>
          <a:xfrm>
            <a:off x="3886200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8" type="body"/>
          </p:nvPr>
        </p:nvSpPr>
        <p:spPr>
          <a:xfrm>
            <a:off x="3886200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9" type="body"/>
          </p:nvPr>
        </p:nvSpPr>
        <p:spPr>
          <a:xfrm>
            <a:off x="6473952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3" type="body"/>
          </p:nvPr>
        </p:nvSpPr>
        <p:spPr>
          <a:xfrm>
            <a:off x="6473952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4" type="body"/>
          </p:nvPr>
        </p:nvSpPr>
        <p:spPr>
          <a:xfrm>
            <a:off x="9070848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5" type="body"/>
          </p:nvPr>
        </p:nvSpPr>
        <p:spPr>
          <a:xfrm>
            <a:off x="9070848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9" name="Google Shape;99;p24"/>
          <p:cNvCxnSpPr/>
          <p:nvPr/>
        </p:nvCxnSpPr>
        <p:spPr>
          <a:xfrm>
            <a:off x="4592478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4"/>
          <p:cNvCxnSpPr/>
          <p:nvPr/>
        </p:nvCxnSpPr>
        <p:spPr>
          <a:xfrm>
            <a:off x="2004720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24"/>
          <p:cNvCxnSpPr/>
          <p:nvPr/>
        </p:nvCxnSpPr>
        <p:spPr>
          <a:xfrm>
            <a:off x="9737699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4"/>
          <p:cNvCxnSpPr/>
          <p:nvPr/>
        </p:nvCxnSpPr>
        <p:spPr>
          <a:xfrm>
            <a:off x="7183278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1097280" y="609600"/>
            <a:ext cx="10332720" cy="5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/>
          <p:nvPr>
            <p:ph idx="2" type="pic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8" name="Google Shape;108;p25"/>
          <p:cNvSpPr/>
          <p:nvPr>
            <p:ph idx="3" type="pic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25"/>
          <p:cNvSpPr/>
          <p:nvPr>
            <p:ph idx="4" type="pic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0" name="Google Shape;110;p25"/>
          <p:cNvSpPr/>
          <p:nvPr>
            <p:ph idx="5" type="pic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1298448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6" type="body"/>
          </p:nvPr>
        </p:nvSpPr>
        <p:spPr>
          <a:xfrm>
            <a:off x="1298448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7" type="body"/>
          </p:nvPr>
        </p:nvSpPr>
        <p:spPr>
          <a:xfrm>
            <a:off x="3886200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8" type="body"/>
          </p:nvPr>
        </p:nvSpPr>
        <p:spPr>
          <a:xfrm>
            <a:off x="3886200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9" type="body"/>
          </p:nvPr>
        </p:nvSpPr>
        <p:spPr>
          <a:xfrm>
            <a:off x="6510528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3" type="body"/>
          </p:nvPr>
        </p:nvSpPr>
        <p:spPr>
          <a:xfrm>
            <a:off x="6510528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4" type="body"/>
          </p:nvPr>
        </p:nvSpPr>
        <p:spPr>
          <a:xfrm>
            <a:off x="9034272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5" type="body"/>
          </p:nvPr>
        </p:nvSpPr>
        <p:spPr>
          <a:xfrm>
            <a:off x="9034272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9" name="Google Shape;119;p25"/>
          <p:cNvCxnSpPr/>
          <p:nvPr/>
        </p:nvCxnSpPr>
        <p:spPr>
          <a:xfrm>
            <a:off x="4684061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5"/>
          <p:cNvCxnSpPr/>
          <p:nvPr/>
        </p:nvCxnSpPr>
        <p:spPr>
          <a:xfrm>
            <a:off x="2096160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5"/>
          <p:cNvCxnSpPr/>
          <p:nvPr/>
        </p:nvCxnSpPr>
        <p:spPr>
          <a:xfrm>
            <a:off x="9837985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5"/>
          <p:cNvCxnSpPr/>
          <p:nvPr/>
        </p:nvCxnSpPr>
        <p:spPr>
          <a:xfrm>
            <a:off x="7306235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25"/>
          <p:cNvSpPr/>
          <p:nvPr>
            <p:ph idx="16" type="pic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25"/>
          <p:cNvSpPr/>
          <p:nvPr>
            <p:ph idx="17" type="pic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25"/>
          <p:cNvSpPr/>
          <p:nvPr>
            <p:ph idx="18" type="pic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25"/>
          <p:cNvSpPr/>
          <p:nvPr>
            <p:ph idx="19" type="pic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25"/>
          <p:cNvSpPr txBox="1"/>
          <p:nvPr>
            <p:ph idx="20" type="body"/>
          </p:nvPr>
        </p:nvSpPr>
        <p:spPr>
          <a:xfrm>
            <a:off x="1298448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21" type="body"/>
          </p:nvPr>
        </p:nvSpPr>
        <p:spPr>
          <a:xfrm>
            <a:off x="1298448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2" type="body"/>
          </p:nvPr>
        </p:nvSpPr>
        <p:spPr>
          <a:xfrm>
            <a:off x="3886200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23" type="body"/>
          </p:nvPr>
        </p:nvSpPr>
        <p:spPr>
          <a:xfrm>
            <a:off x="3886200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4" type="body"/>
          </p:nvPr>
        </p:nvSpPr>
        <p:spPr>
          <a:xfrm>
            <a:off x="6510528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5" type="body"/>
          </p:nvPr>
        </p:nvSpPr>
        <p:spPr>
          <a:xfrm>
            <a:off x="6510528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26" type="body"/>
          </p:nvPr>
        </p:nvSpPr>
        <p:spPr>
          <a:xfrm>
            <a:off x="9034272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27" type="body"/>
          </p:nvPr>
        </p:nvSpPr>
        <p:spPr>
          <a:xfrm>
            <a:off x="9034272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5" name="Google Shape;135;p25"/>
          <p:cNvCxnSpPr/>
          <p:nvPr/>
        </p:nvCxnSpPr>
        <p:spPr>
          <a:xfrm>
            <a:off x="4684061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2096160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9837985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7306235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Lis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>
            <p:ph idx="2" type="pic"/>
          </p:nvPr>
        </p:nvSpPr>
        <p:spPr>
          <a:xfrm>
            <a:off x="0" y="5175504"/>
            <a:ext cx="12188952" cy="1682496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1085088" y="609600"/>
            <a:ext cx="10021824" cy="1252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1298448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3" type="body"/>
          </p:nvPr>
        </p:nvSpPr>
        <p:spPr>
          <a:xfrm>
            <a:off x="1298448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4" type="body"/>
          </p:nvPr>
        </p:nvSpPr>
        <p:spPr>
          <a:xfrm>
            <a:off x="3383280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5" type="body"/>
          </p:nvPr>
        </p:nvSpPr>
        <p:spPr>
          <a:xfrm>
            <a:off x="3383280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6" type="body"/>
          </p:nvPr>
        </p:nvSpPr>
        <p:spPr>
          <a:xfrm>
            <a:off x="5468112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7" type="body"/>
          </p:nvPr>
        </p:nvSpPr>
        <p:spPr>
          <a:xfrm>
            <a:off x="5468112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8" type="body"/>
          </p:nvPr>
        </p:nvSpPr>
        <p:spPr>
          <a:xfrm>
            <a:off x="7552944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9" type="body"/>
          </p:nvPr>
        </p:nvSpPr>
        <p:spPr>
          <a:xfrm>
            <a:off x="7552944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2" name="Google Shape;152;p26"/>
          <p:cNvCxnSpPr/>
          <p:nvPr/>
        </p:nvCxnSpPr>
        <p:spPr>
          <a:xfrm>
            <a:off x="3383280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9637776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7552944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5468112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26"/>
          <p:cNvSpPr txBox="1"/>
          <p:nvPr>
            <p:ph idx="13" type="body"/>
          </p:nvPr>
        </p:nvSpPr>
        <p:spPr>
          <a:xfrm>
            <a:off x="9637776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4" type="body"/>
          </p:nvPr>
        </p:nvSpPr>
        <p:spPr>
          <a:xfrm>
            <a:off x="9637776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8" name="Google Shape;158;p26"/>
          <p:cNvCxnSpPr/>
          <p:nvPr/>
        </p:nvCxnSpPr>
        <p:spPr>
          <a:xfrm>
            <a:off x="1298448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>
            <p:ph idx="2" type="pic"/>
          </p:nvPr>
        </p:nvSpPr>
        <p:spPr>
          <a:xfrm>
            <a:off x="0" y="0"/>
            <a:ext cx="12188952" cy="1682496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1298448" y="5221224"/>
            <a:ext cx="3621024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298448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3300984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4" type="body"/>
          </p:nvPr>
        </p:nvSpPr>
        <p:spPr>
          <a:xfrm>
            <a:off x="5312664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5" type="body"/>
          </p:nvPr>
        </p:nvSpPr>
        <p:spPr>
          <a:xfrm>
            <a:off x="7315200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6" type="body"/>
          </p:nvPr>
        </p:nvSpPr>
        <p:spPr>
          <a:xfrm>
            <a:off x="9321800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9" name="Google Shape;169;p27"/>
          <p:cNvCxnSpPr/>
          <p:nvPr/>
        </p:nvCxnSpPr>
        <p:spPr>
          <a:xfrm>
            <a:off x="1298448" y="6111876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27"/>
          <p:cNvCxnSpPr/>
          <p:nvPr/>
        </p:nvCxnSpPr>
        <p:spPr>
          <a:xfrm rot="10800000">
            <a:off x="1219200" y="2871216"/>
            <a:ext cx="959510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71" name="Google Shape;171;p27"/>
          <p:cNvSpPr txBox="1"/>
          <p:nvPr>
            <p:ph idx="7" type="body"/>
          </p:nvPr>
        </p:nvSpPr>
        <p:spPr>
          <a:xfrm>
            <a:off x="1298448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8" type="body"/>
          </p:nvPr>
        </p:nvSpPr>
        <p:spPr>
          <a:xfrm>
            <a:off x="3300984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9" type="body"/>
          </p:nvPr>
        </p:nvSpPr>
        <p:spPr>
          <a:xfrm>
            <a:off x="5312664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3" type="body"/>
          </p:nvPr>
        </p:nvSpPr>
        <p:spPr>
          <a:xfrm>
            <a:off x="7315200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4" type="body"/>
          </p:nvPr>
        </p:nvSpPr>
        <p:spPr>
          <a:xfrm>
            <a:off x="9321800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5" type="body"/>
          </p:nvPr>
        </p:nvSpPr>
        <p:spPr>
          <a:xfrm>
            <a:off x="3300984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6" type="body"/>
          </p:nvPr>
        </p:nvSpPr>
        <p:spPr>
          <a:xfrm>
            <a:off x="1298448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7" type="body"/>
          </p:nvPr>
        </p:nvSpPr>
        <p:spPr>
          <a:xfrm>
            <a:off x="5312664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8" type="body"/>
          </p:nvPr>
        </p:nvSpPr>
        <p:spPr>
          <a:xfrm>
            <a:off x="7315200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9" type="body"/>
          </p:nvPr>
        </p:nvSpPr>
        <p:spPr>
          <a:xfrm>
            <a:off x="9321800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>
            <p:ph idx="2" type="pic"/>
          </p:nvPr>
        </p:nvSpPr>
        <p:spPr>
          <a:xfrm>
            <a:off x="0" y="0"/>
            <a:ext cx="665683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1298448" y="609600"/>
            <a:ext cx="665683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1298448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28"/>
          <p:cNvSpPr txBox="1"/>
          <p:nvPr>
            <p:ph idx="3" type="body"/>
          </p:nvPr>
        </p:nvSpPr>
        <p:spPr>
          <a:xfrm>
            <a:off x="161848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4" type="body"/>
          </p:nvPr>
        </p:nvSpPr>
        <p:spPr>
          <a:xfrm>
            <a:off x="6705600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8"/>
          <p:cNvSpPr txBox="1"/>
          <p:nvPr>
            <p:ph idx="5" type="body"/>
          </p:nvPr>
        </p:nvSpPr>
        <p:spPr>
          <a:xfrm>
            <a:off x="701344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Google Shape;189;p28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1295400" y="1492377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zon x3">
  <p:cSld name="Comparizon x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rgbClr val="E9F5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1298448" y="4014216"/>
            <a:ext cx="416052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498080" y="621792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7498080" y="1069848"/>
            <a:ext cx="388620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3" type="body"/>
          </p:nvPr>
        </p:nvSpPr>
        <p:spPr>
          <a:xfrm>
            <a:off x="7498080" y="3172968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29"/>
          <p:cNvSpPr txBox="1"/>
          <p:nvPr>
            <p:ph idx="4" type="body"/>
          </p:nvPr>
        </p:nvSpPr>
        <p:spPr>
          <a:xfrm>
            <a:off x="7498080" y="3621024"/>
            <a:ext cx="3886200" cy="11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9" name="Google Shape;199;p29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/>
          <p:nvPr>
            <p:ph idx="5" type="pic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1" name="Google Shape;201;p29"/>
          <p:cNvSpPr txBox="1"/>
          <p:nvPr>
            <p:ph idx="6" type="body"/>
          </p:nvPr>
        </p:nvSpPr>
        <p:spPr>
          <a:xfrm>
            <a:off x="7498080" y="5129784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2" name="Google Shape;202;p29"/>
          <p:cNvSpPr txBox="1"/>
          <p:nvPr>
            <p:ph idx="7" type="body"/>
          </p:nvPr>
        </p:nvSpPr>
        <p:spPr>
          <a:xfrm>
            <a:off x="7498080" y="5568696"/>
            <a:ext cx="3886200" cy="90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9"/>
          <p:cNvSpPr/>
          <p:nvPr>
            <p:ph idx="8" type="pic"/>
          </p:nvPr>
        </p:nvSpPr>
        <p:spPr>
          <a:xfrm>
            <a:off x="6245352" y="704088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9"/>
          <p:cNvSpPr/>
          <p:nvPr>
            <p:ph idx="9" type="pic"/>
          </p:nvPr>
        </p:nvSpPr>
        <p:spPr>
          <a:xfrm>
            <a:off x="6245352" y="3273552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9"/>
          <p:cNvSpPr/>
          <p:nvPr>
            <p:ph idx="13" type="pic"/>
          </p:nvPr>
        </p:nvSpPr>
        <p:spPr>
          <a:xfrm>
            <a:off x="6245352" y="5166360"/>
            <a:ext cx="914400" cy="91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6" name="Google Shape;206;p29"/>
          <p:cNvCxnSpPr/>
          <p:nvPr/>
        </p:nvCxnSpPr>
        <p:spPr>
          <a:xfrm>
            <a:off x="1298448" y="6111876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9" name="Google Shape;209;p30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129844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5230684" y="987425"/>
            <a:ext cx="612470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129844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29844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/>
          <p:nvPr>
            <p:ph idx="2" type="pic"/>
          </p:nvPr>
        </p:nvSpPr>
        <p:spPr>
          <a:xfrm>
            <a:off x="5230684" y="993775"/>
            <a:ext cx="612470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29844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1" name="Google Shape;221;p3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image right">
  <p:cSld name="Title and content with image righ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1295400" y="1124712"/>
            <a:ext cx="38862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1295400" y="2816352"/>
            <a:ext cx="3602736" cy="3364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/>
          <p:nvPr>
            <p:ph idx="2" type="pic"/>
          </p:nvPr>
        </p:nvSpPr>
        <p:spPr>
          <a:xfrm>
            <a:off x="4946904" y="1188720"/>
            <a:ext cx="6638544" cy="44805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" name="Google Shape;34;p16"/>
          <p:cNvCxnSpPr/>
          <p:nvPr/>
        </p:nvCxnSpPr>
        <p:spPr>
          <a:xfrm>
            <a:off x="1295400" y="2057400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/>
          <p:nvPr>
            <p:ph idx="2" type="pic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17"/>
          <p:cNvCxnSpPr/>
          <p:nvPr/>
        </p:nvCxnSpPr>
        <p:spPr>
          <a:xfrm>
            <a:off x="1819102" y="5548842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1819656" y="5943600"/>
            <a:ext cx="4809744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1819656" y="2459736"/>
            <a:ext cx="5157216" cy="2670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4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5449824" y="2889504"/>
            <a:ext cx="576072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/>
          <p:nvPr>
            <p:ph idx="2" type="pic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51" name="Google Shape;51;p18"/>
          <p:cNvCxnSpPr/>
          <p:nvPr/>
        </p:nvCxnSpPr>
        <p:spPr>
          <a:xfrm>
            <a:off x="649224" y="2667000"/>
            <a:ext cx="0" cy="3124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18"/>
          <p:cNvCxnSpPr/>
          <p:nvPr/>
        </p:nvCxnSpPr>
        <p:spPr>
          <a:xfrm>
            <a:off x="5447344" y="2057400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19"/>
          <p:cNvCxnSpPr/>
          <p:nvPr/>
        </p:nvCxnSpPr>
        <p:spPr>
          <a:xfrm>
            <a:off x="5890260" y="1536192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2834640" y="2057400"/>
            <a:ext cx="6519672" cy="29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>
            <a:lvl1pPr indent="-228600" lvl="0" marL="457200" algn="ctr">
              <a:lnSpc>
                <a:spcPct val="12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/>
          <p:nvPr>
            <p:ph idx="2" type="pic"/>
          </p:nvPr>
        </p:nvSpPr>
        <p:spPr>
          <a:xfrm>
            <a:off x="2871216" y="5330952"/>
            <a:ext cx="6519672" cy="1527048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9"/>
          <p:cNvSpPr txBox="1"/>
          <p:nvPr>
            <p:ph type="title"/>
          </p:nvPr>
        </p:nvSpPr>
        <p:spPr>
          <a:xfrm>
            <a:off x="4116324" y="609600"/>
            <a:ext cx="395935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/>
          <p:nvPr>
            <p:ph idx="2" type="pic"/>
          </p:nvPr>
        </p:nvSpPr>
        <p:spPr>
          <a:xfrm>
            <a:off x="0" y="1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0"/>
          <p:cNvSpPr txBox="1"/>
          <p:nvPr>
            <p:ph type="title"/>
          </p:nvPr>
        </p:nvSpPr>
        <p:spPr>
          <a:xfrm>
            <a:off x="1535715" y="1485302"/>
            <a:ext cx="9120570" cy="3887396"/>
          </a:xfrm>
          <a:prstGeom prst="rect">
            <a:avLst/>
          </a:prstGeom>
          <a:solidFill>
            <a:srgbClr val="E9F5FB"/>
          </a:solidFill>
          <a:ln>
            <a:noFill/>
          </a:ln>
        </p:spPr>
        <p:txBody>
          <a:bodyPr anchorCtr="0" anchor="b" bIns="1097275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3" type="pic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572768" y="5751576"/>
            <a:ext cx="9116568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/>
          <p:nvPr/>
        </p:nvSpPr>
        <p:spPr>
          <a:xfrm>
            <a:off x="5890260" y="4496652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iton Header" showMasterSp="0">
  <p:cSld name="Seciton Header"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/>
          <p:nvPr>
            <p:ph idx="2" type="pic"/>
          </p:nvPr>
        </p:nvSpPr>
        <p:spPr>
          <a:xfrm>
            <a:off x="1527048" y="1481328"/>
            <a:ext cx="9144000" cy="3886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type="title"/>
          </p:nvPr>
        </p:nvSpPr>
        <p:spPr>
          <a:xfrm>
            <a:off x="2040636" y="3200400"/>
            <a:ext cx="8110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046720" y="4745736"/>
            <a:ext cx="1389888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21"/>
          <p:cNvSpPr/>
          <p:nvPr/>
        </p:nvSpPr>
        <p:spPr>
          <a:xfrm>
            <a:off x="8048624" y="4293195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1295399" y="6096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1295400" y="1855945"/>
            <a:ext cx="9820656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13"/>
          <p:cNvCxnSpPr/>
          <p:nvPr/>
        </p:nvCxnSpPr>
        <p:spPr>
          <a:xfrm>
            <a:off x="649224" y="2667000"/>
            <a:ext cx="0" cy="3124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tri dish with some transparent capsules" id="226" name="Google Shape;226;p1"/>
          <p:cNvPicPr preferRelativeResize="0"/>
          <p:nvPr>
            <p:ph idx="2" type="pic"/>
          </p:nvPr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2324100" y="758952"/>
            <a:ext cx="75438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"/>
          <p:cNvSpPr txBox="1"/>
          <p:nvPr>
            <p:ph type="title"/>
          </p:nvPr>
        </p:nvSpPr>
        <p:spPr>
          <a:xfrm>
            <a:off x="838200" y="2647409"/>
            <a:ext cx="10515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/>
              <a:t>DENGUE EN ARGENTINA</a:t>
            </a:r>
            <a:endParaRPr/>
          </a:p>
        </p:txBody>
      </p:sp>
      <p:sp>
        <p:nvSpPr>
          <p:cNvPr id="228" name="Google Shape;228;p1"/>
          <p:cNvSpPr txBox="1"/>
          <p:nvPr>
            <p:ph idx="1" type="subTitle"/>
          </p:nvPr>
        </p:nvSpPr>
        <p:spPr>
          <a:xfrm>
            <a:off x="1598023" y="5849818"/>
            <a:ext cx="91440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AGUSTINA GIULIODORI PICCO</a:t>
            </a:r>
            <a:endParaRPr/>
          </a:p>
        </p:txBody>
      </p:sp>
      <p:sp>
        <p:nvSpPr>
          <p:cNvPr id="229" name="Google Shape;229;p1"/>
          <p:cNvSpPr txBox="1"/>
          <p:nvPr/>
        </p:nvSpPr>
        <p:spPr>
          <a:xfrm>
            <a:off x="903514" y="3474941"/>
            <a:ext cx="10515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SU RELACIÓN CON VARIABLES METEOROLÓGICAS</a:t>
            </a:r>
            <a:endParaRPr/>
          </a:p>
        </p:txBody>
      </p:sp>
      <p:sp>
        <p:nvSpPr>
          <p:cNvPr id="230" name="Google Shape;230;p1"/>
          <p:cNvSpPr txBox="1"/>
          <p:nvPr/>
        </p:nvSpPr>
        <p:spPr>
          <a:xfrm>
            <a:off x="1589314" y="6268101"/>
            <a:ext cx="91440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TUTOR: JULIO PAREDES</a:t>
            </a:r>
            <a:endParaRPr/>
          </a:p>
        </p:txBody>
      </p:sp>
      <p:pic>
        <p:nvPicPr>
          <p:cNvPr id="231" name="Google Shape;2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6608" y="372009"/>
            <a:ext cx="2993837" cy="94985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"/>
          <p:cNvSpPr txBox="1"/>
          <p:nvPr/>
        </p:nvSpPr>
        <p:spPr>
          <a:xfrm>
            <a:off x="9867893" y="6268126"/>
            <a:ext cx="2421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MAYO, 2024</a:t>
            </a:r>
            <a:endParaRPr/>
          </a:p>
        </p:txBody>
      </p:sp>
      <p:sp>
        <p:nvSpPr>
          <p:cNvPr id="233" name="Google Shape;233;p1"/>
          <p:cNvSpPr txBox="1"/>
          <p:nvPr/>
        </p:nvSpPr>
        <p:spPr>
          <a:xfrm>
            <a:off x="917369" y="477742"/>
            <a:ext cx="7460014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DIPLOMATURA EN CIENCIA DE DATOS CON R+PYTHON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PREDICCIONES: CÓRDOBA</a:t>
            </a:r>
            <a:endParaRPr/>
          </a:p>
        </p:txBody>
      </p:sp>
      <p:sp>
        <p:nvSpPr>
          <p:cNvPr id="331" name="Google Shape;331;p10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2" name="Google Shape;332;p10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grpSp>
        <p:nvGrpSpPr>
          <p:cNvPr id="333" name="Google Shape;333;p10"/>
          <p:cNvGrpSpPr/>
          <p:nvPr/>
        </p:nvGrpSpPr>
        <p:grpSpPr>
          <a:xfrm>
            <a:off x="1361354" y="1958108"/>
            <a:ext cx="4305228" cy="2473325"/>
            <a:chOff x="1462954" y="2105889"/>
            <a:chExt cx="4305228" cy="2473325"/>
          </a:xfrm>
        </p:grpSpPr>
        <p:pic>
          <p:nvPicPr>
            <p:cNvPr id="334" name="Google Shape;33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2954" y="2105889"/>
              <a:ext cx="4305228" cy="24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68091" y="2428968"/>
              <a:ext cx="1138527" cy="5789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10"/>
          <p:cNvGrpSpPr/>
          <p:nvPr/>
        </p:nvGrpSpPr>
        <p:grpSpPr>
          <a:xfrm>
            <a:off x="6911356" y="1906554"/>
            <a:ext cx="4063779" cy="4774800"/>
            <a:chOff x="6911356" y="1906554"/>
            <a:chExt cx="4063779" cy="4774800"/>
          </a:xfrm>
        </p:grpSpPr>
        <p:pic>
          <p:nvPicPr>
            <p:cNvPr id="337" name="Google Shape;33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73455" y="1906554"/>
              <a:ext cx="3823854" cy="2454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11356" y="4262185"/>
              <a:ext cx="4063779" cy="241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92855" y="2193441"/>
              <a:ext cx="1138527" cy="578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85219" y="4447114"/>
              <a:ext cx="1138527" cy="578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10"/>
          <p:cNvSpPr txBox="1"/>
          <p:nvPr/>
        </p:nvSpPr>
        <p:spPr>
          <a:xfrm>
            <a:off x="8475521" y="1637478"/>
            <a:ext cx="1366910" cy="400110"/>
          </a:xfrm>
          <a:prstGeom prst="rect">
            <a:avLst/>
          </a:prstGeom>
          <a:noFill/>
          <a:ln cap="flat" cmpd="sng" w="19050">
            <a:solidFill>
              <a:srgbClr val="A2EA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NNRA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2818248" y="1637478"/>
            <a:ext cx="1366910" cy="400110"/>
          </a:xfrm>
          <a:prstGeom prst="rect">
            <a:avLst/>
          </a:prstGeom>
          <a:noFill/>
          <a:ln cap="flat" cmpd="sng" w="19050">
            <a:solidFill>
              <a:srgbClr val="A2EA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SARIMAX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0"/>
          <p:cNvGrpSpPr/>
          <p:nvPr/>
        </p:nvGrpSpPr>
        <p:grpSpPr>
          <a:xfrm>
            <a:off x="1033606" y="4618182"/>
            <a:ext cx="5561158" cy="1687146"/>
            <a:chOff x="1033606" y="4618182"/>
            <a:chExt cx="5561158" cy="1687146"/>
          </a:xfrm>
        </p:grpSpPr>
        <p:sp>
          <p:nvSpPr>
            <p:cNvPr id="344" name="Google Shape;344;p10"/>
            <p:cNvSpPr txBox="1"/>
            <p:nvPr/>
          </p:nvSpPr>
          <p:spPr>
            <a:xfrm>
              <a:off x="1874983" y="4618182"/>
              <a:ext cx="371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Variables exógenas (var. meteorológicas)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5" name="Google Shape;345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33606" y="5005795"/>
              <a:ext cx="1857375" cy="1299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64874" y="5125725"/>
              <a:ext cx="1856509" cy="1080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85315" y="5159436"/>
              <a:ext cx="1709449" cy="11111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10"/>
          <p:cNvSpPr/>
          <p:nvPr/>
        </p:nvSpPr>
        <p:spPr>
          <a:xfrm>
            <a:off x="877825" y="4523800"/>
            <a:ext cx="5953200" cy="1976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/>
          <p:nvPr>
            <p:ph type="title"/>
          </p:nvPr>
        </p:nvSpPr>
        <p:spPr>
          <a:xfrm>
            <a:off x="3349861" y="654048"/>
            <a:ext cx="548923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CONCLUSIONES </a:t>
            </a:r>
            <a:endParaRPr/>
          </a:p>
        </p:txBody>
      </p:sp>
      <p:sp>
        <p:nvSpPr>
          <p:cNvPr id="354" name="Google Shape;354;p11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sp>
        <p:nvSpPr>
          <p:cNvPr id="355" name="Google Shape;355;p11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6" name="Google Shape;356;p11"/>
          <p:cNvSpPr txBox="1"/>
          <p:nvPr>
            <p:ph idx="1" type="body"/>
          </p:nvPr>
        </p:nvSpPr>
        <p:spPr>
          <a:xfrm>
            <a:off x="1615821" y="1907177"/>
            <a:ext cx="9357360" cy="4037421"/>
          </a:xfrm>
          <a:prstGeom prst="rect">
            <a:avLst/>
          </a:prstGeom>
          <a:solidFill>
            <a:schemeClr val="accent4">
              <a:alpha val="64705"/>
            </a:schemeClr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/>
          <a:p>
            <a:pPr indent="-336550" lvl="0" marL="342900" rtl="0" algn="just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1900"/>
              <a:t>Hemos analizado los casos de dengue en los </a:t>
            </a:r>
            <a:r>
              <a:rPr b="1" lang="es-ES" sz="1900"/>
              <a:t>últimos 6 años </a:t>
            </a:r>
            <a:r>
              <a:rPr lang="es-ES" sz="1900"/>
              <a:t>en todo el territorio nacional.</a:t>
            </a:r>
            <a:endParaRPr sz="1900"/>
          </a:p>
          <a:p>
            <a:pPr indent="-336550" lvl="0" marL="342900" rtl="0" algn="just">
              <a:lnSpc>
                <a:spcPct val="12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1900"/>
              <a:t>Hemos identificado años donde han ocurrido </a:t>
            </a:r>
            <a:r>
              <a:rPr b="1" lang="es-ES" sz="1900"/>
              <a:t>brotes epidémicos</a:t>
            </a:r>
            <a:r>
              <a:rPr lang="es-ES" sz="1900"/>
              <a:t>.</a:t>
            </a:r>
            <a:endParaRPr sz="1900"/>
          </a:p>
          <a:p>
            <a:pPr indent="-336550" lvl="0" marL="342900" rtl="0" algn="just">
              <a:lnSpc>
                <a:spcPct val="12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1900"/>
              <a:t>Hemos analizado la </a:t>
            </a:r>
            <a:r>
              <a:rPr b="1" lang="es-ES" sz="1900"/>
              <a:t>distribución geográfica </a:t>
            </a:r>
            <a:r>
              <a:rPr lang="es-ES" sz="1900"/>
              <a:t>de los casos.</a:t>
            </a:r>
            <a:endParaRPr sz="1900"/>
          </a:p>
          <a:p>
            <a:pPr indent="-336550" lvl="0" marL="342900" rtl="0" algn="just">
              <a:lnSpc>
                <a:spcPct val="12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1900"/>
              <a:t>Hemos analizado la posible </a:t>
            </a:r>
            <a:r>
              <a:rPr b="1" lang="es-ES" sz="1900"/>
              <a:t>correlación con variables meteorológicas </a:t>
            </a:r>
            <a:r>
              <a:rPr lang="es-ES" sz="1900"/>
              <a:t>en cada provincia y hemos encontrado correlaciones no causales, principalmente con la </a:t>
            </a:r>
            <a:r>
              <a:rPr b="1" lang="es-ES" sz="1900"/>
              <a:t>HUMEDAD RELATIVA</a:t>
            </a:r>
            <a:r>
              <a:rPr lang="es-ES" sz="1900"/>
              <a:t>.</a:t>
            </a:r>
            <a:endParaRPr sz="1900"/>
          </a:p>
          <a:p>
            <a:pPr indent="-336550" lvl="0" marL="342900" rtl="0" algn="just">
              <a:lnSpc>
                <a:spcPct val="12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1900"/>
              <a:t>Hemos creado y ajustado modelos </a:t>
            </a:r>
            <a:r>
              <a:rPr b="1" lang="es-ES" sz="1900"/>
              <a:t>de series temporales para predecir el número de contagios</a:t>
            </a:r>
            <a:r>
              <a:rPr lang="es-ES" sz="1900"/>
              <a:t>, tanto a nivel provincial como nacional.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DNA structure" id="361" name="Google Shape;361;p12"/>
          <p:cNvPicPr preferRelativeResize="0"/>
          <p:nvPr>
            <p:ph idx="2" type="pic"/>
          </p:nvPr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2"/>
          <p:cNvSpPr txBox="1"/>
          <p:nvPr>
            <p:ph type="title"/>
          </p:nvPr>
        </p:nvSpPr>
        <p:spPr>
          <a:xfrm>
            <a:off x="1535715" y="1485302"/>
            <a:ext cx="9120570" cy="3887396"/>
          </a:xfrm>
          <a:prstGeom prst="rect">
            <a:avLst/>
          </a:prstGeom>
          <a:solidFill>
            <a:schemeClr val="accent4">
              <a:alpha val="67843"/>
            </a:schemeClr>
          </a:solidFill>
          <a:ln>
            <a:noFill/>
          </a:ln>
        </p:spPr>
        <p:txBody>
          <a:bodyPr anchorCtr="0" anchor="b" bIns="1097275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GRACIAS</a:t>
            </a:r>
            <a:endParaRPr/>
          </a:p>
        </p:txBody>
      </p:sp>
      <p:pic>
        <p:nvPicPr>
          <p:cNvPr descr="Bacteria cultured in a petri dish for a laboratory or a scientific investigation" id="363" name="Google Shape;363;p1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612648"/>
            <a:ext cx="2286000" cy="228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12"/>
          <p:cNvSpPr txBox="1"/>
          <p:nvPr>
            <p:ph idx="1" type="body"/>
          </p:nvPr>
        </p:nvSpPr>
        <p:spPr>
          <a:xfrm>
            <a:off x="1572768" y="5751576"/>
            <a:ext cx="9116568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 cap="none"/>
              <a:t>AGUSTINA GIULIODORI PICCO​</a:t>
            </a:r>
            <a:endParaRPr/>
          </a:p>
          <a:p>
            <a:pPr indent="0" lvl="0" marL="0" rtl="0" algn="ctr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 cap="none"/>
              <a:t>AGUS.GIULIO@GMAIL.COM| LINKEDIN: AGUSTINA-GIULIODORI</a:t>
            </a:r>
            <a:endParaRPr sz="2000" cap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SOBRE MI</a:t>
            </a:r>
            <a:endParaRPr/>
          </a:p>
        </p:txBody>
      </p:sp>
      <p:sp>
        <p:nvSpPr>
          <p:cNvPr id="239" name="Google Shape;239;p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0" name="Google Shape;240;p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pic>
        <p:nvPicPr>
          <p:cNvPr id="241" name="Google Shape;2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46224"/>
            <a:ext cx="3241222" cy="432163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"/>
          <p:cNvSpPr txBox="1"/>
          <p:nvPr/>
        </p:nvSpPr>
        <p:spPr>
          <a:xfrm>
            <a:off x="6312328" y="2081785"/>
            <a:ext cx="37788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AGUSTINA GIULIODORI PICCO</a:t>
            </a:r>
            <a:endParaRPr/>
          </a:p>
        </p:txBody>
      </p:sp>
      <p:sp>
        <p:nvSpPr>
          <p:cNvPr id="243" name="Google Shape;243;p2"/>
          <p:cNvSpPr txBox="1"/>
          <p:nvPr/>
        </p:nvSpPr>
        <p:spPr>
          <a:xfrm>
            <a:off x="5286102" y="3109003"/>
            <a:ext cx="58312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Ingeniera biomédica 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la Universidad Nacional de Córdoba (2013-2018), continué mi carrera como investigadora en el ámbito de métodos numéricos. Obtuve el </a:t>
            </a: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doctorado en Ingeniería Civil 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la Universidad Politècnica de Catalunya (2023), en donde utilicé técnicas de Machine Learning para reducción dimensional. Comencé la Diplomatura en Ciencia de Datos con R y Python para complementar mi formación en este ámbito.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6608" y="372009"/>
            <a:ext cx="2993837" cy="94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type="title"/>
          </p:nvPr>
        </p:nvSpPr>
        <p:spPr>
          <a:xfrm>
            <a:off x="1295399" y="1124712"/>
            <a:ext cx="8867503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DENGUE EN EL MUNDO</a:t>
            </a:r>
            <a:endParaRPr/>
          </a:p>
        </p:txBody>
      </p:sp>
      <p:sp>
        <p:nvSpPr>
          <p:cNvPr id="250" name="Google Shape;250;p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sp>
        <p:nvSpPr>
          <p:cNvPr id="251" name="Google Shape;251;p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2" name="Google Shape;2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564" y="1921247"/>
            <a:ext cx="7584418" cy="413339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"/>
          <p:cNvSpPr txBox="1"/>
          <p:nvPr/>
        </p:nvSpPr>
        <p:spPr>
          <a:xfrm>
            <a:off x="3123475" y="6101625"/>
            <a:ext cx="627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de https://www.cdc.gov/dengue/areaswithrisk/around-the-world.html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sp>
        <p:nvSpPr>
          <p:cNvPr id="259" name="Google Shape;259;p4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0" name="Google Shape;260;p4"/>
          <p:cNvSpPr txBox="1"/>
          <p:nvPr>
            <p:ph idx="1" type="subTitle"/>
          </p:nvPr>
        </p:nvSpPr>
        <p:spPr>
          <a:xfrm>
            <a:off x="1819656" y="5943600"/>
            <a:ext cx="4809744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/>
              <a:t>MOSQUITOS DE TRANSMISIÓN</a:t>
            </a:r>
            <a:endParaRPr/>
          </a:p>
        </p:txBody>
      </p:sp>
      <p:pic>
        <p:nvPicPr>
          <p:cNvPr id="261" name="Google Shape;2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927" y="1393642"/>
            <a:ext cx="4248942" cy="339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2114" y="1393642"/>
            <a:ext cx="4296652" cy="333947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"/>
          <p:cNvSpPr txBox="1"/>
          <p:nvPr/>
        </p:nvSpPr>
        <p:spPr>
          <a:xfrm>
            <a:off x="6286501" y="515550"/>
            <a:ext cx="473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*Imágenes de https://www.cdc.gov/dengue/transmission/index.html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sp>
        <p:nvSpPr>
          <p:cNvPr id="269" name="Google Shape;269;p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0" name="Google Shape;270;p5"/>
          <p:cNvSpPr txBox="1"/>
          <p:nvPr>
            <p:ph idx="1" type="subTitle"/>
          </p:nvPr>
        </p:nvSpPr>
        <p:spPr>
          <a:xfrm>
            <a:off x="1819656" y="5943600"/>
            <a:ext cx="4809744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/>
              <a:t>CONTAGIOS Y SÍNTOMAS</a:t>
            </a:r>
            <a:endParaRPr/>
          </a:p>
        </p:txBody>
      </p:sp>
      <p:pic>
        <p:nvPicPr>
          <p:cNvPr id="271" name="Google Shape;2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030" y="1295637"/>
            <a:ext cx="6418067" cy="39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2418" y="1191100"/>
            <a:ext cx="3505225" cy="4197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"/>
          <p:cNvSpPr txBox="1"/>
          <p:nvPr/>
        </p:nvSpPr>
        <p:spPr>
          <a:xfrm>
            <a:off x="929025" y="685800"/>
            <a:ext cx="63111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Gráfica de </a:t>
            </a:r>
            <a:r>
              <a:rPr b="1" i="0"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Health Organization </a:t>
            </a:r>
            <a:r>
              <a:rPr b="0" i="0"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(WHO). Report of the scientific working group meeting on dengue.</a:t>
            </a:r>
            <a:endParaRPr b="0" i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 txBox="1"/>
          <p:nvPr/>
        </p:nvSpPr>
        <p:spPr>
          <a:xfrm>
            <a:off x="7748700" y="685800"/>
            <a:ext cx="44433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de https://www.cdc.gov/dengue/symptoms/index.html  </a:t>
            </a:r>
            <a:endParaRPr b="0" i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1295399" y="1124712"/>
            <a:ext cx="8867503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DENGUE EN ARGENTINA</a:t>
            </a:r>
            <a:endParaRPr/>
          </a:p>
        </p:txBody>
      </p:sp>
      <p:sp>
        <p:nvSpPr>
          <p:cNvPr id="280" name="Google Shape;280;p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sp>
        <p:nvSpPr>
          <p:cNvPr id="281" name="Google Shape;281;p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82" name="Google Shape;282;p6"/>
          <p:cNvPicPr preferRelativeResize="0"/>
          <p:nvPr/>
        </p:nvPicPr>
        <p:blipFill rotWithShape="1">
          <a:blip r:embed="rId3">
            <a:alphaModFix/>
          </a:blip>
          <a:srcRect b="0" l="0" r="0" t="3551"/>
          <a:stretch/>
        </p:blipFill>
        <p:spPr>
          <a:xfrm>
            <a:off x="877824" y="1895475"/>
            <a:ext cx="348138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7372" y="2438401"/>
            <a:ext cx="668146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289" name="Google Shape;289;p7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0" name="Google Shape;290;p7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pic>
        <p:nvPicPr>
          <p:cNvPr id="291" name="Google Shape;291;p7"/>
          <p:cNvPicPr preferRelativeResize="0"/>
          <p:nvPr/>
        </p:nvPicPr>
        <p:blipFill rotWithShape="1">
          <a:blip r:embed="rId3">
            <a:alphaModFix/>
          </a:blip>
          <a:srcRect b="0" l="0" r="26758" t="0"/>
          <a:stretch/>
        </p:blipFill>
        <p:spPr>
          <a:xfrm>
            <a:off x="2095500" y="1352685"/>
            <a:ext cx="2409825" cy="485126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7"/>
          <p:cNvSpPr txBox="1"/>
          <p:nvPr/>
        </p:nvSpPr>
        <p:spPr>
          <a:xfrm>
            <a:off x="5049107" y="2638426"/>
            <a:ext cx="656215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Analizar la </a:t>
            </a: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incidencia de dengue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las diferentes provincias de Argentina desde el año 2018 al 2023.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 la relación entre </a:t>
            </a: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meteorológicas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propagación de dicha enfermedad.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si existen </a:t>
            </a: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patrones estacionales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incidencia de dengue en Argentina.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modelos que nos permitan </a:t>
            </a: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predecir la incidencia futura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dengue basados en datos históricos de la enfermedad y variables meteorológicas.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ALGORITMOS ML</a:t>
            </a:r>
            <a:endParaRPr/>
          </a:p>
        </p:txBody>
      </p:sp>
      <p:sp>
        <p:nvSpPr>
          <p:cNvPr id="298" name="Google Shape;298;p8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9" name="Google Shape;299;p8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pic>
        <p:nvPicPr>
          <p:cNvPr id="300" name="Google Shape;3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717" y="2640843"/>
            <a:ext cx="4118431" cy="3067049"/>
          </a:xfrm>
          <a:prstGeom prst="rect">
            <a:avLst/>
          </a:prstGeom>
          <a:noFill/>
          <a:ln cap="sq" cmpd="sng" w="38100">
            <a:solidFill>
              <a:srgbClr val="A2EA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301" name="Google Shape;301;p8"/>
          <p:cNvGrpSpPr/>
          <p:nvPr/>
        </p:nvGrpSpPr>
        <p:grpSpPr>
          <a:xfrm>
            <a:off x="6438860" y="3186941"/>
            <a:ext cx="5193224" cy="1974843"/>
            <a:chOff x="6391277" y="2656237"/>
            <a:chExt cx="4276722" cy="1974843"/>
          </a:xfrm>
        </p:grpSpPr>
        <p:grpSp>
          <p:nvGrpSpPr>
            <p:cNvPr id="302" name="Google Shape;302;p8"/>
            <p:cNvGrpSpPr/>
            <p:nvPr/>
          </p:nvGrpSpPr>
          <p:grpSpPr>
            <a:xfrm>
              <a:off x="6867527" y="2656237"/>
              <a:ext cx="3400163" cy="639413"/>
              <a:chOff x="6734175" y="2656237"/>
              <a:chExt cx="3400163" cy="639413"/>
            </a:xfrm>
          </p:grpSpPr>
          <p:sp>
            <p:nvSpPr>
              <p:cNvPr id="303" name="Google Shape;303;p8"/>
              <p:cNvSpPr/>
              <p:nvPr/>
            </p:nvSpPr>
            <p:spPr>
              <a:xfrm>
                <a:off x="6734175" y="2656237"/>
                <a:ext cx="3333750" cy="639413"/>
              </a:xfrm>
              <a:prstGeom prst="rect">
                <a:avLst/>
              </a:prstGeom>
              <a:solidFill>
                <a:schemeClr val="accent4">
                  <a:alpha val="53725"/>
                </a:schemeClr>
              </a:solidFill>
              <a:ln cap="flat" cmpd="sng" w="12700">
                <a:solidFill>
                  <a:srgbClr val="A2EAD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"/>
              <p:cNvSpPr txBox="1"/>
              <p:nvPr/>
            </p:nvSpPr>
            <p:spPr>
              <a:xfrm>
                <a:off x="6943538" y="2745087"/>
                <a:ext cx="3190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SERIES TEMPORALES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8"/>
            <p:cNvSpPr txBox="1"/>
            <p:nvPr/>
          </p:nvSpPr>
          <p:spPr>
            <a:xfrm>
              <a:off x="6391277" y="4230970"/>
              <a:ext cx="1181100" cy="400110"/>
            </a:xfrm>
            <a:prstGeom prst="rect">
              <a:avLst/>
            </a:prstGeom>
            <a:noFill/>
            <a:ln cap="flat" cmpd="sng" w="19050">
              <a:solidFill>
                <a:srgbClr val="A2EA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SARIMAX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 txBox="1"/>
            <p:nvPr/>
          </p:nvSpPr>
          <p:spPr>
            <a:xfrm>
              <a:off x="9486899" y="4230970"/>
              <a:ext cx="1181100" cy="400110"/>
            </a:xfrm>
            <a:prstGeom prst="rect">
              <a:avLst/>
            </a:prstGeom>
            <a:noFill/>
            <a:ln cap="flat" cmpd="sng" w="19050">
              <a:solidFill>
                <a:srgbClr val="A2EA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NNAR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8"/>
            <p:cNvCxnSpPr/>
            <p:nvPr/>
          </p:nvCxnSpPr>
          <p:spPr>
            <a:xfrm flipH="1">
              <a:off x="7724775" y="3406122"/>
              <a:ext cx="514352" cy="714375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8753477" y="3385218"/>
              <a:ext cx="533398" cy="735279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S"/>
              <a:t>PREDICCIONES: NACIONAL</a:t>
            </a:r>
            <a:endParaRPr/>
          </a:p>
        </p:txBody>
      </p:sp>
      <p:sp>
        <p:nvSpPr>
          <p:cNvPr id="314" name="Google Shape;314;p9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5" name="Google Shape;315;p9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DENGUE</a:t>
            </a:r>
            <a:endParaRPr/>
          </a:p>
        </p:txBody>
      </p:sp>
      <p:grpSp>
        <p:nvGrpSpPr>
          <p:cNvPr id="316" name="Google Shape;316;p9"/>
          <p:cNvGrpSpPr/>
          <p:nvPr/>
        </p:nvGrpSpPr>
        <p:grpSpPr>
          <a:xfrm>
            <a:off x="1259177" y="1935351"/>
            <a:ext cx="4411952" cy="3693202"/>
            <a:chOff x="1259177" y="1935351"/>
            <a:chExt cx="4411952" cy="3693202"/>
          </a:xfrm>
        </p:grpSpPr>
        <p:grpSp>
          <p:nvGrpSpPr>
            <p:cNvPr id="317" name="Google Shape;317;p9"/>
            <p:cNvGrpSpPr/>
            <p:nvPr/>
          </p:nvGrpSpPr>
          <p:grpSpPr>
            <a:xfrm>
              <a:off x="1259177" y="2611148"/>
              <a:ext cx="4411952" cy="3017405"/>
              <a:chOff x="1434668" y="2463366"/>
              <a:chExt cx="4411952" cy="3017405"/>
            </a:xfrm>
          </p:grpSpPr>
          <p:pic>
            <p:nvPicPr>
              <p:cNvPr id="318" name="Google Shape;318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434668" y="2463366"/>
                <a:ext cx="4411952" cy="30174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212398" y="2620333"/>
                <a:ext cx="2285711" cy="10869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0" name="Google Shape;320;p9"/>
            <p:cNvSpPr txBox="1"/>
            <p:nvPr/>
          </p:nvSpPr>
          <p:spPr>
            <a:xfrm>
              <a:off x="2688939" y="1935351"/>
              <a:ext cx="1366910" cy="400110"/>
            </a:xfrm>
            <a:prstGeom prst="rect">
              <a:avLst/>
            </a:prstGeom>
            <a:noFill/>
            <a:ln cap="flat" cmpd="sng" w="19050">
              <a:solidFill>
                <a:srgbClr val="A2EA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SARIMA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9"/>
          <p:cNvGrpSpPr/>
          <p:nvPr/>
        </p:nvGrpSpPr>
        <p:grpSpPr>
          <a:xfrm>
            <a:off x="6414366" y="2009243"/>
            <a:ext cx="4613852" cy="3533295"/>
            <a:chOff x="6414366" y="1972297"/>
            <a:chExt cx="4613852" cy="3533295"/>
          </a:xfrm>
        </p:grpSpPr>
        <p:grpSp>
          <p:nvGrpSpPr>
            <p:cNvPr id="322" name="Google Shape;322;p9"/>
            <p:cNvGrpSpPr/>
            <p:nvPr/>
          </p:nvGrpSpPr>
          <p:grpSpPr>
            <a:xfrm>
              <a:off x="6414366" y="2573483"/>
              <a:ext cx="4613852" cy="2932109"/>
              <a:chOff x="6469784" y="2702793"/>
              <a:chExt cx="4613852" cy="2932109"/>
            </a:xfrm>
          </p:grpSpPr>
          <p:pic>
            <p:nvPicPr>
              <p:cNvPr id="323" name="Google Shape;323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69784" y="2702793"/>
                <a:ext cx="4613852" cy="2932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250834" y="2896199"/>
                <a:ext cx="2059421" cy="754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5" name="Google Shape;325;p9"/>
            <p:cNvSpPr txBox="1"/>
            <p:nvPr/>
          </p:nvSpPr>
          <p:spPr>
            <a:xfrm>
              <a:off x="8109600" y="1972297"/>
              <a:ext cx="1366910" cy="400110"/>
            </a:xfrm>
            <a:prstGeom prst="rect">
              <a:avLst/>
            </a:prstGeom>
            <a:noFill/>
            <a:ln cap="flat" cmpd="sng" w="19050">
              <a:solidFill>
                <a:srgbClr val="A2EA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NNAR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2024-05-06T08:10:39Z</dcterms:created>
  <dc:creator>Agustina Giuliodori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