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8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92929"/>
    <a:srgbClr val="86D921"/>
    <a:srgbClr val="FCBC4A"/>
    <a:srgbClr val="FE8D48"/>
    <a:srgbClr val="FF8D47"/>
    <a:srgbClr val="5F5F5F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 varScale="1">
        <p:scale>
          <a:sx n="73" d="100"/>
          <a:sy n="73" d="100"/>
        </p:scale>
        <p:origin x="-12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369472-8F97-46BF-AB37-80BDB574B4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C8B8BB-D888-46B8-BC3C-C35389032CF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14"/>
          <p:cNvSpPr>
            <a:spLocks noChangeArrowheads="1"/>
          </p:cNvSpPr>
          <p:nvPr/>
        </p:nvSpPr>
        <p:spPr bwMode="gray">
          <a:xfrm>
            <a:off x="7172325" y="1028700"/>
            <a:ext cx="1971675" cy="582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gray">
          <a:xfrm>
            <a:off x="0" y="0"/>
            <a:ext cx="7142163" cy="5734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5676900"/>
            <a:ext cx="7142163" cy="1182688"/>
          </a:xfrm>
          <a:prstGeom prst="rect">
            <a:avLst/>
          </a:prstGeom>
          <a:solidFill>
            <a:srgbClr val="D3D3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7172325" y="0"/>
            <a:ext cx="1971675" cy="990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091" name="Picture 19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676775" y="1323975"/>
            <a:ext cx="2465388" cy="3387725"/>
          </a:xfrm>
          <a:prstGeom prst="rect">
            <a:avLst/>
          </a:prstGeom>
          <a:noFill/>
        </p:spPr>
      </p:pic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571625" y="4721225"/>
            <a:ext cx="7572375" cy="16033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4800600"/>
            <a:ext cx="7096125" cy="990600"/>
          </a:xfrm>
        </p:spPr>
        <p:txBody>
          <a:bodyPr/>
          <a:lstStyle>
            <a:lvl1pPr algn="l">
              <a:defRPr sz="4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5943600"/>
            <a:ext cx="4038600" cy="457200"/>
          </a:xfrm>
        </p:spPr>
        <p:txBody>
          <a:bodyPr/>
          <a:lstStyle>
            <a:lvl1pPr marL="0" indent="0">
              <a:buFontTx/>
              <a:buNone/>
              <a:defRPr sz="18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AF263BF1-D612-40F9-8420-528A9B4B03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gray">
          <a:xfrm>
            <a:off x="7239000" y="304800"/>
            <a:ext cx="18383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  <a:latin typeface="Arial Black" pitchFamily="34" charset="0"/>
              </a:rPr>
              <a:t>L/O/G/O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59C6A-A461-4B27-9A62-C5F0A05BA8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7963"/>
            <a:ext cx="2057400" cy="5765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7963"/>
            <a:ext cx="6019800" cy="5765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FF3B3-D9D2-4A4B-BF23-9F5EF5E1E5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963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0676F6-69D7-43BE-B34E-9FC28FE2AD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963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358C4-C7AD-485A-B910-7986166FE0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5EA3A-84EF-477E-A59B-1A9C2B622C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623CA-EF5C-4CF9-8C74-9A8DA29251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0A662-DB67-4D52-BBDF-66E2217B75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317E5-D8C9-4C1C-865D-727CA6A3CC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9BCED-00D3-4ECD-8B47-A7813FF9A6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06929-F8F9-4FD9-8D65-17EB80B892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34760-40A0-4A6B-954C-F1078EB481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6A1F9-3613-4BFA-A5AD-7851972EC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8893175" y="1035050"/>
            <a:ext cx="250825" cy="1776413"/>
          </a:xfrm>
          <a:prstGeom prst="rect">
            <a:avLst/>
          </a:prstGeom>
          <a:solidFill>
            <a:srgbClr val="DCDC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8893175" y="2855913"/>
            <a:ext cx="250825" cy="40020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0" y="0"/>
            <a:ext cx="9144000" cy="990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gray">
          <a:xfrm>
            <a:off x="0" y="115888"/>
            <a:ext cx="8893175" cy="874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0796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5D5C61-675B-4E02-A634-C1BB40E02B6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43" y="214290"/>
            <a:ext cx="7096125" cy="990600"/>
          </a:xfrm>
        </p:spPr>
        <p:txBody>
          <a:bodyPr/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Rekayasa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Perangkat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Lunak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000232" y="4857760"/>
            <a:ext cx="5072098" cy="1500198"/>
          </a:xfrm>
        </p:spPr>
        <p:txBody>
          <a:bodyPr/>
          <a:lstStyle/>
          <a:p>
            <a:r>
              <a:rPr lang="en-US" i="0" dirty="0" err="1" smtClean="0"/>
              <a:t>Nama</a:t>
            </a:r>
            <a:r>
              <a:rPr lang="en-US" i="0" dirty="0" smtClean="0"/>
              <a:t>		: </a:t>
            </a:r>
            <a:r>
              <a:rPr lang="id-ID" i="0" dirty="0" smtClean="0"/>
              <a:t>Moch.Duwi Agus Hermawan</a:t>
            </a:r>
            <a:endParaRPr lang="en-US" i="0" dirty="0" smtClean="0"/>
          </a:p>
          <a:p>
            <a:r>
              <a:rPr lang="en-US" i="0" dirty="0" smtClean="0"/>
              <a:t>NIM		: 14210241</a:t>
            </a:r>
            <a:r>
              <a:rPr lang="id-ID" i="0" dirty="0" smtClean="0"/>
              <a:t>90</a:t>
            </a:r>
            <a:endParaRPr lang="en-US" i="0" dirty="0" smtClean="0"/>
          </a:p>
          <a:p>
            <a:r>
              <a:rPr lang="en-US" i="0" dirty="0" err="1" smtClean="0"/>
              <a:t>Kelas</a:t>
            </a:r>
            <a:r>
              <a:rPr lang="en-US" i="0" dirty="0" smtClean="0"/>
              <a:t>		: MI-7</a:t>
            </a:r>
            <a:endParaRPr lang="id-ID" i="0" dirty="0" smtClean="0"/>
          </a:p>
          <a:p>
            <a:r>
              <a:rPr lang="en-US" i="0" dirty="0" err="1" smtClean="0"/>
              <a:t>Dosen</a:t>
            </a:r>
            <a:r>
              <a:rPr lang="en-US" i="0" dirty="0" smtClean="0"/>
              <a:t> 		: </a:t>
            </a:r>
            <a:r>
              <a:rPr lang="en-US" i="0" dirty="0" err="1" smtClean="0"/>
              <a:t>Teguh</a:t>
            </a:r>
            <a:r>
              <a:rPr lang="en-US" i="0" dirty="0" smtClean="0"/>
              <a:t> </a:t>
            </a:r>
            <a:r>
              <a:rPr lang="en-US" i="0" dirty="0" err="1" smtClean="0"/>
              <a:t>Pribadi</a:t>
            </a:r>
            <a:r>
              <a:rPr lang="en-US" i="0" dirty="0" smtClean="0"/>
              <a:t> </a:t>
            </a:r>
            <a:r>
              <a:rPr lang="en-US" i="0" dirty="0" err="1" smtClean="0"/>
              <a:t>S.Pd</a:t>
            </a:r>
            <a:endParaRPr lang="en-US" i="0" dirty="0" smtClean="0"/>
          </a:p>
          <a:p>
            <a:endParaRPr lang="id-ID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493698"/>
            <a:ext cx="8229600" cy="792162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……?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02085"/>
          </a:xfrm>
        </p:spPr>
        <p:txBody>
          <a:bodyPr/>
          <a:lstStyle/>
          <a:p>
            <a:r>
              <a:rPr lang="id-ID" b="1" dirty="0" smtClean="0">
                <a:latin typeface="Agency FB" pitchFamily="34" charset="0"/>
              </a:rPr>
              <a:t>Sebuah Sistem Operasi dibuat dengan menggunakan bahasa</a:t>
            </a:r>
            <a:r>
              <a:rPr lang="en-US" b="1" dirty="0" smtClean="0">
                <a:latin typeface="Agency FB" pitchFamily="34" charset="0"/>
              </a:rPr>
              <a:t> assembly</a:t>
            </a:r>
            <a:r>
              <a:rPr lang="id-ID" b="1" dirty="0" smtClean="0">
                <a:latin typeface="Agency FB" pitchFamily="34" charset="0"/>
              </a:rPr>
              <a:t> dengan mengkombinasikan berbagai algoritma pemrograman</a:t>
            </a:r>
            <a:r>
              <a:rPr lang="en-US" b="1" dirty="0" smtClean="0">
                <a:latin typeface="Agency FB" pitchFamily="34" charset="0"/>
              </a:rPr>
              <a:t>, yang </a:t>
            </a:r>
            <a:r>
              <a:rPr lang="en-US" b="1" dirty="0" err="1" smtClean="0">
                <a:latin typeface="Agency FB" pitchFamily="34" charset="0"/>
              </a:rPr>
              <a:t>langsung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dijalankan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di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sebuah</a:t>
            </a:r>
            <a:r>
              <a:rPr lang="en-US" b="1" dirty="0" smtClean="0">
                <a:latin typeface="Agency FB" pitchFamily="34" charset="0"/>
              </a:rPr>
              <a:t> kernel </a:t>
            </a:r>
            <a:r>
              <a:rPr lang="en-US" b="1" dirty="0" err="1" smtClean="0">
                <a:latin typeface="Agency FB" pitchFamily="34" charset="0"/>
              </a:rPr>
              <a:t>disebuah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komputer</a:t>
            </a:r>
            <a:r>
              <a:rPr lang="en-US" b="1" dirty="0" smtClean="0">
                <a:latin typeface="Agency FB" pitchFamily="34" charset="0"/>
              </a:rPr>
              <a:t>.</a:t>
            </a:r>
            <a:endParaRPr lang="id-ID" b="1" dirty="0" smtClean="0">
              <a:latin typeface="Agency FB" pitchFamily="34" charset="0"/>
            </a:endParaRPr>
          </a:p>
          <a:p>
            <a:endParaRPr lang="id-ID" dirty="0"/>
          </a:p>
        </p:txBody>
      </p:sp>
      <p:pic>
        <p:nvPicPr>
          <p:cNvPr id="4" name="Picture 45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6938" y="4267200"/>
            <a:ext cx="1897062" cy="2605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MITOS 1 – </a:t>
            </a:r>
            <a:r>
              <a:rPr lang="en-US" dirty="0" err="1" smtClean="0"/>
              <a:t>Managemen</a:t>
            </a:r>
            <a:r>
              <a:rPr lang="en-US" dirty="0" smtClean="0"/>
              <a:t> (1)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71422" y="1000108"/>
            <a:ext cx="6429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/>
              <a:t>“Project manager (PM) </a:t>
            </a:r>
            <a:r>
              <a:rPr lang="en-US" b="1" i="0" dirty="0" err="1" smtClean="0"/>
              <a:t>sebagai</a:t>
            </a:r>
            <a:r>
              <a:rPr lang="en-US" b="1" i="0" dirty="0" smtClean="0"/>
              <a:t> </a:t>
            </a:r>
            <a:r>
              <a:rPr lang="en-US" b="1" i="0" dirty="0" err="1" smtClean="0"/>
              <a:t>penanggung</a:t>
            </a:r>
            <a:r>
              <a:rPr lang="en-US" b="1" i="0" dirty="0" smtClean="0"/>
              <a:t> </a:t>
            </a:r>
            <a:r>
              <a:rPr lang="en-US" b="1" i="0" dirty="0" err="1" smtClean="0"/>
              <a:t>jawab</a:t>
            </a:r>
            <a:r>
              <a:rPr lang="en-US" b="1" i="0" dirty="0" smtClean="0"/>
              <a:t> PL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b="1" i="0" dirty="0" err="1" smtClean="0"/>
              <a:t>dituntut</a:t>
            </a:r>
            <a:r>
              <a:rPr lang="en-US" b="1" i="0" dirty="0" smtClean="0"/>
              <a:t> </a:t>
            </a:r>
            <a:r>
              <a:rPr lang="en-US" b="1" i="0" dirty="0" err="1" smtClean="0"/>
              <a:t>menjaga</a:t>
            </a:r>
            <a:r>
              <a:rPr lang="en-US" b="1" i="0" dirty="0" smtClean="0"/>
              <a:t> budget, </a:t>
            </a:r>
            <a:r>
              <a:rPr lang="en-US" b="1" i="0" dirty="0" err="1" smtClean="0"/>
              <a:t>jadwal</a:t>
            </a:r>
            <a:r>
              <a:rPr lang="en-US" b="1" i="0" dirty="0" smtClean="0"/>
              <a:t>, </a:t>
            </a:r>
            <a:r>
              <a:rPr lang="en-US" b="1" i="0" dirty="0" err="1" smtClean="0"/>
              <a:t>kualitas</a:t>
            </a:r>
            <a:r>
              <a:rPr lang="en-US" b="1" i="0" dirty="0" smtClean="0"/>
              <a:t>”</a:t>
            </a:r>
            <a:endParaRPr lang="en-US" dirty="0"/>
          </a:p>
        </p:txBody>
      </p:sp>
      <p:pic>
        <p:nvPicPr>
          <p:cNvPr id="6" name="Picture 45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6938" y="4267200"/>
            <a:ext cx="1897062" cy="2605088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1371600" y="1928802"/>
            <a:ext cx="6324600" cy="132397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id-ID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1509713" y="2000239"/>
            <a:ext cx="1219200" cy="11842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1585913" y="2076439"/>
            <a:ext cx="608012" cy="59213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54510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gray">
          <a:xfrm>
            <a:off x="1785918" y="2071678"/>
            <a:ext cx="61266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6000" b="1" i="0" dirty="0" smtClean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520" y="21431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n-US" i="0" dirty="0" smtClean="0"/>
              <a:t>PM </a:t>
            </a:r>
            <a:r>
              <a:rPr lang="en-US" i="0" dirty="0" err="1" smtClean="0"/>
              <a:t>membelikan</a:t>
            </a:r>
            <a:r>
              <a:rPr lang="en-US" i="0" dirty="0" smtClean="0"/>
              <a:t> </a:t>
            </a:r>
            <a:r>
              <a:rPr lang="en-US" i="0" dirty="0" err="1" smtClean="0"/>
              <a:t>alat</a:t>
            </a:r>
            <a:r>
              <a:rPr lang="en-US" i="0" dirty="0" smtClean="0"/>
              <a:t> bantu </a:t>
            </a:r>
            <a:r>
              <a:rPr lang="en-US" i="0" dirty="0" err="1" smtClean="0"/>
              <a:t>pengembangan</a:t>
            </a:r>
            <a:r>
              <a:rPr lang="en-US" i="0" dirty="0" smtClean="0"/>
              <a:t> yang</a:t>
            </a:r>
            <a:r>
              <a:rPr lang="id-ID" i="0" dirty="0" smtClean="0"/>
              <a:t> </a:t>
            </a:r>
            <a:r>
              <a:rPr lang="en-US" i="0" dirty="0" smtClean="0"/>
              <a:t>super </a:t>
            </a:r>
            <a:r>
              <a:rPr lang="en-US" i="0" dirty="0" err="1" smtClean="0"/>
              <a:t>canggih</a:t>
            </a:r>
            <a:r>
              <a:rPr lang="en-US" i="0" dirty="0" smtClean="0"/>
              <a:t>, </a:t>
            </a:r>
            <a:r>
              <a:rPr lang="en-US" i="0" dirty="0" err="1" smtClean="0"/>
              <a:t>bahkan</a:t>
            </a:r>
            <a:r>
              <a:rPr lang="en-US" i="0" dirty="0" smtClean="0"/>
              <a:t> </a:t>
            </a:r>
            <a:r>
              <a:rPr lang="en-US" i="0" dirty="0" err="1" smtClean="0"/>
              <a:t>komputer</a:t>
            </a:r>
            <a:r>
              <a:rPr lang="en-US" i="0" dirty="0" smtClean="0"/>
              <a:t> </a:t>
            </a:r>
            <a:r>
              <a:rPr lang="en-US" i="0" dirty="0" err="1" smtClean="0"/>
              <a:t>generasi</a:t>
            </a:r>
            <a:r>
              <a:rPr lang="en-US" i="0" dirty="0" smtClean="0"/>
              <a:t> </a:t>
            </a:r>
            <a:r>
              <a:rPr lang="en-US" i="0" dirty="0" err="1" smtClean="0"/>
              <a:t>terbaru</a:t>
            </a:r>
            <a:r>
              <a:rPr lang="en-US" i="0" dirty="0" smtClean="0"/>
              <a:t>.</a:t>
            </a:r>
            <a:endParaRPr lang="en-US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596" y="3603500"/>
            <a:ext cx="75724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i="0" dirty="0" err="1" smtClean="0">
                <a:latin typeface="Agency FB" pitchFamily="34" charset="0"/>
                <a:cs typeface="Arial" charset="0"/>
              </a:rPr>
              <a:t>Masalah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pengembangan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perangkat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lunak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yang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berkualitas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lebih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penting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dari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sekedar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komputer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yang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terbaru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. CASE (Computer Aided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Sofware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Engineering) tools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lebih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penting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daripada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perangkat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keras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untuk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mendapatkan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kualitas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dan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produktifitas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yang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baik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,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tapi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banyak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pengembangperangkat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lunak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yang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tidak</a:t>
            </a:r>
            <a:r>
              <a:rPr lang="en-US" sz="2400" i="0" dirty="0" smtClean="0">
                <a:latin typeface="Agency FB" pitchFamily="34" charset="0"/>
                <a:cs typeface="Arial" charset="0"/>
              </a:rPr>
              <a:t> </a:t>
            </a:r>
            <a:r>
              <a:rPr lang="en-US" sz="2400" i="0" dirty="0" err="1" smtClean="0">
                <a:latin typeface="Agency FB" pitchFamily="34" charset="0"/>
                <a:cs typeface="Arial" charset="0"/>
              </a:rPr>
              <a:t>menyadarinya</a:t>
            </a:r>
            <a:endParaRPr lang="en-US" sz="2400" i="0" dirty="0">
              <a:latin typeface="Agency FB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71414"/>
            <a:ext cx="73581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MITOS 1 – </a:t>
            </a:r>
            <a:r>
              <a:rPr lang="en-US" sz="4400" dirty="0" err="1" smtClean="0"/>
              <a:t>Managemen</a:t>
            </a:r>
            <a:r>
              <a:rPr lang="en-US" sz="4400" dirty="0" smtClean="0"/>
              <a:t> (2)</a:t>
            </a:r>
            <a:endParaRPr lang="id-ID" sz="4400" dirty="0"/>
          </a:p>
        </p:txBody>
      </p:sp>
      <p:pic>
        <p:nvPicPr>
          <p:cNvPr id="5" name="Picture 45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6938" y="4267200"/>
            <a:ext cx="1897062" cy="2605088"/>
          </a:xfrm>
          <a:prstGeom prst="rect">
            <a:avLst/>
          </a:prstGeom>
          <a:noFill/>
        </p:spPr>
      </p:pic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1371600" y="1319207"/>
            <a:ext cx="6324600" cy="132397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id-ID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1509713" y="1390644"/>
            <a:ext cx="1219200" cy="11842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1585913" y="1466844"/>
            <a:ext cx="608012" cy="59213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54510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gray">
          <a:xfrm>
            <a:off x="1816192" y="1462083"/>
            <a:ext cx="61266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id-ID" sz="6000" b="1" dirty="0">
                <a:solidFill>
                  <a:srgbClr val="080808"/>
                </a:solidFill>
                <a:cs typeface="Arial" charset="0"/>
              </a:rPr>
              <a:t>2</a:t>
            </a:r>
            <a:endParaRPr lang="en-US" sz="6000" b="1" i="0" dirty="0" smtClean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28958" y="1571612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 smtClean="0"/>
              <a:t>Jika</a:t>
            </a:r>
            <a:r>
              <a:rPr lang="en-US" i="0" dirty="0" smtClean="0"/>
              <a:t> </a:t>
            </a:r>
            <a:r>
              <a:rPr lang="en-US" i="0" dirty="0" err="1" smtClean="0"/>
              <a:t>dikejar</a:t>
            </a:r>
            <a:r>
              <a:rPr lang="en-US" i="0" dirty="0" smtClean="0"/>
              <a:t> </a:t>
            </a:r>
            <a:r>
              <a:rPr lang="en-US" i="0" dirty="0" err="1" smtClean="0"/>
              <a:t>jadwal</a:t>
            </a:r>
            <a:r>
              <a:rPr lang="en-US" i="0" dirty="0" smtClean="0"/>
              <a:t>, </a:t>
            </a:r>
            <a:r>
              <a:rPr lang="en-US" i="0" dirty="0" err="1" smtClean="0"/>
              <a:t>apakah</a:t>
            </a:r>
            <a:r>
              <a:rPr lang="en-US" i="0" dirty="0" smtClean="0"/>
              <a:t> </a:t>
            </a:r>
            <a:r>
              <a:rPr lang="en-US" i="0" dirty="0" err="1" smtClean="0"/>
              <a:t>solusinya</a:t>
            </a:r>
            <a:r>
              <a:rPr lang="en-US" i="0" dirty="0" smtClean="0"/>
              <a:t> </a:t>
            </a:r>
            <a:r>
              <a:rPr lang="en-US" i="0" dirty="0" err="1" smtClean="0"/>
              <a:t>menambah</a:t>
            </a:r>
            <a:r>
              <a:rPr lang="id-ID" dirty="0"/>
              <a:t> </a:t>
            </a:r>
            <a:r>
              <a:rPr lang="en-US" dirty="0" smtClean="0"/>
              <a:t>programmer </a:t>
            </a:r>
            <a:r>
              <a:rPr lang="en-US" i="0" dirty="0" smtClean="0"/>
              <a:t>yang</a:t>
            </a:r>
            <a:r>
              <a:rPr lang="id-ID" i="0" dirty="0" smtClean="0"/>
              <a:t> </a:t>
            </a:r>
            <a:r>
              <a:rPr lang="en-US" i="0" dirty="0" err="1" smtClean="0"/>
              <a:t>mengerjakan</a:t>
            </a:r>
            <a:r>
              <a:rPr lang="en-US" i="0" dirty="0" smtClean="0"/>
              <a:t>?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2357454" y="2967334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effectLst/>
                <a:latin typeface="Agency FB" pitchFamily="34" charset="0"/>
              </a:rPr>
              <a:t>Membuat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perangkat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lunak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bukan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proses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mekanis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seperti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industri</a:t>
            </a:r>
            <a:r>
              <a:rPr lang="id-ID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manufaktur</a:t>
            </a:r>
            <a:r>
              <a:rPr lang="en-US" sz="3600" dirty="0" smtClean="0">
                <a:effectLst/>
                <a:latin typeface="Agency FB" pitchFamily="34" charset="0"/>
              </a:rPr>
              <a:t>. </a:t>
            </a:r>
            <a:r>
              <a:rPr lang="en-US" sz="3600" dirty="0" err="1" smtClean="0">
                <a:effectLst/>
                <a:latin typeface="Agency FB" pitchFamily="34" charset="0"/>
              </a:rPr>
              <a:t>Jika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kita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menambah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orang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pada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proyek</a:t>
            </a:r>
            <a:r>
              <a:rPr lang="en-US" sz="3600" dirty="0" smtClean="0">
                <a:effectLst/>
                <a:latin typeface="Agency FB" pitchFamily="34" charset="0"/>
              </a:rPr>
              <a:t> yang </a:t>
            </a:r>
            <a:r>
              <a:rPr lang="en-US" sz="3600" dirty="0" err="1" smtClean="0">
                <a:effectLst/>
                <a:latin typeface="Agency FB" pitchFamily="34" charset="0"/>
              </a:rPr>
              <a:t>terlambat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itu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justru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akan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lebih</a:t>
            </a:r>
            <a:r>
              <a:rPr lang="id-ID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terlambat</a:t>
            </a:r>
            <a:endParaRPr lang="en-US" sz="3600" dirty="0">
              <a:effectLst/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6938" y="4267200"/>
            <a:ext cx="1897062" cy="260508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43108" y="159229"/>
            <a:ext cx="6143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MITOS 2 – </a:t>
            </a:r>
            <a:r>
              <a:rPr lang="en-US" sz="4400" dirty="0" err="1" smtClean="0"/>
              <a:t>Clien</a:t>
            </a:r>
            <a:r>
              <a:rPr lang="en-US" sz="4400" dirty="0" smtClean="0"/>
              <a:t> (1)</a:t>
            </a:r>
            <a:endParaRPr lang="id-ID" sz="4400" dirty="0"/>
          </a:p>
        </p:txBody>
      </p:sp>
      <p:sp>
        <p:nvSpPr>
          <p:cNvPr id="6" name="Rectangle 5"/>
          <p:cNvSpPr/>
          <p:nvPr/>
        </p:nvSpPr>
        <p:spPr>
          <a:xfrm>
            <a:off x="461978" y="1071546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i="0" dirty="0"/>
              <a:t>“Ada anggapan bahwa developer kurang</a:t>
            </a:r>
            <a:r>
              <a:rPr lang="sv-SE" i="0" dirty="0"/>
              <a:t/>
            </a:r>
            <a:br>
              <a:rPr lang="sv-SE" i="0" dirty="0"/>
            </a:br>
            <a:r>
              <a:rPr lang="sv-SE" b="1" i="0" dirty="0"/>
              <a:t>menguasai/berusaha</a:t>
            </a:r>
            <a:r>
              <a:rPr lang="sv-SE" b="1" i="0" dirty="0" smtClean="0"/>
              <a:t>”</a:t>
            </a:r>
            <a:endParaRPr lang="en-US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1285852" y="1747835"/>
            <a:ext cx="6324600" cy="132397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id-ID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1423965" y="1819272"/>
            <a:ext cx="1219200" cy="11842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1500165" y="1895472"/>
            <a:ext cx="608012" cy="59213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54510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gray">
          <a:xfrm>
            <a:off x="1730444" y="1890711"/>
            <a:ext cx="61266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id-ID" sz="6000" b="1" i="0" dirty="0" smtClean="0">
                <a:solidFill>
                  <a:srgbClr val="080808"/>
                </a:solidFill>
                <a:cs typeface="Arial" charset="0"/>
              </a:rPr>
              <a:t>1</a:t>
            </a:r>
            <a:endParaRPr lang="en-US" sz="6000" b="1" i="0" dirty="0" smtClean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520" y="1928802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 smtClean="0"/>
              <a:t>Kalimat</a:t>
            </a:r>
            <a:r>
              <a:rPr lang="en-US" i="0" dirty="0" smtClean="0"/>
              <a:t> </a:t>
            </a:r>
            <a:r>
              <a:rPr lang="en-US" i="0" dirty="0" err="1" smtClean="0"/>
              <a:t>umum</a:t>
            </a:r>
            <a:r>
              <a:rPr lang="en-US" i="0" dirty="0" smtClean="0"/>
              <a:t> yang </a:t>
            </a:r>
            <a:r>
              <a:rPr lang="en-US" i="0" dirty="0" err="1" smtClean="0"/>
              <a:t>menyatakan</a:t>
            </a:r>
            <a:r>
              <a:rPr lang="en-US" i="0" dirty="0" smtClean="0"/>
              <a:t> </a:t>
            </a:r>
            <a:r>
              <a:rPr lang="en-US" i="0" dirty="0" err="1" smtClean="0"/>
              <a:t>objektif</a:t>
            </a:r>
            <a:r>
              <a:rPr lang="en-US" i="0" dirty="0" smtClean="0"/>
              <a:t> </a:t>
            </a:r>
            <a:r>
              <a:rPr lang="en-US" i="0" dirty="0" err="1" smtClean="0"/>
              <a:t>sudah</a:t>
            </a:r>
            <a:r>
              <a:rPr lang="en-US" i="0" dirty="0" smtClean="0"/>
              <a:t> </a:t>
            </a:r>
            <a:r>
              <a:rPr lang="en-US" i="0" dirty="0" err="1" smtClean="0"/>
              <a:t>cukup</a:t>
            </a:r>
            <a:r>
              <a:rPr lang="id-ID" dirty="0"/>
              <a:t> </a:t>
            </a:r>
            <a:r>
              <a:rPr lang="en-US" i="0" dirty="0" err="1" smtClean="0"/>
              <a:t>untuk</a:t>
            </a:r>
            <a:r>
              <a:rPr lang="en-US" i="0" dirty="0" smtClean="0"/>
              <a:t> </a:t>
            </a:r>
            <a:r>
              <a:rPr lang="en-US" dirty="0" smtClean="0"/>
              <a:t>coding</a:t>
            </a:r>
            <a:r>
              <a:rPr lang="en-US" i="0" dirty="0" smtClean="0"/>
              <a:t>. “</a:t>
            </a:r>
            <a:r>
              <a:rPr lang="en-US" dirty="0" smtClean="0"/>
              <a:t>Lain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nanti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perinci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i="0" dirty="0" smtClean="0"/>
              <a:t>”.</a:t>
            </a:r>
            <a:endParaRPr lang="en-US" i="0" dirty="0" smtClean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472" y="3460624"/>
            <a:ext cx="73581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effectLst/>
                <a:latin typeface="Agency FB" pitchFamily="34" charset="0"/>
              </a:rPr>
              <a:t>Definisi</a:t>
            </a:r>
            <a:r>
              <a:rPr lang="en-US" sz="2400" dirty="0" smtClean="0">
                <a:effectLst/>
                <a:latin typeface="Agency FB" pitchFamily="34" charset="0"/>
              </a:rPr>
              <a:t> yang </a:t>
            </a:r>
            <a:r>
              <a:rPr lang="en-US" sz="2400" dirty="0" err="1" smtClean="0">
                <a:effectLst/>
                <a:latin typeface="Agency FB" pitchFamily="34" charset="0"/>
              </a:rPr>
              <a:t>tidak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jelas</a:t>
            </a:r>
            <a:r>
              <a:rPr lang="en-US" sz="2400" dirty="0" smtClean="0">
                <a:effectLst/>
                <a:latin typeface="Agency FB" pitchFamily="34" charset="0"/>
              </a:rPr>
              <a:t>, </a:t>
            </a:r>
            <a:r>
              <a:rPr lang="en-US" sz="2400" dirty="0" err="1" smtClean="0">
                <a:effectLst/>
                <a:latin typeface="Agency FB" pitchFamily="34" charset="0"/>
              </a:rPr>
              <a:t>justru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akan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menggagalkan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usaha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pengembangan</a:t>
            </a:r>
            <a:r>
              <a:rPr lang="en-US" sz="2400" dirty="0" smtClean="0">
                <a:effectLst/>
                <a:latin typeface="Agency FB" pitchFamily="34" charset="0"/>
              </a:rPr>
              <a:t> </a:t>
            </a:r>
            <a:r>
              <a:rPr lang="en-US" sz="2400" dirty="0" err="1" smtClean="0">
                <a:effectLst/>
                <a:latin typeface="Agency FB" pitchFamily="34" charset="0"/>
              </a:rPr>
              <a:t>perangkat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lunak</a:t>
            </a:r>
            <a:r>
              <a:rPr lang="en-US" sz="2400" dirty="0" smtClean="0">
                <a:effectLst/>
                <a:latin typeface="Agency FB" pitchFamily="34" charset="0"/>
              </a:rPr>
              <a:t>. </a:t>
            </a:r>
            <a:r>
              <a:rPr lang="en-US" sz="2400" dirty="0" err="1" smtClean="0">
                <a:effectLst/>
                <a:latin typeface="Agency FB" pitchFamily="34" charset="0"/>
              </a:rPr>
              <a:t>Justru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diperlukan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deskripsi</a:t>
            </a:r>
            <a:r>
              <a:rPr lang="en-US" sz="2400" dirty="0" smtClean="0">
                <a:effectLst/>
                <a:latin typeface="Agency FB" pitchFamily="34" charset="0"/>
              </a:rPr>
              <a:t> formal </a:t>
            </a:r>
            <a:r>
              <a:rPr lang="en-US" sz="2400" dirty="0" err="1" smtClean="0">
                <a:effectLst/>
                <a:latin typeface="Agency FB" pitchFamily="34" charset="0"/>
              </a:rPr>
              <a:t>dan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detil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dari</a:t>
            </a:r>
            <a:r>
              <a:rPr lang="en-US" sz="2400" dirty="0" smtClean="0">
                <a:effectLst/>
                <a:latin typeface="Agency FB" pitchFamily="34" charset="0"/>
              </a:rPr>
              <a:t> domain </a:t>
            </a:r>
            <a:r>
              <a:rPr lang="en-US" sz="2400" dirty="0" err="1" smtClean="0">
                <a:effectLst/>
                <a:latin typeface="Agency FB" pitchFamily="34" charset="0"/>
              </a:rPr>
              <a:t>informasi,fungsi</a:t>
            </a:r>
            <a:r>
              <a:rPr lang="en-US" sz="2400" dirty="0" smtClean="0">
                <a:effectLst/>
                <a:latin typeface="Agency FB" pitchFamily="34" charset="0"/>
              </a:rPr>
              <a:t>, </a:t>
            </a:r>
            <a:r>
              <a:rPr lang="en-US" sz="2400" dirty="0" err="1" smtClean="0">
                <a:effectLst/>
                <a:latin typeface="Agency FB" pitchFamily="34" charset="0"/>
              </a:rPr>
              <a:t>performansi</a:t>
            </a:r>
            <a:r>
              <a:rPr lang="en-US" sz="2400" dirty="0" smtClean="0">
                <a:effectLst/>
                <a:latin typeface="Agency FB" pitchFamily="34" charset="0"/>
              </a:rPr>
              <a:t>, </a:t>
            </a:r>
            <a:r>
              <a:rPr lang="en-US" sz="2400" dirty="0" err="1" smtClean="0">
                <a:effectLst/>
                <a:latin typeface="Agency FB" pitchFamily="34" charset="0"/>
              </a:rPr>
              <a:t>antarmuka</a:t>
            </a:r>
            <a:r>
              <a:rPr lang="en-US" sz="2400" dirty="0" smtClean="0">
                <a:effectLst/>
                <a:latin typeface="Agency FB" pitchFamily="34" charset="0"/>
              </a:rPr>
              <a:t>, </a:t>
            </a:r>
            <a:r>
              <a:rPr lang="en-US" sz="2400" dirty="0" err="1" smtClean="0">
                <a:effectLst/>
                <a:latin typeface="Agency FB" pitchFamily="34" charset="0"/>
              </a:rPr>
              <a:t>batasan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desain</a:t>
            </a:r>
            <a:r>
              <a:rPr lang="en-US" sz="2400" dirty="0" smtClean="0">
                <a:effectLst/>
                <a:latin typeface="Agency FB" pitchFamily="34" charset="0"/>
              </a:rPr>
              <a:t>, </a:t>
            </a:r>
            <a:r>
              <a:rPr lang="en-US" sz="2400" dirty="0" err="1" smtClean="0">
                <a:effectLst/>
                <a:latin typeface="Agency FB" pitchFamily="34" charset="0"/>
              </a:rPr>
              <a:t>dan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kriteria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validasi</a:t>
            </a:r>
            <a:r>
              <a:rPr lang="en-US" sz="2400" dirty="0" smtClean="0">
                <a:effectLst/>
                <a:latin typeface="Agency FB" pitchFamily="34" charset="0"/>
              </a:rPr>
              <a:t>. </a:t>
            </a:r>
            <a:r>
              <a:rPr lang="en-US" sz="2400" dirty="0" err="1" smtClean="0">
                <a:effectLst/>
                <a:latin typeface="Agency FB" pitchFamily="34" charset="0"/>
              </a:rPr>
              <a:t>Karakteristik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inihanya</a:t>
            </a:r>
            <a:r>
              <a:rPr lang="en-US" sz="2400" dirty="0" smtClean="0">
                <a:effectLst/>
                <a:latin typeface="Agency FB" pitchFamily="34" charset="0"/>
              </a:rPr>
              <a:t> bias </a:t>
            </a:r>
            <a:r>
              <a:rPr lang="en-US" sz="2400" dirty="0" err="1" smtClean="0">
                <a:effectLst/>
                <a:latin typeface="Agency FB" pitchFamily="34" charset="0"/>
              </a:rPr>
              <a:t>didapat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melalui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komunikasi</a:t>
            </a:r>
            <a:r>
              <a:rPr lang="en-US" sz="2400" dirty="0" smtClean="0">
                <a:effectLst/>
                <a:latin typeface="Agency FB" pitchFamily="34" charset="0"/>
              </a:rPr>
              <a:t> total </a:t>
            </a:r>
            <a:r>
              <a:rPr lang="en-US" sz="2400" dirty="0" err="1" smtClean="0">
                <a:effectLst/>
                <a:latin typeface="Agency FB" pitchFamily="34" charset="0"/>
              </a:rPr>
              <a:t>antara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pelanggan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dan</a:t>
            </a:r>
            <a:r>
              <a:rPr lang="en-US" sz="2400" dirty="0" smtClean="0">
                <a:effectLst/>
                <a:latin typeface="Agency FB" pitchFamily="34" charset="0"/>
              </a:rPr>
              <a:t> </a:t>
            </a:r>
            <a:r>
              <a:rPr lang="en-US" sz="2400" dirty="0" err="1" smtClean="0">
                <a:effectLst/>
                <a:latin typeface="Agency FB" pitchFamily="34" charset="0"/>
              </a:rPr>
              <a:t>pengembang</a:t>
            </a:r>
            <a:r>
              <a:rPr lang="en-US" sz="2400" dirty="0" smtClean="0">
                <a:effectLst/>
                <a:latin typeface="Agency FB" pitchFamily="34" charset="0"/>
              </a:rPr>
              <a:t>.</a:t>
            </a:r>
            <a:endParaRPr lang="en-US" sz="2400" dirty="0">
              <a:effectLst/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330" y="-71462"/>
            <a:ext cx="7055380" cy="1400530"/>
          </a:xfrm>
        </p:spPr>
        <p:txBody>
          <a:bodyPr/>
          <a:lstStyle/>
          <a:p>
            <a:r>
              <a:rPr lang="en-US" dirty="0" smtClean="0"/>
              <a:t>MITOS 2 – </a:t>
            </a:r>
            <a:r>
              <a:rPr lang="en-US" dirty="0" err="1" smtClean="0"/>
              <a:t>Clien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1285852" y="1428736"/>
            <a:ext cx="6324600" cy="132397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id-ID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1423965" y="1500173"/>
            <a:ext cx="1219200" cy="11842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1500165" y="1576373"/>
            <a:ext cx="608012" cy="59213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54510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gray">
          <a:xfrm>
            <a:off x="1730444" y="1571612"/>
            <a:ext cx="61266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id-ID" sz="6000" b="1" dirty="0">
                <a:solidFill>
                  <a:srgbClr val="080808"/>
                </a:solidFill>
                <a:cs typeface="Arial" charset="0"/>
              </a:rPr>
              <a:t>2</a:t>
            </a:r>
            <a:endParaRPr lang="en-US" sz="6000" b="1" i="0" dirty="0" smtClean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520" y="1538265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 smtClean="0"/>
              <a:t>Kebutuhan</a:t>
            </a:r>
            <a:r>
              <a:rPr lang="en-US" i="0" dirty="0" smtClean="0"/>
              <a:t> </a:t>
            </a:r>
            <a:r>
              <a:rPr lang="en-US" i="0" dirty="0" err="1" smtClean="0"/>
              <a:t>proyek</a:t>
            </a:r>
            <a:r>
              <a:rPr lang="en-US" i="0" dirty="0" smtClean="0"/>
              <a:t> </a:t>
            </a:r>
            <a:r>
              <a:rPr lang="en-US" i="0" dirty="0" err="1" smtClean="0"/>
              <a:t>akan</a:t>
            </a:r>
            <a:r>
              <a:rPr lang="en-US" i="0" dirty="0" smtClean="0"/>
              <a:t> </a:t>
            </a:r>
            <a:r>
              <a:rPr lang="en-US" i="0" dirty="0" err="1" smtClean="0"/>
              <a:t>terus</a:t>
            </a:r>
            <a:r>
              <a:rPr lang="en-US" i="0" dirty="0" smtClean="0"/>
              <a:t> </a:t>
            </a:r>
            <a:r>
              <a:rPr lang="en-US" i="0" dirty="0" err="1" smtClean="0"/>
              <a:t>berubah</a:t>
            </a:r>
            <a:r>
              <a:rPr lang="en-US" i="0" dirty="0" smtClean="0"/>
              <a:t>, </a:t>
            </a:r>
            <a:r>
              <a:rPr lang="en-US" i="0" dirty="0" err="1" smtClean="0"/>
              <a:t>tapi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perubahan</a:t>
            </a:r>
            <a:r>
              <a:rPr lang="en-US" i="0" dirty="0" smtClean="0"/>
              <a:t> </a:t>
            </a:r>
            <a:r>
              <a:rPr lang="en-US" i="0" dirty="0" err="1" smtClean="0"/>
              <a:t>ini</a:t>
            </a:r>
            <a:r>
              <a:rPr lang="en-US" i="0" dirty="0" smtClean="0"/>
              <a:t> </a:t>
            </a:r>
            <a:r>
              <a:rPr lang="en-US" i="0" dirty="0" err="1" smtClean="0"/>
              <a:t>akan</a:t>
            </a:r>
            <a:r>
              <a:rPr lang="en-US" i="0" dirty="0" smtClean="0"/>
              <a:t> </a:t>
            </a:r>
            <a:r>
              <a:rPr lang="en-US" i="0" dirty="0" err="1" smtClean="0"/>
              <a:t>dapat</a:t>
            </a:r>
            <a:r>
              <a:rPr lang="en-US" i="0" dirty="0" smtClean="0"/>
              <a:t> </a:t>
            </a:r>
            <a:r>
              <a:rPr lang="en-US" i="0" dirty="0" err="1" smtClean="0"/>
              <a:t>ditanggapi</a:t>
            </a:r>
            <a:r>
              <a:rPr lang="en-US" i="0" dirty="0" smtClean="0"/>
              <a:t> </a:t>
            </a:r>
            <a:r>
              <a:rPr lang="en-US" i="0" dirty="0" err="1" smtClean="0"/>
              <a:t>dengan</a:t>
            </a:r>
            <a:r>
              <a:rPr lang="en-US" i="0" dirty="0" smtClean="0"/>
              <a:t> </a:t>
            </a:r>
            <a:r>
              <a:rPr lang="en-US" i="0" dirty="0" err="1" smtClean="0"/>
              <a:t>mudah</a:t>
            </a:r>
            <a:r>
              <a:rPr lang="id-ID" dirty="0"/>
              <a:t> </a:t>
            </a:r>
            <a:r>
              <a:rPr lang="en-US" i="0" dirty="0" err="1" smtClean="0"/>
              <a:t>karena</a:t>
            </a:r>
            <a:r>
              <a:rPr lang="en-US" i="0" dirty="0" smtClean="0"/>
              <a:t> PL </a:t>
            </a:r>
            <a:r>
              <a:rPr lang="en-US" i="0" dirty="0" err="1" smtClean="0"/>
              <a:t>itu</a:t>
            </a:r>
            <a:r>
              <a:rPr lang="en-US" i="0" dirty="0" smtClean="0"/>
              <a:t> </a:t>
            </a:r>
            <a:r>
              <a:rPr lang="en-US" i="0" dirty="0" err="1" smtClean="0"/>
              <a:t>bersifat</a:t>
            </a:r>
            <a:r>
              <a:rPr lang="en-US" i="0" dirty="0" smtClean="0"/>
              <a:t> </a:t>
            </a:r>
            <a:r>
              <a:rPr lang="en-US" i="0" dirty="0" err="1" smtClean="0"/>
              <a:t>fleksibel</a:t>
            </a:r>
            <a:r>
              <a:rPr lang="en-US" i="0" dirty="0" smtClean="0"/>
              <a:t>.</a:t>
            </a:r>
            <a:endParaRPr lang="en-US" i="0" dirty="0" smtClean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2828836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err="1" smtClean="0">
                <a:effectLst/>
                <a:latin typeface="Agency FB" pitchFamily="34" charset="0"/>
              </a:rPr>
              <a:t>memang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betul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kebutuhan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perangkat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lunak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akan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berubah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namundampaknya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tergantung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pada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waktu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pemunculannya</a:t>
            </a:r>
            <a:r>
              <a:rPr lang="en-US" sz="3200" dirty="0" smtClean="0">
                <a:effectLst/>
                <a:latin typeface="Agency FB" pitchFamily="34" charset="0"/>
              </a:rPr>
              <a:t>. </a:t>
            </a:r>
            <a:r>
              <a:rPr lang="en-US" sz="3200" dirty="0" err="1" smtClean="0">
                <a:effectLst/>
                <a:latin typeface="Agency FB" pitchFamily="34" charset="0"/>
              </a:rPr>
              <a:t>Jika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muncul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pada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tahap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definisi</a:t>
            </a:r>
            <a:r>
              <a:rPr lang="en-US" sz="3200" dirty="0" smtClean="0">
                <a:effectLst/>
                <a:latin typeface="Agency FB" pitchFamily="34" charset="0"/>
              </a:rPr>
              <a:t>, </a:t>
            </a:r>
            <a:r>
              <a:rPr lang="en-US" sz="3200" dirty="0" err="1" smtClean="0">
                <a:effectLst/>
                <a:latin typeface="Agency FB" pitchFamily="34" charset="0"/>
              </a:rPr>
              <a:t>pengaruhnya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tidak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banyak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lebih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kebelakang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dampaknya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akan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lebih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besar</a:t>
            </a:r>
            <a:r>
              <a:rPr lang="en-US" sz="3200" dirty="0" smtClean="0">
                <a:effectLst/>
                <a:latin typeface="Agency FB" pitchFamily="34" charset="0"/>
              </a:rPr>
              <a:t>.</a:t>
            </a:r>
            <a:endParaRPr lang="en-US" sz="3200" dirty="0">
              <a:effectLst/>
              <a:latin typeface="Agency FB" pitchFamily="34" charset="0"/>
            </a:endParaRPr>
          </a:p>
        </p:txBody>
      </p:sp>
      <p:pic>
        <p:nvPicPr>
          <p:cNvPr id="11" name="Picture 45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6938" y="4267200"/>
            <a:ext cx="1897062" cy="2605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0100" y="71414"/>
            <a:ext cx="7543800" cy="990600"/>
          </a:xfrm>
        </p:spPr>
        <p:txBody>
          <a:bodyPr/>
          <a:lstStyle/>
          <a:p>
            <a:r>
              <a:rPr lang="en-US" dirty="0" smtClean="0"/>
              <a:t>MITOS 3 – </a:t>
            </a:r>
            <a:r>
              <a:rPr lang="en-US" dirty="0" err="1" smtClean="0"/>
              <a:t>Pengembang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2" y="957188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/>
              <a:t>“PL </a:t>
            </a:r>
            <a:r>
              <a:rPr lang="en-US" sz="2000" b="1" i="0" dirty="0" err="1"/>
              <a:t>itu</a:t>
            </a:r>
            <a:r>
              <a:rPr lang="en-US" sz="2000" b="1" i="0" dirty="0"/>
              <a:t> program</a:t>
            </a:r>
            <a:r>
              <a:rPr lang="en-US" sz="2000" b="1" i="0" dirty="0" smtClean="0"/>
              <a:t>”</a:t>
            </a:r>
            <a:endParaRPr lang="en-US" sz="2000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1285852" y="1604959"/>
            <a:ext cx="6324600" cy="132397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1423965" y="1676396"/>
            <a:ext cx="1219200" cy="11842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1500165" y="1752596"/>
            <a:ext cx="608012" cy="59213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54510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gray">
          <a:xfrm>
            <a:off x="1730444" y="1747835"/>
            <a:ext cx="61266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id-ID" sz="6000" b="1" i="0" dirty="0" smtClean="0">
                <a:solidFill>
                  <a:srgbClr val="080808"/>
                </a:solidFill>
                <a:cs typeface="Arial" charset="0"/>
              </a:rPr>
              <a:t>1</a:t>
            </a:r>
            <a:endParaRPr lang="en-US" sz="6000" b="1" i="0" dirty="0" smtClean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gray">
          <a:xfrm>
            <a:off x="2428860" y="1615377"/>
            <a:ext cx="51435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800" i="0" dirty="0" err="1"/>
              <a:t>Selama</a:t>
            </a:r>
            <a:r>
              <a:rPr lang="en-US" sz="2800" i="0" dirty="0"/>
              <a:t> program </a:t>
            </a:r>
            <a:r>
              <a:rPr lang="en-US" sz="2800" i="0" dirty="0" err="1"/>
              <a:t>belum</a:t>
            </a:r>
            <a:r>
              <a:rPr lang="en-US" sz="2800" i="0" dirty="0"/>
              <a:t> </a:t>
            </a:r>
            <a:r>
              <a:rPr lang="en-US" sz="2800" i="0" dirty="0" err="1"/>
              <a:t>berjalan</a:t>
            </a:r>
            <a:r>
              <a:rPr lang="en-US" sz="2800" i="0" dirty="0"/>
              <a:t>, </a:t>
            </a:r>
            <a:r>
              <a:rPr lang="en-US" sz="2800" i="0" dirty="0" err="1"/>
              <a:t>sulit</a:t>
            </a:r>
            <a:r>
              <a:rPr lang="en-US" sz="2800" i="0" dirty="0"/>
              <a:t> </a:t>
            </a:r>
            <a:r>
              <a:rPr lang="en-US" sz="2800" i="0" dirty="0" err="1"/>
              <a:t>untuk</a:t>
            </a:r>
            <a:r>
              <a:rPr lang="en-US" sz="2800" i="0" dirty="0"/>
              <a:t/>
            </a:r>
            <a:br>
              <a:rPr lang="en-US" sz="2800" i="0" dirty="0"/>
            </a:br>
            <a:r>
              <a:rPr lang="en-US" sz="2800" i="0" dirty="0" err="1"/>
              <a:t>mengetahui</a:t>
            </a:r>
            <a:r>
              <a:rPr lang="en-US" sz="2800" i="0" dirty="0"/>
              <a:t> </a:t>
            </a:r>
            <a:r>
              <a:rPr lang="en-US" sz="2800" i="0" dirty="0" err="1"/>
              <a:t>kualitasnya</a:t>
            </a:r>
            <a:r>
              <a:rPr lang="en-US" sz="2800" i="0" dirty="0" smtClean="0"/>
              <a:t>.</a:t>
            </a:r>
            <a:endParaRPr lang="en-US" sz="28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gray">
          <a:xfrm>
            <a:off x="652742" y="3429000"/>
            <a:ext cx="706253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3200" dirty="0">
                <a:latin typeface="Agency FB" pitchFamily="34" charset="0"/>
              </a:rPr>
              <a:t>Salah </a:t>
            </a:r>
            <a:r>
              <a:rPr lang="en-US" sz="3200" dirty="0" err="1">
                <a:latin typeface="Agency FB" pitchFamily="34" charset="0"/>
              </a:rPr>
              <a:t>satu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mekanisme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jaminan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peranglat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yang paling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dapat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diperkirakan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darib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awal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proyek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Tinjauan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perangkat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merupakan</a:t>
            </a:r>
            <a:r>
              <a:rPr lang="en-US" sz="3200" dirty="0">
                <a:latin typeface="Agency FB" pitchFamily="34" charset="0"/>
              </a:rPr>
              <a:t> “filter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” yang </a:t>
            </a:r>
            <a:r>
              <a:rPr lang="en-US" sz="3200" dirty="0" err="1">
                <a:latin typeface="Agency FB" pitchFamily="34" charset="0"/>
              </a:rPr>
              <a:t>lebih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pada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pengujian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untuk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menemukan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kesalahan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khusus</a:t>
            </a:r>
            <a:r>
              <a:rPr lang="en-US" sz="3200" dirty="0">
                <a:latin typeface="Agency FB" pitchFamily="34" charset="0"/>
              </a:rPr>
              <a:t>.</a:t>
            </a:r>
            <a:endParaRPr lang="en-US" sz="3000" i="0" dirty="0">
              <a:solidFill>
                <a:srgbClr val="F8F8F8"/>
              </a:solidFill>
              <a:latin typeface="Agency FB" pitchFamily="34" charset="0"/>
              <a:cs typeface="Arial" charset="0"/>
            </a:endParaRPr>
          </a:p>
        </p:txBody>
      </p:sp>
      <p:pic>
        <p:nvPicPr>
          <p:cNvPr id="13" name="Picture 45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6938" y="4267200"/>
            <a:ext cx="1897062" cy="2605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1538" y="71414"/>
            <a:ext cx="7543800" cy="990600"/>
          </a:xfrm>
        </p:spPr>
        <p:txBody>
          <a:bodyPr/>
          <a:lstStyle/>
          <a:p>
            <a:r>
              <a:rPr lang="en-US" dirty="0" smtClean="0"/>
              <a:t>MITOS 3 – </a:t>
            </a:r>
            <a:r>
              <a:rPr lang="en-US" dirty="0" err="1" smtClean="0"/>
              <a:t>Pengembang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1285852" y="1428736"/>
            <a:ext cx="6324600" cy="132397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id-ID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1423965" y="1500173"/>
            <a:ext cx="1219200" cy="11842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1500165" y="1576373"/>
            <a:ext cx="608012" cy="59213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54510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gray">
          <a:xfrm>
            <a:off x="1730444" y="1571612"/>
            <a:ext cx="61266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id-ID" sz="6000" b="1" dirty="0">
                <a:solidFill>
                  <a:srgbClr val="080808"/>
                </a:solidFill>
                <a:cs typeface="Arial" charset="0"/>
              </a:rPr>
              <a:t>2</a:t>
            </a:r>
            <a:endParaRPr lang="en-US" sz="6000" b="1" i="0" dirty="0" smtClean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gray">
          <a:xfrm>
            <a:off x="2214546" y="1720982"/>
            <a:ext cx="57864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000" i="0" dirty="0" err="1"/>
              <a:t>Faktor</a:t>
            </a:r>
            <a:r>
              <a:rPr lang="en-US" sz="2000" i="0" dirty="0"/>
              <a:t> </a:t>
            </a:r>
            <a:r>
              <a:rPr lang="en-US" sz="2000" i="0" dirty="0" err="1"/>
              <a:t>penentu</a:t>
            </a:r>
            <a:r>
              <a:rPr lang="en-US" sz="2000" i="0" dirty="0"/>
              <a:t> </a:t>
            </a:r>
            <a:r>
              <a:rPr lang="en-US" sz="2000" i="0" dirty="0" err="1"/>
              <a:t>suksesnya</a:t>
            </a:r>
            <a:r>
              <a:rPr lang="en-US" sz="2000" i="0" dirty="0"/>
              <a:t> </a:t>
            </a:r>
            <a:r>
              <a:rPr lang="en-US" sz="2000" i="0" dirty="0" err="1"/>
              <a:t>proyek</a:t>
            </a:r>
            <a:r>
              <a:rPr lang="en-US" sz="2000" i="0" dirty="0"/>
              <a:t> </a:t>
            </a:r>
            <a:r>
              <a:rPr lang="en-US" sz="2000" i="0" dirty="0" err="1"/>
              <a:t>adalah</a:t>
            </a:r>
            <a:r>
              <a:rPr lang="en-US" sz="2000" i="0" dirty="0"/>
              <a:t> </a:t>
            </a:r>
            <a:r>
              <a:rPr lang="en-US" sz="2000" i="0" dirty="0" smtClean="0"/>
              <a:t>program</a:t>
            </a:r>
            <a:r>
              <a:rPr lang="id-ID" sz="2000" i="0" dirty="0" smtClean="0"/>
              <a:t> </a:t>
            </a:r>
            <a:r>
              <a:rPr lang="en-US" sz="2000" i="0" dirty="0" err="1" smtClean="0"/>
              <a:t>berjalan</a:t>
            </a:r>
            <a:r>
              <a:rPr lang="en-US" sz="2000" i="0" dirty="0" smtClean="0"/>
              <a:t> </a:t>
            </a:r>
            <a:r>
              <a:rPr lang="en-US" sz="2000" i="0" dirty="0" err="1"/>
              <a:t>tanpa</a:t>
            </a:r>
            <a:r>
              <a:rPr lang="en-US" sz="2000" i="0" dirty="0"/>
              <a:t> </a:t>
            </a:r>
            <a:r>
              <a:rPr lang="en-US" sz="2000" dirty="0"/>
              <a:t>error</a:t>
            </a:r>
            <a:r>
              <a:rPr lang="en-US" sz="2000" i="0" dirty="0" smtClean="0"/>
              <a:t>.</a:t>
            </a:r>
            <a:endParaRPr lang="en-US" sz="20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1142976" y="3143248"/>
            <a:ext cx="6919654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smtClean="0">
                <a:effectLst/>
                <a:latin typeface="Agency FB" pitchFamily="34" charset="0"/>
              </a:rPr>
              <a:t>Program </a:t>
            </a:r>
            <a:r>
              <a:rPr lang="en-US" sz="4000" dirty="0" err="1" smtClean="0">
                <a:effectLst/>
                <a:latin typeface="Agency FB" pitchFamily="34" charset="0"/>
              </a:rPr>
              <a:t>hanyalah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salah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satu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komponen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dari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perangkat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lunak.Dokumentasi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penting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sebagai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dasar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pengembangan</a:t>
            </a:r>
            <a:r>
              <a:rPr lang="en-US" sz="4000" dirty="0" smtClean="0">
                <a:effectLst/>
                <a:latin typeface="Agency FB" pitchFamily="34" charset="0"/>
              </a:rPr>
              <a:t> yang </a:t>
            </a:r>
            <a:r>
              <a:rPr lang="en-US" sz="4000" dirty="0" err="1" smtClean="0">
                <a:effectLst/>
                <a:latin typeface="Agency FB" pitchFamily="34" charset="0"/>
              </a:rPr>
              <a:t>sukses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serta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sebagai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penunjuk</a:t>
            </a:r>
            <a:r>
              <a:rPr lang="en-US" sz="4000" dirty="0" smtClean="0">
                <a:effectLst/>
                <a:latin typeface="Agency FB" pitchFamily="34" charset="0"/>
              </a:rPr>
              <a:t> </a:t>
            </a:r>
            <a:r>
              <a:rPr lang="en-US" sz="4000" dirty="0" err="1" smtClean="0">
                <a:effectLst/>
                <a:latin typeface="Agency FB" pitchFamily="34" charset="0"/>
              </a:rPr>
              <a:t>untuk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pemeliharaan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perangkat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lunak</a:t>
            </a:r>
            <a:endParaRPr lang="en-US" sz="4000" dirty="0">
              <a:effectLst/>
              <a:latin typeface="Agency FB" pitchFamily="34" charset="0"/>
            </a:endParaRPr>
          </a:p>
        </p:txBody>
      </p:sp>
      <p:pic>
        <p:nvPicPr>
          <p:cNvPr id="12" name="Picture 45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6938" y="4267200"/>
            <a:ext cx="1897062" cy="2605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4848225"/>
            <a:ext cx="6029325" cy="944563"/>
          </a:xfrm>
        </p:spPr>
        <p:txBody>
          <a:bodyPr/>
          <a:lstStyle/>
          <a:p>
            <a:r>
              <a:rPr lang="en-US" sz="6000"/>
              <a:t>Thank You!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48100" y="5734050"/>
            <a:ext cx="4038600" cy="45720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b="1"/>
              <a:t>Add Your Company Slogan</a:t>
            </a:r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gray">
          <a:xfrm>
            <a:off x="4298950" y="5854700"/>
            <a:ext cx="74613" cy="152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</p:bldLst>
  </p:timing>
</p:sld>
</file>

<file path=ppt/theme/theme1.xml><?xml version="1.0" encoding="utf-8"?>
<a:theme xmlns:a="http://schemas.openxmlformats.org/drawingml/2006/main" name="583TGp_business_light">
  <a:themeElements>
    <a:clrScheme name="Default Design 3">
      <a:dk1>
        <a:srgbClr val="000000"/>
      </a:dk1>
      <a:lt1>
        <a:srgbClr val="E3D9D3"/>
      </a:lt1>
      <a:dk2>
        <a:srgbClr val="A50021"/>
      </a:dk2>
      <a:lt2>
        <a:srgbClr val="808080"/>
      </a:lt2>
      <a:accent1>
        <a:srgbClr val="5E87CA"/>
      </a:accent1>
      <a:accent2>
        <a:srgbClr val="B75D86"/>
      </a:accent2>
      <a:accent3>
        <a:srgbClr val="EFE9E6"/>
      </a:accent3>
      <a:accent4>
        <a:srgbClr val="000000"/>
      </a:accent4>
      <a:accent5>
        <a:srgbClr val="B6C3E1"/>
      </a:accent5>
      <a:accent6>
        <a:srgbClr val="A65379"/>
      </a:accent6>
      <a:hlink>
        <a:srgbClr val="5DB648"/>
      </a:hlink>
      <a:folHlink>
        <a:srgbClr val="C2A29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C8D4E2"/>
        </a:lt1>
        <a:dk2>
          <a:srgbClr val="015465"/>
        </a:dk2>
        <a:lt2>
          <a:srgbClr val="808080"/>
        </a:lt2>
        <a:accent1>
          <a:srgbClr val="B96F81"/>
        </a:accent1>
        <a:accent2>
          <a:srgbClr val="84B75D"/>
        </a:accent2>
        <a:accent3>
          <a:srgbClr val="E0E6EE"/>
        </a:accent3>
        <a:accent4>
          <a:srgbClr val="000000"/>
        </a:accent4>
        <a:accent5>
          <a:srgbClr val="D9BBC1"/>
        </a:accent5>
        <a:accent6>
          <a:srgbClr val="77A653"/>
        </a:accent6>
        <a:hlink>
          <a:srgbClr val="B88A68"/>
        </a:hlink>
        <a:folHlink>
          <a:srgbClr val="91A7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CE1C9"/>
        </a:lt1>
        <a:dk2>
          <a:srgbClr val="660066"/>
        </a:dk2>
        <a:lt2>
          <a:srgbClr val="808080"/>
        </a:lt2>
        <a:accent1>
          <a:srgbClr val="8F7AC4"/>
        </a:accent1>
        <a:accent2>
          <a:srgbClr val="D79E5F"/>
        </a:accent2>
        <a:accent3>
          <a:srgbClr val="E2EEE1"/>
        </a:accent3>
        <a:accent4>
          <a:srgbClr val="000000"/>
        </a:accent4>
        <a:accent5>
          <a:srgbClr val="C6BEDE"/>
        </a:accent5>
        <a:accent6>
          <a:srgbClr val="C38F55"/>
        </a:accent6>
        <a:hlink>
          <a:srgbClr val="6494BC"/>
        </a:hlink>
        <a:folHlink>
          <a:srgbClr val="A6BD9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E3D9D3"/>
        </a:lt1>
        <a:dk2>
          <a:srgbClr val="A50021"/>
        </a:dk2>
        <a:lt2>
          <a:srgbClr val="808080"/>
        </a:lt2>
        <a:accent1>
          <a:srgbClr val="5E87CA"/>
        </a:accent1>
        <a:accent2>
          <a:srgbClr val="B75D86"/>
        </a:accent2>
        <a:accent3>
          <a:srgbClr val="EFE9E6"/>
        </a:accent3>
        <a:accent4>
          <a:srgbClr val="000000"/>
        </a:accent4>
        <a:accent5>
          <a:srgbClr val="B6C3E1"/>
        </a:accent5>
        <a:accent6>
          <a:srgbClr val="A65379"/>
        </a:accent6>
        <a:hlink>
          <a:srgbClr val="5DB648"/>
        </a:hlink>
        <a:folHlink>
          <a:srgbClr val="C2A29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583TGp_business_light</Template>
  <TotalTime>58</TotalTime>
  <Words>323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Arial Black</vt:lpstr>
      <vt:lpstr>Wingdings</vt:lpstr>
      <vt:lpstr>Wingdings 2</vt:lpstr>
      <vt:lpstr>583TGp_business_light</vt:lpstr>
      <vt:lpstr>Rekayasa Perangkat Lunak</vt:lpstr>
      <vt:lpstr>Sistem Operasi dibuat menggunakan apa……?</vt:lpstr>
      <vt:lpstr>MITOS 1 – Managemen (1)</vt:lpstr>
      <vt:lpstr>Slide 4</vt:lpstr>
      <vt:lpstr>Slide 5</vt:lpstr>
      <vt:lpstr>MITOS 2 – Clien (2)</vt:lpstr>
      <vt:lpstr>MITOS 3 – Pengembang (1)</vt:lpstr>
      <vt:lpstr>MITOS 3 – Pengembang (2)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</dc:title>
  <dc:creator>ACER</dc:creator>
  <cp:lastModifiedBy>ACER</cp:lastModifiedBy>
  <cp:revision>1</cp:revision>
  <dcterms:created xsi:type="dcterms:W3CDTF">2015-09-28T08:12:46Z</dcterms:created>
  <dcterms:modified xsi:type="dcterms:W3CDTF">2015-09-28T09:11:15Z</dcterms:modified>
</cp:coreProperties>
</file>