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handoutMasterIdLst>
    <p:handoutMasterId r:id="rId17"/>
  </p:handoutMasterIdLst>
  <p:sldIdLst>
    <p:sldId id="256" r:id="rId8"/>
    <p:sldId id="276" r:id="rId10"/>
    <p:sldId id="257" r:id="rId11"/>
    <p:sldId id="259" r:id="rId12"/>
    <p:sldId id="280" r:id="rId13"/>
    <p:sldId id="281" r:id="rId14"/>
    <p:sldId id="282" r:id="rId15"/>
    <p:sldId id="284" r:id="rId16"/>
  </p:sldIdLst>
  <p:sldSz cx="12192000" cy="6858000"/>
  <p:notesSz cx="6858000" cy="9144000"/>
  <p:embeddedFontLst>
    <p:embeddedFont>
      <p:font typeface="Manrope SemiBold" charset="0"/>
      <p:bold r:id="rId21"/>
    </p:embeddedFont>
    <p:embeddedFont>
      <p:font typeface="Roboto Black" panose="02000000000000000000" charset="0"/>
      <p:bold r:id="rId22"/>
    </p:embeddedFont>
    <p:embeddedFont>
      <p:font typeface="Berlin Sans FB" panose="020E0602020502020306" charset="0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C07"/>
    <a:srgbClr val="762408"/>
    <a:srgbClr val="A32413"/>
    <a:srgbClr val="FFF9F7"/>
    <a:srgbClr val="FFFFFF"/>
    <a:srgbClr val="F79976"/>
    <a:srgbClr val="526AAB"/>
    <a:srgbClr val="FEF4F0"/>
    <a:srgbClr val="FEF7F4"/>
    <a:srgbClr val="FD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4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9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5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6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7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6.xml"/><Relationship Id="rId2" Type="http://schemas.openxmlformats.org/officeDocument/2006/relationships/tags" Target="../tags/tag8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pic>
          <p:nvPicPr>
            <p:cNvPr id="51" name="图形 5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 flipV="1">
              <a:off x="10984297" y="493585"/>
              <a:ext cx="701419" cy="701419"/>
            </a:xfrm>
            <a:prstGeom prst="rect">
              <a:avLst/>
            </a:prstGeom>
          </p:spPr>
        </p:pic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2" name="矩形 61"/>
          <p:cNvSpPr/>
          <p:nvPr/>
        </p:nvSpPr>
        <p:spPr>
          <a:xfrm>
            <a:off x="506730" y="2007235"/>
            <a:ext cx="1117917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60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Barrios populares en Argentina</a:t>
            </a:r>
            <a:endParaRPr lang="es-AR" altLang="zh-CN" sz="6000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3678" y="3098397"/>
            <a:ext cx="4604645" cy="182563"/>
          </a:xfrm>
          <a:prstGeom prst="rect">
            <a:avLst/>
          </a:prstGeom>
        </p:spPr>
      </p:pic>
      <p:pic>
        <p:nvPicPr>
          <p:cNvPr id="111" name="Imagen 110"/>
          <p:cNvPicPr/>
          <p:nvPr/>
        </p:nvPicPr>
        <p:blipFill>
          <a:blip r:embed="rId9"/>
          <a:stretch>
            <a:fillRect/>
          </a:stretch>
        </p:blipFill>
        <p:spPr>
          <a:xfrm>
            <a:off x="7407275" y="3554095"/>
            <a:ext cx="2095500" cy="1843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Imagen 111"/>
          <p:cNvPicPr/>
          <p:nvPr/>
        </p:nvPicPr>
        <p:blipFill>
          <a:blip r:embed="rId10"/>
          <a:stretch>
            <a:fillRect/>
          </a:stretch>
        </p:blipFill>
        <p:spPr>
          <a:xfrm>
            <a:off x="2447925" y="3403600"/>
            <a:ext cx="2675890" cy="21443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/>
          <p:nvPr/>
        </p:nvPicPr>
        <p:blipFill>
          <a:blip r:embed="rId1"/>
          <a:srcRect l="4936" t="11669" r="27895" b="41095"/>
          <a:stretch>
            <a:fillRect/>
          </a:stretch>
        </p:blipFill>
        <p:spPr>
          <a:xfrm>
            <a:off x="3443605" y="1490345"/>
            <a:ext cx="4998085" cy="4884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矩形 42"/>
          <p:cNvSpPr/>
          <p:nvPr/>
        </p:nvSpPr>
        <p:spPr>
          <a:xfrm>
            <a:off x="958850" y="405141"/>
            <a:ext cx="102997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4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Regiones</a:t>
            </a:r>
            <a:r>
              <a:rPr lang="es-AR" altLang="zh-CN" sz="44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 </a:t>
            </a:r>
            <a:r>
              <a:rPr lang="es-AR" altLang="zh-CN" sz="4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a</a:t>
            </a:r>
            <a:r>
              <a:rPr lang="es-AR" altLang="zh-CN" sz="44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 </a:t>
            </a:r>
            <a:r>
              <a:rPr lang="es-AR" altLang="zh-CN" sz="4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analizar</a:t>
            </a:r>
            <a:endParaRPr lang="es-AR" altLang="zh-CN" sz="4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33" name="Rectángulo 32"/>
          <p:cNvSpPr/>
          <p:nvPr/>
        </p:nvSpPr>
        <p:spPr>
          <a:xfrm rot="2880000">
            <a:off x="7518400" y="2014220"/>
            <a:ext cx="2402840" cy="92329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35" name="Rectángulo 34"/>
          <p:cNvSpPr/>
          <p:nvPr/>
        </p:nvSpPr>
        <p:spPr>
          <a:xfrm rot="1380000">
            <a:off x="7119620" y="1330960"/>
            <a:ext cx="1007110" cy="5321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0" name="Rectángulo 39"/>
          <p:cNvSpPr/>
          <p:nvPr/>
        </p:nvSpPr>
        <p:spPr>
          <a:xfrm rot="18180000">
            <a:off x="7549515" y="5138420"/>
            <a:ext cx="1863090" cy="106807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2" name="Rectángulo 41"/>
          <p:cNvSpPr/>
          <p:nvPr/>
        </p:nvSpPr>
        <p:spPr>
          <a:xfrm rot="21000000">
            <a:off x="6979285" y="6075045"/>
            <a:ext cx="1176655" cy="403225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8" name="Rectángulo 47"/>
          <p:cNvSpPr/>
          <p:nvPr/>
        </p:nvSpPr>
        <p:spPr>
          <a:xfrm rot="19680000">
            <a:off x="3740150" y="1442720"/>
            <a:ext cx="1443355" cy="61468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9" name="Rectángulo 48"/>
          <p:cNvSpPr/>
          <p:nvPr/>
        </p:nvSpPr>
        <p:spPr>
          <a:xfrm rot="16200000">
            <a:off x="1649095" y="4560570"/>
            <a:ext cx="3355975" cy="5448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5" name="Rectángulo 44"/>
          <p:cNvSpPr/>
          <p:nvPr/>
        </p:nvSpPr>
        <p:spPr>
          <a:xfrm rot="18240000">
            <a:off x="2179955" y="1654810"/>
            <a:ext cx="2402840" cy="1341755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50" name="Rectángulo 49"/>
          <p:cNvSpPr/>
          <p:nvPr/>
        </p:nvSpPr>
        <p:spPr>
          <a:xfrm rot="3180000">
            <a:off x="2058670" y="4702810"/>
            <a:ext cx="2402840" cy="12814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51" name="Rectángulo 50"/>
          <p:cNvSpPr/>
          <p:nvPr/>
        </p:nvSpPr>
        <p:spPr>
          <a:xfrm rot="660000">
            <a:off x="3649345" y="5986780"/>
            <a:ext cx="1553845" cy="608330"/>
          </a:xfrm>
          <a:prstGeom prst="rect">
            <a:avLst/>
          </a:prstGeom>
          <a:solidFill>
            <a:srgbClr val="FFF9F7"/>
          </a:solidFill>
          <a:ln>
            <a:solidFill>
              <a:srgbClr val="FFF9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254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46230" y="2051146"/>
            <a:ext cx="3389117" cy="11001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1616075" y="2181225"/>
            <a:ext cx="834390" cy="80962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2499903" y="2482292"/>
            <a:ext cx="22190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Chalet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La Cariñosa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392" y="2039686"/>
            <a:ext cx="2011658" cy="523240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s-AR" altLang="zh-CN" sz="2800" spc="150" dirty="0">
                <a:solidFill>
                  <a:schemeClr val="bg1"/>
                </a:solidFill>
                <a:uFillTx/>
                <a:latin typeface="Roboto Black" panose="02000000000000000000" charset="0"/>
                <a:ea typeface="Roboto Black" panose="02000000000000000000" charset="0"/>
                <a:cs typeface="Manrope SemiBold" charset="0"/>
                <a:sym typeface="+mn-ea"/>
              </a:rPr>
              <a:t>Santa Fe</a:t>
            </a:r>
            <a:endParaRPr lang="es-AR" altLang="zh-CN" sz="2800" spc="150" dirty="0">
              <a:solidFill>
                <a:schemeClr val="bg1"/>
              </a:solidFill>
              <a:uFillTx/>
              <a:latin typeface="Roboto Black" panose="02000000000000000000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869525" y="3397792"/>
            <a:ext cx="3389117" cy="11001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8054975" y="3542665"/>
            <a:ext cx="835200" cy="81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8906687" y="3696858"/>
            <a:ext cx="2219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Alberdi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06686" y="3386332"/>
            <a:ext cx="2011658" cy="523240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s-AR" altLang="zh-CN" sz="2800" spc="150" dirty="0">
                <a:solidFill>
                  <a:schemeClr val="bg1"/>
                </a:solidFill>
                <a:uFillTx/>
                <a:latin typeface="Roboto Black" panose="02000000000000000000" charset="0"/>
                <a:ea typeface="Roboto Black" panose="02000000000000000000" charset="0"/>
                <a:cs typeface="Manrope SemiBold" charset="0"/>
                <a:sym typeface="+mn-ea"/>
              </a:rPr>
              <a:t>Córdoba</a:t>
            </a:r>
            <a:endParaRPr lang="es-AR" altLang="zh-CN" sz="2800" spc="150" dirty="0">
              <a:solidFill>
                <a:schemeClr val="bg1"/>
              </a:solidFill>
              <a:uFillTx/>
              <a:latin typeface="Roboto Black" panose="02000000000000000000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43121" y="5123157"/>
            <a:ext cx="3389117" cy="11001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2339485" y="5287079"/>
            <a:ext cx="835200" cy="81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chemeClr val="bg1"/>
              </a:solidFill>
              <a:cs typeface="Roboto Black" panose="02000000000000000000" charset="0"/>
            </a:endParaRPr>
          </a:p>
        </p:txBody>
      </p:sp>
      <p:sp>
        <p:nvSpPr>
          <p:cNvPr id="16" name="文本框 134"/>
          <p:cNvSpPr txBox="1"/>
          <p:nvPr/>
        </p:nvSpPr>
        <p:spPr>
          <a:xfrm>
            <a:off x="3247594" y="5488263"/>
            <a:ext cx="2219079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Zavaleta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Villa 31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altLang="zh-CN" sz="1600" dirty="0">
                <a:solidFill>
                  <a:schemeClr val="bg1"/>
                </a:solidFill>
                <a:latin typeface="+mn-ea"/>
                <a:cs typeface="Roboto Black" panose="02000000000000000000" charset="0"/>
              </a:rPr>
              <a:t>Villa 20</a:t>
            </a:r>
            <a:endParaRPr lang="es-AR" altLang="zh-CN" sz="1600" dirty="0">
              <a:solidFill>
                <a:schemeClr val="bg1"/>
              </a:solidFill>
              <a:latin typeface="+mn-ea"/>
              <a:cs typeface="Roboto Black" panose="02000000000000000000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4578" y="5111697"/>
            <a:ext cx="2011658" cy="523240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s-AR" altLang="zh-CN" sz="2800" spc="150" dirty="0">
                <a:solidFill>
                  <a:schemeClr val="bg1"/>
                </a:solidFill>
                <a:uFillTx/>
                <a:latin typeface="Roboto Black" panose="02000000000000000000" charset="0"/>
                <a:ea typeface="Roboto Black" panose="02000000000000000000" charset="0"/>
                <a:cs typeface="Manrope SemiBold" charset="0"/>
                <a:sym typeface="+mn-ea"/>
              </a:rPr>
              <a:t>CABA</a:t>
            </a:r>
            <a:endParaRPr lang="es-AR" altLang="zh-CN" sz="2800" spc="150" dirty="0">
              <a:solidFill>
                <a:schemeClr val="bg1"/>
              </a:solidFill>
              <a:uFillTx/>
              <a:latin typeface="Roboto Black" panose="02000000000000000000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pic>
        <p:nvPicPr>
          <p:cNvPr id="28" name="Imagen 27" descr="santa f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2251710"/>
            <a:ext cx="384810" cy="694055"/>
          </a:xfrm>
          <a:prstGeom prst="rect">
            <a:avLst/>
          </a:prstGeom>
        </p:spPr>
      </p:pic>
      <p:pic>
        <p:nvPicPr>
          <p:cNvPr id="29" name="Imagen 28" descr="santa f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05" y="3622675"/>
            <a:ext cx="421640" cy="650875"/>
          </a:xfrm>
          <a:prstGeom prst="rect">
            <a:avLst/>
          </a:prstGeom>
        </p:spPr>
      </p:pic>
      <p:pic>
        <p:nvPicPr>
          <p:cNvPr id="30" name="Imagen 29" descr="santa f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5400040"/>
            <a:ext cx="579120" cy="575310"/>
          </a:xfrm>
          <a:prstGeom prst="rect">
            <a:avLst/>
          </a:prstGeom>
        </p:spPr>
      </p:pic>
      <p:cxnSp>
        <p:nvCxnSpPr>
          <p:cNvPr id="53" name="Conector recto de flecha 52"/>
          <p:cNvCxnSpPr/>
          <p:nvPr/>
        </p:nvCxnSpPr>
        <p:spPr>
          <a:xfrm flipH="1" flipV="1">
            <a:off x="4377690" y="2574290"/>
            <a:ext cx="2512060" cy="101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6351905" y="3534410"/>
            <a:ext cx="1838960" cy="82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7582535" y="4213225"/>
            <a:ext cx="0" cy="149923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 flipH="1" flipV="1">
            <a:off x="5080000" y="5705475"/>
            <a:ext cx="2512060" cy="101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37288" y="1939372"/>
            <a:ext cx="10541000" cy="3255010"/>
            <a:chOff x="1198441" y="70730"/>
            <a:chExt cx="10541000" cy="3255010"/>
          </a:xfrm>
        </p:grpSpPr>
        <p:sp>
          <p:nvSpPr>
            <p:cNvPr id="31" name="文本框 25"/>
            <p:cNvSpPr txBox="1"/>
            <p:nvPr/>
          </p:nvSpPr>
          <p:spPr>
            <a:xfrm>
              <a:off x="1198441" y="70730"/>
              <a:ext cx="2649220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Hacinamiento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  <p:sp>
          <p:nvSpPr>
            <p:cNvPr id="37" name="文本框 30"/>
            <p:cNvSpPr txBox="1"/>
            <p:nvPr/>
          </p:nvSpPr>
          <p:spPr>
            <a:xfrm>
              <a:off x="8867600" y="2741895"/>
              <a:ext cx="2182283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Habitantes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8867336" y="70730"/>
              <a:ext cx="2872105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Infraestructura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  <p:sp>
          <p:nvSpPr>
            <p:cNvPr id="59" name="文本框 26"/>
            <p:cNvSpPr txBox="1"/>
            <p:nvPr/>
          </p:nvSpPr>
          <p:spPr>
            <a:xfrm>
              <a:off x="2062676" y="2742175"/>
              <a:ext cx="1676400" cy="5835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altLang="zh-CN" sz="3200" dirty="0">
                  <a:solidFill>
                    <a:srgbClr val="526AAB"/>
                  </a:solidFill>
                  <a:latin typeface="Berlin Sans FB" panose="020E0602020502020306" charset="0"/>
                  <a:ea typeface="+mj-ea"/>
                  <a:cs typeface="Berlin Sans FB" panose="020E0602020502020306" charset="0"/>
                </a:rPr>
                <a:t>Higiene</a:t>
              </a:r>
              <a:endParaRPr lang="es-AR" altLang="zh-CN" sz="3200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endParaRPr>
            </a:p>
          </p:txBody>
        </p:sp>
      </p:grpSp>
      <p:sp>
        <p:nvSpPr>
          <p:cNvPr id="2" name="Óvalo 1"/>
          <p:cNvSpPr/>
          <p:nvPr/>
        </p:nvSpPr>
        <p:spPr>
          <a:xfrm>
            <a:off x="4296410" y="1628775"/>
            <a:ext cx="3600000" cy="3600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8" name="文本框 25"/>
          <p:cNvSpPr txBox="1"/>
          <p:nvPr/>
        </p:nvSpPr>
        <p:spPr>
          <a:xfrm>
            <a:off x="4525010" y="2552700"/>
            <a:ext cx="3143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3600" dirty="0">
                <a:ln>
                  <a:solidFill>
                    <a:srgbClr val="5E1C07"/>
                  </a:solidFill>
                </a:ln>
                <a:solidFill>
                  <a:srgbClr val="5E1C07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R</a:t>
            </a:r>
            <a:r>
              <a:rPr lang="es-AR" altLang="zh-CN" sz="3600" dirty="0">
                <a:ln>
                  <a:solidFill>
                    <a:srgbClr val="A32413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elación</a:t>
            </a:r>
            <a:endParaRPr lang="es-AR" altLang="zh-CN" sz="3600" dirty="0">
              <a:ln>
                <a:solidFill>
                  <a:srgbClr val="A32413"/>
                </a:solidFill>
              </a:ln>
              <a:solidFill>
                <a:schemeClr val="accent1">
                  <a:lumMod val="50000"/>
                </a:schemeClr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  <a:p>
            <a:pPr algn="ctr"/>
            <a:r>
              <a:rPr lang="es-AR" altLang="zh-CN" sz="3600" dirty="0">
                <a:ln>
                  <a:solidFill>
                    <a:srgbClr val="5E1C07"/>
                  </a:solidFill>
                </a:ln>
                <a:solidFill>
                  <a:srgbClr val="5E1C07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R</a:t>
            </a:r>
            <a:r>
              <a:rPr lang="es-AR" altLang="zh-CN" sz="3600" dirty="0">
                <a:ln>
                  <a:solidFill>
                    <a:srgbClr val="A32413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esidente</a:t>
            </a:r>
            <a:endParaRPr lang="es-AR" altLang="zh-CN" sz="3600" dirty="0">
              <a:ln>
                <a:solidFill>
                  <a:srgbClr val="A32413"/>
                </a:solidFill>
              </a:ln>
              <a:solidFill>
                <a:schemeClr val="accent1">
                  <a:lumMod val="50000"/>
                </a:schemeClr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  <a:p>
            <a:pPr algn="ctr"/>
            <a:r>
              <a:rPr lang="es-AR" altLang="zh-CN" sz="3600" dirty="0">
                <a:ln>
                  <a:solidFill>
                    <a:srgbClr val="5E1C07"/>
                  </a:solidFill>
                </a:ln>
                <a:solidFill>
                  <a:srgbClr val="5E1C07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R</a:t>
            </a:r>
            <a:r>
              <a:rPr lang="es-AR" altLang="zh-CN" sz="3600" dirty="0">
                <a:ln>
                  <a:solidFill>
                    <a:srgbClr val="A32413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esidencia</a:t>
            </a:r>
            <a:endParaRPr lang="es-AR" altLang="zh-CN" sz="3600" dirty="0">
              <a:ln>
                <a:solidFill>
                  <a:srgbClr val="A32413"/>
                </a:solidFill>
              </a:ln>
              <a:solidFill>
                <a:schemeClr val="accent1">
                  <a:lumMod val="50000"/>
                </a:schemeClr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10" name="Flecha hacia abajo 9"/>
          <p:cNvSpPr/>
          <p:nvPr/>
        </p:nvSpPr>
        <p:spPr>
          <a:xfrm rot="15360000">
            <a:off x="7969885" y="20199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1" name="Flecha hacia abajo 10"/>
          <p:cNvSpPr/>
          <p:nvPr/>
        </p:nvSpPr>
        <p:spPr>
          <a:xfrm rot="17640000">
            <a:off x="7987030" y="45472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2" name="Flecha hacia abajo 11"/>
          <p:cNvSpPr/>
          <p:nvPr/>
        </p:nvSpPr>
        <p:spPr>
          <a:xfrm rot="6240000" flipH="1">
            <a:off x="3888105" y="20199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4" name="Flecha hacia abajo 13"/>
          <p:cNvSpPr/>
          <p:nvPr/>
        </p:nvSpPr>
        <p:spPr>
          <a:xfrm rot="3960000" flipH="1">
            <a:off x="3896360" y="4547235"/>
            <a:ext cx="267970" cy="49784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946150" y="627391"/>
            <a:ext cx="102997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Habitantes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103" name="文本框 67"/>
          <p:cNvSpPr txBox="1"/>
          <p:nvPr/>
        </p:nvSpPr>
        <p:spPr>
          <a:xfrm>
            <a:off x="959485" y="1701800"/>
            <a:ext cx="1021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Integrantes en la vivienda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3" name="文本框 67"/>
          <p:cNvSpPr txBox="1"/>
          <p:nvPr/>
        </p:nvSpPr>
        <p:spPr>
          <a:xfrm>
            <a:off x="1026160" y="5152390"/>
            <a:ext cx="1021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Tiempo de residencia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1"/>
          <a:stretch>
            <a:fillRect/>
          </a:stretch>
        </p:blipFill>
        <p:spPr>
          <a:xfrm>
            <a:off x="4156075" y="2748915"/>
            <a:ext cx="3960495" cy="2034540"/>
          </a:xfrm>
          <a:prstGeom prst="rect">
            <a:avLst/>
          </a:prstGeom>
          <a:noFill/>
          <a:ln w="95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946150" y="627391"/>
            <a:ext cx="102997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Hacinamiento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103" name="文本框 67"/>
          <p:cNvSpPr txBox="1"/>
          <p:nvPr/>
        </p:nvSpPr>
        <p:spPr>
          <a:xfrm>
            <a:off x="387350" y="1701800"/>
            <a:ext cx="11439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Ambientes utilizados como dormitorio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3" name="文本框 67"/>
          <p:cNvSpPr txBox="1"/>
          <p:nvPr/>
        </p:nvSpPr>
        <p:spPr>
          <a:xfrm>
            <a:off x="1026160" y="5152390"/>
            <a:ext cx="1021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Personas por dormitorio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pic>
        <p:nvPicPr>
          <p:cNvPr id="104" name="Imagen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137025" y="2552065"/>
            <a:ext cx="3997960" cy="2457450"/>
          </a:xfrm>
          <a:prstGeom prst="rect">
            <a:avLst/>
          </a:prstGeom>
          <a:noFill/>
          <a:ln w="9525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Flecha doblada 1"/>
          <p:cNvSpPr/>
          <p:nvPr/>
        </p:nvSpPr>
        <p:spPr>
          <a:xfrm rot="12300000" flipH="1">
            <a:off x="648970" y="2762250"/>
            <a:ext cx="2291715" cy="271462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5" name="Flecha doblada 4"/>
          <p:cNvSpPr/>
          <p:nvPr/>
        </p:nvSpPr>
        <p:spPr>
          <a:xfrm rot="13680000" flipV="1">
            <a:off x="9260840" y="2522855"/>
            <a:ext cx="2291715" cy="271462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946150" y="627391"/>
            <a:ext cx="102997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Higiene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103" name="文本框 67"/>
          <p:cNvSpPr txBox="1"/>
          <p:nvPr/>
        </p:nvSpPr>
        <p:spPr>
          <a:xfrm>
            <a:off x="959485" y="1701800"/>
            <a:ext cx="1021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¿Posee baño en la vivienda?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3" name="文本框 67"/>
          <p:cNvSpPr txBox="1"/>
          <p:nvPr/>
        </p:nvSpPr>
        <p:spPr>
          <a:xfrm>
            <a:off x="1026160" y="5152390"/>
            <a:ext cx="1021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¿Cómo es la presión del agua?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pic>
        <p:nvPicPr>
          <p:cNvPr id="2" name="Imagen 1" descr="santa 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2560955"/>
            <a:ext cx="8526145" cy="2141855"/>
          </a:xfrm>
          <a:prstGeom prst="rect">
            <a:avLst/>
          </a:prstGeom>
          <a:effectLst/>
        </p:spPr>
      </p:pic>
      <p:sp>
        <p:nvSpPr>
          <p:cNvPr id="6" name="Flecha doblada 5"/>
          <p:cNvSpPr/>
          <p:nvPr/>
        </p:nvSpPr>
        <p:spPr>
          <a:xfrm rot="13140000" flipV="1">
            <a:off x="9525635" y="2215515"/>
            <a:ext cx="2291715" cy="271462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7" name="Flecha doblada 6"/>
          <p:cNvSpPr/>
          <p:nvPr/>
        </p:nvSpPr>
        <p:spPr>
          <a:xfrm rot="13500000" flipH="1">
            <a:off x="401955" y="2462530"/>
            <a:ext cx="2291715" cy="271462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2988310" y="2753995"/>
            <a:ext cx="122047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28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endParaRPr lang="es-AR" altLang="zh-CN" sz="28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1866265" y="3168015"/>
            <a:ext cx="122047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28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</a:t>
            </a:r>
            <a:endParaRPr lang="es-AR" altLang="zh-CN" sz="28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文本框 25"/>
          <p:cNvSpPr txBox="1"/>
          <p:nvPr/>
        </p:nvSpPr>
        <p:spPr>
          <a:xfrm>
            <a:off x="4319270" y="3060700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X1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文本框 25"/>
          <p:cNvSpPr txBox="1"/>
          <p:nvPr/>
        </p:nvSpPr>
        <p:spPr>
          <a:xfrm>
            <a:off x="7360285" y="3060700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X3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文本框 25"/>
          <p:cNvSpPr txBox="1"/>
          <p:nvPr/>
        </p:nvSpPr>
        <p:spPr>
          <a:xfrm>
            <a:off x="5793740" y="3060700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X2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415540" y="3811905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Y1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文本框 25"/>
          <p:cNvSpPr txBox="1"/>
          <p:nvPr/>
        </p:nvSpPr>
        <p:spPr>
          <a:xfrm>
            <a:off x="2415540" y="4084955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Y2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文本框 25"/>
          <p:cNvSpPr txBox="1"/>
          <p:nvPr/>
        </p:nvSpPr>
        <p:spPr>
          <a:xfrm>
            <a:off x="2415540" y="4352925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Total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文本框 25"/>
          <p:cNvSpPr txBox="1"/>
          <p:nvPr/>
        </p:nvSpPr>
        <p:spPr>
          <a:xfrm>
            <a:off x="8926830" y="3060700"/>
            <a:ext cx="12204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Total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946150" y="455941"/>
            <a:ext cx="102997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zh-CN" sz="5400" u="sng" dirty="0">
                <a:solidFill>
                  <a:srgbClr val="526AAB"/>
                </a:solidFill>
                <a:latin typeface="Berlin Sans FB" panose="020E0602020502020306" charset="0"/>
                <a:ea typeface="+mj-ea"/>
                <a:cs typeface="Berlin Sans FB" panose="020E0602020502020306" charset="0"/>
              </a:rPr>
              <a:t>Infraestructura</a:t>
            </a:r>
            <a:endParaRPr lang="es-AR" altLang="zh-CN" sz="5400" u="sng" dirty="0">
              <a:solidFill>
                <a:srgbClr val="526AAB"/>
              </a:solidFill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103" name="文本框 67"/>
          <p:cNvSpPr txBox="1"/>
          <p:nvPr/>
        </p:nvSpPr>
        <p:spPr>
          <a:xfrm>
            <a:off x="629285" y="1298575"/>
            <a:ext cx="1093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Material de construcción del techo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3" name="文本框 67"/>
          <p:cNvSpPr txBox="1"/>
          <p:nvPr/>
        </p:nvSpPr>
        <p:spPr>
          <a:xfrm>
            <a:off x="529590" y="5533390"/>
            <a:ext cx="11132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Problemas de humedad/filtraciones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2" name="文本框 67"/>
          <p:cNvSpPr txBox="1"/>
          <p:nvPr/>
        </p:nvSpPr>
        <p:spPr>
          <a:xfrm>
            <a:off x="529590" y="4877435"/>
            <a:ext cx="11132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Problemas de derrumbe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2077720"/>
            <a:ext cx="4638675" cy="27273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Flecha doblada 6"/>
          <p:cNvSpPr/>
          <p:nvPr/>
        </p:nvSpPr>
        <p:spPr>
          <a:xfrm rot="12480000" flipH="1">
            <a:off x="961390" y="2418080"/>
            <a:ext cx="2291715" cy="271462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6" name="Flecha doblada 5"/>
          <p:cNvSpPr/>
          <p:nvPr/>
        </p:nvSpPr>
        <p:spPr>
          <a:xfrm rot="13740000" flipV="1">
            <a:off x="8866505" y="2167890"/>
            <a:ext cx="2291715" cy="271462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7"/>
          <p:cNvSpPr txBox="1"/>
          <p:nvPr/>
        </p:nvSpPr>
        <p:spPr>
          <a:xfrm>
            <a:off x="1026160" y="820420"/>
            <a:ext cx="1021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Tiempo de residencia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sp>
        <p:nvSpPr>
          <p:cNvPr id="2" name="文本框 67"/>
          <p:cNvSpPr txBox="1"/>
          <p:nvPr/>
        </p:nvSpPr>
        <p:spPr>
          <a:xfrm>
            <a:off x="529590" y="5335905"/>
            <a:ext cx="11132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4000" dirty="0">
                <a:ln w="0">
                  <a:noFill/>
                </a:ln>
                <a:solidFill>
                  <a:schemeClr val="accent1"/>
                </a:solidFill>
                <a:latin typeface="Courier New" panose="02070309020205020404" charset="0"/>
                <a:ea typeface="+mj-ea"/>
                <a:cs typeface="Courier New" panose="02070309020205020404" charset="0"/>
              </a:rPr>
              <a:t>Problemas de humedad/filtraciones</a:t>
            </a:r>
            <a:endParaRPr lang="es-AR" altLang="zh-CN" sz="4000" dirty="0">
              <a:ln w="0">
                <a:noFill/>
              </a:ln>
              <a:solidFill>
                <a:schemeClr val="accent1"/>
              </a:solidFill>
              <a:latin typeface="Courier New" panose="02070309020205020404" charset="0"/>
              <a:ea typeface="+mj-ea"/>
              <a:cs typeface="Courier New" panose="02070309020205020404" charset="0"/>
            </a:endParaRPr>
          </a:p>
        </p:txBody>
      </p:sp>
      <p:pic>
        <p:nvPicPr>
          <p:cNvPr id="108" name="Imagen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455670" y="1673860"/>
            <a:ext cx="5279390" cy="3510280"/>
          </a:xfrm>
          <a:prstGeom prst="rect">
            <a:avLst/>
          </a:prstGeom>
          <a:noFill/>
          <a:ln w="952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文本框 25"/>
          <p:cNvSpPr txBox="1"/>
          <p:nvPr/>
        </p:nvSpPr>
        <p:spPr>
          <a:xfrm>
            <a:off x="3493770" y="3148965"/>
            <a:ext cx="247015" cy="3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16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</a:t>
            </a:r>
            <a:endParaRPr lang="es-AR" altLang="zh-CN" sz="16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5255895" y="4801235"/>
            <a:ext cx="2023110" cy="3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16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endParaRPr lang="es-AR" altLang="zh-CN" sz="16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文本框 25"/>
          <p:cNvSpPr txBox="1"/>
          <p:nvPr/>
        </p:nvSpPr>
        <p:spPr>
          <a:xfrm>
            <a:off x="4194175" y="4591685"/>
            <a:ext cx="1081405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12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X1</a:t>
            </a:r>
            <a:endParaRPr lang="es-AR" altLang="zh-CN" sz="12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文本框 25"/>
          <p:cNvSpPr txBox="1"/>
          <p:nvPr/>
        </p:nvSpPr>
        <p:spPr>
          <a:xfrm>
            <a:off x="5219700" y="4591685"/>
            <a:ext cx="1081405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12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X2</a:t>
            </a:r>
            <a:endParaRPr lang="es-AR" altLang="zh-CN" sz="12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文本框 25"/>
          <p:cNvSpPr txBox="1"/>
          <p:nvPr/>
        </p:nvSpPr>
        <p:spPr>
          <a:xfrm>
            <a:off x="6228080" y="4591685"/>
            <a:ext cx="1081405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12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X3</a:t>
            </a:r>
            <a:endParaRPr lang="es-AR" altLang="zh-CN" sz="12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本框 25"/>
          <p:cNvSpPr txBox="1"/>
          <p:nvPr/>
        </p:nvSpPr>
        <p:spPr>
          <a:xfrm>
            <a:off x="7223760" y="4591685"/>
            <a:ext cx="1081405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sz="12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X4</a:t>
            </a:r>
            <a:endParaRPr lang="es-AR" altLang="zh-CN" sz="120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5107940" y="1801495"/>
            <a:ext cx="2056130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altLang="zh-CN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</a:t>
            </a:r>
            <a:endParaRPr lang="es-AR" altLang="zh-CN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Flecha doblada 13"/>
          <p:cNvSpPr/>
          <p:nvPr/>
        </p:nvSpPr>
        <p:spPr>
          <a:xfrm rot="13320000" flipH="1">
            <a:off x="1172845" y="1384300"/>
            <a:ext cx="2291715" cy="384365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15" name="Flecha doblada 14"/>
          <p:cNvSpPr/>
          <p:nvPr/>
        </p:nvSpPr>
        <p:spPr>
          <a:xfrm rot="12180000" flipV="1">
            <a:off x="8821420" y="1194435"/>
            <a:ext cx="2291715" cy="3843655"/>
          </a:xfrm>
          <a:prstGeom prst="bentArrow">
            <a:avLst>
              <a:gd name="adj1" fmla="val 8223"/>
              <a:gd name="adj2" fmla="val 16433"/>
              <a:gd name="adj3" fmla="val 2120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95347;#95186;#405201;#369679;#405205;#405185;"/>
</p:tagLst>
</file>

<file path=ppt/tags/tag2.xml><?xml version="1.0" encoding="utf-8"?>
<p:tagLst xmlns:p="http://schemas.openxmlformats.org/presentationml/2006/main">
  <p:tag name="ISLIDE.ICON" val="#95347;#95186;#405201;#369679;#405205;#405185;"/>
</p:tagLst>
</file>

<file path=ppt/tags/tag3.xml><?xml version="1.0" encoding="utf-8"?>
<p:tagLst xmlns:p="http://schemas.openxmlformats.org/presentationml/2006/main">
  <p:tag name="ISLIDE.ICON" val="#95347;#95186;#405201;#369679;#405205;#405185;"/>
</p:tagLst>
</file>

<file path=ppt/tags/tag4.xml><?xml version="1.0" encoding="utf-8"?>
<p:tagLst xmlns:p="http://schemas.openxmlformats.org/presentationml/2006/main">
  <p:tag name="ISLIDE.ICON" val="#95347;#95186;#405201;#369679;#405205;#405185;"/>
</p:tagLst>
</file>

<file path=ppt/tags/tag5.xml><?xml version="1.0" encoding="utf-8"?>
<p:tagLst xmlns:p="http://schemas.openxmlformats.org/presentationml/2006/main">
  <p:tag name="ISLIDE.ICON" val="#95347;#95186;#405201;#369679;#405205;#405185;"/>
</p:tagLst>
</file>

<file path=ppt/tags/tag6.xml><?xml version="1.0" encoding="utf-8"?>
<p:tagLst xmlns:p="http://schemas.openxmlformats.org/presentationml/2006/main">
  <p:tag name="ISLIDE.ICON" val="#95347;#95186;#405201;#369679;#405205;#405185;"/>
</p:tagLst>
</file>

<file path=ppt/tags/tag7.xml><?xml version="1.0" encoding="utf-8"?>
<p:tagLst xmlns:p="http://schemas.openxmlformats.org/presentationml/2006/main">
  <p:tag name="ISLIDE.ICON" val="#95347;#95186;#405201;#369679;#405205;#405185;"/>
</p:tagLst>
</file>

<file path=ppt/tags/tag8.xml><?xml version="1.0" encoding="utf-8"?>
<p:tagLst xmlns:p="http://schemas.openxmlformats.org/presentationml/2006/main">
  <p:tag name="ISLIDE.ICON" val="#95347;#95186;#405201;#369679;#405205;#405185;"/>
</p:tagLst>
</file>

<file path=ppt/tags/tag9.xml><?xml version="1.0" encoding="utf-8"?>
<p:tagLst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Presentation</Application>
  <PresentationFormat>宽屏</PresentationFormat>
  <Paragraphs>93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Manrope SemiBold</vt:lpstr>
      <vt:lpstr>Roboto Black</vt:lpstr>
      <vt:lpstr>Berlin Sans FB</vt:lpstr>
      <vt:lpstr>Courier New</vt:lpstr>
      <vt:lpstr>Microsoft YaHei</vt:lpstr>
      <vt:lpstr>Arial Unicode MS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Agustin</cp:lastModifiedBy>
  <cp:revision>72</cp:revision>
  <dcterms:created xsi:type="dcterms:W3CDTF">2023-04-04T05:49:00Z</dcterms:created>
  <dcterms:modified xsi:type="dcterms:W3CDTF">2024-04-16T22:25:32Z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9CFC0364B90C4B16B1E91CC0276F1E76_11</vt:lpwstr>
  </property>
  <property fmtid="{D5CDD505-2E9C-101B-9397-08002B2CF9AE}" pid="3" name="KSOProductBuildVer">
    <vt:lpwstr>3082-12.2.0.16731</vt:lpwstr>
  </property>
</Properties>
</file>