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5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9"/>
  </p:notesMasterIdLst>
  <p:handoutMasterIdLst>
    <p:handoutMasterId r:id="rId25"/>
  </p:handoutMasterIdLst>
  <p:sldIdLst>
    <p:sldId id="256" r:id="rId8"/>
    <p:sldId id="276" r:id="rId10"/>
    <p:sldId id="257" r:id="rId11"/>
    <p:sldId id="286" r:id="rId12"/>
    <p:sldId id="285" r:id="rId13"/>
    <p:sldId id="280" r:id="rId14"/>
    <p:sldId id="287" r:id="rId15"/>
    <p:sldId id="293" r:id="rId16"/>
    <p:sldId id="281" r:id="rId17"/>
    <p:sldId id="288" r:id="rId18"/>
    <p:sldId id="294" r:id="rId19"/>
    <p:sldId id="282" r:id="rId20"/>
    <p:sldId id="291" r:id="rId21"/>
    <p:sldId id="295" r:id="rId22"/>
    <p:sldId id="292" r:id="rId23"/>
    <p:sldId id="284" r:id="rId24"/>
  </p:sldIdLst>
  <p:sldSz cx="12192000" cy="6858000"/>
  <p:notesSz cx="6858000" cy="9144000"/>
  <p:embeddedFontLst>
    <p:embeddedFont>
      <p:font typeface="Manrope SemiBold" charset="0"/>
      <p:bold r:id="rId29"/>
    </p:embeddedFont>
    <p:embeddedFont>
      <p:font typeface="Roboto Black" panose="02000000000000000000" charset="0"/>
      <p:bold r:id="rId30"/>
    </p:embeddedFont>
    <p:embeddedFont>
      <p:font typeface="Berlin Sans FB" panose="020E0602020502020306" charset="0"/>
      <p:regular r:id="rId31"/>
    </p:embeddedFont>
    <p:embeddedFont>
      <p:font typeface="Comic Sans MS" panose="030F0702030302020204" pitchFamily="66" charset="0"/>
      <p:regular r:id="rId32"/>
    </p:embeddedFont>
  </p:embeddedFontLst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1C07"/>
    <a:srgbClr val="762408"/>
    <a:srgbClr val="A32413"/>
    <a:srgbClr val="FFF9F7"/>
    <a:srgbClr val="FFFFFF"/>
    <a:srgbClr val="F79976"/>
    <a:srgbClr val="526AAB"/>
    <a:srgbClr val="FEF4F0"/>
    <a:srgbClr val="FEF7F4"/>
    <a:srgbClr val="FDF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2" autoAdjust="0"/>
  </p:normalViewPr>
  <p:slideViewPr>
    <p:cSldViewPr snapToGrid="0" showGuides="1">
      <p:cViewPr varScale="1">
        <p:scale>
          <a:sx n="78" d="100"/>
          <a:sy n="78" d="100"/>
        </p:scale>
        <p:origin x="850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gs" Target="tags/tag17.xml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4FD745CC-AEE7-48FD-9D21-BF6EF1AB19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6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0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1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2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3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4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5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6.xml"/><Relationship Id="rId2" Type="http://schemas.openxmlformats.org/officeDocument/2006/relationships/tags" Target="../tags/tag16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6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7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8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4.xml"/><Relationship Id="rId2" Type="http://schemas.openxmlformats.org/officeDocument/2006/relationships/tags" Target="../tags/tag9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矩形 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Roboto Black" panose="02000000000000000000" charset="0"/>
              </a:endParaRPr>
            </a:p>
          </p:txBody>
        </p:sp>
        <p:pic>
          <p:nvPicPr>
            <p:cNvPr id="54" name="图形 5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 flipV="1">
              <a:off x="0" y="5132446"/>
              <a:ext cx="12192000" cy="1725554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311150" y="285750"/>
              <a:ext cx="11569700" cy="6286500"/>
            </a:xfrm>
            <a:prstGeom prst="rect">
              <a:avLst/>
            </a:prstGeom>
            <a:solidFill>
              <a:srgbClr val="FFF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Roboto Black" panose="02000000000000000000" charset="0"/>
              </a:endParaRPr>
            </a:p>
          </p:txBody>
        </p:sp>
        <p:pic>
          <p:nvPicPr>
            <p:cNvPr id="51" name="图形 50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 flipV="1">
              <a:off x="10984297" y="493585"/>
              <a:ext cx="701419" cy="701419"/>
            </a:xfrm>
            <a:prstGeom prst="rect">
              <a:avLst/>
            </a:prstGeom>
          </p:spPr>
        </p:pic>
        <p:grpSp>
          <p:nvGrpSpPr>
            <p:cNvPr id="55" name="组合 54"/>
            <p:cNvGrpSpPr/>
            <p:nvPr/>
          </p:nvGrpSpPr>
          <p:grpSpPr>
            <a:xfrm>
              <a:off x="506284" y="5662995"/>
              <a:ext cx="11179432" cy="701420"/>
              <a:chOff x="506284" y="5572649"/>
              <a:chExt cx="11179432" cy="701420"/>
            </a:xfrm>
          </p:grpSpPr>
          <p:pic>
            <p:nvPicPr>
              <p:cNvPr id="56" name="图形 55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7" name="图形 56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</p:grpSp>
      <p:sp>
        <p:nvSpPr>
          <p:cNvPr id="62" name="矩形 61"/>
          <p:cNvSpPr/>
          <p:nvPr/>
        </p:nvSpPr>
        <p:spPr>
          <a:xfrm>
            <a:off x="506730" y="2007235"/>
            <a:ext cx="1117917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6000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Barrios populares en Argentina</a:t>
            </a:r>
            <a:endParaRPr lang="es-AR" altLang="zh-CN" sz="6000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pic>
        <p:nvPicPr>
          <p:cNvPr id="63" name="图形 62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3678" y="3098397"/>
            <a:ext cx="4604645" cy="182563"/>
          </a:xfrm>
          <a:prstGeom prst="rect">
            <a:avLst/>
          </a:prstGeom>
        </p:spPr>
      </p:pic>
      <p:pic>
        <p:nvPicPr>
          <p:cNvPr id="111" name="Imagen 110"/>
          <p:cNvPicPr/>
          <p:nvPr/>
        </p:nvPicPr>
        <p:blipFill>
          <a:blip r:embed="rId8"/>
          <a:stretch>
            <a:fillRect/>
          </a:stretch>
        </p:blipFill>
        <p:spPr>
          <a:xfrm>
            <a:off x="7407275" y="3554095"/>
            <a:ext cx="2095500" cy="18434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Imagen 111"/>
          <p:cNvPicPr/>
          <p:nvPr/>
        </p:nvPicPr>
        <p:blipFill>
          <a:blip r:embed="rId9"/>
          <a:stretch>
            <a:fillRect/>
          </a:stretch>
        </p:blipFill>
        <p:spPr>
          <a:xfrm>
            <a:off x="2447925" y="3403600"/>
            <a:ext cx="2675890" cy="21443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241121" y="2094022"/>
            <a:ext cx="366517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5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Higiene</a:t>
            </a:r>
            <a:endParaRPr lang="es-AR" altLang="zh-CN" sz="5400" u="sng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pic>
        <p:nvPicPr>
          <p:cNvPr id="3" name="Imagen 2" descr="Gráfico, Gráfico circular&#10;&#10;Descripción generada automá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53" y="1213080"/>
            <a:ext cx="5798385" cy="44318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67"/>
          <p:cNvSpPr txBox="1"/>
          <p:nvPr/>
        </p:nvSpPr>
        <p:spPr>
          <a:xfrm>
            <a:off x="13621" y="3025879"/>
            <a:ext cx="8286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presión buena ≈ 0,5596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presión débil ≈ 0,2966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presión muy débil ≈ 0,1437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076" y="2186640"/>
            <a:ext cx="9577848" cy="2484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6924165" y="1844415"/>
            <a:ext cx="5031863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5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Infraestructura</a:t>
            </a:r>
            <a:endParaRPr lang="es-AR" altLang="zh-CN" sz="5400" u="sng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pic>
        <p:nvPicPr>
          <p:cNvPr id="8" name="Imagen 7" descr="Gráfico, Gráfico de barras&#10;&#10;Descripción generada automá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0" y="1034739"/>
            <a:ext cx="6375612" cy="47885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accent6">
                <a:lumMod val="60000"/>
                <a:lumOff val="40000"/>
                <a:alpha val="6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文本框 67"/>
          <p:cNvSpPr txBox="1"/>
          <p:nvPr/>
        </p:nvSpPr>
        <p:spPr>
          <a:xfrm>
            <a:off x="6825845" y="2815601"/>
            <a:ext cx="69907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caña/adobe ≈ 0,00612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chapa ≈ 0,3853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lona ≈ 0,00306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viguetas ≈ 0,6055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s-AR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6757018" y="1678008"/>
            <a:ext cx="5031863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5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Infraestructura</a:t>
            </a:r>
            <a:endParaRPr lang="es-AR" altLang="zh-CN" sz="5400" u="sng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sp>
        <p:nvSpPr>
          <p:cNvPr id="9" name="文本框 67"/>
          <p:cNvSpPr txBox="1"/>
          <p:nvPr/>
        </p:nvSpPr>
        <p:spPr>
          <a:xfrm>
            <a:off x="6580041" y="2589461"/>
            <a:ext cx="69907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baño ≈ 0,05505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cocina ≈ 0,07951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dormitorios ≈ 0,1040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living ≈ 0,02446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otro ≈ 0,06116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sin problemas ≈ 0,7706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s-AR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</p:txBody>
      </p:sp>
      <p:pic>
        <p:nvPicPr>
          <p:cNvPr id="3" name="Imagen 2" descr="Gráfico, Histograma&#10;&#10;Descripción generada automá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7" y="991000"/>
            <a:ext cx="6105834" cy="48759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accent6">
                <a:lumMod val="60000"/>
                <a:lumOff val="40000"/>
                <a:alpha val="6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Histograma&#10;&#10;Descripción generada automá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7" y="663520"/>
            <a:ext cx="10716726" cy="5530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6678357" y="1735793"/>
            <a:ext cx="5031863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5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Infraestructura</a:t>
            </a:r>
            <a:endParaRPr lang="es-AR" altLang="zh-CN" sz="5400" u="sng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sp>
        <p:nvSpPr>
          <p:cNvPr id="9" name="文本框 67"/>
          <p:cNvSpPr txBox="1"/>
          <p:nvPr/>
        </p:nvSpPr>
        <p:spPr>
          <a:xfrm>
            <a:off x="6469624" y="2671437"/>
            <a:ext cx="58965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baño ≈ 0,3028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cocina ≈ 0,2691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dormitorios ≈ 0,3425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living ≈ 0,08257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otro ≈ 0,05505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 err="1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. sin problemas ≈ 0,4526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s-AR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</p:txBody>
      </p:sp>
      <p:pic>
        <p:nvPicPr>
          <p:cNvPr id="4" name="Imagen 3" descr="Gráfico, Gráfico de barras, Histograma&#10;&#10;Descripción generada automá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3" y="1065594"/>
            <a:ext cx="5919020" cy="47268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accent6">
                <a:lumMod val="60000"/>
                <a:lumOff val="40000"/>
                <a:alpha val="6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Gráfico, Gráfico de cajas y bigotes&#10;&#10;Descripción generada automá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" y="867410"/>
            <a:ext cx="9927590" cy="5123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n 101"/>
          <p:cNvPicPr/>
          <p:nvPr/>
        </p:nvPicPr>
        <p:blipFill>
          <a:blip r:embed="rId1"/>
          <a:srcRect l="4936" t="11669" r="27895" b="41095"/>
          <a:stretch>
            <a:fillRect/>
          </a:stretch>
        </p:blipFill>
        <p:spPr>
          <a:xfrm>
            <a:off x="3443605" y="1490345"/>
            <a:ext cx="4998085" cy="4884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矩形 42"/>
          <p:cNvSpPr/>
          <p:nvPr/>
        </p:nvSpPr>
        <p:spPr>
          <a:xfrm>
            <a:off x="958850" y="405141"/>
            <a:ext cx="1029970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4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Regiones</a:t>
            </a:r>
            <a:r>
              <a:rPr lang="es-AR" altLang="zh-CN" sz="4400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 </a:t>
            </a:r>
            <a:r>
              <a:rPr lang="es-AR" altLang="zh-CN" sz="4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analizadas</a:t>
            </a:r>
            <a:endParaRPr lang="es-AR" altLang="zh-CN" sz="4400" u="sng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sp>
        <p:nvSpPr>
          <p:cNvPr id="33" name="Rectángulo 32"/>
          <p:cNvSpPr/>
          <p:nvPr/>
        </p:nvSpPr>
        <p:spPr>
          <a:xfrm rot="2880000">
            <a:off x="7518400" y="2014220"/>
            <a:ext cx="2402840" cy="923290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35" name="Rectángulo 34"/>
          <p:cNvSpPr/>
          <p:nvPr/>
        </p:nvSpPr>
        <p:spPr>
          <a:xfrm rot="1380000">
            <a:off x="7119620" y="1330960"/>
            <a:ext cx="1007110" cy="532130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40" name="Rectángulo 39"/>
          <p:cNvSpPr/>
          <p:nvPr/>
        </p:nvSpPr>
        <p:spPr>
          <a:xfrm rot="18180000">
            <a:off x="7549515" y="5138420"/>
            <a:ext cx="1863090" cy="1068070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42" name="Rectángulo 41"/>
          <p:cNvSpPr/>
          <p:nvPr/>
        </p:nvSpPr>
        <p:spPr>
          <a:xfrm rot="21000000">
            <a:off x="6979285" y="6075045"/>
            <a:ext cx="1176655" cy="403225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48" name="Rectángulo 47"/>
          <p:cNvSpPr/>
          <p:nvPr/>
        </p:nvSpPr>
        <p:spPr>
          <a:xfrm rot="19680000">
            <a:off x="3740150" y="1442720"/>
            <a:ext cx="1443355" cy="614680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49" name="Rectángulo 48"/>
          <p:cNvSpPr/>
          <p:nvPr/>
        </p:nvSpPr>
        <p:spPr>
          <a:xfrm rot="16200000">
            <a:off x="1649095" y="4560570"/>
            <a:ext cx="3355975" cy="544830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45" name="Rectángulo 44"/>
          <p:cNvSpPr/>
          <p:nvPr/>
        </p:nvSpPr>
        <p:spPr>
          <a:xfrm rot="18240000">
            <a:off x="2179955" y="1654810"/>
            <a:ext cx="2402840" cy="1341755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50" name="Rectángulo 49"/>
          <p:cNvSpPr/>
          <p:nvPr/>
        </p:nvSpPr>
        <p:spPr>
          <a:xfrm rot="3180000">
            <a:off x="2058670" y="4702810"/>
            <a:ext cx="2402840" cy="1281430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51" name="Rectángulo 50"/>
          <p:cNvSpPr/>
          <p:nvPr/>
        </p:nvSpPr>
        <p:spPr>
          <a:xfrm rot="660000">
            <a:off x="3649345" y="5986780"/>
            <a:ext cx="1553845" cy="608330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5" name="流程图: 接点 4"/>
          <p:cNvSpPr/>
          <p:nvPr/>
        </p:nvSpPr>
        <p:spPr>
          <a:xfrm>
            <a:off x="3599027" y="1442132"/>
            <a:ext cx="4964074" cy="4964074"/>
          </a:xfrm>
          <a:prstGeom prst="flowChartConnector">
            <a:avLst/>
          </a:prstGeom>
          <a:noFill/>
          <a:ln w="254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446230" y="2051146"/>
            <a:ext cx="3389117" cy="11001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bg1"/>
              </a:solidFill>
              <a:cs typeface="Roboto Black" panose="02000000000000000000" charset="0"/>
            </a:endParaRPr>
          </a:p>
        </p:txBody>
      </p:sp>
      <p:sp>
        <p:nvSpPr>
          <p:cNvPr id="7" name="流程图: 接点 6"/>
          <p:cNvSpPr/>
          <p:nvPr/>
        </p:nvSpPr>
        <p:spPr>
          <a:xfrm>
            <a:off x="1616075" y="2181225"/>
            <a:ext cx="834390" cy="80962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bg1"/>
              </a:solidFill>
              <a:cs typeface="Roboto Black" panose="02000000000000000000" charset="0"/>
            </a:endParaRPr>
          </a:p>
        </p:txBody>
      </p:sp>
      <p:sp>
        <p:nvSpPr>
          <p:cNvPr id="8" name="文本框 92"/>
          <p:cNvSpPr txBox="1"/>
          <p:nvPr/>
        </p:nvSpPr>
        <p:spPr>
          <a:xfrm>
            <a:off x="2499903" y="2482292"/>
            <a:ext cx="221907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altLang="zh-CN" sz="1600" dirty="0">
                <a:solidFill>
                  <a:schemeClr val="bg1"/>
                </a:solidFill>
                <a:latin typeface="+mn-ea"/>
                <a:cs typeface="Roboto Black" panose="02000000000000000000" charset="0"/>
              </a:rPr>
              <a:t>Chalet</a:t>
            </a:r>
            <a:endParaRPr lang="es-AR" altLang="zh-CN" sz="1600" dirty="0">
              <a:solidFill>
                <a:schemeClr val="bg1"/>
              </a:solidFill>
              <a:latin typeface="+mn-ea"/>
              <a:cs typeface="Roboto Black" panose="02000000000000000000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altLang="zh-CN" sz="1600" dirty="0">
                <a:solidFill>
                  <a:schemeClr val="bg1"/>
                </a:solidFill>
                <a:latin typeface="+mn-ea"/>
                <a:cs typeface="Roboto Black" panose="02000000000000000000" charset="0"/>
              </a:rPr>
              <a:t>La Cariñosa</a:t>
            </a:r>
            <a:endParaRPr lang="es-AR" altLang="zh-CN" sz="1600" dirty="0">
              <a:solidFill>
                <a:schemeClr val="bg1"/>
              </a:solidFill>
              <a:latin typeface="+mn-ea"/>
              <a:cs typeface="Roboto Black" panose="02000000000000000000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392" y="2039686"/>
            <a:ext cx="2011658" cy="523240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s-AR" altLang="zh-CN" sz="2800" spc="150" dirty="0">
                <a:solidFill>
                  <a:schemeClr val="bg1"/>
                </a:solidFill>
                <a:uFillTx/>
                <a:latin typeface="Roboto Black" panose="02000000000000000000" charset="0"/>
                <a:ea typeface="Roboto Black" panose="02000000000000000000" charset="0"/>
                <a:cs typeface="Manrope SemiBold" charset="0"/>
                <a:sym typeface="+mn-ea"/>
              </a:rPr>
              <a:t>Santa Fe</a:t>
            </a:r>
            <a:endParaRPr lang="es-AR" altLang="zh-CN" sz="2800" spc="150" dirty="0">
              <a:solidFill>
                <a:schemeClr val="bg1"/>
              </a:solidFill>
              <a:uFillTx/>
              <a:latin typeface="Roboto Black" panose="02000000000000000000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869525" y="3397792"/>
            <a:ext cx="3389117" cy="11001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bg1"/>
              </a:solidFill>
              <a:cs typeface="Roboto Black" panose="02000000000000000000" charset="0"/>
            </a:endParaRPr>
          </a:p>
        </p:txBody>
      </p:sp>
      <p:sp>
        <p:nvSpPr>
          <p:cNvPr id="11" name="流程图: 接点 10"/>
          <p:cNvSpPr/>
          <p:nvPr/>
        </p:nvSpPr>
        <p:spPr>
          <a:xfrm>
            <a:off x="8054975" y="3542665"/>
            <a:ext cx="835200" cy="81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bg1"/>
              </a:solidFill>
              <a:cs typeface="Roboto Black" panose="02000000000000000000" charset="0"/>
            </a:endParaRPr>
          </a:p>
        </p:txBody>
      </p:sp>
      <p:sp>
        <p:nvSpPr>
          <p:cNvPr id="12" name="文本框 120"/>
          <p:cNvSpPr txBox="1"/>
          <p:nvPr/>
        </p:nvSpPr>
        <p:spPr>
          <a:xfrm>
            <a:off x="8906687" y="3696858"/>
            <a:ext cx="22190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altLang="zh-CN" sz="1600" dirty="0">
                <a:solidFill>
                  <a:schemeClr val="bg1"/>
                </a:solidFill>
                <a:latin typeface="+mn-ea"/>
                <a:cs typeface="Roboto Black" panose="02000000000000000000" charset="0"/>
              </a:rPr>
              <a:t>Alberdi</a:t>
            </a:r>
            <a:endParaRPr lang="es-AR" altLang="zh-CN" sz="1600" dirty="0">
              <a:solidFill>
                <a:schemeClr val="bg1"/>
              </a:solidFill>
              <a:latin typeface="+mn-ea"/>
              <a:cs typeface="Roboto Black" panose="02000000000000000000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06686" y="3386332"/>
            <a:ext cx="2011658" cy="523240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s-AR" altLang="zh-CN" sz="2800" spc="150" dirty="0">
                <a:solidFill>
                  <a:schemeClr val="bg1"/>
                </a:solidFill>
                <a:uFillTx/>
                <a:latin typeface="Roboto Black" panose="02000000000000000000" charset="0"/>
                <a:ea typeface="Roboto Black" panose="02000000000000000000" charset="0"/>
                <a:cs typeface="Manrope SemiBold" charset="0"/>
                <a:sym typeface="+mn-ea"/>
              </a:rPr>
              <a:t>Córdoba</a:t>
            </a:r>
            <a:endParaRPr lang="es-AR" altLang="zh-CN" sz="2800" spc="150" dirty="0">
              <a:solidFill>
                <a:schemeClr val="bg1"/>
              </a:solidFill>
              <a:uFillTx/>
              <a:latin typeface="Roboto Black" panose="02000000000000000000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2143121" y="5123157"/>
            <a:ext cx="3389117" cy="11001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bg1"/>
              </a:solidFill>
              <a:cs typeface="Roboto Black" panose="02000000000000000000" charset="0"/>
            </a:endParaRPr>
          </a:p>
        </p:txBody>
      </p:sp>
      <p:sp>
        <p:nvSpPr>
          <p:cNvPr id="15" name="流程图: 接点 14"/>
          <p:cNvSpPr/>
          <p:nvPr/>
        </p:nvSpPr>
        <p:spPr>
          <a:xfrm>
            <a:off x="2339485" y="5287079"/>
            <a:ext cx="835200" cy="81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bg1"/>
              </a:solidFill>
              <a:cs typeface="Roboto Black" panose="02000000000000000000" charset="0"/>
            </a:endParaRPr>
          </a:p>
        </p:txBody>
      </p:sp>
      <p:sp>
        <p:nvSpPr>
          <p:cNvPr id="16" name="文本框 134"/>
          <p:cNvSpPr txBox="1"/>
          <p:nvPr/>
        </p:nvSpPr>
        <p:spPr>
          <a:xfrm>
            <a:off x="3247594" y="5488263"/>
            <a:ext cx="2219079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altLang="zh-CN" sz="1600" dirty="0">
                <a:solidFill>
                  <a:schemeClr val="bg1"/>
                </a:solidFill>
                <a:latin typeface="+mn-ea"/>
                <a:cs typeface="Roboto Black" panose="02000000000000000000" charset="0"/>
              </a:rPr>
              <a:t>Zavaleta</a:t>
            </a:r>
            <a:endParaRPr lang="es-AR" altLang="zh-CN" sz="1600" dirty="0">
              <a:solidFill>
                <a:schemeClr val="bg1"/>
              </a:solidFill>
              <a:latin typeface="+mn-ea"/>
              <a:cs typeface="Roboto Black" panose="02000000000000000000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altLang="zh-CN" sz="1600" dirty="0">
                <a:solidFill>
                  <a:schemeClr val="bg1"/>
                </a:solidFill>
                <a:latin typeface="+mn-ea"/>
                <a:cs typeface="Roboto Black" panose="02000000000000000000" charset="0"/>
              </a:rPr>
              <a:t>Villa 31</a:t>
            </a:r>
            <a:endParaRPr lang="es-AR" altLang="zh-CN" sz="1600" dirty="0">
              <a:solidFill>
                <a:schemeClr val="bg1"/>
              </a:solidFill>
              <a:latin typeface="+mn-ea"/>
              <a:cs typeface="Roboto Black" panose="02000000000000000000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altLang="zh-CN" sz="1600" dirty="0">
                <a:solidFill>
                  <a:schemeClr val="bg1"/>
                </a:solidFill>
                <a:latin typeface="+mn-ea"/>
                <a:cs typeface="Roboto Black" panose="02000000000000000000" charset="0"/>
              </a:rPr>
              <a:t>Villa 20</a:t>
            </a:r>
            <a:endParaRPr lang="es-AR" altLang="zh-CN" sz="1600" dirty="0">
              <a:solidFill>
                <a:schemeClr val="bg1"/>
              </a:solidFill>
              <a:latin typeface="+mn-ea"/>
              <a:cs typeface="Roboto Black" panose="02000000000000000000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4578" y="5111697"/>
            <a:ext cx="2011658" cy="523240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s-AR" altLang="zh-CN" sz="2800" spc="150" dirty="0">
                <a:solidFill>
                  <a:schemeClr val="bg1"/>
                </a:solidFill>
                <a:uFillTx/>
                <a:latin typeface="Roboto Black" panose="02000000000000000000" charset="0"/>
                <a:ea typeface="Roboto Black" panose="02000000000000000000" charset="0"/>
                <a:cs typeface="Manrope SemiBold" charset="0"/>
                <a:sym typeface="+mn-ea"/>
              </a:rPr>
              <a:t>CABA</a:t>
            </a:r>
            <a:endParaRPr lang="es-AR" altLang="zh-CN" sz="2800" spc="150" dirty="0">
              <a:solidFill>
                <a:schemeClr val="bg1"/>
              </a:solidFill>
              <a:uFillTx/>
              <a:latin typeface="Roboto Black" panose="02000000000000000000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pic>
        <p:nvPicPr>
          <p:cNvPr id="28" name="Imagen 27" descr="santa f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75" y="2251710"/>
            <a:ext cx="384810" cy="694055"/>
          </a:xfrm>
          <a:prstGeom prst="rect">
            <a:avLst/>
          </a:prstGeom>
        </p:spPr>
      </p:pic>
      <p:pic>
        <p:nvPicPr>
          <p:cNvPr id="29" name="Imagen 28" descr="santa f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605" y="3622675"/>
            <a:ext cx="421640" cy="650875"/>
          </a:xfrm>
          <a:prstGeom prst="rect">
            <a:avLst/>
          </a:prstGeom>
        </p:spPr>
      </p:pic>
      <p:pic>
        <p:nvPicPr>
          <p:cNvPr id="30" name="Imagen 29" descr="santa f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5400040"/>
            <a:ext cx="579120" cy="575310"/>
          </a:xfrm>
          <a:prstGeom prst="rect">
            <a:avLst/>
          </a:prstGeom>
        </p:spPr>
      </p:pic>
      <p:cxnSp>
        <p:nvCxnSpPr>
          <p:cNvPr id="53" name="Conector recto de flecha 52"/>
          <p:cNvCxnSpPr/>
          <p:nvPr/>
        </p:nvCxnSpPr>
        <p:spPr>
          <a:xfrm flipH="1" flipV="1">
            <a:off x="4377690" y="2574290"/>
            <a:ext cx="2512060" cy="101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V="1">
            <a:off x="6351905" y="3534410"/>
            <a:ext cx="1838960" cy="82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7582535" y="4213225"/>
            <a:ext cx="0" cy="149923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 flipH="1" flipV="1">
            <a:off x="5080000" y="5705475"/>
            <a:ext cx="2512060" cy="101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37288" y="1939372"/>
            <a:ext cx="10541000" cy="3255010"/>
            <a:chOff x="1198441" y="70730"/>
            <a:chExt cx="10541000" cy="3255010"/>
          </a:xfrm>
        </p:grpSpPr>
        <p:sp>
          <p:nvSpPr>
            <p:cNvPr id="31" name="文本框 25"/>
            <p:cNvSpPr txBox="1"/>
            <p:nvPr/>
          </p:nvSpPr>
          <p:spPr>
            <a:xfrm>
              <a:off x="1198441" y="70730"/>
              <a:ext cx="2649220" cy="5835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altLang="zh-CN" sz="3200" dirty="0">
                  <a:solidFill>
                    <a:srgbClr val="526AAB"/>
                  </a:solidFill>
                  <a:latin typeface="Berlin Sans FB" panose="020E0602020502020306" charset="0"/>
                  <a:ea typeface="+mj-ea"/>
                  <a:cs typeface="Berlin Sans FB" panose="020E0602020502020306" charset="0"/>
                </a:rPr>
                <a:t>Hacinamiento</a:t>
              </a:r>
              <a:endParaRPr lang="es-AR" altLang="zh-CN" sz="3200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endParaRPr>
            </a:p>
          </p:txBody>
        </p:sp>
        <p:sp>
          <p:nvSpPr>
            <p:cNvPr id="37" name="文本框 30"/>
            <p:cNvSpPr txBox="1"/>
            <p:nvPr/>
          </p:nvSpPr>
          <p:spPr>
            <a:xfrm>
              <a:off x="8867600" y="2741895"/>
              <a:ext cx="2182283" cy="5835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altLang="zh-CN" sz="3200" dirty="0">
                  <a:solidFill>
                    <a:srgbClr val="526AAB"/>
                  </a:solidFill>
                  <a:latin typeface="Berlin Sans FB" panose="020E0602020502020306" charset="0"/>
                  <a:ea typeface="+mj-ea"/>
                  <a:cs typeface="Berlin Sans FB" panose="020E0602020502020306" charset="0"/>
                </a:rPr>
                <a:t>Habitantes</a:t>
              </a:r>
              <a:endParaRPr lang="es-AR" altLang="zh-CN" sz="3200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endParaRPr>
            </a:p>
          </p:txBody>
        </p:sp>
        <p:sp>
          <p:nvSpPr>
            <p:cNvPr id="43" name="文本框 32"/>
            <p:cNvSpPr txBox="1"/>
            <p:nvPr/>
          </p:nvSpPr>
          <p:spPr>
            <a:xfrm>
              <a:off x="8867336" y="70730"/>
              <a:ext cx="2872105" cy="5835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altLang="zh-CN" sz="3200" dirty="0">
                  <a:solidFill>
                    <a:srgbClr val="526AAB"/>
                  </a:solidFill>
                  <a:latin typeface="Berlin Sans FB" panose="020E0602020502020306" charset="0"/>
                  <a:ea typeface="+mj-ea"/>
                  <a:cs typeface="Berlin Sans FB" panose="020E0602020502020306" charset="0"/>
                </a:rPr>
                <a:t>Infraestructura</a:t>
              </a:r>
              <a:endParaRPr lang="es-AR" altLang="zh-CN" sz="3200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endParaRPr>
            </a:p>
          </p:txBody>
        </p:sp>
        <p:sp>
          <p:nvSpPr>
            <p:cNvPr id="59" name="文本框 26"/>
            <p:cNvSpPr txBox="1"/>
            <p:nvPr/>
          </p:nvSpPr>
          <p:spPr>
            <a:xfrm>
              <a:off x="2062676" y="2742175"/>
              <a:ext cx="1676400" cy="5835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altLang="zh-CN" sz="3200" dirty="0">
                  <a:solidFill>
                    <a:srgbClr val="526AAB"/>
                  </a:solidFill>
                  <a:latin typeface="Berlin Sans FB" panose="020E0602020502020306" charset="0"/>
                  <a:ea typeface="+mj-ea"/>
                  <a:cs typeface="Berlin Sans FB" panose="020E0602020502020306" charset="0"/>
                </a:rPr>
                <a:t>Higiene</a:t>
              </a:r>
              <a:endParaRPr lang="es-AR" altLang="zh-CN" sz="3200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endParaRPr>
            </a:p>
          </p:txBody>
        </p:sp>
      </p:grpSp>
      <p:sp>
        <p:nvSpPr>
          <p:cNvPr id="2" name="Óvalo 1"/>
          <p:cNvSpPr/>
          <p:nvPr/>
        </p:nvSpPr>
        <p:spPr>
          <a:xfrm>
            <a:off x="4296410" y="1628775"/>
            <a:ext cx="3600000" cy="3600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8" name="文本框 25"/>
          <p:cNvSpPr txBox="1"/>
          <p:nvPr/>
        </p:nvSpPr>
        <p:spPr>
          <a:xfrm>
            <a:off x="4525010" y="2552700"/>
            <a:ext cx="31432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3600" dirty="0">
                <a:ln>
                  <a:solidFill>
                    <a:srgbClr val="5E1C07"/>
                  </a:solidFill>
                </a:ln>
                <a:solidFill>
                  <a:srgbClr val="5E1C07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R</a:t>
            </a:r>
            <a:r>
              <a:rPr lang="es-AR" altLang="zh-CN" sz="3600" dirty="0">
                <a:ln>
                  <a:solidFill>
                    <a:srgbClr val="A32413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elación</a:t>
            </a:r>
            <a:endParaRPr lang="es-AR" altLang="zh-CN" sz="3600" dirty="0">
              <a:ln>
                <a:solidFill>
                  <a:srgbClr val="A32413"/>
                </a:solidFill>
              </a:ln>
              <a:solidFill>
                <a:schemeClr val="accent1">
                  <a:lumMod val="50000"/>
                </a:schemeClr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  <a:p>
            <a:pPr algn="ctr"/>
            <a:r>
              <a:rPr lang="es-AR" altLang="zh-CN" sz="3600" dirty="0">
                <a:ln>
                  <a:solidFill>
                    <a:srgbClr val="5E1C07"/>
                  </a:solidFill>
                </a:ln>
                <a:solidFill>
                  <a:srgbClr val="5E1C07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R</a:t>
            </a:r>
            <a:r>
              <a:rPr lang="es-AR" altLang="zh-CN" sz="3600" dirty="0">
                <a:ln>
                  <a:solidFill>
                    <a:srgbClr val="A32413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esidente</a:t>
            </a:r>
            <a:endParaRPr lang="es-AR" altLang="zh-CN" sz="3600" dirty="0">
              <a:ln>
                <a:solidFill>
                  <a:srgbClr val="A32413"/>
                </a:solidFill>
              </a:ln>
              <a:solidFill>
                <a:schemeClr val="accent1">
                  <a:lumMod val="50000"/>
                </a:schemeClr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  <a:p>
            <a:pPr algn="ctr"/>
            <a:r>
              <a:rPr lang="es-AR" altLang="zh-CN" sz="3600" dirty="0">
                <a:ln>
                  <a:solidFill>
                    <a:srgbClr val="5E1C07"/>
                  </a:solidFill>
                </a:ln>
                <a:solidFill>
                  <a:srgbClr val="5E1C07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R</a:t>
            </a:r>
            <a:r>
              <a:rPr lang="es-AR" altLang="zh-CN" sz="3600" dirty="0">
                <a:ln>
                  <a:solidFill>
                    <a:srgbClr val="A32413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esidencia</a:t>
            </a:r>
            <a:endParaRPr lang="es-AR" altLang="zh-CN" sz="3600" dirty="0">
              <a:ln>
                <a:solidFill>
                  <a:srgbClr val="A32413"/>
                </a:solidFill>
              </a:ln>
              <a:solidFill>
                <a:schemeClr val="accent1">
                  <a:lumMod val="50000"/>
                </a:schemeClr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</p:txBody>
      </p:sp>
      <p:sp>
        <p:nvSpPr>
          <p:cNvPr id="10" name="Flecha hacia abajo 9"/>
          <p:cNvSpPr/>
          <p:nvPr/>
        </p:nvSpPr>
        <p:spPr>
          <a:xfrm rot="15360000">
            <a:off x="7969885" y="2019935"/>
            <a:ext cx="267970" cy="49784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11" name="Flecha hacia abajo 10"/>
          <p:cNvSpPr/>
          <p:nvPr/>
        </p:nvSpPr>
        <p:spPr>
          <a:xfrm rot="17640000">
            <a:off x="7987030" y="4547235"/>
            <a:ext cx="267970" cy="49784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12" name="Flecha hacia abajo 11"/>
          <p:cNvSpPr/>
          <p:nvPr/>
        </p:nvSpPr>
        <p:spPr>
          <a:xfrm rot="6240000" flipH="1">
            <a:off x="3888105" y="2019935"/>
            <a:ext cx="267970" cy="49784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14" name="Flecha hacia abajo 13"/>
          <p:cNvSpPr/>
          <p:nvPr/>
        </p:nvSpPr>
        <p:spPr>
          <a:xfrm rot="3960000" flipH="1">
            <a:off x="3896360" y="4547235"/>
            <a:ext cx="267970" cy="49784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798662" y="2011037"/>
            <a:ext cx="404863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5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Habitantes</a:t>
            </a:r>
            <a:endParaRPr lang="es-AR" altLang="zh-CN" sz="5400" u="sng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sp>
        <p:nvSpPr>
          <p:cNvPr id="6" name="文本框 67"/>
          <p:cNvSpPr txBox="1"/>
          <p:nvPr/>
        </p:nvSpPr>
        <p:spPr>
          <a:xfrm>
            <a:off x="255270" y="3162300"/>
            <a:ext cx="50552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El 50% de viviendas tienen 4 habitantes o más</a:t>
            </a:r>
            <a:endParaRPr lang="es-AR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La dispersión del 50% central es de 3 habitantes</a:t>
            </a:r>
            <a:endParaRPr lang="es-AR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</p:txBody>
      </p:sp>
      <p:pic>
        <p:nvPicPr>
          <p:cNvPr id="2" name="Imagen 1" descr="Gráfico, Histograma&#10;&#10;Descripción generada automá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894" y="1260988"/>
            <a:ext cx="6092862" cy="4336024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75746" y="1942213"/>
            <a:ext cx="404863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5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Habitantes</a:t>
            </a:r>
            <a:endParaRPr lang="es-AR" altLang="zh-CN" sz="5400" u="sng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sp>
        <p:nvSpPr>
          <p:cNvPr id="6" name="文本框 67"/>
          <p:cNvSpPr txBox="1"/>
          <p:nvPr/>
        </p:nvSpPr>
        <p:spPr>
          <a:xfrm>
            <a:off x="150495" y="3054985"/>
            <a:ext cx="5457190" cy="17583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AR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  <a:sym typeface="+mn-ea"/>
              </a:rPr>
              <a:t>El 50% de habitantes reside hace 10 años o más</a:t>
            </a:r>
            <a:endParaRPr lang="es-AR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AR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  <a:sym typeface="+mn-ea"/>
              </a:rPr>
              <a:t>La dispersión del 50% central es de 17.5 años</a:t>
            </a:r>
            <a:endParaRPr lang="es-AR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algn="ctr"/>
            <a:endParaRPr lang="es-AR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</p:txBody>
      </p:sp>
      <p:pic>
        <p:nvPicPr>
          <p:cNvPr id="4" name="Imagen 3" descr="Gráfico, Gráfico de cajas y bigotes&#10;&#10;Descripción generada automá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54" y="1166497"/>
            <a:ext cx="6039693" cy="452500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7073223" y="2185249"/>
            <a:ext cx="498270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5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Hacinamiento</a:t>
            </a:r>
            <a:endParaRPr lang="es-AR" altLang="zh-CN" sz="5400" u="sng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pic>
        <p:nvPicPr>
          <p:cNvPr id="6" name="Imagen 5" descr="Gráfico&#10;&#10;Descripción generada automá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8" y="1401194"/>
            <a:ext cx="6623241" cy="40556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accent6">
                <a:lumMod val="60000"/>
                <a:lumOff val="40000"/>
                <a:alpha val="6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文本框 67"/>
          <p:cNvSpPr txBox="1"/>
          <p:nvPr/>
        </p:nvSpPr>
        <p:spPr>
          <a:xfrm>
            <a:off x="7022465" y="3147695"/>
            <a:ext cx="5044440" cy="2061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AR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  <a:sym typeface="+mn-ea"/>
              </a:rPr>
              <a:t>El 50% de viviendas tiene 2 dormitorios o más</a:t>
            </a:r>
            <a:endParaRPr lang="es-AR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AR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  <a:sym typeface="+mn-ea"/>
              </a:rPr>
              <a:t>La dispersión del 50% central es de 1 dormitorio.</a:t>
            </a:r>
            <a:endParaRPr lang="es-AR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algn="ctr"/>
            <a:r>
              <a:rPr lang="es-AR" altLang="zh-CN" sz="32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  </a:t>
            </a:r>
            <a:endParaRPr lang="es-AR" altLang="zh-CN" sz="32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7081482" y="1871559"/>
            <a:ext cx="498270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5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Hacinamiento</a:t>
            </a:r>
            <a:endParaRPr lang="es-AR" altLang="zh-CN" sz="5400" u="sng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sp>
        <p:nvSpPr>
          <p:cNvPr id="7" name="文本框 67"/>
          <p:cNvSpPr txBox="1"/>
          <p:nvPr/>
        </p:nvSpPr>
        <p:spPr>
          <a:xfrm>
            <a:off x="6986905" y="2759710"/>
            <a:ext cx="5151755" cy="2320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AR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  <a:sym typeface="+mn-ea"/>
              </a:rPr>
              <a:t>El 50% de dormitorios tiene 2 integrantes o menos</a:t>
            </a:r>
            <a:endParaRPr lang="es-AR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  <a:sym typeface="+mn-ea"/>
              </a:rPr>
              <a:t>La dispersión del 50% central es de 2 personas</a:t>
            </a:r>
            <a:endParaRPr lang="es-AR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  <a:sym typeface="+mn-ea"/>
            </a:endParaRPr>
          </a:p>
        </p:txBody>
      </p:sp>
      <p:pic>
        <p:nvPicPr>
          <p:cNvPr id="3" name="Imagen 2" descr="Gráfico, Histograma&#10;&#10;Descripción generada automá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42" y="1410261"/>
            <a:ext cx="6593626" cy="40374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accent6">
                <a:lumMod val="60000"/>
                <a:lumOff val="40000"/>
                <a:alpha val="6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35" y="406721"/>
            <a:ext cx="7569130" cy="6044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103467" y="1895752"/>
            <a:ext cx="366517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5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Higiene</a:t>
            </a:r>
            <a:endParaRPr lang="es-AR" altLang="zh-CN" sz="5400" u="sng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pic>
        <p:nvPicPr>
          <p:cNvPr id="5" name="Imagen 4" descr="cripción generada automá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187" y="947530"/>
            <a:ext cx="5742040" cy="49629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67"/>
          <p:cNvSpPr txBox="1"/>
          <p:nvPr/>
        </p:nvSpPr>
        <p:spPr>
          <a:xfrm>
            <a:off x="59055" y="2847340"/>
            <a:ext cx="6007735" cy="1481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Proporción sin baños ≈ 0,00612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</a:t>
            </a:r>
            <a:r>
              <a:rPr lang="es-AR" altLang="es-ES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r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o</a:t>
            </a:r>
            <a:r>
              <a:rPr lang="es-AR" altLang="es-ES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po</a:t>
            </a: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rción dentro ≈ 0,8502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s-ES" altLang="zh-CN" sz="2800" dirty="0">
                <a:ln w="0">
                  <a:noFill/>
                </a:ln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ea typeface="+mj-ea"/>
                <a:cs typeface="Courier New" panose="02070309020205020404" charset="0"/>
              </a:rPr>
              <a:t>Proporción fuera ≈ 0,1437</a:t>
            </a: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s-ES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s-AR" altLang="zh-CN" sz="2800" dirty="0">
              <a:ln w="0">
                <a:noFill/>
              </a:ln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ea typeface="+mj-ea"/>
              <a:cs typeface="Courier New" panose="020703090202050204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ICON" val="#95347;#95186;#405201;#369679;#405205;#405185;"/>
</p:tagLst>
</file>

<file path=ppt/tags/tag10.xml><?xml version="1.0" encoding="utf-8"?>
<p:tagLst xmlns:p="http://schemas.openxmlformats.org/presentationml/2006/main">
  <p:tag name="ISLIDE.ICON" val="#95347;#95186;#405201;#369679;#405205;#405185;"/>
</p:tagLst>
</file>

<file path=ppt/tags/tag11.xml><?xml version="1.0" encoding="utf-8"?>
<p:tagLst xmlns:p="http://schemas.openxmlformats.org/presentationml/2006/main">
  <p:tag name="ISLIDE.ICON" val="#95347;#95186;#405201;#369679;#405205;#405185;"/>
</p:tagLst>
</file>

<file path=ppt/tags/tag12.xml><?xml version="1.0" encoding="utf-8"?>
<p:tagLst xmlns:p="http://schemas.openxmlformats.org/presentationml/2006/main">
  <p:tag name="ISLIDE.ICON" val="#95347;#95186;#405201;#369679;#405205;#405185;"/>
</p:tagLst>
</file>

<file path=ppt/tags/tag13.xml><?xml version="1.0" encoding="utf-8"?>
<p:tagLst xmlns:p="http://schemas.openxmlformats.org/presentationml/2006/main">
  <p:tag name="ISLIDE.ICON" val="#95347;#95186;#405201;#369679;#405205;#405185;"/>
</p:tagLst>
</file>

<file path=ppt/tags/tag14.xml><?xml version="1.0" encoding="utf-8"?>
<p:tagLst xmlns:p="http://schemas.openxmlformats.org/presentationml/2006/main">
  <p:tag name="ISLIDE.ICON" val="#95347;#95186;#405201;#369679;#405205;#405185;"/>
</p:tagLst>
</file>

<file path=ppt/tags/tag15.xml><?xml version="1.0" encoding="utf-8"?>
<p:tagLst xmlns:p="http://schemas.openxmlformats.org/presentationml/2006/main">
  <p:tag name="ISLIDE.ICON" val="#95347;#95186;#405201;#369679;#405205;#405185;"/>
</p:tagLst>
</file>

<file path=ppt/tags/tag16.xml><?xml version="1.0" encoding="utf-8"?>
<p:tagLst xmlns:p="http://schemas.openxmlformats.org/presentationml/2006/main">
  <p:tag name="ISLIDE.ICON" val="#95347;#95186;#405201;#369679;#405205;#405185;"/>
</p:tagLst>
</file>

<file path=ppt/tags/tag17.xml><?xml version="1.0" encoding="utf-8"?>
<p:tagLst xmlns:p="http://schemas.openxmlformats.org/presentationml/2006/main">
  <p:tag name="KSO_WPP_MARK_KEY" val="6d0d03ee-cb68-45fe-8357-4736cf63c9ca"/>
  <p:tag name="COMMONDATA" val="eyJoZGlkIjoiODliZWY4OTY0MGRkODE3MzUwYWNjNzJlOTZjZjEzOWIifQ=="/>
</p:tagLst>
</file>

<file path=ppt/tags/tag2.xml><?xml version="1.0" encoding="utf-8"?>
<p:tagLst xmlns:p="http://schemas.openxmlformats.org/presentationml/2006/main">
  <p:tag name="ISLIDE.ICON" val="#95347;#95186;#405201;#369679;#405205;#405185;"/>
</p:tagLst>
</file>

<file path=ppt/tags/tag3.xml><?xml version="1.0" encoding="utf-8"?>
<p:tagLst xmlns:p="http://schemas.openxmlformats.org/presentationml/2006/main">
  <p:tag name="ISLIDE.ICON" val="#95347;#95186;#405201;#369679;#405205;#405185;"/>
</p:tagLst>
</file>

<file path=ppt/tags/tag4.xml><?xml version="1.0" encoding="utf-8"?>
<p:tagLst xmlns:p="http://schemas.openxmlformats.org/presentationml/2006/main">
  <p:tag name="ISLIDE.ICON" val="#95347;#95186;#405201;#369679;#405205;#405185;"/>
</p:tagLst>
</file>

<file path=ppt/tags/tag5.xml><?xml version="1.0" encoding="utf-8"?>
<p:tagLst xmlns:p="http://schemas.openxmlformats.org/presentationml/2006/main">
  <p:tag name="ISLIDE.ICON" val="#95347;#95186;#405201;#369679;#405205;#405185;"/>
</p:tagLst>
</file>

<file path=ppt/tags/tag6.xml><?xml version="1.0" encoding="utf-8"?>
<p:tagLst xmlns:p="http://schemas.openxmlformats.org/presentationml/2006/main">
  <p:tag name="ISLIDE.ICON" val="#95347;#95186;#405201;#369679;#405205;#405185;"/>
</p:tagLst>
</file>

<file path=ppt/tags/tag7.xml><?xml version="1.0" encoding="utf-8"?>
<p:tagLst xmlns:p="http://schemas.openxmlformats.org/presentationml/2006/main">
  <p:tag name="ISLIDE.ICON" val="#95347;#95186;#405201;#369679;#405205;#405185;"/>
</p:tagLst>
</file>

<file path=ppt/tags/tag8.xml><?xml version="1.0" encoding="utf-8"?>
<p:tagLst xmlns:p="http://schemas.openxmlformats.org/presentationml/2006/main">
  <p:tag name="ISLIDE.ICON" val="#95347;#95186;#405201;#369679;#405205;#405185;"/>
</p:tagLst>
</file>

<file path=ppt/tags/tag9.xml><?xml version="1.0" encoding="utf-8"?>
<p:tagLst xmlns:p="http://schemas.openxmlformats.org/presentationml/2006/main">
  <p:tag name="ISLIDE.ICON" val="#95347;#95186;#405201;#369679;#405205;#405185;"/>
</p:tagLst>
</file>

<file path=ppt/theme/theme1.xml><?xml version="1.0" encoding="utf-8"?>
<a:theme xmlns:a="http://schemas.openxmlformats.org/drawingml/2006/main" name="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1197</Words>
  <Application>WPS Presentation</Application>
  <PresentationFormat>Panorámica</PresentationFormat>
  <Paragraphs>105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Manrope SemiBold</vt:lpstr>
      <vt:lpstr>Roboto Black</vt:lpstr>
      <vt:lpstr>Berlin Sans FB</vt:lpstr>
      <vt:lpstr>Courier New</vt:lpstr>
      <vt:lpstr>Comic Sans MS</vt:lpstr>
      <vt:lpstr>Microsoft YaHei</vt:lpstr>
      <vt:lpstr>Arial Unicode MS</vt:lpstr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Agustin</cp:lastModifiedBy>
  <cp:revision>95</cp:revision>
  <dcterms:created xsi:type="dcterms:W3CDTF">2023-04-04T05:49:00Z</dcterms:created>
  <dcterms:modified xsi:type="dcterms:W3CDTF">2024-05-23T23:04:38Z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C54AD567289945FAA5122BB0F8549548_13</vt:lpwstr>
  </property>
  <property fmtid="{D5CDD505-2E9C-101B-9397-08002B2CF9AE}" pid="3" name="KSOProductBuildVer">
    <vt:lpwstr>3082-12.2.0.16909</vt:lpwstr>
  </property>
</Properties>
</file>