
<file path=[Content_Types].xml><?xml version="1.0" encoding="utf-8"?>
<Types xmlns="http://schemas.openxmlformats.org/package/2006/content-types">
  <Override PartName="/ppt/slideLayouts/slideLayout6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2.xml" ContentType="application/vnd.openxmlformats-officedocument.presentationml.notes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Default Extension="bin" ContentType="application/vnd.openxmlformats-officedocument.presentationml.printerSettings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Default Extension="png" ContentType="image/png"/>
  <Override PartName="/ppt/notesMasters/notesMaster1.xml" ContentType="application/vnd.openxmlformats-officedocument.presentationml.notesMaster+xml"/>
  <Default Extension="pdf" ContentType="application/pdf"/>
  <Override PartName="/docProps/core.xml" ContentType="application/vnd.openxmlformats-package.core-properties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Default Extension="xml" ContentType="application/xml"/>
  <Override PartName="/ppt/handoutMasters/handoutMaster1.xml" ContentType="application/vnd.openxmlformats-officedocument.presentationml.handoutMaster+xml"/>
  <Default Extension="jpeg" ContentType="image/jpeg"/>
  <Default Extension="rels" ContentType="application/vnd.openxmlformats-package.relationshi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406" r:id="rId3"/>
    <p:sldId id="362" r:id="rId4"/>
    <p:sldId id="407" r:id="rId5"/>
    <p:sldId id="408" r:id="rId6"/>
    <p:sldId id="390" r:id="rId7"/>
    <p:sldId id="409" r:id="rId8"/>
    <p:sldId id="388" r:id="rId9"/>
    <p:sldId id="426" r:id="rId10"/>
    <p:sldId id="369" r:id="rId11"/>
    <p:sldId id="334" r:id="rId12"/>
    <p:sldId id="410" r:id="rId13"/>
    <p:sldId id="411" r:id="rId14"/>
    <p:sldId id="351" r:id="rId15"/>
    <p:sldId id="412" r:id="rId16"/>
    <p:sldId id="424" r:id="rId17"/>
    <p:sldId id="413" r:id="rId18"/>
    <p:sldId id="415" r:id="rId19"/>
    <p:sldId id="416" r:id="rId20"/>
    <p:sldId id="414" r:id="rId21"/>
    <p:sldId id="423" r:id="rId22"/>
    <p:sldId id="425" r:id="rId23"/>
    <p:sldId id="417" r:id="rId24"/>
    <p:sldId id="418" r:id="rId25"/>
    <p:sldId id="419" r:id="rId26"/>
    <p:sldId id="420" r:id="rId27"/>
    <p:sldId id="421" r:id="rId2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7D0A6"/>
    <a:srgbClr val="007330"/>
    <a:srgbClr val="007300"/>
    <a:srgbClr val="009900"/>
    <a:srgbClr val="FFCC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-8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Verdan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Verdana" pitchFamily="-112" charset="0"/>
              </a:defRPr>
            </a:lvl1pPr>
          </a:lstStyle>
          <a:p>
            <a:pPr>
              <a:defRPr/>
            </a:pPr>
            <a:fld id="{FA2F33ED-D633-DF49-A0F2-EE721E750EF7}" type="datetime1">
              <a:rPr lang="en-US"/>
              <a:pPr>
                <a:defRPr/>
              </a:pPr>
              <a:t>7/18/08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Verdan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Verdana" pitchFamily="-112" charset="0"/>
              </a:defRPr>
            </a:lvl1pPr>
          </a:lstStyle>
          <a:p>
            <a:pPr>
              <a:defRPr/>
            </a:pPr>
            <a:fld id="{0C5967C4-D328-7041-865D-7E9B04128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Arial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Arial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pitchFamily="-112" charset="0"/>
              </a:defRPr>
            </a:lvl1pPr>
          </a:lstStyle>
          <a:p>
            <a:pPr>
              <a:defRPr/>
            </a:pPr>
            <a:fld id="{F9B2D4A3-E876-CF49-91A3-4D9714FDD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27" charset="-128"/>
        <a:cs typeface="ＭＳ Ｐゴシック" pitchFamily="2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A9BA4-B96D-A24C-AE15-379EF4C4BA60}" type="slidenum">
              <a:rPr lang="en-US">
                <a:latin typeface="Arial" pitchFamily="27" charset="0"/>
              </a:rPr>
              <a:pPr/>
              <a:t>9</a:t>
            </a:fld>
            <a:endParaRPr lang="en-US">
              <a:latin typeface="Arial" pitchFamily="27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27" charset="0"/>
              </a:rPr>
              <a:t>For coverage, discuss why the result. For bugs, talk about the sparse sampling of very large space.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E8522-A501-7C4B-9D91-2812E99E04D4}" type="slidenum">
              <a:rPr lang="en-US">
                <a:latin typeface="Arial" pitchFamily="27" charset="0"/>
              </a:rPr>
              <a:pPr/>
              <a:t>10</a:t>
            </a:fld>
            <a:endParaRPr lang="en-US">
              <a:latin typeface="Arial" pitchFamily="27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27" charset="0"/>
              </a:rPr>
              <a:t>How would they use it? What will their requirements be? Enough to be adopted? Can create redundant tests</a:t>
            </a:r>
          </a:p>
          <a:p>
            <a:pPr eaLnBrk="1" hangingPunct="1"/>
            <a:endParaRPr lang="en-US">
              <a:latin typeface="Arial" pitchFamily="27" charset="0"/>
            </a:endParaRPr>
          </a:p>
          <a:p>
            <a:pPr lvl="3" eaLnBrk="1" hangingPunct="1"/>
            <a:r>
              <a:rPr lang="en-US">
                <a:latin typeface="Arial" pitchFamily="27" charset="0"/>
                <a:ea typeface="ＭＳ Ｐゴシック" pitchFamily="27" charset="-128"/>
              </a:rPr>
              <a:t>Can create illegal tests</a:t>
            </a:r>
          </a:p>
          <a:p>
            <a:pPr eaLnBrk="1" hangingPunct="1"/>
            <a:r>
              <a:rPr lang="en-US">
                <a:latin typeface="Arial" pitchFamily="27" charset="0"/>
              </a:rPr>
              <a:t>May fail to create interesting tests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5C1D2-F3F1-5B42-9160-68DAFCDE0ED8}" type="slidenum">
              <a:rPr lang="en-US">
                <a:latin typeface="Arial" pitchFamily="27" charset="0"/>
              </a:rPr>
              <a:pPr/>
              <a:t>13</a:t>
            </a:fld>
            <a:endParaRPr lang="en-US">
              <a:latin typeface="Arial" pitchFamily="27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27" charset="0"/>
              </a:rPr>
              <a:t>Mention the thing about how long it would take a tester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3278188"/>
          </a:xfrm>
          <a:prstGeom prst="rect">
            <a:avLst/>
          </a:prstGeom>
          <a:solidFill>
            <a:srgbClr val="00733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Verdana" pitchFamily="-112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-11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FC1DC-444E-BB4E-A6EA-88B8B9B1C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FC0D9-0373-E04D-8151-691BFF283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0"/>
            <a:ext cx="20002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8483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F7171-6205-7A4C-8F8A-96A159E30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F8D1D-031B-F94C-A61B-13FC0C6BE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65C20-4CBE-3544-972A-EC2C6847C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9567A-144A-034F-9FC7-70D08FF85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9206D-3BC1-9846-A854-769B8AAD8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8F6AB-F346-B841-AD4F-C2C15D57A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42049-D757-454B-8E70-578CBC733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20391-2942-9647-AD73-425379211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5D4BE-AE51-8A4A-A624-F05435E46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Verdan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Verdan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Verdana" pitchFamily="-112" charset="0"/>
              </a:defRPr>
            </a:lvl1pPr>
          </a:lstStyle>
          <a:p>
            <a:pPr>
              <a:defRPr/>
            </a:pPr>
            <a:fld id="{B87B06B3-38B9-3249-B981-BEE67D650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1204913"/>
            <a:ext cx="9144000" cy="46037"/>
          </a:xfrm>
          <a:prstGeom prst="rect">
            <a:avLst/>
          </a:prstGeom>
          <a:solidFill>
            <a:srgbClr val="00733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Verdana" pitchFamily="-11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ndara"/>
          <a:ea typeface="ＭＳ Ｐゴシック" pitchFamily="27" charset="-128"/>
          <a:cs typeface="ＭＳ Ｐゴシック" pitchFamily="2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ndara" pitchFamily="27" charset="0"/>
          <a:ea typeface="ＭＳ Ｐゴシック" pitchFamily="27" charset="-128"/>
          <a:cs typeface="ＭＳ Ｐゴシック" pitchFamily="2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ndara" pitchFamily="27" charset="0"/>
          <a:ea typeface="ＭＳ Ｐゴシック" pitchFamily="27" charset="-128"/>
          <a:cs typeface="ＭＳ Ｐゴシック" pitchFamily="2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ndara" pitchFamily="27" charset="0"/>
          <a:ea typeface="ＭＳ Ｐゴシック" pitchFamily="27" charset="-128"/>
          <a:cs typeface="ＭＳ Ｐゴシック" pitchFamily="2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ndara" pitchFamily="27" charset="0"/>
          <a:ea typeface="ＭＳ Ｐゴシック" pitchFamily="27" charset="-128"/>
          <a:cs typeface="ＭＳ Ｐゴシック" pitchFamily="2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-11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Arial" pitchFamily="27" charset="0"/>
        <a:buChar char="•"/>
        <a:defRPr sz="2400">
          <a:solidFill>
            <a:schemeClr val="tx1"/>
          </a:solidFill>
          <a:latin typeface="Candara"/>
          <a:ea typeface="ＭＳ Ｐゴシック" pitchFamily="27" charset="-128"/>
          <a:cs typeface="ＭＳ Ｐゴシック" pitchFamily="27" charset="-128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Lucida Grande" pitchFamily="27" charset="0"/>
        <a:buChar char="−"/>
        <a:defRPr sz="2000">
          <a:solidFill>
            <a:schemeClr val="tx1"/>
          </a:solidFill>
          <a:latin typeface="Candara"/>
          <a:ea typeface="ＭＳ Ｐゴシック" pitchFamily="-112" charset="-128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Courier New" pitchFamily="27" charset="0"/>
        <a:buChar char="o"/>
        <a:defRPr>
          <a:solidFill>
            <a:schemeClr val="tx1"/>
          </a:solidFill>
          <a:latin typeface="Candara"/>
          <a:ea typeface="ＭＳ Ｐゴシック" pitchFamily="-112" charset="-128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Arial" pitchFamily="27" charset="0"/>
        <a:buChar char="•"/>
        <a:defRPr sz="1600">
          <a:solidFill>
            <a:schemeClr val="tx1"/>
          </a:solidFill>
          <a:latin typeface="Candara"/>
          <a:ea typeface="ＭＳ Ｐゴシック" pitchFamily="-112" charset="-128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9900"/>
        </a:buClr>
        <a:buFont typeface="Arial" pitchFamily="27" charset="0"/>
        <a:buChar char="•"/>
        <a:defRPr sz="1400">
          <a:solidFill>
            <a:schemeClr val="tx1"/>
          </a:solidFill>
          <a:latin typeface="Candara"/>
          <a:ea typeface="ＭＳ Ｐゴシック" pitchFamily="-112" charset="-128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-112" charset="2"/>
        <a:buChar char="§"/>
        <a:defRPr sz="1400">
          <a:solidFill>
            <a:schemeClr val="tx1"/>
          </a:solidFill>
          <a:latin typeface="+mn-lt"/>
          <a:ea typeface="ＭＳ Ｐゴシック" pitchFamily="-112" charset="-128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-112" charset="2"/>
        <a:buChar char="§"/>
        <a:defRPr sz="14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-112" charset="2"/>
        <a:buChar char="§"/>
        <a:defRPr sz="1400">
          <a:solidFill>
            <a:schemeClr val="tx1"/>
          </a:solidFill>
          <a:latin typeface="+mn-lt"/>
          <a:ea typeface="ＭＳ Ｐゴシック" pitchFamily="-112" charset="-128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-112" charset="2"/>
        <a:buChar char="§"/>
        <a:defRPr sz="14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6750" y="1409700"/>
            <a:ext cx="7772400" cy="1371600"/>
          </a:xfrm>
        </p:spPr>
        <p:txBody>
          <a:bodyPr/>
          <a:lstStyle/>
          <a:p>
            <a:pPr eaLnBrk="1" hangingPunct="1"/>
            <a:r>
              <a:rPr lang="en-US" sz="3400" dirty="0" smtClean="0">
                <a:latin typeface="Candara" pitchFamily="27" charset="0"/>
              </a:rPr>
              <a:t>Finding Errors in .NET</a:t>
            </a:r>
            <a:br>
              <a:rPr lang="en-US" sz="3400" dirty="0" smtClean="0">
                <a:latin typeface="Candara" pitchFamily="27" charset="0"/>
              </a:rPr>
            </a:br>
            <a:r>
              <a:rPr lang="en-US" sz="3400" dirty="0" smtClean="0">
                <a:latin typeface="Candara" pitchFamily="27" charset="0"/>
              </a:rPr>
              <a:t>with</a:t>
            </a:r>
            <a:br>
              <a:rPr lang="en-US" sz="3400" dirty="0" smtClean="0">
                <a:latin typeface="Candara" pitchFamily="27" charset="0"/>
              </a:rPr>
            </a:br>
            <a:r>
              <a:rPr lang="en-US" sz="3400" dirty="0" smtClean="0">
                <a:latin typeface="Candara" pitchFamily="27" charset="0"/>
              </a:rPr>
              <a:t>Feedback-Directed Random Testing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450" y="3521075"/>
            <a:ext cx="8621713" cy="685800"/>
          </a:xfrm>
        </p:spPr>
        <p:txBody>
          <a:bodyPr/>
          <a:lstStyle/>
          <a:p>
            <a:pPr algn="ctr" eaLnBrk="1" hangingPunct="1">
              <a:buFont typeface="Wingdings" pitchFamily="27" charset="2"/>
              <a:buNone/>
            </a:pPr>
            <a:r>
              <a:rPr lang="en-US" sz="3200">
                <a:latin typeface="Candara" pitchFamily="27" charset="0"/>
              </a:rPr>
              <a:t>Carlos </a:t>
            </a:r>
            <a:r>
              <a:rPr lang="en-US" sz="3200" smtClean="0">
                <a:latin typeface="Candara" pitchFamily="27" charset="0"/>
              </a:rPr>
              <a:t>Pacheco (MIT)</a:t>
            </a:r>
          </a:p>
          <a:p>
            <a:pPr algn="ctr" eaLnBrk="1" hangingPunct="1">
              <a:buFont typeface="Wingdings" pitchFamily="27" charset="2"/>
              <a:buNone/>
            </a:pPr>
            <a:r>
              <a:rPr lang="en-US" sz="3200" smtClean="0">
                <a:latin typeface="Candara" pitchFamily="27" charset="0"/>
              </a:rPr>
              <a:t>Shuvendu Lahiri (Microsoft)</a:t>
            </a:r>
          </a:p>
          <a:p>
            <a:pPr algn="ctr" eaLnBrk="1" hangingPunct="1">
              <a:buFont typeface="Wingdings" pitchFamily="27" charset="2"/>
              <a:buNone/>
            </a:pPr>
            <a:r>
              <a:rPr lang="en-US" sz="3200" smtClean="0">
                <a:latin typeface="Candara" pitchFamily="27" charset="0"/>
              </a:rPr>
              <a:t>Thomas Ball (Microsoft)</a:t>
            </a:r>
          </a:p>
          <a:p>
            <a:pPr algn="ctr" eaLnBrk="1" hangingPunct="1">
              <a:buFont typeface="Wingdings" pitchFamily="27" charset="2"/>
              <a:buNone/>
            </a:pPr>
            <a:endParaRPr lang="en-US" sz="3200" smtClean="0">
              <a:latin typeface="Candara" pitchFamily="27" charset="0"/>
            </a:endParaRPr>
          </a:p>
          <a:p>
            <a:pPr algn="ctr" eaLnBrk="1" hangingPunct="1">
              <a:buFont typeface="Wingdings" pitchFamily="27" charset="2"/>
              <a:buNone/>
            </a:pPr>
            <a:r>
              <a:rPr lang="en-US" sz="3200" smtClean="0">
                <a:latin typeface="Candara" pitchFamily="27" charset="0"/>
              </a:rPr>
              <a:t>July 22, 2008</a:t>
            </a:r>
          </a:p>
          <a:p>
            <a:pPr algn="ctr" eaLnBrk="1" hangingPunct="1">
              <a:buFont typeface="Wingdings" pitchFamily="27" charset="2"/>
              <a:buNone/>
            </a:pPr>
            <a:endParaRPr lang="en-US" sz="3200">
              <a:latin typeface="Candar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625" y="0"/>
            <a:ext cx="9144000" cy="1216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Randoop: previous </a:t>
            </a:r>
            <a:r>
              <a:rPr lang="en-US" dirty="0" smtClean="0">
                <a:latin typeface="Candara" pitchFamily="27" charset="0"/>
              </a:rPr>
              <a:t>experimental evaluations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72D14B-2E24-F744-A59C-B2BAB8A65A78}" type="slidenum">
              <a:rPr lang="en-US" smtClean="0">
                <a:latin typeface="Verdana" pitchFamily="27" charset="0"/>
              </a:rPr>
              <a:pPr/>
              <a:t>9</a:t>
            </a:fld>
            <a:endParaRPr lang="en-US" smtClean="0">
              <a:latin typeface="Verdana" pitchFamily="27" charset="0"/>
            </a:endParaRPr>
          </a:p>
        </p:txBody>
      </p:sp>
      <p:sp>
        <p:nvSpPr>
          <p:cNvPr id="2355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On container data structures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Higher or equal coverage, in less time, than: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Model checking (with and without abstraction)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Symbolic execution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Undirected random testing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On real-sized programs (totaling 750KLOC)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Finds more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 errors than</a:t>
            </a:r>
          </a:p>
          <a:p>
            <a:pPr lvl="2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JPF: Model checking, symbolic execution [Visser 2003, 2006]</a:t>
            </a:r>
          </a:p>
          <a:p>
            <a:pPr lvl="2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jCUTE: concolic testing [ Sen 2006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]</a:t>
            </a: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lvl="2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JCrasher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: undirected random testing [Csallner 2004]</a:t>
            </a:r>
          </a:p>
          <a:p>
            <a:pPr eaLnBrk="1" hangingPunct="1">
              <a:buFont typeface="Arial" pitchFamily="27" charset="0"/>
              <a:buNone/>
            </a:pPr>
            <a:endParaRPr lang="en-US" dirty="0" smtClean="0">
              <a:latin typeface="Candar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ndara" pitchFamily="27" charset="0"/>
              </a:rPr>
              <a:t>Goal of the Case Study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ndara" pitchFamily="27" charset="0"/>
              </a:rPr>
              <a:t>Evaluate FDRT’s effectiveness </a:t>
            </a:r>
            <a:r>
              <a:rPr lang="en-US" i="1" smtClean="0">
                <a:latin typeface="Candara" pitchFamily="27" charset="0"/>
              </a:rPr>
              <a:t>in an industrial setting</a:t>
            </a:r>
            <a:endParaRPr lang="en-US" smtClean="0">
              <a:latin typeface="Candara" pitchFamily="27" charset="0"/>
            </a:endParaRPr>
          </a:p>
          <a:p>
            <a:pPr lvl="1" eaLnBrk="1" hangingPunct="1"/>
            <a:r>
              <a:rPr lang="en-US" smtClean="0">
                <a:latin typeface="Candara" pitchFamily="27" charset="0"/>
                <a:ea typeface="ＭＳ Ｐゴシック" pitchFamily="27" charset="-128"/>
              </a:rPr>
              <a:t>Will the tool be effective outside a research setting?</a:t>
            </a:r>
          </a:p>
          <a:p>
            <a:pPr lvl="1" eaLnBrk="1" hangingPunct="1"/>
            <a:r>
              <a:rPr lang="en-US" smtClean="0">
                <a:latin typeface="Candara" pitchFamily="27" charset="0"/>
                <a:ea typeface="ＭＳ Ｐゴシック" pitchFamily="27" charset="-128"/>
              </a:rPr>
              <a:t>Is FDRT cost-effective? Under what circumstances?</a:t>
            </a:r>
          </a:p>
          <a:p>
            <a:pPr lvl="1" eaLnBrk="1" hangingPunct="1"/>
            <a:r>
              <a:rPr lang="en-US" smtClean="0">
                <a:latin typeface="Candara" pitchFamily="27" charset="0"/>
                <a:ea typeface="ＭＳ Ｐゴシック" pitchFamily="27" charset="-128"/>
              </a:rPr>
              <a:t>How does FDRT compare with other techniques/methods?</a:t>
            </a:r>
          </a:p>
          <a:p>
            <a:pPr lvl="1" eaLnBrk="1" hangingPunct="1"/>
            <a:r>
              <a:rPr lang="en-US" smtClean="0">
                <a:latin typeface="Candara" pitchFamily="27" charset="0"/>
                <a:ea typeface="ＭＳ Ｐゴシック" pitchFamily="27" charset="-128"/>
              </a:rPr>
              <a:t>How will a test team use the tool?</a:t>
            </a:r>
          </a:p>
          <a:p>
            <a:pPr lvl="2" eaLnBrk="1" hangingPunct="1">
              <a:buFont typeface="Courier New" pitchFamily="27" charset="0"/>
              <a:buNone/>
            </a:pPr>
            <a:endParaRPr lang="en-US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r>
              <a:rPr lang="en-US" smtClean="0">
                <a:latin typeface="Candara" pitchFamily="27" charset="0"/>
              </a:rPr>
              <a:t>Suggest research directions</a:t>
            </a:r>
          </a:p>
          <a:p>
            <a:pPr lvl="1" eaLnBrk="1" hangingPunct="1"/>
            <a:r>
              <a:rPr lang="en-US" smtClean="0">
                <a:latin typeface="Candara" pitchFamily="27" charset="0"/>
                <a:ea typeface="ＭＳ Ｐゴシック" pitchFamily="27" charset="-128"/>
              </a:rPr>
              <a:t>Grounded in industrial experience</a:t>
            </a:r>
          </a:p>
          <a:p>
            <a:pPr eaLnBrk="1" hangingPunct="1">
              <a:buFont typeface="Arial" pitchFamily="27" charset="0"/>
              <a:buNone/>
            </a:pPr>
            <a:endParaRPr lang="en-US" smtClean="0">
              <a:latin typeface="Candara" pitchFamily="27" charset="0"/>
            </a:endParaRPr>
          </a:p>
          <a:p>
            <a:pPr eaLnBrk="1" hangingPunct="1"/>
            <a:endParaRPr lang="en-US" smtClean="0">
              <a:latin typeface="Candara" pitchFamily="27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5CF12B-DC9C-B14C-A0A8-2FC2957C631A}" type="slidenum">
              <a:rPr lang="en-US" smtClean="0">
                <a:latin typeface="Verdana" pitchFamily="27" charset="0"/>
              </a:rPr>
              <a:pPr/>
              <a:t>10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Case study</a:t>
            </a:r>
            <a:r>
              <a:rPr lang="en-US" dirty="0" smtClean="0">
                <a:latin typeface="Candara" pitchFamily="27" charset="0"/>
              </a:rPr>
              <a:t> structure</a:t>
            </a:r>
            <a:endParaRPr lang="en-US" dirty="0" smtClean="0">
              <a:latin typeface="Candara" pitchFamily="27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46100" y="1320800"/>
            <a:ext cx="8001000" cy="4572000"/>
          </a:xfrm>
        </p:spPr>
        <p:txBody>
          <a:bodyPr/>
          <a:lstStyle/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Ask engineers from a test team at Microsoft to use Randoop on their code </a:t>
            </a:r>
            <a:r>
              <a:rPr lang="en-US" dirty="0" smtClean="0">
                <a:latin typeface="Candara" pitchFamily="27" charset="0"/>
              </a:rPr>
              <a:t>base</a:t>
            </a:r>
            <a:r>
              <a:rPr lang="en-US" dirty="0" smtClean="0">
                <a:latin typeface="Candara" pitchFamily="27" charset="0"/>
              </a:rPr>
              <a:t> over 2 months.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Provide </a:t>
            </a:r>
            <a:r>
              <a:rPr lang="en-US" dirty="0" smtClean="0">
                <a:latin typeface="Candara" pitchFamily="27" charset="0"/>
              </a:rPr>
              <a:t>technical support for Randoop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Fix bugs, implement feature requests</a:t>
            </a: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marL="469900" lvl="1" indent="-469900" eaLnBrk="1" hangingPunct="1">
              <a:buFont typeface="Arial" pitchFamily="27" charset="0"/>
              <a:buChar char="•"/>
            </a:pP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Met on a regular basis (approx. every 2 weeks)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Ask </a:t>
            </a:r>
            <a:r>
              <a:rPr lang="en-US" dirty="0" smtClean="0">
                <a:latin typeface="Candara" pitchFamily="27" charset="0"/>
              </a:rPr>
              <a:t>team for experience and results</a:t>
            </a:r>
            <a:endParaRPr lang="en-US" dirty="0" smtClean="0">
              <a:latin typeface="Candara" pitchFamily="27" charset="0"/>
            </a:endParaRPr>
          </a:p>
          <a:p>
            <a:pPr lvl="2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Amount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of time spent using the tool</a:t>
            </a:r>
          </a:p>
          <a:p>
            <a:pPr lvl="2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Errors found</a:t>
            </a:r>
          </a:p>
          <a:p>
            <a:pPr lvl="2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Ways in which they used the tool</a:t>
            </a:r>
          </a:p>
          <a:p>
            <a:pPr lvl="2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Comparison with other techniques/methodologies in use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>
              <a:buFont typeface="Arial" pitchFamily="27" charset="0"/>
              <a:buNone/>
            </a:pPr>
            <a:endParaRPr lang="en-US" dirty="0" smtClean="0">
              <a:latin typeface="Candara" pitchFamily="27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833803-D42A-4047-973C-44DF78E7DE9B}" type="slidenum">
              <a:rPr lang="en-US" smtClean="0">
                <a:latin typeface="Verdana" pitchFamily="27" charset="0"/>
              </a:rPr>
              <a:pPr/>
              <a:t>11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Subject program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Test team responsible for a critical .Net component</a:t>
            </a:r>
          </a:p>
          <a:p>
            <a:pPr lvl="1" eaLnBrk="1" hangingPunct="1">
              <a:buFont typeface="Lucida Grande" pitchFamily="27" charset="0"/>
              <a:buNone/>
            </a:pP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          100KLOC,  large API,  used by all .Net applications</a:t>
            </a:r>
          </a:p>
          <a:p>
            <a:pPr lvl="1" eaLnBrk="1" hangingPunct="1">
              <a:buFont typeface="Lucida Grande" pitchFamily="27" charset="0"/>
              <a:buNone/>
            </a:pP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	  Uses both managed and native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code</a:t>
            </a: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lvl="1" eaLnBrk="1" hangingPunct="1">
              <a:buFont typeface="Lucida Grande" pitchFamily="27" charset="0"/>
              <a:buNone/>
            </a:pP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	  Heavy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use of assertions</a:t>
            </a:r>
          </a:p>
          <a:p>
            <a:pPr lvl="2" eaLnBrk="1" hangingPunct="1">
              <a:buFont typeface="Courier New" pitchFamily="27" charset="0"/>
              <a:buNone/>
            </a:pP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Component stable, heavily tested:  high bar for new technique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40 testers over 5 years</a:t>
            </a: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lvl="1" eaLnBrk="1" hangingPunct="1">
              <a:buFont typeface="Lucida Grande" pitchFamily="27" charset="0"/>
              <a:buNone/>
            </a:pP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Many automatic techniques already applied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Fuzz, robustness, stress, boundary-condition testing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Concurrently trying research tool based on symbolic execution</a:t>
            </a:r>
          </a:p>
          <a:p>
            <a:pPr lvl="1" eaLnBrk="1" hangingPunct="1"/>
            <a:endParaRPr lang="en-US" dirty="0" smtClean="0">
              <a:latin typeface="Candara" pitchFamily="27" charset="0"/>
              <a:ea typeface="ＭＳ Ｐゴシック" pitchFamily="27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3595EF-7B3D-EF4C-BD1E-0D41ECCDF8EF}" type="slidenum">
              <a:rPr lang="en-US" smtClean="0">
                <a:latin typeface="Verdana" pitchFamily="27" charset="0"/>
              </a:rPr>
              <a:pPr/>
              <a:t>12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ndara" pitchFamily="27" charset="0"/>
              </a:rPr>
              <a:t>Results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31A96B-008C-8C43-9537-F056DE83E77F}" type="slidenum">
              <a:rPr lang="en-US" smtClean="0">
                <a:latin typeface="Verdana" pitchFamily="27" charset="0"/>
              </a:rPr>
              <a:pPr/>
              <a:t>13</a:t>
            </a:fld>
            <a:endParaRPr lang="en-US" smtClean="0">
              <a:latin typeface="Verdana" pitchFamily="27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2625" y="2003425"/>
          <a:ext cx="7560936" cy="334231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780468"/>
                <a:gridCol w="3780468"/>
              </a:tblGrid>
              <a:tr h="507680">
                <a:tc>
                  <a:txBody>
                    <a:bodyPr/>
                    <a:lstStyle/>
                    <a:p>
                      <a:r>
                        <a:rPr lang="en-US" dirty="0" smtClean="0"/>
                        <a:t>Human time spent interacting with Randoop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hours</a:t>
                      </a:r>
                      <a:endParaRPr lang="en-US" dirty="0"/>
                    </a:p>
                  </a:txBody>
                  <a:tcPr/>
                </a:tc>
              </a:tr>
              <a:tr h="507680">
                <a:tc>
                  <a:txBody>
                    <a:bodyPr/>
                    <a:lstStyle/>
                    <a:p>
                      <a:r>
                        <a:rPr lang="en-US" dirty="0" smtClean="0"/>
                        <a:t>CPU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hours</a:t>
                      </a:r>
                      <a:endParaRPr lang="en-US" dirty="0"/>
                    </a:p>
                  </a:txBody>
                  <a:tcPr/>
                </a:tc>
              </a:tr>
              <a:tr h="5076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distinct tests</a:t>
                      </a:r>
                      <a:r>
                        <a:rPr lang="en-US" baseline="0" dirty="0" smtClean="0"/>
                        <a:t> cases </a:t>
                      </a:r>
                      <a:r>
                        <a:rPr lang="en-US" dirty="0" smtClean="0"/>
                        <a:t>generated</a:t>
                      </a:r>
                      <a:r>
                        <a:rPr lang="en-US" baseline="0" dirty="0" smtClean="0"/>
                        <a:t> by Randoop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million</a:t>
                      </a:r>
                      <a:endParaRPr lang="en-US" dirty="0"/>
                    </a:p>
                  </a:txBody>
                  <a:tcPr/>
                </a:tc>
              </a:tr>
              <a:tr h="507680">
                <a:tc>
                  <a:txBody>
                    <a:bodyPr/>
                    <a:lstStyle/>
                    <a:p>
                      <a:r>
                        <a:rPr lang="en-US" dirty="0" smtClean="0"/>
                        <a:t>New errors revealed by Randoop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507680">
                <a:tc>
                  <a:txBody>
                    <a:bodyPr/>
                    <a:lstStyle/>
                    <a:p>
                      <a:r>
                        <a:rPr lang="en-US" dirty="0" smtClean="0"/>
                        <a:t>Error-revealing</a:t>
                      </a:r>
                    </a:p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sequence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average: 3.4 calls</a:t>
                      </a:r>
                    </a:p>
                    <a:p>
                      <a:r>
                        <a:rPr lang="en-US" dirty="0" smtClean="0"/>
                        <a:t>min:          1 call</a:t>
                      </a:r>
                    </a:p>
                    <a:p>
                      <a:r>
                        <a:rPr lang="en-US" dirty="0" smtClean="0"/>
                        <a:t>max:       15 calls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ndara" pitchFamily="27" charset="0"/>
              </a:rPr>
              <a:t>Human effort with/without Randoop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38270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At this point in the component’s</a:t>
            </a:r>
            <a:r>
              <a:rPr lang="en-US" dirty="0" smtClean="0">
                <a:latin typeface="Candara" pitchFamily="27" charset="0"/>
              </a:rPr>
              <a:t> lifecycle, </a:t>
            </a:r>
            <a:r>
              <a:rPr lang="en-US" dirty="0" smtClean="0">
                <a:latin typeface="Candara" pitchFamily="27" charset="0"/>
              </a:rPr>
              <a:t>a test engineer is expected to discover ~20 new errors in one year of effort.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Randoop found 30 new errors in 15 hours of effort.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This time includes:</a:t>
            </a:r>
          </a:p>
          <a:p>
            <a:pPr lvl="1" eaLnBrk="1" hangingPunct="1">
              <a:buFont typeface="Lucida Grande" pitchFamily="27" charset="0"/>
              <a:buNone/>
            </a:pP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	 interacting with Randoop</a:t>
            </a:r>
          </a:p>
          <a:p>
            <a:pPr lvl="1" eaLnBrk="1" hangingPunct="1">
              <a:buFont typeface="Lucida Grande" pitchFamily="27" charset="0"/>
              <a:buNone/>
            </a:pP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	 inspecting the resulting tests</a:t>
            </a:r>
          </a:p>
          <a:p>
            <a:pPr lvl="1" eaLnBrk="1" hangingPunct="1">
              <a:buFont typeface="Lucida Grande" pitchFamily="27" charset="0"/>
              <a:buNone/>
            </a:pP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	 discarding redundant failures</a:t>
            </a:r>
          </a:p>
          <a:p>
            <a:pPr lvl="1" eaLnBrk="1" hangingPunct="1">
              <a:buFont typeface="Lucida Grande" pitchFamily="27" charset="0"/>
              <a:buNone/>
            </a:pP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>
              <a:buNone/>
            </a:pPr>
            <a:endParaRPr lang="en-US" dirty="0" smtClean="0">
              <a:latin typeface="Candara" pitchFamily="27" charset="0"/>
            </a:endParaRPr>
          </a:p>
          <a:p>
            <a:pPr eaLnBrk="1" hangingPunct="1">
              <a:buNone/>
            </a:pPr>
            <a:endParaRPr lang="en-US" dirty="0" smtClean="0">
              <a:latin typeface="Candara" pitchFamily="27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1254F4-F1FD-E84E-A12A-9D0DD9091562}" type="slidenum">
              <a:rPr lang="en-US" smtClean="0">
                <a:latin typeface="Verdana" pitchFamily="27" charset="0"/>
              </a:rPr>
              <a:pPr/>
              <a:t>14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kinds of errors did Randoop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Randoop found errors: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 code where tests achieved full coverage</a:t>
            </a:r>
          </a:p>
          <a:p>
            <a:pPr lvl="2"/>
            <a:r>
              <a:rPr lang="en-US" dirty="0" smtClean="0"/>
              <a:t>By following error-revealing code paths not previously considered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That were supposed to be caught by other tools</a:t>
            </a:r>
          </a:p>
          <a:p>
            <a:pPr lvl="2"/>
            <a:r>
              <a:rPr lang="en-US" dirty="0" smtClean="0"/>
              <a:t>Revealed errors in testing tools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That highlighted holes in existing manual testing practices</a:t>
            </a:r>
          </a:p>
          <a:p>
            <a:pPr lvl="2"/>
            <a:r>
              <a:rPr lang="en-US" dirty="0" smtClean="0"/>
              <a:t>Tool helped institute new practices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When combined with other testing tools in the team’s toolbox</a:t>
            </a:r>
          </a:p>
          <a:p>
            <a:pPr lvl="2"/>
            <a:r>
              <a:rPr lang="en-US" dirty="0" smtClean="0"/>
              <a:t>Tool was used as a building block for testing activities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F8D1D-031B-F94C-A61B-13FC0C6BE4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Errors in fully-covered code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33399" y="1524000"/>
            <a:ext cx="8247743" cy="2830286"/>
          </a:xfrm>
        </p:spPr>
        <p:txBody>
          <a:bodyPr/>
          <a:lstStyle/>
          <a:p>
            <a:pPr eaLnBrk="1" hangingPunct="1"/>
            <a:r>
              <a:rPr lang="en-US" dirty="0" smtClean="0"/>
              <a:t>Randoop revealed errors in code in which existing tests achieved 100% branch coverage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Example: garbage collection error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Component includes memory-managed and native code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If native call manipulates references, must inform GC of changes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 Previously untested path in native code caused component to report a new reference to an invalid address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Garbage collector raised an assertion violation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The erroneous code was in a method with 100% branch coverage</a:t>
            </a: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lvl="1" eaLnBrk="1" hangingPunct="1">
              <a:buNone/>
            </a:pP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0BB7E4-513E-EB4C-81C3-ADD3180E6A97}" type="slidenum">
              <a:rPr lang="en-US" smtClean="0">
                <a:latin typeface="Verdana" pitchFamily="27" charset="0"/>
              </a:rPr>
              <a:pPr/>
              <a:t>16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Errors in testing tools</a:t>
            </a:r>
            <a:endParaRPr lang="en-US" dirty="0" smtClean="0">
              <a:latin typeface="Candara" pitchFamily="27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90286" y="1524000"/>
            <a:ext cx="8539238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Randoop revealed errors in the team’s testing and program analysis tools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Example: missing resource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When exception is raised, component finds message in resource file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Rarely-used exception was missing message in file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Attempting lookup led to assertion violation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Two errors:</a:t>
            </a:r>
          </a:p>
          <a:p>
            <a:pPr lvl="2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Missing message in resource file</a:t>
            </a:r>
          </a:p>
          <a:p>
            <a:pPr lvl="2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Error in tool that verified state of resource file</a:t>
            </a:r>
            <a:endParaRPr lang="en-US" dirty="0" smtClean="0">
              <a:latin typeface="Candara" pitchFamily="27" charset="0"/>
            </a:endParaRPr>
          </a:p>
          <a:p>
            <a:pPr eaLnBrk="1" hangingPunct="1"/>
            <a:endParaRPr lang="en-US" dirty="0" smtClean="0">
              <a:latin typeface="Candara" pitchFamily="27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9C6240-5C29-2445-8D85-4F3BD23A9FD8}" type="slidenum">
              <a:rPr lang="en-US" smtClean="0">
                <a:latin typeface="Verdana" pitchFamily="27" charset="0"/>
              </a:rPr>
              <a:pPr/>
              <a:t>17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53894" y="0"/>
            <a:ext cx="9144000" cy="1216025"/>
          </a:xfrm>
        </p:spPr>
        <p:txBody>
          <a:bodyPr/>
          <a:lstStyle/>
          <a:p>
            <a:pPr lvl="1"/>
            <a:r>
              <a:rPr lang="en-US" dirty="0" smtClean="0"/>
              <a:t>Errors highlighted </a:t>
            </a:r>
            <a:r>
              <a:rPr lang="en-US" dirty="0" smtClean="0"/>
              <a:t>holes in </a:t>
            </a:r>
            <a:r>
              <a:rPr lang="en-US" dirty="0" smtClean="0"/>
              <a:t>existing</a:t>
            </a:r>
            <a:r>
              <a:rPr lang="en-US" dirty="0" smtClean="0"/>
              <a:t> </a:t>
            </a:r>
            <a:r>
              <a:rPr lang="en-US" dirty="0" smtClean="0"/>
              <a:t>practices</a:t>
            </a:r>
            <a:endParaRPr lang="en-US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Errors revealed by Randoop led to other testing activities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Write new manual tests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Instituting new manual testing guidelines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Example: empty arrays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Many methods in the component API take array inputs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Testing empty </a:t>
            </a:r>
            <a:r>
              <a:rPr lang="en-US" dirty="0" err="1" smtClean="0">
                <a:latin typeface="Candara" pitchFamily="27" charset="0"/>
              </a:rPr>
              <a:t>arraycase</a:t>
            </a:r>
            <a:r>
              <a:rPr lang="en-US" dirty="0" smtClean="0">
                <a:latin typeface="Candara" pitchFamily="27" charset="0"/>
              </a:rPr>
              <a:t> left to the discretion of test creator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Randoop revealed an error that caused an access violation on an empty array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New practice: always test empty array</a:t>
            </a:r>
          </a:p>
          <a:p>
            <a:pPr lvl="1" eaLnBrk="1" hangingPunct="1">
              <a:buNone/>
            </a:pPr>
            <a:endParaRPr lang="en-US" dirty="0" smtClean="0">
              <a:latin typeface="Candara" pitchFamily="27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B8EB6F-1538-B54C-A6CA-602E8784F57E}" type="slidenum">
              <a:rPr lang="en-US" smtClean="0">
                <a:latin typeface="Verdana" pitchFamily="27" charset="0"/>
              </a:rPr>
              <a:pPr/>
              <a:t>18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Outline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Motivation for case </a:t>
            </a:r>
            <a:r>
              <a:rPr lang="en-US" dirty="0" smtClean="0">
                <a:latin typeface="Candara" pitchFamily="27" charset="0"/>
              </a:rPr>
              <a:t>study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Do techniques based on random test generation work in the real world?</a:t>
            </a:r>
            <a:endParaRPr lang="en-US" dirty="0" smtClean="0">
              <a:latin typeface="Candara" pitchFamily="27" charset="0"/>
            </a:endParaRPr>
          </a:p>
          <a:p>
            <a:pPr lvl="1" eaLnBrk="1" hangingPunct="1">
              <a:buFont typeface="Lucida Grande" pitchFamily="27" charset="0"/>
              <a:buNone/>
            </a:pP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Feedback-Directed Random Test Generation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Technique and Randoop tool overview</a:t>
            </a:r>
          </a:p>
          <a:p>
            <a:pPr lvl="1" eaLnBrk="1" hangingPunct="1">
              <a:buFont typeface="Lucida Grande" pitchFamily="27" charset="0"/>
              <a:buNone/>
            </a:pP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Case study: Finding errors in .NET with Randoop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Goals, process, results</a:t>
            </a:r>
          </a:p>
          <a:p>
            <a:pPr lvl="1" eaLnBrk="1" hangingPunct="1">
              <a:buFont typeface="Lucida Grande" pitchFamily="27" charset="0"/>
              <a:buNone/>
            </a:pP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Insights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Open research problems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 based on our observations</a:t>
            </a: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293B14-49F7-3E43-B962-70E56B07C816}" type="slidenum">
              <a:rPr lang="en-US" smtClean="0">
                <a:latin typeface="Verdana" pitchFamily="27" charset="0"/>
              </a:rPr>
              <a:pPr/>
              <a:t>1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Errors </a:t>
            </a:r>
            <a:r>
              <a:rPr lang="en-US" dirty="0" smtClean="0">
                <a:latin typeface="Candara" pitchFamily="27" charset="0"/>
              </a:rPr>
              <a:t>when combining Randoop with other tools</a:t>
            </a:r>
            <a:endParaRPr lang="en-US" dirty="0" smtClean="0">
              <a:latin typeface="Candara" pitchFamily="27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33400" y="1523999"/>
            <a:ext cx="8332410" cy="516466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Initially we thought of Randoop as an end-to-end bug finder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Test team also used Randoop’s tests  as input to other tools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Feature request: output </a:t>
            </a:r>
            <a:r>
              <a:rPr lang="en-US" b="1" i="1" dirty="0" smtClean="0">
                <a:latin typeface="Candara" pitchFamily="27" charset="0"/>
              </a:rPr>
              <a:t>all</a:t>
            </a:r>
            <a:r>
              <a:rPr lang="en-US" b="1" dirty="0" smtClean="0">
                <a:latin typeface="Candara" pitchFamily="27" charset="0"/>
              </a:rPr>
              <a:t> </a:t>
            </a:r>
            <a:r>
              <a:rPr lang="en-US" dirty="0" smtClean="0">
                <a:latin typeface="Candara" pitchFamily="27" charset="0"/>
              </a:rPr>
              <a:t>generated inputs, not just error-revealing ones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Used test inputs to drive other tools</a:t>
            </a:r>
          </a:p>
          <a:p>
            <a:pPr lvl="2" eaLnBrk="1" hangingPunct="1"/>
            <a:r>
              <a:rPr lang="en-US" dirty="0" smtClean="0">
                <a:latin typeface="Candara" pitchFamily="27" charset="0"/>
              </a:rPr>
              <a:t>Stress tester: run input while invoking GC every few instructions</a:t>
            </a:r>
          </a:p>
          <a:p>
            <a:pPr lvl="2" eaLnBrk="1" hangingPunct="1"/>
            <a:r>
              <a:rPr lang="en-US" dirty="0" smtClean="0">
                <a:latin typeface="Candara" pitchFamily="27" charset="0"/>
              </a:rPr>
              <a:t>Concurrency tester: run input multiple times, in parallel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Increased the scope of the exploration and the types of errors revealed beyond those that Randoop could find. 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For example, team discovered concurrency errors this way</a:t>
            </a:r>
          </a:p>
          <a:p>
            <a:pPr eaLnBrk="1" hangingPunct="1">
              <a:buNone/>
            </a:pPr>
            <a:endParaRPr lang="en-US" dirty="0" smtClean="0">
              <a:latin typeface="Candara" pitchFamily="27" charset="0"/>
            </a:endParaRPr>
          </a:p>
          <a:p>
            <a:pPr eaLnBrk="1" hangingPunct="1"/>
            <a:endParaRPr lang="en-US" dirty="0" smtClean="0">
              <a:latin typeface="Candara" pitchFamily="27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83C851-0BB5-7743-AC53-1A1B33028891}" type="slidenum">
              <a:rPr lang="en-US" smtClean="0">
                <a:latin typeface="Verdana" pitchFamily="27" charset="0"/>
              </a:rPr>
              <a:pPr/>
              <a:t>19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strengths and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 of feedback-directed random testing</a:t>
            </a:r>
          </a:p>
          <a:p>
            <a:pPr lvl="1"/>
            <a:r>
              <a:rPr lang="en-US" dirty="0" smtClean="0"/>
              <a:t>Finds new, critical errors (not subsumed by other techniques)</a:t>
            </a:r>
          </a:p>
          <a:p>
            <a:pPr lvl="1"/>
            <a:r>
              <a:rPr lang="en-US" dirty="0" smtClean="0"/>
              <a:t>Fully automatic</a:t>
            </a:r>
          </a:p>
          <a:p>
            <a:pPr lvl="1"/>
            <a:r>
              <a:rPr lang="en-US" dirty="0" smtClean="0"/>
              <a:t>Scalable, immediately applicable to large software</a:t>
            </a:r>
          </a:p>
          <a:p>
            <a:pPr lvl="1"/>
            <a:r>
              <a:rPr lang="en-US" dirty="0" smtClean="0"/>
              <a:t>Unbiased search finds holes in existing testing infrastructure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Weaknesses of feedback-directed random testing</a:t>
            </a:r>
          </a:p>
          <a:p>
            <a:pPr lvl="1"/>
            <a:r>
              <a:rPr lang="en-US" dirty="0" smtClean="0"/>
              <a:t>No clear stopping criterion can lead to wasted effort</a:t>
            </a:r>
          </a:p>
          <a:p>
            <a:pPr lvl="1"/>
            <a:r>
              <a:rPr lang="en-US" dirty="0" smtClean="0"/>
              <a:t>Spends majority of time on subset classes</a:t>
            </a:r>
          </a:p>
          <a:p>
            <a:pPr lvl="1"/>
            <a:r>
              <a:rPr lang="en-US" dirty="0" smtClean="0"/>
              <a:t>Reaches a coverage plateau</a:t>
            </a:r>
          </a:p>
          <a:p>
            <a:pPr lvl="1"/>
            <a:r>
              <a:rPr lang="en-US" dirty="0" smtClean="0"/>
              <a:t>Only as good as the manually-created oracle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F8D1D-031B-F94C-A61B-13FC0C6BE44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Randoop vs. other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Randoop revealed errors not found by other techniques</a:t>
            </a:r>
          </a:p>
          <a:p>
            <a:pPr lvl="1"/>
            <a:r>
              <a:rPr lang="en-US" dirty="0" smtClean="0"/>
              <a:t>Manual testing</a:t>
            </a:r>
          </a:p>
          <a:p>
            <a:pPr lvl="1"/>
            <a:r>
              <a:rPr lang="en-US" dirty="0" smtClean="0"/>
              <a:t>Fuzz testing</a:t>
            </a:r>
          </a:p>
          <a:p>
            <a:pPr lvl="1"/>
            <a:r>
              <a:rPr lang="en-US" dirty="0" smtClean="0"/>
              <a:t>Bounded exhaustive testing over a small domain</a:t>
            </a:r>
          </a:p>
          <a:p>
            <a:pPr lvl="1"/>
            <a:r>
              <a:rPr lang="en-US" dirty="0" smtClean="0"/>
              <a:t>Test generation based on symbolic execution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These techniques revealed errors not found by Randoop</a:t>
            </a:r>
          </a:p>
          <a:p>
            <a:endParaRPr lang="en-US" dirty="0" smtClean="0"/>
          </a:p>
          <a:p>
            <a:r>
              <a:rPr lang="en-US" dirty="0" smtClean="0"/>
              <a:t>Random testing techniques are not subsumed by</a:t>
            </a:r>
          </a:p>
          <a:p>
            <a:pPr>
              <a:buNone/>
            </a:pPr>
            <a:r>
              <a:rPr lang="en-US" dirty="0" smtClean="0"/>
              <a:t>	non-random techniques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F8D1D-031B-F94C-A61B-13FC0C6BE44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ndara" pitchFamily="27" charset="0"/>
              </a:rPr>
              <a:t>Randoop vs. symbolic execution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Concurrently with Randoop, test team used a test generator based on symbolic execution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Input/output similar to Randoop’s, internal operation different</a:t>
            </a:r>
          </a:p>
          <a:p>
            <a:pPr lvl="1"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In theory, the tool was more powerful than Randoop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In practice, it found</a:t>
            </a:r>
            <a:r>
              <a:rPr lang="en-US" dirty="0" smtClean="0">
                <a:latin typeface="Candara" pitchFamily="27" charset="0"/>
              </a:rPr>
              <a:t> no errors</a:t>
            </a:r>
            <a:endParaRPr lang="en-US" dirty="0" smtClean="0">
              <a:latin typeface="Candara" pitchFamily="27" charset="0"/>
            </a:endParaRPr>
          </a:p>
          <a:p>
            <a:pPr lvl="1"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Example: garbage collection error not discoverable via symbolic execution, because it was in native code.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1AB70-9AC6-694B-B846-E59AC4E81640}" type="slidenum">
              <a:rPr lang="en-US" smtClean="0">
                <a:latin typeface="Verdana" pitchFamily="27" charset="0"/>
              </a:rPr>
              <a:pPr/>
              <a:t>22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ndara" pitchFamily="27" charset="0"/>
              </a:rPr>
              <a:t>Randoop vs. fuzz testing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Randoop found errors not caught by fuzz testing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Fuzz testing’s domain is files, stream, protocols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Randoop’s domain is method sequences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Think of Randoop as a </a:t>
            </a:r>
            <a:r>
              <a:rPr lang="en-US" b="1" i="1" dirty="0" smtClean="0">
                <a:latin typeface="Candara" pitchFamily="27" charset="0"/>
              </a:rPr>
              <a:t>smart </a:t>
            </a:r>
            <a:r>
              <a:rPr lang="en-US" dirty="0" smtClean="0">
                <a:latin typeface="Candara" pitchFamily="27" charset="0"/>
              </a:rPr>
              <a:t>fuzzer for APIs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AC13BE-715B-DB4B-9BA6-CEC54AD544E4}" type="slidenum">
              <a:rPr lang="en-US" smtClean="0">
                <a:latin typeface="Verdana" pitchFamily="27" charset="0"/>
              </a:rPr>
              <a:pPr/>
              <a:t>23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The Plateau Effect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4951" y="1524000"/>
            <a:ext cx="8527143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After its initial period of effectiveness, Randoop ceased to reveal errors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Randoop stopped covering new code</a:t>
            </a:r>
          </a:p>
          <a:p>
            <a:pPr lvl="1" eaLnBrk="1" hangingPunct="1">
              <a:buNone/>
            </a:pPr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Towards the end, test team made a parallel run of Randoop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Dozens of machines, hundreds of machine hours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Each machine with a different random seed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Found fewer errors than it first 2 hours of use on a single machine</a:t>
            </a:r>
          </a:p>
          <a:p>
            <a:pPr eaLnBrk="1" hangingPunct="1">
              <a:buNone/>
            </a:pPr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Our observations are consistent with recent studies reporting a coverage plateau for random test generation</a:t>
            </a:r>
          </a:p>
          <a:p>
            <a:pPr eaLnBrk="1" hangingPunct="1">
              <a:buNone/>
            </a:pPr>
            <a:endParaRPr lang="en-US" dirty="0" smtClean="0">
              <a:latin typeface="Candara" pitchFamily="27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5F756E-3E6E-1748-B55E-8A1D3B4846AC}" type="slidenum">
              <a:rPr lang="en-US" smtClean="0">
                <a:latin typeface="Verdana" pitchFamily="27" charset="0"/>
              </a:rPr>
              <a:pPr/>
              <a:t>24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ndara" pitchFamily="27" charset="0"/>
              </a:rPr>
              <a:t>Future Research Directions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Overcome coverage plateau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New techniques will be required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Combining random and non-random generation a promising </a:t>
            </a:r>
            <a:r>
              <a:rPr lang="en-US" dirty="0" smtClean="0">
                <a:latin typeface="Candara" pitchFamily="27" charset="0"/>
              </a:rPr>
              <a:t>approach</a:t>
            </a:r>
          </a:p>
          <a:p>
            <a:pPr lvl="1"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Richer oracles could yield more bugs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Regression oracles: capture the state of objects</a:t>
            </a:r>
          </a:p>
          <a:p>
            <a:pPr lvl="1" eaLnBrk="1" hangingPunct="1">
              <a:buNone/>
            </a:pP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Test amplification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Take advantage of existing test suites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One idea: use existing tests as input to Randoop</a:t>
            </a: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endParaRPr lang="en-US" dirty="0" smtClean="0">
              <a:latin typeface="Candara" pitchFamily="27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FB5DD9-ECB3-E84E-8E8F-61D83D76FCA5}" type="slidenum">
              <a:rPr lang="en-US" smtClean="0">
                <a:latin typeface="Verdana" pitchFamily="27" charset="0"/>
              </a:rPr>
              <a:pPr/>
              <a:t>25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ndara" pitchFamily="27" charset="0"/>
              </a:rPr>
              <a:t>Conclusion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Feedback-directed random test generation finds errors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In mature, well-tested code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When used in an real industrial setting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That elude other techniques</a:t>
            </a:r>
          </a:p>
          <a:p>
            <a:pPr eaLnBrk="1" hangingPunct="1"/>
            <a:r>
              <a:rPr lang="en-US" dirty="0" smtClean="0">
                <a:latin typeface="Candara" pitchFamily="27" charset="0"/>
              </a:rPr>
              <a:t>Randoop still used internally at Microsoft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Added to list of recommended tools for other product groups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Has revealed dozens more errors in other products</a:t>
            </a:r>
          </a:p>
          <a:p>
            <a:pPr eaLnBrk="1" hangingPunct="1"/>
            <a:r>
              <a:rPr lang="en-US" dirty="0" smtClean="0">
                <a:latin typeface="Candara" pitchFamily="27" charset="0"/>
              </a:rPr>
              <a:t>Random testing </a:t>
            </a:r>
            <a:r>
              <a:rPr lang="en-US" dirty="0" smtClean="0">
                <a:latin typeface="Candara" pitchFamily="27" charset="0"/>
              </a:rPr>
              <a:t>techniques</a:t>
            </a:r>
            <a:r>
              <a:rPr lang="en-US" dirty="0" smtClean="0">
                <a:latin typeface="Candara" pitchFamily="27" charset="0"/>
              </a:rPr>
              <a:t> are effective in industry</a:t>
            </a:r>
            <a:endParaRPr lang="en-US" dirty="0" smtClean="0">
              <a:latin typeface="Candara" pitchFamily="27" charset="0"/>
            </a:endParaRP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Find deep and critical errors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Randomness reveals biases in a test team’s practices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Scalability yields impact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85F8C8-963A-AA4A-AB1F-5401842FCC89}" type="slidenum">
              <a:rPr lang="en-US" smtClean="0">
                <a:latin typeface="Verdana" pitchFamily="27" charset="0"/>
              </a:rPr>
              <a:pPr/>
              <a:t>26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ndara" pitchFamily="27" charset="0"/>
              </a:rPr>
              <a:t>Motivation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ndara" pitchFamily="27" charset="0"/>
              </a:rPr>
              <a:t>Software testing is expensive</a:t>
            </a:r>
          </a:p>
          <a:p>
            <a:pPr lvl="1" eaLnBrk="1" hangingPunct="1"/>
            <a:r>
              <a:rPr lang="en-US" smtClean="0">
                <a:latin typeface="Candara" pitchFamily="27" charset="0"/>
                <a:ea typeface="ＭＳ Ｐゴシック" pitchFamily="27" charset="-128"/>
              </a:rPr>
              <a:t>Can consume half of entire software development budget</a:t>
            </a:r>
          </a:p>
          <a:p>
            <a:pPr lvl="1" eaLnBrk="1" hangingPunct="1"/>
            <a:r>
              <a:rPr lang="en-US" smtClean="0">
                <a:latin typeface="Candara" pitchFamily="27" charset="0"/>
                <a:ea typeface="ＭＳ Ｐゴシック" pitchFamily="27" charset="-128"/>
              </a:rPr>
              <a:t>At Microsoft, there is a test engineer for every developer</a:t>
            </a:r>
          </a:p>
          <a:p>
            <a:pPr eaLnBrk="1" hangingPunct="1"/>
            <a:endParaRPr lang="en-US" smtClean="0">
              <a:latin typeface="Candara" pitchFamily="27" charset="0"/>
            </a:endParaRPr>
          </a:p>
          <a:p>
            <a:pPr eaLnBrk="1" hangingPunct="1"/>
            <a:r>
              <a:rPr lang="en-US" smtClean="0">
                <a:latin typeface="Candara" pitchFamily="27" charset="0"/>
              </a:rPr>
              <a:t>Automated test generation techniques can</a:t>
            </a:r>
          </a:p>
          <a:p>
            <a:pPr lvl="1" eaLnBrk="1" hangingPunct="1"/>
            <a:r>
              <a:rPr lang="en-US" smtClean="0">
                <a:latin typeface="Candara" pitchFamily="27" charset="0"/>
                <a:ea typeface="ＭＳ Ｐゴシック" pitchFamily="27" charset="-128"/>
              </a:rPr>
              <a:t>Reduce cost</a:t>
            </a:r>
          </a:p>
          <a:p>
            <a:pPr lvl="1" eaLnBrk="1" hangingPunct="1"/>
            <a:r>
              <a:rPr lang="en-US" smtClean="0">
                <a:latin typeface="Candara" pitchFamily="27" charset="0"/>
                <a:ea typeface="ＭＳ Ｐゴシック" pitchFamily="27" charset="-128"/>
              </a:rPr>
              <a:t>Improve quality</a:t>
            </a:r>
          </a:p>
          <a:p>
            <a:pPr lvl="1" eaLnBrk="1" hangingPunct="1"/>
            <a:endParaRPr lang="en-US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r>
              <a:rPr lang="en-US" smtClean="0">
                <a:latin typeface="Candara" pitchFamily="27" charset="0"/>
              </a:rPr>
              <a:t>Research community has developed many techniques</a:t>
            </a:r>
          </a:p>
          <a:p>
            <a:pPr lvl="1" eaLnBrk="1" hangingPunct="1"/>
            <a:r>
              <a:rPr lang="en-US" smtClean="0">
                <a:latin typeface="Candara" pitchFamily="27" charset="0"/>
                <a:ea typeface="ＭＳ Ｐゴシック" pitchFamily="27" charset="-128"/>
              </a:rPr>
              <a:t>E.g. based on exhaustive search, symbolic execution, random generation, etc…</a:t>
            </a:r>
          </a:p>
          <a:p>
            <a:pPr eaLnBrk="1" hangingPunct="1"/>
            <a:endParaRPr lang="en-US" smtClean="0">
              <a:latin typeface="Candara" pitchFamily="27" charset="0"/>
            </a:endParaRPr>
          </a:p>
          <a:p>
            <a:pPr eaLnBrk="1" hangingPunct="1"/>
            <a:endParaRPr lang="en-US" smtClean="0">
              <a:latin typeface="Candara" pitchFamily="27" charset="0"/>
            </a:endParaRPr>
          </a:p>
          <a:p>
            <a:pPr eaLnBrk="1" hangingPunct="1"/>
            <a:endParaRPr lang="en-US" smtClean="0">
              <a:latin typeface="Candara" pitchFamily="27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51BA1D-F648-6A44-B792-C5801BAF3589}" type="slidenum">
              <a:rPr lang="en-US" smtClean="0">
                <a:latin typeface="Verdana" pitchFamily="27" charset="0"/>
              </a:rPr>
              <a:pPr/>
              <a:t>2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Research and Practice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610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Random vs. non-random</a:t>
            </a:r>
            <a:r>
              <a:rPr lang="en-US" dirty="0" smtClean="0">
                <a:latin typeface="Candara" pitchFamily="27" charset="0"/>
              </a:rPr>
              <a:t> techniques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Some results suggest random testing based techniques less effective than non-random techniques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Other results suggest the opposite</a:t>
            </a: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How do these results </a:t>
            </a:r>
            <a:r>
              <a:rPr lang="en-US" dirty="0" smtClean="0">
                <a:latin typeface="Candara" pitchFamily="27" charset="0"/>
              </a:rPr>
              <a:t>translate to </a:t>
            </a:r>
            <a:r>
              <a:rPr lang="en-US" dirty="0" smtClean="0">
                <a:latin typeface="Candara" pitchFamily="27" charset="0"/>
              </a:rPr>
              <a:t>a</a:t>
            </a:r>
            <a:r>
              <a:rPr lang="en-US" dirty="0" smtClean="0">
                <a:latin typeface="Candara" pitchFamily="27" charset="0"/>
              </a:rPr>
              <a:t>n industrial </a:t>
            </a:r>
            <a:r>
              <a:rPr lang="en-US" dirty="0" smtClean="0">
                <a:latin typeface="Candara" pitchFamily="27" charset="0"/>
              </a:rPr>
              <a:t>setting</a:t>
            </a:r>
            <a:r>
              <a:rPr lang="en-US" dirty="0" smtClean="0">
                <a:latin typeface="Candara" pitchFamily="27" charset="0"/>
              </a:rPr>
              <a:t>?</a:t>
            </a:r>
            <a:endParaRPr lang="en-US" dirty="0" smtClean="0">
              <a:latin typeface="Candara" pitchFamily="27" charset="0"/>
            </a:endParaRP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Large amounts of code to test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Human time is a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scarce resource</a:t>
            </a: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A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test generation tool prove cost-effective vs. other tools/methods</a:t>
            </a:r>
          </a:p>
          <a:p>
            <a:pPr lvl="2" eaLnBrk="1" hangingPunct="1"/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Our goal:</a:t>
            </a:r>
            <a:r>
              <a:rPr lang="en-US" dirty="0" smtClean="0">
                <a:latin typeface="Candara" pitchFamily="27" charset="0"/>
              </a:rPr>
              <a:t> shed light on this </a:t>
            </a:r>
            <a:r>
              <a:rPr lang="en-US" dirty="0" smtClean="0">
                <a:latin typeface="Candara" pitchFamily="27" charset="0"/>
              </a:rPr>
              <a:t>question for</a:t>
            </a:r>
            <a:r>
              <a:rPr lang="en-US" dirty="0" smtClean="0">
                <a:latin typeface="Candara" pitchFamily="27" charset="0"/>
              </a:rPr>
              <a:t> feedback</a:t>
            </a:r>
            <a:r>
              <a:rPr lang="en-US" dirty="0" smtClean="0">
                <a:latin typeface="Candara" pitchFamily="27" charset="0"/>
              </a:rPr>
              <a:t>-directed random testing.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DF4B82-9027-C74B-B767-26B664CA1F6C}" type="slidenum">
              <a:rPr lang="en-US" smtClean="0">
                <a:latin typeface="Verdana" pitchFamily="27" charset="0"/>
              </a:rPr>
              <a:pPr/>
              <a:t>3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495620" y="3528594"/>
            <a:ext cx="3979862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u="sng" dirty="0"/>
              <a:t>Useful test</a:t>
            </a:r>
          </a:p>
          <a:p>
            <a:pPr algn="l"/>
            <a:r>
              <a:rPr lang="en-US" sz="1600" dirty="0"/>
              <a:t>Date d = new Date</a:t>
            </a:r>
            <a:r>
              <a:rPr lang="en-US" sz="1600" dirty="0" smtClean="0"/>
              <a:t>()</a:t>
            </a:r>
            <a:r>
              <a:rPr lang="en-US" sz="1600" dirty="0"/>
              <a:t>;</a:t>
            </a:r>
          </a:p>
          <a:p>
            <a:pPr algn="l"/>
            <a:r>
              <a:rPr lang="en-US" sz="1600" dirty="0" err="1"/>
              <a:t>assertTrue(d.equals(d</a:t>
            </a:r>
            <a:r>
              <a:rPr lang="en-US" sz="1600" dirty="0"/>
              <a:t>));</a:t>
            </a:r>
          </a:p>
          <a:p>
            <a:pPr algn="l"/>
            <a:endParaRPr lang="en-US" sz="1600" dirty="0"/>
          </a:p>
          <a:p>
            <a:pPr algn="l"/>
            <a:r>
              <a:rPr lang="en-US" sz="1600" b="1" u="sng" dirty="0"/>
              <a:t>Illegal test</a:t>
            </a:r>
          </a:p>
          <a:p>
            <a:pPr algn="l"/>
            <a:r>
              <a:rPr lang="en-US" sz="1600" dirty="0"/>
              <a:t>Date d = new </a:t>
            </a:r>
            <a:r>
              <a:rPr lang="en-US" sz="1600" dirty="0" smtClean="0"/>
              <a:t>Date()</a:t>
            </a:r>
            <a:r>
              <a:rPr lang="en-US" sz="1600" dirty="0"/>
              <a:t>;</a:t>
            </a:r>
          </a:p>
          <a:p>
            <a:pPr algn="l"/>
            <a:r>
              <a:rPr lang="en-US" sz="1600" dirty="0"/>
              <a:t>d.setMonth(</a:t>
            </a:r>
            <a:r>
              <a:rPr lang="en-US" sz="1600" b="1" dirty="0">
                <a:solidFill>
                  <a:srgbClr val="007300"/>
                </a:solidFill>
              </a:rPr>
              <a:t>-1</a:t>
            </a:r>
            <a:r>
              <a:rPr lang="en-US" sz="1600" dirty="0"/>
              <a:t>);</a:t>
            </a:r>
          </a:p>
          <a:p>
            <a:pPr algn="l"/>
            <a:r>
              <a:rPr lang="en-US" sz="1600" dirty="0" err="1"/>
              <a:t>assertTrue(d.equals(d</a:t>
            </a:r>
            <a:r>
              <a:rPr lang="en-US" sz="1600" dirty="0"/>
              <a:t>));</a:t>
            </a:r>
          </a:p>
          <a:p>
            <a:pPr algn="l"/>
            <a:endParaRPr lang="en-US" sz="1600" dirty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55544" y="3597775"/>
            <a:ext cx="3781425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u="sng" dirty="0"/>
              <a:t>Useful test</a:t>
            </a:r>
          </a:p>
          <a:p>
            <a:pPr algn="l"/>
            <a:r>
              <a:rPr lang="en-US" sz="1600" dirty="0"/>
              <a:t>Set t = new </a:t>
            </a:r>
            <a:r>
              <a:rPr lang="en-US" sz="1600" dirty="0" err="1"/>
              <a:t>HashSet</a:t>
            </a:r>
            <a:r>
              <a:rPr lang="en-US" sz="1600" dirty="0"/>
              <a:t>();</a:t>
            </a:r>
          </a:p>
          <a:p>
            <a:pPr algn="l"/>
            <a:r>
              <a:rPr lang="en-US" sz="1600" dirty="0" err="1"/>
              <a:t>s.add(“a</a:t>
            </a:r>
            <a:r>
              <a:rPr lang="en-US" sz="1600" dirty="0"/>
              <a:t>”);</a:t>
            </a:r>
          </a:p>
          <a:p>
            <a:pPr algn="l"/>
            <a:r>
              <a:rPr lang="en-US" sz="1600" dirty="0" err="1"/>
              <a:t>assertTrue(s.equals(s</a:t>
            </a:r>
            <a:r>
              <a:rPr lang="en-US" sz="1600" dirty="0"/>
              <a:t>));</a:t>
            </a:r>
          </a:p>
          <a:p>
            <a:pPr algn="l"/>
            <a:endParaRPr lang="en-US" sz="1600" dirty="0"/>
          </a:p>
          <a:p>
            <a:pPr algn="l"/>
            <a:r>
              <a:rPr lang="en-US" sz="1600" b="1" u="sng" dirty="0"/>
              <a:t>Redundant test</a:t>
            </a:r>
          </a:p>
          <a:p>
            <a:pPr algn="l"/>
            <a:r>
              <a:rPr lang="en-US" sz="1600" dirty="0"/>
              <a:t>Set t = new </a:t>
            </a:r>
            <a:r>
              <a:rPr lang="en-US" sz="1600" dirty="0" err="1"/>
              <a:t>HashSet</a:t>
            </a:r>
            <a:r>
              <a:rPr lang="en-US" sz="1600" dirty="0"/>
              <a:t>();</a:t>
            </a:r>
          </a:p>
          <a:p>
            <a:pPr algn="l"/>
            <a:r>
              <a:rPr lang="en-US" sz="1600" dirty="0" err="1"/>
              <a:t>s.add(“a</a:t>
            </a:r>
            <a:r>
              <a:rPr lang="en-US" sz="1600" dirty="0"/>
              <a:t>”);</a:t>
            </a:r>
          </a:p>
          <a:p>
            <a:pPr algn="l"/>
            <a:r>
              <a:rPr lang="en-US" sz="1600" u="sng" dirty="0">
                <a:solidFill>
                  <a:srgbClr val="007300"/>
                </a:solidFill>
              </a:rPr>
              <a:t>s.isEmpty();</a:t>
            </a:r>
          </a:p>
          <a:p>
            <a:pPr algn="l"/>
            <a:r>
              <a:rPr lang="en-US" sz="1600" dirty="0" err="1"/>
              <a:t>assertTrue(s.equals(s</a:t>
            </a:r>
            <a:r>
              <a:rPr lang="en-US" sz="1600" dirty="0"/>
              <a:t>));</a:t>
            </a:r>
          </a:p>
        </p:txBody>
      </p:sp>
      <p:sp>
        <p:nvSpPr>
          <p:cNvPr id="20484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23813"/>
            <a:ext cx="8402638" cy="12160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Candara" pitchFamily="27" charset="0"/>
              </a:rPr>
              <a:t>Random testing</a:t>
            </a:r>
          </a:p>
        </p:txBody>
      </p:sp>
      <p:sp>
        <p:nvSpPr>
          <p:cNvPr id="20485" name="Content Placeholder 2"/>
          <p:cNvSpPr>
            <a:spLocks noGrp="1"/>
          </p:cNvSpPr>
          <p:nvPr>
            <p:ph idx="1"/>
          </p:nvPr>
        </p:nvSpPr>
        <p:spPr>
          <a:xfrm>
            <a:off x="431800" y="1346200"/>
            <a:ext cx="8001000" cy="15875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Easy to implement, fast, scalable, creates useful tests</a:t>
            </a:r>
          </a:p>
          <a:p>
            <a:pPr eaLnBrk="1" hangingPunct="1"/>
            <a:r>
              <a:rPr lang="en-US" dirty="0" smtClean="0">
                <a:latin typeface="Candara" pitchFamily="27" charset="0"/>
              </a:rPr>
              <a:t>But also has weaknesses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Creates many </a:t>
            </a:r>
            <a:r>
              <a:rPr lang="en-US" b="1" i="1" u="sng" dirty="0" smtClean="0">
                <a:solidFill>
                  <a:srgbClr val="007300"/>
                </a:solidFill>
                <a:latin typeface="Candara" pitchFamily="27" charset="0"/>
                <a:ea typeface="ＭＳ Ｐゴシック" pitchFamily="27" charset="-128"/>
              </a:rPr>
              <a:t>illegal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and </a:t>
            </a:r>
            <a:r>
              <a:rPr lang="en-US" b="1" i="1" u="sng" dirty="0" smtClean="0">
                <a:solidFill>
                  <a:srgbClr val="007300"/>
                </a:solidFill>
                <a:latin typeface="Candara" pitchFamily="27" charset="0"/>
                <a:ea typeface="ＭＳ Ｐゴシック" pitchFamily="27" charset="-128"/>
              </a:rPr>
              <a:t>redundant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test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inputs</a:t>
            </a:r>
          </a:p>
          <a:p>
            <a:pPr lvl="1"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Example: randomly-generated unit tests for Java’s JDK:</a:t>
            </a:r>
            <a:endParaRPr lang="en-US" dirty="0" smtClean="0">
              <a:latin typeface="Candar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ndara" pitchFamily="27" charset="0"/>
              </a:rPr>
              <a:t>Feedback-directed random testing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3" y="1524000"/>
            <a:ext cx="894873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Candara" pitchFamily="27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ndara" pitchFamily="27" charset="0"/>
              </a:rPr>
              <a:t>Incorporate </a:t>
            </a:r>
            <a:r>
              <a:rPr lang="en-US" b="1" i="1" u="sng" dirty="0" smtClean="0">
                <a:solidFill>
                  <a:srgbClr val="007300"/>
                </a:solidFill>
                <a:latin typeface="Candara" pitchFamily="27" charset="0"/>
              </a:rPr>
              <a:t>execution </a:t>
            </a:r>
            <a:r>
              <a:rPr lang="en-US" dirty="0" smtClean="0">
                <a:latin typeface="Candara" pitchFamily="27" charset="0"/>
              </a:rPr>
              <a:t>into the generation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Candara" pitchFamily="27" charset="0"/>
              </a:rPr>
              <a:t>Execute every sequence immediately after creating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Candara" pitchFamily="27" charset="0"/>
              </a:rPr>
              <a:t>If sequence reveals an error, output as a failing test 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Candara" pitchFamily="27" charset="0"/>
              </a:rPr>
              <a:t>If sequence appears to be illegal or </a:t>
            </a:r>
            <a:r>
              <a:rPr lang="en-US" i="1" dirty="0" smtClean="0">
                <a:latin typeface="Candara" pitchFamily="27" charset="0"/>
              </a:rPr>
              <a:t>redundant</a:t>
            </a:r>
            <a:r>
              <a:rPr lang="en-US" dirty="0" smtClean="0">
                <a:latin typeface="Candara" pitchFamily="27" charset="0"/>
              </a:rPr>
              <a:t>, </a:t>
            </a:r>
            <a:r>
              <a:rPr lang="en-US" i="1" dirty="0" smtClean="0">
                <a:latin typeface="Candara" pitchFamily="27" charset="0"/>
              </a:rPr>
              <a:t>discard</a:t>
            </a:r>
            <a:endParaRPr lang="en-US" dirty="0" smtClean="0">
              <a:latin typeface="Candara" pitchFamily="27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Candara" pitchFamily="27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ndara" pitchFamily="27" charset="0"/>
              </a:rPr>
              <a:t>Build </a:t>
            </a:r>
            <a:r>
              <a:rPr lang="en-US" dirty="0">
                <a:latin typeface="Candara" pitchFamily="27" charset="0"/>
              </a:rPr>
              <a:t>method sequences </a:t>
            </a:r>
            <a:r>
              <a:rPr lang="en-US" b="1" i="1" u="sng" dirty="0" smtClean="0">
                <a:solidFill>
                  <a:srgbClr val="007330"/>
                </a:solidFill>
                <a:latin typeface="Candara" pitchFamily="27" charset="0"/>
              </a:rPr>
              <a:t>incrementally</a:t>
            </a:r>
            <a:endParaRPr lang="en-US" b="1" dirty="0" smtClean="0">
              <a:solidFill>
                <a:schemeClr val="accent2"/>
              </a:solidFill>
              <a:latin typeface="Candara" pitchFamily="27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Use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(legal, non-redundant) sequences to create new, larger ones</a:t>
            </a: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E</a:t>
            </a:r>
            <a:r>
              <a:rPr lang="en-US" dirty="0">
                <a:latin typeface="Candara" pitchFamily="27" charset="0"/>
                <a:ea typeface="ＭＳ Ｐゴシック" pitchFamily="27" charset="-128"/>
              </a:rPr>
              <a:t>.g. don’t use sequences that raise exceptions to create new sequences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5BCCAB-B180-7441-B4A0-8165F12E71E3}" type="slidenum">
              <a:rPr lang="en-US" smtClean="0">
                <a:latin typeface="Verdana" pitchFamily="27" charset="0"/>
              </a:rPr>
              <a:pPr/>
              <a:t>5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605338" y="1450975"/>
            <a:ext cx="3979862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u="sng" dirty="0"/>
              <a:t>Useful test</a:t>
            </a:r>
          </a:p>
          <a:p>
            <a:pPr algn="l"/>
            <a:r>
              <a:rPr lang="en-US" sz="1600" dirty="0"/>
              <a:t>Date d = new Date(2007, 5, 23);</a:t>
            </a:r>
          </a:p>
          <a:p>
            <a:pPr algn="l"/>
            <a:r>
              <a:rPr lang="en-US" sz="1600" dirty="0" err="1"/>
              <a:t>assertTrue(d.equals(d</a:t>
            </a:r>
            <a:r>
              <a:rPr lang="en-US" sz="1600" dirty="0"/>
              <a:t>));</a:t>
            </a:r>
          </a:p>
          <a:p>
            <a:pPr algn="l"/>
            <a:endParaRPr lang="en-US" sz="1600" dirty="0"/>
          </a:p>
          <a:p>
            <a:pPr algn="l"/>
            <a:r>
              <a:rPr lang="en-US" sz="1600" b="1" u="sng" dirty="0"/>
              <a:t>Illegal test</a:t>
            </a:r>
          </a:p>
          <a:p>
            <a:pPr algn="l"/>
            <a:r>
              <a:rPr lang="en-US" sz="1600" dirty="0"/>
              <a:t>Date d = new Date(2007, 5, 23);</a:t>
            </a:r>
          </a:p>
          <a:p>
            <a:pPr algn="l"/>
            <a:r>
              <a:rPr lang="en-US" sz="1600" dirty="0"/>
              <a:t>d.setMonth(</a:t>
            </a:r>
            <a:r>
              <a:rPr lang="en-US" sz="1600" b="1" dirty="0">
                <a:solidFill>
                  <a:srgbClr val="007300"/>
                </a:solidFill>
              </a:rPr>
              <a:t>-1</a:t>
            </a:r>
            <a:r>
              <a:rPr lang="en-US" sz="1600" dirty="0"/>
              <a:t>);</a:t>
            </a:r>
          </a:p>
          <a:p>
            <a:pPr algn="l"/>
            <a:r>
              <a:rPr lang="en-US" sz="1600" dirty="0" err="1"/>
              <a:t>assertTrue(d.equals(d</a:t>
            </a:r>
            <a:r>
              <a:rPr lang="en-US" sz="1600" dirty="0"/>
              <a:t>));</a:t>
            </a:r>
          </a:p>
          <a:p>
            <a:pPr algn="l"/>
            <a:endParaRPr lang="en-US" sz="1600" dirty="0"/>
          </a:p>
          <a:p>
            <a:pPr algn="l"/>
            <a:r>
              <a:rPr lang="en-US" sz="1600" b="1" u="sng" dirty="0"/>
              <a:t>Illegal test (extends above test)</a:t>
            </a:r>
          </a:p>
          <a:p>
            <a:pPr algn="l"/>
            <a:r>
              <a:rPr lang="en-US" sz="1600" dirty="0"/>
              <a:t>Date d = new Date(2007, 5, 23);</a:t>
            </a:r>
          </a:p>
          <a:p>
            <a:pPr algn="l"/>
            <a:r>
              <a:rPr lang="en-US" sz="1600" dirty="0"/>
              <a:t>d.setMonth(</a:t>
            </a:r>
            <a:r>
              <a:rPr lang="en-US" sz="1600" b="1" dirty="0">
                <a:solidFill>
                  <a:srgbClr val="007300"/>
                </a:solidFill>
              </a:rPr>
              <a:t>-1</a:t>
            </a:r>
            <a:r>
              <a:rPr lang="en-US" sz="1600" dirty="0"/>
              <a:t>);</a:t>
            </a:r>
          </a:p>
          <a:p>
            <a:pPr algn="l"/>
            <a:r>
              <a:rPr lang="en-US" sz="1600" dirty="0"/>
              <a:t>d.setDay(5);</a:t>
            </a:r>
          </a:p>
          <a:p>
            <a:pPr algn="l"/>
            <a:r>
              <a:rPr lang="en-US" sz="1600" dirty="0" err="1"/>
              <a:t>assertTrue(d.equals(d</a:t>
            </a:r>
            <a:r>
              <a:rPr lang="en-US" sz="1600" dirty="0"/>
              <a:t>));</a:t>
            </a:r>
          </a:p>
          <a:p>
            <a:pPr algn="l"/>
            <a:endParaRPr lang="en-US" sz="1600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11200" y="1492250"/>
            <a:ext cx="3781425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u="sng" dirty="0"/>
              <a:t>Useful test</a:t>
            </a:r>
          </a:p>
          <a:p>
            <a:pPr algn="l"/>
            <a:r>
              <a:rPr lang="en-US" sz="1600" dirty="0"/>
              <a:t>Set t = new </a:t>
            </a:r>
            <a:r>
              <a:rPr lang="en-US" sz="1600" dirty="0" err="1"/>
              <a:t>HashSet</a:t>
            </a:r>
            <a:r>
              <a:rPr lang="en-US" sz="1600" dirty="0"/>
              <a:t>();</a:t>
            </a:r>
          </a:p>
          <a:p>
            <a:pPr algn="l"/>
            <a:r>
              <a:rPr lang="en-US" sz="1600" dirty="0" err="1"/>
              <a:t>s.add(“a</a:t>
            </a:r>
            <a:r>
              <a:rPr lang="en-US" sz="1600" dirty="0"/>
              <a:t>”);</a:t>
            </a:r>
          </a:p>
          <a:p>
            <a:pPr algn="l"/>
            <a:r>
              <a:rPr lang="en-US" sz="1600" dirty="0" err="1"/>
              <a:t>assertTrue(s.equals(s</a:t>
            </a:r>
            <a:r>
              <a:rPr lang="en-US" sz="1600" dirty="0"/>
              <a:t>));</a:t>
            </a:r>
          </a:p>
          <a:p>
            <a:pPr algn="l"/>
            <a:endParaRPr lang="en-US" sz="1600" dirty="0"/>
          </a:p>
          <a:p>
            <a:pPr algn="l"/>
            <a:r>
              <a:rPr lang="en-US" sz="1600" b="1" u="sng" dirty="0"/>
              <a:t>Redundant test</a:t>
            </a:r>
          </a:p>
          <a:p>
            <a:pPr algn="l"/>
            <a:r>
              <a:rPr lang="en-US" sz="1600" dirty="0"/>
              <a:t>Set t = new </a:t>
            </a:r>
            <a:r>
              <a:rPr lang="en-US" sz="1600" dirty="0" err="1"/>
              <a:t>HashSet</a:t>
            </a:r>
            <a:r>
              <a:rPr lang="en-US" sz="1600" dirty="0"/>
              <a:t>();</a:t>
            </a:r>
          </a:p>
          <a:p>
            <a:pPr algn="l"/>
            <a:r>
              <a:rPr lang="en-US" sz="1600" dirty="0" err="1"/>
              <a:t>s.add(“a</a:t>
            </a:r>
            <a:r>
              <a:rPr lang="en-US" sz="1600" dirty="0"/>
              <a:t>”);</a:t>
            </a:r>
          </a:p>
          <a:p>
            <a:pPr algn="l"/>
            <a:r>
              <a:rPr lang="en-US" sz="1600" u="sng" dirty="0">
                <a:solidFill>
                  <a:srgbClr val="007300"/>
                </a:solidFill>
              </a:rPr>
              <a:t>s.isEmpty();</a:t>
            </a:r>
          </a:p>
          <a:p>
            <a:pPr algn="l"/>
            <a:r>
              <a:rPr lang="en-US" sz="1600" dirty="0" err="1"/>
              <a:t>assertTrue(s.equals(s</a:t>
            </a:r>
            <a:r>
              <a:rPr lang="en-US" sz="1600" dirty="0"/>
              <a:t>));</a:t>
            </a:r>
          </a:p>
        </p:txBody>
      </p:sp>
      <p:sp>
        <p:nvSpPr>
          <p:cNvPr id="22532" name="Line 12"/>
          <p:cNvSpPr>
            <a:spLocks noChangeShapeType="1"/>
          </p:cNvSpPr>
          <p:nvPr/>
        </p:nvSpPr>
        <p:spPr bwMode="auto">
          <a:xfrm flipH="1" flipV="1">
            <a:off x="1466850" y="4021138"/>
            <a:ext cx="290513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Line 13"/>
          <p:cNvSpPr>
            <a:spLocks noChangeShapeType="1"/>
          </p:cNvSpPr>
          <p:nvPr/>
        </p:nvSpPr>
        <p:spPr bwMode="auto">
          <a:xfrm flipV="1">
            <a:off x="2271713" y="3100388"/>
            <a:ext cx="2233612" cy="2130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Text Box 17"/>
          <p:cNvSpPr txBox="1">
            <a:spLocks noChangeArrowheads="1"/>
          </p:cNvSpPr>
          <p:nvPr/>
        </p:nvSpPr>
        <p:spPr bwMode="auto">
          <a:xfrm>
            <a:off x="4776788" y="5699125"/>
            <a:ext cx="18129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never create</a:t>
            </a:r>
          </a:p>
        </p:txBody>
      </p:sp>
      <p:sp>
        <p:nvSpPr>
          <p:cNvPr id="22535" name="Line 18"/>
          <p:cNvSpPr>
            <a:spLocks noChangeShapeType="1"/>
          </p:cNvSpPr>
          <p:nvPr/>
        </p:nvSpPr>
        <p:spPr bwMode="auto">
          <a:xfrm flipV="1">
            <a:off x="5632450" y="4951413"/>
            <a:ext cx="12700" cy="752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Rectangle 22"/>
          <p:cNvSpPr>
            <a:spLocks noGrp="1" noChangeArrowheads="1"/>
          </p:cNvSpPr>
          <p:nvPr>
            <p:ph type="title"/>
          </p:nvPr>
        </p:nvSpPr>
        <p:spPr>
          <a:xfrm>
            <a:off x="533400" y="7938"/>
            <a:ext cx="8402638" cy="12160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Candara" pitchFamily="27" charset="0"/>
              </a:rPr>
              <a:t>Feedback-directed random testing</a:t>
            </a:r>
          </a:p>
        </p:txBody>
      </p:sp>
      <p:sp>
        <p:nvSpPr>
          <p:cNvPr id="22537" name="Rectangle 23"/>
          <p:cNvSpPr>
            <a:spLocks noChangeArrowheads="1"/>
          </p:cNvSpPr>
          <p:nvPr/>
        </p:nvSpPr>
        <p:spPr bwMode="auto">
          <a:xfrm>
            <a:off x="1046163" y="5132388"/>
            <a:ext cx="1947862" cy="341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73" tIns="44986" rIns="89973" bIns="44986" anchor="ctr">
            <a:prstTxWarp prst="textNoShape">
              <a:avLst/>
            </a:prstTxWarp>
          </a:bodyPr>
          <a:lstStyle/>
          <a:p>
            <a:pPr defTabSz="457200">
              <a:tabLst>
                <a:tab pos="723900" algn="l"/>
                <a:tab pos="1447800" algn="l"/>
              </a:tabLst>
            </a:pPr>
            <a:r>
              <a:rPr lang="en-US" b="1"/>
              <a:t>do not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Randoop</a:t>
            </a:r>
            <a:endParaRPr lang="en-US" dirty="0" smtClean="0">
              <a:latin typeface="Candara" pitchFamily="27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828800" y="1676400"/>
            <a:ext cx="4572000" cy="198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300" name="AutoShape 4"/>
          <p:cNvSpPr>
            <a:spLocks noChangeArrowheads="1"/>
          </p:cNvSpPr>
          <p:nvPr/>
        </p:nvSpPr>
        <p:spPr bwMode="auto">
          <a:xfrm>
            <a:off x="2057400" y="1905000"/>
            <a:ext cx="685800" cy="762000"/>
          </a:xfrm>
          <a:prstGeom prst="roundRect">
            <a:avLst>
              <a:gd name="adj" fmla="val 16667"/>
            </a:avLst>
          </a:prstGeom>
          <a:solidFill>
            <a:srgbClr val="A7D0A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36576" tIns="36576" rIns="36576" bIns="36576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i="0">
                <a:solidFill>
                  <a:srgbClr val="000000"/>
                </a:solidFill>
                <a:latin typeface="Times New Roman" pitchFamily="-112" charset="0"/>
              </a:rPr>
              <a:t>Extract Public API</a:t>
            </a:r>
            <a:endParaRPr lang="en-US" sz="1200" i="0">
              <a:effectLst>
                <a:outerShdw blurRad="38100" dist="38100" dir="2700000" algn="tl">
                  <a:srgbClr val="FFFFFF"/>
                </a:outerShdw>
              </a:effectLst>
              <a:latin typeface="Segoe" pitchFamily="34" charset="0"/>
            </a:endParaRP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3048000" y="1828800"/>
            <a:ext cx="838200" cy="914400"/>
          </a:xfrm>
          <a:prstGeom prst="rect">
            <a:avLst/>
          </a:prstGeom>
          <a:solidFill>
            <a:srgbClr val="A7D0A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576" tIns="36576" rIns="36576" bIns="36576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i="0">
                <a:solidFill>
                  <a:srgbClr val="000000"/>
                </a:solidFill>
                <a:latin typeface="Times New Roman" pitchFamily="-112" charset="0"/>
              </a:rPr>
              <a:t>Method Sequence/ Input Generator</a:t>
            </a:r>
            <a:endParaRPr lang="en-US" sz="1200" b="1" i="0">
              <a:effectLst>
                <a:outerShdw blurRad="38100" dist="38100" dir="2700000" algn="tl">
                  <a:srgbClr val="FFFFFF"/>
                </a:outerShdw>
              </a:effectLst>
              <a:latin typeface="Segoe" pitchFamily="34" charset="0"/>
            </a:endParaRPr>
          </a:p>
        </p:txBody>
      </p:sp>
      <p:sp>
        <p:nvSpPr>
          <p:cNvPr id="183302" name="AutoShape 6"/>
          <p:cNvSpPr>
            <a:spLocks noChangeArrowheads="1"/>
          </p:cNvSpPr>
          <p:nvPr/>
        </p:nvSpPr>
        <p:spPr bwMode="auto">
          <a:xfrm>
            <a:off x="381000" y="1905000"/>
            <a:ext cx="838200" cy="762000"/>
          </a:xfrm>
          <a:prstGeom prst="flowChartDocumen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36576" tIns="36576" rIns="36576" bIns="36576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</a:rPr>
              <a:t>.Net dll or .exe</a:t>
            </a:r>
          </a:p>
        </p:txBody>
      </p:sp>
      <p:cxnSp>
        <p:nvCxnSpPr>
          <p:cNvPr id="19463" name="AutoShape 7"/>
          <p:cNvCxnSpPr>
            <a:cxnSpLocks noChangeShapeType="1"/>
            <a:stCxn id="183302" idx="3"/>
            <a:endCxn id="183300" idx="1"/>
          </p:cNvCxnSpPr>
          <p:nvPr/>
        </p:nvCxnSpPr>
        <p:spPr bwMode="auto">
          <a:xfrm>
            <a:off x="1219200" y="2286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4" name="AutoShape 8"/>
          <p:cNvCxnSpPr>
            <a:cxnSpLocks noChangeShapeType="1"/>
            <a:stCxn id="183300" idx="3"/>
            <a:endCxn id="183301" idx="1"/>
          </p:cNvCxnSpPr>
          <p:nvPr/>
        </p:nvCxnSpPr>
        <p:spPr bwMode="auto">
          <a:xfrm>
            <a:off x="2743200" y="22860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400800" y="1524000"/>
            <a:ext cx="2286000" cy="1833563"/>
            <a:chOff x="4032" y="960"/>
            <a:chExt cx="1440" cy="1155"/>
          </a:xfrm>
        </p:grpSpPr>
        <p:sp>
          <p:nvSpPr>
            <p:cNvPr id="19476" name="AutoShape 10"/>
            <p:cNvSpPr>
              <a:spLocks noChangeArrowheads="1"/>
            </p:cNvSpPr>
            <p:nvPr/>
          </p:nvSpPr>
          <p:spPr bwMode="auto">
            <a:xfrm>
              <a:off x="4512" y="1152"/>
              <a:ext cx="576" cy="195"/>
            </a:xfrm>
            <a:prstGeom prst="flowChartMultidocumen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576" tIns="36576" rIns="36576" bIns="36576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7" name="AutoShape 11"/>
            <p:cNvSpPr>
              <a:spLocks noChangeArrowheads="1"/>
            </p:cNvSpPr>
            <p:nvPr/>
          </p:nvSpPr>
          <p:spPr bwMode="auto">
            <a:xfrm>
              <a:off x="4512" y="1920"/>
              <a:ext cx="576" cy="195"/>
            </a:xfrm>
            <a:prstGeom prst="flowChartMultidocumen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576" tIns="36576" rIns="36576" bIns="36576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8" name="Text Box 12"/>
            <p:cNvSpPr txBox="1">
              <a:spLocks noChangeArrowheads="1"/>
            </p:cNvSpPr>
            <p:nvPr/>
          </p:nvSpPr>
          <p:spPr bwMode="auto">
            <a:xfrm>
              <a:off x="4368" y="960"/>
              <a:ext cx="1056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576" tIns="36576" rIns="36576" bIns="36576">
              <a:prstTxWarp prst="textNoShape">
                <a:avLst/>
              </a:prstTxWarp>
            </a:bodyPr>
            <a:lstStyle/>
            <a:p>
              <a:pPr algn="l" eaLnBrk="1" hangingPunct="1"/>
              <a:r>
                <a:rPr lang="en-US" sz="1200" b="1" i="0">
                  <a:solidFill>
                    <a:srgbClr val="000000"/>
                  </a:solidFill>
                  <a:latin typeface="Times New Roman" pitchFamily="27" charset="0"/>
                </a:rPr>
                <a:t>Violating C# Test Cases </a:t>
              </a:r>
              <a:endParaRPr lang="en-US" sz="1200" i="0">
                <a:latin typeface="Arial" pitchFamily="27" charset="0"/>
              </a:endParaRPr>
            </a:p>
          </p:txBody>
        </p:sp>
        <p:sp>
          <p:nvSpPr>
            <p:cNvPr id="19479" name="Text Box 13"/>
            <p:cNvSpPr txBox="1">
              <a:spLocks noChangeArrowheads="1"/>
            </p:cNvSpPr>
            <p:nvPr/>
          </p:nvSpPr>
          <p:spPr bwMode="auto">
            <a:xfrm>
              <a:off x="4416" y="1728"/>
              <a:ext cx="1056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576" tIns="36576" rIns="36576" bIns="36576">
              <a:prstTxWarp prst="textNoShape">
                <a:avLst/>
              </a:prstTxWarp>
            </a:bodyPr>
            <a:lstStyle/>
            <a:p>
              <a:pPr algn="l" eaLnBrk="1" hangingPunct="1"/>
              <a:r>
                <a:rPr lang="en-US" sz="1200" b="1" i="0">
                  <a:solidFill>
                    <a:srgbClr val="000000"/>
                  </a:solidFill>
                  <a:latin typeface="Times New Roman" pitchFamily="27" charset="0"/>
                </a:rPr>
                <a:t>Good C# Test Cases </a:t>
              </a:r>
              <a:endParaRPr lang="en-US" sz="1200" i="0">
                <a:latin typeface="Arial" pitchFamily="27" charset="0"/>
              </a:endParaRPr>
            </a:p>
          </p:txBody>
        </p:sp>
        <p:cxnSp>
          <p:nvCxnSpPr>
            <p:cNvPr id="19480" name="AutoShape 14"/>
            <p:cNvCxnSpPr>
              <a:cxnSpLocks noChangeShapeType="1"/>
              <a:stCxn id="19459" idx="3"/>
              <a:endCxn id="19476" idx="1"/>
            </p:cNvCxnSpPr>
            <p:nvPr/>
          </p:nvCxnSpPr>
          <p:spPr bwMode="auto">
            <a:xfrm flipV="1">
              <a:off x="4032" y="1250"/>
              <a:ext cx="480" cy="4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481" name="AutoShape 15"/>
            <p:cNvCxnSpPr>
              <a:cxnSpLocks noChangeShapeType="1"/>
              <a:stCxn id="19459" idx="3"/>
              <a:endCxn id="19477" idx="1"/>
            </p:cNvCxnSpPr>
            <p:nvPr/>
          </p:nvCxnSpPr>
          <p:spPr bwMode="auto">
            <a:xfrm>
              <a:off x="4032" y="1680"/>
              <a:ext cx="480" cy="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467100" y="1905000"/>
            <a:ext cx="2857500" cy="1443038"/>
            <a:chOff x="2184" y="1536"/>
            <a:chExt cx="1800" cy="909"/>
          </a:xfrm>
        </p:grpSpPr>
        <p:sp>
          <p:nvSpPr>
            <p:cNvPr id="19469" name="Rectangle 17"/>
            <p:cNvSpPr>
              <a:spLocks noChangeArrowheads="1"/>
            </p:cNvSpPr>
            <p:nvPr/>
          </p:nvSpPr>
          <p:spPr bwMode="auto">
            <a:xfrm>
              <a:off x="2640" y="1536"/>
              <a:ext cx="480" cy="480"/>
            </a:xfrm>
            <a:prstGeom prst="rect">
              <a:avLst/>
            </a:prstGeom>
            <a:solidFill>
              <a:srgbClr val="A7D0A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576" tIns="36576" rIns="36576" bIns="36576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sz="1200" b="1" i="0">
                  <a:solidFill>
                    <a:srgbClr val="000000"/>
                  </a:solidFill>
                  <a:latin typeface="Times New Roman" pitchFamily="27" charset="0"/>
                </a:rPr>
                <a:t>Execute </a:t>
              </a:r>
            </a:p>
            <a:p>
              <a:pPr eaLnBrk="1" hangingPunct="1"/>
              <a:r>
                <a:rPr lang="en-US" sz="1200" b="1" i="0">
                  <a:solidFill>
                    <a:srgbClr val="000000"/>
                  </a:solidFill>
                  <a:latin typeface="Times New Roman" pitchFamily="27" charset="0"/>
                </a:rPr>
                <a:t>Method </a:t>
              </a:r>
            </a:p>
            <a:p>
              <a:pPr eaLnBrk="1" hangingPunct="1"/>
              <a:r>
                <a:rPr lang="en-US" sz="1200" b="1" i="0">
                  <a:solidFill>
                    <a:srgbClr val="000000"/>
                  </a:solidFill>
                  <a:latin typeface="Times New Roman" pitchFamily="27" charset="0"/>
                </a:rPr>
                <a:t>Sequence</a:t>
              </a:r>
              <a:endParaRPr lang="en-US" sz="1200" b="1" i="0">
                <a:latin typeface="Arial" pitchFamily="27" charset="0"/>
              </a:endParaRPr>
            </a:p>
          </p:txBody>
        </p:sp>
        <p:sp>
          <p:nvSpPr>
            <p:cNvPr id="183314" name="AutoShape 18"/>
            <p:cNvSpPr>
              <a:spLocks noChangeArrowheads="1"/>
            </p:cNvSpPr>
            <p:nvPr/>
          </p:nvSpPr>
          <p:spPr bwMode="auto">
            <a:xfrm>
              <a:off x="2640" y="2160"/>
              <a:ext cx="720" cy="285"/>
            </a:xfrm>
            <a:prstGeom prst="flowChartAlternateProcess">
              <a:avLst/>
            </a:prstGeom>
            <a:solidFill>
              <a:srgbClr val="A7D0A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6576" tIns="36576" rIns="36576" bIns="36576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1" i="0" dirty="0">
                  <a:solidFill>
                    <a:srgbClr val="000000"/>
                  </a:solidFill>
                  <a:latin typeface="Times New Roman" pitchFamily="-112" charset="0"/>
                </a:rPr>
                <a:t>Feedback Guidance</a:t>
              </a:r>
              <a:endParaRPr lang="en-US" sz="12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Segoe" pitchFamily="34" charset="0"/>
              </a:endParaRPr>
            </a:p>
          </p:txBody>
        </p:sp>
        <p:cxnSp>
          <p:nvCxnSpPr>
            <p:cNvPr id="19471" name="AutoShape 19"/>
            <p:cNvCxnSpPr>
              <a:cxnSpLocks noChangeShapeType="1"/>
              <a:stCxn id="183301" idx="3"/>
              <a:endCxn id="19469" idx="1"/>
            </p:cNvCxnSpPr>
            <p:nvPr/>
          </p:nvCxnSpPr>
          <p:spPr bwMode="auto">
            <a:xfrm>
              <a:off x="2448" y="1776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472" name="AutoShape 20"/>
            <p:cNvCxnSpPr>
              <a:cxnSpLocks noChangeShapeType="1"/>
              <a:stCxn id="19469" idx="3"/>
              <a:endCxn id="19474" idx="1"/>
            </p:cNvCxnSpPr>
            <p:nvPr/>
          </p:nvCxnSpPr>
          <p:spPr bwMode="auto">
            <a:xfrm>
              <a:off x="3120" y="177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473" name="AutoShape 21"/>
            <p:cNvCxnSpPr>
              <a:cxnSpLocks noChangeShapeType="1"/>
              <a:stCxn id="183314" idx="1"/>
              <a:endCxn id="183301" idx="2"/>
            </p:cNvCxnSpPr>
            <p:nvPr/>
          </p:nvCxnSpPr>
          <p:spPr bwMode="auto">
            <a:xfrm rot="10800000">
              <a:off x="2184" y="2064"/>
              <a:ext cx="456" cy="23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9474" name="AutoShape 22"/>
            <p:cNvSpPr>
              <a:spLocks noChangeArrowheads="1"/>
            </p:cNvSpPr>
            <p:nvPr/>
          </p:nvSpPr>
          <p:spPr bwMode="auto">
            <a:xfrm>
              <a:off x="3360" y="1536"/>
              <a:ext cx="624" cy="480"/>
            </a:xfrm>
            <a:prstGeom prst="flowChartDecision">
              <a:avLst/>
            </a:prstGeom>
            <a:solidFill>
              <a:srgbClr val="A7D0A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sz="1200" b="1" i="0">
                  <a:latin typeface="Times New Roman" pitchFamily="27" charset="0"/>
                </a:rPr>
                <a:t>Examine</a:t>
              </a:r>
            </a:p>
            <a:p>
              <a:pPr eaLnBrk="1" hangingPunct="1"/>
              <a:r>
                <a:rPr lang="en-US" sz="1200" b="1" i="0">
                  <a:latin typeface="Times New Roman" pitchFamily="27" charset="0"/>
                </a:rPr>
                <a:t>output</a:t>
              </a:r>
            </a:p>
          </p:txBody>
        </p:sp>
        <p:cxnSp>
          <p:nvCxnSpPr>
            <p:cNvPr id="19475" name="AutoShape 23"/>
            <p:cNvCxnSpPr>
              <a:cxnSpLocks noChangeShapeType="1"/>
              <a:stCxn id="19474" idx="2"/>
              <a:endCxn id="183314" idx="3"/>
            </p:cNvCxnSpPr>
            <p:nvPr/>
          </p:nvCxnSpPr>
          <p:spPr bwMode="auto">
            <a:xfrm rot="5400000">
              <a:off x="3372" y="2004"/>
              <a:ext cx="287" cy="31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183320" name="Text Box 24"/>
          <p:cNvSpPr>
            <a:spLocks noGrp="1" noChangeArrowheads="1" noChangeShapeType="1"/>
          </p:cNvSpPr>
          <p:nvPr>
            <p:ph type="body" idx="1"/>
          </p:nvPr>
        </p:nvSpPr>
        <p:spPr>
          <a:xfrm>
            <a:off x="422634" y="4155575"/>
            <a:ext cx="7924800" cy="1981200"/>
          </a:xfrm>
          <a:noFill/>
        </p:spPr>
        <p:txBody>
          <a:bodyPr/>
          <a:lstStyle/>
          <a:p>
            <a:pPr eaLnBrk="1" hangingPunct="1"/>
            <a:r>
              <a:rPr lang="en-US" sz="2200" dirty="0" smtClean="0">
                <a:latin typeface="Candara" pitchFamily="27" charset="0"/>
                <a:ea typeface="ＭＳ Ｐゴシック" pitchFamily="27" charset="-128"/>
              </a:rPr>
              <a:t>Generates tests for </a:t>
            </a:r>
            <a:r>
              <a:rPr lang="en-US" sz="2200" dirty="0" smtClean="0">
                <a:latin typeface="Candara" pitchFamily="27" charset="0"/>
                <a:ea typeface="ＭＳ Ｐゴシック" pitchFamily="27" charset="-128"/>
              </a:rPr>
              <a:t>.Net assemblies</a:t>
            </a:r>
          </a:p>
          <a:p>
            <a:pPr eaLnBrk="1" hangingPunct="1"/>
            <a:r>
              <a:rPr lang="en-US" sz="2200" dirty="0" smtClean="0">
                <a:latin typeface="Candara" pitchFamily="27" charset="0"/>
                <a:ea typeface="ＭＳ Ｐゴシック" pitchFamily="27" charset="-128"/>
              </a:rPr>
              <a:t>Input: an assembly (.dll or .exe)</a:t>
            </a:r>
          </a:p>
          <a:p>
            <a:pPr eaLnBrk="1" hangingPunct="1"/>
            <a:r>
              <a:rPr lang="en-US" sz="2200" dirty="0" smtClean="0">
                <a:latin typeface="Candara" pitchFamily="27" charset="0"/>
                <a:ea typeface="ＭＳ Ｐゴシック" pitchFamily="27" charset="-128"/>
              </a:rPr>
              <a:t>Output: tests cases, one per file, each an executable C# </a:t>
            </a:r>
            <a:r>
              <a:rPr lang="en-US" sz="2200" dirty="0" smtClean="0">
                <a:latin typeface="Candara" pitchFamily="27" charset="0"/>
                <a:ea typeface="ＭＳ Ｐゴシック" pitchFamily="27" charset="-128"/>
              </a:rPr>
              <a:t>program</a:t>
            </a:r>
          </a:p>
          <a:p>
            <a:pPr eaLnBrk="1" hangingPunct="1"/>
            <a:r>
              <a:rPr lang="en-US" sz="2200" dirty="0" smtClean="0">
                <a:latin typeface="Candara" pitchFamily="27" charset="0"/>
              </a:rPr>
              <a:t>Violating tests raise assertion or access violations at runtime</a:t>
            </a:r>
            <a:endParaRPr lang="en-US" sz="2200" dirty="0" smtClean="0">
              <a:latin typeface="Candara" pitchFamily="27" charset="0"/>
              <a:ea typeface="ＭＳ Ｐゴシック" pitchFamily="27" charset="-128"/>
            </a:endParaRPr>
          </a:p>
        </p:txBody>
      </p:sp>
      <p:sp>
        <p:nvSpPr>
          <p:cNvPr id="19468" name="Slide Number Placeholder 2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135BAB-33A9-794F-8DAE-C8BE80249255}" type="slidenum">
              <a:rPr lang="en-US" smtClean="0">
                <a:latin typeface="Verdana" pitchFamily="27" charset="0"/>
              </a:rPr>
              <a:pPr/>
              <a:t>7</a:t>
            </a:fld>
            <a:endParaRPr lang="en-US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Randoop for Java</a:t>
            </a:r>
            <a:r>
              <a:rPr lang="en-US" smtClean="0"/>
              <a:t>:   try </a:t>
            </a:r>
            <a:r>
              <a:rPr lang="en-US" dirty="0" smtClean="0"/>
              <a:t>it out!</a:t>
            </a:r>
            <a:endParaRPr lang="en-US" dirty="0"/>
          </a:p>
        </p:txBody>
      </p:sp>
      <p:pic>
        <p:nvPicPr>
          <p:cNvPr id="5" name="Content Placeholder 4" descr="randoopweb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741348" y="1419539"/>
            <a:ext cx="5402652" cy="5646959"/>
          </a:xfrm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F8D1D-031B-F94C-A61B-13FC0C6BE4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938531" y="5973899"/>
            <a:ext cx="9662289" cy="2365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softEdge rad="3302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20" y="1681035"/>
            <a:ext cx="33245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i="0" dirty="0" smtClean="0"/>
              <a:t> </a:t>
            </a:r>
            <a:r>
              <a:rPr lang="en-US" sz="1600" i="0" dirty="0" smtClean="0"/>
              <a:t>Google “</a:t>
            </a:r>
            <a:r>
              <a:rPr lang="en-US" sz="1600" i="0" dirty="0" err="1" smtClean="0"/>
              <a:t>randoop</a:t>
            </a:r>
            <a:r>
              <a:rPr lang="en-US" sz="1600" i="0" dirty="0" smtClean="0"/>
              <a:t>”</a:t>
            </a:r>
          </a:p>
          <a:p>
            <a:pPr algn="l">
              <a:buFont typeface="Arial"/>
              <a:buChar char="•"/>
            </a:pPr>
            <a:endParaRPr lang="en-US" sz="1600" i="0" dirty="0" smtClean="0"/>
          </a:p>
          <a:p>
            <a:pPr algn="l">
              <a:buFont typeface="Arial"/>
              <a:buChar char="•"/>
            </a:pPr>
            <a:r>
              <a:rPr lang="en-US" sz="1600" i="0" dirty="0" smtClean="0"/>
              <a:t> Has been used in research projects and courses</a:t>
            </a:r>
          </a:p>
          <a:p>
            <a:pPr algn="l"/>
            <a:endParaRPr lang="en-US" sz="1600" i="0" dirty="0" smtClean="0"/>
          </a:p>
          <a:p>
            <a:pPr algn="l">
              <a:buFont typeface="Arial"/>
              <a:buChar char="•"/>
            </a:pPr>
            <a:r>
              <a:rPr lang="en-US" sz="1600" i="0" dirty="0" smtClean="0"/>
              <a:t> Version 1.2 just released</a:t>
            </a:r>
          </a:p>
          <a:p>
            <a:pPr algn="l">
              <a:buFont typeface="Arial"/>
              <a:buChar char="•"/>
            </a:pPr>
            <a:endParaRPr lang="en-US" sz="1600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12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5215</TotalTime>
  <Words>2017</Words>
  <Application>Microsoft PowerPoint</Application>
  <PresentationFormat>On-screen Show (4:3)</PresentationFormat>
  <Paragraphs>354</Paragraphs>
  <Slides>27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Profile</vt:lpstr>
      <vt:lpstr>Finding Errors in .NET with Feedback-Directed Random Testing</vt:lpstr>
      <vt:lpstr>Outline</vt:lpstr>
      <vt:lpstr>Motivation</vt:lpstr>
      <vt:lpstr>Research and Practice</vt:lpstr>
      <vt:lpstr>Random testing</vt:lpstr>
      <vt:lpstr>Feedback-directed random testing</vt:lpstr>
      <vt:lpstr>Feedback-directed random testing</vt:lpstr>
      <vt:lpstr>Randoop</vt:lpstr>
      <vt:lpstr>Randoop for Java:   try it out!</vt:lpstr>
      <vt:lpstr>Randoop: previous experimental evaluations</vt:lpstr>
      <vt:lpstr>Goal of the Case Study</vt:lpstr>
      <vt:lpstr>Case study structure</vt:lpstr>
      <vt:lpstr>Subject program</vt:lpstr>
      <vt:lpstr>Results</vt:lpstr>
      <vt:lpstr>Human effort with/without Randoop</vt:lpstr>
      <vt:lpstr>What kinds of errors did Randoop find?</vt:lpstr>
      <vt:lpstr>Errors in fully-covered code</vt:lpstr>
      <vt:lpstr>Errors in testing tools</vt:lpstr>
      <vt:lpstr>Errors highlighted holes in existing practices</vt:lpstr>
      <vt:lpstr>Errors when combining Randoop with other tools</vt:lpstr>
      <vt:lpstr>Summary: strengths and weaknesses</vt:lpstr>
      <vt:lpstr>Randoop vs. other techniques</vt:lpstr>
      <vt:lpstr>Randoop vs. symbolic execution</vt:lpstr>
      <vt:lpstr>Randoop vs. fuzz testing</vt:lpstr>
      <vt:lpstr>The Plateau Effect</vt:lpstr>
      <vt:lpstr>Future Research Directions</vt:lpstr>
      <vt:lpstr>Conclusion</vt:lpstr>
    </vt:vector>
  </TitlesOfParts>
  <Company>MIT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Feedback-directed Random Test Generation</dc:title>
  <dc:creator>Carlos</dc:creator>
  <cp:lastModifiedBy>Carlos Pacheco</cp:lastModifiedBy>
  <cp:revision>1875</cp:revision>
  <dcterms:created xsi:type="dcterms:W3CDTF">2008-07-18T15:19:37Z</dcterms:created>
  <dcterms:modified xsi:type="dcterms:W3CDTF">2008-07-18T16:54:28Z</dcterms:modified>
</cp:coreProperties>
</file>