
<file path=[Content_Types].xml><?xml version="1.0" encoding="utf-8"?>
<Types xmlns="http://schemas.openxmlformats.org/package/2006/content-types"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Default Extension="bin" ContentType="application/vnd.openxmlformats-officedocument.presentationml.printerSettings"/>
  <Override PartName="/ppt/presProps.xml" ContentType="application/vnd.openxmlformats-officedocument.presentationml.presProps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4.xml" ContentType="application/vnd.openxmlformats-officedocument.presentationml.slide+xml"/>
  <Default Extension="xml" ContentType="application/xml"/>
  <Override PartName="/ppt/slides/slide25.xml" ContentType="application/vnd.openxmlformats-officedocument.presentationml.slide+xml"/>
  <Default Extension="jpeg" ContentType="image/jpeg"/>
  <Default Extension="rels" ContentType="application/vnd.openxmlformats-package.relationships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9"/>
  </p:notesMasterIdLst>
  <p:sldIdLst>
    <p:sldId id="324" r:id="rId2"/>
    <p:sldId id="323" r:id="rId3"/>
    <p:sldId id="256" r:id="rId4"/>
    <p:sldId id="319" r:id="rId5"/>
    <p:sldId id="322" r:id="rId6"/>
    <p:sldId id="325" r:id="rId7"/>
    <p:sldId id="270" r:id="rId8"/>
    <p:sldId id="271" r:id="rId9"/>
    <p:sldId id="272" r:id="rId10"/>
    <p:sldId id="273" r:id="rId11"/>
    <p:sldId id="291" r:id="rId12"/>
    <p:sldId id="292" r:id="rId13"/>
    <p:sldId id="280" r:id="rId14"/>
    <p:sldId id="274" r:id="rId15"/>
    <p:sldId id="284" r:id="rId16"/>
    <p:sldId id="269" r:id="rId17"/>
    <p:sldId id="282" r:id="rId18"/>
    <p:sldId id="287" r:id="rId19"/>
    <p:sldId id="288" r:id="rId20"/>
    <p:sldId id="289" r:id="rId21"/>
    <p:sldId id="290" r:id="rId22"/>
    <p:sldId id="286" r:id="rId23"/>
    <p:sldId id="285" r:id="rId24"/>
    <p:sldId id="281" r:id="rId25"/>
    <p:sldId id="303" r:id="rId26"/>
    <p:sldId id="320" r:id="rId27"/>
    <p:sldId id="317" r:id="rId28"/>
    <p:sldId id="318" r:id="rId29"/>
    <p:sldId id="262" r:id="rId30"/>
    <p:sldId id="260" r:id="rId31"/>
    <p:sldId id="263" r:id="rId32"/>
    <p:sldId id="264" r:id="rId33"/>
    <p:sldId id="258" r:id="rId34"/>
    <p:sldId id="321" r:id="rId35"/>
    <p:sldId id="268" r:id="rId36"/>
    <p:sldId id="304" r:id="rId37"/>
    <p:sldId id="305" r:id="rId38"/>
    <p:sldId id="326" r:id="rId39"/>
    <p:sldId id="309" r:id="rId40"/>
    <p:sldId id="308" r:id="rId41"/>
    <p:sldId id="312" r:id="rId42"/>
    <p:sldId id="314" r:id="rId43"/>
    <p:sldId id="315" r:id="rId44"/>
    <p:sldId id="316" r:id="rId45"/>
    <p:sldId id="313" r:id="rId46"/>
    <p:sldId id="310" r:id="rId47"/>
    <p:sldId id="31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D70000"/>
    <a:srgbClr val="C1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7178" autoAdjust="0"/>
    <p:restoredTop sz="94660"/>
  </p:normalViewPr>
  <p:slideViewPr>
    <p:cSldViewPr snapToObjects="1">
      <p:cViewPr>
        <p:scale>
          <a:sx n="100" d="100"/>
          <a:sy n="100" d="100"/>
        </p:scale>
        <p:origin x="-1048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arlospacheco:Documents:workspace:jrandoop:cover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chart>
    <c:plotArea>
      <c:layout>
        <c:manualLayout>
          <c:layoutTarget val="inner"/>
          <c:xMode val="edge"/>
          <c:yMode val="edge"/>
          <c:x val="0.0490852784531306"/>
          <c:y val="0.0240189868629724"/>
          <c:w val="0.929907392532847"/>
          <c:h val="0.905505316844307"/>
        </c:manualLayout>
      </c:layout>
      <c:barChart>
        <c:barDir val="col"/>
        <c:grouping val="clustered"/>
        <c:ser>
          <c:idx val="0"/>
          <c:order val="0"/>
          <c:tx>
            <c:strRef>
              <c:f>'data.txt'!$B$1</c:f>
              <c:strCache>
                <c:ptCount val="1"/>
                <c:pt idx="0">
                  <c:v>Randoop without feedback</c:v>
                </c:pt>
              </c:strCache>
            </c:strRef>
          </c:tx>
          <c:cat>
            <c:strRef>
              <c:f>'data.txt'!$A$2:$A$10</c:f>
              <c:strCache>
                <c:ptCount val="9"/>
                <c:pt idx="0">
                  <c:v>javax</c:v>
                </c:pt>
                <c:pt idx="1">
                  <c:v>chain</c:v>
                </c:pt>
                <c:pt idx="2">
                  <c:v>jelly</c:v>
                </c:pt>
                <c:pt idx="3">
                  <c:v>collext</c:v>
                </c:pt>
                <c:pt idx="4">
                  <c:v>logging</c:v>
                </c:pt>
                <c:pt idx="5">
                  <c:v>util</c:v>
                </c:pt>
                <c:pt idx="6">
                  <c:v>collections</c:v>
                </c:pt>
                <c:pt idx="7">
                  <c:v>prims</c:v>
                </c:pt>
                <c:pt idx="8">
                  <c:v>math</c:v>
                </c:pt>
              </c:strCache>
            </c:strRef>
          </c:cat>
          <c:val>
            <c:numRef>
              <c:f>'data.txt'!$B$2:$B$10</c:f>
              <c:numCache>
                <c:formatCode>General</c:formatCode>
                <c:ptCount val="9"/>
                <c:pt idx="0">
                  <c:v>0.015</c:v>
                </c:pt>
                <c:pt idx="1">
                  <c:v>0.061</c:v>
                </c:pt>
                <c:pt idx="2">
                  <c:v>0.003</c:v>
                </c:pt>
                <c:pt idx="3">
                  <c:v>0.067</c:v>
                </c:pt>
                <c:pt idx="4">
                  <c:v>0.2</c:v>
                </c:pt>
                <c:pt idx="5">
                  <c:v>0.337</c:v>
                </c:pt>
                <c:pt idx="6">
                  <c:v>0.145</c:v>
                </c:pt>
                <c:pt idx="7">
                  <c:v>0.163</c:v>
                </c:pt>
                <c:pt idx="8">
                  <c:v>0.211</c:v>
                </c:pt>
              </c:numCache>
            </c:numRef>
          </c:val>
        </c:ser>
        <c:ser>
          <c:idx val="1"/>
          <c:order val="1"/>
          <c:tx>
            <c:strRef>
              <c:f>'data.txt'!$C$1</c:f>
              <c:strCache>
                <c:ptCount val="1"/>
                <c:pt idx="0">
                  <c:v>naive with feedback</c:v>
                </c:pt>
              </c:strCache>
            </c:strRef>
          </c:tx>
          <c:cat>
            <c:strRef>
              <c:f>'data.txt'!$A$2:$A$10</c:f>
              <c:strCache>
                <c:ptCount val="9"/>
                <c:pt idx="0">
                  <c:v>javax</c:v>
                </c:pt>
                <c:pt idx="1">
                  <c:v>chain</c:v>
                </c:pt>
                <c:pt idx="2">
                  <c:v>jelly</c:v>
                </c:pt>
                <c:pt idx="3">
                  <c:v>collext</c:v>
                </c:pt>
                <c:pt idx="4">
                  <c:v>logging</c:v>
                </c:pt>
                <c:pt idx="5">
                  <c:v>util</c:v>
                </c:pt>
                <c:pt idx="6">
                  <c:v>collections</c:v>
                </c:pt>
                <c:pt idx="7">
                  <c:v>prims</c:v>
                </c:pt>
                <c:pt idx="8">
                  <c:v>math</c:v>
                </c:pt>
              </c:strCache>
            </c:strRef>
          </c:cat>
          <c:val>
            <c:numRef>
              <c:f>'data.txt'!$C$2:$C$10</c:f>
              <c:numCache>
                <c:formatCode>General</c:formatCode>
                <c:ptCount val="9"/>
                <c:pt idx="0">
                  <c:v>0.096</c:v>
                </c:pt>
                <c:pt idx="1">
                  <c:v>0.157</c:v>
                </c:pt>
                <c:pt idx="2">
                  <c:v>0.191</c:v>
                </c:pt>
                <c:pt idx="3">
                  <c:v>0.39</c:v>
                </c:pt>
                <c:pt idx="4">
                  <c:v>0.508</c:v>
                </c:pt>
                <c:pt idx="5">
                  <c:v>0.333</c:v>
                </c:pt>
                <c:pt idx="6">
                  <c:v>0.467</c:v>
                </c:pt>
                <c:pt idx="7">
                  <c:v>0.605</c:v>
                </c:pt>
                <c:pt idx="8">
                  <c:v>0.507</c:v>
                </c:pt>
              </c:numCache>
            </c:numRef>
          </c:val>
        </c:ser>
        <c:ser>
          <c:idx val="2"/>
          <c:order val="2"/>
          <c:tx>
            <c:strRef>
              <c:f>'data.txt'!$D$1</c:f>
              <c:strCache>
                <c:ptCount val="1"/>
                <c:pt idx="0">
                  <c:v>naive</c:v>
                </c:pt>
              </c:strCache>
            </c:strRef>
          </c:tx>
          <c:cat>
            <c:strRef>
              <c:f>'data.txt'!$A$2:$A$10</c:f>
              <c:strCache>
                <c:ptCount val="9"/>
                <c:pt idx="0">
                  <c:v>javax</c:v>
                </c:pt>
                <c:pt idx="1">
                  <c:v>chain</c:v>
                </c:pt>
                <c:pt idx="2">
                  <c:v>jelly</c:v>
                </c:pt>
                <c:pt idx="3">
                  <c:v>collext</c:v>
                </c:pt>
                <c:pt idx="4">
                  <c:v>logging</c:v>
                </c:pt>
                <c:pt idx="5">
                  <c:v>util</c:v>
                </c:pt>
                <c:pt idx="6">
                  <c:v>collections</c:v>
                </c:pt>
                <c:pt idx="7">
                  <c:v>prims</c:v>
                </c:pt>
                <c:pt idx="8">
                  <c:v>math</c:v>
                </c:pt>
              </c:strCache>
            </c:strRef>
          </c:cat>
          <c:val>
            <c:numRef>
              <c:f>'data.txt'!$D$2:$D$10</c:f>
              <c:numCache>
                <c:formatCode>General</c:formatCode>
                <c:ptCount val="9"/>
                <c:pt idx="0">
                  <c:v>0.081</c:v>
                </c:pt>
                <c:pt idx="1">
                  <c:v>0.184</c:v>
                </c:pt>
                <c:pt idx="2">
                  <c:v>0.232</c:v>
                </c:pt>
                <c:pt idx="3">
                  <c:v>0.367</c:v>
                </c:pt>
                <c:pt idx="4">
                  <c:v>0.521</c:v>
                </c:pt>
                <c:pt idx="5">
                  <c:v>0.342</c:v>
                </c:pt>
                <c:pt idx="6">
                  <c:v>0.47</c:v>
                </c:pt>
                <c:pt idx="7">
                  <c:v>0.636</c:v>
                </c:pt>
                <c:pt idx="8">
                  <c:v>0.584</c:v>
                </c:pt>
              </c:numCache>
            </c:numRef>
          </c:val>
        </c:ser>
        <c:ser>
          <c:idx val="3"/>
          <c:order val="3"/>
          <c:tx>
            <c:strRef>
              <c:f>'data.txt'!$E$1</c:f>
              <c:strCache>
                <c:ptCount val="1"/>
                <c:pt idx="0">
                  <c:v>Randoop</c:v>
                </c:pt>
              </c:strCache>
            </c:strRef>
          </c:tx>
          <c:cat>
            <c:strRef>
              <c:f>'data.txt'!$A$2:$A$10</c:f>
              <c:strCache>
                <c:ptCount val="9"/>
                <c:pt idx="0">
                  <c:v>javax</c:v>
                </c:pt>
                <c:pt idx="1">
                  <c:v>chain</c:v>
                </c:pt>
                <c:pt idx="2">
                  <c:v>jelly</c:v>
                </c:pt>
                <c:pt idx="3">
                  <c:v>collext</c:v>
                </c:pt>
                <c:pt idx="4">
                  <c:v>logging</c:v>
                </c:pt>
                <c:pt idx="5">
                  <c:v>util</c:v>
                </c:pt>
                <c:pt idx="6">
                  <c:v>collections</c:v>
                </c:pt>
                <c:pt idx="7">
                  <c:v>prims</c:v>
                </c:pt>
                <c:pt idx="8">
                  <c:v>math</c:v>
                </c:pt>
              </c:strCache>
            </c:strRef>
          </c:cat>
          <c:val>
            <c:numRef>
              <c:f>'data.txt'!$E$2:$E$10</c:f>
              <c:numCache>
                <c:formatCode>General</c:formatCode>
                <c:ptCount val="9"/>
                <c:pt idx="0">
                  <c:v>0.103</c:v>
                </c:pt>
                <c:pt idx="1">
                  <c:v>0.211</c:v>
                </c:pt>
                <c:pt idx="2">
                  <c:v>0.375</c:v>
                </c:pt>
                <c:pt idx="3">
                  <c:v>0.464</c:v>
                </c:pt>
                <c:pt idx="4">
                  <c:v>0.521</c:v>
                </c:pt>
                <c:pt idx="5">
                  <c:v>0.53</c:v>
                </c:pt>
                <c:pt idx="6">
                  <c:v>0.559</c:v>
                </c:pt>
                <c:pt idx="7">
                  <c:v>0.771</c:v>
                </c:pt>
                <c:pt idx="8">
                  <c:v>0.804</c:v>
                </c:pt>
              </c:numCache>
            </c:numRef>
          </c:val>
        </c:ser>
        <c:axId val="538063624"/>
        <c:axId val="594983160"/>
      </c:barChart>
      <c:catAx>
        <c:axId val="538063624"/>
        <c:scaling>
          <c:orientation val="minMax"/>
        </c:scaling>
        <c:axPos val="b"/>
        <c:tickLblPos val="nextTo"/>
        <c:crossAx val="594983160"/>
        <c:crosses val="autoZero"/>
        <c:auto val="1"/>
        <c:lblAlgn val="ctr"/>
        <c:lblOffset val="100"/>
      </c:catAx>
      <c:valAx>
        <c:axId val="594983160"/>
        <c:scaling>
          <c:orientation val="minMax"/>
        </c:scaling>
        <c:axPos val="l"/>
        <c:majorGridlines/>
        <c:numFmt formatCode="General" sourceLinked="1"/>
        <c:tickLblPos val="nextTo"/>
        <c:crossAx val="538063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833605764960581"/>
          <c:y val="0.0651126021107824"/>
          <c:w val="0.265919801342196"/>
          <c:h val="0.282401389765745"/>
        </c:manualLayout>
      </c:layout>
      <c:spPr>
        <a:ln>
          <a:solidFill>
            <a:schemeClr val="bg1">
              <a:lumMod val="65000"/>
            </a:schemeClr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0945-5ECA-B84E-AD4F-56D424E8B6B5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945E-B808-2B43-B55A-FBBC7822DD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E331-0851-4A4A-86FA-C45366C22EBB}" type="datetimeFigureOut">
              <a:rPr lang="en-US" smtClean="0"/>
              <a:pPr/>
              <a:t>10/10/08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BE61-AFF7-CB49-A629-2E0D920E8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>
            <a:normAutofit/>
          </a:bodyPr>
          <a:lstStyle/>
          <a:p>
            <a:r>
              <a:rPr lang="en-US" dirty="0" smtClean="0"/>
              <a:t>Randoop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2" name="Group 21"/>
          <p:cNvGrpSpPr/>
          <p:nvPr/>
        </p:nvGrpSpPr>
        <p:grpSpPr>
          <a:xfrm>
            <a:off x="197058" y="1587564"/>
            <a:ext cx="3492291" cy="4023495"/>
            <a:chOff x="240848" y="2616743"/>
            <a:chExt cx="3492291" cy="4023495"/>
          </a:xfrm>
        </p:grpSpPr>
        <p:sp>
          <p:nvSpPr>
            <p:cNvPr id="16" name="TextBox 15"/>
            <p:cNvSpPr txBox="1"/>
            <p:nvPr/>
          </p:nvSpPr>
          <p:spPr>
            <a:xfrm>
              <a:off x="995368" y="5316799"/>
              <a:ext cx="2737771" cy="1323439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0" dirty="0" smtClean="0"/>
                <a:t>java.util.Collections</a:t>
              </a:r>
            </a:p>
            <a:p>
              <a:pPr algn="l"/>
              <a:r>
                <a:rPr lang="en-US" sz="1600" i="0" dirty="0" smtClean="0"/>
                <a:t>java.util.ArrayList</a:t>
              </a:r>
            </a:p>
            <a:p>
              <a:pPr algn="l"/>
              <a:r>
                <a:rPr lang="en-US" sz="1600" i="0" dirty="0" smtClean="0"/>
                <a:t>java.util.TreeSet</a:t>
              </a:r>
            </a:p>
            <a:p>
              <a:pPr algn="l"/>
              <a:r>
                <a:rPr lang="en-US" sz="1600" i="0" dirty="0" smtClean="0"/>
                <a:t>java.util.LinkedList</a:t>
              </a:r>
            </a:p>
            <a:p>
              <a:pPr algn="l"/>
              <a:r>
                <a:rPr lang="en-US" sz="1600" i="0" dirty="0" smtClean="0"/>
                <a:t>...</a:t>
              </a:r>
            </a:p>
          </p:txBody>
        </p:sp>
        <p:sp>
          <p:nvSpPr>
            <p:cNvPr id="18" name="Curved Right Arrow 17"/>
            <p:cNvSpPr/>
            <p:nvPr/>
          </p:nvSpPr>
          <p:spPr bwMode="auto">
            <a:xfrm>
              <a:off x="240848" y="2616743"/>
              <a:ext cx="766332" cy="3426946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349457" y="2648707"/>
            <a:ext cx="3389297" cy="1339355"/>
            <a:chOff x="393247" y="3677886"/>
            <a:chExt cx="3389297" cy="1339355"/>
          </a:xfrm>
        </p:grpSpPr>
        <p:sp>
          <p:nvSpPr>
            <p:cNvPr id="17" name="TextBox 16"/>
            <p:cNvSpPr txBox="1"/>
            <p:nvPr/>
          </p:nvSpPr>
          <p:spPr>
            <a:xfrm>
              <a:off x="994501" y="4432465"/>
              <a:ext cx="2788043" cy="584776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i="0" dirty="0" smtClean="0"/>
                <a:t>Reflexivity of equality:</a:t>
              </a:r>
            </a:p>
            <a:p>
              <a:pPr algn="l"/>
              <a:r>
                <a:rPr lang="en-US" sz="1600" i="0" dirty="0" smtClean="0">
                  <a:latin typeface="Symbol" charset="2"/>
                  <a:cs typeface="Symbol" charset="2"/>
                </a:rPr>
                <a:t>"</a:t>
              </a:r>
              <a:r>
                <a:rPr lang="en-US" sz="1600" i="0" dirty="0" smtClean="0"/>
                <a:t> o != null : o.equals(o) == true</a:t>
              </a:r>
            </a:p>
          </p:txBody>
        </p:sp>
        <p:sp>
          <p:nvSpPr>
            <p:cNvPr id="20" name="Curved Right Arrow 19"/>
            <p:cNvSpPr/>
            <p:nvPr/>
          </p:nvSpPr>
          <p:spPr bwMode="auto">
            <a:xfrm>
              <a:off x="393247" y="3677886"/>
              <a:ext cx="613066" cy="1172394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4572001" y="2167845"/>
            <a:ext cx="4306520" cy="4174705"/>
            <a:chOff x="4615791" y="3197024"/>
            <a:chExt cx="4306520" cy="4174705"/>
          </a:xfrm>
        </p:grpSpPr>
        <p:sp>
          <p:nvSpPr>
            <p:cNvPr id="14" name="TextBox 13"/>
            <p:cNvSpPr txBox="1"/>
            <p:nvPr/>
          </p:nvSpPr>
          <p:spPr>
            <a:xfrm>
              <a:off x="4615791" y="4324741"/>
              <a:ext cx="3706750" cy="3046988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0" dirty="0" smtClean="0"/>
                <a:t>public void test() {</a:t>
              </a:r>
            </a:p>
            <a:p>
              <a:pPr algn="l"/>
              <a:endParaRPr lang="en-US" sz="1600" i="0" dirty="0" smtClean="0"/>
            </a:p>
            <a:p>
              <a:pPr algn="l"/>
              <a:r>
                <a:rPr lang="en-US" sz="1600" i="0" dirty="0" smtClean="0"/>
                <a:t>  Object o = new Object();</a:t>
              </a:r>
            </a:p>
            <a:p>
              <a:pPr algn="l"/>
              <a:r>
                <a:rPr lang="en-US" sz="1600" i="0" dirty="0" smtClean="0"/>
                <a:t>  ArrayList a = new ArrayList();</a:t>
              </a:r>
            </a:p>
            <a:p>
              <a:pPr algn="l"/>
              <a:r>
                <a:rPr lang="en-US" sz="1600" i="0" dirty="0" smtClean="0"/>
                <a:t>  a.add(o);</a:t>
              </a:r>
            </a:p>
            <a:p>
              <a:pPr algn="l"/>
              <a:r>
                <a:rPr lang="en-US" sz="1600" i="0" dirty="0" smtClean="0"/>
                <a:t>  TreeSet ts = new TreeSet(a);</a:t>
              </a:r>
            </a:p>
            <a:p>
              <a:pPr algn="l"/>
              <a:r>
                <a:rPr lang="en-US" sz="1600" i="0" dirty="0" smtClean="0"/>
                <a:t>  Set us = Collections.unmodifiableSet(ts);</a:t>
              </a:r>
            </a:p>
            <a:p>
              <a:pPr algn="l"/>
              <a:endParaRPr lang="en-US" sz="1600" i="0" dirty="0" smtClean="0"/>
            </a:p>
            <a:p>
              <a:pPr algn="l"/>
              <a:r>
                <a:rPr lang="en-US" sz="1600" i="0" dirty="0" smtClean="0"/>
                <a:t>  </a:t>
              </a:r>
              <a:r>
                <a:rPr lang="en-US" sz="1600" i="0" dirty="0" smtClean="0">
                  <a:solidFill>
                    <a:srgbClr val="CC0000"/>
                  </a:solidFill>
                </a:rPr>
                <a:t>// Fails at runtime.</a:t>
              </a:r>
            </a:p>
            <a:p>
              <a:pPr algn="l"/>
              <a:r>
                <a:rPr lang="en-US" sz="1600" i="0" dirty="0" smtClean="0">
                  <a:solidFill>
                    <a:srgbClr val="CC0000"/>
                  </a:solidFill>
                </a:rPr>
                <a:t>  assertTrue(us.equals(us));</a:t>
              </a:r>
            </a:p>
            <a:p>
              <a:pPr algn="l"/>
              <a:endParaRPr lang="en-US" sz="1600" i="0" dirty="0" smtClean="0"/>
            </a:p>
            <a:p>
              <a:pPr algn="l"/>
              <a:r>
                <a:rPr lang="en-US" sz="1600" i="0" dirty="0" smtClean="0"/>
                <a:t>}</a:t>
              </a:r>
              <a:endParaRPr lang="en-US" sz="1600" i="0" dirty="0"/>
            </a:p>
          </p:txBody>
        </p:sp>
        <p:sp>
          <p:nvSpPr>
            <p:cNvPr id="21" name="Curved Left Arrow 20"/>
            <p:cNvSpPr/>
            <p:nvPr/>
          </p:nvSpPr>
          <p:spPr bwMode="auto">
            <a:xfrm>
              <a:off x="8353034" y="3197024"/>
              <a:ext cx="569277" cy="2343025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05813" cy="5059363"/>
          </a:xfrm>
        </p:spPr>
        <p:txBody>
          <a:bodyPr>
            <a:normAutofit fontScale="92500" lnSpcReduction="20000"/>
          </a:bodyPr>
          <a:lstStyle/>
          <a:p>
            <a:pPr marL="495300" indent="-495300">
              <a:buFont typeface="Wingdings" pitchFamily="31" charset="2"/>
              <a:buAutoNum type="arabicPeriod"/>
            </a:pPr>
            <a:r>
              <a:rPr lang="en-US" dirty="0"/>
              <a:t>Seed</a:t>
            </a:r>
            <a:r>
              <a:rPr lang="en-US" dirty="0" smtClean="0"/>
              <a:t> </a:t>
            </a:r>
            <a:r>
              <a:rPr lang="en-US" i="1" dirty="0" smtClean="0"/>
              <a:t>component set</a:t>
            </a:r>
          </a:p>
          <a:p>
            <a:pPr lvl="2">
              <a:buFont typeface="Wingdings" pitchFamily="31" charset="2"/>
              <a:buNone/>
            </a:pPr>
            <a:r>
              <a:rPr lang="en-US" dirty="0"/>
              <a:t>components = {                                           </a:t>
            </a:r>
            <a:r>
              <a:rPr lang="en-US" dirty="0" smtClean="0"/>
              <a:t>       .</a:t>
            </a:r>
            <a:r>
              <a:rPr lang="en-US" dirty="0"/>
              <a:t>..   }</a:t>
            </a:r>
          </a:p>
          <a:p>
            <a:pPr marL="495300" indent="-495300">
              <a:buFont typeface="Wingdings" pitchFamily="31" charset="2"/>
              <a:buAutoNum type="arabicPeriod"/>
            </a:pPr>
            <a:r>
              <a:rPr lang="en-US" dirty="0"/>
              <a:t>Do until time limit expires:</a:t>
            </a:r>
          </a:p>
          <a:p>
            <a:pPr lvl="1">
              <a:buFont typeface="Wingdings" pitchFamily="31" charset="2"/>
              <a:buAutoNum type="alphaLcPeriod"/>
            </a:pPr>
            <a:r>
              <a:rPr lang="en-US" dirty="0"/>
              <a:t>Create a new sequence</a:t>
            </a:r>
          </a:p>
          <a:p>
            <a:pPr lvl="2">
              <a:buFont typeface="Wingdings" pitchFamily="31" charset="2"/>
              <a:buAutoNum type="romanLcPeriod"/>
            </a:pPr>
            <a:r>
              <a:rPr lang="en-US" dirty="0"/>
              <a:t>Randomly pick a method call m(T</a:t>
            </a:r>
            <a:r>
              <a:rPr lang="en-US" baseline="-25000" dirty="0"/>
              <a:t>1</a:t>
            </a:r>
            <a:r>
              <a:rPr lang="en-US" dirty="0"/>
              <a:t>...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 err="1"/>
              <a:t>)/T</a:t>
            </a:r>
            <a:r>
              <a:rPr lang="en-US" baseline="-25000" dirty="0" err="1"/>
              <a:t>ret</a:t>
            </a:r>
            <a:r>
              <a:rPr lang="en-US" dirty="0"/>
              <a:t> </a:t>
            </a:r>
            <a:endParaRPr lang="en-US" dirty="0" smtClean="0"/>
          </a:p>
          <a:p>
            <a:pPr lvl="2">
              <a:buFont typeface="Wingdings" pitchFamily="31" charset="2"/>
              <a:buAutoNum type="romanLcPeriod"/>
            </a:pPr>
            <a:r>
              <a:rPr lang="en-US" dirty="0" smtClean="0"/>
              <a:t> For </a:t>
            </a:r>
            <a:r>
              <a:rPr lang="en-US" dirty="0"/>
              <a:t>each input parameter of type T</a:t>
            </a:r>
            <a:r>
              <a:rPr lang="en-US" baseline="-25000" dirty="0"/>
              <a:t>i</a:t>
            </a:r>
            <a:r>
              <a:rPr lang="en-US" dirty="0"/>
              <a:t>, randomly pick a sequence S</a:t>
            </a:r>
            <a:r>
              <a:rPr lang="en-US" baseline="-25000" dirty="0"/>
              <a:t>i</a:t>
            </a:r>
            <a:r>
              <a:rPr lang="en-US" dirty="0"/>
              <a:t> from the components that constructs an object v</a:t>
            </a:r>
            <a:r>
              <a:rPr lang="en-US" baseline="-25000" dirty="0"/>
              <a:t>i</a:t>
            </a:r>
            <a:r>
              <a:rPr lang="en-US" dirty="0"/>
              <a:t> of type Ti</a:t>
            </a:r>
            <a:endParaRPr lang="en-US" dirty="0" smtClean="0"/>
          </a:p>
          <a:p>
            <a:pPr lvl="2">
              <a:buFont typeface="Wingdings" pitchFamily="31" charset="2"/>
              <a:buAutoNum type="romanLcPeriod"/>
            </a:pPr>
            <a:r>
              <a:rPr lang="en-US" dirty="0" smtClean="0"/>
              <a:t> Create </a:t>
            </a:r>
            <a:r>
              <a:rPr lang="en-US" dirty="0"/>
              <a:t>new sequence</a:t>
            </a:r>
            <a:r>
              <a:rPr lang="en-US" sz="2162" dirty="0"/>
              <a:t> </a:t>
            </a:r>
            <a:r>
              <a:rPr lang="en-US" sz="2595" dirty="0" err="1"/>
              <a:t>S</a:t>
            </a:r>
            <a:r>
              <a:rPr lang="en-US" sz="1514" baseline="-25000" dirty="0" err="1"/>
              <a:t>new</a:t>
            </a:r>
            <a:r>
              <a:rPr lang="en-US" sz="1514" dirty="0"/>
              <a:t> </a:t>
            </a:r>
            <a:r>
              <a:rPr lang="en-US" sz="1730" dirty="0"/>
              <a:t>= S</a:t>
            </a:r>
            <a:r>
              <a:rPr lang="en-US" sz="1730" baseline="-25000" dirty="0"/>
              <a:t>1</a:t>
            </a:r>
            <a:r>
              <a:rPr lang="en-US" sz="1730" dirty="0"/>
              <a:t>; ... ; </a:t>
            </a:r>
            <a:r>
              <a:rPr lang="en-US" sz="1730" dirty="0" err="1"/>
              <a:t>S</a:t>
            </a:r>
            <a:r>
              <a:rPr lang="en-US" sz="1730" baseline="-25000" dirty="0" err="1"/>
              <a:t>k</a:t>
            </a:r>
            <a:r>
              <a:rPr lang="en-US" sz="1730" dirty="0"/>
              <a:t> ; </a:t>
            </a:r>
            <a:r>
              <a:rPr lang="en-US" sz="1730" dirty="0" err="1"/>
              <a:t>T</a:t>
            </a:r>
            <a:r>
              <a:rPr lang="en-US" sz="1730" baseline="-25000" dirty="0" err="1"/>
              <a:t>ret</a:t>
            </a:r>
            <a:r>
              <a:rPr lang="en-US" sz="1730" dirty="0"/>
              <a:t> </a:t>
            </a:r>
            <a:r>
              <a:rPr lang="en-US" sz="1730" dirty="0" err="1"/>
              <a:t>v</a:t>
            </a:r>
            <a:r>
              <a:rPr lang="en-US" sz="1730" baseline="-25000" dirty="0" err="1"/>
              <a:t>new</a:t>
            </a:r>
            <a:r>
              <a:rPr lang="en-US" sz="1730" dirty="0"/>
              <a:t> = m(v1...</a:t>
            </a:r>
            <a:r>
              <a:rPr lang="en-US" sz="1730" dirty="0" err="1"/>
              <a:t>vk</a:t>
            </a:r>
            <a:r>
              <a:rPr lang="en-US" sz="1730" dirty="0"/>
              <a:t>);</a:t>
            </a:r>
            <a:endParaRPr lang="en-US" sz="1400" dirty="0" smtClean="0"/>
          </a:p>
          <a:p>
            <a:pPr lvl="2">
              <a:buFont typeface="Wingdings" pitchFamily="31" charset="2"/>
              <a:buAutoNum type="romanLcPeriod"/>
            </a:pPr>
            <a:r>
              <a:rPr lang="en-US" dirty="0" smtClean="0"/>
              <a:t> if </a:t>
            </a:r>
            <a:r>
              <a:rPr lang="en-US" dirty="0" err="1"/>
              <a:t>S</a:t>
            </a:r>
            <a:r>
              <a:rPr lang="en-US" baseline="-25000" dirty="0" err="1"/>
              <a:t>new</a:t>
            </a:r>
            <a:r>
              <a:rPr lang="en-US" dirty="0"/>
              <a:t> was previously created (lexically), go to </a:t>
            </a:r>
            <a:r>
              <a:rPr lang="en-US" dirty="0" err="1"/>
              <a:t>i</a:t>
            </a:r>
            <a:endParaRPr lang="en-US" dirty="0"/>
          </a:p>
          <a:p>
            <a:pPr lvl="1">
              <a:buFont typeface="Wingdings" pitchFamily="31" charset="2"/>
              <a:buAutoNum type="alphaLcPeriod"/>
            </a:pPr>
            <a:endParaRPr lang="en-US" dirty="0"/>
          </a:p>
          <a:p>
            <a:pPr lvl="1">
              <a:buFont typeface="Wingdings" pitchFamily="31" charset="2"/>
              <a:buAutoNum type="alphaLcPeriod"/>
            </a:pPr>
            <a:r>
              <a:rPr lang="en-US" dirty="0"/>
              <a:t>Classify the new sequence </a:t>
            </a:r>
            <a:r>
              <a:rPr lang="en-US" dirty="0" err="1"/>
              <a:t>S</a:t>
            </a:r>
            <a:r>
              <a:rPr lang="en-US" baseline="-25000" dirty="0" err="1"/>
              <a:t>new</a:t>
            </a:r>
            <a:endParaRPr lang="en-US" dirty="0"/>
          </a:p>
          <a:p>
            <a:pPr lvl="2">
              <a:buFont typeface="Wingdings" pitchFamily="31" charset="2"/>
              <a:buAutoNum type="alphaLcPeriod"/>
            </a:pPr>
            <a:r>
              <a:rPr lang="en-US" dirty="0"/>
              <a:t>May discard, output as test case, or add to components</a:t>
            </a:r>
          </a:p>
          <a:p>
            <a:pPr marL="495300" indent="-495300">
              <a:buFont typeface="Wingdings" pitchFamily="31" charset="2"/>
              <a:buNone/>
            </a:pP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Feedback-directed random test generation</a:t>
            </a:r>
            <a:endParaRPr lang="en-US" sz="3600" dirty="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52825" y="2000250"/>
            <a:ext cx="9429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0" dirty="0"/>
              <a:t>int </a:t>
            </a:r>
            <a:r>
              <a:rPr lang="en-US" sz="1400" i="0" dirty="0" err="1"/>
              <a:t>i</a:t>
            </a:r>
            <a:r>
              <a:rPr lang="en-US" sz="1400" i="0" dirty="0"/>
              <a:t> = 0;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773613" y="2000250"/>
            <a:ext cx="1550987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0" dirty="0"/>
              <a:t>boolean b =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Classifying a sequence</a:t>
            </a:r>
          </a:p>
        </p:txBody>
      </p:sp>
      <p:cxnSp>
        <p:nvCxnSpPr>
          <p:cNvPr id="135171" name="AutoShape 3"/>
          <p:cNvCxnSpPr>
            <a:cxnSpLocks noChangeShapeType="1"/>
            <a:stCxn id="135172" idx="3"/>
            <a:endCxn id="135178" idx="1"/>
          </p:cNvCxnSpPr>
          <p:nvPr/>
        </p:nvCxnSpPr>
        <p:spPr bwMode="auto">
          <a:xfrm flipV="1">
            <a:off x="3551238" y="2563019"/>
            <a:ext cx="612775" cy="794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2087563" y="2060575"/>
            <a:ext cx="1463675" cy="1006475"/>
          </a:xfrm>
          <a:prstGeom prst="roundRect">
            <a:avLst>
              <a:gd name="adj" fmla="val 157"/>
            </a:avLst>
          </a:prstGeom>
          <a:solidFill>
            <a:srgbClr val="99CC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9973" tIns="44986" rIns="89973" bIns="44986" anchor="ctr" anchorCtr="1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execute and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check</a:t>
            </a:r>
            <a:endParaRPr lang="en-GB" i="0" dirty="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properties</a:t>
            </a:r>
            <a:endParaRPr lang="en-GB" i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388938" y="3860800"/>
            <a:ext cx="2063750" cy="1063625"/>
          </a:xfrm>
          <a:prstGeom prst="ellipse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9973" tIns="44986" rIns="89973" bIns="44986" anchor="ctr" anchorCtr="1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component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set</a:t>
            </a:r>
            <a:endParaRPr lang="en-GB" i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35174" name="AutoShape 6"/>
          <p:cNvCxnSpPr>
            <a:cxnSpLocks noChangeShapeType="1"/>
            <a:stCxn id="135178" idx="3"/>
            <a:endCxn id="135179" idx="1"/>
          </p:cNvCxnSpPr>
          <p:nvPr/>
        </p:nvCxnSpPr>
        <p:spPr bwMode="auto">
          <a:xfrm flipV="1">
            <a:off x="6223000" y="2555875"/>
            <a:ext cx="747713" cy="7938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175" name="AutoShape 7"/>
          <p:cNvCxnSpPr>
            <a:cxnSpLocks noChangeShapeType="1"/>
            <a:stCxn id="135179" idx="2"/>
            <a:endCxn id="135176" idx="0"/>
          </p:cNvCxnSpPr>
          <p:nvPr/>
        </p:nvCxnSpPr>
        <p:spPr bwMode="auto">
          <a:xfrm>
            <a:off x="7702550" y="3057525"/>
            <a:ext cx="1588" cy="97790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6851650" y="4035425"/>
            <a:ext cx="1703388" cy="1138238"/>
          </a:xfrm>
          <a:prstGeom prst="foldedCorner">
            <a:avLst>
              <a:gd name="adj" fmla="val 2808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9973" tIns="44986" rIns="89973" bIns="44986" anchor="ctr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endParaRPr lang="en-GB" i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contract-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violating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test case</a:t>
            </a:r>
          </a:p>
        </p:txBody>
      </p:sp>
      <p:cxnSp>
        <p:nvCxnSpPr>
          <p:cNvPr id="135177" name="AutoShape 9"/>
          <p:cNvCxnSpPr>
            <a:cxnSpLocks noChangeShapeType="1"/>
            <a:endCxn id="135172" idx="1"/>
          </p:cNvCxnSpPr>
          <p:nvPr/>
        </p:nvCxnSpPr>
        <p:spPr bwMode="auto">
          <a:xfrm>
            <a:off x="1401763" y="2562225"/>
            <a:ext cx="685800" cy="1588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5178" name="AutoShape 10"/>
          <p:cNvSpPr>
            <a:spLocks noChangeArrowheads="1"/>
          </p:cNvSpPr>
          <p:nvPr/>
        </p:nvSpPr>
        <p:spPr bwMode="auto">
          <a:xfrm>
            <a:off x="4164013" y="1990725"/>
            <a:ext cx="2058987" cy="1144588"/>
          </a:xfrm>
          <a:prstGeom prst="diamond">
            <a:avLst/>
          </a:prstGeom>
          <a:solidFill>
            <a:srgbClr val="99CC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9973" tIns="44986" rIns="89973" bIns="44986" anchor="ctr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property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violated?</a:t>
            </a:r>
          </a:p>
        </p:txBody>
      </p:sp>
      <p:sp>
        <p:nvSpPr>
          <p:cNvPr id="135179" name="AutoShape 11"/>
          <p:cNvSpPr>
            <a:spLocks noChangeArrowheads="1"/>
          </p:cNvSpPr>
          <p:nvPr/>
        </p:nvSpPr>
        <p:spPr bwMode="auto">
          <a:xfrm>
            <a:off x="6970713" y="2052638"/>
            <a:ext cx="1463675" cy="1004887"/>
          </a:xfrm>
          <a:prstGeom prst="roundRect">
            <a:avLst>
              <a:gd name="adj" fmla="val 157"/>
            </a:avLst>
          </a:prstGeom>
          <a:solidFill>
            <a:srgbClr val="99CC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9973" tIns="44986" rIns="89973" bIns="44986" anchor="ctr" anchorCtr="1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minimize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5926138" y="2163763"/>
            <a:ext cx="489480" cy="3516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73" tIns="44986" rIns="89973" bIns="44986">
            <a:prstTxWarp prst="textNoShape">
              <a:avLst/>
            </a:prstTxWarp>
            <a:spAutoFit/>
          </a:bodyPr>
          <a:lstStyle/>
          <a:p>
            <a:pPr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yes</a:t>
            </a:r>
          </a:p>
        </p:txBody>
      </p:sp>
      <p:sp>
        <p:nvSpPr>
          <p:cNvPr id="135181" name="AutoShape 13"/>
          <p:cNvSpPr>
            <a:spLocks noChangeArrowheads="1"/>
          </p:cNvSpPr>
          <p:nvPr/>
        </p:nvSpPr>
        <p:spPr bwMode="auto">
          <a:xfrm>
            <a:off x="4175125" y="3805238"/>
            <a:ext cx="2057400" cy="1144587"/>
          </a:xfrm>
          <a:prstGeom prst="diamond">
            <a:avLst/>
          </a:prstGeom>
          <a:solidFill>
            <a:srgbClr val="99CC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9973" tIns="44986" rIns="89973" bIns="44986" anchor="ctr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i="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exception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thrown?</a:t>
            </a:r>
            <a:endParaRPr lang="en-GB" i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35182" name="AutoShape 14"/>
          <p:cNvCxnSpPr>
            <a:cxnSpLocks noChangeShapeType="1"/>
            <a:stCxn id="135178" idx="2"/>
            <a:endCxn id="135181" idx="0"/>
          </p:cNvCxnSpPr>
          <p:nvPr/>
        </p:nvCxnSpPr>
        <p:spPr bwMode="auto">
          <a:xfrm>
            <a:off x="5194300" y="3135313"/>
            <a:ext cx="9525" cy="669925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5219700" y="2981325"/>
            <a:ext cx="424709" cy="3516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73" tIns="44986" rIns="89973" bIns="44986">
            <a:prstTxWarp prst="textNoShape">
              <a:avLst/>
            </a:prstTxWarp>
            <a:spAutoFit/>
          </a:bodyPr>
          <a:lstStyle/>
          <a:p>
            <a:pPr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no</a:t>
            </a:r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5278438" y="4773613"/>
            <a:ext cx="489480" cy="3516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73" tIns="44986" rIns="89973" bIns="44986">
            <a:prstTxWarp prst="textNoShape">
              <a:avLst/>
            </a:prstTxWarp>
            <a:spAutoFit/>
          </a:bodyPr>
          <a:lstStyle/>
          <a:p>
            <a:pPr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yes</a:t>
            </a:r>
          </a:p>
        </p:txBody>
      </p:sp>
      <p:cxnSp>
        <p:nvCxnSpPr>
          <p:cNvPr id="135185" name="AutoShape 17"/>
          <p:cNvCxnSpPr>
            <a:cxnSpLocks noChangeShapeType="1"/>
            <a:stCxn id="135181" idx="2"/>
            <a:endCxn id="135186" idx="0"/>
          </p:cNvCxnSpPr>
          <p:nvPr/>
        </p:nvCxnSpPr>
        <p:spPr bwMode="auto">
          <a:xfrm>
            <a:off x="5203825" y="4949825"/>
            <a:ext cx="3175" cy="311150"/>
          </a:xfrm>
          <a:prstGeom prst="straightConnector1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35186" name="AutoShape 18"/>
          <p:cNvSpPr>
            <a:spLocks noChangeArrowheads="1"/>
          </p:cNvSpPr>
          <p:nvPr/>
        </p:nvSpPr>
        <p:spPr bwMode="auto">
          <a:xfrm>
            <a:off x="4589463" y="5260975"/>
            <a:ext cx="1233487" cy="631825"/>
          </a:xfrm>
          <a:prstGeom prst="roundRect">
            <a:avLst>
              <a:gd name="adj" fmla="val 301"/>
            </a:avLst>
          </a:prstGeom>
          <a:solidFill>
            <a:srgbClr val="99CCFF">
              <a:alpha val="2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9973" tIns="44986" rIns="89973" bIns="44986" anchor="ctr" anchorCtr="1">
            <a:prstTxWarp prst="textNoShape">
              <a:avLst/>
            </a:prstTxWarp>
          </a:bodyPr>
          <a:lstStyle/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discard</a:t>
            </a:r>
          </a:p>
          <a:p>
            <a:pPr algn="ctr"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708025" y="2335213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135188" name="AutoShape 20"/>
          <p:cNvCxnSpPr>
            <a:cxnSpLocks noChangeShapeType="1"/>
            <a:stCxn id="135181" idx="1"/>
            <a:endCxn id="135173" idx="6"/>
          </p:cNvCxnSpPr>
          <p:nvPr/>
        </p:nvCxnSpPr>
        <p:spPr bwMode="auto">
          <a:xfrm flipH="1">
            <a:off x="2452688" y="4378325"/>
            <a:ext cx="1722437" cy="14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3832225" y="4051300"/>
            <a:ext cx="424709" cy="3516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9973" tIns="44986" rIns="89973" bIns="44986">
            <a:prstTxWarp prst="textNoShape">
              <a:avLst/>
            </a:prstTxWarp>
            <a:spAutoFit/>
          </a:bodyPr>
          <a:lstStyle/>
          <a:p>
            <a:pPr defTabSz="457200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Compared with other techniques</a:t>
            </a:r>
          </a:p>
          <a:p>
            <a:pPr lvl="1"/>
            <a:r>
              <a:rPr lang="en-US" dirty="0" smtClean="0"/>
              <a:t>Model checking, symbolic execution, traditional random testing</a:t>
            </a:r>
          </a:p>
          <a:p>
            <a:endParaRPr lang="en-US" dirty="0" smtClean="0"/>
          </a:p>
          <a:p>
            <a:r>
              <a:rPr lang="en-US" dirty="0" smtClean="0"/>
              <a:t>On collection classes (lists, sets, maps, etc.)</a:t>
            </a:r>
          </a:p>
          <a:p>
            <a:pPr lvl="1"/>
            <a:r>
              <a:rPr lang="en-US" dirty="0" smtClean="0"/>
              <a:t>Randoop achieved equal or higher code coverage in less time</a:t>
            </a:r>
          </a:p>
          <a:p>
            <a:endParaRPr lang="en-US" dirty="0" smtClean="0"/>
          </a:p>
          <a:p>
            <a:r>
              <a:rPr lang="en-US" dirty="0" smtClean="0"/>
              <a:t>On a large benchmark of programs (750KLOC)</a:t>
            </a:r>
          </a:p>
          <a:p>
            <a:pPr lvl="1"/>
            <a:r>
              <a:rPr lang="en-US" dirty="0" smtClean="0"/>
              <a:t>Randoop revealed more errors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Randoop's two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method sequences incrementally (component set)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runtime information to guide generation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F8D1D-031B-F94C-A61B-13FC0C6BE4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set?</a:t>
            </a:r>
          </a:p>
          <a:p>
            <a:r>
              <a:rPr lang="en-US" dirty="0" smtClean="0"/>
              <a:t>Runtime feedback?</a:t>
            </a:r>
          </a:p>
          <a:p>
            <a:r>
              <a:rPr lang="en-US" dirty="0" smtClean="0"/>
              <a:t>Both... </a:t>
            </a:r>
            <a:r>
              <a:rPr lang="en-US" dirty="0"/>
              <a:t>O</a:t>
            </a:r>
            <a:r>
              <a:rPr lang="en-US" dirty="0" smtClean="0"/>
              <a:t>r neither?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techniques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92500" y="2608974"/>
          <a:ext cx="5181600" cy="3937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90800"/>
                <a:gridCol w="2590800"/>
              </a:tblGrid>
              <a:tr h="1968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Randoop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Randoop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without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en-US" dirty="0"/>
                    </a:p>
                  </a:txBody>
                  <a:tcPr anchor="ctr"/>
                </a:tc>
              </a:tr>
              <a:tr h="19685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7810" y="2085754"/>
            <a:ext cx="66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5911" y="2085754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0590" y="3294774"/>
            <a:ext cx="66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1069" y="4824248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33841" y="1417638"/>
            <a:ext cx="202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use feedback?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817994"/>
            <a:ext cx="119642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use</a:t>
            </a:r>
          </a:p>
          <a:p>
            <a:pPr algn="ctr"/>
            <a:r>
              <a:rPr lang="en-US" sz="2400" i="1" dirty="0" smtClean="0"/>
              <a:t>compo-</a:t>
            </a:r>
          </a:p>
          <a:p>
            <a:pPr algn="ctr"/>
            <a:r>
              <a:rPr lang="en-US" sz="2400" i="1" dirty="0" smtClean="0"/>
              <a:t>nents?</a:t>
            </a:r>
            <a:endParaRPr lang="en-US" sz="2400" i="1" dirty="0"/>
          </a:p>
        </p:txBody>
      </p:sp>
      <p:sp>
        <p:nvSpPr>
          <p:cNvPr id="15" name="Left Brace 14"/>
          <p:cNvSpPr/>
          <p:nvPr/>
        </p:nvSpPr>
        <p:spPr>
          <a:xfrm>
            <a:off x="1196424" y="3294774"/>
            <a:ext cx="304800" cy="22860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Left Brace 15"/>
          <p:cNvSpPr/>
          <p:nvPr/>
        </p:nvSpPr>
        <p:spPr>
          <a:xfrm rot="5400000">
            <a:off x="4713266" y="291419"/>
            <a:ext cx="384048" cy="3559817"/>
          </a:xfrm>
          <a:prstGeom prst="leftBrace">
            <a:avLst>
              <a:gd name="adj1" fmla="val 8333"/>
              <a:gd name="adj2" fmla="val 504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sequence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To generate one sequence: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from the empty sequence </a:t>
            </a:r>
            <a:r>
              <a:rPr lang="en-US" sz="2400" i="1" dirty="0" smtClean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Select an </a:t>
            </a:r>
            <a:r>
              <a:rPr lang="en-US" sz="2400" i="1" dirty="0" smtClean="0"/>
              <a:t>enabled</a:t>
            </a:r>
            <a:r>
              <a:rPr lang="en-US" sz="2400" dirty="0" smtClean="0"/>
              <a:t> method at random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Select input to the method from </a:t>
            </a:r>
            <a:r>
              <a:rPr lang="en-US" sz="2400" i="1" dirty="0" smtClean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Extend </a:t>
            </a:r>
            <a:r>
              <a:rPr lang="en-US" sz="2400" i="1" dirty="0" smtClean="0"/>
              <a:t>S</a:t>
            </a:r>
            <a:r>
              <a:rPr lang="en-US" sz="2400" dirty="0" smtClean="0"/>
              <a:t> with the new method call, go back to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method is </a:t>
            </a:r>
            <a:r>
              <a:rPr lang="en-US" i="1" dirty="0" smtClean="0"/>
              <a:t>enabled</a:t>
            </a:r>
            <a:r>
              <a:rPr lang="en-US" dirty="0" smtClean="0"/>
              <a:t> if </a:t>
            </a:r>
            <a:r>
              <a:rPr lang="en-US" i="1" dirty="0" smtClean="0"/>
              <a:t>S</a:t>
            </a:r>
            <a:r>
              <a:rPr lang="en-US" dirty="0" smtClean="0"/>
              <a:t> declares objects that can serve as its receiver and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generation with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new sequence with method call</a:t>
            </a:r>
          </a:p>
          <a:p>
            <a:r>
              <a:rPr lang="en-US" dirty="0" smtClean="0"/>
              <a:t>Execute method call, check properties</a:t>
            </a:r>
          </a:p>
          <a:p>
            <a:r>
              <a:rPr lang="en-US" dirty="0" smtClean="0"/>
              <a:t>If exception/failure, go back one step</a:t>
            </a:r>
          </a:p>
          <a:p>
            <a:pPr lvl="1"/>
            <a:r>
              <a:rPr lang="en-US" dirty="0" smtClean="0"/>
              <a:t>Remove last method call</a:t>
            </a:r>
          </a:p>
          <a:p>
            <a:pPr lvl="1"/>
            <a:r>
              <a:rPr lang="en-US" dirty="0" smtClean="0"/>
              <a:t>Attempt different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Randoop without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Add every new sequence to component set, regardless of its execution result.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Recent Work, in Two Acts</a:t>
            </a:r>
            <a:br>
              <a:rPr lang="en-US" dirty="0" smtClean="0"/>
            </a:br>
            <a:r>
              <a:rPr lang="en-US" sz="3111" dirty="0" smtClean="0"/>
              <a:t>Carlos Pacheco</a:t>
            </a:r>
            <a:br>
              <a:rPr lang="en-US" sz="3111" dirty="0" smtClean="0"/>
            </a:br>
            <a:r>
              <a:rPr lang="en-US" sz="3111" dirty="0" smtClean="0"/>
              <a:t>8/15/2008</a:t>
            </a:r>
            <a:r>
              <a:rPr lang="en-US" sz="3556" dirty="0" smtClean="0"/>
              <a:t/>
            </a:r>
            <a:br>
              <a:rPr lang="en-US" sz="3556" dirty="0" smtClean="0"/>
            </a:br>
            <a:r>
              <a:rPr lang="en-US" sz="3556" dirty="0" smtClean="0"/>
              <a:t/>
            </a:r>
            <a:br>
              <a:rPr lang="en-US" sz="3556" dirty="0" smtClean="0"/>
            </a:br>
            <a:r>
              <a:rPr lang="en-US" sz="3556" dirty="0" smtClean="0"/>
              <a:t>Agenda</a:t>
            </a:r>
            <a:endParaRPr lang="en-US" sz="3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Deconstructing Randoop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Mutation-based test generation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four techniques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92500" y="2608974"/>
          <a:ext cx="5181600" cy="3937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90800"/>
                <a:gridCol w="2590800"/>
              </a:tblGrid>
              <a:tr h="1968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Randoop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Randoop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without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en-US" dirty="0"/>
                    </a:p>
                  </a:txBody>
                  <a:tcPr anchor="ctr"/>
                </a:tc>
              </a:tr>
              <a:tr h="19685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7810" y="2085754"/>
            <a:ext cx="66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5911" y="2085754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0590" y="3294774"/>
            <a:ext cx="66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1069" y="4824248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33841" y="1417638"/>
            <a:ext cx="202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use feedback?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817994"/>
            <a:ext cx="119642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use</a:t>
            </a:r>
          </a:p>
          <a:p>
            <a:pPr algn="ctr"/>
            <a:r>
              <a:rPr lang="en-US" sz="2400" i="1" dirty="0" smtClean="0"/>
              <a:t>compo-</a:t>
            </a:r>
          </a:p>
          <a:p>
            <a:pPr algn="ctr"/>
            <a:r>
              <a:rPr lang="en-US" sz="2400" i="1" dirty="0" smtClean="0"/>
              <a:t>nents?</a:t>
            </a:r>
            <a:endParaRPr lang="en-US" sz="2400" i="1" dirty="0"/>
          </a:p>
        </p:txBody>
      </p:sp>
      <p:sp>
        <p:nvSpPr>
          <p:cNvPr id="15" name="Left Brace 14"/>
          <p:cNvSpPr/>
          <p:nvPr/>
        </p:nvSpPr>
        <p:spPr>
          <a:xfrm>
            <a:off x="1196424" y="3294774"/>
            <a:ext cx="304800" cy="22860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Left Brace 15"/>
          <p:cNvSpPr/>
          <p:nvPr/>
        </p:nvSpPr>
        <p:spPr>
          <a:xfrm rot="5400000">
            <a:off x="4713266" y="291419"/>
            <a:ext cx="384048" cy="3559817"/>
          </a:xfrm>
          <a:prstGeom prst="leftBrace">
            <a:avLst>
              <a:gd name="adj1" fmla="val 8333"/>
              <a:gd name="adj2" fmla="val 504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four techniques to a set of libraries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coverage</a:t>
            </a:r>
          </a:p>
          <a:p>
            <a:pPr lvl="1"/>
            <a:r>
              <a:rPr lang="en-US" dirty="0" smtClean="0"/>
              <a:t>errors revealed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135833"/>
          <a:ext cx="7132320" cy="3823007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295400"/>
                <a:gridCol w="3459480"/>
                <a:gridCol w="2377440"/>
              </a:tblGrid>
              <a:tr h="504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4K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javax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14K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prims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6K</a:t>
                      </a:r>
                      <a:endParaRPr lang="en-US" dirty="0"/>
                    </a:p>
                  </a:txBody>
                  <a:tcPr/>
                </a:tc>
              </a:tr>
              <a:tr h="392843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39K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jelly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14K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utilmde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13K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collext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61K</a:t>
                      </a:r>
                      <a:endParaRPr lang="en-US" dirty="0"/>
                    </a:p>
                  </a:txBody>
                  <a:tcPr/>
                </a:tc>
              </a:tr>
              <a:tr h="363979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135833"/>
          <a:ext cx="7132320" cy="4023357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188720"/>
                <a:gridCol w="1188720"/>
                <a:gridCol w="1188720"/>
                <a:gridCol w="1188720"/>
                <a:gridCol w="1188720"/>
                <a:gridCol w="1188720"/>
              </a:tblGrid>
              <a:tr h="5512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javax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prims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x 10</a:t>
                      </a:r>
                      <a:r>
                        <a:rPr lang="en-US" baseline="30000" dirty="0" smtClean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7.8 x 10</a:t>
                      </a:r>
                      <a:r>
                        <a:rPr lang="en-US" baseline="30000" dirty="0" smtClean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 x 10</a:t>
                      </a:r>
                      <a:r>
                        <a:rPr lang="en-US" baseline="30000" dirty="0" smtClean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jelly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 x 10</a:t>
                      </a:r>
                      <a:r>
                        <a:rPr lang="en-US" baseline="30000" dirty="0" smtClean="0"/>
                        <a:t>12</a:t>
                      </a:r>
                      <a:endParaRPr lang="en-US" baseline="30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 x 10</a:t>
                      </a:r>
                      <a:r>
                        <a:rPr lang="en-US" baseline="30000" dirty="0" smtClean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utilmde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30B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 x 10</a:t>
                      </a:r>
                      <a:r>
                        <a:rPr lang="en-US" baseline="30000" dirty="0" smtClean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 x 10</a:t>
                      </a:r>
                      <a:r>
                        <a:rPr lang="en-US" baseline="30000" dirty="0" smtClean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collext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343M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x 10</a:t>
                      </a:r>
                      <a:r>
                        <a:rPr lang="en-US" baseline="30000" dirty="0" smtClean="0"/>
                        <a:t>15</a:t>
                      </a:r>
                      <a:endParaRPr lang="en-US" baseline="30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 x 10</a:t>
                      </a:r>
                      <a:r>
                        <a:rPr lang="en-US" baseline="30000" dirty="0" smtClean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5785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623M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 x 10</a:t>
                      </a:r>
                      <a:r>
                        <a:rPr lang="en-US" baseline="30000" dirty="0" smtClean="0"/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3.8 x 10</a:t>
                      </a:r>
                      <a:r>
                        <a:rPr lang="en-US" baseline="30000" dirty="0" smtClean="0"/>
                        <a:t>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9.6 x 10</a:t>
                      </a:r>
                      <a:r>
                        <a:rPr lang="en-US" baseline="30000" dirty="0" smtClean="0"/>
                        <a:t>21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Input space size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3805" y="1417638"/>
            <a:ext cx="463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distinct input sequences of length...</a:t>
            </a:r>
            <a:endParaRPr lang="en-US" sz="2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5242933" y="-545764"/>
            <a:ext cx="127519" cy="4977653"/>
          </a:xfrm>
          <a:prstGeom prst="leftBrace">
            <a:avLst>
              <a:gd name="adj1" fmla="val 32700"/>
              <a:gd name="adj2" fmla="val 509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each library:</a:t>
            </a:r>
          </a:p>
          <a:p>
            <a:pPr lvl="1"/>
            <a:r>
              <a:rPr lang="en-US" dirty="0" smtClean="0"/>
              <a:t>All public members in library</a:t>
            </a:r>
          </a:p>
          <a:p>
            <a:pPr lvl="1"/>
            <a:r>
              <a:rPr lang="en-US" dirty="0" smtClean="0"/>
              <a:t>Sequence limit: 50 calls</a:t>
            </a:r>
          </a:p>
          <a:p>
            <a:pPr lvl="1"/>
            <a:r>
              <a:rPr lang="en-US" dirty="0" smtClean="0"/>
              <a:t>Small set of primitives (0, -1, 100, 'a', etc.)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Stopping criterion</a:t>
            </a:r>
          </a:p>
          <a:p>
            <a:pPr lvl="1">
              <a:buNone/>
            </a:pPr>
            <a:r>
              <a:rPr lang="en-US" dirty="0" smtClean="0"/>
              <a:t>coverage does not increase after 100 seconds</a:t>
            </a:r>
          </a:p>
          <a:p>
            <a:endParaRPr lang="en-US" dirty="0" smtClean="0"/>
          </a:p>
          <a:p>
            <a:r>
              <a:rPr lang="en-US" dirty="0" smtClean="0"/>
              <a:t>Five properties</a:t>
            </a:r>
          </a:p>
          <a:p>
            <a:pPr marL="800100" lvl="3" indent="0">
              <a:buNone/>
            </a:pPr>
            <a:r>
              <a:rPr lang="en-US" sz="2800" dirty="0" smtClean="0"/>
              <a:t>Equals symmetric, equals reflexive, equals to null returns false, equals-hashcode, no NPEs</a:t>
            </a:r>
          </a:p>
          <a:p>
            <a:endParaRPr lang="en-US" dirty="0" smtClean="0"/>
          </a:p>
          <a:p>
            <a:r>
              <a:rPr lang="en-US" dirty="0" smtClean="0"/>
              <a:t>Engineering fairness</a:t>
            </a:r>
          </a:p>
          <a:p>
            <a:pPr lvl="1"/>
            <a:r>
              <a:rPr lang="en-US" dirty="0" smtClean="0"/>
              <a:t>Optimized all four techniques to make sequence construction efficient</a:t>
            </a:r>
          </a:p>
          <a:p>
            <a:pPr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Failing test cases</a:t>
            </a:r>
          </a:p>
          <a:p>
            <a:endParaRPr lang="en-US" dirty="0" smtClean="0"/>
          </a:p>
          <a:p>
            <a:r>
              <a:rPr lang="en-US" dirty="0" smtClean="0"/>
              <a:t>One test per (violating method,property) pair</a:t>
            </a:r>
          </a:p>
          <a:p>
            <a:endParaRPr lang="en-US" dirty="0" smtClean="0"/>
          </a:p>
          <a:p>
            <a:r>
              <a:rPr lang="en-US" dirty="0" smtClean="0"/>
              <a:t>Ongoing: manually inspecting all failures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17638"/>
          <a:ext cx="7772400" cy="504509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578157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naive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Randoop w/o</a:t>
                      </a:r>
                    </a:p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 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Randoop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javax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prims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jelly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utilmde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collext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233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kinds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7772400" cy="196158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578157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naive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Randoo</a:t>
                      </a:r>
                      <a:r>
                        <a:rPr lang="en-US" baseline="0" dirty="0" smtClean="0"/>
                        <a:t>p w/o</a:t>
                      </a:r>
                    </a:p>
                    <a:p>
                      <a:r>
                        <a:rPr lang="en-US" baseline="0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 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Randoop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NPEs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  <a:tr h="44050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achieved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11058" y="1417638"/>
          <a:ext cx="8521883" cy="4919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Deconstructing Randoop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vs. time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rot="16200000">
            <a:off x="1411243" y="2131431"/>
            <a:ext cx="4204762" cy="4284046"/>
          </a:xfrm>
          <a:prstGeom prst="arc">
            <a:avLst>
              <a:gd name="adj1" fmla="val 16803263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5" idx="2"/>
          </p:cNvCxnSpPr>
          <p:nvPr/>
        </p:nvCxnSpPr>
        <p:spPr>
          <a:xfrm rot="10800000">
            <a:off x="3513625" y="2171074"/>
            <a:ext cx="3358559" cy="15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0"/>
          </p:cNvCxnSpPr>
          <p:nvPr/>
        </p:nvCxnSpPr>
        <p:spPr>
          <a:xfrm rot="5400000" flipH="1" flipV="1">
            <a:off x="471455" y="4514205"/>
            <a:ext cx="1548760" cy="31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6200000">
            <a:off x="1243871" y="3030723"/>
            <a:ext cx="4204762" cy="4284046"/>
          </a:xfrm>
          <a:prstGeom prst="arc">
            <a:avLst>
              <a:gd name="adj1" fmla="val 1688244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rot="10800000">
            <a:off x="3346252" y="3070366"/>
            <a:ext cx="3525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0"/>
          </p:cNvCxnSpPr>
          <p:nvPr/>
        </p:nvCxnSpPr>
        <p:spPr>
          <a:xfrm rot="5400000" flipH="1" flipV="1">
            <a:off x="825531" y="5011044"/>
            <a:ext cx="682739" cy="161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2" y="5433365"/>
            <a:ext cx="7315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-782143" y="3580377"/>
            <a:ext cx="3734599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2184" y="1909463"/>
            <a:ext cx="14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Randoop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872184" y="2808754"/>
            <a:ext cx="103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18399" y="5433364"/>
            <a:ext cx="852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-27761" y="3293715"/>
            <a:ext cx="149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coverage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vs. time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rot="16200000">
            <a:off x="1411243" y="2131431"/>
            <a:ext cx="4204762" cy="4284046"/>
          </a:xfrm>
          <a:prstGeom prst="arc">
            <a:avLst>
              <a:gd name="adj1" fmla="val 16803263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5" idx="2"/>
          </p:cNvCxnSpPr>
          <p:nvPr/>
        </p:nvCxnSpPr>
        <p:spPr>
          <a:xfrm rot="10800000">
            <a:off x="3513625" y="2171074"/>
            <a:ext cx="3358559" cy="15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0"/>
          </p:cNvCxnSpPr>
          <p:nvPr/>
        </p:nvCxnSpPr>
        <p:spPr>
          <a:xfrm rot="5400000" flipH="1" flipV="1">
            <a:off x="471455" y="4514205"/>
            <a:ext cx="1548760" cy="31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6200000">
            <a:off x="1243871" y="3030723"/>
            <a:ext cx="4204762" cy="4284046"/>
          </a:xfrm>
          <a:prstGeom prst="arc">
            <a:avLst>
              <a:gd name="adj1" fmla="val 1688244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rot="10800000">
            <a:off x="3346252" y="3070366"/>
            <a:ext cx="3525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0"/>
          </p:cNvCxnSpPr>
          <p:nvPr/>
        </p:nvCxnSpPr>
        <p:spPr>
          <a:xfrm rot="5400000" flipH="1" flipV="1">
            <a:off x="825531" y="5011044"/>
            <a:ext cx="682739" cy="161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2" y="5433365"/>
            <a:ext cx="7315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-782143" y="3580377"/>
            <a:ext cx="3734599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2184" y="1909463"/>
            <a:ext cx="14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Randoop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872184" y="2808754"/>
            <a:ext cx="103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18399" y="5433364"/>
            <a:ext cx="852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-27761" y="3293715"/>
            <a:ext cx="149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coverage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802398" y="4347030"/>
            <a:ext cx="2553325" cy="1"/>
          </a:xfrm>
          <a:prstGeom prst="line">
            <a:avLst/>
          </a:prstGeom>
          <a:ln w="38100">
            <a:solidFill>
              <a:srgbClr val="C1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39568" y="5448475"/>
            <a:ext cx="87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800" baseline="-25000" dirty="0" err="1" smtClean="0"/>
              <a:t>other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vs. time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rot="16200000">
            <a:off x="1411243" y="2131431"/>
            <a:ext cx="4204762" cy="4284046"/>
          </a:xfrm>
          <a:prstGeom prst="arc">
            <a:avLst>
              <a:gd name="adj1" fmla="val 16803263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5" idx="2"/>
          </p:cNvCxnSpPr>
          <p:nvPr/>
        </p:nvCxnSpPr>
        <p:spPr>
          <a:xfrm rot="10800000">
            <a:off x="3513625" y="2171074"/>
            <a:ext cx="3358559" cy="15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0"/>
          </p:cNvCxnSpPr>
          <p:nvPr/>
        </p:nvCxnSpPr>
        <p:spPr>
          <a:xfrm rot="5400000" flipH="1" flipV="1">
            <a:off x="471455" y="4514205"/>
            <a:ext cx="1548760" cy="319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6200000">
            <a:off x="1243871" y="3030723"/>
            <a:ext cx="4204762" cy="4284046"/>
          </a:xfrm>
          <a:prstGeom prst="arc">
            <a:avLst>
              <a:gd name="adj1" fmla="val 1688244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rot="10800000">
            <a:off x="3346252" y="3070366"/>
            <a:ext cx="3525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0"/>
          </p:cNvCxnSpPr>
          <p:nvPr/>
        </p:nvCxnSpPr>
        <p:spPr>
          <a:xfrm rot="5400000" flipH="1" flipV="1">
            <a:off x="825531" y="5011044"/>
            <a:ext cx="682739" cy="161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2" y="5433365"/>
            <a:ext cx="7315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-782143" y="3580377"/>
            <a:ext cx="3734599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2184" y="1909463"/>
            <a:ext cx="14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Randoop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872184" y="2808754"/>
            <a:ext cx="103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18399" y="5433364"/>
            <a:ext cx="852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-27761" y="3293715"/>
            <a:ext cx="149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coverage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1802398" y="4347030"/>
            <a:ext cx="2553325" cy="1"/>
          </a:xfrm>
          <a:prstGeom prst="line">
            <a:avLst/>
          </a:prstGeom>
          <a:ln w="38100">
            <a:solidFill>
              <a:srgbClr val="C1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39568" y="5448475"/>
            <a:ext cx="87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800" baseline="-25000" dirty="0" err="1" smtClean="0"/>
              <a:t>other</a:t>
            </a:r>
            <a:endParaRPr lang="en-US" sz="36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1752601" y="3085476"/>
            <a:ext cx="1326461" cy="1"/>
          </a:xfrm>
          <a:prstGeom prst="line">
            <a:avLst/>
          </a:prstGeom>
          <a:ln w="38100">
            <a:solidFill>
              <a:srgbClr val="C1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75937" y="4362139"/>
            <a:ext cx="2553324" cy="1"/>
          </a:xfrm>
          <a:prstGeom prst="line">
            <a:avLst/>
          </a:prstGeom>
          <a:ln w="38100">
            <a:solidFill>
              <a:srgbClr val="C1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7851" y="5448471"/>
            <a:ext cx="121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</a:t>
            </a:r>
            <a:r>
              <a:rPr lang="en-US" sz="2800" baseline="-25000" dirty="0" err="1" smtClean="0"/>
              <a:t>Randoop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Randoop</a:t>
            </a:r>
            <a:r>
              <a:rPr lang="en-US" baseline="-25000" dirty="0" smtClean="0"/>
              <a:t> </a:t>
            </a:r>
            <a:r>
              <a:rPr lang="en-US" dirty="0" smtClean="0"/>
              <a:t> /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other</a:t>
            </a: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1417638"/>
          <a:ext cx="6019800" cy="502920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504950"/>
                <a:gridCol w="1504950"/>
                <a:gridCol w="1504950"/>
                <a:gridCol w="150495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Randoop w/o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 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javax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prims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jelly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utilmde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collext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Randoop:</a:t>
            </a:r>
          </a:p>
          <a:p>
            <a:pPr lvl="1"/>
            <a:r>
              <a:rPr lang="en-US" dirty="0" smtClean="0"/>
              <a:t>High coverage very quickly</a:t>
            </a:r>
          </a:p>
          <a:p>
            <a:pPr lvl="1"/>
            <a:r>
              <a:rPr lang="en-US" dirty="0" smtClean="0"/>
              <a:t>More "serious" failures</a:t>
            </a:r>
          </a:p>
          <a:p>
            <a:r>
              <a:rPr lang="en-US" dirty="0" smtClean="0"/>
              <a:t>Naive:</a:t>
            </a:r>
          </a:p>
          <a:p>
            <a:pPr lvl="1"/>
            <a:r>
              <a:rPr lang="en-US" dirty="0" smtClean="0"/>
              <a:t>Good coverage, slower/less than Randoop</a:t>
            </a:r>
          </a:p>
          <a:p>
            <a:pPr lvl="1"/>
            <a:r>
              <a:rPr lang="en-US" dirty="0" smtClean="0"/>
              <a:t>More NPE failures</a:t>
            </a:r>
          </a:p>
          <a:p>
            <a:r>
              <a:rPr lang="en-US" dirty="0" smtClean="0"/>
              <a:t>Other techniques</a:t>
            </a:r>
          </a:p>
          <a:p>
            <a:pPr lvl="1"/>
            <a:r>
              <a:rPr lang="en-US" dirty="0" smtClean="0"/>
              <a:t>Not as effective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Mutation-based generation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Carlos Pacheco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Jeff Perkins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Randoop</a:t>
            </a:r>
          </a:p>
          <a:p>
            <a:pPr lvl="1"/>
            <a:r>
              <a:rPr lang="en-US" dirty="0" smtClean="0"/>
              <a:t>Achieves reasonable coverage</a:t>
            </a:r>
          </a:p>
          <a:p>
            <a:pPr lvl="1"/>
            <a:r>
              <a:rPr lang="en-US" dirty="0" smtClean="0"/>
              <a:t>Hits a coverage plateau</a:t>
            </a:r>
          </a:p>
          <a:p>
            <a:r>
              <a:rPr lang="en-US" dirty="0" smtClean="0"/>
              <a:t>Can we push the coverage plateau up?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 rot="16200000">
            <a:off x="2222250" y="4009101"/>
            <a:ext cx="2248005" cy="4284046"/>
          </a:xfrm>
          <a:prstGeom prst="arc">
            <a:avLst>
              <a:gd name="adj1" fmla="val 1688244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4114800" y="4301895"/>
            <a:ext cx="2771274" cy="8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2"/>
          </p:cNvCxnSpPr>
          <p:nvPr/>
        </p:nvCxnSpPr>
        <p:spPr>
          <a:xfrm rot="10800000">
            <a:off x="3346252" y="5027122"/>
            <a:ext cx="3525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0"/>
          </p:cNvCxnSpPr>
          <p:nvPr/>
        </p:nvCxnSpPr>
        <p:spPr>
          <a:xfrm rot="5400000" flipH="1" flipV="1">
            <a:off x="945218" y="5889514"/>
            <a:ext cx="541679" cy="260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2" y="6290459"/>
            <a:ext cx="7315200" cy="849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86837" y="5299421"/>
            <a:ext cx="199664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6074" y="4827066"/>
            <a:ext cx="1176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Randoop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8399" y="6290458"/>
            <a:ext cx="66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59164" y="5086341"/>
            <a:ext cx="111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coverage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86074" y="4030243"/>
            <a:ext cx="7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Goal</a:t>
            </a:r>
            <a:endParaRPr lang="en-US" sz="2400" i="1" dirty="0"/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3297321" y="4301895"/>
            <a:ext cx="817478" cy="725227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smtClean="0">
                <a:solidFill>
                  <a:srgbClr val="D70000"/>
                </a:solidFill>
              </a:rPr>
              <a:t>random </a:t>
            </a:r>
            <a:r>
              <a:rPr lang="en-US" dirty="0" smtClean="0"/>
              <a:t>generation with </a:t>
            </a:r>
            <a:r>
              <a:rPr lang="en-US" dirty="0" smtClean="0">
                <a:solidFill>
                  <a:srgbClr val="D70000"/>
                </a:solidFill>
              </a:rPr>
              <a:t>systematic</a:t>
            </a:r>
            <a:r>
              <a:rPr lang="en-US" dirty="0" smtClean="0"/>
              <a:t> mutation of method sequences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unrelated types</a:t>
            </a:r>
          </a:p>
          <a:p>
            <a:pPr lvl="1"/>
            <a:r>
              <a:rPr lang="en-US" dirty="0" smtClean="0"/>
              <a:t>related types (super, subclasses)</a:t>
            </a:r>
          </a:p>
          <a:p>
            <a:pPr lvl="1"/>
            <a:r>
              <a:rPr lang="en-US" dirty="0" smtClean="0"/>
              <a:t>aliasing</a:t>
            </a:r>
          </a:p>
          <a:p>
            <a:pPr lvl="1"/>
            <a:r>
              <a:rPr lang="en-US" dirty="0" smtClean="0"/>
              <a:t>structurally-equivalent objects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via dataflow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When coverage plateaus, stop random generation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Identify </a:t>
            </a:r>
            <a:r>
              <a:rPr lang="en-US" sz="2400" i="1" dirty="0" smtClean="0"/>
              <a:t>frontier branches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for each frontier branch: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000" dirty="0" smtClean="0"/>
              <a:t>Select candidate sequences (that reach frontier branches)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000" dirty="0" smtClean="0"/>
              <a:t>Track the variables whose data flows into branch condition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000" dirty="0" smtClean="0"/>
              <a:t>Systematically mutate the variables</a:t>
            </a:r>
          </a:p>
          <a:p>
            <a:pPr marL="1371600" lvl="2" indent="-514350"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76400"/>
            <a:ext cx="333821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Candidate sequence:</a:t>
            </a:r>
          </a:p>
          <a:p>
            <a:endParaRPr lang="en-US" dirty="0" smtClean="0"/>
          </a:p>
          <a:p>
            <a:r>
              <a:rPr lang="en-US" dirty="0" smtClean="0"/>
              <a:t>int var1 = 5;</a:t>
            </a:r>
          </a:p>
          <a:p>
            <a:r>
              <a:rPr lang="en-US" dirty="0" smtClean="0"/>
              <a:t>BinTree var2 = new BinTree(var1);</a:t>
            </a:r>
          </a:p>
          <a:p>
            <a:r>
              <a:rPr lang="en-US" dirty="0" smtClean="0"/>
              <a:t>int var3 = 2;</a:t>
            </a:r>
          </a:p>
          <a:p>
            <a:r>
              <a:rPr lang="en-US" dirty="0" smtClean="0"/>
              <a:t>t.add(var3);</a:t>
            </a:r>
          </a:p>
          <a:p>
            <a:r>
              <a:rPr lang="en-US" dirty="0" smtClean="0"/>
              <a:t>int var4 = 6;</a:t>
            </a:r>
          </a:p>
          <a:p>
            <a:r>
              <a:rPr lang="en-US" dirty="0" smtClean="0"/>
              <a:t>t.remove(</a:t>
            </a:r>
            <a:r>
              <a:rPr lang="en-US" dirty="0" smtClean="0">
                <a:solidFill>
                  <a:srgbClr val="000000"/>
                </a:solidFill>
              </a:rPr>
              <a:t>var4</a:t>
            </a:r>
            <a:r>
              <a:rPr lang="en-US" dirty="0" smtClean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30014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Frontier branch:</a:t>
            </a:r>
          </a:p>
          <a:p>
            <a:endParaRPr lang="en-US" dirty="0" smtClean="0"/>
          </a:p>
          <a:p>
            <a:r>
              <a:rPr lang="en-US" dirty="0" smtClean="0"/>
              <a:t>Class BinTree {</a:t>
            </a:r>
          </a:p>
          <a:p>
            <a:r>
              <a:rPr lang="en-US" dirty="0" smtClean="0"/>
              <a:t>public boolean remove(int x) {</a:t>
            </a:r>
          </a:p>
          <a:p>
            <a:r>
              <a:rPr lang="en-US" dirty="0" smtClean="0"/>
              <a:t>     . . .</a:t>
            </a:r>
          </a:p>
          <a:p>
            <a:r>
              <a:rPr lang="en-US" dirty="0" smtClean="0"/>
              <a:t>     if (current.value == x)</a:t>
            </a:r>
          </a:p>
          <a:p>
            <a:r>
              <a:rPr lang="en-US" dirty="0" smtClean="0"/>
              <a:t>     . . .</a:t>
            </a:r>
          </a:p>
          <a:p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24400"/>
            <a:ext cx="3227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Runtime analysis:</a:t>
            </a:r>
          </a:p>
          <a:p>
            <a:endParaRPr lang="en-US" dirty="0" smtClean="0"/>
          </a:p>
          <a:p>
            <a:r>
              <a:rPr lang="en-US" dirty="0" smtClean="0"/>
              <a:t>relevant variables: var3 and var4</a:t>
            </a:r>
          </a:p>
          <a:p>
            <a:r>
              <a:rPr lang="en-US" dirty="0" smtClean="0"/>
              <a:t>var3 was compared to 6</a:t>
            </a:r>
          </a:p>
          <a:p>
            <a:r>
              <a:rPr lang="en-US" dirty="0" smtClean="0"/>
              <a:t>var4 was compared to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4724400"/>
            <a:ext cx="321907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Strategy:</a:t>
            </a:r>
          </a:p>
          <a:p>
            <a:endParaRPr lang="en-US" dirty="0" smtClean="0"/>
          </a:p>
          <a:p>
            <a:r>
              <a:rPr lang="en-US" dirty="0" smtClean="0"/>
              <a:t>Modify every relevant variable</a:t>
            </a:r>
          </a:p>
          <a:p>
            <a:r>
              <a:rPr lang="en-US" dirty="0" smtClean="0"/>
              <a:t>to take on each compared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deconstruct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0200" y="3151187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verb [trans.]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(a text or a linguistic or conceptual system), typically in order to expose its hidden internal assumptions and contradictions and subvert its apparent significance or unity.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data flow at frontier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Tag each variable's runtime value on creation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On each operation, create a tree with the operation as the root and operands as branches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From branch tree, determine</a:t>
            </a:r>
          </a:p>
          <a:p>
            <a:pPr marL="1371600" lvl="2" indent="-514350">
              <a:buNone/>
            </a:pPr>
            <a:r>
              <a:rPr lang="en-US" sz="2000" dirty="0" smtClean="0"/>
              <a:t>	relevant variables</a:t>
            </a:r>
          </a:p>
          <a:p>
            <a:pPr marL="1371600" lvl="2" indent="-514350">
              <a:buNone/>
            </a:pPr>
            <a:r>
              <a:rPr lang="en-US" sz="2000" dirty="0" smtClean="0"/>
              <a:t>	values that each variable was compared to</a:t>
            </a:r>
          </a:p>
          <a:p>
            <a:pPr marL="971550" lvl="1" indent="-514350">
              <a:buNone/>
            </a:pPr>
            <a:r>
              <a:rPr lang="en-US" sz="2400" dirty="0" smtClean="0"/>
              <a:t> </a:t>
            </a:r>
          </a:p>
          <a:p>
            <a:pPr marL="571500" indent="-514350"/>
            <a:r>
              <a:rPr lang="en-US" dirty="0" smtClean="0"/>
              <a:t>Could also track control flow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mutation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variables</a:t>
            </a:r>
          </a:p>
          <a:p>
            <a:pPr lvl="1"/>
            <a:r>
              <a:rPr lang="en-US" dirty="0" smtClean="0"/>
              <a:t>For each primitive variable x:</a:t>
            </a:r>
          </a:p>
          <a:p>
            <a:pPr lvl="2">
              <a:buNone/>
            </a:pPr>
            <a:r>
              <a:rPr lang="en-US" dirty="0" smtClean="0"/>
              <a:t>Set x to compared values +/- {0, 1, 10, 100}</a:t>
            </a:r>
          </a:p>
          <a:p>
            <a:r>
              <a:rPr lang="en-US" dirty="0" smtClean="0"/>
              <a:t>Reference variables</a:t>
            </a:r>
          </a:p>
          <a:p>
            <a:pPr lvl="1"/>
            <a:r>
              <a:rPr lang="en-US" dirty="0" smtClean="0"/>
              <a:t>Given two variables x and </a:t>
            </a:r>
            <a:r>
              <a:rPr lang="en-US" dirty="0" err="1" smtClean="0"/>
              <a:t>y</a:t>
            </a:r>
            <a:r>
              <a:rPr lang="en-US" dirty="0" smtClean="0"/>
              <a:t> (of the same type):</a:t>
            </a:r>
          </a:p>
          <a:p>
            <a:pPr lvl="2"/>
            <a:r>
              <a:rPr lang="en-US" dirty="0" smtClean="0"/>
              <a:t>Replace uses of x by </a:t>
            </a:r>
            <a:r>
              <a:rPr lang="en-US" dirty="0" err="1" smtClean="0"/>
              <a:t>y</a:t>
            </a:r>
            <a:r>
              <a:rPr lang="en-US" dirty="0" smtClean="0"/>
              <a:t> (alias)</a:t>
            </a:r>
          </a:p>
          <a:p>
            <a:pPr lvl="2"/>
            <a:r>
              <a:rPr lang="en-US" dirty="0" smtClean="0"/>
              <a:t>Make x and </a:t>
            </a:r>
            <a:r>
              <a:rPr lang="en-US" dirty="0" err="1" smtClean="0"/>
              <a:t>y</a:t>
            </a:r>
            <a:r>
              <a:rPr lang="en-US" dirty="0" smtClean="0"/>
              <a:t> structurally equivalent (copy)</a:t>
            </a:r>
          </a:p>
          <a:p>
            <a:pPr lvl="2"/>
            <a:r>
              <a:rPr lang="en-US" dirty="0" smtClean="0"/>
              <a:t>Make one null, the other non-null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76400"/>
            <a:ext cx="305496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Candidate sequence:</a:t>
            </a:r>
          </a:p>
          <a:p>
            <a:endParaRPr lang="en-US" dirty="0" smtClean="0"/>
          </a:p>
          <a:p>
            <a:r>
              <a:rPr lang="en-US" dirty="0" smtClean="0"/>
              <a:t>int var0 = 100;</a:t>
            </a:r>
          </a:p>
          <a:p>
            <a:r>
              <a:rPr lang="en-US" dirty="0" smtClean="0"/>
              <a:t>int var1 = -1;</a:t>
            </a:r>
          </a:p>
          <a:p>
            <a:r>
              <a:rPr lang="en-US" dirty="0" smtClean="0"/>
              <a:t>List var2 = nCopies(var0, var1);</a:t>
            </a:r>
          </a:p>
          <a:p>
            <a:r>
              <a:rPr lang="en-US" dirty="0" smtClean="0"/>
              <a:t>shuffle(var2);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4038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Frontier branch:</a:t>
            </a:r>
          </a:p>
          <a:p>
            <a:endParaRPr lang="en-US" dirty="0" smtClean="0"/>
          </a:p>
          <a:p>
            <a:r>
              <a:rPr lang="en-US" dirty="0" smtClean="0"/>
              <a:t>public int </a:t>
            </a:r>
            <a:r>
              <a:rPr lang="en-US" dirty="0" err="1" smtClean="0"/>
              <a:t>next(int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. . .</a:t>
            </a:r>
          </a:p>
          <a:p>
            <a:r>
              <a:rPr lang="en-US" dirty="0" smtClean="0"/>
              <a:t>    if ((</a:t>
            </a:r>
            <a:r>
              <a:rPr lang="en-US" dirty="0" err="1" smtClean="0"/>
              <a:t>n</a:t>
            </a:r>
            <a:r>
              <a:rPr lang="en-US" dirty="0" smtClean="0"/>
              <a:t> &amp; -</a:t>
            </a:r>
            <a:r>
              <a:rPr lang="en-US" dirty="0" err="1" smtClean="0"/>
              <a:t>n</a:t>
            </a:r>
            <a:r>
              <a:rPr lang="en-US" dirty="0" smtClean="0"/>
              <a:t>)==</a:t>
            </a:r>
            <a:r>
              <a:rPr lang="en-US" dirty="0" err="1" smtClean="0"/>
              <a:t>n</a:t>
            </a:r>
            <a:r>
              <a:rPr lang="en-US" dirty="0" smtClean="0"/>
              <a:t>) // i.e. </a:t>
            </a:r>
            <a:r>
              <a:rPr lang="en-US" dirty="0" err="1" smtClean="0"/>
              <a:t>n</a:t>
            </a:r>
            <a:r>
              <a:rPr lang="en-US" dirty="0" smtClean="0"/>
              <a:t> is a power of 2</a:t>
            </a:r>
          </a:p>
          <a:p>
            <a:r>
              <a:rPr lang="en-US" dirty="0" smtClean="0"/>
              <a:t>     . . 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24400"/>
            <a:ext cx="29239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Runtime analysis:</a:t>
            </a:r>
          </a:p>
          <a:p>
            <a:endParaRPr lang="en-US" dirty="0" smtClean="0"/>
          </a:p>
          <a:p>
            <a:r>
              <a:rPr lang="en-US" dirty="0" smtClean="0"/>
              <a:t>Relevant variables: var0, var1</a:t>
            </a:r>
          </a:p>
          <a:p>
            <a:r>
              <a:rPr lang="en-US" dirty="0" smtClean="0"/>
              <a:t>var0 was compared to 4,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4724400"/>
            <a:ext cx="2384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Winning strategy:</a:t>
            </a:r>
          </a:p>
          <a:p>
            <a:endParaRPr lang="en-US" dirty="0" smtClean="0"/>
          </a:p>
          <a:p>
            <a:r>
              <a:rPr lang="en-US" dirty="0" smtClean="0"/>
              <a:t>set var0 to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76400"/>
            <a:ext cx="3304410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Candidate sequence:</a:t>
            </a:r>
          </a:p>
          <a:p>
            <a:r>
              <a:rPr lang="en-US" sz="1600" dirty="0" smtClean="0"/>
              <a:t>ArrayList var0 = new ArrayList();</a:t>
            </a:r>
          </a:p>
          <a:p>
            <a:r>
              <a:rPr lang="en-US" sz="1600" dirty="0" smtClean="0"/>
              <a:t>int var1 = 0;</a:t>
            </a:r>
          </a:p>
          <a:p>
            <a:r>
              <a:rPr lang="en-US" sz="1600" dirty="0" smtClean="0"/>
              <a:t>String var2 = "a";</a:t>
            </a:r>
          </a:p>
          <a:p>
            <a:r>
              <a:rPr lang="en-US" sz="1600" dirty="0" smtClean="0"/>
              <a:t>var0.add(var1, var2);</a:t>
            </a:r>
          </a:p>
          <a:p>
            <a:r>
              <a:rPr lang="en-US" sz="1600" dirty="0" smtClean="0"/>
              <a:t>int var4 = 1;</a:t>
            </a:r>
          </a:p>
          <a:p>
            <a:r>
              <a:rPr lang="en-US" sz="1600" dirty="0" smtClean="0"/>
              <a:t>String var5 = "a";</a:t>
            </a:r>
          </a:p>
          <a:p>
            <a:r>
              <a:rPr lang="en-US" sz="1600" dirty="0" smtClean="0"/>
              <a:t>var0.add(var4, var5);</a:t>
            </a:r>
          </a:p>
          <a:p>
            <a:r>
              <a:rPr lang="en-US" sz="1600" dirty="0" smtClean="0"/>
              <a:t>long var7 = 100;</a:t>
            </a:r>
          </a:p>
          <a:p>
            <a:r>
              <a:rPr lang="en-US" sz="1600" dirty="0" smtClean="0"/>
              <a:t>boolean var8 = var0.add(var7);</a:t>
            </a:r>
          </a:p>
          <a:p>
            <a:r>
              <a:rPr lang="en-US" sz="1600" dirty="0" smtClean="0"/>
              <a:t>int var9 = 0;</a:t>
            </a:r>
          </a:p>
          <a:p>
            <a:r>
              <a:rPr lang="en-US" sz="1600" dirty="0" smtClean="0"/>
              <a:t>short var10 = 0;</a:t>
            </a:r>
          </a:p>
          <a:p>
            <a:r>
              <a:rPr lang="en-US" sz="1600" dirty="0" smtClean="0"/>
              <a:t>Object var11 = var0.set(var9, var10);</a:t>
            </a:r>
          </a:p>
          <a:p>
            <a:r>
              <a:rPr lang="en-US" sz="1600" dirty="0" smtClean="0"/>
              <a:t>String var12 = "b";</a:t>
            </a:r>
          </a:p>
          <a:p>
            <a:r>
              <a:rPr lang="en-US" sz="1600" dirty="0" smtClean="0"/>
              <a:t>boolean var13 = var0.remove(var12);</a:t>
            </a:r>
          </a:p>
          <a:p>
            <a:r>
              <a:rPr lang="en-US" sz="1600" dirty="0" smtClean="0"/>
              <a:t>double var14 = 0.0;</a:t>
            </a:r>
          </a:p>
          <a:p>
            <a:r>
              <a:rPr lang="en-US" sz="1600" dirty="0" smtClean="0"/>
              <a:t>int var15 = var0.lastIndexOf(var14);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403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Frontier branch:</a:t>
            </a:r>
          </a:p>
          <a:p>
            <a:endParaRPr lang="en-US" dirty="0" smtClean="0"/>
          </a:p>
          <a:p>
            <a:r>
              <a:rPr lang="en-US" dirty="0" smtClean="0"/>
              <a:t>public int </a:t>
            </a:r>
            <a:r>
              <a:rPr lang="en-US" dirty="0" err="1" smtClean="0"/>
              <a:t>lastIndexOf(Object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. . .</a:t>
            </a:r>
          </a:p>
          <a:p>
            <a:r>
              <a:rPr lang="en-US" dirty="0" smtClean="0"/>
              <a:t>    for (int </a:t>
            </a:r>
            <a:r>
              <a:rPr lang="en-US" dirty="0" err="1" smtClean="0"/>
              <a:t>i</a:t>
            </a:r>
            <a:r>
              <a:rPr lang="en-US" dirty="0" smtClean="0"/>
              <a:t> = size-1 ; </a:t>
            </a:r>
            <a:r>
              <a:rPr lang="en-US" dirty="0" err="1" smtClean="0"/>
              <a:t>i</a:t>
            </a:r>
            <a:r>
              <a:rPr lang="en-US" dirty="0" smtClean="0"/>
              <a:t> &gt;= 0 ; </a:t>
            </a:r>
            <a:r>
              <a:rPr lang="en-US" dirty="0" err="1" smtClean="0"/>
              <a:t>i</a:t>
            </a:r>
            <a:r>
              <a:rPr lang="en-US" dirty="0" smtClean="0"/>
              <a:t>--)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if(elem.equals(elementData[i</a:t>
            </a:r>
            <a:r>
              <a:rPr lang="en-US" dirty="0" smtClean="0"/>
              <a:t>]))</a:t>
            </a:r>
          </a:p>
          <a:p>
            <a:r>
              <a:rPr lang="en-US" dirty="0" smtClean="0"/>
              <a:t>       . . 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24400"/>
            <a:ext cx="4198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Runtime analysis:</a:t>
            </a:r>
          </a:p>
          <a:p>
            <a:endParaRPr lang="en-US" dirty="0" smtClean="0"/>
          </a:p>
          <a:p>
            <a:r>
              <a:rPr lang="en-US" dirty="0" smtClean="0"/>
              <a:t>Relevant variables: var1, var9, var10, var14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76400"/>
            <a:ext cx="3304410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Candidate sequence:</a:t>
            </a:r>
          </a:p>
          <a:p>
            <a:r>
              <a:rPr lang="en-US" sz="1600" dirty="0" smtClean="0"/>
              <a:t>ArrayList var0 = new ArrayList();</a:t>
            </a:r>
          </a:p>
          <a:p>
            <a:r>
              <a:rPr lang="en-US" sz="1600" dirty="0" smtClean="0"/>
              <a:t>int var1 = 0;</a:t>
            </a:r>
          </a:p>
          <a:p>
            <a:r>
              <a:rPr lang="en-US" sz="1600" dirty="0" smtClean="0"/>
              <a:t>String var2 = "a";</a:t>
            </a:r>
          </a:p>
          <a:p>
            <a:r>
              <a:rPr lang="en-US" sz="1600" dirty="0" smtClean="0"/>
              <a:t>var0.add(var1, var2);</a:t>
            </a:r>
          </a:p>
          <a:p>
            <a:r>
              <a:rPr lang="en-US" sz="1600" dirty="0" smtClean="0"/>
              <a:t>int var4 = 1;</a:t>
            </a:r>
          </a:p>
          <a:p>
            <a:r>
              <a:rPr lang="en-US" sz="1600" dirty="0" smtClean="0"/>
              <a:t>String var5 = "a";</a:t>
            </a:r>
          </a:p>
          <a:p>
            <a:r>
              <a:rPr lang="en-US" sz="1600" dirty="0" smtClean="0"/>
              <a:t>var0.add(var4, var5);</a:t>
            </a:r>
          </a:p>
          <a:p>
            <a:r>
              <a:rPr lang="en-US" sz="1600" dirty="0" smtClean="0"/>
              <a:t>long var7 = 100;</a:t>
            </a:r>
          </a:p>
          <a:p>
            <a:r>
              <a:rPr lang="en-US" sz="1600" dirty="0" smtClean="0"/>
              <a:t>boolean var8 = var0.add(var7);</a:t>
            </a:r>
          </a:p>
          <a:p>
            <a:r>
              <a:rPr lang="en-US" sz="1600" dirty="0" smtClean="0"/>
              <a:t>int var9 = 0;</a:t>
            </a:r>
          </a:p>
          <a:p>
            <a:r>
              <a:rPr lang="en-US" sz="1600" dirty="0" smtClean="0"/>
              <a:t>short var10 = 0;</a:t>
            </a:r>
          </a:p>
          <a:p>
            <a:r>
              <a:rPr lang="en-US" sz="1600" dirty="0" smtClean="0"/>
              <a:t>Object var11 = var0.set(var9, var10);</a:t>
            </a:r>
          </a:p>
          <a:p>
            <a:r>
              <a:rPr lang="en-US" sz="1600" dirty="0" smtClean="0"/>
              <a:t>String var12 = "b";</a:t>
            </a:r>
          </a:p>
          <a:p>
            <a:r>
              <a:rPr lang="en-US" sz="1600" dirty="0" smtClean="0"/>
              <a:t>boolean var13 = var0.remove(var12);</a:t>
            </a:r>
          </a:p>
          <a:p>
            <a:r>
              <a:rPr lang="en-US" sz="1600" dirty="0" smtClean="0"/>
              <a:t>double var14 = 0.0;</a:t>
            </a:r>
          </a:p>
          <a:p>
            <a:r>
              <a:rPr lang="en-US" sz="1600" dirty="0" smtClean="0"/>
              <a:t>int var15 = var0.lastIndexOf(</a:t>
            </a:r>
            <a:r>
              <a:rPr lang="en-US" sz="1600" dirty="0" smtClean="0">
                <a:solidFill>
                  <a:srgbClr val="D70000"/>
                </a:solidFill>
              </a:rPr>
              <a:t>var14</a:t>
            </a:r>
            <a:r>
              <a:rPr lang="en-US" sz="1600" dirty="0" smtClean="0"/>
              <a:t>);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403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Frontier branch:</a:t>
            </a:r>
          </a:p>
          <a:p>
            <a:endParaRPr lang="en-US" dirty="0" smtClean="0"/>
          </a:p>
          <a:p>
            <a:r>
              <a:rPr lang="en-US" dirty="0" smtClean="0"/>
              <a:t>public int </a:t>
            </a:r>
            <a:r>
              <a:rPr lang="en-US" dirty="0" err="1" smtClean="0"/>
              <a:t>lastIndexOf(Object</a:t>
            </a:r>
            <a:r>
              <a:rPr lang="en-US" dirty="0" smtClean="0"/>
              <a:t> </a:t>
            </a:r>
            <a:r>
              <a:rPr lang="en-US" dirty="0" err="1" smtClean="0"/>
              <a:t>elem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. . .</a:t>
            </a:r>
          </a:p>
          <a:p>
            <a:r>
              <a:rPr lang="en-US" dirty="0" smtClean="0"/>
              <a:t>    for (int </a:t>
            </a:r>
            <a:r>
              <a:rPr lang="en-US" dirty="0" err="1" smtClean="0"/>
              <a:t>i</a:t>
            </a:r>
            <a:r>
              <a:rPr lang="en-US" dirty="0" smtClean="0"/>
              <a:t> = size-1 ; </a:t>
            </a:r>
            <a:r>
              <a:rPr lang="en-US" dirty="0" err="1" smtClean="0"/>
              <a:t>i</a:t>
            </a:r>
            <a:r>
              <a:rPr lang="en-US" dirty="0" smtClean="0"/>
              <a:t> &gt;= 0 ; </a:t>
            </a:r>
            <a:r>
              <a:rPr lang="en-US" dirty="0" err="1" smtClean="0"/>
              <a:t>i</a:t>
            </a:r>
            <a:r>
              <a:rPr lang="en-US" dirty="0" smtClean="0"/>
              <a:t>--)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if(elem.equals(elementData[i</a:t>
            </a:r>
            <a:r>
              <a:rPr lang="en-US" dirty="0" smtClean="0"/>
              <a:t>]))</a:t>
            </a:r>
          </a:p>
          <a:p>
            <a:r>
              <a:rPr lang="en-US" dirty="0" smtClean="0"/>
              <a:t>       . . 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724400"/>
            <a:ext cx="313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Winning strategy:</a:t>
            </a:r>
          </a:p>
          <a:p>
            <a:endParaRPr lang="en-US" dirty="0" smtClean="0"/>
          </a:p>
          <a:p>
            <a:r>
              <a:rPr lang="en-US" dirty="0" smtClean="0"/>
              <a:t>Replace uses of var14 with var</a:t>
            </a:r>
            <a:r>
              <a:rPr lang="en-US" dirty="0"/>
              <a:t>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Coverage-</a:t>
            </a:r>
            <a:r>
              <a:rPr lang="en-US" dirty="0" smtClean="0"/>
              <a:t>directed sequence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Randoop covered 933 of 2064 branches</a:t>
            </a:r>
          </a:p>
          <a:p>
            <a:pPr lvl="1"/>
            <a:r>
              <a:rPr lang="en-US" dirty="0" smtClean="0"/>
              <a:t>163 frontier branches</a:t>
            </a:r>
          </a:p>
          <a:p>
            <a:pPr lvl="1"/>
            <a:r>
              <a:rPr lang="en-US" dirty="0" smtClean="0"/>
              <a:t>Dataflow information was found for 29 frontier branches</a:t>
            </a:r>
          </a:p>
          <a:p>
            <a:r>
              <a:rPr lang="en-US" dirty="0" smtClean="0"/>
              <a:t>Mutation strategies were able to cover 19 of those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java class files as they are loaded</a:t>
            </a:r>
          </a:p>
          <a:p>
            <a:r>
              <a:rPr lang="en-US" dirty="0" smtClean="0"/>
              <a:t>Maintain tags for each runtime value</a:t>
            </a:r>
          </a:p>
          <a:p>
            <a:r>
              <a:rPr lang="en-US" dirty="0" smtClean="0"/>
              <a:t>When two values interact, merge their tags</a:t>
            </a:r>
          </a:p>
          <a:p>
            <a:r>
              <a:rPr lang="en-US" dirty="0" smtClean="0"/>
              <a:t>Create summaries for JDK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0200" y="3151187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verb [trans.]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  <a:r>
              <a:rPr lang="en-US" sz="2400" dirty="0" smtClean="0">
                <a:solidFill>
                  <a:srgbClr val="D70000"/>
                </a:solidFill>
              </a:rPr>
              <a:t> (a tool, algorithm or software system)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                                   typically in order to expose its hidden internal assumptions and </a:t>
            </a:r>
            <a:r>
              <a:rPr lang="en-US" sz="2400" dirty="0" smtClean="0">
                <a:solidFill>
                  <a:srgbClr val="D70000"/>
                </a:solidFill>
              </a:rPr>
              <a:t>components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400" dirty="0" smtClean="0">
                <a:solidFill>
                  <a:srgbClr val="D70000"/>
                </a:solidFill>
              </a:rPr>
              <a:t>evaluate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its apparent significance or unity.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715000" y="1395412"/>
            <a:ext cx="1828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(alt.)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deconstruct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Randoop's key</a:t>
            </a:r>
            <a:r>
              <a:rPr lang="en-US" smtClean="0"/>
              <a:t>, separable </a:t>
            </a:r>
            <a:r>
              <a:rPr lang="en-US" dirty="0" smtClean="0"/>
              <a:t>ideas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Determine their individual effectiveness</a:t>
            </a:r>
          </a:p>
          <a:p>
            <a:endParaRPr lang="en-US" dirty="0" smtClean="0"/>
          </a:p>
          <a:p>
            <a:r>
              <a:rPr lang="en-US" dirty="0" smtClean="0"/>
              <a:t>Determine their combination's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>
            <a:normAutofit/>
          </a:bodyPr>
          <a:lstStyle/>
          <a:p>
            <a:r>
              <a:rPr lang="en-US" dirty="0" smtClean="0"/>
              <a:t>Randoop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>
            <a:normAutofit/>
          </a:bodyPr>
          <a:lstStyle/>
          <a:p>
            <a:r>
              <a:rPr lang="en-US" dirty="0" smtClean="0"/>
              <a:t>Randoop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2" name="Group 21"/>
          <p:cNvGrpSpPr/>
          <p:nvPr/>
        </p:nvGrpSpPr>
        <p:grpSpPr>
          <a:xfrm>
            <a:off x="197058" y="1587564"/>
            <a:ext cx="3492291" cy="4023495"/>
            <a:chOff x="240848" y="2616743"/>
            <a:chExt cx="3492291" cy="4023495"/>
          </a:xfrm>
        </p:grpSpPr>
        <p:sp>
          <p:nvSpPr>
            <p:cNvPr id="16" name="TextBox 15"/>
            <p:cNvSpPr txBox="1"/>
            <p:nvPr/>
          </p:nvSpPr>
          <p:spPr>
            <a:xfrm>
              <a:off x="995368" y="5316799"/>
              <a:ext cx="2737771" cy="1323439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0" dirty="0" smtClean="0"/>
                <a:t>java.util.Collections</a:t>
              </a:r>
            </a:p>
            <a:p>
              <a:pPr algn="l"/>
              <a:r>
                <a:rPr lang="en-US" sz="1600" i="0" dirty="0" smtClean="0"/>
                <a:t>java.util.ArrayList</a:t>
              </a:r>
            </a:p>
            <a:p>
              <a:pPr algn="l"/>
              <a:r>
                <a:rPr lang="en-US" sz="1600" i="0" dirty="0" smtClean="0"/>
                <a:t>java.util.TreeSet</a:t>
              </a:r>
            </a:p>
            <a:p>
              <a:pPr algn="l"/>
              <a:r>
                <a:rPr lang="en-US" sz="1600" i="0" dirty="0" smtClean="0"/>
                <a:t>java.util.LinkedList</a:t>
              </a:r>
            </a:p>
            <a:p>
              <a:pPr algn="l"/>
              <a:r>
                <a:rPr lang="en-US" sz="1600" i="0" dirty="0" smtClean="0"/>
                <a:t>...</a:t>
              </a:r>
            </a:p>
          </p:txBody>
        </p:sp>
        <p:sp>
          <p:nvSpPr>
            <p:cNvPr id="18" name="Curved Right Arrow 17"/>
            <p:cNvSpPr/>
            <p:nvPr/>
          </p:nvSpPr>
          <p:spPr bwMode="auto">
            <a:xfrm>
              <a:off x="240848" y="2616743"/>
              <a:ext cx="766332" cy="3426946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9559"/>
            <a:ext cx="8610600" cy="504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30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8290382" cy="1216025"/>
          </a:xfrm>
        </p:spPr>
        <p:txBody>
          <a:bodyPr>
            <a:normAutofit/>
          </a:bodyPr>
          <a:lstStyle/>
          <a:p>
            <a:r>
              <a:rPr lang="en-US" dirty="0" smtClean="0"/>
              <a:t>Randoop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974846" y="1398497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c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lasses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under test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969906" y="2382509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properties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o check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92924" y="1476899"/>
            <a:ext cx="2865841" cy="15957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Verdana" pitchFamily="-112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Verdana" pitchFamily="-112" charset="0"/>
              </a:rPr>
              <a:t>feedback-directed random test generator</a:t>
            </a:r>
            <a:endParaRPr kumimoji="0" lang="en-US" sz="18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-112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6465578" y="1921752"/>
            <a:ext cx="1839201" cy="733564"/>
          </a:xfrm>
          <a:prstGeom prst="foldedCorner">
            <a:avLst>
              <a:gd name="adj" fmla="val 35052"/>
            </a:avLst>
          </a:prstGeom>
          <a:solidFill>
            <a:srgbClr val="FFFF9A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f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rPr>
              <a:t>ailing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Verdana" pitchFamily="-112" charset="0"/>
              </a:rPr>
              <a:t>test cases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12" charset="0"/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 bwMode="auto">
          <a:xfrm flipV="1">
            <a:off x="2809107" y="2274798"/>
            <a:ext cx="383817" cy="4744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Curved Connector 18"/>
          <p:cNvCxnSpPr>
            <a:stCxn id="9" idx="3"/>
            <a:endCxn id="11" idx="1"/>
          </p:cNvCxnSpPr>
          <p:nvPr/>
        </p:nvCxnSpPr>
        <p:spPr bwMode="auto">
          <a:xfrm>
            <a:off x="2814047" y="1765279"/>
            <a:ext cx="378877" cy="5095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 bwMode="auto">
          <a:xfrm>
            <a:off x="6058765" y="2274798"/>
            <a:ext cx="406813" cy="13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2" name="Group 21"/>
          <p:cNvGrpSpPr/>
          <p:nvPr/>
        </p:nvGrpSpPr>
        <p:grpSpPr>
          <a:xfrm>
            <a:off x="197058" y="1587564"/>
            <a:ext cx="3492291" cy="4023495"/>
            <a:chOff x="240848" y="2616743"/>
            <a:chExt cx="3492291" cy="4023495"/>
          </a:xfrm>
        </p:grpSpPr>
        <p:sp>
          <p:nvSpPr>
            <p:cNvPr id="16" name="TextBox 15"/>
            <p:cNvSpPr txBox="1"/>
            <p:nvPr/>
          </p:nvSpPr>
          <p:spPr>
            <a:xfrm>
              <a:off x="995368" y="5316799"/>
              <a:ext cx="2737771" cy="1323439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0" dirty="0" smtClean="0"/>
                <a:t>java.util.Collections</a:t>
              </a:r>
            </a:p>
            <a:p>
              <a:pPr algn="l"/>
              <a:r>
                <a:rPr lang="en-US" sz="1600" i="0" dirty="0" smtClean="0"/>
                <a:t>java.util.ArrayList</a:t>
              </a:r>
            </a:p>
            <a:p>
              <a:pPr algn="l"/>
              <a:r>
                <a:rPr lang="en-US" sz="1600" i="0" dirty="0" smtClean="0"/>
                <a:t>java.util.TreeSet</a:t>
              </a:r>
            </a:p>
            <a:p>
              <a:pPr algn="l"/>
              <a:r>
                <a:rPr lang="en-US" sz="1600" i="0" dirty="0" smtClean="0"/>
                <a:t>java.util.LinkedList</a:t>
              </a:r>
            </a:p>
            <a:p>
              <a:pPr algn="l"/>
              <a:r>
                <a:rPr lang="en-US" sz="1600" i="0" dirty="0" smtClean="0"/>
                <a:t>...</a:t>
              </a:r>
            </a:p>
          </p:txBody>
        </p:sp>
        <p:sp>
          <p:nvSpPr>
            <p:cNvPr id="18" name="Curved Right Arrow 17"/>
            <p:cNvSpPr/>
            <p:nvPr/>
          </p:nvSpPr>
          <p:spPr bwMode="auto">
            <a:xfrm>
              <a:off x="240848" y="2616743"/>
              <a:ext cx="766332" cy="3426946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349457" y="2648707"/>
            <a:ext cx="3389297" cy="1339355"/>
            <a:chOff x="393247" y="3677886"/>
            <a:chExt cx="3389297" cy="1339355"/>
          </a:xfrm>
        </p:grpSpPr>
        <p:sp>
          <p:nvSpPr>
            <p:cNvPr id="17" name="TextBox 16"/>
            <p:cNvSpPr txBox="1"/>
            <p:nvPr/>
          </p:nvSpPr>
          <p:spPr>
            <a:xfrm>
              <a:off x="994501" y="4432465"/>
              <a:ext cx="2788043" cy="584776"/>
            </a:xfrm>
            <a:prstGeom prst="rect">
              <a:avLst/>
            </a:prstGeom>
            <a:noFill/>
            <a:ln w="28575" cmpd="sng"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i="0" dirty="0" smtClean="0"/>
                <a:t>Reflexivity of equality:</a:t>
              </a:r>
            </a:p>
            <a:p>
              <a:pPr algn="l"/>
              <a:r>
                <a:rPr lang="en-US" sz="1600" i="0" dirty="0" smtClean="0">
                  <a:latin typeface="Symbol" charset="2"/>
                  <a:cs typeface="Symbol" charset="2"/>
                </a:rPr>
                <a:t>"</a:t>
              </a:r>
              <a:r>
                <a:rPr lang="en-US" sz="1600" i="0" dirty="0" smtClean="0"/>
                <a:t> o != null : o.equals(o) == true</a:t>
              </a:r>
            </a:p>
          </p:txBody>
        </p:sp>
        <p:sp>
          <p:nvSpPr>
            <p:cNvPr id="20" name="Curved Right Arrow 19"/>
            <p:cNvSpPr/>
            <p:nvPr/>
          </p:nvSpPr>
          <p:spPr bwMode="auto">
            <a:xfrm>
              <a:off x="393247" y="3677886"/>
              <a:ext cx="613066" cy="1172394"/>
            </a:xfrm>
            <a:prstGeom prst="curv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1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2066</Words>
  <Application>Microsoft Macintosh PowerPoint</Application>
  <PresentationFormat>On-screen Show (4:3)</PresentationFormat>
  <Paragraphs>624</Paragraphs>
  <Slides>47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 Recent Work, in Two Acts Carlos Pacheco 8/15/2008  Agenda</vt:lpstr>
      <vt:lpstr>Deconstructing Randoop</vt:lpstr>
      <vt:lpstr>deconstruct</vt:lpstr>
      <vt:lpstr>deconstruct</vt:lpstr>
      <vt:lpstr>Goals </vt:lpstr>
      <vt:lpstr>Randoop</vt:lpstr>
      <vt:lpstr>Randoop</vt:lpstr>
      <vt:lpstr>Randoop</vt:lpstr>
      <vt:lpstr>Randoop</vt:lpstr>
      <vt:lpstr>Feedback-directed random test generation</vt:lpstr>
      <vt:lpstr>Classifying a sequence</vt:lpstr>
      <vt:lpstr>Prior evaluation</vt:lpstr>
      <vt:lpstr>Randoop's two key ideas</vt:lpstr>
      <vt:lpstr>What makes it work?</vt:lpstr>
      <vt:lpstr>Four techniques</vt:lpstr>
      <vt:lpstr>Naive sequence generation</vt:lpstr>
      <vt:lpstr>Naive generation with feedback</vt:lpstr>
      <vt:lpstr>Randoop without feedback</vt:lpstr>
      <vt:lpstr>Review: four techniques</vt:lpstr>
      <vt:lpstr>Evaluation</vt:lpstr>
      <vt:lpstr>Libraries</vt:lpstr>
      <vt:lpstr>Input space size</vt:lpstr>
      <vt:lpstr>Input</vt:lpstr>
      <vt:lpstr>Other details</vt:lpstr>
      <vt:lpstr>Output</vt:lpstr>
      <vt:lpstr>Failures</vt:lpstr>
      <vt:lpstr>Failure kinds</vt:lpstr>
      <vt:lpstr>Coverage achieved</vt:lpstr>
      <vt:lpstr>Coverage vs. time</vt:lpstr>
      <vt:lpstr>Coverage vs. time</vt:lpstr>
      <vt:lpstr>Coverage vs. time</vt:lpstr>
      <vt:lpstr>tRandoop  /  tother</vt:lpstr>
      <vt:lpstr>Conclusion</vt:lpstr>
      <vt:lpstr>Mutation-based generation</vt:lpstr>
      <vt:lpstr>Motivation</vt:lpstr>
      <vt:lpstr>Idea</vt:lpstr>
      <vt:lpstr>Mutation via dataflow tracking</vt:lpstr>
      <vt:lpstr>Example</vt:lpstr>
      <vt:lpstr>Runtime analysis</vt:lpstr>
      <vt:lpstr>Sequence mutation strategies</vt:lpstr>
      <vt:lpstr>Example 2</vt:lpstr>
      <vt:lpstr>Example 3</vt:lpstr>
      <vt:lpstr>Example 3</vt:lpstr>
      <vt:lpstr>Coverage-directed sequence mutation</vt:lpstr>
      <vt:lpstr>Slide 46</vt:lpstr>
      <vt:lpstr>Dataflow implementation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Pacheco</dc:creator>
  <cp:lastModifiedBy>Carlos Pacheco</cp:lastModifiedBy>
  <cp:revision>229</cp:revision>
  <cp:lastPrinted>2008-08-15T13:08:04Z</cp:lastPrinted>
  <dcterms:created xsi:type="dcterms:W3CDTF">2008-10-10T16:30:43Z</dcterms:created>
  <dcterms:modified xsi:type="dcterms:W3CDTF">2008-10-10T16:31:15Z</dcterms:modified>
</cp:coreProperties>
</file>