
<file path=[Content_Types].xml><?xml version="1.0" encoding="utf-8"?>
<Types xmlns="http://schemas.openxmlformats.org/package/2006/content-types">
  <Override PartName="/ppt/slideLayouts/slideLayout6.xml" ContentType="application/vnd.openxmlformats-officedocument.presentationml.slideLayout+xml"/>
  <Override PartName="/ppt/slides/slide17.xml" ContentType="application/vnd.openxmlformats-officedocument.presentationml.slide+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s/slide20.xml" ContentType="application/vnd.openxmlformats-officedocument.presentationml.slide+xml"/>
  <Override PartName="/ppt/slides/slide22.xml" ContentType="application/vnd.openxmlformats-officedocument.presentationml.slide+xml"/>
  <Override PartName="/ppt/slides/slide24.xml" ContentType="application/vnd.openxmlformats-officedocument.presentationml.slide+xml"/>
  <Default Extension="bin" ContentType="application/vnd.openxmlformats-officedocument.presentationml.printerSettings"/>
  <Override PartName="/ppt/presProps.xml" ContentType="application/vnd.openxmlformats-officedocument.presentationml.presProps+xml"/>
  <Default Extension="vml" ContentType="application/vnd.openxmlformats-officedocument.vmlDrawing"/>
  <Override PartName="/ppt/presentation.xml" ContentType="application/vnd.openxmlformats-officedocument.presentationml.presentation.main+xml"/>
  <Default Extension="png" ContentType="image/png"/>
  <Override PartName="/ppt/notesMasters/notesMaster1.xml" ContentType="application/vnd.openxmlformats-officedocument.presentationml.notesMaster+xml"/>
  <Override PartName="/docProps/core.xml" ContentType="application/vnd.openxmlformats-package.core-properties+xml"/>
  <Default Extension="emf" ContentType="image/x-emf"/>
  <Override PartName="/ppt/slides/slide10.xml" ContentType="application/vnd.openxmlformats-officedocument.presentationml.slide+xml"/>
  <Override PartName="/ppt/slideLayouts/slideLayout1.xml" ContentType="application/vnd.openxmlformats-officedocument.presentationml.slideLayout+xml"/>
  <Override PartName="/ppt/slides/slide14.xml" ContentType="application/vnd.openxmlformats-officedocument.presentationml.slide+xml"/>
  <Override PartName="/ppt/slideLayouts/slideLayout3.xml" ContentType="application/vnd.openxmlformats-officedocument.presentationml.slideLayout+xml"/>
  <Override PartName="/ppt/slides/slide6.xml" ContentType="application/vnd.openxmlformats-officedocument.presentationml.slide+xml"/>
  <Override PartName="/ppt/slideLayouts/slideLayout7.xml" ContentType="application/vnd.openxmlformats-officedocument.presentationml.slideLayout+xml"/>
  <Override PartName="/ppt/slides/slide18.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Layouts/slideLayout5.xml" ContentType="application/vnd.openxmlformats-officedocument.presentationml.slideLayout+xml"/>
  <Override PartName="/ppt/slides/slide16.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theme/theme1.xml" ContentType="application/vnd.openxmlformats-officedocument.theme+xml"/>
  <Override PartName="/ppt/slides/slide2.xml" ContentType="application/vnd.openxmlformats-officedocument.presentationml.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s/slide21.xml" ContentType="application/vnd.openxmlformats-officedocument.presentationml.slide+xml"/>
  <Override PartName="/ppt/slides/slide23.xml" ContentType="application/vnd.openxmlformats-officedocument.presentationml.slide+xml"/>
  <Override PartName="/ppt/slides/slide25.xml" ContentType="application/vnd.openxmlformats-officedocument.presentationml.slide+xml"/>
  <Override PartName="/ppt/slideMasters/slideMaster1.xml" ContentType="application/vnd.openxmlformats-officedocument.presentationml.slideMaster+xml"/>
  <Default Extension="xml" ContentType="application/xml"/>
  <Default Extension="jpeg" ContentType="image/jpeg"/>
  <Default Extension="rels" ContentType="application/vnd.openxmlformats-package.relationships+xml"/>
  <Override PartName="/ppt/viewProps.xml" ContentType="application/vnd.openxmlformats-officedocument.presentationml.viewProps+xml"/>
  <Default Extension="xls" ContentType="application/vnd.ms-excel"/>
  <Override PartName="/docProps/app.xml" ContentType="application/vnd.openxmlformats-officedocument.extended-properties+xml"/>
  <Override PartName="/ppt/slides/slide11.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Layouts/slideLayout4.xml" ContentType="application/vnd.openxmlformats-officedocument.presentationml.slideLayout+xml"/>
  <Override PartName="/ppt/slides/slide15.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Layouts/slideLayout8.xml" ContentType="application/vnd.openxmlformats-officedocument.presentationml.slideLayout+xml"/>
  <Override PartName="/ppt/slides/slide19.xml" ContentType="application/vnd.openxmlformats-officedocument.presentationml.slide+xml"/>
  <Override PartName="/ppt/slideLayouts/slideLayout2.xml" ContentType="application/vnd.openxmlformats-officedocument.presentationml.slideLayout+xml"/>
  <Override PartName="/ppt/slides/slide13.xml" ContentType="application/vnd.openxmlformats-officedocument.presentationml.slide+xml"/>
  <Override PartName="/ppt/tableStyles.xml" ContentType="application/vnd.openxmlformats-officedocument.presentationml.tableStyles+xml"/>
  <Override PartName="/ppt/slides/slide5.xml" ContentType="application/vnd.openxmlformats-officedocument.presentationml.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7"/>
  </p:notesMasterIdLst>
  <p:sldIdLst>
    <p:sldId id="256" r:id="rId2"/>
    <p:sldId id="258" r:id="rId3"/>
    <p:sldId id="257" r:id="rId4"/>
    <p:sldId id="295" r:id="rId5"/>
    <p:sldId id="271" r:id="rId6"/>
    <p:sldId id="272" r:id="rId7"/>
    <p:sldId id="273" r:id="rId8"/>
    <p:sldId id="274" r:id="rId9"/>
    <p:sldId id="275" r:id="rId10"/>
    <p:sldId id="278" r:id="rId11"/>
    <p:sldId id="279" r:id="rId12"/>
    <p:sldId id="280" r:id="rId13"/>
    <p:sldId id="281" r:id="rId14"/>
    <p:sldId id="263" r:id="rId15"/>
    <p:sldId id="264" r:id="rId16"/>
    <p:sldId id="269" r:id="rId17"/>
    <p:sldId id="270" r:id="rId18"/>
    <p:sldId id="296" r:id="rId19"/>
    <p:sldId id="298" r:id="rId20"/>
    <p:sldId id="300" r:id="rId21"/>
    <p:sldId id="303" r:id="rId22"/>
    <p:sldId id="305" r:id="rId23"/>
    <p:sldId id="282" r:id="rId24"/>
    <p:sldId id="267" r:id="rId25"/>
    <p:sldId id="261"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94660"/>
  </p:normalViewPr>
  <p:slideViewPr>
    <p:cSldViewPr snapToObjects="1">
      <p:cViewPr varScale="1">
        <p:scale>
          <a:sx n="105" d="100"/>
          <a:sy n="105" d="100"/>
        </p:scale>
        <p:origin x="-98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 Type="http://schemas.openxmlformats.org/officeDocument/2006/relationships/slideMaster" Target="slideMasters/slideMaster1.xml"/><Relationship Id="rId19" Type="http://schemas.openxmlformats.org/officeDocument/2006/relationships/slide" Target="slides/slide18.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8" Type="http://schemas.openxmlformats.org/officeDocument/2006/relationships/slide" Target="slides/slide17.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 Id="rId2" Type="http://schemas.openxmlformats.org/officeDocument/2006/relationships/image" Target="../media/image3.emf"/><Relationship Id="rId3" Type="http://schemas.openxmlformats.org/officeDocument/2006/relationships/image" Target="../media/image4.emf"/><Relationship Id="rId4"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843AF3-CB47-FA44-BBB5-8488AD1B9C7E}" type="datetimeFigureOut">
              <a:rPr lang="en-US" smtClean="0"/>
              <a:pPr/>
              <a:t>9/8/08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FDC0FF-3898-0D41-A0C2-E0D65D8F6AE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82B1BB-017A-A342-8722-66F7330E5FAC}" type="slidenum">
              <a:rPr lang="en-US"/>
              <a:pPr/>
              <a:t>8</a:t>
            </a:fld>
            <a:endParaRPr 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r>
              <a:rPr lang="en-US"/>
              <a:t>On binary tree and fibonacci heap, randoop achieves higher coverage than both systematic and undirected generation. On binomial heap and tree map, randoop achieves the same coverage as systematic generation, but does so faster.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EAFB25-9C89-F24C-A10B-5AABE675D6FD}" type="datetimeFigureOut">
              <a:rPr lang="en-US" smtClean="0"/>
              <a:pPr/>
              <a:t>9/8/08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49B6F-BEFA-E04A-9BB8-B3B50B21D1C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EAFB25-9C89-F24C-A10B-5AABE675D6FD}" type="datetimeFigureOut">
              <a:rPr lang="en-US" smtClean="0"/>
              <a:pPr/>
              <a:t>9/8/08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49B6F-BEFA-E04A-9BB8-B3B50B21D1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EAFB25-9C89-F24C-A10B-5AABE675D6FD}" type="datetimeFigureOut">
              <a:rPr lang="en-US" smtClean="0"/>
              <a:pPr/>
              <a:t>9/8/08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49B6F-BEFA-E04A-9BB8-B3B50B21D1C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533400" y="0"/>
            <a:ext cx="8001000" cy="121602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533400" y="1524000"/>
            <a:ext cx="39243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524000"/>
            <a:ext cx="39243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33400" y="3886200"/>
            <a:ext cx="39243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0100" y="3886200"/>
            <a:ext cx="39243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09600" y="6245225"/>
            <a:ext cx="1981200" cy="476250"/>
          </a:xfrm>
        </p:spPr>
        <p:txBody>
          <a:bodyPr/>
          <a:lstStyle>
            <a:lvl1pPr>
              <a:defRPr/>
            </a:lvl1pPr>
          </a:lstStyle>
          <a:p>
            <a:endParaRPr lang="en-US"/>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endParaRPr lang="en-US"/>
          </a:p>
        </p:txBody>
      </p:sp>
      <p:sp>
        <p:nvSpPr>
          <p:cNvPr id="9" name="Slide Number Placeholder 8"/>
          <p:cNvSpPr>
            <a:spLocks noGrp="1"/>
          </p:cNvSpPr>
          <p:nvPr>
            <p:ph type="sldNum" sz="quarter" idx="12"/>
          </p:nvPr>
        </p:nvSpPr>
        <p:spPr>
          <a:xfrm>
            <a:off x="6553200" y="6245225"/>
            <a:ext cx="1981200" cy="476250"/>
          </a:xfrm>
        </p:spPr>
        <p:txBody>
          <a:bodyPr/>
          <a:lstStyle>
            <a:lvl1pPr>
              <a:defRPr smtClean="0"/>
            </a:lvl1pPr>
          </a:lstStyle>
          <a:p>
            <a:fld id="{1C2D40D1-9758-994E-8729-5521B66D783C}"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001000" cy="12160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33400" y="1524000"/>
            <a:ext cx="8001000" cy="4572000"/>
          </a:xfrm>
        </p:spPr>
        <p:txBody>
          <a:bodyPr/>
          <a:lstStyle/>
          <a:p>
            <a:endParaRPr lang="en-US"/>
          </a:p>
        </p:txBody>
      </p:sp>
      <p:sp>
        <p:nvSpPr>
          <p:cNvPr id="4" name="Date Placeholder 3"/>
          <p:cNvSpPr>
            <a:spLocks noGrp="1"/>
          </p:cNvSpPr>
          <p:nvPr>
            <p:ph type="dt" sz="half" idx="10"/>
          </p:nvPr>
        </p:nvSpPr>
        <p:spPr>
          <a:xfrm>
            <a:off x="609600" y="6245225"/>
            <a:ext cx="19812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1981200" cy="476250"/>
          </a:xfrm>
        </p:spPr>
        <p:txBody>
          <a:bodyPr/>
          <a:lstStyle>
            <a:lvl1pPr>
              <a:defRPr smtClean="0"/>
            </a:lvl1pPr>
          </a:lstStyle>
          <a:p>
            <a:fld id="{B1161B48-C1D5-624C-B39C-5346343EBD7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EAFB25-9C89-F24C-A10B-5AABE675D6FD}" type="datetimeFigureOut">
              <a:rPr lang="en-US" smtClean="0"/>
              <a:pPr/>
              <a:t>9/8/08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49B6F-BEFA-E04A-9BB8-B3B50B21D1C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EAFB25-9C89-F24C-A10B-5AABE675D6FD}" type="datetimeFigureOut">
              <a:rPr lang="en-US" smtClean="0"/>
              <a:pPr/>
              <a:t>9/8/08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49B6F-BEFA-E04A-9BB8-B3B50B21D1C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EAFB25-9C89-F24C-A10B-5AABE675D6FD}" type="datetimeFigureOut">
              <a:rPr lang="en-US" smtClean="0"/>
              <a:pPr/>
              <a:t>9/8/08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49B6F-BEFA-E04A-9BB8-B3B50B21D1C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EAFB25-9C89-F24C-A10B-5AABE675D6FD}" type="datetimeFigureOut">
              <a:rPr lang="en-US" smtClean="0"/>
              <a:pPr/>
              <a:t>9/8/08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649B6F-BEFA-E04A-9BB8-B3B50B21D1C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EAFB25-9C89-F24C-A10B-5AABE675D6FD}" type="datetimeFigureOut">
              <a:rPr lang="en-US" smtClean="0"/>
              <a:pPr/>
              <a:t>9/8/08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649B6F-BEFA-E04A-9BB8-B3B50B21D1C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EAFB25-9C89-F24C-A10B-5AABE675D6FD}" type="datetimeFigureOut">
              <a:rPr lang="en-US" smtClean="0"/>
              <a:pPr/>
              <a:t>9/8/08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649B6F-BEFA-E04A-9BB8-B3B50B21D1C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EAFB25-9C89-F24C-A10B-5AABE675D6FD}" type="datetimeFigureOut">
              <a:rPr lang="en-US" smtClean="0"/>
              <a:pPr/>
              <a:t>9/8/08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49B6F-BEFA-E04A-9BB8-B3B50B21D1C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EAFB25-9C89-F24C-A10B-5AABE675D6FD}" type="datetimeFigureOut">
              <a:rPr lang="en-US" smtClean="0"/>
              <a:pPr/>
              <a:t>9/8/08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49B6F-BEFA-E04A-9BB8-B3B50B21D1C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EAFB25-9C89-F24C-A10B-5AABE675D6FD}" type="datetimeFigureOut">
              <a:rPr lang="en-US" smtClean="0"/>
              <a:pPr/>
              <a:t>9/8/08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649B6F-BEFA-E04A-9BB8-B3B50B21D1C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Candar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Candara"/>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Candara"/>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Candara"/>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Candara"/>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Candar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vmlDrawing" Target="../drawings/vmlDrawing1.vml"/><Relationship Id="rId2" Type="http://schemas.openxmlformats.org/officeDocument/2006/relationships/slideLayout" Target="../slideLayouts/slideLayout12.xml"/><Relationship Id="rId3" Type="http://schemas.openxmlformats.org/officeDocument/2006/relationships/notesSlide" Target="../notesSlides/notesSlide1.xml"/><Relationship Id="rId4" Type="http://schemas.openxmlformats.org/officeDocument/2006/relationships/oleObject" Target="../embeddings/Microsoft_Excel_97_-_2004_Worksheet1.xls"/><Relationship Id="rId5" Type="http://schemas.openxmlformats.org/officeDocument/2006/relationships/oleObject" Target="../embeddings/Microsoft_Excel_97_-_2004_Worksheet2.xls"/><Relationship Id="rId6" Type="http://schemas.openxmlformats.org/officeDocument/2006/relationships/oleObject" Target="../embeddings/Microsoft_Excel_97_-_2004_Worksheet3.xls"/><Relationship Id="rId7" Type="http://schemas.openxmlformats.org/officeDocument/2006/relationships/oleObject" Target="../embeddings/Microsoft_Excel_97_-_2004_Worksheet4.xls"/></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Directed Random Testing Evaluation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t>Errors found: examples</a:t>
            </a:r>
          </a:p>
        </p:txBody>
      </p:sp>
      <p:sp>
        <p:nvSpPr>
          <p:cNvPr id="124931" name="Rectangle 3"/>
          <p:cNvSpPr>
            <a:spLocks noGrp="1" noChangeArrowheads="1"/>
          </p:cNvSpPr>
          <p:nvPr>
            <p:ph type="body" idx="1"/>
          </p:nvPr>
        </p:nvSpPr>
        <p:spPr>
          <a:xfrm>
            <a:off x="533400" y="1524000"/>
            <a:ext cx="8001000" cy="5151438"/>
          </a:xfrm>
        </p:spPr>
        <p:txBody>
          <a:bodyPr/>
          <a:lstStyle/>
          <a:p>
            <a:pPr>
              <a:lnSpc>
                <a:spcPct val="80000"/>
              </a:lnSpc>
            </a:pPr>
            <a:r>
              <a:rPr lang="en-US" sz="1800"/>
              <a:t>JDK Collections classes have 4 methods that create objects violating o.equals(o) contract</a:t>
            </a:r>
          </a:p>
          <a:p>
            <a:pPr>
              <a:lnSpc>
                <a:spcPct val="80000"/>
              </a:lnSpc>
            </a:pPr>
            <a:endParaRPr lang="en-US" sz="1800"/>
          </a:p>
          <a:p>
            <a:pPr>
              <a:lnSpc>
                <a:spcPct val="80000"/>
              </a:lnSpc>
            </a:pPr>
            <a:r>
              <a:rPr lang="en-US" sz="1800"/>
              <a:t>Javax.xml creates objects that cause hashCode and toString to crash, even though objects are well-formed XML constructs</a:t>
            </a:r>
          </a:p>
          <a:p>
            <a:pPr>
              <a:lnSpc>
                <a:spcPct val="80000"/>
              </a:lnSpc>
            </a:pPr>
            <a:endParaRPr lang="en-US" sz="1800"/>
          </a:p>
          <a:p>
            <a:pPr>
              <a:lnSpc>
                <a:spcPct val="80000"/>
              </a:lnSpc>
            </a:pPr>
            <a:r>
              <a:rPr lang="en-US" sz="1800"/>
              <a:t>Apache libraries have constructors that leave fields unset, leading to NPE on calls of equals, hashCode and toString (this only counts as one bug)</a:t>
            </a:r>
          </a:p>
          <a:p>
            <a:pPr>
              <a:lnSpc>
                <a:spcPct val="80000"/>
              </a:lnSpc>
            </a:pPr>
            <a:endParaRPr lang="en-US" sz="1800"/>
          </a:p>
          <a:p>
            <a:pPr>
              <a:lnSpc>
                <a:spcPct val="80000"/>
              </a:lnSpc>
            </a:pPr>
            <a:r>
              <a:rPr lang="en-US" sz="1800"/>
              <a:t>Many Apache classes require a call of an </a:t>
            </a:r>
            <a:r>
              <a:rPr lang="en-US" sz="1800" i="1"/>
              <a:t>init()</a:t>
            </a:r>
            <a:r>
              <a:rPr lang="en-US" sz="1800"/>
              <a:t> method before object is legal—led to many false positives</a:t>
            </a:r>
          </a:p>
          <a:p>
            <a:pPr>
              <a:lnSpc>
                <a:spcPct val="80000"/>
              </a:lnSpc>
            </a:pPr>
            <a:endParaRPr lang="en-US" sz="1800"/>
          </a:p>
          <a:p>
            <a:pPr>
              <a:lnSpc>
                <a:spcPct val="80000"/>
              </a:lnSpc>
            </a:pPr>
            <a:r>
              <a:rPr lang="en-US" sz="1800"/>
              <a:t>.Net framework has at least 175 methods that throw an exception forbidden by the library specification (NPE, out-of-bounds, of illegal state exception)</a:t>
            </a:r>
          </a:p>
          <a:p>
            <a:pPr>
              <a:lnSpc>
                <a:spcPct val="80000"/>
              </a:lnSpc>
            </a:pPr>
            <a:endParaRPr lang="en-US" sz="1800"/>
          </a:p>
          <a:p>
            <a:pPr>
              <a:lnSpc>
                <a:spcPct val="80000"/>
              </a:lnSpc>
            </a:pPr>
            <a:r>
              <a:rPr lang="en-US" sz="1800"/>
              <a:t>.Net framework has 8 methods that violate o.equals(o)</a:t>
            </a:r>
          </a:p>
          <a:p>
            <a:pPr>
              <a:lnSpc>
                <a:spcPct val="80000"/>
              </a:lnSpc>
            </a:pPr>
            <a:endParaRPr lang="en-US" sz="1800"/>
          </a:p>
          <a:p>
            <a:pPr>
              <a:lnSpc>
                <a:spcPct val="80000"/>
              </a:lnSpc>
            </a:pPr>
            <a:r>
              <a:rPr lang="en-US" sz="1800"/>
              <a:t>.Net framework loops forever on a legal but unexpected input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dirty="0" smtClean="0"/>
              <a:t>Comparison with model checking</a:t>
            </a:r>
            <a:endParaRPr lang="en-US" dirty="0"/>
          </a:p>
        </p:txBody>
      </p:sp>
      <p:sp>
        <p:nvSpPr>
          <p:cNvPr id="129027" name="Rectangle 3"/>
          <p:cNvSpPr>
            <a:spLocks noGrp="1" noChangeArrowheads="1"/>
          </p:cNvSpPr>
          <p:nvPr>
            <p:ph type="body" idx="1"/>
          </p:nvPr>
        </p:nvSpPr>
        <p:spPr>
          <a:xfrm>
            <a:off x="533400" y="1524000"/>
            <a:ext cx="8434388" cy="4572000"/>
          </a:xfrm>
        </p:spPr>
        <p:txBody>
          <a:bodyPr>
            <a:normAutofit fontScale="85000" lnSpcReduction="20000"/>
          </a:bodyPr>
          <a:lstStyle/>
          <a:p>
            <a:r>
              <a:rPr lang="en-US"/>
              <a:t>Used JPF to generate test inputs for the Java libraries (JDK and Apache)</a:t>
            </a:r>
          </a:p>
          <a:p>
            <a:pPr lvl="1"/>
            <a:r>
              <a:rPr lang="en-US"/>
              <a:t>Breadth-first search (suggested strategy)</a:t>
            </a:r>
          </a:p>
          <a:p>
            <a:pPr lvl="1"/>
            <a:r>
              <a:rPr lang="en-US"/>
              <a:t>max sequence length of 10</a:t>
            </a:r>
          </a:p>
          <a:p>
            <a:pPr lvl="1">
              <a:buFont typeface="Wingdings" pitchFamily="4" charset="2"/>
              <a:buNone/>
            </a:pPr>
            <a:endParaRPr lang="en-US"/>
          </a:p>
          <a:p>
            <a:r>
              <a:rPr lang="en-US"/>
              <a:t>JPF ran out of memory without finding any errors</a:t>
            </a:r>
          </a:p>
          <a:p>
            <a:pPr lvl="1"/>
            <a:r>
              <a:rPr lang="en-US"/>
              <a:t>Out of memory after 32 seconds on average</a:t>
            </a:r>
          </a:p>
          <a:p>
            <a:pPr lvl="1"/>
            <a:r>
              <a:rPr lang="en-US"/>
              <a:t>Spent most of its time systematically exploring a very </a:t>
            </a:r>
            <a:r>
              <a:rPr lang="en-US" i="1"/>
              <a:t>localized</a:t>
            </a:r>
            <a:r>
              <a:rPr lang="en-US"/>
              <a:t> portion of the space</a:t>
            </a:r>
          </a:p>
          <a:p>
            <a:endParaRPr lang="en-US"/>
          </a:p>
          <a:p>
            <a:r>
              <a:rPr lang="en-US"/>
              <a:t>For large libraries, </a:t>
            </a:r>
            <a:r>
              <a:rPr lang="en-US">
                <a:solidFill>
                  <a:schemeClr val="accent2"/>
                </a:solidFill>
              </a:rPr>
              <a:t>random,</a:t>
            </a:r>
            <a:r>
              <a:rPr lang="en-US" i="1"/>
              <a:t> </a:t>
            </a:r>
            <a:r>
              <a:rPr lang="en-US">
                <a:solidFill>
                  <a:schemeClr val="accent2"/>
                </a:solidFill>
              </a:rPr>
              <a:t>sparse sampling </a:t>
            </a:r>
            <a:r>
              <a:rPr lang="en-US"/>
              <a:t>seems to be more effective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normAutofit fontScale="90000"/>
          </a:bodyPr>
          <a:lstStyle/>
          <a:p>
            <a:pPr algn="just"/>
            <a:r>
              <a:rPr lang="en-US" dirty="0" smtClean="0"/>
              <a:t>Comparison with external random test generator</a:t>
            </a:r>
            <a:endParaRPr lang="en-US" dirty="0"/>
          </a:p>
        </p:txBody>
      </p:sp>
      <p:sp>
        <p:nvSpPr>
          <p:cNvPr id="132099" name="Rectangle 3"/>
          <p:cNvSpPr>
            <a:spLocks noGrp="1" noChangeArrowheads="1"/>
          </p:cNvSpPr>
          <p:nvPr>
            <p:ph type="body" idx="1"/>
          </p:nvPr>
        </p:nvSpPr>
        <p:spPr>
          <a:xfrm>
            <a:off x="533400" y="1524000"/>
            <a:ext cx="8242300" cy="4572000"/>
          </a:xfrm>
        </p:spPr>
        <p:txBody>
          <a:bodyPr/>
          <a:lstStyle/>
          <a:p>
            <a:r>
              <a:rPr lang="en-US" dirty="0"/>
              <a:t>JCrasher implements undirected random test generation</a:t>
            </a:r>
          </a:p>
          <a:p>
            <a:r>
              <a:rPr lang="en-US" dirty="0"/>
              <a:t>Creates random method call sequences</a:t>
            </a:r>
          </a:p>
          <a:p>
            <a:pPr lvl="1"/>
            <a:r>
              <a:rPr lang="en-US" dirty="0"/>
              <a:t>Does not use feedback from execution</a:t>
            </a:r>
          </a:p>
          <a:p>
            <a:r>
              <a:rPr lang="en-US" dirty="0"/>
              <a:t>Reports sequences that throw exceptions</a:t>
            </a:r>
          </a:p>
          <a:p>
            <a:r>
              <a:rPr lang="en-US" dirty="0"/>
              <a:t>Found 1 error on Java libraries</a:t>
            </a:r>
          </a:p>
          <a:p>
            <a:pPr lvl="1"/>
            <a:r>
              <a:rPr lang="en-US" dirty="0"/>
              <a:t>Reported 595 false positives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Regression testing</a:t>
            </a:r>
          </a:p>
        </p:txBody>
      </p:sp>
      <p:sp>
        <p:nvSpPr>
          <p:cNvPr id="130051" name="Rectangle 3"/>
          <p:cNvSpPr>
            <a:spLocks noGrp="1" noChangeArrowheads="1"/>
          </p:cNvSpPr>
          <p:nvPr>
            <p:ph type="body" idx="1"/>
          </p:nvPr>
        </p:nvSpPr>
        <p:spPr>
          <a:xfrm>
            <a:off x="533400" y="1524000"/>
            <a:ext cx="8413750" cy="4572000"/>
          </a:xfrm>
        </p:spPr>
        <p:txBody>
          <a:bodyPr>
            <a:normAutofit fontScale="85000" lnSpcReduction="10000"/>
          </a:bodyPr>
          <a:lstStyle/>
          <a:p>
            <a:r>
              <a:rPr lang="en-US"/>
              <a:t>Randoop can create </a:t>
            </a:r>
            <a:r>
              <a:rPr lang="en-US" i="1"/>
              <a:t>regression oracles</a:t>
            </a:r>
          </a:p>
          <a:p>
            <a:r>
              <a:rPr lang="en-US"/>
              <a:t>Generated test cases using JDK 1.5</a:t>
            </a:r>
          </a:p>
          <a:p>
            <a:pPr lvl="1"/>
            <a:r>
              <a:rPr lang="en-US"/>
              <a:t>Randoop generated 41K regression test cases</a:t>
            </a:r>
          </a:p>
          <a:p>
            <a:r>
              <a:rPr lang="en-US"/>
              <a:t>Ran resulting test cases on</a:t>
            </a:r>
          </a:p>
          <a:p>
            <a:pPr lvl="1"/>
            <a:r>
              <a:rPr lang="en-US"/>
              <a:t>JDK 1.6 Beta</a:t>
            </a:r>
          </a:p>
          <a:p>
            <a:pPr lvl="2"/>
            <a:r>
              <a:rPr lang="en-US"/>
              <a:t>25 test cases failed</a:t>
            </a:r>
          </a:p>
          <a:p>
            <a:pPr lvl="1"/>
            <a:r>
              <a:rPr lang="en-US"/>
              <a:t>Sun’s implementation of the JDK</a:t>
            </a:r>
          </a:p>
          <a:p>
            <a:pPr lvl="2"/>
            <a:r>
              <a:rPr lang="en-US"/>
              <a:t>73 test cases failed</a:t>
            </a:r>
          </a:p>
          <a:p>
            <a:pPr lvl="1"/>
            <a:r>
              <a:rPr lang="en-US"/>
              <a:t>Failing test cases pointed to 12 distinct errors</a:t>
            </a:r>
          </a:p>
          <a:p>
            <a:pPr lvl="1"/>
            <a:r>
              <a:rPr lang="en-US"/>
              <a:t>These errors were not found by the extensive compliance test suite that Sun provides to JDK developers</a:t>
            </a:r>
            <a:endParaRPr lang="en-US" i="1"/>
          </a:p>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study 1</a:t>
            </a:r>
            <a:endParaRPr lang="en-US" dirty="0"/>
          </a:p>
        </p:txBody>
      </p:sp>
      <p:sp>
        <p:nvSpPr>
          <p:cNvPr id="3" name="Content Placeholder 2"/>
          <p:cNvSpPr>
            <a:spLocks noGrp="1"/>
          </p:cNvSpPr>
          <p:nvPr>
            <p:ph idx="1"/>
          </p:nvPr>
        </p:nvSpPr>
        <p:spPr/>
        <p:txBody>
          <a:bodyPr>
            <a:normAutofit lnSpcReduction="10000"/>
          </a:bodyPr>
          <a:lstStyle/>
          <a:p>
            <a:r>
              <a:rPr lang="en-US" dirty="0" smtClean="0"/>
              <a:t>Goal: regression/compliance testing</a:t>
            </a:r>
          </a:p>
          <a:p>
            <a:r>
              <a:rPr lang="en-US" dirty="0" err="1" smtClean="0"/>
              <a:t>Meng</a:t>
            </a:r>
            <a:r>
              <a:rPr lang="en-US" dirty="0" smtClean="0"/>
              <a:t>. student at MIT, 3 weeks (part-time)</a:t>
            </a:r>
          </a:p>
          <a:p>
            <a:r>
              <a:rPr lang="en-US" dirty="0" smtClean="0"/>
              <a:t>Generated test cases using</a:t>
            </a:r>
            <a:r>
              <a:rPr lang="en-US" dirty="0" smtClean="0"/>
              <a:t> Sun 1.5 JDK</a:t>
            </a:r>
          </a:p>
          <a:p>
            <a:pPr lvl="1"/>
            <a:r>
              <a:rPr lang="en-US" dirty="0" smtClean="0"/>
              <a:t>Ran </a:t>
            </a:r>
            <a:r>
              <a:rPr lang="en-US" dirty="0" smtClean="0"/>
              <a:t>resulting test cases </a:t>
            </a:r>
            <a:r>
              <a:rPr lang="en-US" dirty="0" smtClean="0"/>
              <a:t>on Sun </a:t>
            </a:r>
            <a:r>
              <a:rPr lang="en-US" dirty="0" smtClean="0"/>
              <a:t>1.6 </a:t>
            </a:r>
            <a:r>
              <a:rPr lang="en-US" dirty="0" smtClean="0"/>
              <a:t>Beta, IBM 1.5</a:t>
            </a:r>
          </a:p>
          <a:p>
            <a:r>
              <a:rPr lang="en-US" dirty="0" smtClean="0"/>
              <a:t>Sun 1.6 Beta: 25 </a:t>
            </a:r>
            <a:r>
              <a:rPr lang="en-US" dirty="0" smtClean="0"/>
              <a:t>test cases failed</a:t>
            </a:r>
            <a:endParaRPr lang="en-US" dirty="0" smtClean="0"/>
          </a:p>
          <a:p>
            <a:r>
              <a:rPr lang="en-US" dirty="0" smtClean="0"/>
              <a:t>IBM 1.5: 73 test cases failed</a:t>
            </a:r>
          </a:p>
          <a:p>
            <a:r>
              <a:rPr lang="en-US" dirty="0" smtClean="0"/>
              <a:t>Failing </a:t>
            </a:r>
            <a:r>
              <a:rPr lang="en-US" dirty="0" smtClean="0"/>
              <a:t>test cases pointed to 12 distinct errors</a:t>
            </a:r>
            <a:endParaRPr lang="en-US" dirty="0" smtClean="0"/>
          </a:p>
          <a:p>
            <a:pPr lvl="1"/>
            <a:r>
              <a:rPr lang="en-US" dirty="0" smtClean="0"/>
              <a:t>not </a:t>
            </a:r>
            <a:r>
              <a:rPr lang="en-US" dirty="0" smtClean="0"/>
              <a:t>found by</a:t>
            </a:r>
            <a:r>
              <a:rPr lang="en-US" dirty="0" smtClean="0"/>
              <a:t> extensive Sun compliance test suite</a:t>
            </a:r>
          </a:p>
          <a:p>
            <a:endParaRPr lang="en-US" dirty="0" smtClean="0"/>
          </a:p>
          <a:p>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study 2</a:t>
            </a:r>
            <a:endParaRPr lang="en-US" dirty="0"/>
          </a:p>
        </p:txBody>
      </p:sp>
      <p:sp>
        <p:nvSpPr>
          <p:cNvPr id="3" name="Content Placeholder 2"/>
          <p:cNvSpPr>
            <a:spLocks noGrp="1"/>
          </p:cNvSpPr>
          <p:nvPr>
            <p:ph idx="1"/>
          </p:nvPr>
        </p:nvSpPr>
        <p:spPr/>
        <p:txBody>
          <a:bodyPr/>
          <a:lstStyle/>
          <a:p>
            <a:r>
              <a:rPr lang="en-US" dirty="0" smtClean="0"/>
              <a:t>Goal: usability</a:t>
            </a:r>
          </a:p>
          <a:p>
            <a:r>
              <a:rPr lang="en-US" dirty="0" smtClean="0"/>
              <a:t>3 PhD students, 2 weeks</a:t>
            </a:r>
          </a:p>
          <a:p>
            <a:r>
              <a:rPr lang="en-US" dirty="0" smtClean="0"/>
              <a:t>Applied Randoop to a library</a:t>
            </a:r>
          </a:p>
          <a:p>
            <a:pPr lvl="1"/>
            <a:r>
              <a:rPr lang="en-US" dirty="0" smtClean="0"/>
              <a:t>Ask them about their experience (to-do</a:t>
            </a:r>
            <a:r>
              <a:rPr lang="en-US" dirty="0" smtClean="0"/>
              <a:t>)</a:t>
            </a:r>
            <a:endParaRPr lang="en-US" dirty="0" smtClean="0"/>
          </a:p>
          <a:p>
            <a:pPr lvl="2"/>
            <a:r>
              <a:rPr lang="en-US" dirty="0" smtClean="0"/>
              <a:t>How was the tool easy to use?</a:t>
            </a:r>
          </a:p>
          <a:p>
            <a:pPr lvl="2"/>
            <a:r>
              <a:rPr lang="en-US" dirty="0" smtClean="0"/>
              <a:t>How was the tool difficult to use?</a:t>
            </a:r>
          </a:p>
          <a:p>
            <a:pPr lvl="2"/>
            <a:r>
              <a:rPr lang="en-US" dirty="0" smtClean="0"/>
              <a:t>Would they use the tool on their code in the future?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quotes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FDRT vs. symbolic execution</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dirty="0" smtClean="0">
                <a:latin typeface="Candara" pitchFamily="4" charset="0"/>
                <a:ea typeface="ＭＳ Ｐゴシック" pitchFamily="4" charset="-128"/>
                <a:cs typeface="ＭＳ Ｐゴシック" pitchFamily="4" charset="-128"/>
              </a:rPr>
              <a:t>Industrial case study</a:t>
            </a:r>
            <a:endParaRPr lang="en-US" dirty="0" smtClean="0">
              <a:latin typeface="Candara" pitchFamily="4" charset="0"/>
              <a:ea typeface="ＭＳ Ｐゴシック" pitchFamily="4" charset="-128"/>
              <a:cs typeface="ＭＳ Ｐゴシック" pitchFamily="4" charset="-128"/>
            </a:endParaRPr>
          </a:p>
        </p:txBody>
      </p:sp>
      <p:sp>
        <p:nvSpPr>
          <p:cNvPr id="27651" name="Content Placeholder 2"/>
          <p:cNvSpPr>
            <a:spLocks noGrp="1"/>
          </p:cNvSpPr>
          <p:nvPr>
            <p:ph idx="1"/>
          </p:nvPr>
        </p:nvSpPr>
        <p:spPr/>
        <p:txBody>
          <a:bodyPr>
            <a:normAutofit fontScale="85000" lnSpcReduction="10000"/>
          </a:bodyPr>
          <a:lstStyle/>
          <a:p>
            <a:pPr eaLnBrk="1" hangingPunct="1"/>
            <a:r>
              <a:rPr lang="en-US" dirty="0" smtClean="0">
                <a:latin typeface="Candara" pitchFamily="4" charset="0"/>
                <a:ea typeface="ＭＳ Ｐゴシック" pitchFamily="4" charset="-128"/>
                <a:cs typeface="ＭＳ Ｐゴシック" pitchFamily="4" charset="-128"/>
              </a:rPr>
              <a:t>Test team responsible for a critical .NET component</a:t>
            </a:r>
          </a:p>
          <a:p>
            <a:pPr lvl="1" eaLnBrk="1" hangingPunct="1">
              <a:buFont typeface="Lucida Grande" pitchFamily="4" charset="0"/>
              <a:buNone/>
            </a:pPr>
            <a:r>
              <a:rPr lang="en-US" dirty="0" smtClean="0">
                <a:latin typeface="Candara" pitchFamily="4" charset="0"/>
              </a:rPr>
              <a:t>          100KLOC,  large API,  used by all .NET applications</a:t>
            </a:r>
          </a:p>
          <a:p>
            <a:pPr lvl="2" eaLnBrk="1" hangingPunct="1">
              <a:buFont typeface="Courier New" pitchFamily="4" charset="0"/>
              <a:buNone/>
            </a:pPr>
            <a:endParaRPr lang="en-US" dirty="0" smtClean="0">
              <a:latin typeface="Candara" pitchFamily="4" charset="0"/>
              <a:ea typeface="ＭＳ Ｐゴシック" pitchFamily="4" charset="-128"/>
            </a:endParaRPr>
          </a:p>
          <a:p>
            <a:pPr eaLnBrk="1" hangingPunct="1"/>
            <a:r>
              <a:rPr lang="en-US" dirty="0" smtClean="0">
                <a:latin typeface="Candara" pitchFamily="4" charset="0"/>
                <a:ea typeface="ＭＳ Ｐゴシック" pitchFamily="4" charset="-128"/>
                <a:cs typeface="ＭＳ Ｐゴシック" pitchFamily="4" charset="-128"/>
              </a:rPr>
              <a:t>Highly stable, heavily tested</a:t>
            </a:r>
          </a:p>
          <a:p>
            <a:pPr lvl="1" eaLnBrk="1" hangingPunct="1"/>
            <a:r>
              <a:rPr lang="en-US" dirty="0" smtClean="0">
                <a:latin typeface="Candara" pitchFamily="4" charset="0"/>
              </a:rPr>
              <a:t>High reliability particularly important for this component</a:t>
            </a:r>
          </a:p>
          <a:p>
            <a:pPr lvl="1" eaLnBrk="1" hangingPunct="1"/>
            <a:r>
              <a:rPr lang="en-US" dirty="0" smtClean="0">
                <a:latin typeface="Candara" pitchFamily="4" charset="0"/>
              </a:rPr>
              <a:t>200 man years of testing effort (40 testers over 5 years)</a:t>
            </a:r>
          </a:p>
          <a:p>
            <a:pPr lvl="1" eaLnBrk="1" hangingPunct="1"/>
            <a:r>
              <a:rPr lang="en-US" dirty="0" smtClean="0">
                <a:latin typeface="Candara" pitchFamily="4" charset="0"/>
              </a:rPr>
              <a:t>Test engineer finds 20 new errors </a:t>
            </a:r>
            <a:r>
              <a:rPr lang="en-US" i="1" dirty="0" smtClean="0">
                <a:latin typeface="Candara" pitchFamily="4" charset="0"/>
              </a:rPr>
              <a:t>per year </a:t>
            </a:r>
            <a:r>
              <a:rPr lang="en-US" dirty="0" smtClean="0">
                <a:latin typeface="Candara" pitchFamily="4" charset="0"/>
              </a:rPr>
              <a:t>on average</a:t>
            </a:r>
          </a:p>
          <a:p>
            <a:pPr lvl="1" eaLnBrk="1" hangingPunct="1"/>
            <a:r>
              <a:rPr lang="en-US" dirty="0" smtClean="0">
                <a:latin typeface="Candara" pitchFamily="4" charset="0"/>
              </a:rPr>
              <a:t>High bar for any new test generation technique</a:t>
            </a:r>
          </a:p>
          <a:p>
            <a:pPr lvl="1" eaLnBrk="1" hangingPunct="1"/>
            <a:endParaRPr lang="en-US" dirty="0" smtClean="0">
              <a:latin typeface="Candara" pitchFamily="4" charset="0"/>
            </a:endParaRPr>
          </a:p>
          <a:p>
            <a:pPr eaLnBrk="1" hangingPunct="1"/>
            <a:r>
              <a:rPr lang="en-US" dirty="0" smtClean="0">
                <a:latin typeface="Candara" pitchFamily="4" charset="0"/>
                <a:ea typeface="ＭＳ Ｐゴシック" pitchFamily="4" charset="-128"/>
                <a:cs typeface="ＭＳ Ｐゴシック" pitchFamily="4" charset="-128"/>
              </a:rPr>
              <a:t>Many automatic techniques already applied</a:t>
            </a:r>
          </a:p>
        </p:txBody>
      </p:sp>
      <p:sp>
        <p:nvSpPr>
          <p:cNvPr id="27652" name="Slide Number Placeholder 3"/>
          <p:cNvSpPr>
            <a:spLocks noGrp="1"/>
          </p:cNvSpPr>
          <p:nvPr>
            <p:ph type="sldNum" sz="quarter" idx="12"/>
          </p:nvPr>
        </p:nvSpPr>
        <p:spPr>
          <a:noFill/>
        </p:spPr>
        <p:txBody>
          <a:bodyPr/>
          <a:lstStyle/>
          <a:p>
            <a:fld id="{B7A3FC49-6962-304F-AF6F-4B772FF60FCF}" type="slidenum">
              <a:rPr lang="en-US" smtClean="0">
                <a:latin typeface="Verdana" pitchFamily="4" charset="0"/>
                <a:ea typeface="ＭＳ Ｐゴシック" pitchFamily="4" charset="-128"/>
                <a:cs typeface="ＭＳ Ｐゴシック" pitchFamily="4" charset="-128"/>
              </a:rPr>
              <a:pPr/>
              <a:t>18</a:t>
            </a:fld>
            <a:endParaRPr lang="en-US" smtClean="0">
              <a:latin typeface="Verdana" pitchFamily="4" charset="0"/>
              <a:ea typeface="ＭＳ Ｐゴシック" pitchFamily="4" charset="-128"/>
              <a:cs typeface="ＭＳ Ｐゴシック" pitchFamily="4" charset="-128"/>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smtClean="0">
                <a:latin typeface="Candara" pitchFamily="4" charset="0"/>
                <a:ea typeface="ＭＳ Ｐゴシック" pitchFamily="4" charset="-128"/>
                <a:cs typeface="ＭＳ Ｐゴシック" pitchFamily="4" charset="-128"/>
              </a:rPr>
              <a:t>Case study </a:t>
            </a:r>
            <a:r>
              <a:rPr lang="en-US" dirty="0" smtClean="0">
                <a:latin typeface="Candara" pitchFamily="4" charset="0"/>
                <a:ea typeface="ＭＳ Ｐゴシック" pitchFamily="4" charset="-128"/>
                <a:cs typeface="ＭＳ Ｐゴシック" pitchFamily="4" charset="-128"/>
              </a:rPr>
              <a:t>results</a:t>
            </a:r>
            <a:endParaRPr lang="en-US" dirty="0" smtClean="0">
              <a:latin typeface="Candara" pitchFamily="4" charset="0"/>
              <a:ea typeface="ＭＳ Ｐゴシック" pitchFamily="4" charset="-128"/>
              <a:cs typeface="ＭＳ Ｐゴシック" pitchFamily="4" charset="-128"/>
            </a:endParaRPr>
          </a:p>
        </p:txBody>
      </p:sp>
      <p:sp>
        <p:nvSpPr>
          <p:cNvPr id="29699" name="Slide Number Placeholder 3"/>
          <p:cNvSpPr>
            <a:spLocks noGrp="1"/>
          </p:cNvSpPr>
          <p:nvPr>
            <p:ph type="sldNum" sz="quarter" idx="12"/>
          </p:nvPr>
        </p:nvSpPr>
        <p:spPr>
          <a:noFill/>
        </p:spPr>
        <p:txBody>
          <a:bodyPr/>
          <a:lstStyle/>
          <a:p>
            <a:fld id="{4B61EBCD-0098-A544-BA3B-202342646C76}" type="slidenum">
              <a:rPr lang="en-US" smtClean="0">
                <a:latin typeface="Verdana" pitchFamily="4" charset="0"/>
                <a:ea typeface="ＭＳ Ｐゴシック" pitchFamily="4" charset="-128"/>
                <a:cs typeface="ＭＳ Ｐゴシック" pitchFamily="4" charset="-128"/>
              </a:rPr>
              <a:pPr/>
              <a:t>19</a:t>
            </a:fld>
            <a:endParaRPr lang="en-US" smtClean="0">
              <a:latin typeface="Verdana" pitchFamily="4" charset="0"/>
              <a:ea typeface="ＭＳ Ｐゴシック" pitchFamily="4" charset="-128"/>
              <a:cs typeface="ＭＳ Ｐゴシック" pitchFamily="4" charset="-128"/>
            </a:endParaRPr>
          </a:p>
        </p:txBody>
      </p:sp>
      <p:graphicFrame>
        <p:nvGraphicFramePr>
          <p:cNvPr id="6" name="Table 5"/>
          <p:cNvGraphicFramePr>
            <a:graphicFrameLocks noGrp="1"/>
          </p:cNvGraphicFramePr>
          <p:nvPr/>
        </p:nvGraphicFramePr>
        <p:xfrm>
          <a:off x="831850" y="1417638"/>
          <a:ext cx="7559675" cy="1803956"/>
        </p:xfrm>
        <a:graphic>
          <a:graphicData uri="http://schemas.openxmlformats.org/drawingml/2006/table">
            <a:tbl>
              <a:tblPr/>
              <a:tblGrid>
                <a:gridCol w="3779838"/>
                <a:gridCol w="3779837"/>
              </a:tblGrid>
              <a:tr h="49696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FFFFFF"/>
                          </a:solidFill>
                          <a:effectLst/>
                          <a:latin typeface="Verdana" pitchFamily="4" charset="0"/>
                          <a:ea typeface="ＭＳ Ｐゴシック" pitchFamily="4" charset="-128"/>
                          <a:cs typeface="ＭＳ Ｐゴシック" pitchFamily="4" charset="-128"/>
                        </a:rPr>
                        <a:t>Human time spent interacting with Randoop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Verdana" pitchFamily="4" charset="0"/>
                          <a:ea typeface="ＭＳ Ｐゴシック" pitchFamily="4" charset="-128"/>
                          <a:cs typeface="ＭＳ Ｐゴシック" pitchFamily="4" charset="-128"/>
                        </a:rPr>
                        <a:t>15 hours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394416">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FFFFFF"/>
                          </a:solidFill>
                          <a:effectLst/>
                          <a:latin typeface="Verdana" pitchFamily="4" charset="0"/>
                          <a:ea typeface="ＭＳ Ｐゴシック" pitchFamily="4" charset="-128"/>
                          <a:cs typeface="ＭＳ Ｐゴシック" pitchFamily="4" charset="-128"/>
                        </a:rPr>
                        <a:t>CPU time running Randoop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Verdana" pitchFamily="4" charset="0"/>
                          <a:ea typeface="ＭＳ Ｐゴシック" pitchFamily="4" charset="-128"/>
                          <a:cs typeface="ＭＳ Ｐゴシック" pitchFamily="4" charset="-128"/>
                        </a:rPr>
                        <a:t>150 hours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r h="49696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Verdana" pitchFamily="4" charset="0"/>
                          <a:ea typeface="ＭＳ Ｐゴシック" pitchFamily="4" charset="-128"/>
                          <a:cs typeface="ＭＳ Ｐゴシック" pitchFamily="4" charset="-128"/>
                        </a:rPr>
                        <a:t>Total distinct method sequences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4" charset="0"/>
                          <a:ea typeface="ＭＳ Ｐゴシック" pitchFamily="4" charset="-128"/>
                          <a:cs typeface="ＭＳ Ｐゴシック" pitchFamily="4" charset="-128"/>
                        </a:rPr>
                        <a:t>4 million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394416">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FFFFFF"/>
                          </a:solidFill>
                          <a:effectLst/>
                          <a:latin typeface="Verdana" pitchFamily="4" charset="0"/>
                          <a:ea typeface="ＭＳ Ｐゴシック" pitchFamily="4" charset="-128"/>
                          <a:cs typeface="ＭＳ Ｐゴシック" pitchFamily="4" charset="-128"/>
                        </a:rPr>
                        <a:t>New errors revealed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4" charset="0"/>
                          <a:ea typeface="ＭＳ Ｐゴシック" pitchFamily="4" charset="-128"/>
                          <a:cs typeface="ＭＳ Ｐゴシック" pitchFamily="4" charset="-128"/>
                        </a:rPr>
                        <a:t>30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bl>
          </a:graphicData>
        </a:graphic>
      </p:graphicFrame>
      <p:sp>
        <p:nvSpPr>
          <p:cNvPr id="5" name="Content Placeholder 2"/>
          <p:cNvSpPr>
            <a:spLocks noGrp="1"/>
          </p:cNvSpPr>
          <p:nvPr>
            <p:ph idx="1"/>
          </p:nvPr>
        </p:nvSpPr>
        <p:spPr>
          <a:xfrm>
            <a:off x="296863" y="3797300"/>
            <a:ext cx="8569325" cy="2559050"/>
          </a:xfrm>
        </p:spPr>
        <p:txBody>
          <a:bodyPr>
            <a:normAutofit/>
          </a:bodyPr>
          <a:lstStyle/>
          <a:p>
            <a:pPr eaLnBrk="1" hangingPunct="1"/>
            <a:r>
              <a:rPr lang="en-US" sz="2400" dirty="0" smtClean="0">
                <a:latin typeface="Candara" pitchFamily="4" charset="0"/>
                <a:ea typeface="ＭＳ Ｐゴシック" pitchFamily="4" charset="-128"/>
                <a:cs typeface="ＭＳ Ｐゴシック" pitchFamily="4" charset="-128"/>
              </a:rPr>
              <a:t>Randoop </a:t>
            </a:r>
            <a:r>
              <a:rPr lang="en-US" sz="2400" dirty="0" smtClean="0">
                <a:latin typeface="Candara" pitchFamily="4" charset="0"/>
                <a:ea typeface="ＭＳ Ｐゴシック" pitchFamily="4" charset="-128"/>
                <a:cs typeface="ＭＳ Ｐゴシック" pitchFamily="4" charset="-128"/>
              </a:rPr>
              <a:t>revealed 30 new errors in 15 hours</a:t>
            </a:r>
            <a:r>
              <a:rPr lang="en-US" sz="2400" dirty="0" smtClean="0">
                <a:latin typeface="Candara" pitchFamily="4" charset="0"/>
                <a:ea typeface="ＭＳ Ｐゴシック" pitchFamily="4" charset="-128"/>
                <a:cs typeface="ＭＳ Ｐゴシック" pitchFamily="4" charset="-128"/>
              </a:rPr>
              <a:t> </a:t>
            </a:r>
            <a:r>
              <a:rPr lang="en-US" sz="2400" i="1" dirty="0" smtClean="0">
                <a:latin typeface="Candara" pitchFamily="4" charset="0"/>
                <a:ea typeface="ＭＳ Ｐゴシック" pitchFamily="4" charset="-128"/>
                <a:cs typeface="ＭＳ Ｐゴシック" pitchFamily="4" charset="-128"/>
              </a:rPr>
              <a:t>total</a:t>
            </a:r>
            <a:r>
              <a:rPr lang="en-US" sz="2400" dirty="0" smtClean="0">
                <a:latin typeface="Candara" pitchFamily="4" charset="0"/>
                <a:ea typeface="ＭＳ Ｐゴシック" pitchFamily="4" charset="-128"/>
                <a:cs typeface="ＭＳ Ｐゴシック" pitchFamily="4" charset="-128"/>
              </a:rPr>
              <a:t> human </a:t>
            </a:r>
            <a:r>
              <a:rPr lang="en-US" sz="2400" dirty="0" smtClean="0">
                <a:latin typeface="Candara" pitchFamily="4" charset="0"/>
                <a:ea typeface="ＭＳ Ｐゴシック" pitchFamily="4" charset="-128"/>
                <a:cs typeface="ＭＳ Ｐゴシック" pitchFamily="4" charset="-128"/>
              </a:rPr>
              <a:t>effort.</a:t>
            </a:r>
          </a:p>
          <a:p>
            <a:pPr lvl="1" eaLnBrk="1" hangingPunct="1">
              <a:buFont typeface="Lucida Grande" pitchFamily="4" charset="0"/>
              <a:buNone/>
            </a:pPr>
            <a:r>
              <a:rPr lang="en-US" sz="2000" dirty="0" smtClean="0">
                <a:latin typeface="Candara" pitchFamily="4" charset="0"/>
              </a:rPr>
              <a:t>(interacting </a:t>
            </a:r>
            <a:r>
              <a:rPr lang="en-US" sz="2000" dirty="0" smtClean="0">
                <a:latin typeface="Candara" pitchFamily="4" charset="0"/>
              </a:rPr>
              <a:t>with </a:t>
            </a:r>
            <a:r>
              <a:rPr lang="en-US" sz="2000" dirty="0" smtClean="0">
                <a:latin typeface="Candara" pitchFamily="4" charset="0"/>
              </a:rPr>
              <a:t>Randoop, inspecting results)</a:t>
            </a:r>
          </a:p>
          <a:p>
            <a:pPr lvl="1" eaLnBrk="1" hangingPunct="1">
              <a:buFont typeface="Lucida Grande" pitchFamily="4" charset="0"/>
              <a:buNone/>
            </a:pPr>
            <a:endParaRPr lang="en-US" sz="2000" dirty="0" smtClean="0">
              <a:latin typeface="Candara" pitchFamily="4" charset="0"/>
            </a:endParaRPr>
          </a:p>
          <a:p>
            <a:pPr eaLnBrk="1" hangingPunct="1"/>
            <a:r>
              <a:rPr lang="en-US" sz="2400" dirty="0" smtClean="0">
                <a:latin typeface="Candara" pitchFamily="4" charset="0"/>
                <a:ea typeface="ＭＳ Ｐゴシック" pitchFamily="4" charset="-128"/>
                <a:cs typeface="ＭＳ Ｐゴシック" pitchFamily="4" charset="-128"/>
              </a:rPr>
              <a:t>A test engineer discovers on average 1 new error per 100 hours of effort.</a:t>
            </a:r>
          </a:p>
          <a:p>
            <a:pPr eaLnBrk="1" hangingPunct="1"/>
            <a:endParaRPr lang="en-US" dirty="0" smtClean="0">
              <a:latin typeface="Candara" pitchFamily="4" charset="0"/>
              <a:ea typeface="ＭＳ Ｐゴシック" pitchFamily="4" charset="-128"/>
              <a:cs typeface="ＭＳ Ｐゴシック" pitchFamily="4" charset="-128"/>
            </a:endParaRPr>
          </a:p>
          <a:p>
            <a:pPr eaLnBrk="1" hangingPunct="1">
              <a:buFont typeface="Arial" pitchFamily="4" charset="0"/>
              <a:buNone/>
            </a:pPr>
            <a:endParaRPr lang="en-US" dirty="0" smtClean="0">
              <a:latin typeface="Candara" pitchFamily="4" charset="0"/>
              <a:ea typeface="ＭＳ Ｐゴシック" pitchFamily="4" charset="-128"/>
              <a:cs typeface="ＭＳ Ｐゴシック" pitchFamily="4" charset="-128"/>
            </a:endParaRPr>
          </a:p>
          <a:p>
            <a:pPr eaLnBrk="1" hangingPunct="1">
              <a:buFont typeface="Arial" pitchFamily="4" charset="0"/>
              <a:buNone/>
            </a:pPr>
            <a:endParaRPr lang="en-US" dirty="0" smtClean="0">
              <a:latin typeface="Candara" pitchFamily="4" charset="0"/>
              <a:ea typeface="ＭＳ Ｐゴシック" pitchFamily="4" charset="-128"/>
              <a:cs typeface="ＭＳ Ｐゴシック" pitchFamily="4"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FDRT evaluation: high-leve</a:t>
            </a:r>
            <a:r>
              <a:rPr lang="en-US" dirty="0" smtClean="0"/>
              <a:t>l</a:t>
            </a:r>
            <a:endParaRPr lang="en-US" dirty="0"/>
          </a:p>
        </p:txBody>
      </p:sp>
      <p:sp>
        <p:nvSpPr>
          <p:cNvPr id="6" name="Content Placeholder 5"/>
          <p:cNvSpPr>
            <a:spLocks noGrp="1"/>
          </p:cNvSpPr>
          <p:nvPr>
            <p:ph idx="1"/>
          </p:nvPr>
        </p:nvSpPr>
        <p:spPr/>
        <p:txBody>
          <a:bodyPr>
            <a:normAutofit fontScale="92500" lnSpcReduction="10000"/>
          </a:bodyPr>
          <a:lstStyle/>
          <a:p>
            <a:pPr lvl="1"/>
            <a:r>
              <a:rPr lang="en-US" dirty="0" smtClean="0"/>
              <a:t>Evaluate </a:t>
            </a:r>
            <a:r>
              <a:rPr lang="en-US" dirty="0" smtClean="0"/>
              <a:t>coverage</a:t>
            </a:r>
            <a:r>
              <a:rPr lang="en-US" dirty="0" smtClean="0"/>
              <a:t> and </a:t>
            </a:r>
            <a:r>
              <a:rPr lang="en-US" dirty="0" smtClean="0"/>
              <a:t>error</a:t>
            </a:r>
            <a:r>
              <a:rPr lang="en-US" dirty="0" smtClean="0"/>
              <a:t>-detection ability</a:t>
            </a:r>
            <a:r>
              <a:rPr lang="en-US" dirty="0" smtClean="0"/>
              <a:t> large</a:t>
            </a:r>
            <a:r>
              <a:rPr lang="en-US" dirty="0" smtClean="0"/>
              <a:t>, real, and stable</a:t>
            </a:r>
            <a:r>
              <a:rPr lang="en-US" dirty="0" smtClean="0"/>
              <a:t> </a:t>
            </a:r>
            <a:r>
              <a:rPr lang="en-US" dirty="0" smtClean="0"/>
              <a:t>libraries</a:t>
            </a:r>
            <a:r>
              <a:rPr lang="en-US" dirty="0" smtClean="0"/>
              <a:t> tot. </a:t>
            </a:r>
            <a:r>
              <a:rPr lang="en-US" dirty="0" smtClean="0"/>
              <a:t>80</a:t>
            </a:r>
            <a:r>
              <a:rPr lang="en-US" dirty="0" smtClean="0"/>
              <a:t>0KLOC</a:t>
            </a:r>
            <a:r>
              <a:rPr lang="en-US" dirty="0" smtClean="0"/>
              <a:t>.</a:t>
            </a:r>
            <a:endParaRPr lang="en-US" dirty="0" smtClean="0"/>
          </a:p>
          <a:p>
            <a:pPr lvl="1"/>
            <a:r>
              <a:rPr lang="en-US" dirty="0" smtClean="0"/>
              <a:t>Internal evaluation</a:t>
            </a:r>
          </a:p>
          <a:p>
            <a:pPr lvl="2"/>
            <a:r>
              <a:rPr lang="en-US" dirty="0" smtClean="0"/>
              <a:t>Compare with basic random generation (random walk)</a:t>
            </a:r>
          </a:p>
          <a:p>
            <a:pPr lvl="2"/>
            <a:r>
              <a:rPr lang="en-US" dirty="0" smtClean="0"/>
              <a:t>Evaluate key ideas</a:t>
            </a:r>
          </a:p>
          <a:p>
            <a:pPr lvl="1"/>
            <a:r>
              <a:rPr lang="en-US" dirty="0" smtClean="0"/>
              <a:t>External evaluation</a:t>
            </a:r>
          </a:p>
          <a:p>
            <a:pPr lvl="2"/>
            <a:r>
              <a:rPr lang="en-US" dirty="0" smtClean="0"/>
              <a:t>Compare with host of systematic techniques</a:t>
            </a:r>
          </a:p>
          <a:p>
            <a:pPr lvl="3"/>
            <a:r>
              <a:rPr lang="en-US" dirty="0" smtClean="0"/>
              <a:t>Experimentally</a:t>
            </a:r>
          </a:p>
          <a:p>
            <a:pPr lvl="3"/>
            <a:r>
              <a:rPr lang="en-US" dirty="0" smtClean="0"/>
              <a:t>Industrial case studies</a:t>
            </a:r>
          </a:p>
          <a:p>
            <a:pPr lvl="1"/>
            <a:r>
              <a:rPr lang="en-US" dirty="0" smtClean="0"/>
              <a:t>Minimization</a:t>
            </a:r>
          </a:p>
          <a:p>
            <a:pPr lvl="1"/>
            <a:r>
              <a:rPr lang="en-US" dirty="0" smtClean="0"/>
              <a:t>Random/enumerative generation</a:t>
            </a:r>
          </a:p>
          <a:p>
            <a:pPr lvl="1">
              <a:buNone/>
            </a:pPr>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normAutofit/>
          </a:bodyPr>
          <a:lstStyle/>
          <a:p>
            <a:pPr eaLnBrk="1" hangingPunct="1"/>
            <a:r>
              <a:rPr lang="en-US" dirty="0" smtClean="0">
                <a:latin typeface="Candara" pitchFamily="4" charset="0"/>
                <a:ea typeface="ＭＳ Ｐゴシック" pitchFamily="4" charset="-128"/>
                <a:cs typeface="ＭＳ Ｐゴシック" pitchFamily="4" charset="-128"/>
              </a:rPr>
              <a:t>Example</a:t>
            </a:r>
            <a:r>
              <a:rPr lang="en-US" dirty="0" smtClean="0">
                <a:latin typeface="Candara" pitchFamily="4" charset="0"/>
                <a:ea typeface="ＭＳ Ｐゴシック" pitchFamily="4" charset="-128"/>
                <a:cs typeface="ＭＳ Ｐゴシック" pitchFamily="4" charset="-128"/>
              </a:rPr>
              <a:t> errors</a:t>
            </a:r>
            <a:endParaRPr lang="en-US" dirty="0" smtClean="0">
              <a:latin typeface="Candara" pitchFamily="4" charset="0"/>
              <a:ea typeface="ＭＳ Ｐゴシック" pitchFamily="4" charset="-128"/>
              <a:cs typeface="ＭＳ Ｐゴシック" pitchFamily="4" charset="-128"/>
            </a:endParaRPr>
          </a:p>
        </p:txBody>
      </p:sp>
      <p:sp>
        <p:nvSpPr>
          <p:cNvPr id="31747" name="Content Placeholder 2"/>
          <p:cNvSpPr>
            <a:spLocks noGrp="1"/>
          </p:cNvSpPr>
          <p:nvPr>
            <p:ph idx="1"/>
          </p:nvPr>
        </p:nvSpPr>
        <p:spPr>
          <a:xfrm>
            <a:off x="533400" y="1524000"/>
            <a:ext cx="8247063" cy="5197475"/>
          </a:xfrm>
        </p:spPr>
        <p:txBody>
          <a:bodyPr>
            <a:normAutofit/>
          </a:bodyPr>
          <a:lstStyle/>
          <a:p>
            <a:pPr eaLnBrk="1" hangingPunct="1"/>
            <a:r>
              <a:rPr lang="en-US" sz="2400" dirty="0" smtClean="0">
                <a:latin typeface="Candara" pitchFamily="4" charset="0"/>
                <a:ea typeface="ＭＳ Ｐゴシック" pitchFamily="4" charset="-128"/>
                <a:cs typeface="ＭＳ Ｐゴシック" pitchFamily="4" charset="-128"/>
              </a:rPr>
              <a:t>library reported new </a:t>
            </a:r>
            <a:r>
              <a:rPr lang="en-US" sz="2400" dirty="0" smtClean="0">
                <a:latin typeface="Candara" pitchFamily="4" charset="0"/>
                <a:ea typeface="ＭＳ Ｐゴシック" pitchFamily="4" charset="-128"/>
                <a:cs typeface="ＭＳ Ｐゴシック" pitchFamily="4" charset="-128"/>
              </a:rPr>
              <a:t>reference to an invalid address</a:t>
            </a:r>
            <a:endParaRPr lang="en-US" sz="2400" dirty="0" smtClean="0">
              <a:latin typeface="Candara" pitchFamily="4" charset="0"/>
              <a:ea typeface="ＭＳ Ｐゴシック" pitchFamily="4" charset="-128"/>
              <a:cs typeface="ＭＳ Ｐゴシック" pitchFamily="4" charset="-128"/>
            </a:endParaRPr>
          </a:p>
          <a:p>
            <a:pPr lvl="1"/>
            <a:r>
              <a:rPr lang="en-US" sz="1800" dirty="0" smtClean="0">
                <a:latin typeface="Candara" pitchFamily="4" charset="0"/>
                <a:ea typeface="ＭＳ Ｐゴシック" pitchFamily="4" charset="-128"/>
                <a:cs typeface="ＭＳ Ｐゴシック" pitchFamily="4" charset="-128"/>
              </a:rPr>
              <a:t>In </a:t>
            </a:r>
            <a:r>
              <a:rPr lang="en-US" sz="1800" dirty="0" smtClean="0">
                <a:latin typeface="Candara" pitchFamily="4" charset="0"/>
                <a:ea typeface="ＭＳ Ｐゴシック" pitchFamily="4" charset="-128"/>
                <a:cs typeface="ＭＳ Ｐゴシック" pitchFamily="4" charset="-128"/>
              </a:rPr>
              <a:t>code for which existing tests achieved 100% branch </a:t>
            </a:r>
            <a:r>
              <a:rPr lang="en-US" sz="1800" dirty="0" smtClean="0">
                <a:latin typeface="Candara" pitchFamily="4" charset="0"/>
                <a:ea typeface="ＭＳ Ｐゴシック" pitchFamily="4" charset="-128"/>
                <a:cs typeface="ＭＳ Ｐゴシック" pitchFamily="4" charset="-128"/>
              </a:rPr>
              <a:t>coverage</a:t>
            </a:r>
          </a:p>
          <a:p>
            <a:pPr lvl="1"/>
            <a:endParaRPr lang="en-US" sz="1800" dirty="0" smtClean="0">
              <a:latin typeface="Candara" pitchFamily="4" charset="0"/>
              <a:ea typeface="ＭＳ Ｐゴシック" pitchFamily="4" charset="-128"/>
              <a:cs typeface="ＭＳ Ｐゴシック" pitchFamily="4" charset="-128"/>
            </a:endParaRPr>
          </a:p>
          <a:p>
            <a:r>
              <a:rPr lang="en-US" sz="2400" dirty="0" smtClean="0">
                <a:latin typeface="Candara" pitchFamily="4" charset="0"/>
                <a:ea typeface="ＭＳ Ｐゴシック" pitchFamily="4" charset="-128"/>
                <a:cs typeface="ＭＳ Ｐゴシック" pitchFamily="4" charset="-128"/>
              </a:rPr>
              <a:t>Rarely</a:t>
            </a:r>
            <a:r>
              <a:rPr lang="en-US" sz="2400" dirty="0" smtClean="0">
                <a:latin typeface="Candara" pitchFamily="4" charset="0"/>
                <a:ea typeface="ＭＳ Ｐゴシック" pitchFamily="4" charset="-128"/>
                <a:cs typeface="ＭＳ Ｐゴシック" pitchFamily="4" charset="-128"/>
              </a:rPr>
              <a:t>-used exception was missing message in </a:t>
            </a:r>
            <a:r>
              <a:rPr lang="en-US" sz="2400" dirty="0" smtClean="0">
                <a:latin typeface="Candara" pitchFamily="4" charset="0"/>
                <a:ea typeface="ＭＳ Ｐゴシック" pitchFamily="4" charset="-128"/>
                <a:cs typeface="ＭＳ Ｐゴシック" pitchFamily="4" charset="-128"/>
              </a:rPr>
              <a:t>file</a:t>
            </a:r>
          </a:p>
          <a:p>
            <a:pPr lvl="1"/>
            <a:r>
              <a:rPr lang="en-US" sz="1800" dirty="0" smtClean="0">
                <a:latin typeface="Candara" pitchFamily="4" charset="0"/>
                <a:ea typeface="ＭＳ Ｐゴシック" pitchFamily="4" charset="-128"/>
                <a:cs typeface="ＭＳ Ｐゴシック" pitchFamily="4" charset="-128"/>
              </a:rPr>
              <a:t>That another test tool was supposed to check for</a:t>
            </a:r>
          </a:p>
          <a:p>
            <a:pPr lvl="1"/>
            <a:r>
              <a:rPr lang="en-US" sz="1800" dirty="0" smtClean="0">
                <a:latin typeface="Candara" pitchFamily="4" charset="0"/>
                <a:ea typeface="ＭＳ Ｐゴシック" pitchFamily="4" charset="-128"/>
                <a:cs typeface="ＭＳ Ｐゴシック" pitchFamily="4" charset="-128"/>
              </a:rPr>
              <a:t>Led to fix in testing tool in addition to library</a:t>
            </a:r>
          </a:p>
          <a:p>
            <a:endParaRPr lang="en-US" sz="2400" dirty="0" smtClean="0">
              <a:latin typeface="Candara" pitchFamily="4" charset="0"/>
              <a:ea typeface="ＭＳ Ｐゴシック" pitchFamily="4" charset="-128"/>
              <a:cs typeface="ＭＳ Ｐゴシック" pitchFamily="4" charset="-128"/>
            </a:endParaRPr>
          </a:p>
          <a:p>
            <a:r>
              <a:rPr lang="en-US" sz="2400" dirty="0" smtClean="0">
                <a:latin typeface="Candara" pitchFamily="4" charset="0"/>
                <a:ea typeface="ＭＳ Ｐゴシック" pitchFamily="4" charset="-128"/>
                <a:cs typeface="ＭＳ Ｐゴシック" pitchFamily="4" charset="-128"/>
              </a:rPr>
              <a:t>Concurrency errors</a:t>
            </a:r>
          </a:p>
          <a:p>
            <a:pPr lvl="1"/>
            <a:r>
              <a:rPr lang="en-US" sz="1800" dirty="0" smtClean="0">
                <a:latin typeface="Candara" pitchFamily="4" charset="0"/>
                <a:ea typeface="ＭＳ Ｐゴシック" pitchFamily="4" charset="-128"/>
                <a:cs typeface="ＭＳ Ｐゴシック" pitchFamily="4" charset="-128"/>
              </a:rPr>
              <a:t>By combining Randoop with stress tester</a:t>
            </a:r>
          </a:p>
          <a:p>
            <a:endParaRPr lang="en-US" sz="2400" dirty="0" smtClean="0">
              <a:latin typeface="Candara" pitchFamily="4" charset="0"/>
              <a:ea typeface="ＭＳ Ｐゴシック" pitchFamily="4" charset="-128"/>
              <a:cs typeface="ＭＳ Ｐゴシック" pitchFamily="4" charset="-128"/>
            </a:endParaRPr>
          </a:p>
          <a:p>
            <a:r>
              <a:rPr lang="en-US" sz="2400" dirty="0" smtClean="0">
                <a:latin typeface="Candara" pitchFamily="4" charset="0"/>
                <a:ea typeface="ＭＳ Ｐゴシック" pitchFamily="4" charset="-128"/>
                <a:cs typeface="ＭＳ Ｐゴシック" pitchFamily="4" charset="-128"/>
              </a:rPr>
              <a:t>Method doesn't check for empty array</a:t>
            </a:r>
          </a:p>
          <a:p>
            <a:pPr lvl="1"/>
            <a:r>
              <a:rPr lang="en-US" sz="1800" dirty="0" smtClean="0">
                <a:latin typeface="Candara" pitchFamily="4" charset="0"/>
                <a:ea typeface="ＭＳ Ｐゴシック" pitchFamily="4" charset="-128"/>
                <a:cs typeface="ＭＳ Ｐゴシック" pitchFamily="4" charset="-128"/>
              </a:rPr>
              <a:t>Missed during manual testing</a:t>
            </a:r>
          </a:p>
          <a:p>
            <a:pPr lvl="1"/>
            <a:r>
              <a:rPr lang="en-US" sz="1800" dirty="0" smtClean="0">
                <a:latin typeface="Candara" pitchFamily="4" charset="0"/>
                <a:ea typeface="ＭＳ Ｐゴシック" pitchFamily="4" charset="-128"/>
                <a:cs typeface="ＭＳ Ｐゴシック" pitchFamily="4" charset="-128"/>
              </a:rPr>
              <a:t>Led to code reviews</a:t>
            </a:r>
          </a:p>
          <a:p>
            <a:pPr lvl="1"/>
            <a:endParaRPr lang="en-US" dirty="0" smtClean="0">
              <a:latin typeface="Candara" pitchFamily="4" charset="0"/>
              <a:ea typeface="ＭＳ Ｐゴシック" pitchFamily="4" charset="-128"/>
              <a:cs typeface="ＭＳ Ｐゴシック" pitchFamily="4" charset="-128"/>
            </a:endParaRPr>
          </a:p>
          <a:p>
            <a:pPr lvl="1" eaLnBrk="1" hangingPunct="1">
              <a:buFont typeface="Lucida Grande" pitchFamily="4" charset="0"/>
              <a:buNone/>
            </a:pPr>
            <a:endParaRPr lang="en-US" dirty="0" smtClean="0">
              <a:latin typeface="Candara" pitchFamily="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normAutofit fontScale="90000"/>
          </a:bodyPr>
          <a:lstStyle/>
          <a:p>
            <a:pPr eaLnBrk="1" hangingPunct="1"/>
            <a:r>
              <a:rPr lang="en-US" dirty="0" smtClean="0">
                <a:latin typeface="Candara" pitchFamily="4" charset="0"/>
                <a:ea typeface="ＭＳ Ｐゴシック" pitchFamily="4" charset="-128"/>
                <a:cs typeface="ＭＳ Ｐゴシック" pitchFamily="4" charset="-128"/>
              </a:rPr>
              <a:t>Comparison with other techniques</a:t>
            </a:r>
            <a:endParaRPr lang="en-US" dirty="0" smtClean="0">
              <a:latin typeface="Candara" pitchFamily="4" charset="0"/>
              <a:ea typeface="ＭＳ Ｐゴシック" pitchFamily="4" charset="-128"/>
              <a:cs typeface="ＭＳ Ｐゴシック" pitchFamily="4" charset="-128"/>
            </a:endParaRPr>
          </a:p>
        </p:txBody>
      </p:sp>
      <p:sp>
        <p:nvSpPr>
          <p:cNvPr id="35843" name="Content Placeholder 2"/>
          <p:cNvSpPr>
            <a:spLocks noGrp="1"/>
          </p:cNvSpPr>
          <p:nvPr>
            <p:ph idx="1"/>
          </p:nvPr>
        </p:nvSpPr>
        <p:spPr/>
        <p:txBody>
          <a:bodyPr>
            <a:normAutofit fontScale="77500" lnSpcReduction="20000"/>
          </a:bodyPr>
          <a:lstStyle/>
          <a:p>
            <a:pPr eaLnBrk="1" hangingPunct="1"/>
            <a:r>
              <a:rPr lang="en-US" dirty="0" smtClean="0">
                <a:latin typeface="Candara" pitchFamily="4" charset="0"/>
                <a:ea typeface="ＭＳ Ｐゴシック" pitchFamily="4" charset="-128"/>
                <a:cs typeface="ＭＳ Ｐゴシック" pitchFamily="4" charset="-128"/>
              </a:rPr>
              <a:t>Traditional </a:t>
            </a:r>
            <a:r>
              <a:rPr lang="en-US" dirty="0" smtClean="0">
                <a:latin typeface="Candara" pitchFamily="4" charset="0"/>
                <a:ea typeface="ＭＳ Ｐゴシック" pitchFamily="4" charset="-128"/>
                <a:cs typeface="ＭＳ Ｐゴシック" pitchFamily="4" charset="-128"/>
              </a:rPr>
              <a:t>r</a:t>
            </a:r>
            <a:r>
              <a:rPr lang="en-US" dirty="0" smtClean="0">
                <a:latin typeface="Candara" pitchFamily="4" charset="0"/>
                <a:ea typeface="ＭＳ Ｐゴシック" pitchFamily="4" charset="-128"/>
                <a:cs typeface="ＭＳ Ｐゴシック" pitchFamily="4" charset="-128"/>
              </a:rPr>
              <a:t>andom testing</a:t>
            </a:r>
          </a:p>
          <a:p>
            <a:pPr lvl="1"/>
            <a:r>
              <a:rPr lang="en-US" dirty="0" smtClean="0">
                <a:latin typeface="Candara" pitchFamily="4" charset="0"/>
                <a:ea typeface="ＭＳ Ｐゴシック" pitchFamily="4" charset="-128"/>
                <a:cs typeface="ＭＳ Ｐゴシック" pitchFamily="4" charset="-128"/>
              </a:rPr>
              <a:t>Randoop </a:t>
            </a:r>
            <a:r>
              <a:rPr lang="en-US" dirty="0" smtClean="0">
                <a:latin typeface="Candara" pitchFamily="4" charset="0"/>
                <a:ea typeface="ＭＳ Ｐゴシック" pitchFamily="4" charset="-128"/>
                <a:cs typeface="ＭＳ Ｐゴシック" pitchFamily="4" charset="-128"/>
              </a:rPr>
              <a:t>found errors not caught by</a:t>
            </a:r>
            <a:r>
              <a:rPr lang="en-US" dirty="0" smtClean="0">
                <a:latin typeface="Candara" pitchFamily="4" charset="0"/>
                <a:ea typeface="ＭＳ Ｐゴシック" pitchFamily="4" charset="-128"/>
                <a:cs typeface="ＭＳ Ｐゴシック" pitchFamily="4" charset="-128"/>
              </a:rPr>
              <a:t> previous random testing</a:t>
            </a:r>
          </a:p>
          <a:p>
            <a:pPr lvl="1"/>
            <a:r>
              <a:rPr lang="en-US" dirty="0" smtClean="0">
                <a:latin typeface="Candara" pitchFamily="4" charset="0"/>
                <a:ea typeface="ＭＳ Ｐゴシック" pitchFamily="4" charset="-128"/>
                <a:cs typeface="ＭＳ Ｐゴシック" pitchFamily="4" charset="-128"/>
              </a:rPr>
              <a:t>Those efforts restricted to files, stream</a:t>
            </a:r>
            <a:r>
              <a:rPr lang="en-US" dirty="0" smtClean="0">
                <a:latin typeface="Candara" pitchFamily="4" charset="0"/>
                <a:ea typeface="ＭＳ Ｐゴシック" pitchFamily="4" charset="-128"/>
                <a:cs typeface="ＭＳ Ｐゴシック" pitchFamily="4" charset="-128"/>
              </a:rPr>
              <a:t>, </a:t>
            </a:r>
            <a:r>
              <a:rPr lang="en-US" dirty="0" smtClean="0">
                <a:latin typeface="Candara" pitchFamily="4" charset="0"/>
                <a:ea typeface="ＭＳ Ｐゴシック" pitchFamily="4" charset="-128"/>
                <a:cs typeface="ＭＳ Ｐゴシック" pitchFamily="4" charset="-128"/>
              </a:rPr>
              <a:t>protocols</a:t>
            </a:r>
            <a:endParaRPr lang="en-US" dirty="0" smtClean="0">
              <a:latin typeface="Candara" pitchFamily="4" charset="0"/>
              <a:ea typeface="ＭＳ Ｐゴシック" pitchFamily="4" charset="-128"/>
              <a:cs typeface="ＭＳ Ｐゴシック" pitchFamily="4" charset="-128"/>
            </a:endParaRPr>
          </a:p>
          <a:p>
            <a:pPr lvl="1"/>
            <a:r>
              <a:rPr lang="en-US" dirty="0" smtClean="0">
                <a:latin typeface="Candara" pitchFamily="4" charset="0"/>
                <a:ea typeface="ＭＳ Ｐゴシック" pitchFamily="4" charset="-128"/>
                <a:cs typeface="ＭＳ Ｐゴシック" pitchFamily="4" charset="-128"/>
              </a:rPr>
              <a:t>Benefits of "API </a:t>
            </a:r>
            <a:r>
              <a:rPr lang="en-US" dirty="0" err="1" smtClean="0">
                <a:latin typeface="Candara" pitchFamily="4" charset="0"/>
                <a:ea typeface="ＭＳ Ｐゴシック" pitchFamily="4" charset="-128"/>
                <a:cs typeface="ＭＳ Ｐゴシック" pitchFamily="4" charset="-128"/>
              </a:rPr>
              <a:t>fuzzing</a:t>
            </a:r>
            <a:r>
              <a:rPr lang="en-US" dirty="0" smtClean="0">
                <a:latin typeface="Candara" pitchFamily="4" charset="0"/>
                <a:ea typeface="ＭＳ Ｐゴシック" pitchFamily="4" charset="-128"/>
                <a:cs typeface="ＭＳ Ｐゴシック" pitchFamily="4" charset="-128"/>
              </a:rPr>
              <a:t>" only now emerging</a:t>
            </a:r>
          </a:p>
          <a:p>
            <a:pPr lvl="1"/>
            <a:endParaRPr lang="en-US" dirty="0" smtClean="0">
              <a:latin typeface="Candara" pitchFamily="4" charset="0"/>
              <a:ea typeface="ＭＳ Ｐゴシック" pitchFamily="4" charset="-128"/>
              <a:cs typeface="ＭＳ Ｐゴシック" pitchFamily="4" charset="-128"/>
            </a:endParaRPr>
          </a:p>
          <a:p>
            <a:r>
              <a:rPr lang="en-US" dirty="0" smtClean="0">
                <a:latin typeface="Candara" pitchFamily="4" charset="0"/>
                <a:ea typeface="ＭＳ Ｐゴシック" pitchFamily="4" charset="-128"/>
                <a:cs typeface="ＭＳ Ｐゴシック" pitchFamily="4" charset="-128"/>
              </a:rPr>
              <a:t>Symbolic execution</a:t>
            </a:r>
          </a:p>
          <a:p>
            <a:pPr lvl="1"/>
            <a:r>
              <a:rPr lang="en-US" dirty="0" smtClean="0">
                <a:latin typeface="Candara" pitchFamily="4" charset="0"/>
                <a:ea typeface="ＭＳ Ｐゴシック" pitchFamily="4" charset="-128"/>
                <a:cs typeface="ＭＳ Ｐゴシック" pitchFamily="4" charset="-128"/>
              </a:rPr>
              <a:t>Concurrently with Randoop, test team used a method sequence generator based on symbolic execution</a:t>
            </a:r>
            <a:endParaRPr lang="en-US" dirty="0" smtClean="0">
              <a:latin typeface="Candara" pitchFamily="4" charset="0"/>
              <a:ea typeface="ＭＳ Ｐゴシック" pitchFamily="4" charset="-128"/>
              <a:cs typeface="ＭＳ Ｐゴシック" pitchFamily="4" charset="-128"/>
            </a:endParaRPr>
          </a:p>
          <a:p>
            <a:pPr lvl="1"/>
            <a:r>
              <a:rPr lang="en-US" dirty="0" smtClean="0">
                <a:latin typeface="Candara" pitchFamily="4" charset="0"/>
                <a:ea typeface="ＭＳ Ｐゴシック" pitchFamily="4" charset="-128"/>
                <a:cs typeface="ＭＳ Ｐゴシック" pitchFamily="4" charset="-128"/>
              </a:rPr>
              <a:t>F</a:t>
            </a:r>
            <a:r>
              <a:rPr lang="en-US" dirty="0" smtClean="0">
                <a:latin typeface="Candara" pitchFamily="4" charset="0"/>
                <a:ea typeface="ＭＳ Ｐゴシック" pitchFamily="4" charset="-128"/>
                <a:cs typeface="ＭＳ Ｐゴシック" pitchFamily="4" charset="-128"/>
              </a:rPr>
              <a:t>ound </a:t>
            </a:r>
            <a:r>
              <a:rPr lang="en-US" dirty="0" smtClean="0">
                <a:latin typeface="Candara" pitchFamily="4" charset="0"/>
                <a:ea typeface="ＭＳ Ｐゴシック" pitchFamily="4" charset="-128"/>
                <a:cs typeface="ＭＳ Ｐゴシック" pitchFamily="4" charset="-128"/>
              </a:rPr>
              <a:t>no errors over the same period of time, on the same subject </a:t>
            </a:r>
            <a:r>
              <a:rPr lang="en-US" dirty="0" smtClean="0">
                <a:latin typeface="Candara" pitchFamily="4" charset="0"/>
                <a:ea typeface="ＭＳ Ｐゴシック" pitchFamily="4" charset="-128"/>
                <a:cs typeface="ＭＳ Ｐゴシック" pitchFamily="4" charset="-128"/>
              </a:rPr>
              <a:t>program</a:t>
            </a:r>
          </a:p>
          <a:p>
            <a:pPr lvl="1"/>
            <a:r>
              <a:rPr lang="en-US" dirty="0" smtClean="0">
                <a:latin typeface="Candara" pitchFamily="4" charset="0"/>
                <a:ea typeface="ＭＳ Ｐゴシック" pitchFamily="4" charset="-128"/>
                <a:cs typeface="ＭＳ Ｐゴシック" pitchFamily="4" charset="-128"/>
              </a:rPr>
              <a:t>Achieved </a:t>
            </a:r>
            <a:r>
              <a:rPr lang="en-US" dirty="0" smtClean="0">
                <a:latin typeface="Candara" pitchFamily="4" charset="0"/>
                <a:ea typeface="ＭＳ Ｐゴシック" pitchFamily="4" charset="-128"/>
                <a:cs typeface="ＭＳ Ｐゴシック" pitchFamily="4" charset="-128"/>
              </a:rPr>
              <a:t>higher coverage on classes that</a:t>
            </a:r>
          </a:p>
          <a:p>
            <a:pPr lvl="2"/>
            <a:r>
              <a:rPr lang="en-US" dirty="0" smtClean="0">
                <a:latin typeface="Candara" pitchFamily="4" charset="0"/>
              </a:rPr>
              <a:t>Can be tested in isolation</a:t>
            </a:r>
          </a:p>
          <a:p>
            <a:pPr lvl="2"/>
            <a:r>
              <a:rPr lang="en-US" dirty="0" smtClean="0">
                <a:latin typeface="Candara" pitchFamily="4" charset="0"/>
              </a:rPr>
              <a:t>Do not go beyond managed code realm</a:t>
            </a:r>
          </a:p>
          <a:p>
            <a:endParaRPr lang="en-US" dirty="0" smtClean="0">
              <a:latin typeface="Candara" pitchFamily="4" charset="0"/>
              <a:ea typeface="ＭＳ Ｐゴシック" pitchFamily="4" charset="-128"/>
              <a:cs typeface="ＭＳ Ｐゴシック" pitchFamily="4" charset="-128"/>
            </a:endParaRPr>
          </a:p>
          <a:p>
            <a:endParaRPr lang="en-US" dirty="0" smtClean="0">
              <a:latin typeface="Candara" pitchFamily="4" charset="0"/>
              <a:ea typeface="ＭＳ Ｐゴシック" pitchFamily="4" charset="-128"/>
              <a:cs typeface="ＭＳ Ｐゴシック" pitchFamily="4" charset="-128"/>
            </a:endParaRPr>
          </a:p>
        </p:txBody>
      </p:sp>
      <p:sp>
        <p:nvSpPr>
          <p:cNvPr id="35844" name="Slide Number Placeholder 3"/>
          <p:cNvSpPr>
            <a:spLocks noGrp="1"/>
          </p:cNvSpPr>
          <p:nvPr>
            <p:ph type="sldNum" sz="quarter" idx="12"/>
          </p:nvPr>
        </p:nvSpPr>
        <p:spPr>
          <a:noFill/>
        </p:spPr>
        <p:txBody>
          <a:bodyPr/>
          <a:lstStyle/>
          <a:p>
            <a:fld id="{A6DB317D-324A-8644-BF71-6A32458248F0}" type="slidenum">
              <a:rPr lang="en-US" smtClean="0">
                <a:latin typeface="Verdana" pitchFamily="4" charset="0"/>
                <a:ea typeface="ＭＳ Ｐゴシック" pitchFamily="4" charset="-128"/>
                <a:cs typeface="ＭＳ Ｐゴシック" pitchFamily="4" charset="-128"/>
              </a:rPr>
              <a:pPr/>
              <a:t>21</a:t>
            </a:fld>
            <a:endParaRPr lang="en-US" smtClean="0">
              <a:latin typeface="Verdana" pitchFamily="4" charset="0"/>
              <a:ea typeface="ＭＳ Ｐゴシック" pitchFamily="4" charset="-128"/>
              <a:cs typeface="ＭＳ Ｐゴシック" pitchFamily="4" charset="-128"/>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dirty="0" smtClean="0">
                <a:latin typeface="Candara" pitchFamily="4" charset="0"/>
                <a:ea typeface="ＭＳ Ｐゴシック" pitchFamily="4" charset="-128"/>
                <a:cs typeface="ＭＳ Ｐゴシック" pitchFamily="4" charset="-128"/>
              </a:rPr>
              <a:t>Plateau </a:t>
            </a:r>
            <a:r>
              <a:rPr lang="en-US" dirty="0" smtClean="0">
                <a:latin typeface="Candara" pitchFamily="4" charset="0"/>
                <a:ea typeface="ＭＳ Ｐゴシック" pitchFamily="4" charset="-128"/>
                <a:cs typeface="ＭＳ Ｐゴシック" pitchFamily="4" charset="-128"/>
              </a:rPr>
              <a:t>Effect</a:t>
            </a:r>
          </a:p>
        </p:txBody>
      </p:sp>
      <p:sp>
        <p:nvSpPr>
          <p:cNvPr id="38915" name="Content Placeholder 2"/>
          <p:cNvSpPr>
            <a:spLocks noGrp="1"/>
          </p:cNvSpPr>
          <p:nvPr>
            <p:ph idx="1"/>
          </p:nvPr>
        </p:nvSpPr>
        <p:spPr>
          <a:xfrm>
            <a:off x="374650" y="1524000"/>
            <a:ext cx="8528050" cy="4572000"/>
          </a:xfrm>
        </p:spPr>
        <p:txBody>
          <a:bodyPr>
            <a:normAutofit/>
          </a:bodyPr>
          <a:lstStyle/>
          <a:p>
            <a:pPr eaLnBrk="1" hangingPunct="1"/>
            <a:r>
              <a:rPr lang="en-US" dirty="0" smtClean="0">
                <a:latin typeface="Candara" pitchFamily="4" charset="0"/>
                <a:ea typeface="ＭＳ Ｐゴシック" pitchFamily="4" charset="-128"/>
                <a:cs typeface="ＭＳ Ｐゴシック" pitchFamily="4" charset="-128"/>
              </a:rPr>
              <a:t>Randoop was cost effective during the span of the study</a:t>
            </a:r>
          </a:p>
          <a:p>
            <a:pPr eaLnBrk="1" hangingPunct="1"/>
            <a:endParaRPr lang="en-US" dirty="0" smtClean="0">
              <a:latin typeface="Candara" pitchFamily="4" charset="0"/>
              <a:ea typeface="ＭＳ Ｐゴシック" pitchFamily="4" charset="-128"/>
              <a:cs typeface="ＭＳ Ｐゴシック" pitchFamily="4" charset="-128"/>
            </a:endParaRPr>
          </a:p>
          <a:p>
            <a:pPr eaLnBrk="1" hangingPunct="1"/>
            <a:r>
              <a:rPr lang="en-US" dirty="0" smtClean="0">
                <a:latin typeface="Candara" pitchFamily="4" charset="0"/>
                <a:ea typeface="ＭＳ Ｐゴシック" pitchFamily="4" charset="-128"/>
                <a:cs typeface="ＭＳ Ｐゴシック" pitchFamily="4" charset="-128"/>
              </a:rPr>
              <a:t>After this initial period of effectiveness, Randoop ceased to </a:t>
            </a:r>
            <a:r>
              <a:rPr lang="en-US" dirty="0" smtClean="0">
                <a:latin typeface="Candara" pitchFamily="4" charset="0"/>
                <a:ea typeface="ＭＳ Ｐゴシック" pitchFamily="4" charset="-128"/>
                <a:cs typeface="ＭＳ Ｐゴシック" pitchFamily="4" charset="-128"/>
              </a:rPr>
              <a:t>reveal new </a:t>
            </a:r>
            <a:r>
              <a:rPr lang="en-US" dirty="0" smtClean="0">
                <a:latin typeface="Candara" pitchFamily="4" charset="0"/>
                <a:ea typeface="ＭＳ Ｐゴシック" pitchFamily="4" charset="-128"/>
                <a:cs typeface="ＭＳ Ｐゴシック" pitchFamily="4" charset="-128"/>
              </a:rPr>
              <a:t>errors</a:t>
            </a:r>
          </a:p>
          <a:p>
            <a:pPr lvl="1" eaLnBrk="1" hangingPunct="1">
              <a:buFont typeface="Lucida Grande" pitchFamily="4" charset="0"/>
              <a:buNone/>
            </a:pPr>
            <a:endParaRPr lang="en-US" dirty="0" smtClean="0">
              <a:latin typeface="Candara" pitchFamily="4" charset="0"/>
            </a:endParaRPr>
          </a:p>
          <a:p>
            <a:pPr eaLnBrk="1" hangingPunct="1"/>
            <a:r>
              <a:rPr lang="en-US" dirty="0" smtClean="0">
                <a:latin typeface="Candara" pitchFamily="4" charset="0"/>
                <a:ea typeface="ＭＳ Ｐゴシック" pitchFamily="4" charset="-128"/>
                <a:cs typeface="ＭＳ Ｐゴシック" pitchFamily="4" charset="-128"/>
              </a:rPr>
              <a:t>P</a:t>
            </a:r>
            <a:r>
              <a:rPr lang="en-US" dirty="0" smtClean="0">
                <a:latin typeface="Candara" pitchFamily="4" charset="0"/>
                <a:ea typeface="ＭＳ Ｐゴシック" pitchFamily="4" charset="-128"/>
                <a:cs typeface="ＭＳ Ｐゴシック" pitchFamily="4" charset="-128"/>
              </a:rPr>
              <a:t>arallel </a:t>
            </a:r>
            <a:r>
              <a:rPr lang="en-US" dirty="0" smtClean="0">
                <a:latin typeface="Candara" pitchFamily="4" charset="0"/>
                <a:ea typeface="ＭＳ Ｐゴシック" pitchFamily="4" charset="-128"/>
                <a:cs typeface="ＭＳ Ｐゴシック" pitchFamily="4" charset="-128"/>
              </a:rPr>
              <a:t>run of </a:t>
            </a:r>
            <a:r>
              <a:rPr lang="en-US" dirty="0" smtClean="0">
                <a:latin typeface="Candara" pitchFamily="4" charset="0"/>
                <a:ea typeface="ＭＳ Ｐゴシック" pitchFamily="4" charset="-128"/>
                <a:cs typeface="ＭＳ Ｐゴシック" pitchFamily="4" charset="-128"/>
              </a:rPr>
              <a:t>Randoop revealed fewer </a:t>
            </a:r>
            <a:r>
              <a:rPr lang="en-US" dirty="0" smtClean="0">
                <a:latin typeface="Candara" pitchFamily="4" charset="0"/>
              </a:rPr>
              <a:t>errors </a:t>
            </a:r>
            <a:r>
              <a:rPr lang="en-US" dirty="0" smtClean="0">
                <a:latin typeface="Candara" pitchFamily="4" charset="0"/>
              </a:rPr>
              <a:t>than it first 2 hours of use on a single machine</a:t>
            </a:r>
          </a:p>
          <a:p>
            <a:pPr eaLnBrk="1" hangingPunct="1">
              <a:buFont typeface="Arial" pitchFamily="4" charset="0"/>
              <a:buNone/>
            </a:pPr>
            <a:endParaRPr lang="en-US" dirty="0" smtClean="0">
              <a:latin typeface="Candara" pitchFamily="4" charset="0"/>
              <a:ea typeface="ＭＳ Ｐゴシック" pitchFamily="4" charset="-128"/>
              <a:cs typeface="ＭＳ Ｐゴシック" pitchFamily="4" charset="-128"/>
            </a:endParaRPr>
          </a:p>
        </p:txBody>
      </p:sp>
      <p:sp>
        <p:nvSpPr>
          <p:cNvPr id="38916" name="Slide Number Placeholder 3"/>
          <p:cNvSpPr>
            <a:spLocks noGrp="1"/>
          </p:cNvSpPr>
          <p:nvPr>
            <p:ph type="sldNum" sz="quarter" idx="12"/>
          </p:nvPr>
        </p:nvSpPr>
        <p:spPr>
          <a:noFill/>
        </p:spPr>
        <p:txBody>
          <a:bodyPr/>
          <a:lstStyle/>
          <a:p>
            <a:fld id="{65CA3DE2-0ADD-984B-924E-C5E28773CD74}" type="slidenum">
              <a:rPr lang="en-US" smtClean="0">
                <a:latin typeface="Verdana" pitchFamily="4" charset="0"/>
                <a:ea typeface="ＭＳ Ｐゴシック" pitchFamily="4" charset="-128"/>
                <a:cs typeface="ＭＳ Ｐゴシック" pitchFamily="4" charset="-128"/>
              </a:rPr>
              <a:pPr/>
              <a:t>22</a:t>
            </a:fld>
            <a:endParaRPr lang="en-US" smtClean="0">
              <a:latin typeface="Verdana" pitchFamily="4" charset="0"/>
              <a:ea typeface="ＭＳ Ｐゴシック" pitchFamily="4" charset="-128"/>
              <a:cs typeface="ＭＳ Ｐゴシック" pitchFamily="4" charset="-128"/>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Minimization</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Selective systematic exploration</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Odds and ends</a:t>
            </a:r>
            <a:endParaRPr lang="en-US" dirty="0"/>
          </a:p>
        </p:txBody>
      </p:sp>
      <p:sp>
        <p:nvSpPr>
          <p:cNvPr id="3" name="Content Placeholder 2"/>
          <p:cNvSpPr>
            <a:spLocks noGrp="1"/>
          </p:cNvSpPr>
          <p:nvPr>
            <p:ph idx="1"/>
          </p:nvPr>
        </p:nvSpPr>
        <p:spPr/>
        <p:txBody>
          <a:bodyPr/>
          <a:lstStyle/>
          <a:p>
            <a:r>
              <a:rPr lang="en-US" dirty="0" smtClean="0"/>
              <a:t>Repetition</a:t>
            </a:r>
          </a:p>
          <a:p>
            <a:endParaRPr lang="en-US" dirty="0" smtClean="0"/>
          </a:p>
          <a:p>
            <a:r>
              <a:rPr lang="en-US" dirty="0" smtClean="0"/>
              <a:t>Weights, other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0" y="274638"/>
            <a:ext cx="8229600" cy="1143000"/>
          </a:xfrm>
        </p:spPr>
        <p:txBody>
          <a:bodyPr/>
          <a:lstStyle/>
          <a:p>
            <a:r>
              <a:rPr lang="en-US" dirty="0" smtClean="0"/>
              <a:t>Internal evaluation</a:t>
            </a:r>
            <a:endParaRPr lang="en-US" dirty="0"/>
          </a:p>
        </p:txBody>
      </p:sp>
      <p:sp>
        <p:nvSpPr>
          <p:cNvPr id="5" name="Content Placeholder 4"/>
          <p:cNvSpPr>
            <a:spLocks noGrp="1"/>
          </p:cNvSpPr>
          <p:nvPr>
            <p:ph idx="1"/>
          </p:nvPr>
        </p:nvSpPr>
        <p:spPr/>
        <p:txBody>
          <a:bodyPr>
            <a:normAutofit/>
          </a:bodyPr>
          <a:lstStyle/>
          <a:p>
            <a:r>
              <a:rPr lang="en-US" sz="2800" dirty="0" smtClean="0"/>
              <a:t>Random walk</a:t>
            </a:r>
            <a:endParaRPr lang="en-US" sz="2800" dirty="0" smtClean="0"/>
          </a:p>
          <a:p>
            <a:pPr lvl="1"/>
            <a:r>
              <a:rPr lang="en-US" sz="2400" dirty="0" smtClean="0"/>
              <a:t>Vast majority of effort generating short sequences</a:t>
            </a:r>
          </a:p>
          <a:p>
            <a:pPr lvl="1"/>
            <a:r>
              <a:rPr lang="en-US" sz="2400" dirty="0" smtClean="0"/>
              <a:t>Rare failures: more likely to trigger by a long seq.</a:t>
            </a:r>
          </a:p>
          <a:p>
            <a:r>
              <a:rPr lang="en-US" sz="2800" dirty="0" smtClean="0"/>
              <a:t>Component-based generation</a:t>
            </a:r>
          </a:p>
          <a:p>
            <a:pPr lvl="1"/>
            <a:r>
              <a:rPr lang="en-US" sz="2400" dirty="0" smtClean="0"/>
              <a:t>Longer sequences, at the cost of diversity</a:t>
            </a:r>
          </a:p>
          <a:p>
            <a:r>
              <a:rPr lang="en-US" sz="2800" dirty="0" smtClean="0"/>
              <a:t>Randoop</a:t>
            </a:r>
          </a:p>
          <a:p>
            <a:pPr lvl="1"/>
            <a:r>
              <a:rPr lang="en-US" sz="2400" dirty="0" smtClean="0"/>
              <a:t>Increases diversity by pruning space</a:t>
            </a:r>
          </a:p>
          <a:p>
            <a:pPr lvl="1"/>
            <a:r>
              <a:rPr lang="en-US" sz="2400" dirty="0" smtClean="0"/>
              <a:t>Each component yields a distinct                                      object state</a:t>
            </a:r>
          </a:p>
          <a:p>
            <a:pPr lvl="1">
              <a:buNone/>
            </a:pPr>
            <a:endParaRPr lang="en-US" dirty="0" smtClean="0"/>
          </a:p>
        </p:txBody>
      </p:sp>
      <p:pic>
        <p:nvPicPr>
          <p:cNvPr id="6" name="Picture 5" descr="9plots.png"/>
          <p:cNvPicPr>
            <a:picLocks noChangeAspect="1"/>
          </p:cNvPicPr>
          <p:nvPr/>
        </p:nvPicPr>
        <p:blipFill>
          <a:blip r:embed="rId2"/>
          <a:stretch>
            <a:fillRect/>
          </a:stretch>
        </p:blipFill>
        <p:spPr>
          <a:xfrm>
            <a:off x="5693594" y="4267200"/>
            <a:ext cx="3450406" cy="2590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evaluation</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Small data structures</a:t>
            </a:r>
          </a:p>
          <a:p>
            <a:pPr marL="971550" lvl="1" indent="-514350"/>
            <a:r>
              <a:rPr lang="en-US" dirty="0" smtClean="0"/>
              <a:t>Pervasive in literature</a:t>
            </a:r>
          </a:p>
          <a:p>
            <a:pPr marL="971550" lvl="1" indent="-514350"/>
            <a:r>
              <a:rPr lang="en-US" dirty="0" smtClean="0"/>
              <a:t>Allows for fair comparison...</a:t>
            </a:r>
          </a:p>
          <a:p>
            <a:pPr marL="514350" indent="-514350">
              <a:buFont typeface="+mj-lt"/>
              <a:buAutoNum type="arabicPeriod"/>
            </a:pPr>
            <a:r>
              <a:rPr lang="en-US" dirty="0" smtClean="0"/>
              <a:t>Libraries</a:t>
            </a:r>
          </a:p>
          <a:p>
            <a:pPr marL="971550" lvl="1" indent="-514350"/>
            <a:r>
              <a:rPr lang="en-US" dirty="0" smtClean="0"/>
              <a:t>To determine practical effectiveness</a:t>
            </a:r>
          </a:p>
          <a:p>
            <a:pPr marL="514350" indent="-514350">
              <a:buFont typeface="+mj-lt"/>
              <a:buAutoNum type="arabicPeriod"/>
            </a:pPr>
            <a:r>
              <a:rPr lang="en-US" dirty="0" smtClean="0"/>
              <a:t>User studies: individual programmers</a:t>
            </a:r>
          </a:p>
          <a:p>
            <a:pPr marL="971550" lvl="1" indent="-514350"/>
            <a:r>
              <a:rPr lang="en-US" dirty="0" smtClean="0"/>
              <a:t>single (or few) users, MIT students</a:t>
            </a:r>
          </a:p>
          <a:p>
            <a:pPr marL="1371600" lvl="2" indent="-457200"/>
            <a:r>
              <a:rPr lang="en-US" dirty="0" smtClean="0"/>
              <a:t>unfamiliar with testing, test generation</a:t>
            </a:r>
          </a:p>
          <a:p>
            <a:pPr marL="514350" indent="-514350">
              <a:buFont typeface="+mj-lt"/>
              <a:buAutoNum type="arabicPeriod"/>
            </a:pPr>
            <a:r>
              <a:rPr lang="en-US" dirty="0" smtClean="0"/>
              <a:t>Industrial case study</a:t>
            </a:r>
          </a:p>
          <a:p>
            <a:pPr marL="971550" lvl="1" indent="-514350"/>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Xie data structures</a:t>
            </a:r>
            <a:endParaRPr lang="en-US" dirty="0"/>
          </a:p>
        </p:txBody>
      </p:sp>
      <p:sp>
        <p:nvSpPr>
          <p:cNvPr id="3" name="Content Placeholder 2"/>
          <p:cNvSpPr>
            <a:spLocks noGrp="1"/>
          </p:cNvSpPr>
          <p:nvPr>
            <p:ph idx="1"/>
          </p:nvPr>
        </p:nvSpPr>
        <p:spPr/>
        <p:txBody>
          <a:bodyPr>
            <a:normAutofit fontScale="85000" lnSpcReduction="10000"/>
          </a:bodyPr>
          <a:lstStyle/>
          <a:p>
            <a:pPr>
              <a:lnSpc>
                <a:spcPct val="90000"/>
              </a:lnSpc>
            </a:pPr>
            <a:r>
              <a:rPr lang="en-US" dirty="0" smtClean="0"/>
              <a:t>Seven data structures (stack, bounded stack, list, </a:t>
            </a:r>
            <a:r>
              <a:rPr lang="en-US" dirty="0" err="1" smtClean="0"/>
              <a:t>bst</a:t>
            </a:r>
            <a:r>
              <a:rPr lang="en-US" dirty="0" smtClean="0"/>
              <a:t>, heap, </a:t>
            </a:r>
            <a:r>
              <a:rPr lang="en-US" dirty="0" err="1" smtClean="0"/>
              <a:t>rbt</a:t>
            </a:r>
            <a:r>
              <a:rPr lang="en-US" dirty="0" smtClean="0"/>
              <a:t>, binomial heap)</a:t>
            </a:r>
          </a:p>
          <a:p>
            <a:pPr>
              <a:lnSpc>
                <a:spcPct val="90000"/>
              </a:lnSpc>
            </a:pPr>
            <a:endParaRPr lang="en-US" dirty="0" smtClean="0"/>
          </a:p>
          <a:p>
            <a:pPr>
              <a:lnSpc>
                <a:spcPct val="90000"/>
              </a:lnSpc>
            </a:pPr>
            <a:r>
              <a:rPr lang="en-US" dirty="0" smtClean="0"/>
              <a:t>Used in previous research</a:t>
            </a:r>
          </a:p>
          <a:p>
            <a:pPr lvl="1">
              <a:lnSpc>
                <a:spcPct val="90000"/>
              </a:lnSpc>
            </a:pPr>
            <a:r>
              <a:rPr lang="en-US" dirty="0" smtClean="0"/>
              <a:t>Bounded exhaustive testing [ </a:t>
            </a:r>
            <a:r>
              <a:rPr lang="en-US" dirty="0" err="1" smtClean="0"/>
              <a:t>Marinov</a:t>
            </a:r>
            <a:r>
              <a:rPr lang="en-US" dirty="0" smtClean="0"/>
              <a:t> 2003 ]</a:t>
            </a:r>
          </a:p>
          <a:p>
            <a:pPr lvl="1">
              <a:lnSpc>
                <a:spcPct val="90000"/>
              </a:lnSpc>
            </a:pPr>
            <a:r>
              <a:rPr lang="en-US" dirty="0" smtClean="0"/>
              <a:t>Symbolic execution [ Xie 2005 ]</a:t>
            </a:r>
          </a:p>
          <a:p>
            <a:pPr lvl="1">
              <a:lnSpc>
                <a:spcPct val="90000"/>
              </a:lnSpc>
            </a:pPr>
            <a:r>
              <a:rPr lang="en-US" dirty="0" smtClean="0"/>
              <a:t>Exhaustive method sequence generation [Xie 2004 ]</a:t>
            </a:r>
          </a:p>
          <a:p>
            <a:pPr lvl="1">
              <a:lnSpc>
                <a:spcPct val="90000"/>
              </a:lnSpc>
              <a:buFont typeface="Wingdings" pitchFamily="4" charset="2"/>
              <a:buNone/>
            </a:pPr>
            <a:endParaRPr lang="en-US" dirty="0" smtClean="0"/>
          </a:p>
          <a:p>
            <a:pPr>
              <a:lnSpc>
                <a:spcPct val="90000"/>
              </a:lnSpc>
            </a:pPr>
            <a:r>
              <a:rPr lang="en-US" dirty="0" smtClean="0"/>
              <a:t>All above techniques achieve high coverage in seconds</a:t>
            </a:r>
          </a:p>
          <a:p>
            <a:pPr>
              <a:lnSpc>
                <a:spcPct val="90000"/>
              </a:lnSpc>
            </a:pPr>
            <a:endParaRPr lang="en-US" dirty="0" smtClean="0"/>
          </a:p>
          <a:p>
            <a:pPr>
              <a:lnSpc>
                <a:spcPct val="90000"/>
              </a:lnSpc>
            </a:pPr>
            <a:r>
              <a:rPr lang="en-US" dirty="0" smtClean="0"/>
              <a:t>Tools not publicly available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FDRT </a:t>
            </a:r>
            <a:r>
              <a:rPr lang="en-US" dirty="0" smtClean="0"/>
              <a:t>achieves comparable results</a:t>
            </a:r>
            <a:endParaRPr lang="en-US" dirty="0"/>
          </a:p>
        </p:txBody>
      </p:sp>
      <p:graphicFrame>
        <p:nvGraphicFramePr>
          <p:cNvPr id="4" name="Group 74"/>
          <p:cNvGraphicFramePr>
            <a:graphicFrameLocks noGrp="1"/>
          </p:cNvGraphicFramePr>
          <p:nvPr>
            <p:ph idx="1"/>
          </p:nvPr>
        </p:nvGraphicFramePr>
        <p:xfrm>
          <a:off x="1247775" y="2303463"/>
          <a:ext cx="6472238" cy="3774442"/>
        </p:xfrm>
        <a:graphic>
          <a:graphicData uri="http://schemas.openxmlformats.org/drawingml/2006/table">
            <a:tbl>
              <a:tblPr/>
              <a:tblGrid>
                <a:gridCol w="3644900"/>
                <a:gridCol w="1462088"/>
                <a:gridCol w="1365250"/>
              </a:tblGrid>
              <a:tr h="4603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2000" b="1" i="0" u="none" strike="noStrike" cap="none" normalizeH="0" baseline="0">
                          <a:ln>
                            <a:noFill/>
                          </a:ln>
                          <a:solidFill>
                            <a:schemeClr val="tx1"/>
                          </a:solidFill>
                          <a:effectLst/>
                          <a:latin typeface="Verdana" pitchFamily="4" charset="0"/>
                        </a:rPr>
                        <a:t>data structure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2000" b="0" i="0" u="none" strike="noStrike" cap="none" normalizeH="0" baseline="0">
                          <a:ln>
                            <a:noFill/>
                          </a:ln>
                          <a:solidFill>
                            <a:schemeClr val="tx1"/>
                          </a:solidFill>
                          <a:effectLst/>
                          <a:latin typeface="Verdana" pitchFamily="4" charset="0"/>
                        </a:rPr>
                        <a:t>time (s)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2000" b="0" i="0" u="none" strike="noStrike" cap="none" normalizeH="0" baseline="0">
                          <a:ln>
                            <a:noFill/>
                          </a:ln>
                          <a:solidFill>
                            <a:schemeClr val="tx1"/>
                          </a:solidFill>
                          <a:effectLst/>
                          <a:latin typeface="Verdana" pitchFamily="4" charset="0"/>
                        </a:rPr>
                        <a:t>branch cov.</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9738">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4" charset="2"/>
                        <a:buNone/>
                        <a:tabLst/>
                      </a:pPr>
                      <a:r>
                        <a:rPr kumimoji="0" lang="en-US" sz="2000" b="0" i="0" u="none" strike="noStrike" cap="none" normalizeH="0" baseline="0">
                          <a:ln>
                            <a:noFill/>
                          </a:ln>
                          <a:solidFill>
                            <a:schemeClr val="tx1"/>
                          </a:solidFill>
                          <a:effectLst/>
                          <a:latin typeface="Verdana" pitchFamily="4" charset="0"/>
                        </a:rPr>
                        <a:t>Bounded stack (30 LOC)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2000" b="0" i="0" u="none" strike="noStrike" cap="none" normalizeH="0" baseline="0">
                          <a:ln>
                            <a:noFill/>
                          </a:ln>
                          <a:solidFill>
                            <a:schemeClr val="tx1"/>
                          </a:solidFill>
                          <a:effectLst/>
                          <a:latin typeface="Verdana" pitchFamily="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2000" b="0" i="0" u="none" strike="noStrike" cap="none" normalizeH="0" baseline="0">
                          <a:ln>
                            <a:noFill/>
                          </a:ln>
                          <a:solidFill>
                            <a:schemeClr val="tx1"/>
                          </a:solidFill>
                          <a:effectLst/>
                          <a:latin typeface="Verdana" pitchFamily="4"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4" charset="2"/>
                        <a:buNone/>
                        <a:tabLst/>
                      </a:pPr>
                      <a:r>
                        <a:rPr kumimoji="0" lang="en-US" sz="2000" b="0" i="0" u="none" strike="noStrike" cap="none" normalizeH="0" baseline="0">
                          <a:ln>
                            <a:noFill/>
                          </a:ln>
                          <a:solidFill>
                            <a:schemeClr val="tx1"/>
                          </a:solidFill>
                          <a:effectLst/>
                          <a:latin typeface="Verdana" pitchFamily="4" charset="0"/>
                        </a:rPr>
                        <a:t>Unbounded stack (59 LOC)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2000" b="0" i="0" u="none" strike="noStrike" cap="none" normalizeH="0" baseline="0">
                          <a:ln>
                            <a:noFill/>
                          </a:ln>
                          <a:solidFill>
                            <a:schemeClr val="tx1"/>
                          </a:solidFill>
                          <a:effectLst/>
                          <a:latin typeface="Verdana" pitchFamily="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2000" b="0" i="0" u="none" strike="noStrike" cap="none" normalizeH="0" baseline="0">
                          <a:ln>
                            <a:noFill/>
                          </a:ln>
                          <a:solidFill>
                            <a:schemeClr val="tx1"/>
                          </a:solidFill>
                          <a:effectLst/>
                          <a:latin typeface="Verdana" pitchFamily="4"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9738">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4" charset="2"/>
                        <a:buNone/>
                        <a:tabLst/>
                      </a:pPr>
                      <a:r>
                        <a:rPr kumimoji="0" lang="en-US" sz="2000" b="0" i="0" u="none" strike="noStrike" cap="none" normalizeH="0" baseline="0">
                          <a:ln>
                            <a:noFill/>
                          </a:ln>
                          <a:solidFill>
                            <a:schemeClr val="tx1"/>
                          </a:solidFill>
                          <a:effectLst/>
                          <a:latin typeface="Verdana" pitchFamily="4" charset="0"/>
                        </a:rPr>
                        <a:t>BS Tree (91 LOC)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2000" b="0" i="0" u="none" strike="noStrike" cap="none" normalizeH="0" baseline="0">
                          <a:ln>
                            <a:noFill/>
                          </a:ln>
                          <a:solidFill>
                            <a:schemeClr val="tx1"/>
                          </a:solidFill>
                          <a:effectLst/>
                          <a:latin typeface="Verdana" pitchFamily="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2000" b="0" i="0" u="none" strike="noStrike" cap="none" normalizeH="0" baseline="0">
                          <a:ln>
                            <a:noFill/>
                          </a:ln>
                          <a:solidFill>
                            <a:schemeClr val="tx1"/>
                          </a:solidFill>
                          <a:effectLst/>
                          <a:latin typeface="Verdana" pitchFamily="4" charset="0"/>
                        </a:rPr>
                        <a:t>96%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4" charset="2"/>
                        <a:buNone/>
                        <a:tabLst/>
                      </a:pPr>
                      <a:r>
                        <a:rPr kumimoji="0" lang="en-US" sz="2000" b="0" i="0" u="none" strike="noStrike" cap="none" normalizeH="0" baseline="0" dirty="0">
                          <a:ln>
                            <a:noFill/>
                          </a:ln>
                          <a:solidFill>
                            <a:schemeClr val="tx1"/>
                          </a:solidFill>
                          <a:effectLst/>
                          <a:latin typeface="Verdana" pitchFamily="4" charset="0"/>
                        </a:rPr>
                        <a:t>Binomial heap (309 LOC)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2000" b="0" i="0" u="none" strike="noStrike" cap="none" normalizeH="0" baseline="0">
                          <a:ln>
                            <a:noFill/>
                          </a:ln>
                          <a:solidFill>
                            <a:schemeClr val="tx1"/>
                          </a:solidFill>
                          <a:effectLst/>
                          <a:latin typeface="Verdana" pitchFamily="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2000" b="0" i="0" u="none" strike="noStrike" cap="none" normalizeH="0" baseline="0">
                          <a:ln>
                            <a:noFill/>
                          </a:ln>
                          <a:solidFill>
                            <a:schemeClr val="tx1"/>
                          </a:solidFill>
                          <a:effectLst/>
                          <a:latin typeface="Verdana" pitchFamily="4" charset="0"/>
                        </a:rPr>
                        <a:t>84%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9738">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4" charset="2"/>
                        <a:buNone/>
                        <a:tabLst/>
                      </a:pPr>
                      <a:r>
                        <a:rPr kumimoji="0" lang="en-US" sz="2000" b="0" i="0" u="none" strike="noStrike" cap="none" normalizeH="0" baseline="0">
                          <a:ln>
                            <a:noFill/>
                          </a:ln>
                          <a:solidFill>
                            <a:schemeClr val="tx1"/>
                          </a:solidFill>
                          <a:effectLst/>
                          <a:latin typeface="Verdana" pitchFamily="4" charset="0"/>
                        </a:rPr>
                        <a:t>Linked list (253 LOC)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2000" b="0" i="0" u="none" strike="noStrike" cap="none" normalizeH="0" baseline="0">
                          <a:ln>
                            <a:noFill/>
                          </a:ln>
                          <a:solidFill>
                            <a:schemeClr val="tx1"/>
                          </a:solidFill>
                          <a:effectLst/>
                          <a:latin typeface="Verdana" pitchFamily="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2000" b="0" i="0" u="none" strike="noStrike" cap="none" normalizeH="0" baseline="0">
                          <a:ln>
                            <a:noFill/>
                          </a:ln>
                          <a:solidFill>
                            <a:schemeClr val="tx1"/>
                          </a:solidFill>
                          <a:effectLst/>
                          <a:latin typeface="Verdana" pitchFamily="4"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4" charset="2"/>
                        <a:buNone/>
                        <a:tabLst/>
                      </a:pPr>
                      <a:r>
                        <a:rPr kumimoji="0" lang="en-US" sz="2000" b="0" i="0" u="none" strike="noStrike" cap="none" normalizeH="0" baseline="0">
                          <a:ln>
                            <a:noFill/>
                          </a:ln>
                          <a:solidFill>
                            <a:schemeClr val="tx1"/>
                          </a:solidFill>
                          <a:effectLst/>
                          <a:latin typeface="Verdana" pitchFamily="4" charset="0"/>
                        </a:rPr>
                        <a:t>Tree map (370 LOC)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2000" b="0" i="0" u="none" strike="noStrike" cap="none" normalizeH="0" baseline="0">
                          <a:ln>
                            <a:noFill/>
                          </a:ln>
                          <a:solidFill>
                            <a:schemeClr val="tx1"/>
                          </a:solidFill>
                          <a:effectLst/>
                          <a:latin typeface="Verdana" pitchFamily="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2000" b="0" i="0" u="none" strike="noStrike" cap="none" normalizeH="0" baseline="0">
                          <a:ln>
                            <a:noFill/>
                          </a:ln>
                          <a:solidFill>
                            <a:schemeClr val="tx1"/>
                          </a:solidFill>
                          <a:effectLst/>
                          <a:latin typeface="Verdana" pitchFamily="4" charset="0"/>
                        </a:rPr>
                        <a:t>81%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9738">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4" charset="2"/>
                        <a:buNone/>
                        <a:tabLst/>
                      </a:pPr>
                      <a:r>
                        <a:rPr kumimoji="0" lang="en-US" sz="2000" b="0" i="0" u="none" strike="noStrike" cap="none" normalizeH="0" baseline="0">
                          <a:ln>
                            <a:noFill/>
                          </a:ln>
                          <a:solidFill>
                            <a:schemeClr val="tx1"/>
                          </a:solidFill>
                          <a:effectLst/>
                          <a:latin typeface="Verdana" pitchFamily="4" charset="0"/>
                        </a:rPr>
                        <a:t>Heap array (71 LOC)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2000" b="0" i="0" u="none" strike="noStrike" cap="none" normalizeH="0" baseline="0">
                          <a:ln>
                            <a:noFill/>
                          </a:ln>
                          <a:solidFill>
                            <a:schemeClr val="tx1"/>
                          </a:solidFill>
                          <a:effectLst/>
                          <a:latin typeface="Verdana" pitchFamily="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2000" b="0" i="0" u="none" strike="noStrike" cap="none" normalizeH="0" baseline="0" dirty="0">
                          <a:ln>
                            <a:noFill/>
                          </a:ln>
                          <a:solidFill>
                            <a:schemeClr val="tx1"/>
                          </a:solidFill>
                          <a:effectLst/>
                          <a:latin typeface="Verdana" pitchFamily="4"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Visser containers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Visser et al. (2006) compares several input generation  techniques</a:t>
            </a:r>
          </a:p>
          <a:p>
            <a:pPr lvl="1"/>
            <a:r>
              <a:rPr lang="en-US" dirty="0" smtClean="0"/>
              <a:t>Model checking with state matching</a:t>
            </a:r>
          </a:p>
          <a:p>
            <a:pPr lvl="1"/>
            <a:r>
              <a:rPr lang="en-US" dirty="0" smtClean="0"/>
              <a:t>Model checking with abstract state matching</a:t>
            </a:r>
          </a:p>
          <a:p>
            <a:pPr lvl="1"/>
            <a:r>
              <a:rPr lang="en-US" dirty="0" smtClean="0"/>
              <a:t>Symbolic execution</a:t>
            </a:r>
          </a:p>
          <a:p>
            <a:pPr lvl="1"/>
            <a:r>
              <a:rPr lang="en-US" dirty="0" smtClean="0"/>
              <a:t>Symbolic execution with abstract state matching</a:t>
            </a:r>
          </a:p>
          <a:p>
            <a:pPr lvl="1"/>
            <a:r>
              <a:rPr lang="en-US" dirty="0" smtClean="0"/>
              <a:t>Undirected random testing</a:t>
            </a:r>
          </a:p>
          <a:p>
            <a:r>
              <a:rPr lang="en-US" dirty="0" smtClean="0"/>
              <a:t>Comparison in terms of branch and predicate coverage</a:t>
            </a:r>
          </a:p>
          <a:p>
            <a:r>
              <a:rPr lang="en-US" dirty="0" smtClean="0"/>
              <a:t>Four nontrivial container data structures</a:t>
            </a:r>
          </a:p>
          <a:p>
            <a:r>
              <a:rPr lang="en-US" dirty="0" smtClean="0"/>
              <a:t>Experimental framework and tool available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3426" name="Rectangle 2"/>
          <p:cNvSpPr>
            <a:spLocks noGrp="1" noChangeArrowheads="1"/>
          </p:cNvSpPr>
          <p:nvPr>
            <p:ph type="title" sz="quarter"/>
          </p:nvPr>
        </p:nvSpPr>
        <p:spPr>
          <a:xfrm>
            <a:off x="619125" y="0"/>
            <a:ext cx="8524875" cy="1216025"/>
          </a:xfrm>
        </p:spPr>
        <p:txBody>
          <a:bodyPr/>
          <a:lstStyle/>
          <a:p>
            <a:r>
              <a:rPr lang="en-US" dirty="0" smtClean="0"/>
              <a:t>FDRT: &gt;= coverage, &lt; time</a:t>
            </a:r>
            <a:endParaRPr lang="en-US" dirty="0"/>
          </a:p>
        </p:txBody>
      </p:sp>
      <p:graphicFrame>
        <p:nvGraphicFramePr>
          <p:cNvPr id="103427" name="Object 3"/>
          <p:cNvGraphicFramePr>
            <a:graphicFrameLocks noChangeAspect="1"/>
          </p:cNvGraphicFramePr>
          <p:nvPr>
            <p:ph sz="quarter" idx="1"/>
          </p:nvPr>
        </p:nvGraphicFramePr>
        <p:xfrm>
          <a:off x="238125" y="1398588"/>
          <a:ext cx="4402138" cy="2640012"/>
        </p:xfrm>
        <a:graphic>
          <a:graphicData uri="http://schemas.openxmlformats.org/presentationml/2006/ole">
            <p:oleObj spid="_x0000_s32770" name="Chart" r:id="rId4" imgW="3276600" imgH="2286000" progId="Excel.Sheet.8">
              <p:embed/>
            </p:oleObj>
          </a:graphicData>
        </a:graphic>
      </p:graphicFrame>
      <p:graphicFrame>
        <p:nvGraphicFramePr>
          <p:cNvPr id="103428" name="Object 4"/>
          <p:cNvGraphicFramePr>
            <a:graphicFrameLocks noChangeAspect="1"/>
          </p:cNvGraphicFramePr>
          <p:nvPr>
            <p:ph sz="quarter" idx="2"/>
          </p:nvPr>
        </p:nvGraphicFramePr>
        <p:xfrm>
          <a:off x="4586288" y="1400175"/>
          <a:ext cx="4337050" cy="2644775"/>
        </p:xfrm>
        <a:graphic>
          <a:graphicData uri="http://schemas.openxmlformats.org/presentationml/2006/ole">
            <p:oleObj spid="_x0000_s32771" name="Chart" r:id="rId5" imgW="3276600" imgH="2286000" progId="Excel.Sheet.8">
              <p:embed/>
            </p:oleObj>
          </a:graphicData>
        </a:graphic>
      </p:graphicFrame>
      <p:graphicFrame>
        <p:nvGraphicFramePr>
          <p:cNvPr id="103429" name="Object 5"/>
          <p:cNvGraphicFramePr>
            <a:graphicFrameLocks noChangeAspect="1"/>
          </p:cNvGraphicFramePr>
          <p:nvPr>
            <p:ph sz="quarter" idx="3"/>
          </p:nvPr>
        </p:nvGraphicFramePr>
        <p:xfrm>
          <a:off x="239713" y="4083050"/>
          <a:ext cx="4394200" cy="2655888"/>
        </p:xfrm>
        <a:graphic>
          <a:graphicData uri="http://schemas.openxmlformats.org/presentationml/2006/ole">
            <p:oleObj spid="_x0000_s32772" name="Chart" r:id="rId6" imgW="3441700" imgH="2273300" progId="Excel.Sheet.8">
              <p:embed/>
            </p:oleObj>
          </a:graphicData>
        </a:graphic>
      </p:graphicFrame>
      <p:graphicFrame>
        <p:nvGraphicFramePr>
          <p:cNvPr id="103430" name="Object 6"/>
          <p:cNvGraphicFramePr>
            <a:graphicFrameLocks noChangeAspect="1"/>
          </p:cNvGraphicFramePr>
          <p:nvPr>
            <p:ph sz="quarter" idx="4"/>
          </p:nvPr>
        </p:nvGraphicFramePr>
        <p:xfrm>
          <a:off x="4594225" y="4083050"/>
          <a:ext cx="4311650" cy="2647950"/>
        </p:xfrm>
        <a:graphic>
          <a:graphicData uri="http://schemas.openxmlformats.org/presentationml/2006/ole">
            <p:oleObj spid="_x0000_s32773" name="Chart" r:id="rId7" imgW="4038600" imgH="2489200" progId="Excel.Sheet.8">
              <p:embed/>
            </p:oleObj>
          </a:graphicData>
        </a:graphic>
      </p:graphicFrame>
      <p:sp>
        <p:nvSpPr>
          <p:cNvPr id="103431" name="AutoShape 7"/>
          <p:cNvSpPr>
            <a:spLocks noChangeArrowheads="1"/>
          </p:cNvSpPr>
          <p:nvPr/>
        </p:nvSpPr>
        <p:spPr bwMode="auto">
          <a:xfrm>
            <a:off x="1462088" y="2762250"/>
            <a:ext cx="128587" cy="128588"/>
          </a:xfrm>
          <a:prstGeom prst="diamond">
            <a:avLst/>
          </a:prstGeom>
          <a:solidFill>
            <a:srgbClr val="FF99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03432" name="AutoShape 8"/>
          <p:cNvSpPr>
            <a:spLocks noChangeArrowheads="1"/>
          </p:cNvSpPr>
          <p:nvPr/>
        </p:nvSpPr>
        <p:spPr bwMode="auto">
          <a:xfrm>
            <a:off x="3067050" y="2400300"/>
            <a:ext cx="128588" cy="128588"/>
          </a:xfrm>
          <a:prstGeom prst="diamond">
            <a:avLst/>
          </a:prstGeom>
          <a:solidFill>
            <a:srgbClr val="3366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103433" name="AutoShape 9"/>
          <p:cNvSpPr>
            <a:spLocks noChangeArrowheads="1"/>
          </p:cNvSpPr>
          <p:nvPr/>
        </p:nvSpPr>
        <p:spPr bwMode="auto">
          <a:xfrm>
            <a:off x="3597275" y="3248025"/>
            <a:ext cx="128588" cy="128588"/>
          </a:xfrm>
          <a:prstGeom prst="diamond">
            <a:avLst/>
          </a:prstGeom>
          <a:solidFill>
            <a:srgbClr val="339966"/>
          </a:solidFill>
          <a:ln w="9525">
            <a:solidFill>
              <a:schemeClr val="tx1"/>
            </a:solidFill>
            <a:miter lim="800000"/>
            <a:headEnd/>
            <a:tailEnd/>
          </a:ln>
          <a:effectLst/>
        </p:spPr>
        <p:txBody>
          <a:bodyPr wrap="none" anchor="ctr">
            <a:prstTxWarp prst="textNoShape">
              <a:avLst/>
            </a:prstTxWarp>
          </a:bodyPr>
          <a:lstStyle/>
          <a:p>
            <a:endParaRPr lang="en-US"/>
          </a:p>
        </p:txBody>
      </p:sp>
      <p:sp>
        <p:nvSpPr>
          <p:cNvPr id="103434" name="AutoShape 10"/>
          <p:cNvSpPr>
            <a:spLocks noChangeArrowheads="1"/>
          </p:cNvSpPr>
          <p:nvPr/>
        </p:nvSpPr>
        <p:spPr bwMode="auto">
          <a:xfrm>
            <a:off x="4130675" y="5233988"/>
            <a:ext cx="128588" cy="128587"/>
          </a:xfrm>
          <a:prstGeom prst="diamond">
            <a:avLst/>
          </a:prstGeom>
          <a:solidFill>
            <a:srgbClr val="FF99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03435" name="AutoShape 11"/>
          <p:cNvSpPr>
            <a:spLocks noChangeArrowheads="1"/>
          </p:cNvSpPr>
          <p:nvPr/>
        </p:nvSpPr>
        <p:spPr bwMode="auto">
          <a:xfrm>
            <a:off x="1073150" y="4962525"/>
            <a:ext cx="128588" cy="128588"/>
          </a:xfrm>
          <a:prstGeom prst="diamond">
            <a:avLst/>
          </a:prstGeom>
          <a:solidFill>
            <a:srgbClr val="3366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103436" name="AutoShape 12"/>
          <p:cNvSpPr>
            <a:spLocks noChangeArrowheads="1"/>
          </p:cNvSpPr>
          <p:nvPr/>
        </p:nvSpPr>
        <p:spPr bwMode="auto">
          <a:xfrm>
            <a:off x="1416050" y="5867400"/>
            <a:ext cx="128588" cy="128588"/>
          </a:xfrm>
          <a:prstGeom prst="diamond">
            <a:avLst/>
          </a:prstGeom>
          <a:solidFill>
            <a:srgbClr val="339966"/>
          </a:solidFill>
          <a:ln w="9525">
            <a:solidFill>
              <a:schemeClr val="tx1"/>
            </a:solidFill>
            <a:miter lim="800000"/>
            <a:headEnd/>
            <a:tailEnd/>
          </a:ln>
          <a:effectLst/>
        </p:spPr>
        <p:txBody>
          <a:bodyPr wrap="none" anchor="ctr">
            <a:prstTxWarp prst="textNoShape">
              <a:avLst/>
            </a:prstTxWarp>
          </a:bodyPr>
          <a:lstStyle/>
          <a:p>
            <a:endParaRPr lang="en-US"/>
          </a:p>
        </p:txBody>
      </p:sp>
      <p:sp>
        <p:nvSpPr>
          <p:cNvPr id="103437" name="AutoShape 13"/>
          <p:cNvSpPr>
            <a:spLocks noChangeArrowheads="1"/>
          </p:cNvSpPr>
          <p:nvPr/>
        </p:nvSpPr>
        <p:spPr bwMode="auto">
          <a:xfrm>
            <a:off x="5859463" y="4957763"/>
            <a:ext cx="128587" cy="128587"/>
          </a:xfrm>
          <a:prstGeom prst="diamond">
            <a:avLst/>
          </a:prstGeom>
          <a:solidFill>
            <a:srgbClr val="3366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103438" name="AutoShape 14"/>
          <p:cNvSpPr>
            <a:spLocks noChangeArrowheads="1"/>
          </p:cNvSpPr>
          <p:nvPr/>
        </p:nvSpPr>
        <p:spPr bwMode="auto">
          <a:xfrm>
            <a:off x="5854700" y="5691188"/>
            <a:ext cx="128588" cy="128587"/>
          </a:xfrm>
          <a:prstGeom prst="diamond">
            <a:avLst/>
          </a:prstGeom>
          <a:solidFill>
            <a:srgbClr val="339966"/>
          </a:solidFill>
          <a:ln w="9525">
            <a:solidFill>
              <a:schemeClr val="tx1"/>
            </a:solidFill>
            <a:miter lim="800000"/>
            <a:headEnd/>
            <a:tailEnd/>
          </a:ln>
          <a:effectLst/>
        </p:spPr>
        <p:txBody>
          <a:bodyPr wrap="none" anchor="ctr">
            <a:prstTxWarp prst="textNoShape">
              <a:avLst/>
            </a:prstTxWarp>
          </a:bodyPr>
          <a:lstStyle/>
          <a:p>
            <a:endParaRPr lang="en-US"/>
          </a:p>
        </p:txBody>
      </p:sp>
      <p:sp>
        <p:nvSpPr>
          <p:cNvPr id="103439" name="AutoShape 15"/>
          <p:cNvSpPr>
            <a:spLocks noChangeArrowheads="1"/>
          </p:cNvSpPr>
          <p:nvPr/>
        </p:nvSpPr>
        <p:spPr bwMode="auto">
          <a:xfrm>
            <a:off x="8416925" y="4957763"/>
            <a:ext cx="128588" cy="128587"/>
          </a:xfrm>
          <a:prstGeom prst="diamond">
            <a:avLst/>
          </a:prstGeom>
          <a:solidFill>
            <a:srgbClr val="FF99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03440" name="AutoShape 16"/>
          <p:cNvSpPr>
            <a:spLocks noChangeArrowheads="1"/>
          </p:cNvSpPr>
          <p:nvPr/>
        </p:nvSpPr>
        <p:spPr bwMode="auto">
          <a:xfrm>
            <a:off x="7935913" y="2982913"/>
            <a:ext cx="128587" cy="128587"/>
          </a:xfrm>
          <a:prstGeom prst="diamond">
            <a:avLst/>
          </a:prstGeom>
          <a:solidFill>
            <a:srgbClr val="339966"/>
          </a:solidFill>
          <a:ln w="9525">
            <a:solidFill>
              <a:schemeClr val="tx1"/>
            </a:solidFill>
            <a:miter lim="800000"/>
            <a:headEnd/>
            <a:tailEnd/>
          </a:ln>
          <a:effectLst/>
        </p:spPr>
        <p:txBody>
          <a:bodyPr wrap="none" anchor="ctr">
            <a:prstTxWarp prst="textNoShape">
              <a:avLst/>
            </a:prstTxWarp>
          </a:bodyPr>
          <a:lstStyle/>
          <a:p>
            <a:endParaRPr lang="en-US"/>
          </a:p>
        </p:txBody>
      </p:sp>
      <p:sp>
        <p:nvSpPr>
          <p:cNvPr id="103441" name="AutoShape 17"/>
          <p:cNvSpPr>
            <a:spLocks noChangeArrowheads="1"/>
          </p:cNvSpPr>
          <p:nvPr/>
        </p:nvSpPr>
        <p:spPr bwMode="auto">
          <a:xfrm>
            <a:off x="7454900" y="2020888"/>
            <a:ext cx="128588" cy="128587"/>
          </a:xfrm>
          <a:prstGeom prst="diamond">
            <a:avLst/>
          </a:prstGeom>
          <a:solidFill>
            <a:srgbClr val="FF99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03442" name="AutoShape 18"/>
          <p:cNvSpPr>
            <a:spLocks noChangeArrowheads="1"/>
          </p:cNvSpPr>
          <p:nvPr/>
        </p:nvSpPr>
        <p:spPr bwMode="auto">
          <a:xfrm>
            <a:off x="6224588" y="2020888"/>
            <a:ext cx="128587" cy="128587"/>
          </a:xfrm>
          <a:prstGeom prst="diamond">
            <a:avLst/>
          </a:prstGeom>
          <a:solidFill>
            <a:srgbClr val="3366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103443" name="Text Box 19"/>
          <p:cNvSpPr txBox="1">
            <a:spLocks noChangeArrowheads="1"/>
          </p:cNvSpPr>
          <p:nvPr/>
        </p:nvSpPr>
        <p:spPr bwMode="auto">
          <a:xfrm>
            <a:off x="1455738" y="2589213"/>
            <a:ext cx="1058862" cy="274637"/>
          </a:xfrm>
          <a:prstGeom prst="rect">
            <a:avLst/>
          </a:prstGeom>
          <a:noFill/>
          <a:ln w="9525">
            <a:noFill/>
            <a:miter lim="800000"/>
            <a:headEnd/>
            <a:tailEnd/>
          </a:ln>
          <a:effectLst/>
        </p:spPr>
        <p:txBody>
          <a:bodyPr wrap="none">
            <a:prstTxWarp prst="textNoShape">
              <a:avLst/>
            </a:prstTxWarp>
            <a:spAutoFit/>
          </a:bodyPr>
          <a:lstStyle/>
          <a:p>
            <a:r>
              <a:rPr lang="en-US" sz="1000" i="0">
                <a:latin typeface="Tahoma" pitchFamily="4" charset="0"/>
              </a:rPr>
              <a:t>best</a:t>
            </a:r>
            <a:r>
              <a:rPr lang="en-US" sz="1200" i="0">
                <a:latin typeface="Tahoma" pitchFamily="4" charset="0"/>
              </a:rPr>
              <a:t> </a:t>
            </a:r>
            <a:r>
              <a:rPr lang="en-US" sz="1000" i="0">
                <a:latin typeface="Tahoma" pitchFamily="4" charset="0"/>
              </a:rPr>
              <a:t>systematic</a:t>
            </a:r>
          </a:p>
        </p:txBody>
      </p:sp>
      <p:sp>
        <p:nvSpPr>
          <p:cNvPr id="103444" name="Text Box 20"/>
          <p:cNvSpPr txBox="1">
            <a:spLocks noChangeArrowheads="1"/>
          </p:cNvSpPr>
          <p:nvPr/>
        </p:nvSpPr>
        <p:spPr bwMode="auto">
          <a:xfrm>
            <a:off x="3060700" y="2233613"/>
            <a:ext cx="1181100" cy="244475"/>
          </a:xfrm>
          <a:prstGeom prst="rect">
            <a:avLst/>
          </a:prstGeom>
          <a:noFill/>
          <a:ln w="9525">
            <a:noFill/>
            <a:miter lim="800000"/>
            <a:headEnd/>
            <a:tailEnd/>
          </a:ln>
          <a:effectLst/>
        </p:spPr>
        <p:txBody>
          <a:bodyPr wrap="none">
            <a:prstTxWarp prst="textNoShape">
              <a:avLst/>
            </a:prstTxWarp>
            <a:spAutoFit/>
          </a:bodyPr>
          <a:lstStyle/>
          <a:p>
            <a:r>
              <a:rPr lang="en-US" sz="1000" i="0">
                <a:latin typeface="Tahoma" pitchFamily="4" charset="0"/>
              </a:rPr>
              <a:t>feedback-directed</a:t>
            </a:r>
          </a:p>
        </p:txBody>
      </p:sp>
      <p:sp>
        <p:nvSpPr>
          <p:cNvPr id="103445" name="Text Box 21"/>
          <p:cNvSpPr txBox="1">
            <a:spLocks noChangeArrowheads="1"/>
          </p:cNvSpPr>
          <p:nvPr/>
        </p:nvSpPr>
        <p:spPr bwMode="auto">
          <a:xfrm>
            <a:off x="2470150" y="3095625"/>
            <a:ext cx="1244600" cy="244475"/>
          </a:xfrm>
          <a:prstGeom prst="rect">
            <a:avLst/>
          </a:prstGeom>
          <a:noFill/>
          <a:ln w="9525">
            <a:noFill/>
            <a:miter lim="800000"/>
            <a:headEnd/>
            <a:tailEnd/>
          </a:ln>
          <a:effectLst/>
        </p:spPr>
        <p:txBody>
          <a:bodyPr wrap="none">
            <a:prstTxWarp prst="textNoShape">
              <a:avLst/>
            </a:prstTxWarp>
            <a:spAutoFit/>
          </a:bodyPr>
          <a:lstStyle/>
          <a:p>
            <a:r>
              <a:rPr lang="en-US" sz="1000" i="0">
                <a:latin typeface="Tahoma" pitchFamily="4" charset="0"/>
              </a:rPr>
              <a:t>undirected random</a:t>
            </a:r>
          </a:p>
        </p:txBody>
      </p:sp>
      <p:sp>
        <p:nvSpPr>
          <p:cNvPr id="103446" name="Text Box 22"/>
          <p:cNvSpPr txBox="1">
            <a:spLocks noChangeArrowheads="1"/>
          </p:cNvSpPr>
          <p:nvPr/>
        </p:nvSpPr>
        <p:spPr bwMode="auto">
          <a:xfrm>
            <a:off x="6813550" y="2997200"/>
            <a:ext cx="1244600" cy="244475"/>
          </a:xfrm>
          <a:prstGeom prst="rect">
            <a:avLst/>
          </a:prstGeom>
          <a:noFill/>
          <a:ln w="9525">
            <a:noFill/>
            <a:miter lim="800000"/>
            <a:headEnd/>
            <a:tailEnd/>
          </a:ln>
          <a:effectLst/>
        </p:spPr>
        <p:txBody>
          <a:bodyPr wrap="none">
            <a:prstTxWarp prst="textNoShape">
              <a:avLst/>
            </a:prstTxWarp>
            <a:spAutoFit/>
          </a:bodyPr>
          <a:lstStyle/>
          <a:p>
            <a:r>
              <a:rPr lang="en-US" sz="1000" i="0">
                <a:latin typeface="Tahoma" pitchFamily="4" charset="0"/>
              </a:rPr>
              <a:t>undirected random</a:t>
            </a:r>
          </a:p>
        </p:txBody>
      </p:sp>
      <p:sp>
        <p:nvSpPr>
          <p:cNvPr id="103447" name="Text Box 23"/>
          <p:cNvSpPr txBox="1">
            <a:spLocks noChangeArrowheads="1"/>
          </p:cNvSpPr>
          <p:nvPr/>
        </p:nvSpPr>
        <p:spPr bwMode="auto">
          <a:xfrm>
            <a:off x="6226175" y="2039938"/>
            <a:ext cx="1622425" cy="244475"/>
          </a:xfrm>
          <a:prstGeom prst="rect">
            <a:avLst/>
          </a:prstGeom>
          <a:noFill/>
          <a:ln w="9525">
            <a:noFill/>
            <a:miter lim="800000"/>
            <a:headEnd/>
            <a:tailEnd/>
          </a:ln>
          <a:effectLst/>
        </p:spPr>
        <p:txBody>
          <a:bodyPr>
            <a:prstTxWarp prst="textNoShape">
              <a:avLst/>
            </a:prstTxWarp>
            <a:spAutoFit/>
          </a:bodyPr>
          <a:lstStyle/>
          <a:p>
            <a:r>
              <a:rPr lang="en-US" sz="1000" i="0">
                <a:latin typeface="Tahoma" pitchFamily="4" charset="0"/>
              </a:rPr>
              <a:t>feedback-directed</a:t>
            </a:r>
          </a:p>
        </p:txBody>
      </p:sp>
      <p:sp>
        <p:nvSpPr>
          <p:cNvPr id="103448" name="Text Box 24"/>
          <p:cNvSpPr txBox="1">
            <a:spLocks noChangeArrowheads="1"/>
          </p:cNvSpPr>
          <p:nvPr/>
        </p:nvSpPr>
        <p:spPr bwMode="auto">
          <a:xfrm>
            <a:off x="7475538" y="2036763"/>
            <a:ext cx="1592262" cy="244475"/>
          </a:xfrm>
          <a:prstGeom prst="rect">
            <a:avLst/>
          </a:prstGeom>
          <a:noFill/>
          <a:ln w="9525">
            <a:noFill/>
            <a:miter lim="800000"/>
            <a:headEnd/>
            <a:tailEnd/>
          </a:ln>
          <a:effectLst/>
        </p:spPr>
        <p:txBody>
          <a:bodyPr>
            <a:prstTxWarp prst="textNoShape">
              <a:avLst/>
            </a:prstTxWarp>
            <a:spAutoFit/>
          </a:bodyPr>
          <a:lstStyle/>
          <a:p>
            <a:r>
              <a:rPr lang="en-US" sz="1000" i="0">
                <a:latin typeface="Tahoma" pitchFamily="4" charset="0"/>
              </a:rPr>
              <a:t>best systematic</a:t>
            </a:r>
          </a:p>
        </p:txBody>
      </p:sp>
      <p:sp>
        <p:nvSpPr>
          <p:cNvPr id="103449" name="Text Box 25"/>
          <p:cNvSpPr txBox="1">
            <a:spLocks noChangeArrowheads="1"/>
          </p:cNvSpPr>
          <p:nvPr/>
        </p:nvSpPr>
        <p:spPr bwMode="auto">
          <a:xfrm>
            <a:off x="5851525" y="5529263"/>
            <a:ext cx="1244600" cy="244475"/>
          </a:xfrm>
          <a:prstGeom prst="rect">
            <a:avLst/>
          </a:prstGeom>
          <a:noFill/>
          <a:ln w="9525">
            <a:noFill/>
            <a:miter lim="800000"/>
            <a:headEnd/>
            <a:tailEnd/>
          </a:ln>
          <a:effectLst/>
        </p:spPr>
        <p:txBody>
          <a:bodyPr wrap="none">
            <a:prstTxWarp prst="textNoShape">
              <a:avLst/>
            </a:prstTxWarp>
            <a:spAutoFit/>
          </a:bodyPr>
          <a:lstStyle/>
          <a:p>
            <a:r>
              <a:rPr lang="en-US" sz="1000" i="0">
                <a:latin typeface="Tahoma" pitchFamily="4" charset="0"/>
              </a:rPr>
              <a:t>undirected random</a:t>
            </a:r>
          </a:p>
        </p:txBody>
      </p:sp>
      <p:sp>
        <p:nvSpPr>
          <p:cNvPr id="103450" name="Text Box 26"/>
          <p:cNvSpPr txBox="1">
            <a:spLocks noChangeArrowheads="1"/>
          </p:cNvSpPr>
          <p:nvPr/>
        </p:nvSpPr>
        <p:spPr bwMode="auto">
          <a:xfrm>
            <a:off x="5875338" y="4829175"/>
            <a:ext cx="1181100" cy="244475"/>
          </a:xfrm>
          <a:prstGeom prst="rect">
            <a:avLst/>
          </a:prstGeom>
          <a:noFill/>
          <a:ln w="9525">
            <a:noFill/>
            <a:miter lim="800000"/>
            <a:headEnd/>
            <a:tailEnd/>
          </a:ln>
          <a:effectLst/>
        </p:spPr>
        <p:txBody>
          <a:bodyPr wrap="none">
            <a:prstTxWarp prst="textNoShape">
              <a:avLst/>
            </a:prstTxWarp>
            <a:spAutoFit/>
          </a:bodyPr>
          <a:lstStyle/>
          <a:p>
            <a:r>
              <a:rPr lang="en-US" sz="1000" i="0">
                <a:latin typeface="Tahoma" pitchFamily="4" charset="0"/>
              </a:rPr>
              <a:t>feedback-directed</a:t>
            </a:r>
          </a:p>
        </p:txBody>
      </p:sp>
      <p:sp>
        <p:nvSpPr>
          <p:cNvPr id="103451" name="Text Box 27"/>
          <p:cNvSpPr txBox="1">
            <a:spLocks noChangeArrowheads="1"/>
          </p:cNvSpPr>
          <p:nvPr/>
        </p:nvSpPr>
        <p:spPr bwMode="auto">
          <a:xfrm>
            <a:off x="7456488" y="4819650"/>
            <a:ext cx="1050925" cy="244475"/>
          </a:xfrm>
          <a:prstGeom prst="rect">
            <a:avLst/>
          </a:prstGeom>
          <a:noFill/>
          <a:ln w="9525">
            <a:noFill/>
            <a:miter lim="800000"/>
            <a:headEnd/>
            <a:tailEnd/>
          </a:ln>
          <a:effectLst/>
        </p:spPr>
        <p:txBody>
          <a:bodyPr wrap="none">
            <a:prstTxWarp prst="textNoShape">
              <a:avLst/>
            </a:prstTxWarp>
            <a:spAutoFit/>
          </a:bodyPr>
          <a:lstStyle/>
          <a:p>
            <a:r>
              <a:rPr lang="en-US" sz="1000" i="0">
                <a:latin typeface="Tahoma" pitchFamily="4" charset="0"/>
              </a:rPr>
              <a:t>best systematic</a:t>
            </a:r>
          </a:p>
        </p:txBody>
      </p:sp>
      <p:sp>
        <p:nvSpPr>
          <p:cNvPr id="103452" name="Text Box 28"/>
          <p:cNvSpPr txBox="1">
            <a:spLocks noChangeArrowheads="1"/>
          </p:cNvSpPr>
          <p:nvPr/>
        </p:nvSpPr>
        <p:spPr bwMode="auto">
          <a:xfrm>
            <a:off x="3170238" y="5105400"/>
            <a:ext cx="1050925" cy="244475"/>
          </a:xfrm>
          <a:prstGeom prst="rect">
            <a:avLst/>
          </a:prstGeom>
          <a:noFill/>
          <a:ln w="9525">
            <a:noFill/>
            <a:miter lim="800000"/>
            <a:headEnd/>
            <a:tailEnd/>
          </a:ln>
          <a:effectLst/>
        </p:spPr>
        <p:txBody>
          <a:bodyPr wrap="none">
            <a:prstTxWarp prst="textNoShape">
              <a:avLst/>
            </a:prstTxWarp>
            <a:spAutoFit/>
          </a:bodyPr>
          <a:lstStyle/>
          <a:p>
            <a:r>
              <a:rPr lang="en-US" sz="1000" i="0">
                <a:latin typeface="Tahoma" pitchFamily="4" charset="0"/>
              </a:rPr>
              <a:t>best systematic</a:t>
            </a:r>
          </a:p>
        </p:txBody>
      </p:sp>
      <p:sp>
        <p:nvSpPr>
          <p:cNvPr id="103453" name="Text Box 29"/>
          <p:cNvSpPr txBox="1">
            <a:spLocks noChangeArrowheads="1"/>
          </p:cNvSpPr>
          <p:nvPr/>
        </p:nvSpPr>
        <p:spPr bwMode="auto">
          <a:xfrm>
            <a:off x="1436688" y="5741988"/>
            <a:ext cx="1244600" cy="244475"/>
          </a:xfrm>
          <a:prstGeom prst="rect">
            <a:avLst/>
          </a:prstGeom>
          <a:noFill/>
          <a:ln w="9525">
            <a:noFill/>
            <a:miter lim="800000"/>
            <a:headEnd/>
            <a:tailEnd/>
          </a:ln>
          <a:effectLst/>
        </p:spPr>
        <p:txBody>
          <a:bodyPr wrap="none">
            <a:prstTxWarp prst="textNoShape">
              <a:avLst/>
            </a:prstTxWarp>
            <a:spAutoFit/>
          </a:bodyPr>
          <a:lstStyle/>
          <a:p>
            <a:r>
              <a:rPr lang="en-US" sz="1000" i="0">
                <a:latin typeface="Tahoma" pitchFamily="4" charset="0"/>
              </a:rPr>
              <a:t>undirected random</a:t>
            </a:r>
          </a:p>
        </p:txBody>
      </p:sp>
      <p:sp>
        <p:nvSpPr>
          <p:cNvPr id="103454" name="Text Box 30"/>
          <p:cNvSpPr txBox="1">
            <a:spLocks noChangeArrowheads="1"/>
          </p:cNvSpPr>
          <p:nvPr/>
        </p:nvSpPr>
        <p:spPr bwMode="auto">
          <a:xfrm>
            <a:off x="1093788" y="4810125"/>
            <a:ext cx="1181100" cy="244475"/>
          </a:xfrm>
          <a:prstGeom prst="rect">
            <a:avLst/>
          </a:prstGeom>
          <a:noFill/>
          <a:ln w="9525">
            <a:noFill/>
            <a:miter lim="800000"/>
            <a:headEnd/>
            <a:tailEnd/>
          </a:ln>
          <a:effectLst/>
        </p:spPr>
        <p:txBody>
          <a:bodyPr wrap="none">
            <a:prstTxWarp prst="textNoShape">
              <a:avLst/>
            </a:prstTxWarp>
            <a:spAutoFit/>
          </a:bodyPr>
          <a:lstStyle/>
          <a:p>
            <a:r>
              <a:rPr lang="en-US" sz="1000" i="0">
                <a:latin typeface="Tahoma" pitchFamily="4" charset="0"/>
              </a:rPr>
              <a:t>feedback-directed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dirty="0" smtClean="0"/>
              <a:t>Libraries: error detection</a:t>
            </a:r>
            <a:endParaRPr lang="en-US" dirty="0"/>
          </a:p>
        </p:txBody>
      </p:sp>
      <p:graphicFrame>
        <p:nvGraphicFramePr>
          <p:cNvPr id="121859" name="Group 3"/>
          <p:cNvGraphicFramePr>
            <a:graphicFrameLocks noGrp="1"/>
          </p:cNvGraphicFramePr>
          <p:nvPr>
            <p:ph idx="1"/>
          </p:nvPr>
        </p:nvGraphicFramePr>
        <p:xfrm>
          <a:off x="533402" y="1600200"/>
          <a:ext cx="8000998" cy="3848624"/>
        </p:xfrm>
        <a:graphic>
          <a:graphicData uri="http://schemas.openxmlformats.org/drawingml/2006/table">
            <a:tbl>
              <a:tblPr/>
              <a:tblGrid>
                <a:gridCol w="2941114"/>
                <a:gridCol w="947204"/>
                <a:gridCol w="1028170"/>
                <a:gridCol w="1028170"/>
                <a:gridCol w="1028170"/>
                <a:gridCol w="1028170"/>
              </a:tblGrid>
              <a:tr h="94488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4" charset="2"/>
                        <a:buNone/>
                        <a:tabLst/>
                      </a:pPr>
                      <a:endParaRPr kumimoji="0" lang="en-US" sz="1400" b="0" i="0" u="none" strike="noStrike" cap="none" normalizeH="0" baseline="0" dirty="0">
                        <a:ln>
                          <a:noFill/>
                        </a:ln>
                        <a:solidFill>
                          <a:schemeClr val="tx1"/>
                        </a:solidFill>
                        <a:effectLst/>
                        <a:latin typeface="Verdana" pitchFamily="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1400" b="0" i="0" u="none" strike="noStrike" cap="none" normalizeH="0" baseline="0" dirty="0">
                          <a:ln>
                            <a:noFill/>
                          </a:ln>
                          <a:solidFill>
                            <a:schemeClr val="tx1"/>
                          </a:solidFill>
                          <a:effectLst/>
                          <a:latin typeface="Verdana" pitchFamily="4" charset="0"/>
                        </a:rPr>
                        <a:t>LOC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1400" b="0" i="0" u="none" strike="noStrike" cap="none" normalizeH="0" baseline="0" dirty="0">
                          <a:ln>
                            <a:noFill/>
                          </a:ln>
                          <a:solidFill>
                            <a:schemeClr val="tx1"/>
                          </a:solidFill>
                          <a:effectLst/>
                          <a:latin typeface="Verdana" pitchFamily="4" charset="0"/>
                        </a:rPr>
                        <a:t>Classes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1400" b="0" i="0" u="none" strike="noStrike" cap="none" normalizeH="0" baseline="0" dirty="0">
                          <a:ln>
                            <a:noFill/>
                          </a:ln>
                          <a:solidFill>
                            <a:schemeClr val="tx1"/>
                          </a:solidFill>
                          <a:effectLst/>
                          <a:latin typeface="Verdana" pitchFamily="4" charset="0"/>
                        </a:rPr>
                        <a:t>test cases 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1400" b="0" i="0" u="none" strike="noStrike" cap="none" normalizeH="0" baseline="0">
                          <a:ln>
                            <a:noFill/>
                          </a:ln>
                          <a:solidFill>
                            <a:schemeClr val="tx1"/>
                          </a:solidFill>
                          <a:effectLst/>
                          <a:latin typeface="Verdana" pitchFamily="4" charset="0"/>
                        </a:rPr>
                        <a:t>error-revealing tests cases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1400" b="0" i="0" u="none" strike="noStrike" cap="none" normalizeH="0" baseline="0" dirty="0">
                          <a:ln>
                            <a:noFill/>
                          </a:ln>
                          <a:solidFill>
                            <a:schemeClr val="tx1"/>
                          </a:solidFill>
                          <a:effectLst/>
                          <a:latin typeface="Verdana" pitchFamily="4" charset="0"/>
                        </a:rPr>
                        <a:t>distinct errors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532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2000" b="0" i="0" u="none" strike="noStrike" cap="none" normalizeH="0" baseline="0" dirty="0" smtClean="0">
                          <a:ln>
                            <a:noFill/>
                          </a:ln>
                          <a:solidFill>
                            <a:schemeClr val="tx1"/>
                          </a:solidFill>
                          <a:effectLst/>
                          <a:latin typeface="Verdana" pitchFamily="4" charset="0"/>
                        </a:rPr>
                        <a:t>JDK</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2000" b="0" i="0" u="none" strike="noStrike" cap="none" normalizeH="0" baseline="0" dirty="0" smtClean="0">
                          <a:ln>
                            <a:noFill/>
                          </a:ln>
                          <a:solidFill>
                            <a:schemeClr val="tx1"/>
                          </a:solidFill>
                          <a:effectLst/>
                          <a:latin typeface="Verdana" pitchFamily="4" charset="0"/>
                        </a:rPr>
                        <a:t>(</a:t>
                      </a:r>
                      <a:r>
                        <a:rPr kumimoji="0" lang="en-US" sz="2000" b="0" i="0" u="none" strike="noStrike" cap="none" normalizeH="0" baseline="0" dirty="0">
                          <a:ln>
                            <a:noFill/>
                          </a:ln>
                          <a:solidFill>
                            <a:schemeClr val="tx1"/>
                          </a:solidFill>
                          <a:effectLst/>
                          <a:latin typeface="Verdana" pitchFamily="4" charset="0"/>
                        </a:rPr>
                        <a:t>2 libraries</a:t>
                      </a:r>
                      <a:r>
                        <a:rPr kumimoji="0" lang="en-US" sz="2000" b="0" i="0" u="none" strike="noStrike" cap="none" normalizeH="0" baseline="0" dirty="0" smtClean="0">
                          <a:ln>
                            <a:noFill/>
                          </a:ln>
                          <a:solidFill>
                            <a:schemeClr val="tx1"/>
                          </a:solidFill>
                          <a:effectLst/>
                          <a:latin typeface="Verdana" pitchFamily="4" charset="0"/>
                        </a:rPr>
                        <a:t>)</a:t>
                      </a:r>
                      <a:endParaRPr kumimoji="0" lang="en-US" sz="2000" b="0" i="0" u="none" strike="noStrike" cap="none" normalizeH="0" baseline="0" dirty="0">
                        <a:ln>
                          <a:noFill/>
                        </a:ln>
                        <a:solidFill>
                          <a:schemeClr val="tx1"/>
                        </a:solidFill>
                        <a:effectLst/>
                        <a:latin typeface="Verdana" pitchFamily="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2000" b="0" i="0" u="none" strike="noStrike" cap="none" normalizeH="0" baseline="0" dirty="0">
                          <a:ln>
                            <a:noFill/>
                          </a:ln>
                          <a:solidFill>
                            <a:schemeClr val="tx1"/>
                          </a:solidFill>
                          <a:effectLst/>
                          <a:latin typeface="Verdana" pitchFamily="4" charset="0"/>
                        </a:rPr>
                        <a:t>53K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2000" b="0" i="0" u="none" strike="noStrike" cap="none" normalizeH="0" baseline="0">
                          <a:ln>
                            <a:noFill/>
                          </a:ln>
                          <a:solidFill>
                            <a:schemeClr val="tx1"/>
                          </a:solidFill>
                          <a:effectLst/>
                          <a:latin typeface="Verdana" pitchFamily="4" charset="0"/>
                        </a:rPr>
                        <a:t>272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1800" b="0" i="0" u="none" strike="noStrike" cap="none" normalizeH="0" baseline="0" dirty="0">
                          <a:ln>
                            <a:noFill/>
                          </a:ln>
                          <a:solidFill>
                            <a:schemeClr val="tx1"/>
                          </a:solidFill>
                          <a:effectLst/>
                          <a:latin typeface="Verdana" pitchFamily="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1800" b="0" i="0" u="none" strike="noStrike" cap="none" normalizeH="0" baseline="0">
                          <a:ln>
                            <a:noFill/>
                          </a:ln>
                          <a:solidFill>
                            <a:schemeClr val="tx1"/>
                          </a:solidFill>
                          <a:effectLst/>
                          <a:latin typeface="Verdana" pitchFamily="4"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1800" b="0" i="0" u="none" strike="noStrike" cap="none" normalizeH="0" baseline="0">
                          <a:ln>
                            <a:noFill/>
                          </a:ln>
                          <a:solidFill>
                            <a:schemeClr val="tx1"/>
                          </a:solidFill>
                          <a:effectLst/>
                          <a:latin typeface="Verdana" pitchFamily="4"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152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2000" b="0" i="0" u="none" strike="noStrike" cap="none" normalizeH="0" baseline="0" dirty="0">
                          <a:ln>
                            <a:noFill/>
                          </a:ln>
                          <a:solidFill>
                            <a:schemeClr val="tx1"/>
                          </a:solidFill>
                          <a:effectLst/>
                          <a:latin typeface="Verdana" pitchFamily="4" charset="0"/>
                        </a:rPr>
                        <a:t>Apache </a:t>
                      </a:r>
                      <a:r>
                        <a:rPr kumimoji="0" lang="en-US" sz="2000" b="0" i="0" u="none" strike="noStrike" cap="none" normalizeH="0" baseline="0" dirty="0" smtClean="0">
                          <a:ln>
                            <a:noFill/>
                          </a:ln>
                          <a:solidFill>
                            <a:schemeClr val="tx1"/>
                          </a:solidFill>
                          <a:effectLst/>
                          <a:latin typeface="Verdana" pitchFamily="4" charset="0"/>
                        </a:rPr>
                        <a:t>commons</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2000" b="0" i="0" u="none" strike="noStrike" cap="none" normalizeH="0" baseline="0" dirty="0" smtClean="0">
                          <a:ln>
                            <a:noFill/>
                          </a:ln>
                          <a:solidFill>
                            <a:schemeClr val="tx1"/>
                          </a:solidFill>
                          <a:effectLst/>
                          <a:latin typeface="Verdana" pitchFamily="4" charset="0"/>
                        </a:rPr>
                        <a:t>(</a:t>
                      </a:r>
                      <a:r>
                        <a:rPr kumimoji="0" lang="en-US" sz="2000" b="0" i="0" u="none" strike="noStrike" cap="none" normalizeH="0" baseline="0" dirty="0">
                          <a:ln>
                            <a:noFill/>
                          </a:ln>
                          <a:solidFill>
                            <a:schemeClr val="tx1"/>
                          </a:solidFill>
                          <a:effectLst/>
                          <a:latin typeface="Verdana" pitchFamily="4" charset="0"/>
                        </a:rPr>
                        <a:t>5 libraries</a:t>
                      </a:r>
                      <a:r>
                        <a:rPr kumimoji="0" lang="en-US" sz="2000" b="0" i="0" u="none" strike="noStrike" cap="none" normalizeH="0" baseline="0" dirty="0" smtClean="0">
                          <a:ln>
                            <a:noFill/>
                          </a:ln>
                          <a:solidFill>
                            <a:schemeClr val="tx1"/>
                          </a:solidFill>
                          <a:effectLst/>
                          <a:latin typeface="Verdana" pitchFamily="4" charset="0"/>
                        </a:rPr>
                        <a:t>)</a:t>
                      </a:r>
                      <a:endParaRPr kumimoji="0" lang="en-US" sz="2000" b="0" i="0" u="none" strike="noStrike" cap="none" normalizeH="0" baseline="0" dirty="0">
                        <a:ln>
                          <a:noFill/>
                        </a:ln>
                        <a:solidFill>
                          <a:schemeClr val="tx1"/>
                        </a:solidFill>
                        <a:effectLst/>
                        <a:latin typeface="Verdana" pitchFamily="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2000" b="0" i="0" u="none" strike="noStrike" cap="none" normalizeH="0" baseline="0" dirty="0" smtClean="0">
                          <a:ln>
                            <a:noFill/>
                          </a:ln>
                          <a:solidFill>
                            <a:schemeClr val="tx1"/>
                          </a:solidFill>
                          <a:effectLst/>
                          <a:latin typeface="Verdana" pitchFamily="4" charset="0"/>
                        </a:rPr>
                        <a:t>150K</a:t>
                      </a:r>
                      <a:endParaRPr kumimoji="0" lang="en-US" sz="2000" b="0" i="0" u="none" strike="noStrike" cap="none" normalizeH="0" baseline="0" dirty="0">
                        <a:ln>
                          <a:noFill/>
                        </a:ln>
                        <a:solidFill>
                          <a:schemeClr val="tx1"/>
                        </a:solidFill>
                        <a:effectLst/>
                        <a:latin typeface="Verdana" pitchFamily="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2000" b="0" i="0" u="none" strike="noStrike" cap="none" normalizeH="0" baseline="0" dirty="0">
                          <a:ln>
                            <a:noFill/>
                          </a:ln>
                          <a:solidFill>
                            <a:schemeClr val="tx1"/>
                          </a:solidFill>
                          <a:effectLst/>
                          <a:latin typeface="Verdana" pitchFamily="4" charset="0"/>
                        </a:rPr>
                        <a:t>974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1800" b="0" i="0" u="none" strike="noStrike" cap="none" normalizeH="0" baseline="0">
                          <a:ln>
                            <a:noFill/>
                          </a:ln>
                          <a:solidFill>
                            <a:schemeClr val="tx1"/>
                          </a:solidFill>
                          <a:effectLst/>
                          <a:latin typeface="Verdana" pitchFamily="4" charset="0"/>
                        </a:rPr>
                        <a:t>187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1800" b="0" i="0" u="none" strike="noStrike" cap="none" normalizeH="0" baseline="0" dirty="0">
                          <a:ln>
                            <a:noFill/>
                          </a:ln>
                          <a:solidFill>
                            <a:schemeClr val="tx1"/>
                          </a:solidFill>
                          <a:effectLst/>
                          <a:latin typeface="Verdana" pitchFamily="4"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1800" b="0" i="0" u="none" strike="noStrike" cap="none" normalizeH="0" baseline="0">
                          <a:ln>
                            <a:noFill/>
                          </a:ln>
                          <a:solidFill>
                            <a:schemeClr val="tx1"/>
                          </a:solidFill>
                          <a:effectLst/>
                          <a:latin typeface="Verdana" pitchFamily="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774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2000" b="0" i="0" u="none" strike="noStrike" cap="none" normalizeH="0" baseline="0" dirty="0">
                          <a:ln>
                            <a:noFill/>
                          </a:ln>
                          <a:solidFill>
                            <a:schemeClr val="tx1"/>
                          </a:solidFill>
                          <a:effectLst/>
                          <a:latin typeface="Verdana" pitchFamily="4" charset="0"/>
                        </a:rPr>
                        <a:t>.Net </a:t>
                      </a:r>
                      <a:r>
                        <a:rPr kumimoji="0" lang="en-US" sz="2000" b="0" i="0" u="none" strike="noStrike" cap="none" normalizeH="0" baseline="0" dirty="0" smtClean="0">
                          <a:ln>
                            <a:noFill/>
                          </a:ln>
                          <a:solidFill>
                            <a:schemeClr val="tx1"/>
                          </a:solidFill>
                          <a:effectLst/>
                          <a:latin typeface="Verdana" pitchFamily="4" charset="0"/>
                        </a:rPr>
                        <a:t>framework</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2000" b="0" i="0" u="none" strike="noStrike" cap="none" normalizeH="0" baseline="0" dirty="0" smtClean="0">
                          <a:ln>
                            <a:noFill/>
                          </a:ln>
                          <a:solidFill>
                            <a:schemeClr val="tx1"/>
                          </a:solidFill>
                          <a:effectLst/>
                          <a:latin typeface="Verdana" pitchFamily="4" charset="0"/>
                        </a:rPr>
                        <a:t>(</a:t>
                      </a:r>
                      <a:r>
                        <a:rPr kumimoji="0" lang="en-US" sz="2000" b="0" i="0" u="none" strike="noStrike" cap="none" normalizeH="0" baseline="0" dirty="0">
                          <a:ln>
                            <a:noFill/>
                          </a:ln>
                          <a:solidFill>
                            <a:schemeClr val="tx1"/>
                          </a:solidFill>
                          <a:effectLst/>
                          <a:latin typeface="Verdana" pitchFamily="4" charset="0"/>
                        </a:rPr>
                        <a:t>5 libraries)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2000" b="0" i="0" u="none" strike="noStrike" cap="none" normalizeH="0" baseline="0">
                          <a:ln>
                            <a:noFill/>
                          </a:ln>
                          <a:solidFill>
                            <a:schemeClr val="tx1"/>
                          </a:solidFill>
                          <a:effectLst/>
                          <a:latin typeface="Verdana" pitchFamily="4" charset="0"/>
                        </a:rPr>
                        <a:t>582K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2000" b="0" i="0" u="none" strike="noStrike" cap="none" normalizeH="0" baseline="0" dirty="0">
                          <a:ln>
                            <a:noFill/>
                          </a:ln>
                          <a:solidFill>
                            <a:schemeClr val="tx1"/>
                          </a:solidFill>
                          <a:effectLst/>
                          <a:latin typeface="Verdana" pitchFamily="4" charset="0"/>
                        </a:rPr>
                        <a:t>3330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1800" b="0" i="0" u="none" strike="noStrike" cap="none" normalizeH="0" baseline="0" dirty="0">
                          <a:ln>
                            <a:noFill/>
                          </a:ln>
                          <a:solidFill>
                            <a:schemeClr val="tx1"/>
                          </a:solidFill>
                          <a:effectLst/>
                          <a:latin typeface="Verdana" pitchFamily="4" charset="0"/>
                        </a:rPr>
                        <a:t>192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1800" b="0" i="0" u="none" strike="noStrike" cap="none" normalizeH="0" baseline="0" dirty="0">
                          <a:ln>
                            <a:noFill/>
                          </a:ln>
                          <a:solidFill>
                            <a:schemeClr val="tx1"/>
                          </a:solidFill>
                          <a:effectLst/>
                          <a:latin typeface="Verdana" pitchFamily="4" charset="0"/>
                        </a:rPr>
                        <a:t>192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1800" b="0" i="0" u="none" strike="noStrike" cap="none" normalizeH="0" baseline="0" dirty="0">
                          <a:ln>
                            <a:noFill/>
                          </a:ln>
                          <a:solidFill>
                            <a:schemeClr val="tx1"/>
                          </a:solidFill>
                          <a:effectLst/>
                          <a:latin typeface="Verdana" pitchFamily="4" charset="0"/>
                        </a:rPr>
                        <a:t>192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774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2000" b="0" i="0" u="none" strike="noStrike" cap="none" normalizeH="0" baseline="0" dirty="0" smtClean="0">
                          <a:ln>
                            <a:noFill/>
                          </a:ln>
                          <a:solidFill>
                            <a:schemeClr val="tx1"/>
                          </a:solidFill>
                          <a:effectLst/>
                          <a:latin typeface="Verdana" pitchFamily="4" charset="0"/>
                        </a:rPr>
                        <a:t>Total</a:t>
                      </a:r>
                      <a:endParaRPr kumimoji="0" lang="en-US" sz="2000" b="0" i="0" u="none" strike="noStrike" cap="none" normalizeH="0" baseline="0" dirty="0">
                        <a:ln>
                          <a:noFill/>
                        </a:ln>
                        <a:solidFill>
                          <a:schemeClr val="tx1"/>
                        </a:solidFill>
                        <a:effectLst/>
                        <a:latin typeface="Verdana" pitchFamily="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2000" b="0" i="0" u="none" strike="noStrike" cap="none" normalizeH="0" baseline="0" dirty="0" smtClean="0">
                          <a:ln>
                            <a:noFill/>
                          </a:ln>
                          <a:solidFill>
                            <a:schemeClr val="tx1"/>
                          </a:solidFill>
                          <a:effectLst/>
                          <a:latin typeface="Verdana" pitchFamily="4" charset="0"/>
                        </a:rPr>
                        <a:t>785K</a:t>
                      </a:r>
                      <a:endParaRPr kumimoji="0" lang="en-US" sz="2000" b="0" i="0" u="none" strike="noStrike" cap="none" normalizeH="0" baseline="0" dirty="0">
                        <a:ln>
                          <a:noFill/>
                        </a:ln>
                        <a:solidFill>
                          <a:schemeClr val="tx1"/>
                        </a:solidFill>
                        <a:effectLst/>
                        <a:latin typeface="Verdana" pitchFamily="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2000" b="0" i="0" u="none" strike="noStrike" cap="none" normalizeH="0" baseline="0" dirty="0" smtClean="0">
                          <a:ln>
                            <a:noFill/>
                          </a:ln>
                          <a:solidFill>
                            <a:schemeClr val="tx1"/>
                          </a:solidFill>
                          <a:effectLst/>
                          <a:latin typeface="Verdana" pitchFamily="4" charset="0"/>
                        </a:rPr>
                        <a:t>4576</a:t>
                      </a:r>
                      <a:endParaRPr kumimoji="0" lang="en-US" sz="2000" b="0" i="0" u="none" strike="noStrike" cap="none" normalizeH="0" baseline="0" dirty="0">
                        <a:ln>
                          <a:noFill/>
                        </a:ln>
                        <a:solidFill>
                          <a:schemeClr val="tx1"/>
                        </a:solidFill>
                        <a:effectLst/>
                        <a:latin typeface="Verdana" pitchFamily="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1800" b="0" i="0" u="none" strike="noStrike" cap="none" normalizeH="0" baseline="0" dirty="0">
                          <a:ln>
                            <a:noFill/>
                          </a:ln>
                          <a:solidFill>
                            <a:schemeClr val="tx1"/>
                          </a:solidFill>
                          <a:effectLst/>
                          <a:latin typeface="Verdana" pitchFamily="4" charset="0"/>
                        </a:rPr>
                        <a:t>411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1800" b="0" i="0" u="none" strike="noStrike" cap="none" normalizeH="0" baseline="0" dirty="0">
                          <a:ln>
                            <a:noFill/>
                          </a:ln>
                          <a:solidFill>
                            <a:schemeClr val="tx1"/>
                          </a:solidFill>
                          <a:effectLst/>
                          <a:latin typeface="Verdana" pitchFamily="4" charset="0"/>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4" charset="2"/>
                        <a:buNone/>
                        <a:tabLst/>
                      </a:pPr>
                      <a:r>
                        <a:rPr kumimoji="0" lang="en-US" sz="1800" b="0" i="0" u="none" strike="noStrike" cap="none" normalizeH="0" baseline="0" dirty="0">
                          <a:ln>
                            <a:noFill/>
                          </a:ln>
                          <a:solidFill>
                            <a:schemeClr val="tx1"/>
                          </a:solidFill>
                          <a:effectLst/>
                          <a:latin typeface="Verdana" pitchFamily="4" charset="0"/>
                        </a:rPr>
                        <a:t>206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184</TotalTime>
  <Words>1279</Words>
  <Application>Microsoft Macintosh PowerPoint</Application>
  <PresentationFormat>On-screen Show (4:3)</PresentationFormat>
  <Paragraphs>253</Paragraphs>
  <Slides>25</Slides>
  <Notes>1</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Office Theme</vt:lpstr>
      <vt:lpstr>Chart</vt:lpstr>
      <vt:lpstr>Directed Random Testing Evaluation</vt:lpstr>
      <vt:lpstr>FDRT evaluation: high-level</vt:lpstr>
      <vt:lpstr>Internal evaluation</vt:lpstr>
      <vt:lpstr>External evaluation</vt:lpstr>
      <vt:lpstr>Xie data structures</vt:lpstr>
      <vt:lpstr>FDRT achieves comparable results</vt:lpstr>
      <vt:lpstr>Visser containers</vt:lpstr>
      <vt:lpstr>FDRT: &gt;= coverage, &lt; time</vt:lpstr>
      <vt:lpstr>Libraries: error detection</vt:lpstr>
      <vt:lpstr>Errors found: examples</vt:lpstr>
      <vt:lpstr>Comparison with model checking</vt:lpstr>
      <vt:lpstr>Comparison with external random test generator</vt:lpstr>
      <vt:lpstr>Regression testing</vt:lpstr>
      <vt:lpstr>User study 1</vt:lpstr>
      <vt:lpstr>User study 2</vt:lpstr>
      <vt:lpstr>Slide 16</vt:lpstr>
      <vt:lpstr>FDRT vs. symbolic execution</vt:lpstr>
      <vt:lpstr>Industrial case study</vt:lpstr>
      <vt:lpstr>Case study results</vt:lpstr>
      <vt:lpstr>Example errors</vt:lpstr>
      <vt:lpstr>Comparison with other techniques</vt:lpstr>
      <vt:lpstr>Plateau Effect</vt:lpstr>
      <vt:lpstr>Minimization</vt:lpstr>
      <vt:lpstr>Selective systematic exploration</vt:lpstr>
      <vt:lpstr>Odds and ends</vt:lpstr>
    </vt:vector>
  </TitlesOfParts>
  <Company/>
  <LinksUpToDate>false</LinksUpToDate>
  <SharedDoc>false</SharedDoc>
  <HyperlinksChanged>false</HyperlinksChanged>
  <AppVersion>12.0258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Carlos Pacheco</dc:creator>
  <cp:lastModifiedBy>Carlos Pacheco</cp:lastModifiedBy>
  <cp:revision>46</cp:revision>
  <dcterms:created xsi:type="dcterms:W3CDTF">2008-09-08T13:46:39Z</dcterms:created>
  <dcterms:modified xsi:type="dcterms:W3CDTF">2008-09-08T14:52:11Z</dcterms:modified>
</cp:coreProperties>
</file>