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eague Spartan" charset="1" panose="000008000000000000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Be Vietnam Ultra-Bold" charset="1" panose="00000900000000000000"/>
      <p:regular r:id="rId26"/>
    </p:embeddedFont>
    <p:embeddedFont>
      <p:font typeface="Be Vietnam"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952267"/>
            <a:ext cx="16230600" cy="8382465"/>
            <a:chOff x="0" y="0"/>
            <a:chExt cx="6045684" cy="3122357"/>
          </a:xfrm>
        </p:grpSpPr>
        <p:sp>
          <p:nvSpPr>
            <p:cNvPr name="Freeform 4" id="4"/>
            <p:cNvSpPr/>
            <p:nvPr/>
          </p:nvSpPr>
          <p:spPr>
            <a:xfrm flipH="false" flipV="false" rot="0">
              <a:off x="0" y="0"/>
              <a:ext cx="6045684" cy="3122357"/>
            </a:xfrm>
            <a:custGeom>
              <a:avLst/>
              <a:gdLst/>
              <a:ahLst/>
              <a:cxnLst/>
              <a:rect r="r" b="b" t="t" l="l"/>
              <a:pathLst>
                <a:path h="3122357" w="6045684">
                  <a:moveTo>
                    <a:pt x="0" y="0"/>
                  </a:moveTo>
                  <a:lnTo>
                    <a:pt x="6045684" y="0"/>
                  </a:lnTo>
                  <a:lnTo>
                    <a:pt x="6045684" y="3122357"/>
                  </a:lnTo>
                  <a:lnTo>
                    <a:pt x="0" y="3122357"/>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122357"/>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345217" y="2014034"/>
            <a:ext cx="11850382" cy="2324354"/>
          </a:xfrm>
          <a:prstGeom prst="rect">
            <a:avLst/>
          </a:prstGeom>
        </p:spPr>
        <p:txBody>
          <a:bodyPr anchor="t" rtlCol="false" tIns="0" lIns="0" bIns="0" rIns="0">
            <a:spAutoFit/>
          </a:bodyPr>
          <a:lstStyle/>
          <a:p>
            <a:pPr algn="l">
              <a:lnSpc>
                <a:spcPts val="9163"/>
              </a:lnSpc>
            </a:pPr>
            <a:r>
              <a:rPr lang="en-US" sz="7700" b="true">
                <a:solidFill>
                  <a:srgbClr val="000000"/>
                </a:solidFill>
                <a:latin typeface="League Spartan"/>
                <a:ea typeface="League Spartan"/>
                <a:cs typeface="League Spartan"/>
                <a:sym typeface="League Spartan"/>
              </a:rPr>
              <a:t>PROGRAMACION 3- 1°TP</a:t>
            </a:r>
          </a:p>
        </p:txBody>
      </p:sp>
      <p:sp>
        <p:nvSpPr>
          <p:cNvPr name="TextBox 14" id="14"/>
          <p:cNvSpPr txBox="true"/>
          <p:nvPr/>
        </p:nvSpPr>
        <p:spPr>
          <a:xfrm rot="0">
            <a:off x="2345217" y="4622325"/>
            <a:ext cx="3396778" cy="362585"/>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000000"/>
                </a:solidFill>
                <a:latin typeface="League Spartan"/>
                <a:ea typeface="League Spartan"/>
                <a:cs typeface="League Spartan"/>
                <a:sym typeface="League Spartan"/>
              </a:rPr>
              <a:t>Profesor</a:t>
            </a:r>
          </a:p>
        </p:txBody>
      </p:sp>
      <p:sp>
        <p:nvSpPr>
          <p:cNvPr name="TextBox 15" id="15"/>
          <p:cNvSpPr txBox="true"/>
          <p:nvPr/>
        </p:nvSpPr>
        <p:spPr>
          <a:xfrm rot="0">
            <a:off x="2345217" y="4956335"/>
            <a:ext cx="3396778" cy="327025"/>
          </a:xfrm>
          <a:prstGeom prst="rect">
            <a:avLst/>
          </a:prstGeom>
        </p:spPr>
        <p:txBody>
          <a:bodyPr anchor="t" rtlCol="false" tIns="0" lIns="0" bIns="0" rIns="0">
            <a:spAutoFit/>
          </a:bodyPr>
          <a:lstStyle/>
          <a:p>
            <a:pPr algn="l" marL="0" indent="0" lvl="0">
              <a:lnSpc>
                <a:spcPts val="2600"/>
              </a:lnSpc>
              <a:spcBef>
                <a:spcPct val="0"/>
              </a:spcBef>
            </a:pPr>
            <a:r>
              <a:rPr lang="en-US" sz="2000">
                <a:solidFill>
                  <a:srgbClr val="000000"/>
                </a:solidFill>
                <a:latin typeface="Open Sans"/>
                <a:ea typeface="Open Sans"/>
                <a:cs typeface="Open Sans"/>
                <a:sym typeface="Open Sans"/>
              </a:rPr>
              <a:t>Caceres Manuel Adrian</a:t>
            </a:r>
          </a:p>
        </p:txBody>
      </p:sp>
      <p:sp>
        <p:nvSpPr>
          <p:cNvPr name="TextBox 16" id="16"/>
          <p:cNvSpPr txBox="true"/>
          <p:nvPr/>
        </p:nvSpPr>
        <p:spPr>
          <a:xfrm rot="0">
            <a:off x="2345217" y="5550803"/>
            <a:ext cx="4756684" cy="362585"/>
          </a:xfrm>
          <a:prstGeom prst="rect">
            <a:avLst/>
          </a:prstGeom>
        </p:spPr>
        <p:txBody>
          <a:bodyPr anchor="t" rtlCol="false" tIns="0" lIns="0" bIns="0" rIns="0">
            <a:spAutoFit/>
          </a:bodyPr>
          <a:lstStyle/>
          <a:p>
            <a:pPr algn="just" marL="0" indent="0" lvl="0">
              <a:lnSpc>
                <a:spcPts val="2859"/>
              </a:lnSpc>
              <a:spcBef>
                <a:spcPct val="0"/>
              </a:spcBef>
            </a:pPr>
            <a:r>
              <a:rPr lang="en-US" b="true" sz="2199">
                <a:solidFill>
                  <a:srgbClr val="000000"/>
                </a:solidFill>
                <a:latin typeface="League Spartan"/>
                <a:ea typeface="League Spartan"/>
                <a:cs typeface="League Spartan"/>
                <a:sym typeface="League Spartan"/>
              </a:rPr>
              <a:t>Presentado por:</a:t>
            </a:r>
          </a:p>
        </p:txBody>
      </p:sp>
      <p:sp>
        <p:nvSpPr>
          <p:cNvPr name="TextBox 17" id="17"/>
          <p:cNvSpPr txBox="true"/>
          <p:nvPr/>
        </p:nvSpPr>
        <p:spPr>
          <a:xfrm rot="0">
            <a:off x="2345217" y="6031208"/>
            <a:ext cx="4756684" cy="327025"/>
          </a:xfrm>
          <a:prstGeom prst="rect">
            <a:avLst/>
          </a:prstGeom>
        </p:spPr>
        <p:txBody>
          <a:bodyPr anchor="t" rtlCol="false" tIns="0" lIns="0" bIns="0" rIns="0">
            <a:spAutoFit/>
          </a:bodyPr>
          <a:lstStyle/>
          <a:p>
            <a:pPr algn="just" marL="0" indent="0" lvl="0">
              <a:lnSpc>
                <a:spcPts val="2600"/>
              </a:lnSpc>
              <a:spcBef>
                <a:spcPct val="0"/>
              </a:spcBef>
            </a:pPr>
            <a:r>
              <a:rPr lang="en-US" sz="2000">
                <a:solidFill>
                  <a:srgbClr val="000000"/>
                </a:solidFill>
                <a:latin typeface="Open Sans"/>
                <a:ea typeface="Open Sans"/>
                <a:cs typeface="Open Sans"/>
                <a:sym typeface="Open Sans"/>
              </a:rPr>
              <a:t>Ferreira Valentín</a:t>
            </a:r>
          </a:p>
        </p:txBody>
      </p:sp>
      <p:sp>
        <p:nvSpPr>
          <p:cNvPr name="AutoShape 18" id="18"/>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19" id="19"/>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20" id="20"/>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21" id="21"/>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
        <p:nvSpPr>
          <p:cNvPr name="TextBox 22" id="22"/>
          <p:cNvSpPr txBox="true"/>
          <p:nvPr/>
        </p:nvSpPr>
        <p:spPr>
          <a:xfrm rot="0">
            <a:off x="2345217" y="6472533"/>
            <a:ext cx="4756684" cy="327025"/>
          </a:xfrm>
          <a:prstGeom prst="rect">
            <a:avLst/>
          </a:prstGeom>
        </p:spPr>
        <p:txBody>
          <a:bodyPr anchor="t" rtlCol="false" tIns="0" lIns="0" bIns="0" rIns="0">
            <a:spAutoFit/>
          </a:bodyPr>
          <a:lstStyle/>
          <a:p>
            <a:pPr algn="just" marL="0" indent="0" lvl="0">
              <a:lnSpc>
                <a:spcPts val="2600"/>
              </a:lnSpc>
              <a:spcBef>
                <a:spcPct val="0"/>
              </a:spcBef>
            </a:pPr>
            <a:r>
              <a:rPr lang="en-US" sz="2000">
                <a:solidFill>
                  <a:srgbClr val="000000"/>
                </a:solidFill>
                <a:latin typeface="Open Sans"/>
                <a:ea typeface="Open Sans"/>
                <a:cs typeface="Open Sans"/>
                <a:sym typeface="Open Sans"/>
              </a:rPr>
              <a:t>Insaurralde Lucas</a:t>
            </a:r>
          </a:p>
        </p:txBody>
      </p:sp>
      <p:sp>
        <p:nvSpPr>
          <p:cNvPr name="TextBox 23" id="23"/>
          <p:cNvSpPr txBox="true"/>
          <p:nvPr/>
        </p:nvSpPr>
        <p:spPr>
          <a:xfrm rot="0">
            <a:off x="2345217" y="6913858"/>
            <a:ext cx="4756684" cy="327025"/>
          </a:xfrm>
          <a:prstGeom prst="rect">
            <a:avLst/>
          </a:prstGeom>
        </p:spPr>
        <p:txBody>
          <a:bodyPr anchor="t" rtlCol="false" tIns="0" lIns="0" bIns="0" rIns="0">
            <a:spAutoFit/>
          </a:bodyPr>
          <a:lstStyle/>
          <a:p>
            <a:pPr algn="just" marL="0" indent="0" lvl="0">
              <a:lnSpc>
                <a:spcPts val="2600"/>
              </a:lnSpc>
              <a:spcBef>
                <a:spcPct val="0"/>
              </a:spcBef>
            </a:pPr>
            <a:r>
              <a:rPr lang="en-US" sz="2000">
                <a:solidFill>
                  <a:srgbClr val="000000"/>
                </a:solidFill>
                <a:latin typeface="Open Sans"/>
                <a:ea typeface="Open Sans"/>
                <a:cs typeface="Open Sans"/>
                <a:sym typeface="Open Sans"/>
              </a:rPr>
              <a:t>Pulido Agustín</a:t>
            </a:r>
          </a:p>
        </p:txBody>
      </p:sp>
      <p:sp>
        <p:nvSpPr>
          <p:cNvPr name="TextBox 24" id="24"/>
          <p:cNvSpPr txBox="true"/>
          <p:nvPr/>
        </p:nvSpPr>
        <p:spPr>
          <a:xfrm rot="0">
            <a:off x="2345217" y="7355183"/>
            <a:ext cx="4756684" cy="327025"/>
          </a:xfrm>
          <a:prstGeom prst="rect">
            <a:avLst/>
          </a:prstGeom>
        </p:spPr>
        <p:txBody>
          <a:bodyPr anchor="t" rtlCol="false" tIns="0" lIns="0" bIns="0" rIns="0">
            <a:spAutoFit/>
          </a:bodyPr>
          <a:lstStyle/>
          <a:p>
            <a:pPr algn="just" marL="0" indent="0" lvl="0">
              <a:lnSpc>
                <a:spcPts val="2600"/>
              </a:lnSpc>
              <a:spcBef>
                <a:spcPct val="0"/>
              </a:spcBef>
            </a:pPr>
            <a:r>
              <a:rPr lang="en-US" sz="2000">
                <a:solidFill>
                  <a:srgbClr val="000000"/>
                </a:solidFill>
                <a:latin typeface="Open Sans"/>
                <a:ea typeface="Open Sans"/>
                <a:cs typeface="Open Sans"/>
                <a:sym typeface="Open Sans"/>
              </a:rPr>
              <a:t>Pirchio Marcos</a:t>
            </a:r>
          </a:p>
        </p:txBody>
      </p:sp>
      <p:sp>
        <p:nvSpPr>
          <p:cNvPr name="TextBox 25" id="25"/>
          <p:cNvSpPr txBox="true"/>
          <p:nvPr/>
        </p:nvSpPr>
        <p:spPr>
          <a:xfrm rot="0">
            <a:off x="2345217" y="7967958"/>
            <a:ext cx="5998727" cy="327025"/>
          </a:xfrm>
          <a:prstGeom prst="rect">
            <a:avLst/>
          </a:prstGeom>
        </p:spPr>
        <p:txBody>
          <a:bodyPr anchor="t" rtlCol="false" tIns="0" lIns="0" bIns="0" rIns="0">
            <a:spAutoFit/>
          </a:bodyPr>
          <a:lstStyle/>
          <a:p>
            <a:pPr algn="just" marL="0" indent="0" lvl="0">
              <a:lnSpc>
                <a:spcPts val="2600"/>
              </a:lnSpc>
              <a:spcBef>
                <a:spcPct val="0"/>
              </a:spcBef>
            </a:pPr>
            <a:r>
              <a:rPr lang="en-US" b="true" sz="2000">
                <a:solidFill>
                  <a:srgbClr val="000000"/>
                </a:solidFill>
                <a:latin typeface="Open Sans Bold"/>
                <a:ea typeface="Open Sans Bold"/>
                <a:cs typeface="Open Sans Bold"/>
                <a:sym typeface="Open Sans Bold"/>
              </a:rPr>
              <a:t>Repositorio:</a:t>
            </a:r>
            <a:r>
              <a:rPr lang="en-US" sz="2000">
                <a:solidFill>
                  <a:srgbClr val="000000"/>
                </a:solidFill>
                <a:latin typeface="Open Sans"/>
                <a:ea typeface="Open Sans"/>
                <a:cs typeface="Open Sans"/>
                <a:sym typeface="Open Sans"/>
              </a:rPr>
              <a:t> </a:t>
            </a:r>
          </a:p>
        </p:txBody>
      </p:sp>
      <p:sp>
        <p:nvSpPr>
          <p:cNvPr name="TextBox 26" id="26"/>
          <p:cNvSpPr txBox="true"/>
          <p:nvPr/>
        </p:nvSpPr>
        <p:spPr>
          <a:xfrm rot="0">
            <a:off x="2345217" y="8409283"/>
            <a:ext cx="5998727" cy="327025"/>
          </a:xfrm>
          <a:prstGeom prst="rect">
            <a:avLst/>
          </a:prstGeom>
        </p:spPr>
        <p:txBody>
          <a:bodyPr anchor="t" rtlCol="false" tIns="0" lIns="0" bIns="0" rIns="0">
            <a:spAutoFit/>
          </a:bodyPr>
          <a:lstStyle/>
          <a:p>
            <a:pPr algn="just" marL="0" indent="0" lvl="0">
              <a:lnSpc>
                <a:spcPts val="2600"/>
              </a:lnSpc>
              <a:spcBef>
                <a:spcPct val="0"/>
              </a:spcBef>
            </a:pPr>
            <a:r>
              <a:rPr lang="en-US" sz="2000">
                <a:solidFill>
                  <a:srgbClr val="000000"/>
                </a:solidFill>
                <a:latin typeface="Open Sans"/>
                <a:ea typeface="Open Sans"/>
                <a:cs typeface="Open Sans"/>
                <a:sym typeface="Open Sans"/>
              </a:rPr>
              <a:t>https://github.com/CiroL1/PGRA-3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sp>
        <p:nvSpPr>
          <p:cNvPr name="Freeform 6" id="6"/>
          <p:cNvSpPr/>
          <p:nvPr/>
        </p:nvSpPr>
        <p:spPr>
          <a:xfrm flipH="false" flipV="false" rot="0">
            <a:off x="6455196" y="2363733"/>
            <a:ext cx="6764432" cy="6752668"/>
          </a:xfrm>
          <a:custGeom>
            <a:avLst/>
            <a:gdLst/>
            <a:ahLst/>
            <a:cxnLst/>
            <a:rect r="r" b="b" t="t" l="l"/>
            <a:pathLst>
              <a:path h="6752668" w="6764432">
                <a:moveTo>
                  <a:pt x="0" y="0"/>
                </a:moveTo>
                <a:lnTo>
                  <a:pt x="6764432" y="0"/>
                </a:lnTo>
                <a:lnTo>
                  <a:pt x="6764432" y="6752668"/>
                </a:lnTo>
                <a:lnTo>
                  <a:pt x="0" y="6752668"/>
                </a:lnTo>
                <a:lnTo>
                  <a:pt x="0" y="0"/>
                </a:lnTo>
                <a:close/>
              </a:path>
            </a:pathLst>
          </a:custGeom>
          <a:blipFill>
            <a:blip r:embed="rId3"/>
            <a:stretch>
              <a:fillRect l="0" t="0" r="0" b="0"/>
            </a:stretch>
          </a:blipFill>
        </p:spPr>
      </p:sp>
      <p:sp>
        <p:nvSpPr>
          <p:cNvPr name="TextBox 7" id="7"/>
          <p:cNvSpPr txBox="true"/>
          <p:nvPr/>
        </p:nvSpPr>
        <p:spPr>
          <a:xfrm rot="0">
            <a:off x="1481222" y="1256206"/>
            <a:ext cx="8944206" cy="961893"/>
          </a:xfrm>
          <a:prstGeom prst="rect">
            <a:avLst/>
          </a:prstGeom>
        </p:spPr>
        <p:txBody>
          <a:bodyPr anchor="t" rtlCol="false" tIns="0" lIns="0" bIns="0" rIns="0">
            <a:spAutoFit/>
          </a:bodyPr>
          <a:lstStyle/>
          <a:p>
            <a:pPr algn="ctr">
              <a:lnSpc>
                <a:spcPts val="7295"/>
              </a:lnSpc>
            </a:pPr>
            <a:r>
              <a:rPr lang="en-US" sz="7083" spc="226">
                <a:solidFill>
                  <a:srgbClr val="000000"/>
                </a:solidFill>
                <a:latin typeface="League Spartan"/>
                <a:ea typeface="League Spartan"/>
                <a:cs typeface="League Spartan"/>
                <a:sym typeface="League Spartan"/>
              </a:rPr>
              <a:t>ALGORITMO PRIM</a:t>
            </a:r>
          </a:p>
        </p:txBody>
      </p:sp>
      <p:sp>
        <p:nvSpPr>
          <p:cNvPr name="TextBox 8" id="8"/>
          <p:cNvSpPr txBox="true"/>
          <p:nvPr/>
        </p:nvSpPr>
        <p:spPr>
          <a:xfrm rot="0">
            <a:off x="14951736" y="8854516"/>
            <a:ext cx="1973689" cy="26188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Clase 5 - Ejercicio 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sp>
        <p:nvSpPr>
          <p:cNvPr name="Freeform 6" id="6"/>
          <p:cNvSpPr/>
          <p:nvPr/>
        </p:nvSpPr>
        <p:spPr>
          <a:xfrm flipH="false" flipV="false" rot="0">
            <a:off x="9508498" y="979061"/>
            <a:ext cx="7416927" cy="8229600"/>
          </a:xfrm>
          <a:custGeom>
            <a:avLst/>
            <a:gdLst/>
            <a:ahLst/>
            <a:cxnLst/>
            <a:rect r="r" b="b" t="t" l="l"/>
            <a:pathLst>
              <a:path h="8229600" w="7416927">
                <a:moveTo>
                  <a:pt x="0" y="0"/>
                </a:moveTo>
                <a:lnTo>
                  <a:pt x="7416927" y="0"/>
                </a:lnTo>
                <a:lnTo>
                  <a:pt x="7416927" y="8229600"/>
                </a:lnTo>
                <a:lnTo>
                  <a:pt x="0" y="8229600"/>
                </a:lnTo>
                <a:lnTo>
                  <a:pt x="0" y="0"/>
                </a:lnTo>
                <a:close/>
              </a:path>
            </a:pathLst>
          </a:custGeom>
          <a:blipFill>
            <a:blip r:embed="rId3"/>
            <a:stretch>
              <a:fillRect l="0" t="0" r="0" b="0"/>
            </a:stretch>
          </a:blipFill>
        </p:spPr>
      </p:sp>
      <p:sp>
        <p:nvSpPr>
          <p:cNvPr name="TextBox 7" id="7"/>
          <p:cNvSpPr txBox="true"/>
          <p:nvPr/>
        </p:nvSpPr>
        <p:spPr>
          <a:xfrm rot="0">
            <a:off x="1988654" y="3796444"/>
            <a:ext cx="6161014" cy="2808412"/>
          </a:xfrm>
          <a:prstGeom prst="rect">
            <a:avLst/>
          </a:prstGeom>
        </p:spPr>
        <p:txBody>
          <a:bodyPr anchor="t" rtlCol="false" tIns="0" lIns="0" bIns="0" rIns="0">
            <a:spAutoFit/>
          </a:bodyPr>
          <a:lstStyle/>
          <a:p>
            <a:pPr algn="ctr">
              <a:lnSpc>
                <a:spcPts val="7295"/>
              </a:lnSpc>
            </a:pPr>
            <a:r>
              <a:rPr lang="en-US" sz="7083" spc="226">
                <a:solidFill>
                  <a:srgbClr val="000000"/>
                </a:solidFill>
                <a:latin typeface="League Spartan"/>
                <a:ea typeface="League Spartan"/>
                <a:cs typeface="League Spartan"/>
                <a:sym typeface="League Spartan"/>
              </a:rPr>
              <a:t>ALGORITMO DE KRUSKAL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3517006">
            <a:off x="-3612269" y="688856"/>
            <a:ext cx="9281939" cy="2794075"/>
            <a:chOff x="0" y="0"/>
            <a:chExt cx="2444626" cy="735888"/>
          </a:xfrm>
        </p:grpSpPr>
        <p:sp>
          <p:nvSpPr>
            <p:cNvPr name="Freeform 7" id="7"/>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8" id="8"/>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5400000">
            <a:off x="-2002146" y="1137096"/>
            <a:ext cx="8048673" cy="4712132"/>
          </a:xfrm>
          <a:custGeom>
            <a:avLst/>
            <a:gdLst/>
            <a:ahLst/>
            <a:cxnLst/>
            <a:rect r="r" b="b" t="t" l="l"/>
            <a:pathLst>
              <a:path h="4712132" w="8048673">
                <a:moveTo>
                  <a:pt x="0" y="0"/>
                </a:moveTo>
                <a:lnTo>
                  <a:pt x="8048673" y="0"/>
                </a:lnTo>
                <a:lnTo>
                  <a:pt x="8048673" y="4712132"/>
                </a:lnTo>
                <a:lnTo>
                  <a:pt x="0" y="4712132"/>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6466338" y="6595904"/>
            <a:ext cx="5349347" cy="1843189"/>
            <a:chOff x="0" y="0"/>
            <a:chExt cx="1408882" cy="485449"/>
          </a:xfrm>
        </p:grpSpPr>
        <p:sp>
          <p:nvSpPr>
            <p:cNvPr name="Freeform 11" id="11"/>
            <p:cNvSpPr/>
            <p:nvPr/>
          </p:nvSpPr>
          <p:spPr>
            <a:xfrm flipH="false" flipV="false" rot="0">
              <a:off x="0" y="0"/>
              <a:ext cx="1408882" cy="485449"/>
            </a:xfrm>
            <a:custGeom>
              <a:avLst/>
              <a:gdLst/>
              <a:ahLst/>
              <a:cxnLst/>
              <a:rect r="r" b="b" t="t" l="l"/>
              <a:pathLst>
                <a:path h="485449" w="1408882">
                  <a:moveTo>
                    <a:pt x="73810" y="0"/>
                  </a:moveTo>
                  <a:lnTo>
                    <a:pt x="1335071" y="0"/>
                  </a:lnTo>
                  <a:cubicBezTo>
                    <a:pt x="1375836" y="0"/>
                    <a:pt x="1408882" y="33046"/>
                    <a:pt x="1408882" y="73810"/>
                  </a:cubicBezTo>
                  <a:lnTo>
                    <a:pt x="1408882" y="411638"/>
                  </a:lnTo>
                  <a:cubicBezTo>
                    <a:pt x="1408882" y="452403"/>
                    <a:pt x="1375836" y="485449"/>
                    <a:pt x="1335071" y="485449"/>
                  </a:cubicBezTo>
                  <a:lnTo>
                    <a:pt x="73810" y="485449"/>
                  </a:lnTo>
                  <a:cubicBezTo>
                    <a:pt x="33046" y="485449"/>
                    <a:pt x="0" y="452403"/>
                    <a:pt x="0" y="411638"/>
                  </a:cubicBezTo>
                  <a:lnTo>
                    <a:pt x="0" y="73810"/>
                  </a:lnTo>
                  <a:cubicBezTo>
                    <a:pt x="0" y="33046"/>
                    <a:pt x="33046" y="0"/>
                    <a:pt x="73810" y="0"/>
                  </a:cubicBezTo>
                  <a:close/>
                </a:path>
              </a:pathLst>
            </a:custGeom>
            <a:solidFill>
              <a:srgbClr val="9753A8"/>
            </a:solidFill>
          </p:spPr>
        </p:sp>
        <p:sp>
          <p:nvSpPr>
            <p:cNvPr name="TextBox 12" id="12"/>
            <p:cNvSpPr txBox="true"/>
            <p:nvPr/>
          </p:nvSpPr>
          <p:spPr>
            <a:xfrm>
              <a:off x="0" y="-47625"/>
              <a:ext cx="1408882" cy="533074"/>
            </a:xfrm>
            <a:prstGeom prst="rect">
              <a:avLst/>
            </a:prstGeom>
          </p:spPr>
          <p:txBody>
            <a:bodyPr anchor="ctr" rtlCol="false" tIns="50800" lIns="50800" bIns="50800" rIns="50800"/>
            <a:lstStyle/>
            <a:p>
              <a:pPr algn="r">
                <a:lnSpc>
                  <a:spcPts val="2800"/>
                </a:lnSpc>
              </a:pPr>
            </a:p>
          </p:txBody>
        </p:sp>
      </p:grpSp>
      <p:sp>
        <p:nvSpPr>
          <p:cNvPr name="TextBox 13" id="13"/>
          <p:cNvSpPr txBox="true"/>
          <p:nvPr/>
        </p:nvSpPr>
        <p:spPr>
          <a:xfrm rot="0">
            <a:off x="1968621" y="1700103"/>
            <a:ext cx="14350758" cy="2900809"/>
          </a:xfrm>
          <a:prstGeom prst="rect">
            <a:avLst/>
          </a:prstGeom>
        </p:spPr>
        <p:txBody>
          <a:bodyPr anchor="t" rtlCol="false" tIns="0" lIns="0" bIns="0" rIns="0">
            <a:spAutoFit/>
          </a:bodyPr>
          <a:lstStyle/>
          <a:p>
            <a:pPr algn="ctr">
              <a:lnSpc>
                <a:spcPts val="7519"/>
              </a:lnSpc>
            </a:pPr>
            <a:r>
              <a:rPr lang="en-US" b="true" sz="7300" spc="233">
                <a:solidFill>
                  <a:srgbClr val="000000"/>
                </a:solidFill>
                <a:latin typeface="Be Vietnam Ultra-Bold"/>
                <a:ea typeface="Be Vietnam Ultra-Bold"/>
                <a:cs typeface="Be Vietnam Ultra-Bold"/>
                <a:sym typeface="Be Vietnam Ultra-Bold"/>
              </a:rPr>
              <a:t>ALGORITMOS DE GRAFOS DIRIGIDOS: CAMINOS DE MÍNIMO PESO</a:t>
            </a:r>
          </a:p>
        </p:txBody>
      </p:sp>
      <p:sp>
        <p:nvSpPr>
          <p:cNvPr name="TextBox 14" id="14"/>
          <p:cNvSpPr txBox="true"/>
          <p:nvPr/>
        </p:nvSpPr>
        <p:spPr>
          <a:xfrm rot="0">
            <a:off x="6620864" y="6624479"/>
            <a:ext cx="5040296" cy="1814614"/>
          </a:xfrm>
          <a:prstGeom prst="rect">
            <a:avLst/>
          </a:prstGeom>
        </p:spPr>
        <p:txBody>
          <a:bodyPr anchor="t" rtlCol="false" tIns="0" lIns="0" bIns="0" rIns="0">
            <a:spAutoFit/>
          </a:bodyPr>
          <a:lstStyle/>
          <a:p>
            <a:pPr algn="ctr">
              <a:lnSpc>
                <a:spcPts val="2049"/>
              </a:lnSpc>
            </a:pPr>
          </a:p>
          <a:p>
            <a:pPr algn="ctr">
              <a:lnSpc>
                <a:spcPts val="2049"/>
              </a:lnSpc>
            </a:pPr>
            <a:r>
              <a:rPr lang="en-US" b="true" sz="1989" spc="63">
                <a:solidFill>
                  <a:srgbClr val="000000"/>
                </a:solidFill>
                <a:latin typeface="Be Vietnam Ultra-Bold"/>
                <a:ea typeface="Be Vietnam Ultra-Bold"/>
                <a:cs typeface="Be Vietnam Ultra-Bold"/>
                <a:sym typeface="Be Vietnam Ultra-Bold"/>
              </a:rPr>
              <a:t>ALGORITMO DE DIJKSTRA</a:t>
            </a:r>
          </a:p>
          <a:p>
            <a:pPr algn="ctr">
              <a:lnSpc>
                <a:spcPts val="2049"/>
              </a:lnSpc>
            </a:pPr>
          </a:p>
          <a:p>
            <a:pPr algn="ctr">
              <a:lnSpc>
                <a:spcPts val="2049"/>
              </a:lnSpc>
            </a:pPr>
            <a:r>
              <a:rPr lang="en-US" b="true" sz="1989" spc="63">
                <a:solidFill>
                  <a:srgbClr val="000000"/>
                </a:solidFill>
                <a:latin typeface="Be Vietnam Ultra-Bold"/>
                <a:ea typeface="Be Vietnam Ultra-Bold"/>
                <a:cs typeface="Be Vietnam Ultra-Bold"/>
                <a:sym typeface="Be Vietnam Ultra-Bold"/>
              </a:rPr>
              <a:t>ALGORITMO DE BELLMAN-FORD</a:t>
            </a:r>
          </a:p>
          <a:p>
            <a:pPr algn="ctr">
              <a:lnSpc>
                <a:spcPts val="2049"/>
              </a:lnSpc>
            </a:pPr>
          </a:p>
          <a:p>
            <a:pPr algn="ctr">
              <a:lnSpc>
                <a:spcPts val="2049"/>
              </a:lnSpc>
            </a:pPr>
            <a:r>
              <a:rPr lang="en-US" b="true" sz="1989" spc="63">
                <a:solidFill>
                  <a:srgbClr val="000000"/>
                </a:solidFill>
                <a:latin typeface="Be Vietnam Ultra-Bold"/>
                <a:ea typeface="Be Vietnam Ultra-Bold"/>
                <a:cs typeface="Be Vietnam Ultra-Bold"/>
                <a:sym typeface="Be Vietnam Ultra-Bold"/>
              </a:rPr>
              <a:t>ALGORITMO DE FLOYD-WARSHALL</a:t>
            </a:r>
          </a:p>
          <a:p>
            <a:pPr algn="ctr">
              <a:lnSpc>
                <a:spcPts val="2049"/>
              </a:lnSpc>
            </a:pPr>
          </a:p>
        </p:txBody>
      </p:sp>
      <p:grpSp>
        <p:nvGrpSpPr>
          <p:cNvPr name="Group 15" id="15"/>
          <p:cNvGrpSpPr/>
          <p:nvPr/>
        </p:nvGrpSpPr>
        <p:grpSpPr>
          <a:xfrm rot="0">
            <a:off x="2518934" y="4923232"/>
            <a:ext cx="13250131" cy="982184"/>
            <a:chOff x="0" y="0"/>
            <a:chExt cx="3489746" cy="258682"/>
          </a:xfrm>
        </p:grpSpPr>
        <p:sp>
          <p:nvSpPr>
            <p:cNvPr name="Freeform 16" id="16"/>
            <p:cNvSpPr/>
            <p:nvPr/>
          </p:nvSpPr>
          <p:spPr>
            <a:xfrm flipH="false" flipV="false" rot="0">
              <a:off x="0" y="0"/>
              <a:ext cx="3489746" cy="258682"/>
            </a:xfrm>
            <a:custGeom>
              <a:avLst/>
              <a:gdLst/>
              <a:ahLst/>
              <a:cxnLst/>
              <a:rect r="r" b="b" t="t" l="l"/>
              <a:pathLst>
                <a:path h="258682" w="3489746">
                  <a:moveTo>
                    <a:pt x="29799" y="0"/>
                  </a:moveTo>
                  <a:lnTo>
                    <a:pt x="3459947" y="0"/>
                  </a:lnTo>
                  <a:cubicBezTo>
                    <a:pt x="3467851" y="0"/>
                    <a:pt x="3475430" y="3140"/>
                    <a:pt x="3481019" y="8728"/>
                  </a:cubicBezTo>
                  <a:cubicBezTo>
                    <a:pt x="3486607" y="14316"/>
                    <a:pt x="3489746" y="21896"/>
                    <a:pt x="3489746" y="29799"/>
                  </a:cubicBezTo>
                  <a:lnTo>
                    <a:pt x="3489746" y="228883"/>
                  </a:lnTo>
                  <a:cubicBezTo>
                    <a:pt x="3489746" y="245341"/>
                    <a:pt x="3476405" y="258682"/>
                    <a:pt x="3459947" y="258682"/>
                  </a:cubicBezTo>
                  <a:lnTo>
                    <a:pt x="29799" y="258682"/>
                  </a:lnTo>
                  <a:cubicBezTo>
                    <a:pt x="13341" y="258682"/>
                    <a:pt x="0" y="245341"/>
                    <a:pt x="0" y="228883"/>
                  </a:cubicBezTo>
                  <a:lnTo>
                    <a:pt x="0" y="29799"/>
                  </a:lnTo>
                  <a:cubicBezTo>
                    <a:pt x="0" y="13341"/>
                    <a:pt x="13341" y="0"/>
                    <a:pt x="29799" y="0"/>
                  </a:cubicBezTo>
                  <a:close/>
                </a:path>
              </a:pathLst>
            </a:custGeom>
            <a:solidFill>
              <a:srgbClr val="9753A8"/>
            </a:solidFill>
          </p:spPr>
        </p:sp>
        <p:sp>
          <p:nvSpPr>
            <p:cNvPr name="TextBox 17" id="17"/>
            <p:cNvSpPr txBox="true"/>
            <p:nvPr/>
          </p:nvSpPr>
          <p:spPr>
            <a:xfrm>
              <a:off x="0" y="-47625"/>
              <a:ext cx="3489746" cy="306307"/>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2809581" y="5062991"/>
            <a:ext cx="12662861" cy="616331"/>
          </a:xfrm>
          <a:prstGeom prst="rect">
            <a:avLst/>
          </a:prstGeom>
        </p:spPr>
        <p:txBody>
          <a:bodyPr anchor="t" rtlCol="false" tIns="0" lIns="0" bIns="0" rIns="0">
            <a:spAutoFit/>
          </a:bodyPr>
          <a:lstStyle/>
          <a:p>
            <a:pPr algn="l">
              <a:lnSpc>
                <a:spcPts val="2526"/>
              </a:lnSpc>
            </a:pPr>
            <a:r>
              <a:rPr lang="en-US" sz="1899">
                <a:solidFill>
                  <a:srgbClr val="000000"/>
                </a:solidFill>
                <a:latin typeface="Be Vietnam"/>
                <a:ea typeface="Be Vietnam"/>
                <a:cs typeface="Be Vietnam"/>
                <a:sym typeface="Be Vietnam"/>
              </a:rPr>
              <a:t>Los algoritmos para encontrar caminos de mínimo peso en grafos dirigidos buscan la ruta más corta entre nodos, generalmente con base en la distancia o el costo.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539504" y="1292212"/>
            <a:ext cx="14010628" cy="1290183"/>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ALGORITMO DIJKSTRA</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234177" y="3088121"/>
            <a:ext cx="6631909" cy="5706527"/>
          </a:xfrm>
          <a:custGeom>
            <a:avLst/>
            <a:gdLst/>
            <a:ahLst/>
            <a:cxnLst/>
            <a:rect r="r" b="b" t="t" l="l"/>
            <a:pathLst>
              <a:path h="5706527" w="6631909">
                <a:moveTo>
                  <a:pt x="0" y="0"/>
                </a:moveTo>
                <a:lnTo>
                  <a:pt x="6631910" y="0"/>
                </a:lnTo>
                <a:lnTo>
                  <a:pt x="6631910" y="5706527"/>
                </a:lnTo>
                <a:lnTo>
                  <a:pt x="0" y="5706527"/>
                </a:lnTo>
                <a:lnTo>
                  <a:pt x="0" y="0"/>
                </a:lnTo>
                <a:close/>
              </a:path>
            </a:pathLst>
          </a:custGeom>
          <a:blipFill>
            <a:blip r:embed="rId5"/>
            <a:stretch>
              <a:fillRect l="0" t="0" r="0" b="0"/>
            </a:stretch>
          </a:blipFill>
        </p:spPr>
      </p:sp>
      <p:sp>
        <p:nvSpPr>
          <p:cNvPr name="TextBox 15" id="15"/>
          <p:cNvSpPr txBox="true"/>
          <p:nvPr/>
        </p:nvSpPr>
        <p:spPr>
          <a:xfrm rot="0">
            <a:off x="1028700" y="3628566"/>
            <a:ext cx="8863735" cy="4273100"/>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El algoritmo de Dijkstra es un enfoque greedy que encuentra el camino más corto desde un nodo inicial a todos los demás nodos en un grafo con pesos no negativos. Funciona seleccionando el nodo con la distancia más corta no visitado y actualizando las distancias a sus vecinos. Tiene una complejidad de (O(V^2)) con listas de adyacencia, pero se puede optimizar a (O(E + V log V)) usando un montículo binario.</a:t>
            </a:r>
          </a:p>
        </p:txBody>
      </p:sp>
      <p:sp>
        <p:nvSpPr>
          <p:cNvPr name="TextBox 16" id="16"/>
          <p:cNvSpPr txBox="true"/>
          <p:nvPr/>
        </p:nvSpPr>
        <p:spPr>
          <a:xfrm rot="0">
            <a:off x="12955274" y="8793255"/>
            <a:ext cx="3189715" cy="465045"/>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Clase 5 - Ejercicio 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171554" y="1384973"/>
            <a:ext cx="9696264" cy="2580365"/>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ALGORITMO DE BELLMAN-FORD</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0117885" y="1028700"/>
            <a:ext cx="7804079" cy="8552415"/>
          </a:xfrm>
          <a:custGeom>
            <a:avLst/>
            <a:gdLst/>
            <a:ahLst/>
            <a:cxnLst/>
            <a:rect r="r" b="b" t="t" l="l"/>
            <a:pathLst>
              <a:path h="8552415" w="7804079">
                <a:moveTo>
                  <a:pt x="0" y="0"/>
                </a:moveTo>
                <a:lnTo>
                  <a:pt x="7804079" y="0"/>
                </a:lnTo>
                <a:lnTo>
                  <a:pt x="7804079" y="8552415"/>
                </a:lnTo>
                <a:lnTo>
                  <a:pt x="0" y="8552415"/>
                </a:lnTo>
                <a:lnTo>
                  <a:pt x="0" y="0"/>
                </a:lnTo>
                <a:close/>
              </a:path>
            </a:pathLst>
          </a:custGeom>
          <a:blipFill>
            <a:blip r:embed="rId5"/>
            <a:stretch>
              <a:fillRect l="0" t="0" r="0" b="0"/>
            </a:stretch>
          </a:blipFill>
        </p:spPr>
      </p:sp>
      <p:sp>
        <p:nvSpPr>
          <p:cNvPr name="TextBox 15" id="15"/>
          <p:cNvSpPr txBox="true"/>
          <p:nvPr/>
        </p:nvSpPr>
        <p:spPr>
          <a:xfrm rot="0">
            <a:off x="587818" y="4127264"/>
            <a:ext cx="8863735" cy="5225114"/>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El algoritmo de Bellman-Ford es un método para encontrar el camino más corto desde un nodo a todos los demás en un grafo con pesos, incluso si hay pesos negativos. Comienza desde un nodo inicial y expande los caminos más cortos relajando las aristas. Tras cada iteración, actualiza las distancias para garantizar que los caminos más cortos se obtienen. Detecta ciclos negativos al verificar si es posible seguir relajando después de un número determinado de pasos. Tiene una complejidad de O(V⋅E), donde V es el número de vértices y E el número de aristas.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138686" y="1797938"/>
            <a:ext cx="14010628" cy="2580365"/>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ALGORITMO DE FLOYD-WARSHALL</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4712132" y="5049869"/>
            <a:ext cx="8863735" cy="3321086"/>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El algoritmo de Floyd-Warshall es un algoritmo de programación dinámica para encontrar todos los caminos más cortos entre todos los pares de nodos en un grafo dirigido. Funciona actualizando iterativamente una matriz de distancias, comparando rutas posibles para cada par de nodos. Su complejidad es (O(V^3)), lo que lo hace menos eficiente para grafos muy grandes.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794973" y="5188925"/>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92396" y="2254835"/>
            <a:ext cx="15103207" cy="1171575"/>
          </a:xfrm>
          <a:prstGeom prst="rect">
            <a:avLst/>
          </a:prstGeom>
        </p:spPr>
        <p:txBody>
          <a:bodyPr anchor="t" rtlCol="false" tIns="0" lIns="0" bIns="0" rIns="0">
            <a:spAutoFit/>
          </a:bodyPr>
          <a:lstStyle/>
          <a:p>
            <a:pPr algn="ctr">
              <a:lnSpc>
                <a:spcPts val="9239"/>
              </a:lnSpc>
            </a:pPr>
            <a:r>
              <a:rPr lang="en-US" sz="7699">
                <a:solidFill>
                  <a:srgbClr val="000000"/>
                </a:solidFill>
                <a:latin typeface="League Spartan"/>
                <a:ea typeface="League Spartan"/>
                <a:cs typeface="League Spartan"/>
                <a:sym typeface="League Spartan"/>
              </a:rPr>
              <a:t>PROGRAMACIÓN DINÁMICA</a:t>
            </a:r>
          </a:p>
        </p:txBody>
      </p:sp>
      <p:sp>
        <p:nvSpPr>
          <p:cNvPr name="Freeform 14" id="14"/>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9763570" y="4093584"/>
            <a:ext cx="8503826" cy="5640166"/>
          </a:xfrm>
          <a:custGeom>
            <a:avLst/>
            <a:gdLst/>
            <a:ahLst/>
            <a:cxnLst/>
            <a:rect r="r" b="b" t="t" l="l"/>
            <a:pathLst>
              <a:path h="5640166" w="8503826">
                <a:moveTo>
                  <a:pt x="0" y="0"/>
                </a:moveTo>
                <a:lnTo>
                  <a:pt x="8503826" y="0"/>
                </a:lnTo>
                <a:lnTo>
                  <a:pt x="8503826" y="5640166"/>
                </a:lnTo>
                <a:lnTo>
                  <a:pt x="0" y="5640166"/>
                </a:lnTo>
                <a:lnTo>
                  <a:pt x="0" y="0"/>
                </a:lnTo>
                <a:close/>
              </a:path>
            </a:pathLst>
          </a:custGeom>
          <a:blipFill>
            <a:blip r:embed="rId5"/>
            <a:stretch>
              <a:fillRect l="0" t="0" r="0" b="0"/>
            </a:stretch>
          </a:blipFill>
        </p:spPr>
      </p:sp>
      <p:sp>
        <p:nvSpPr>
          <p:cNvPr name="TextBox 16" id="16"/>
          <p:cNvSpPr txBox="true"/>
          <p:nvPr/>
        </p:nvSpPr>
        <p:spPr>
          <a:xfrm rot="0">
            <a:off x="1754064" y="4036434"/>
            <a:ext cx="7618219" cy="4273100"/>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La programación dinámica es una técnica de optimización que se utiliza para resolver problemas donde las soluciones pueden descomponerse en subproblemas que se repiten. Almacena las soluciones de los subproblemas ya resueltos para evitar repetir cálculos. Se usa en problemas como el cálculo de la serie de Fibonacci, el problema del camino más corto, y en la mochila.</a:t>
            </a:r>
          </a:p>
        </p:txBody>
      </p:sp>
      <p:sp>
        <p:nvSpPr>
          <p:cNvPr name="TextBox 17" id="17"/>
          <p:cNvSpPr txBox="true"/>
          <p:nvPr/>
        </p:nvSpPr>
        <p:spPr>
          <a:xfrm rot="0">
            <a:off x="15123811" y="9821955"/>
            <a:ext cx="3143585" cy="465045"/>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Clase 6 - Ejercicio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1028700"/>
            <a:ext cx="16230600" cy="8115119"/>
            <a:chOff x="0" y="0"/>
            <a:chExt cx="6045684" cy="3022775"/>
          </a:xfrm>
        </p:grpSpPr>
        <p:sp>
          <p:nvSpPr>
            <p:cNvPr name="Freeform 4" id="4"/>
            <p:cNvSpPr/>
            <p:nvPr/>
          </p:nvSpPr>
          <p:spPr>
            <a:xfrm flipH="false" flipV="false" rot="0">
              <a:off x="0" y="0"/>
              <a:ext cx="6045684" cy="3022775"/>
            </a:xfrm>
            <a:custGeom>
              <a:avLst/>
              <a:gdLst/>
              <a:ahLst/>
              <a:cxnLst/>
              <a:rect r="r" b="b" t="t" l="l"/>
              <a:pathLst>
                <a:path h="3022775" w="6045684">
                  <a:moveTo>
                    <a:pt x="0" y="0"/>
                  </a:moveTo>
                  <a:lnTo>
                    <a:pt x="6045684" y="0"/>
                  </a:lnTo>
                  <a:lnTo>
                    <a:pt x="6045684" y="3022775"/>
                  </a:lnTo>
                  <a:lnTo>
                    <a:pt x="0" y="3022775"/>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022775"/>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3" id="13"/>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14" id="14"/>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15" id="15"/>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16" id="16"/>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
        <p:nvSpPr>
          <p:cNvPr name="Freeform 17" id="17"/>
          <p:cNvSpPr/>
          <p:nvPr/>
        </p:nvSpPr>
        <p:spPr>
          <a:xfrm flipH="false" flipV="false" rot="0">
            <a:off x="10519709" y="1915771"/>
            <a:ext cx="6413125" cy="6340978"/>
          </a:xfrm>
          <a:custGeom>
            <a:avLst/>
            <a:gdLst/>
            <a:ahLst/>
            <a:cxnLst/>
            <a:rect r="r" b="b" t="t" l="l"/>
            <a:pathLst>
              <a:path h="6340978" w="6413125">
                <a:moveTo>
                  <a:pt x="0" y="0"/>
                </a:moveTo>
                <a:lnTo>
                  <a:pt x="6413125" y="0"/>
                </a:lnTo>
                <a:lnTo>
                  <a:pt x="6413125" y="6340977"/>
                </a:lnTo>
                <a:lnTo>
                  <a:pt x="0" y="6340977"/>
                </a:lnTo>
                <a:lnTo>
                  <a:pt x="0" y="0"/>
                </a:lnTo>
                <a:close/>
              </a:path>
            </a:pathLst>
          </a:custGeom>
          <a:blipFill>
            <a:blip r:embed="rId5"/>
            <a:stretch>
              <a:fillRect l="0" t="0" r="0" b="0"/>
            </a:stretch>
          </a:blipFill>
        </p:spPr>
      </p:sp>
      <p:sp>
        <p:nvSpPr>
          <p:cNvPr name="TextBox 18" id="18"/>
          <p:cNvSpPr txBox="true"/>
          <p:nvPr/>
        </p:nvSpPr>
        <p:spPr>
          <a:xfrm rot="0">
            <a:off x="2118001" y="4941630"/>
            <a:ext cx="11119114" cy="1825117"/>
          </a:xfrm>
          <a:prstGeom prst="rect">
            <a:avLst/>
          </a:prstGeom>
        </p:spPr>
        <p:txBody>
          <a:bodyPr anchor="t" rtlCol="false" tIns="0" lIns="0" bIns="0" rIns="0">
            <a:spAutoFit/>
          </a:bodyPr>
          <a:lstStyle/>
          <a:p>
            <a:pPr algn="l">
              <a:lnSpc>
                <a:spcPts val="14398"/>
              </a:lnSpc>
            </a:pPr>
            <a:r>
              <a:rPr lang="en-US" sz="12099" b="true">
                <a:solidFill>
                  <a:srgbClr val="000000"/>
                </a:solidFill>
                <a:latin typeface="League Spartan"/>
                <a:ea typeface="League Spartan"/>
                <a:cs typeface="League Spartan"/>
                <a:sym typeface="League Spartan"/>
              </a:rPr>
              <a:t>TOTALES</a:t>
            </a:r>
          </a:p>
        </p:txBody>
      </p:sp>
      <p:sp>
        <p:nvSpPr>
          <p:cNvPr name="TextBox 19" id="19"/>
          <p:cNvSpPr txBox="true"/>
          <p:nvPr/>
        </p:nvSpPr>
        <p:spPr>
          <a:xfrm rot="0">
            <a:off x="2184676" y="3712404"/>
            <a:ext cx="11052439" cy="1162304"/>
          </a:xfrm>
          <a:prstGeom prst="rect">
            <a:avLst/>
          </a:prstGeom>
        </p:spPr>
        <p:txBody>
          <a:bodyPr anchor="t" rtlCol="false" tIns="0" lIns="0" bIns="0" rIns="0">
            <a:spAutoFit/>
          </a:bodyPr>
          <a:lstStyle/>
          <a:p>
            <a:pPr algn="l">
              <a:lnSpc>
                <a:spcPts val="9163"/>
              </a:lnSpc>
            </a:pPr>
            <a:r>
              <a:rPr lang="en-US" sz="7700" b="true">
                <a:solidFill>
                  <a:srgbClr val="000000"/>
                </a:solidFill>
                <a:latin typeface="League Spartan"/>
                <a:ea typeface="League Spartan"/>
                <a:cs typeface="League Spartan"/>
                <a:sym typeface="League Spartan"/>
              </a:rPr>
              <a:t>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515035" y="5489862"/>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0587648" y="4516134"/>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Árboles de recubrimiento minimo</a:t>
            </a:r>
          </a:p>
        </p:txBody>
      </p:sp>
      <p:sp>
        <p:nvSpPr>
          <p:cNvPr name="Freeform 14" id="14"/>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1856632" y="2705082"/>
            <a:ext cx="14574736" cy="1143000"/>
          </a:xfrm>
          <a:prstGeom prst="rect">
            <a:avLst/>
          </a:prstGeom>
        </p:spPr>
        <p:txBody>
          <a:bodyPr anchor="t" rtlCol="false" tIns="0" lIns="0" bIns="0" rIns="0">
            <a:spAutoFit/>
          </a:bodyPr>
          <a:lstStyle/>
          <a:p>
            <a:pPr algn="ctr">
              <a:lnSpc>
                <a:spcPts val="9000"/>
              </a:lnSpc>
            </a:pPr>
            <a:r>
              <a:rPr lang="en-US" sz="7500">
                <a:solidFill>
                  <a:srgbClr val="000000"/>
                </a:solidFill>
                <a:latin typeface="League Spartan"/>
                <a:ea typeface="League Spartan"/>
                <a:cs typeface="League Spartan"/>
                <a:sym typeface="League Spartan"/>
              </a:rPr>
              <a:t>Índice de Contenidos</a:t>
            </a:r>
          </a:p>
        </p:txBody>
      </p:sp>
      <p:sp>
        <p:nvSpPr>
          <p:cNvPr name="TextBox 16" id="16"/>
          <p:cNvSpPr txBox="true"/>
          <p:nvPr/>
        </p:nvSpPr>
        <p:spPr>
          <a:xfrm rot="0">
            <a:off x="3508129" y="4391007"/>
            <a:ext cx="1316610" cy="657225"/>
          </a:xfrm>
          <a:prstGeom prst="rect">
            <a:avLst/>
          </a:prstGeom>
        </p:spPr>
        <p:txBody>
          <a:bodyPr anchor="t" rtlCol="false" tIns="0" lIns="0" bIns="0" rIns="0">
            <a:spAutoFit/>
          </a:bodyPr>
          <a:lstStyle/>
          <a:p>
            <a:pPr algn="r">
              <a:lnSpc>
                <a:spcPts val="5218"/>
              </a:lnSpc>
            </a:pPr>
            <a:r>
              <a:rPr lang="en-US" sz="4348" spc="1139">
                <a:solidFill>
                  <a:srgbClr val="000000"/>
                </a:solidFill>
                <a:latin typeface="League Spartan"/>
                <a:ea typeface="League Spartan"/>
                <a:cs typeface="League Spartan"/>
                <a:sym typeface="League Spartan"/>
              </a:rPr>
              <a:t>01</a:t>
            </a:r>
          </a:p>
        </p:txBody>
      </p:sp>
      <p:sp>
        <p:nvSpPr>
          <p:cNvPr name="TextBox 17" id="17"/>
          <p:cNvSpPr txBox="true"/>
          <p:nvPr/>
        </p:nvSpPr>
        <p:spPr>
          <a:xfrm rot="0">
            <a:off x="3508129" y="5426539"/>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02</a:t>
            </a:r>
          </a:p>
        </p:txBody>
      </p:sp>
      <p:sp>
        <p:nvSpPr>
          <p:cNvPr name="TextBox 18" id="18"/>
          <p:cNvSpPr txBox="true"/>
          <p:nvPr/>
        </p:nvSpPr>
        <p:spPr>
          <a:xfrm rot="0">
            <a:off x="3508129" y="6462071"/>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03</a:t>
            </a:r>
          </a:p>
        </p:txBody>
      </p:sp>
      <p:sp>
        <p:nvSpPr>
          <p:cNvPr name="TextBox 19" id="19"/>
          <p:cNvSpPr txBox="true"/>
          <p:nvPr/>
        </p:nvSpPr>
        <p:spPr>
          <a:xfrm rot="0">
            <a:off x="3508129" y="7497603"/>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04</a:t>
            </a:r>
          </a:p>
        </p:txBody>
      </p:sp>
      <p:sp>
        <p:nvSpPr>
          <p:cNvPr name="TextBox 20" id="20"/>
          <p:cNvSpPr txBox="true"/>
          <p:nvPr/>
        </p:nvSpPr>
        <p:spPr>
          <a:xfrm rot="0">
            <a:off x="9098170" y="4391007"/>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05</a:t>
            </a:r>
          </a:p>
        </p:txBody>
      </p:sp>
      <p:sp>
        <p:nvSpPr>
          <p:cNvPr name="TextBox 21" id="21"/>
          <p:cNvSpPr txBox="true"/>
          <p:nvPr/>
        </p:nvSpPr>
        <p:spPr>
          <a:xfrm rot="0">
            <a:off x="9098170" y="5426539"/>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06</a:t>
            </a:r>
          </a:p>
        </p:txBody>
      </p:sp>
      <p:sp>
        <p:nvSpPr>
          <p:cNvPr name="TextBox 22" id="22"/>
          <p:cNvSpPr txBox="true"/>
          <p:nvPr/>
        </p:nvSpPr>
        <p:spPr>
          <a:xfrm rot="0">
            <a:off x="9098170" y="6462071"/>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07</a:t>
            </a:r>
          </a:p>
        </p:txBody>
      </p:sp>
      <p:sp>
        <p:nvSpPr>
          <p:cNvPr name="TextBox 23" id="23"/>
          <p:cNvSpPr txBox="true"/>
          <p:nvPr/>
        </p:nvSpPr>
        <p:spPr>
          <a:xfrm rot="0">
            <a:off x="9098170" y="7497603"/>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08</a:t>
            </a:r>
          </a:p>
        </p:txBody>
      </p:sp>
      <p:sp>
        <p:nvSpPr>
          <p:cNvPr name="TextBox 24" id="24"/>
          <p:cNvSpPr txBox="true"/>
          <p:nvPr/>
        </p:nvSpPr>
        <p:spPr>
          <a:xfrm rot="0">
            <a:off x="5118945" y="4516134"/>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Divide y Conquista</a:t>
            </a:r>
          </a:p>
        </p:txBody>
      </p:sp>
      <p:sp>
        <p:nvSpPr>
          <p:cNvPr name="TextBox 25" id="25"/>
          <p:cNvSpPr txBox="true"/>
          <p:nvPr/>
        </p:nvSpPr>
        <p:spPr>
          <a:xfrm rot="0">
            <a:off x="5118945" y="5509571"/>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Algoritmos de busqueda</a:t>
            </a:r>
          </a:p>
        </p:txBody>
      </p:sp>
      <p:sp>
        <p:nvSpPr>
          <p:cNvPr name="TextBox 26" id="26"/>
          <p:cNvSpPr txBox="true"/>
          <p:nvPr/>
        </p:nvSpPr>
        <p:spPr>
          <a:xfrm rot="0">
            <a:off x="5118945" y="6549101"/>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Métodos de ordenamiento</a:t>
            </a:r>
          </a:p>
        </p:txBody>
      </p:sp>
      <p:sp>
        <p:nvSpPr>
          <p:cNvPr name="TextBox 27" id="27"/>
          <p:cNvSpPr txBox="true"/>
          <p:nvPr/>
        </p:nvSpPr>
        <p:spPr>
          <a:xfrm rot="0">
            <a:off x="5118945" y="7584633"/>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Técnica de diseño greedy</a:t>
            </a:r>
          </a:p>
        </p:txBody>
      </p:sp>
      <p:sp>
        <p:nvSpPr>
          <p:cNvPr name="TextBox 28" id="28"/>
          <p:cNvSpPr txBox="true"/>
          <p:nvPr/>
        </p:nvSpPr>
        <p:spPr>
          <a:xfrm rot="0">
            <a:off x="10587731" y="5509571"/>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algoritmos de grafos dirigidos</a:t>
            </a:r>
          </a:p>
        </p:txBody>
      </p:sp>
      <p:sp>
        <p:nvSpPr>
          <p:cNvPr name="TextBox 29" id="29"/>
          <p:cNvSpPr txBox="true"/>
          <p:nvPr/>
        </p:nvSpPr>
        <p:spPr>
          <a:xfrm rot="0">
            <a:off x="10587731" y="6549101"/>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Programacion dinámica</a:t>
            </a:r>
          </a:p>
        </p:txBody>
      </p:sp>
      <p:sp>
        <p:nvSpPr>
          <p:cNvPr name="TextBox 30" id="30"/>
          <p:cNvSpPr txBox="true"/>
          <p:nvPr/>
        </p:nvSpPr>
        <p:spPr>
          <a:xfrm rot="0">
            <a:off x="10587648" y="7587326"/>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Algoritmo Floyd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897645" y="1636473"/>
            <a:ext cx="7967565" cy="2580365"/>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DIVIDE Y CONQUISTA</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0067155" y="2624081"/>
            <a:ext cx="7905540" cy="5816454"/>
          </a:xfrm>
          <a:custGeom>
            <a:avLst/>
            <a:gdLst/>
            <a:ahLst/>
            <a:cxnLst/>
            <a:rect r="r" b="b" t="t" l="l"/>
            <a:pathLst>
              <a:path h="5816454" w="7905540">
                <a:moveTo>
                  <a:pt x="0" y="0"/>
                </a:moveTo>
                <a:lnTo>
                  <a:pt x="7905540" y="0"/>
                </a:lnTo>
                <a:lnTo>
                  <a:pt x="7905540" y="5816454"/>
                </a:lnTo>
                <a:lnTo>
                  <a:pt x="0" y="5816454"/>
                </a:lnTo>
                <a:lnTo>
                  <a:pt x="0" y="0"/>
                </a:lnTo>
                <a:close/>
              </a:path>
            </a:pathLst>
          </a:custGeom>
          <a:blipFill>
            <a:blip r:embed="rId5"/>
            <a:stretch>
              <a:fillRect l="0" t="0" r="0" b="0"/>
            </a:stretch>
          </a:blipFill>
        </p:spPr>
      </p:sp>
      <p:sp>
        <p:nvSpPr>
          <p:cNvPr name="TextBox 15" id="15"/>
          <p:cNvSpPr txBox="true"/>
          <p:nvPr/>
        </p:nvSpPr>
        <p:spPr>
          <a:xfrm rot="0">
            <a:off x="587818" y="4643442"/>
            <a:ext cx="8863735" cy="3797093"/>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Divide y conquista es una técnica de diseño de algoritmos que implica descomponer un problema grande en subproblemas más pequeños y manejables, resolver cada subproblema de manera independiente, y luego combinar esas soluciones para formar la solución del problema original. Este enfoque suele consistir en tres pasos: dividir, conquistar (resolver los subproblemas) y combinar.</a:t>
            </a:r>
          </a:p>
        </p:txBody>
      </p:sp>
      <p:sp>
        <p:nvSpPr>
          <p:cNvPr name="TextBox 16" id="16"/>
          <p:cNvSpPr txBox="true"/>
          <p:nvPr/>
        </p:nvSpPr>
        <p:spPr>
          <a:xfrm rot="0">
            <a:off x="12440444" y="8505309"/>
            <a:ext cx="3158962" cy="465045"/>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Clase 2 - Ejercicio 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false" flipV="false" rot="0">
            <a:off x="9144000" y="10858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167444" y="2575756"/>
            <a:ext cx="6451143" cy="5695887"/>
          </a:xfrm>
          <a:custGeom>
            <a:avLst/>
            <a:gdLst/>
            <a:ahLst/>
            <a:cxnLst/>
            <a:rect r="r" b="b" t="t" l="l"/>
            <a:pathLst>
              <a:path h="5695887" w="6451143">
                <a:moveTo>
                  <a:pt x="0" y="0"/>
                </a:moveTo>
                <a:lnTo>
                  <a:pt x="6451143" y="0"/>
                </a:lnTo>
                <a:lnTo>
                  <a:pt x="6451143" y="5695887"/>
                </a:lnTo>
                <a:lnTo>
                  <a:pt x="0" y="5695887"/>
                </a:lnTo>
                <a:lnTo>
                  <a:pt x="0" y="0"/>
                </a:lnTo>
                <a:close/>
              </a:path>
            </a:pathLst>
          </a:custGeom>
          <a:blipFill>
            <a:blip r:embed="rId5"/>
            <a:stretch>
              <a:fillRect l="0" t="0" r="0" b="0"/>
            </a:stretch>
          </a:blipFill>
        </p:spPr>
      </p:sp>
      <p:sp>
        <p:nvSpPr>
          <p:cNvPr name="TextBox 5" id="5"/>
          <p:cNvSpPr txBox="true"/>
          <p:nvPr/>
        </p:nvSpPr>
        <p:spPr>
          <a:xfrm rot="0">
            <a:off x="1385161" y="1649662"/>
            <a:ext cx="7758839" cy="2065020"/>
          </a:xfrm>
          <a:prstGeom prst="rect">
            <a:avLst/>
          </a:prstGeom>
        </p:spPr>
        <p:txBody>
          <a:bodyPr anchor="t" rtlCol="false" tIns="0" lIns="0" bIns="0" rIns="0">
            <a:spAutoFit/>
          </a:bodyPr>
          <a:lstStyle/>
          <a:p>
            <a:pPr algn="l">
              <a:lnSpc>
                <a:spcPts val="8325"/>
              </a:lnSpc>
            </a:pPr>
            <a:r>
              <a:rPr lang="en-US" sz="5550">
                <a:solidFill>
                  <a:srgbClr val="000000"/>
                </a:solidFill>
                <a:latin typeface="League Spartan"/>
                <a:ea typeface="League Spartan"/>
                <a:cs typeface="League Spartan"/>
                <a:sym typeface="League Spartan"/>
              </a:rPr>
              <a:t>ALGORITMOS DE BÚSQUEDA</a:t>
            </a:r>
          </a:p>
        </p:txBody>
      </p:sp>
      <p:sp>
        <p:nvSpPr>
          <p:cNvPr name="TextBox 6" id="6"/>
          <p:cNvSpPr txBox="true"/>
          <p:nvPr/>
        </p:nvSpPr>
        <p:spPr>
          <a:xfrm rot="0">
            <a:off x="1028700" y="4117093"/>
            <a:ext cx="7555756" cy="3754755"/>
          </a:xfrm>
          <a:prstGeom prst="rect">
            <a:avLst/>
          </a:prstGeom>
        </p:spPr>
        <p:txBody>
          <a:bodyPr anchor="t" rtlCol="false" tIns="0" lIns="0" bIns="0" rIns="0">
            <a:spAutoFit/>
          </a:bodyPr>
          <a:lstStyle/>
          <a:p>
            <a:pPr algn="l">
              <a:lnSpc>
                <a:spcPts val="3300"/>
              </a:lnSpc>
            </a:pPr>
            <a:r>
              <a:rPr lang="en-US" sz="2200">
                <a:solidFill>
                  <a:srgbClr val="000000"/>
                </a:solidFill>
                <a:latin typeface="Open Sans"/>
                <a:ea typeface="Open Sans"/>
                <a:cs typeface="Open Sans"/>
                <a:sym typeface="Open Sans"/>
              </a:rPr>
              <a:t>Los algoritmos de búsqueda se utilizan para encontrar un elemento o conjunto de elementos dentro de una estructura de datos. Existen diferentes tipos, incluyendo:</a:t>
            </a:r>
          </a:p>
          <a:p>
            <a:pPr algn="l">
              <a:lnSpc>
                <a:spcPts val="3300"/>
              </a:lnSpc>
            </a:pPr>
          </a:p>
          <a:p>
            <a:pPr algn="l">
              <a:lnSpc>
                <a:spcPts val="3300"/>
              </a:lnSpc>
            </a:pPr>
            <a:r>
              <a:rPr lang="en-US" sz="2200">
                <a:solidFill>
                  <a:srgbClr val="000000"/>
                </a:solidFill>
                <a:latin typeface="Open Sans"/>
                <a:ea typeface="Open Sans"/>
                <a:cs typeface="Open Sans"/>
                <a:sym typeface="Open Sans"/>
              </a:rPr>
              <a:t>- Búsqueda Lineal: Recorre todos los elementos uno por uno, útil cuando no se sabe si los datos están ordenados.</a:t>
            </a:r>
          </a:p>
          <a:p>
            <a:pPr algn="l">
              <a:lnSpc>
                <a:spcPts val="3300"/>
              </a:lnSpc>
            </a:pPr>
            <a:r>
              <a:rPr lang="en-US" sz="2200">
                <a:solidFill>
                  <a:srgbClr val="000000"/>
                </a:solidFill>
                <a:latin typeface="Open Sans"/>
                <a:ea typeface="Open Sans"/>
                <a:cs typeface="Open Sans"/>
                <a:sym typeface="Open Sans"/>
              </a:rPr>
              <a:t>- Búsqueda Binaria: Requiere que los datos estén ordenados y divide la búsqueda a la mitad en cada iteración, logrando una complejidad de (O(\log n)).</a:t>
            </a:r>
          </a:p>
        </p:txBody>
      </p:sp>
      <p:sp>
        <p:nvSpPr>
          <p:cNvPr name="TextBox 7" id="7"/>
          <p:cNvSpPr txBox="true"/>
          <p:nvPr/>
        </p:nvSpPr>
        <p:spPr>
          <a:xfrm rot="0">
            <a:off x="12090794" y="8359708"/>
            <a:ext cx="2604443" cy="401955"/>
          </a:xfrm>
          <a:prstGeom prst="rect">
            <a:avLst/>
          </a:prstGeom>
        </p:spPr>
        <p:txBody>
          <a:bodyPr anchor="t" rtlCol="false" tIns="0" lIns="0" bIns="0" rIns="0">
            <a:spAutoFit/>
          </a:bodyPr>
          <a:lstStyle/>
          <a:p>
            <a:pPr algn="l">
              <a:lnSpc>
                <a:spcPts val="3300"/>
              </a:lnSpc>
            </a:pPr>
            <a:r>
              <a:rPr lang="en-US" sz="2200">
                <a:solidFill>
                  <a:srgbClr val="000000"/>
                </a:solidFill>
                <a:latin typeface="Open Sans"/>
                <a:ea typeface="Open Sans"/>
                <a:cs typeface="Open Sans"/>
                <a:sym typeface="Open Sans"/>
              </a:rPr>
              <a:t>Clase 2 - Ejercicio 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2027983" y="1949083"/>
            <a:ext cx="13836513" cy="819150"/>
          </a:xfrm>
          <a:prstGeom prst="rect">
            <a:avLst/>
          </a:prstGeom>
        </p:spPr>
        <p:txBody>
          <a:bodyPr anchor="t" rtlCol="false" tIns="0" lIns="0" bIns="0" rIns="0">
            <a:spAutoFit/>
          </a:bodyPr>
          <a:lstStyle/>
          <a:p>
            <a:pPr algn="ctr">
              <a:lnSpc>
                <a:spcPts val="6599"/>
              </a:lnSpc>
            </a:pPr>
            <a:r>
              <a:rPr lang="en-US" sz="5499">
                <a:solidFill>
                  <a:srgbClr val="000000"/>
                </a:solidFill>
                <a:latin typeface="League Spartan"/>
                <a:ea typeface="League Spartan"/>
                <a:cs typeface="League Spartan"/>
                <a:sym typeface="League Spartan"/>
              </a:rPr>
              <a:t>MÉTODOS DE ORDENAMIENTO</a:t>
            </a:r>
          </a:p>
        </p:txBody>
      </p:sp>
      <p:grpSp>
        <p:nvGrpSpPr>
          <p:cNvPr name="Group 4" id="4"/>
          <p:cNvGrpSpPr/>
          <p:nvPr/>
        </p:nvGrpSpPr>
        <p:grpSpPr>
          <a:xfrm rot="0">
            <a:off x="6356769" y="3946774"/>
            <a:ext cx="5178941" cy="5178941"/>
            <a:chOff x="0" y="0"/>
            <a:chExt cx="6905255" cy="6905255"/>
          </a:xfrm>
        </p:grpSpPr>
        <p:sp>
          <p:nvSpPr>
            <p:cNvPr name="Freeform 5" id="5"/>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359954" y="1391739"/>
              <a:ext cx="4028753" cy="4028753"/>
              <a:chOff x="0" y="0"/>
              <a:chExt cx="1247008" cy="1247008"/>
            </a:xfrm>
          </p:grpSpPr>
          <p:sp>
            <p:nvSpPr>
              <p:cNvPr name="Freeform 7" id="7"/>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8" id="8"/>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9" id="9"/>
          <p:cNvSpPr txBox="true"/>
          <p:nvPr/>
        </p:nvSpPr>
        <p:spPr>
          <a:xfrm rot="0">
            <a:off x="7439937" y="5673050"/>
            <a:ext cx="3372307" cy="1513056"/>
          </a:xfrm>
          <a:prstGeom prst="rect">
            <a:avLst/>
          </a:prstGeom>
        </p:spPr>
        <p:txBody>
          <a:bodyPr anchor="t" rtlCol="false" tIns="0" lIns="0" bIns="0" rIns="0">
            <a:spAutoFit/>
          </a:bodyPr>
          <a:lstStyle/>
          <a:p>
            <a:pPr algn="l">
              <a:lnSpc>
                <a:spcPts val="3055"/>
              </a:lnSpc>
            </a:pPr>
            <a:r>
              <a:rPr lang="en-US" sz="2037">
                <a:solidFill>
                  <a:srgbClr val="000000"/>
                </a:solidFill>
                <a:latin typeface="Open Sans"/>
                <a:ea typeface="Open Sans"/>
                <a:cs typeface="Open Sans"/>
                <a:sym typeface="Open Sans"/>
              </a:rPr>
              <a:t>- Comparar y cambiar elementos adyacentes repetidamente. Tiene una complejidad de (O(n^2)).</a:t>
            </a:r>
          </a:p>
        </p:txBody>
      </p:sp>
      <p:sp>
        <p:nvSpPr>
          <p:cNvPr name="TextBox 10" id="10"/>
          <p:cNvSpPr txBox="true"/>
          <p:nvPr/>
        </p:nvSpPr>
        <p:spPr>
          <a:xfrm rot="0">
            <a:off x="2303046" y="2844433"/>
            <a:ext cx="13286388" cy="751056"/>
          </a:xfrm>
          <a:prstGeom prst="rect">
            <a:avLst/>
          </a:prstGeom>
        </p:spPr>
        <p:txBody>
          <a:bodyPr anchor="t" rtlCol="false" tIns="0" lIns="0" bIns="0" rIns="0">
            <a:spAutoFit/>
          </a:bodyPr>
          <a:lstStyle/>
          <a:p>
            <a:pPr algn="ctr">
              <a:lnSpc>
                <a:spcPts val="3055"/>
              </a:lnSpc>
            </a:pPr>
            <a:r>
              <a:rPr lang="en-US" sz="2037">
                <a:solidFill>
                  <a:srgbClr val="000000"/>
                </a:solidFill>
                <a:latin typeface="Open Sans"/>
                <a:ea typeface="Open Sans"/>
                <a:cs typeface="Open Sans"/>
                <a:sym typeface="Open Sans"/>
              </a:rPr>
              <a:t>Los algoritmos de ordenamiento son procedimientos que organizan los elementos de una colección en un orden específico (normalmente de menor a mayor).</a:t>
            </a:r>
          </a:p>
        </p:txBody>
      </p:sp>
      <p:sp>
        <p:nvSpPr>
          <p:cNvPr name="TextBox 11" id="11"/>
          <p:cNvSpPr txBox="true"/>
          <p:nvPr/>
        </p:nvSpPr>
        <p:spPr>
          <a:xfrm rot="0">
            <a:off x="7356052" y="484344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Bubble Sort</a:t>
            </a:r>
          </a:p>
        </p:txBody>
      </p:sp>
      <p:grpSp>
        <p:nvGrpSpPr>
          <p:cNvPr name="Group 12" id="12"/>
          <p:cNvGrpSpPr/>
          <p:nvPr/>
        </p:nvGrpSpPr>
        <p:grpSpPr>
          <a:xfrm rot="0">
            <a:off x="-1052349" y="-3067212"/>
            <a:ext cx="20194657" cy="3895402"/>
            <a:chOff x="0" y="0"/>
            <a:chExt cx="5318757" cy="1025950"/>
          </a:xfrm>
        </p:grpSpPr>
        <p:sp>
          <p:nvSpPr>
            <p:cNvPr name="Freeform 13" id="13"/>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9753A8"/>
            </a:solidFill>
          </p:spPr>
        </p:sp>
        <p:sp>
          <p:nvSpPr>
            <p:cNvPr name="TextBox 14" id="14"/>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1028700" y="1797938"/>
            <a:ext cx="7967565" cy="1290183"/>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QUICKSORT</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731530" y="4012505"/>
            <a:ext cx="8863735" cy="2369073"/>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 Utiliza Divide y Conquista, divide la lista usando un pivote (una con los elementos menores que el pivote y otra con los mayores), ordenando recursivamente las particiones. Promedio O(nlog⁡n), aunque en el peor caso puede ser (O(n^2)), depende del pivote.</a:t>
            </a:r>
          </a:p>
        </p:txBody>
      </p:sp>
      <p:sp>
        <p:nvSpPr>
          <p:cNvPr name="Freeform 15" id="15"/>
          <p:cNvSpPr/>
          <p:nvPr/>
        </p:nvSpPr>
        <p:spPr>
          <a:xfrm flipH="false" flipV="false" rot="0">
            <a:off x="10627655" y="1895465"/>
            <a:ext cx="6477567" cy="6870941"/>
          </a:xfrm>
          <a:custGeom>
            <a:avLst/>
            <a:gdLst/>
            <a:ahLst/>
            <a:cxnLst/>
            <a:rect r="r" b="b" t="t" l="l"/>
            <a:pathLst>
              <a:path h="6870941" w="6477567">
                <a:moveTo>
                  <a:pt x="0" y="0"/>
                </a:moveTo>
                <a:lnTo>
                  <a:pt x="6477567" y="0"/>
                </a:lnTo>
                <a:lnTo>
                  <a:pt x="6477567" y="6870941"/>
                </a:lnTo>
                <a:lnTo>
                  <a:pt x="0" y="6870941"/>
                </a:lnTo>
                <a:lnTo>
                  <a:pt x="0" y="0"/>
                </a:lnTo>
                <a:close/>
              </a:path>
            </a:pathLst>
          </a:custGeom>
          <a:blipFill>
            <a:blip r:embed="rId5"/>
            <a:stretch>
              <a:fillRect l="0" t="0" r="0" b="0"/>
            </a:stretch>
          </a:blipFill>
        </p:spPr>
      </p:sp>
      <p:sp>
        <p:nvSpPr>
          <p:cNvPr name="TextBox 16" id="16"/>
          <p:cNvSpPr txBox="true"/>
          <p:nvPr/>
        </p:nvSpPr>
        <p:spPr>
          <a:xfrm rot="0">
            <a:off x="12302335" y="8793255"/>
            <a:ext cx="3128208" cy="465045"/>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Clase 2 - Ejercicio 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5400000">
            <a:off x="6186162" y="2511196"/>
            <a:ext cx="6818207" cy="20947169"/>
            <a:chOff x="0" y="0"/>
            <a:chExt cx="1795742" cy="5516950"/>
          </a:xfrm>
        </p:grpSpPr>
        <p:sp>
          <p:nvSpPr>
            <p:cNvPr name="Freeform 4" id="4"/>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5" id="5"/>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5400000">
            <a:off x="3997069" y="-11005002"/>
            <a:ext cx="2045233" cy="20947169"/>
            <a:chOff x="0" y="0"/>
            <a:chExt cx="538662" cy="5516950"/>
          </a:xfrm>
        </p:grpSpPr>
        <p:sp>
          <p:nvSpPr>
            <p:cNvPr name="Freeform 7" id="7"/>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8" id="8"/>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2700000">
            <a:off x="13734331" y="93713"/>
            <a:ext cx="4685776" cy="1567256"/>
            <a:chOff x="0" y="0"/>
            <a:chExt cx="1234114" cy="412775"/>
          </a:xfrm>
        </p:grpSpPr>
        <p:sp>
          <p:nvSpPr>
            <p:cNvPr name="Freeform 10" id="10"/>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1" id="11"/>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2909330" y="3887938"/>
            <a:ext cx="4220711" cy="5687738"/>
          </a:xfrm>
          <a:custGeom>
            <a:avLst/>
            <a:gdLst/>
            <a:ahLst/>
            <a:cxnLst/>
            <a:rect r="r" b="b" t="t" l="l"/>
            <a:pathLst>
              <a:path h="5687738" w="4220711">
                <a:moveTo>
                  <a:pt x="0" y="0"/>
                </a:moveTo>
                <a:lnTo>
                  <a:pt x="4220711" y="0"/>
                </a:lnTo>
                <a:lnTo>
                  <a:pt x="4220711" y="5687739"/>
                </a:lnTo>
                <a:lnTo>
                  <a:pt x="0" y="5687739"/>
                </a:lnTo>
                <a:lnTo>
                  <a:pt x="0" y="0"/>
                </a:lnTo>
                <a:close/>
              </a:path>
            </a:pathLst>
          </a:custGeom>
          <a:blipFill>
            <a:blip r:embed="rId5"/>
            <a:stretch>
              <a:fillRect l="0" t="0" r="0" b="0"/>
            </a:stretch>
          </a:blipFill>
        </p:spPr>
      </p:sp>
      <p:sp>
        <p:nvSpPr>
          <p:cNvPr name="Freeform 14" id="14"/>
          <p:cNvSpPr/>
          <p:nvPr/>
        </p:nvSpPr>
        <p:spPr>
          <a:xfrm flipH="false" flipV="false" rot="0">
            <a:off x="9835749" y="4129651"/>
            <a:ext cx="5983367" cy="5446026"/>
          </a:xfrm>
          <a:custGeom>
            <a:avLst/>
            <a:gdLst/>
            <a:ahLst/>
            <a:cxnLst/>
            <a:rect r="r" b="b" t="t" l="l"/>
            <a:pathLst>
              <a:path h="5446026" w="5983367">
                <a:moveTo>
                  <a:pt x="0" y="0"/>
                </a:moveTo>
                <a:lnTo>
                  <a:pt x="5983367" y="0"/>
                </a:lnTo>
                <a:lnTo>
                  <a:pt x="5983367" y="5446026"/>
                </a:lnTo>
                <a:lnTo>
                  <a:pt x="0" y="5446026"/>
                </a:lnTo>
                <a:lnTo>
                  <a:pt x="0" y="0"/>
                </a:lnTo>
                <a:close/>
              </a:path>
            </a:pathLst>
          </a:custGeom>
          <a:blipFill>
            <a:blip r:embed="rId6"/>
            <a:stretch>
              <a:fillRect l="0" t="0" r="0" b="0"/>
            </a:stretch>
          </a:blipFill>
        </p:spPr>
      </p:sp>
      <p:sp>
        <p:nvSpPr>
          <p:cNvPr name="TextBox 15" id="15"/>
          <p:cNvSpPr txBox="true"/>
          <p:nvPr/>
        </p:nvSpPr>
        <p:spPr>
          <a:xfrm rot="0">
            <a:off x="590110" y="1028700"/>
            <a:ext cx="7967565" cy="1290183"/>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MERGESORT</a:t>
            </a:r>
          </a:p>
        </p:txBody>
      </p:sp>
      <p:sp>
        <p:nvSpPr>
          <p:cNvPr name="TextBox 16" id="16"/>
          <p:cNvSpPr txBox="true"/>
          <p:nvPr/>
        </p:nvSpPr>
        <p:spPr>
          <a:xfrm rot="0">
            <a:off x="8395565" y="2113013"/>
            <a:ext cx="8863735" cy="1893066"/>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 También basado en Divide y Conquista, divide la lista en mitades, ordena recursivamente y combina. Siempre O(nlog⁡n), lo que lo hace más eficiente en el peor de los casos.</a:t>
            </a:r>
          </a:p>
        </p:txBody>
      </p:sp>
      <p:sp>
        <p:nvSpPr>
          <p:cNvPr name="TextBox 17" id="17"/>
          <p:cNvSpPr txBox="true"/>
          <p:nvPr/>
        </p:nvSpPr>
        <p:spPr>
          <a:xfrm rot="0">
            <a:off x="3440205" y="3218941"/>
            <a:ext cx="3158962" cy="465045"/>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Clase 2 - Ejercicio 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794973" y="5188925"/>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92396" y="2502334"/>
            <a:ext cx="15103207" cy="1171575"/>
          </a:xfrm>
          <a:prstGeom prst="rect">
            <a:avLst/>
          </a:prstGeom>
        </p:spPr>
        <p:txBody>
          <a:bodyPr anchor="t" rtlCol="false" tIns="0" lIns="0" bIns="0" rIns="0">
            <a:spAutoFit/>
          </a:bodyPr>
          <a:lstStyle/>
          <a:p>
            <a:pPr algn="ctr">
              <a:lnSpc>
                <a:spcPts val="9239"/>
              </a:lnSpc>
            </a:pPr>
            <a:r>
              <a:rPr lang="en-US" sz="7699">
                <a:solidFill>
                  <a:srgbClr val="000000"/>
                </a:solidFill>
                <a:latin typeface="League Spartan"/>
                <a:ea typeface="League Spartan"/>
                <a:cs typeface="League Spartan"/>
                <a:sym typeface="League Spartan"/>
              </a:rPr>
              <a:t>TÉCNICA DE DISEÑO GREEDY </a:t>
            </a:r>
          </a:p>
        </p:txBody>
      </p:sp>
      <p:sp>
        <p:nvSpPr>
          <p:cNvPr name="Freeform 14" id="14"/>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3616314" y="5538372"/>
            <a:ext cx="4671686" cy="4748628"/>
          </a:xfrm>
          <a:custGeom>
            <a:avLst/>
            <a:gdLst/>
            <a:ahLst/>
            <a:cxnLst/>
            <a:rect r="r" b="b" t="t" l="l"/>
            <a:pathLst>
              <a:path h="4748628" w="4671686">
                <a:moveTo>
                  <a:pt x="0" y="0"/>
                </a:moveTo>
                <a:lnTo>
                  <a:pt x="4671686" y="0"/>
                </a:lnTo>
                <a:lnTo>
                  <a:pt x="4671686" y="4748628"/>
                </a:lnTo>
                <a:lnTo>
                  <a:pt x="0" y="4748628"/>
                </a:lnTo>
                <a:lnTo>
                  <a:pt x="0" y="0"/>
                </a:lnTo>
                <a:close/>
              </a:path>
            </a:pathLst>
          </a:custGeom>
          <a:blipFill>
            <a:blip r:embed="rId5">
              <a:alphaModFix amt="5000"/>
            </a:blip>
            <a:stretch>
              <a:fillRect l="0" t="0" r="-1753" b="-6475"/>
            </a:stretch>
          </a:blipFill>
        </p:spPr>
      </p:sp>
      <p:sp>
        <p:nvSpPr>
          <p:cNvPr name="TextBox 16" id="16"/>
          <p:cNvSpPr txBox="true"/>
          <p:nvPr/>
        </p:nvSpPr>
        <p:spPr>
          <a:xfrm rot="0">
            <a:off x="4712132" y="4190202"/>
            <a:ext cx="8863735" cy="3797093"/>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Un algoritmo greedy o avaro toma decisiones paso a paso, eligiendo la opción que parece ser la mejor en el momento, sin considerar decisiones futuras. Este enfoque puede no siempre producir una solución óptima, pero funciona bien para problemas donde la "codicia" garantiza una solución óptima. Ejemplos de este tipo de problemas son la selección de actividades y los árboles de recubrimiento mínimo.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sp>
        <p:nvSpPr>
          <p:cNvPr name="TextBox 6" id="6"/>
          <p:cNvSpPr txBox="true"/>
          <p:nvPr/>
        </p:nvSpPr>
        <p:spPr>
          <a:xfrm rot="0">
            <a:off x="2572971" y="2240318"/>
            <a:ext cx="13142058" cy="1885152"/>
          </a:xfrm>
          <a:prstGeom prst="rect">
            <a:avLst/>
          </a:prstGeom>
        </p:spPr>
        <p:txBody>
          <a:bodyPr anchor="t" rtlCol="false" tIns="0" lIns="0" bIns="0" rIns="0">
            <a:spAutoFit/>
          </a:bodyPr>
          <a:lstStyle/>
          <a:p>
            <a:pPr algn="ctr">
              <a:lnSpc>
                <a:spcPts val="7295"/>
              </a:lnSpc>
            </a:pPr>
            <a:r>
              <a:rPr lang="en-US" sz="7083" spc="226">
                <a:solidFill>
                  <a:srgbClr val="000000"/>
                </a:solidFill>
                <a:latin typeface="League Spartan"/>
                <a:ea typeface="League Spartan"/>
                <a:cs typeface="League Spartan"/>
                <a:sym typeface="League Spartan"/>
              </a:rPr>
              <a:t>ÁRBOLES DE RECUBRIMIENTO MÍNIMO</a:t>
            </a:r>
          </a:p>
        </p:txBody>
      </p:sp>
      <p:grpSp>
        <p:nvGrpSpPr>
          <p:cNvPr name="Group 7" id="7"/>
          <p:cNvGrpSpPr/>
          <p:nvPr/>
        </p:nvGrpSpPr>
        <p:grpSpPr>
          <a:xfrm rot="0">
            <a:off x="10583380" y="5828218"/>
            <a:ext cx="5131649" cy="2929449"/>
            <a:chOff x="0" y="0"/>
            <a:chExt cx="1351545" cy="771542"/>
          </a:xfrm>
        </p:grpSpPr>
        <p:sp>
          <p:nvSpPr>
            <p:cNvPr name="Freeform 8" id="8"/>
            <p:cNvSpPr/>
            <p:nvPr/>
          </p:nvSpPr>
          <p:spPr>
            <a:xfrm flipH="false" flipV="false" rot="0">
              <a:off x="0" y="0"/>
              <a:ext cx="1351545" cy="771542"/>
            </a:xfrm>
            <a:custGeom>
              <a:avLst/>
              <a:gdLst/>
              <a:ahLst/>
              <a:cxnLst/>
              <a:rect r="r" b="b" t="t" l="l"/>
              <a:pathLst>
                <a:path h="771542" w="1351545">
                  <a:moveTo>
                    <a:pt x="76942" y="0"/>
                  </a:moveTo>
                  <a:lnTo>
                    <a:pt x="1274604" y="0"/>
                  </a:lnTo>
                  <a:cubicBezTo>
                    <a:pt x="1295010" y="0"/>
                    <a:pt x="1314580" y="8106"/>
                    <a:pt x="1329010" y="22536"/>
                  </a:cubicBezTo>
                  <a:cubicBezTo>
                    <a:pt x="1343439" y="36965"/>
                    <a:pt x="1351545" y="56536"/>
                    <a:pt x="1351545" y="76942"/>
                  </a:cubicBezTo>
                  <a:lnTo>
                    <a:pt x="1351545" y="694600"/>
                  </a:lnTo>
                  <a:cubicBezTo>
                    <a:pt x="1351545" y="715007"/>
                    <a:pt x="1343439" y="734577"/>
                    <a:pt x="1329010" y="749006"/>
                  </a:cubicBezTo>
                  <a:cubicBezTo>
                    <a:pt x="1314580" y="763436"/>
                    <a:pt x="1295010" y="771542"/>
                    <a:pt x="1274604" y="771542"/>
                  </a:cubicBezTo>
                  <a:lnTo>
                    <a:pt x="76942" y="771542"/>
                  </a:lnTo>
                  <a:cubicBezTo>
                    <a:pt x="56536" y="771542"/>
                    <a:pt x="36965" y="763436"/>
                    <a:pt x="22536" y="749006"/>
                  </a:cubicBezTo>
                  <a:cubicBezTo>
                    <a:pt x="8106" y="734577"/>
                    <a:pt x="0" y="715007"/>
                    <a:pt x="0" y="694600"/>
                  </a:cubicBezTo>
                  <a:lnTo>
                    <a:pt x="0" y="76942"/>
                  </a:lnTo>
                  <a:cubicBezTo>
                    <a:pt x="0" y="56536"/>
                    <a:pt x="8106" y="36965"/>
                    <a:pt x="22536" y="22536"/>
                  </a:cubicBezTo>
                  <a:cubicBezTo>
                    <a:pt x="36965" y="8106"/>
                    <a:pt x="56536" y="0"/>
                    <a:pt x="76942" y="0"/>
                  </a:cubicBezTo>
                  <a:close/>
                </a:path>
              </a:pathLst>
            </a:custGeom>
            <a:solidFill>
              <a:srgbClr val="CDD7D6"/>
            </a:solidFill>
          </p:spPr>
        </p:sp>
        <p:sp>
          <p:nvSpPr>
            <p:cNvPr name="TextBox 9" id="9"/>
            <p:cNvSpPr txBox="true"/>
            <p:nvPr/>
          </p:nvSpPr>
          <p:spPr>
            <a:xfrm>
              <a:off x="0" y="-47625"/>
              <a:ext cx="1351545" cy="81916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11740285" y="6042456"/>
            <a:ext cx="2879942" cy="33458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Algoritmo de Kruskal</a:t>
            </a:r>
          </a:p>
        </p:txBody>
      </p:sp>
      <p:sp>
        <p:nvSpPr>
          <p:cNvPr name="TextBox 11" id="11"/>
          <p:cNvSpPr txBox="true"/>
          <p:nvPr/>
        </p:nvSpPr>
        <p:spPr>
          <a:xfrm rot="0">
            <a:off x="10808113" y="6660448"/>
            <a:ext cx="4744286" cy="188194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El algoritmo de Kruskal también es un enfoque greedy, pero en lugar de construir el árbol nodo por nodo, clasifica todas las aristas del grafo y las va agregando al árbol si no forman ciclos. Utiliza estructuras de datos como el Union-Find para verificar la formación de ciclos. Su complejidad también es (O(E log V)).</a:t>
            </a:r>
          </a:p>
        </p:txBody>
      </p:sp>
      <p:grpSp>
        <p:nvGrpSpPr>
          <p:cNvPr name="Group 12" id="12"/>
          <p:cNvGrpSpPr/>
          <p:nvPr/>
        </p:nvGrpSpPr>
        <p:grpSpPr>
          <a:xfrm rot="0">
            <a:off x="3319148" y="5828218"/>
            <a:ext cx="5131649" cy="2929449"/>
            <a:chOff x="0" y="0"/>
            <a:chExt cx="1351545" cy="771542"/>
          </a:xfrm>
        </p:grpSpPr>
        <p:sp>
          <p:nvSpPr>
            <p:cNvPr name="Freeform 13" id="13"/>
            <p:cNvSpPr/>
            <p:nvPr/>
          </p:nvSpPr>
          <p:spPr>
            <a:xfrm flipH="false" flipV="false" rot="0">
              <a:off x="0" y="0"/>
              <a:ext cx="1351545" cy="771542"/>
            </a:xfrm>
            <a:custGeom>
              <a:avLst/>
              <a:gdLst/>
              <a:ahLst/>
              <a:cxnLst/>
              <a:rect r="r" b="b" t="t" l="l"/>
              <a:pathLst>
                <a:path h="771542" w="1351545">
                  <a:moveTo>
                    <a:pt x="76942" y="0"/>
                  </a:moveTo>
                  <a:lnTo>
                    <a:pt x="1274604" y="0"/>
                  </a:lnTo>
                  <a:cubicBezTo>
                    <a:pt x="1295010" y="0"/>
                    <a:pt x="1314580" y="8106"/>
                    <a:pt x="1329010" y="22536"/>
                  </a:cubicBezTo>
                  <a:cubicBezTo>
                    <a:pt x="1343439" y="36965"/>
                    <a:pt x="1351545" y="56536"/>
                    <a:pt x="1351545" y="76942"/>
                  </a:cubicBezTo>
                  <a:lnTo>
                    <a:pt x="1351545" y="694600"/>
                  </a:lnTo>
                  <a:cubicBezTo>
                    <a:pt x="1351545" y="715007"/>
                    <a:pt x="1343439" y="734577"/>
                    <a:pt x="1329010" y="749006"/>
                  </a:cubicBezTo>
                  <a:cubicBezTo>
                    <a:pt x="1314580" y="763436"/>
                    <a:pt x="1295010" y="771542"/>
                    <a:pt x="1274604" y="771542"/>
                  </a:cubicBezTo>
                  <a:lnTo>
                    <a:pt x="76942" y="771542"/>
                  </a:lnTo>
                  <a:cubicBezTo>
                    <a:pt x="56536" y="771542"/>
                    <a:pt x="36965" y="763436"/>
                    <a:pt x="22536" y="749006"/>
                  </a:cubicBezTo>
                  <a:cubicBezTo>
                    <a:pt x="8106" y="734577"/>
                    <a:pt x="0" y="715007"/>
                    <a:pt x="0" y="694600"/>
                  </a:cubicBezTo>
                  <a:lnTo>
                    <a:pt x="0" y="76942"/>
                  </a:lnTo>
                  <a:cubicBezTo>
                    <a:pt x="0" y="56536"/>
                    <a:pt x="8106" y="36965"/>
                    <a:pt x="22536" y="22536"/>
                  </a:cubicBezTo>
                  <a:cubicBezTo>
                    <a:pt x="36965" y="8106"/>
                    <a:pt x="56536" y="0"/>
                    <a:pt x="76942" y="0"/>
                  </a:cubicBezTo>
                  <a:close/>
                </a:path>
              </a:pathLst>
            </a:custGeom>
            <a:solidFill>
              <a:srgbClr val="CDD7D6"/>
            </a:solidFill>
          </p:spPr>
        </p:sp>
        <p:sp>
          <p:nvSpPr>
            <p:cNvPr name="TextBox 14" id="14"/>
            <p:cNvSpPr txBox="true"/>
            <p:nvPr/>
          </p:nvSpPr>
          <p:spPr>
            <a:xfrm>
              <a:off x="0" y="-47625"/>
              <a:ext cx="1351545" cy="819167"/>
            </a:xfrm>
            <a:prstGeom prst="rect">
              <a:avLst/>
            </a:prstGeom>
          </p:spPr>
          <p:txBody>
            <a:bodyPr anchor="ctr" rtlCol="false" tIns="50800" lIns="50800" bIns="50800" rIns="50800"/>
            <a:lstStyle/>
            <a:p>
              <a:pPr algn="ctr">
                <a:lnSpc>
                  <a:spcPts val="2800"/>
                </a:lnSpc>
              </a:pPr>
            </a:p>
          </p:txBody>
        </p:sp>
      </p:grpSp>
      <p:sp>
        <p:nvSpPr>
          <p:cNvPr name="TextBox 15" id="15"/>
          <p:cNvSpPr txBox="true"/>
          <p:nvPr/>
        </p:nvSpPr>
        <p:spPr>
          <a:xfrm rot="0">
            <a:off x="4656736" y="6042456"/>
            <a:ext cx="2456473" cy="33458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Algoritmo de Prim</a:t>
            </a:r>
          </a:p>
        </p:txBody>
      </p:sp>
      <p:sp>
        <p:nvSpPr>
          <p:cNvPr name="TextBox 16" id="16"/>
          <p:cNvSpPr txBox="true"/>
          <p:nvPr/>
        </p:nvSpPr>
        <p:spPr>
          <a:xfrm rot="0">
            <a:off x="3618590" y="6669096"/>
            <a:ext cx="4532766" cy="188194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El algoritmo de Prim es un método greedy para encontrar el MST. Comienza desde un nodo y expande el árbol agregando la arista de menor peso que conecta un nodo dentro del árbol con un nodo fuera de él. Tiene una complejidad de (O(E log V)), donde (E) es el número de aristas y (V) el número de vértices.</a:t>
            </a:r>
          </a:p>
        </p:txBody>
      </p:sp>
      <p:grpSp>
        <p:nvGrpSpPr>
          <p:cNvPr name="Group 17" id="17"/>
          <p:cNvGrpSpPr/>
          <p:nvPr/>
        </p:nvGrpSpPr>
        <p:grpSpPr>
          <a:xfrm rot="0">
            <a:off x="4039716" y="4478450"/>
            <a:ext cx="10359744" cy="755187"/>
            <a:chOff x="0" y="0"/>
            <a:chExt cx="2728492" cy="198897"/>
          </a:xfrm>
        </p:grpSpPr>
        <p:sp>
          <p:nvSpPr>
            <p:cNvPr name="Freeform 18" id="18"/>
            <p:cNvSpPr/>
            <p:nvPr/>
          </p:nvSpPr>
          <p:spPr>
            <a:xfrm flipH="false" flipV="false" rot="0">
              <a:off x="0" y="0"/>
              <a:ext cx="2728492" cy="198897"/>
            </a:xfrm>
            <a:custGeom>
              <a:avLst/>
              <a:gdLst/>
              <a:ahLst/>
              <a:cxnLst/>
              <a:rect r="r" b="b" t="t" l="l"/>
              <a:pathLst>
                <a:path h="198897" w="2728492">
                  <a:moveTo>
                    <a:pt x="38113" y="0"/>
                  </a:moveTo>
                  <a:lnTo>
                    <a:pt x="2690379" y="0"/>
                  </a:lnTo>
                  <a:cubicBezTo>
                    <a:pt x="2711428" y="0"/>
                    <a:pt x="2728492" y="17064"/>
                    <a:pt x="2728492" y="38113"/>
                  </a:cubicBezTo>
                  <a:lnTo>
                    <a:pt x="2728492" y="160784"/>
                  </a:lnTo>
                  <a:cubicBezTo>
                    <a:pt x="2728492" y="181833"/>
                    <a:pt x="2711428" y="198897"/>
                    <a:pt x="2690379" y="198897"/>
                  </a:cubicBezTo>
                  <a:lnTo>
                    <a:pt x="38113" y="198897"/>
                  </a:lnTo>
                  <a:cubicBezTo>
                    <a:pt x="17064" y="198897"/>
                    <a:pt x="0" y="181833"/>
                    <a:pt x="0" y="160784"/>
                  </a:cubicBezTo>
                  <a:lnTo>
                    <a:pt x="0" y="38113"/>
                  </a:lnTo>
                  <a:cubicBezTo>
                    <a:pt x="0" y="17064"/>
                    <a:pt x="17064" y="0"/>
                    <a:pt x="38113" y="0"/>
                  </a:cubicBezTo>
                  <a:close/>
                </a:path>
              </a:pathLst>
            </a:custGeom>
            <a:solidFill>
              <a:srgbClr val="CDD7D6"/>
            </a:solidFill>
          </p:spPr>
        </p:sp>
        <p:sp>
          <p:nvSpPr>
            <p:cNvPr name="TextBox 19" id="19"/>
            <p:cNvSpPr txBox="true"/>
            <p:nvPr/>
          </p:nvSpPr>
          <p:spPr>
            <a:xfrm>
              <a:off x="0" y="-47625"/>
              <a:ext cx="2728492" cy="246522"/>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4200167" y="4574356"/>
            <a:ext cx="9942396" cy="544325"/>
          </a:xfrm>
          <a:prstGeom prst="rect">
            <a:avLst/>
          </a:prstGeom>
        </p:spPr>
        <p:txBody>
          <a:bodyPr anchor="t" rtlCol="false" tIns="0" lIns="0" bIns="0" rIns="0">
            <a:spAutoFit/>
          </a:bodyPr>
          <a:lstStyle/>
          <a:p>
            <a:pPr algn="ctr">
              <a:lnSpc>
                <a:spcPts val="2189"/>
              </a:lnSpc>
            </a:pPr>
            <a:r>
              <a:rPr lang="en-US" sz="1645">
                <a:solidFill>
                  <a:srgbClr val="000000"/>
                </a:solidFill>
                <a:latin typeface="Open Sans"/>
                <a:ea typeface="Open Sans"/>
                <a:cs typeface="Open Sans"/>
                <a:sym typeface="Open Sans"/>
              </a:rPr>
              <a:t>Un árbol de recubrimiento mínimo (MST, por sus siglas en inglés) de un grafo es un subconjunto de las aristas que conecta todos los vértices sin formar ciclos y con el peso total mínimo posible.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DAGSJafyZRg</dc:identifier>
  <dcterms:modified xsi:type="dcterms:W3CDTF">2011-08-01T06:04:30Z</dcterms:modified>
  <cp:revision>1</cp:revision>
  <dc:title>Programación 3 - TP Ferreira, Insaurralde, Pulido</dc:title>
</cp:coreProperties>
</file>