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9" r:id="rId2"/>
    <p:sldId id="285" r:id="rId3"/>
    <p:sldId id="279" r:id="rId4"/>
    <p:sldId id="286" r:id="rId5"/>
    <p:sldId id="291" r:id="rId6"/>
    <p:sldId id="270" r:id="rId7"/>
    <p:sldId id="287" r:id="rId8"/>
    <p:sldId id="273" r:id="rId9"/>
    <p:sldId id="274" r:id="rId10"/>
    <p:sldId id="271" r:id="rId11"/>
    <p:sldId id="275" r:id="rId12"/>
    <p:sldId id="276" r:id="rId13"/>
    <p:sldId id="278" r:id="rId14"/>
    <p:sldId id="284" r:id="rId15"/>
    <p:sldId id="292" r:id="rId16"/>
    <p:sldId id="282" r:id="rId17"/>
    <p:sldId id="293" r:id="rId18"/>
    <p:sldId id="283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7" autoAdjust="0"/>
    <p:restoredTop sz="72803" autoAdjust="0"/>
  </p:normalViewPr>
  <p:slideViewPr>
    <p:cSldViewPr>
      <p:cViewPr varScale="1">
        <p:scale>
          <a:sx n="77" d="100"/>
          <a:sy n="77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8FF2E-AC60-1D47-B6B4-5636302CEE20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798FD-D0B2-D247-A6B4-DE8C04BC3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0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C0012-3892-436F-BFDA-383097B6EC5F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750A-CBC3-4706-9C62-B6AC1EBEF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www.facebook.com</a:t>
            </a:r>
            <a:r>
              <a:rPr lang="en-US" dirty="0" smtClean="0"/>
              <a:t>/notes/</a:t>
            </a:r>
            <a:r>
              <a:rPr lang="en-US" dirty="0" err="1" smtClean="0"/>
              <a:t>facebook</a:t>
            </a:r>
            <a:r>
              <a:rPr lang="en-US" dirty="0" smtClean="0"/>
              <a:t>-engineering/visualizing-friendships/469716398919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Dice Tech Salary Survey, January</a:t>
            </a:r>
            <a:r>
              <a:rPr lang="en-US" baseline="0" dirty="0" smtClean="0"/>
              <a:t> 2014</a:t>
            </a:r>
          </a:p>
          <a:p>
            <a:r>
              <a:rPr lang="en-US" baseline="0" dirty="0" smtClean="0"/>
              <a:t>O’Reilly Strata 2013 Data Science Salary Survey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58A7-4721-4E96-841F-E2F566DBA1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9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D750A-CBC3-4706-9C62-B6AC1EBEF4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enhanced_barplot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  <a:biLevel thresh="50000"/>
          </a:blip>
          <a:srcRect/>
          <a:stretch>
            <a:fillRect/>
          </a:stretch>
        </p:blipFill>
        <p:spPr>
          <a:xfrm>
            <a:off x="-150801" y="3920548"/>
            <a:ext cx="3805403" cy="21767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66633" y="6372447"/>
            <a:ext cx="557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Revolution</a:t>
            </a:r>
            <a:r>
              <a:rPr lang="en-US" sz="1100" baseline="0" dirty="0" smtClean="0">
                <a:solidFill>
                  <a:schemeClr val="bg1"/>
                </a:solidFill>
              </a:rPr>
              <a:t>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6998-4E2D-D649-89C4-82662DCFBF0C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§"/>
              <a:defRPr sz="3200"/>
            </a:lvl1pPr>
            <a:lvl2pPr>
              <a:buFont typeface="Wingdings" pitchFamily="2" charset="2"/>
              <a:buChar char="§"/>
              <a:defRPr sz="2800"/>
            </a:lvl2pPr>
            <a:lvl3pPr>
              <a:buFont typeface="Wingdings" pitchFamily="2" charset="2"/>
              <a:buChar char="§"/>
              <a:defRPr sz="2400"/>
            </a:lvl3pPr>
            <a:lvl4pPr>
              <a:buFont typeface="Wingdings" pitchFamily="2" charset="2"/>
              <a:buChar char="§"/>
              <a:defRPr sz="2000"/>
            </a:lvl4pPr>
            <a:lvl5pPr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7C9F-BA10-9E4F-A9CD-DE2212B3DB8D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F0B8-FBD6-FD47-AF18-2F2DC493B988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498D-57F8-2841-82B6-9A78C95DEA38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B2F2-3125-F440-B8AC-9122793A9472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F6F2-10FF-8C43-B8C4-A3BCC7A5200E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Revolution</a:t>
            </a:r>
            <a:r>
              <a:rPr lang="en-US" sz="1000" baseline="0" dirty="0" smtClean="0">
                <a:solidFill>
                  <a:schemeClr val="bg1">
                    <a:lumMod val="75000"/>
                  </a:schemeClr>
                </a:solidFill>
              </a:rPr>
              <a:t> Confidential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 descr="RA_thinR_1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14600"/>
            <a:ext cx="4876800" cy="1121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enhanced_barplot.pn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8000"/>
            <a:biLevel thresh="50000"/>
          </a:blip>
          <a:srcRect/>
          <a:stretch>
            <a:fillRect/>
          </a:stretch>
        </p:blipFill>
        <p:spPr>
          <a:xfrm>
            <a:off x="-150801" y="3920548"/>
            <a:ext cx="3805403" cy="217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Image - Community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9" y="411385"/>
            <a:ext cx="7661858" cy="1018217"/>
          </a:xfrm>
          <a:solidFill>
            <a:schemeClr val="accent5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tIns="182880" rIns="182880" bIns="182880" rtlCol="0" anchor="ctr" anchorCtr="1">
            <a:normAutofit/>
          </a:bodyPr>
          <a:lstStyle>
            <a:lvl1pPr>
              <a:defRPr lang="en-US" sz="2800" cap="all">
                <a:solidFill>
                  <a:schemeClr val="lt1"/>
                </a:solidFill>
                <a:latin typeface="+mj-lt"/>
              </a:defRPr>
            </a:lvl1pPr>
          </a:lstStyle>
          <a:p>
            <a:pPr marL="0" lvl="0" algn="ctr" defTabSz="91440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 Title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713" y="1157818"/>
            <a:ext cx="6545263" cy="2442633"/>
          </a:xfrm>
        </p:spPr>
        <p:txBody>
          <a:bodyPr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714" y="3886201"/>
            <a:ext cx="6545262" cy="5396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3839" y="433251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9818" y="3466011"/>
            <a:ext cx="594360" cy="792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9818" y="1733005"/>
            <a:ext cx="594360" cy="792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3839" y="0"/>
            <a:ext cx="594360" cy="7924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863840" y="866503"/>
            <a:ext cx="1240339" cy="7924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63840" y="1733005"/>
            <a:ext cx="594360" cy="79248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7863840" y="2599508"/>
            <a:ext cx="594360" cy="792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7863840" y="3466011"/>
            <a:ext cx="594360" cy="79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7863840" y="5199016"/>
            <a:ext cx="594360" cy="792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7863840" y="6065520"/>
            <a:ext cx="1243584" cy="792480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8509819" y="0"/>
            <a:ext cx="594360" cy="792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8509819" y="2599508"/>
            <a:ext cx="594360" cy="79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 userDrawn="1"/>
        </p:nvSpPr>
        <p:spPr>
          <a:xfrm>
            <a:off x="8509819" y="4332513"/>
            <a:ext cx="594360" cy="7924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8509819" y="5199016"/>
            <a:ext cx="594360" cy="792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09930"/>
            <a:ext cx="1536192" cy="414911"/>
          </a:xfrm>
          <a:prstGeom prst="rect">
            <a:avLst/>
          </a:prstGeom>
        </p:spPr>
      </p:pic>
      <p:sp>
        <p:nvSpPr>
          <p:cNvPr id="30" name="Text Placeholder 29"/>
          <p:cNvSpPr>
            <a:spLocks noGrp="1"/>
          </p:cNvSpPr>
          <p:nvPr>
            <p:ph type="body" sz="quarter" idx="14" hasCustomPrompt="1"/>
          </p:nvPr>
        </p:nvSpPr>
        <p:spPr>
          <a:xfrm>
            <a:off x="1001713" y="5395385"/>
            <a:ext cx="6545262" cy="5969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en-US" sz="1500" kern="1200" baseline="0" dirty="0">
                <a:solidFill>
                  <a:srgbClr val="6D6E7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dirty="0" smtClean="0"/>
              <a:t>Name, Title, Company, Email, Twitter Handle</a:t>
            </a:r>
            <a:endParaRPr lang="en-US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1001713" y="4430304"/>
            <a:ext cx="6545262" cy="37134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en-US" sz="1500" kern="1200" baseline="0" dirty="0">
                <a:solidFill>
                  <a:srgbClr val="6D6E7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dirty="0" smtClean="0"/>
              <a:t>Date, Venue or Event, Audience</a:t>
            </a:r>
          </a:p>
        </p:txBody>
      </p:sp>
    </p:spTree>
    <p:extLst>
      <p:ext uri="{BB962C8B-B14F-4D97-AF65-F5344CB8AC3E}">
        <p14:creationId xmlns:p14="http://schemas.microsoft.com/office/powerpoint/2010/main" val="25258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6633" y="6372447"/>
            <a:ext cx="557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Revolution</a:t>
            </a:r>
            <a:r>
              <a:rPr lang="en-US" sz="1100" baseline="0" dirty="0" smtClean="0">
                <a:solidFill>
                  <a:schemeClr val="bg1"/>
                </a:solidFill>
              </a:rPr>
              <a:t>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43000"/>
          </a:blip>
          <a:srcRect/>
          <a:stretch>
            <a:fillRect/>
          </a:stretch>
        </p:blipFill>
        <p:spPr>
          <a:xfrm>
            <a:off x="0" y="3908756"/>
            <a:ext cx="3566633" cy="23318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66633" y="927761"/>
            <a:ext cx="5577367" cy="5930239"/>
          </a:xfrm>
          <a:prstGeom prst="rect">
            <a:avLst/>
          </a:prstGeom>
          <a:solidFill>
            <a:srgbClr val="3A49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REVO_home_0447 cop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633" y="0"/>
            <a:ext cx="5577367" cy="927761"/>
          </a:xfrm>
          <a:prstGeom prst="rect">
            <a:avLst/>
          </a:prstGeom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9" name="Picture 8" descr="RA_logo_fin_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134" y="1080887"/>
            <a:ext cx="3062260" cy="6206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133" y="6201593"/>
            <a:ext cx="1846363" cy="62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7613" y="1268413"/>
            <a:ext cx="5159375" cy="127631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754077" y="2576158"/>
            <a:ext cx="5159375" cy="98929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757629" y="433753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754093" y="4950654"/>
            <a:ext cx="5159375" cy="53217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/>
                <a:ea typeface="+mj-ea"/>
                <a:cs typeface="Arial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6633" y="6372447"/>
            <a:ext cx="557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Revolution</a:t>
            </a:r>
            <a:r>
              <a:rPr lang="en-US" sz="1100" baseline="0" dirty="0" smtClean="0">
                <a:solidFill>
                  <a:schemeClr val="bg1"/>
                </a:solidFill>
              </a:rPr>
              <a:t>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52E7-4B7E-D146-B481-CF026F1B15DF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C1A1-2426-7D4C-88E9-2DF1DADC5EDB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824-B8B5-DE4F-B9EA-C66CC45043E2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309A-6A80-A444-ADF2-E1816AA7456D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buFont typeface="Wingdings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BE47-5EEE-4A46-94DE-9B6928C0D059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A7E-BEEA-E147-90EF-9473E62114D2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58709" cy="133923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709" y="196238"/>
            <a:ext cx="8631481" cy="932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709" y="1339238"/>
            <a:ext cx="8631936" cy="492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3079" y="6356350"/>
            <a:ext cx="907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59C1-6CA3-D44A-A411-1E173CE7196C}" type="datetime1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0375" y="6356350"/>
            <a:ext cx="45783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8745" y="6356350"/>
            <a:ext cx="8314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3ED4-CDD4-40AA-AB9B-BBA803B6DC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A_thinR_179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58709" y="6340126"/>
            <a:ext cx="1658042" cy="381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7010400" y="5334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normAutofit/>
          </a:bodyPr>
          <a:lstStyle/>
          <a:p>
            <a:pPr marL="342900" indent="-342900" algn="r">
              <a:lnSpc>
                <a:spcPct val="7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1200" b="0" dirty="0" smtClean="0">
                <a:solidFill>
                  <a:schemeClr val="bg1"/>
                </a:solidFill>
                <a:effectLst/>
                <a:latin typeface="Constantia" pitchFamily="18" charset="0"/>
                <a:ea typeface="ＭＳ Ｐゴシック" pitchFamily="34" charset="-128"/>
              </a:rPr>
              <a:t>Revolution Confidential</a:t>
            </a:r>
            <a:endParaRPr lang="en-US" sz="1200" b="0" dirty="0">
              <a:solidFill>
                <a:schemeClr val="bg1"/>
              </a:solidFill>
              <a:effectLst/>
              <a:latin typeface="Constantia" pitchFamily="18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3A497A"/>
          </a:solidFill>
          <a:latin typeface="Arial Bold"/>
          <a:ea typeface="+mj-ea"/>
          <a:cs typeface="Arial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None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blogs.com/2014/04/07/r-continues-its-rapid-growt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vimeo.com/3372755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7.png"/><Relationship Id="rId18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image" Target="../media/image34.png"/><Relationship Id="rId7" Type="http://schemas.openxmlformats.org/officeDocument/2006/relationships/tags" Target="../tags/tag7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2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5.png"/><Relationship Id="rId5" Type="http://schemas.openxmlformats.org/officeDocument/2006/relationships/tags" Target="../tags/tag5.xml"/><Relationship Id="rId15" Type="http://schemas.openxmlformats.org/officeDocument/2006/relationships/image" Target="../media/image29.png"/><Relationship Id="rId23" Type="http://schemas.openxmlformats.org/officeDocument/2006/relationships/image" Target="../media/image36.jpeg"/><Relationship Id="rId10" Type="http://schemas.openxmlformats.org/officeDocument/2006/relationships/notesSlide" Target="../notesSlides/notesSlide10.xml"/><Relationship Id="rId19" Type="http://schemas.openxmlformats.org/officeDocument/2006/relationships/image" Target="../media/image32.jpe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8.png"/><Relationship Id="rId22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olutionanalytics.com/what-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3/10/r-usage-skyrocketing-rexer-po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spectrum.ieee.org/static/interactive-the-top-programming-languages#inde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blog.revolutionanalytics.com/2014/01/in-data-scientist-survey-r-is-the-most-used-tool-other-than-databases.html" TargetMode="External"/><Relationship Id="rId5" Type="http://schemas.openxmlformats.org/officeDocument/2006/relationships/hyperlink" Target="http://blog.revolutionanalytics.com/2014/02/r-salary-surveys.html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sayer/5614813544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view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Revolution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69317" y="2362200"/>
            <a:ext cx="4780323" cy="2453042"/>
          </a:xfrm>
        </p:spPr>
        <p:txBody>
          <a:bodyPr/>
          <a:lstStyle/>
          <a:p>
            <a:pPr algn="ctr"/>
            <a:r>
              <a:rPr lang="en-US" sz="4800" dirty="0" smtClean="0"/>
              <a:t>R </a:t>
            </a:r>
          </a:p>
          <a:p>
            <a:pPr algn="ctr"/>
            <a:r>
              <a:rPr lang="en-US" sz="4800" dirty="0" smtClean="0"/>
              <a:t>and </a:t>
            </a:r>
          </a:p>
          <a:p>
            <a:pPr algn="ctr"/>
            <a:r>
              <a:rPr lang="en-US" sz="4800" dirty="0" smtClean="0"/>
              <a:t>Data Science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754077" y="5486400"/>
            <a:ext cx="5159375" cy="685800"/>
          </a:xfrm>
        </p:spPr>
        <p:txBody>
          <a:bodyPr/>
          <a:lstStyle/>
          <a:p>
            <a:r>
              <a:rPr lang="en-US" sz="1800" dirty="0" smtClean="0"/>
              <a:t>Joseph B </a:t>
            </a:r>
            <a:r>
              <a:rPr lang="en-US" sz="1800" dirty="0" err="1" smtClean="0"/>
              <a:t>Rickert</a:t>
            </a:r>
            <a:endParaRPr lang="en-US" sz="1800" dirty="0" smtClean="0"/>
          </a:p>
          <a:p>
            <a:r>
              <a:rPr lang="en-US" sz="1800" dirty="0" smtClean="0"/>
              <a:t>September 25,  2014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709" y="1371600"/>
            <a:ext cx="3733800" cy="47254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ut </a:t>
            </a:r>
            <a:r>
              <a:rPr lang="en-US" dirty="0"/>
              <a:t>this astonishing growth in </a:t>
            </a:r>
            <a:r>
              <a:rPr lang="en-US" dirty="0" smtClean="0"/>
              <a:t>perspective: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SAS.V 9.3S contains ~ </a:t>
            </a:r>
            <a:r>
              <a:rPr lang="en-US" dirty="0"/>
              <a:t>1,200  commands that are roughly equivalent to R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R </a:t>
            </a:r>
            <a:r>
              <a:rPr lang="en-US" dirty="0"/>
              <a:t>packages contain a median of 5 functions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R has ~</a:t>
            </a:r>
            <a:r>
              <a:rPr lang="en-US" dirty="0" smtClean="0"/>
              <a:t> </a:t>
            </a:r>
            <a:r>
              <a:rPr lang="en-US" dirty="0"/>
              <a:t>36,820 </a:t>
            </a:r>
            <a:r>
              <a:rPr lang="en-US" dirty="0" smtClean="0"/>
              <a:t>functions</a:t>
            </a:r>
            <a:endParaRPr lang="en-US" i="1" dirty="0"/>
          </a:p>
          <a:p>
            <a:r>
              <a:rPr lang="en-US" i="1" dirty="0" smtClean="0"/>
              <a:t>During </a:t>
            </a:r>
            <a:r>
              <a:rPr lang="en-US" i="1" dirty="0"/>
              <a:t>2013 alone, R added more </a:t>
            </a:r>
            <a:r>
              <a:rPr lang="en-US" i="1" dirty="0" smtClean="0"/>
              <a:t>functions than </a:t>
            </a:r>
            <a:r>
              <a:rPr lang="en-US" i="1" dirty="0"/>
              <a:t>SAS Institute has written in its entire history</a:t>
            </a:r>
            <a:r>
              <a:rPr lang="en-US" i="1" dirty="0" smtClean="0"/>
              <a:t>!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sz="2200" i="1" dirty="0" smtClean="0">
                <a:hlinkClick r:id="rId3"/>
              </a:rPr>
              <a:t>Bob </a:t>
            </a:r>
            <a:r>
              <a:rPr lang="en-US" sz="2200" i="1" dirty="0" err="1" smtClean="0">
                <a:hlinkClick r:id="rId3"/>
              </a:rPr>
              <a:t>Muenchen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http://r4stats.files.wordpress.com/2012/04/fig_8_cr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69" y="914400"/>
            <a:ext cx="493776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9" y="1371600"/>
            <a:ext cx="5753100" cy="4371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 for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131" y="2438400"/>
            <a:ext cx="5918200" cy="1995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 smtClean="0">
                <a:latin typeface="Bradley Hand ITC" panose="03070402050302030203" pitchFamily="66" charset="0"/>
              </a:rPr>
              <a:t>Visualizations</a:t>
            </a:r>
            <a:endParaRPr lang="en-US" sz="7200" dirty="0">
              <a:latin typeface="Bradley Hand ITC" panose="03070402050302030203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3" descr="Journal of Computational and Graphical Stati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16351"/>
            <a:ext cx="1371600" cy="19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 for </a:t>
            </a:r>
            <a:r>
              <a:rPr lang="en-US" dirty="0"/>
              <a:t>D</a:t>
            </a:r>
            <a:r>
              <a:rPr lang="en-US" dirty="0" smtClean="0"/>
              <a:t>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638800" cy="304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7200" dirty="0" smtClean="0"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Bradley Hand ITC" panose="03070402050302030203" pitchFamily="66" charset="0"/>
              </a:rPr>
              <a:t>Programming</a:t>
            </a:r>
            <a:endParaRPr lang="en-US" sz="7200" dirty="0">
              <a:latin typeface="Bradley Hand ITC" panose="03070402050302030203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479670"/>
            <a:ext cx="44612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Scripting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Functional programming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Parallel programming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Data structures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Objects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Data Types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Regular expressions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Data connections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Interfaces to other languages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3" y="1589711"/>
            <a:ext cx="5937364" cy="3383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 for Data Science?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209800"/>
            <a:ext cx="6698070" cy="140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Bradley Hand ITC" panose="03070402050302030203" pitchFamily="66" charset="0"/>
              </a:rPr>
              <a:t>Data Manipulation</a:t>
            </a:r>
            <a:endParaRPr lang="en-US" sz="5400" dirty="0">
              <a:latin typeface="Bradley Hand ITC" panose="03070402050302030203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28893" y="5167312"/>
            <a:ext cx="3276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466006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“It's </a:t>
            </a:r>
            <a:r>
              <a:rPr lang="en-US" sz="1400" dirty="0">
                <a:solidFill>
                  <a:schemeClr val="bg2"/>
                </a:solidFill>
              </a:rPr>
              <a:t>often said that 80% of the effort of analysis is spent just getting the data ready to </a:t>
            </a:r>
            <a:r>
              <a:rPr lang="en-US" sz="1400" dirty="0" err="1">
                <a:solidFill>
                  <a:schemeClr val="bg2"/>
                </a:solidFill>
              </a:rPr>
              <a:t>analyse</a:t>
            </a:r>
            <a:r>
              <a:rPr lang="en-US" sz="1400" dirty="0">
                <a:solidFill>
                  <a:schemeClr val="bg2"/>
                </a:solidFill>
              </a:rPr>
              <a:t>, the process of data cleaning. Data cleaning is not only a vital first step, but it is </a:t>
            </a:r>
            <a:r>
              <a:rPr lang="en-US" sz="1400" dirty="0" smtClean="0">
                <a:solidFill>
                  <a:schemeClr val="bg2"/>
                </a:solidFill>
              </a:rPr>
              <a:t>often repeated </a:t>
            </a:r>
            <a:r>
              <a:rPr lang="en-US" sz="1400" dirty="0">
                <a:solidFill>
                  <a:schemeClr val="bg2"/>
                </a:solidFill>
              </a:rPr>
              <a:t>multiple times over the course of an analysis as new problems come to light</a:t>
            </a:r>
            <a:r>
              <a:rPr lang="en-US" sz="1400" dirty="0" smtClean="0">
                <a:solidFill>
                  <a:schemeClr val="bg2"/>
                </a:solidFill>
              </a:rPr>
              <a:t>.” Hadley Wickham </a:t>
            </a:r>
            <a:r>
              <a:rPr lang="en-US" sz="1400" dirty="0" smtClean="0">
                <a:solidFill>
                  <a:schemeClr val="bg2"/>
                </a:solidFill>
                <a:hlinkClick r:id="rId4"/>
              </a:rPr>
              <a:t>Tidy Data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 for </a:t>
            </a:r>
            <a:r>
              <a:rPr lang="en-US" dirty="0"/>
              <a:t>D</a:t>
            </a:r>
            <a:r>
              <a:rPr lang="en-US" dirty="0" smtClean="0"/>
              <a:t>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949" y="1686444"/>
            <a:ext cx="4648571" cy="20562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7200" dirty="0" smtClean="0"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Bradley Hand ITC" panose="03070402050302030203" pitchFamily="66" charset="0"/>
              </a:rPr>
              <a:t>R Integrates</a:t>
            </a:r>
            <a:endParaRPr lang="en-US" sz="7200" dirty="0">
              <a:latin typeface="Bradley Hand ITC" panose="03070402050302030203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404860"/>
            <a:ext cx="3276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Web applications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Internet graphics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D3</a:t>
            </a:r>
          </a:p>
          <a:p>
            <a:pPr lvl="1"/>
            <a:r>
              <a:rPr lang="en-US" dirty="0" err="1" smtClean="0">
                <a:solidFill>
                  <a:schemeClr val="bg2"/>
                </a:solidFill>
              </a:rPr>
              <a:t>Potly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Other Languages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C, C++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Java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BI Tools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Data bases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SQL</a:t>
            </a:r>
          </a:p>
          <a:p>
            <a:pPr lvl="1"/>
            <a:r>
              <a:rPr lang="en-US" dirty="0" err="1" smtClean="0">
                <a:solidFill>
                  <a:schemeClr val="bg2"/>
                </a:solidFill>
              </a:rPr>
              <a:t>MongoDB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 #2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data platforms that you are connecting to regularly? (choose all that apply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A) Hadoop</a:t>
            </a:r>
          </a:p>
          <a:p>
            <a:pPr lvl="1"/>
            <a:r>
              <a:rPr lang="en-US" dirty="0" smtClean="0"/>
              <a:t>B) Spark</a:t>
            </a:r>
          </a:p>
          <a:p>
            <a:pPr lvl="1"/>
            <a:r>
              <a:rPr lang="en-US" dirty="0" smtClean="0"/>
              <a:t>C) Cloud-based (Azure/AWS/Google)</a:t>
            </a:r>
          </a:p>
          <a:p>
            <a:pPr lvl="1"/>
            <a:r>
              <a:rPr lang="en-US" dirty="0" smtClean="0"/>
              <a:t>D) Data Warehouses</a:t>
            </a:r>
          </a:p>
          <a:p>
            <a:pPr lvl="1"/>
            <a:r>
              <a:rPr lang="en-US" dirty="0" smtClean="0"/>
              <a:t>E) Servers (Grid or Cluster)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0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52" y="367357"/>
            <a:ext cx="7401277" cy="763663"/>
          </a:xfrm>
        </p:spPr>
        <p:txBody>
          <a:bodyPr>
            <a:normAutofit/>
          </a:bodyPr>
          <a:lstStyle/>
          <a:p>
            <a:r>
              <a:rPr lang="en-US" dirty="0" smtClean="0"/>
              <a:t>Why R for Data Science</a:t>
            </a:r>
            <a:endParaRPr lang="en-US" dirty="0"/>
          </a:p>
        </p:txBody>
      </p:sp>
      <p:sp>
        <p:nvSpPr>
          <p:cNvPr id="12" name="Isosceles Triangle 11"/>
          <p:cNvSpPr/>
          <p:nvPr>
            <p:custDataLst>
              <p:tags r:id="rId1"/>
            </p:custDataLst>
          </p:nvPr>
        </p:nvSpPr>
        <p:spPr>
          <a:xfrm>
            <a:off x="3364588" y="2366040"/>
            <a:ext cx="5166530" cy="601410"/>
          </a:xfrm>
          <a:prstGeom prst="triangle">
            <a:avLst/>
          </a:prstGeom>
          <a:solidFill>
            <a:srgbClr val="F15D2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878324" y="4202470"/>
            <a:ext cx="1401740" cy="44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6256" y="4186093"/>
            <a:ext cx="1518138" cy="32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5109608" y="4273997"/>
            <a:ext cx="1645436" cy="611751"/>
            <a:chOff x="3637389" y="3581400"/>
            <a:chExt cx="2284410" cy="849312"/>
          </a:xfrm>
        </p:grpSpPr>
        <p:pic>
          <p:nvPicPr>
            <p:cNvPr id="29" name="Picture 2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637389" y="3621087"/>
              <a:ext cx="18097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9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400" y="3581400"/>
              <a:ext cx="718399" cy="34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4" name="Rectangle 33"/>
          <p:cNvSpPr/>
          <p:nvPr>
            <p:custDataLst>
              <p:tags r:id="rId4"/>
            </p:custDataLst>
          </p:nvPr>
        </p:nvSpPr>
        <p:spPr bwMode="auto">
          <a:xfrm>
            <a:off x="3036091" y="4709044"/>
            <a:ext cx="517525" cy="5175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en-US" sz="4500" kern="0" dirty="0">
              <a:solidFill>
                <a:schemeClr val="accent2"/>
              </a:solidFill>
              <a:latin typeface="Wingdings"/>
              <a:sym typeface="Wingdings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7385" y="5029929"/>
            <a:ext cx="1898205" cy="4207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6874" y="5542271"/>
            <a:ext cx="1727353" cy="29080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833" y="2484387"/>
            <a:ext cx="838095" cy="704000"/>
          </a:xfrm>
          <a:prstGeom prst="rect">
            <a:avLst/>
          </a:prstGeom>
        </p:spPr>
      </p:pic>
      <p:sp>
        <p:nvSpPr>
          <p:cNvPr id="42" name="Rectangle 41"/>
          <p:cNvSpPr/>
          <p:nvPr>
            <p:custDataLst>
              <p:tags r:id="rId5"/>
            </p:custDataLst>
          </p:nvPr>
        </p:nvSpPr>
        <p:spPr bwMode="auto">
          <a:xfrm>
            <a:off x="6215296" y="3217390"/>
            <a:ext cx="517525" cy="5175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en-US" sz="4500" kern="0" dirty="0">
              <a:solidFill>
                <a:schemeClr val="accent2"/>
              </a:solidFill>
              <a:latin typeface="Wingdings"/>
              <a:sym typeface="Wingding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2184" y="3260137"/>
            <a:ext cx="1569935" cy="608507"/>
          </a:xfrm>
          <a:prstGeom prst="rect">
            <a:avLst/>
          </a:prstGeom>
          <a:solidFill>
            <a:srgbClr val="0C77AD"/>
          </a:solidFill>
          <a:ln w="9525" cap="flat" cmpd="sng" algn="ctr">
            <a:gradFill>
              <a:gsLst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kern="0" dirty="0" smtClean="0">
                <a:solidFill>
                  <a:prstClr val="white"/>
                </a:solidFill>
                <a:latin typeface="Arial"/>
              </a:rPr>
              <a:t>Hadoop</a:t>
            </a:r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62886" y="3270589"/>
            <a:ext cx="1569935" cy="608507"/>
          </a:xfrm>
          <a:prstGeom prst="rect">
            <a:avLst/>
          </a:prstGeom>
          <a:solidFill>
            <a:srgbClr val="0C77AD"/>
          </a:solidFill>
          <a:ln w="9525" cap="flat" cmpd="sng" algn="ctr">
            <a:gradFill>
              <a:gsLst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white"/>
                </a:solidFill>
                <a:latin typeface="Arial"/>
              </a:rPr>
              <a:t>Servers &amp; Clusters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94227" y="3270589"/>
            <a:ext cx="1569935" cy="608507"/>
          </a:xfrm>
          <a:prstGeom prst="rect">
            <a:avLst/>
          </a:prstGeom>
          <a:solidFill>
            <a:srgbClr val="0C77AD"/>
          </a:solidFill>
          <a:ln w="9525" cap="flat" cmpd="sng" algn="ctr">
            <a:gradFill>
              <a:gsLst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white"/>
                </a:solidFill>
                <a:latin typeface="Arial"/>
              </a:rPr>
              <a:t>Data Warehouses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391" y="1167677"/>
            <a:ext cx="3922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Bradley Hand ITC" panose="03070402050302030203" pitchFamily="66" charset="0"/>
              </a:rPr>
              <a:t>R Scales</a:t>
            </a:r>
            <a:endParaRPr lang="en-US" sz="6600" dirty="0">
              <a:latin typeface="Bradley Hand ITC" panose="03070402050302030203" pitchFamily="66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3" y="2325934"/>
            <a:ext cx="9525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3.gstatic.com/images?q=tbn:ANd9GcRjzX-i1HOSQUuChUTNXtksJVINohzMLQ6VbZmOR_VZXAyWrflMXw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18" y="4947727"/>
            <a:ext cx="1851468" cy="18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1020" y="4731256"/>
            <a:ext cx="1549870" cy="59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s://encrypted-tbn3.gstatic.com/images?q=tbn:ANd9GcR1prJxa2JpKrYYWkoYJflOM3MBtHmBBE-_qlQKrPSlqhVQfiY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5" y="3965586"/>
            <a:ext cx="129222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RDzTCM2iRNp9c1XTFZP-b-s0d5Ox2bOE6VBs7RR97J3O5jVEqL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2" y="5089952"/>
            <a:ext cx="1761663" cy="90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egmedia.co.uk/2011/09/27/revolution-r-hadoop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7" y="3197862"/>
            <a:ext cx="22860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819400" y="2325934"/>
            <a:ext cx="0" cy="3668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 #3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types of models that you are working with most? (choose all that apply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A) Linear models / Regression / GLM</a:t>
            </a:r>
          </a:p>
          <a:p>
            <a:pPr lvl="1"/>
            <a:r>
              <a:rPr lang="en-US" dirty="0" smtClean="0"/>
              <a:t>B) Decision Trees / Random Forests</a:t>
            </a:r>
          </a:p>
          <a:p>
            <a:pPr lvl="1"/>
            <a:r>
              <a:rPr lang="en-US" dirty="0" smtClean="0"/>
              <a:t>C) Survival Models</a:t>
            </a:r>
          </a:p>
          <a:p>
            <a:pPr lvl="1"/>
            <a:r>
              <a:rPr lang="en-US" dirty="0" smtClean="0"/>
              <a:t>D) GBM</a:t>
            </a:r>
          </a:p>
          <a:p>
            <a:pPr lvl="1"/>
            <a:r>
              <a:rPr lang="en-US" dirty="0" smtClean="0"/>
              <a:t>E) Time Series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some code.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www.revolutionanalytics.com</a:t>
            </a:r>
          </a:p>
          <a:p>
            <a:r>
              <a:rPr lang="en-US" dirty="0" smtClean="0"/>
              <a:t>1.855.GET.REVO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RevolutionR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Right for Data Science?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</a:t>
            </a:r>
            <a:r>
              <a:rPr lang="en-US" sz="2400" dirty="0" smtClean="0"/>
              <a:t> is open source</a:t>
            </a:r>
            <a:endParaRPr lang="en-US" sz="2400" dirty="0"/>
          </a:p>
          <a:p>
            <a:r>
              <a:rPr lang="en-US" sz="2400" dirty="0" smtClean="0"/>
              <a:t>R is a powerful language</a:t>
            </a:r>
          </a:p>
          <a:p>
            <a:pPr lvl="1"/>
            <a:r>
              <a:rPr lang="en-US" sz="2000" dirty="0" smtClean="0"/>
              <a:t>Data Manipulation</a:t>
            </a:r>
          </a:p>
          <a:p>
            <a:pPr lvl="1"/>
            <a:r>
              <a:rPr lang="en-US" sz="2000" dirty="0" smtClean="0"/>
              <a:t>Computational Statistics</a:t>
            </a:r>
          </a:p>
          <a:p>
            <a:pPr lvl="1"/>
            <a:r>
              <a:rPr lang="en-US" sz="2000" dirty="0" smtClean="0"/>
              <a:t>Machine Learning</a:t>
            </a:r>
            <a:endParaRPr lang="en-US" sz="2000" dirty="0"/>
          </a:p>
          <a:p>
            <a:r>
              <a:rPr lang="en-US" sz="2400" dirty="0" smtClean="0"/>
              <a:t>R is an innovation engine</a:t>
            </a:r>
            <a:endParaRPr lang="en-US" sz="2400" dirty="0"/>
          </a:p>
          <a:p>
            <a:r>
              <a:rPr lang="en-US" sz="2400" dirty="0"/>
              <a:t>R</a:t>
            </a:r>
            <a:r>
              <a:rPr lang="en-US" sz="2400" dirty="0" smtClean="0"/>
              <a:t> has a rich and expanding ecosystem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37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58709" y="1339238"/>
            <a:ext cx="4237091" cy="4323431"/>
          </a:xfrm>
        </p:spPr>
        <p:txBody>
          <a:bodyPr/>
          <a:lstStyle/>
          <a:p>
            <a:r>
              <a:rPr lang="en-US" sz="1800" dirty="0"/>
              <a:t>Most widely used data analysis software</a:t>
            </a:r>
          </a:p>
          <a:p>
            <a:pPr lvl="2"/>
            <a:r>
              <a:rPr lang="en-US" sz="1400" dirty="0"/>
              <a:t>Used by 2M+ data scientists, statisticians and analysts</a:t>
            </a:r>
            <a:endParaRPr lang="en-US" sz="1050" dirty="0"/>
          </a:p>
          <a:p>
            <a:r>
              <a:rPr lang="en-US" sz="1800" dirty="0"/>
              <a:t>Most powerful statistical programming language</a:t>
            </a:r>
          </a:p>
          <a:p>
            <a:pPr lvl="2"/>
            <a:r>
              <a:rPr lang="en-US" sz="1400" dirty="0"/>
              <a:t>Flexible, extensible and comprehensive for productivity</a:t>
            </a:r>
          </a:p>
          <a:p>
            <a:r>
              <a:rPr lang="en-US" sz="1800" dirty="0" smtClean="0"/>
              <a:t>Platform for </a:t>
            </a:r>
            <a:r>
              <a:rPr lang="en-US" sz="1800" dirty="0"/>
              <a:t>beautiful and unique data visualizations</a:t>
            </a:r>
          </a:p>
          <a:p>
            <a:pPr lvl="2"/>
            <a:r>
              <a:rPr lang="en-US" sz="1400" dirty="0"/>
              <a:t>As seen in New York Times, Twitter and Flowing Data</a:t>
            </a:r>
          </a:p>
          <a:p>
            <a:r>
              <a:rPr lang="en-US" sz="1800" dirty="0"/>
              <a:t>Thriving open-source community</a:t>
            </a:r>
          </a:p>
          <a:p>
            <a:pPr lvl="2"/>
            <a:r>
              <a:rPr lang="en-US" sz="1400" dirty="0"/>
              <a:t>Leading edge of analytics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6332" y="2689243"/>
            <a:ext cx="3683671" cy="197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err="1">
                <a:solidFill>
                  <a:prstClr val="white"/>
                </a:solidFill>
              </a:rPr>
              <a:t>www.revolutionanalytics.com</a:t>
            </a:r>
            <a:r>
              <a:rPr lang="en-US" sz="1200" dirty="0">
                <a:solidFill>
                  <a:prstClr val="white"/>
                </a:solidFill>
              </a:rPr>
              <a:t>/what-r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6332" y="613803"/>
            <a:ext cx="3686576" cy="207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31" y="3374211"/>
            <a:ext cx="3683671" cy="18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1716" y="1009651"/>
            <a:ext cx="5331173" cy="763663"/>
          </a:xfrm>
        </p:spPr>
        <p:txBody>
          <a:bodyPr/>
          <a:lstStyle/>
          <a:p>
            <a:pPr algn="ctr"/>
            <a:r>
              <a:rPr lang="en-US" dirty="0" smtClean="0"/>
              <a:t>Q&amp;A /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1713" y="1819372"/>
            <a:ext cx="5331175" cy="420042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R Code and Markdown Files</a:t>
            </a:r>
            <a:br>
              <a:rPr lang="en-US" dirty="0" smtClean="0"/>
            </a:br>
            <a:r>
              <a:rPr lang="en-US" sz="2500" dirty="0" smtClean="0">
                <a:solidFill>
                  <a:srgbClr val="FF0000"/>
                </a:solidFill>
              </a:rPr>
              <a:t>https://github.com/joseph-rickert/DataScienceRWebinar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is </a:t>
            </a:r>
            <a:r>
              <a:rPr lang="en-US" dirty="0"/>
              <a:t>R?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err="1">
                <a:latin typeface="Courier New"/>
                <a:cs typeface="Courier New"/>
              </a:rPr>
              <a:t>revolutionanalytics.com</a:t>
            </a:r>
            <a:r>
              <a:rPr lang="en-US" sz="1400" b="1" dirty="0">
                <a:latin typeface="Courier New"/>
                <a:cs typeface="Courier New"/>
              </a:rPr>
              <a:t>/what-is-r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Companies using R</a:t>
            </a:r>
            <a:br>
              <a:rPr lang="en-US" dirty="0" smtClean="0"/>
            </a:br>
            <a:r>
              <a:rPr lang="en-US" sz="1400" b="1" dirty="0" err="1">
                <a:latin typeface="Courier New"/>
                <a:cs typeface="Courier New"/>
              </a:rPr>
              <a:t>revolutionanalytics.com</a:t>
            </a:r>
            <a:r>
              <a:rPr lang="en-US" sz="1400" b="1" dirty="0">
                <a:latin typeface="Courier New"/>
                <a:cs typeface="Courier New"/>
              </a:rPr>
              <a:t>/companies-using-r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AcademyR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b="1" dirty="0" err="1">
                <a:latin typeface="Courier New"/>
                <a:cs typeface="Courier New"/>
              </a:rPr>
              <a:t>revolutionanalytics.com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AcademyR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AcademyR</a:t>
            </a:r>
            <a:r>
              <a:rPr lang="en-US" dirty="0" smtClean="0"/>
              <a:t> Certification</a:t>
            </a:r>
            <a:br>
              <a:rPr lang="en-US" dirty="0" smtClean="0"/>
            </a:br>
            <a:r>
              <a:rPr lang="en-US" sz="1400" b="1" dirty="0" err="1">
                <a:latin typeface="Courier New"/>
                <a:cs typeface="Courier New"/>
              </a:rPr>
              <a:t>revolutionanalytics.com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b="1" dirty="0" err="1">
                <a:latin typeface="Courier New"/>
                <a:cs typeface="Courier New"/>
              </a:rPr>
              <a:t>AcademyR</a:t>
            </a:r>
            <a:r>
              <a:rPr lang="en-US" sz="1400" b="1" dirty="0">
                <a:latin typeface="Courier New"/>
                <a:cs typeface="Courier New"/>
              </a:rPr>
              <a:t>-certification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Contact </a:t>
            </a:r>
            <a:r>
              <a:rPr lang="en-US" dirty="0"/>
              <a:t>Revolution Analytics </a:t>
            </a:r>
            <a:br>
              <a:rPr lang="en-US" dirty="0"/>
            </a:br>
            <a:r>
              <a:rPr lang="en-US" sz="1400" b="1" dirty="0" err="1">
                <a:latin typeface="Courier New"/>
                <a:cs typeface="Courier New"/>
              </a:rPr>
              <a:t>revolutionanalytics.com</a:t>
            </a:r>
            <a:r>
              <a:rPr lang="en-US" sz="1400" b="1" dirty="0">
                <a:latin typeface="Courier New"/>
                <a:cs typeface="Courier New"/>
              </a:rPr>
              <a:t>/contact-us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75" y="978854"/>
            <a:ext cx="2358320" cy="15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01715" y="3771901"/>
            <a:ext cx="5315959" cy="404747"/>
          </a:xfrm>
        </p:spPr>
        <p:txBody>
          <a:bodyPr/>
          <a:lstStyle/>
          <a:p>
            <a:r>
              <a:rPr lang="en-US" dirty="0"/>
              <a:t>Revolution Analytics is the leading commercial provider of software and support for the popular open source R statistics language.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www.revolutionanalytics.com, 1.855.GET.REVO, Twitter</a:t>
            </a:r>
            <a:r>
              <a:rPr lang="en-US" dirty="0"/>
              <a:t>: @</a:t>
            </a:r>
            <a:r>
              <a:rPr lang="en-US" dirty="0" err="1" smtClean="0"/>
              <a:t>RevolutionR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5683250"/>
            <a:ext cx="2133600" cy="273050"/>
          </a:xfrm>
        </p:spPr>
        <p:txBody>
          <a:bodyPr/>
          <a:lstStyle/>
          <a:p>
            <a:fld id="{4E440BCD-E979-4D96-9BFD-A08098CBE2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R’s popularity is growing rapidly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4" y="1861991"/>
            <a:ext cx="2928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 Usage Growth</a:t>
            </a:r>
          </a:p>
          <a:p>
            <a:pPr algn="ctr"/>
            <a:r>
              <a:rPr lang="en-US" sz="1200" dirty="0" err="1"/>
              <a:t>Rexer</a:t>
            </a:r>
            <a:r>
              <a:rPr lang="en-US" sz="1200" dirty="0"/>
              <a:t> Data Miner Survey, 2007-2013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638" y="50752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Rexer Data Miner Survey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89927" y="5075232"/>
            <a:ext cx="448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IEEE Spectrum, July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59" y="2451631"/>
            <a:ext cx="4283912" cy="252675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267504" y="4434610"/>
            <a:ext cx="258924" cy="27127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74391" y="4501909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#9: R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4607344" y="4583651"/>
            <a:ext cx="3267047" cy="10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0364" y="1884617"/>
            <a:ext cx="3826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Language Popularity</a:t>
            </a:r>
          </a:p>
          <a:p>
            <a:pPr algn="ctr"/>
            <a:r>
              <a:rPr lang="en-US" sz="1200" dirty="0"/>
              <a:t>IEEE Spectrum Top Programming Languages</a:t>
            </a:r>
          </a:p>
        </p:txBody>
      </p:sp>
      <p:pic>
        <p:nvPicPr>
          <p:cNvPr id="2050" name="Picture 2" descr="Rexer-growt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3" y="2477064"/>
            <a:ext cx="3679686" cy="26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statistical programming languages/platforms you are most familiar with? (choose all that apply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A) R</a:t>
            </a:r>
          </a:p>
          <a:p>
            <a:pPr lvl="1"/>
            <a:r>
              <a:rPr lang="en-US" dirty="0" smtClean="0"/>
              <a:t>B) SAS</a:t>
            </a:r>
          </a:p>
          <a:p>
            <a:pPr lvl="1"/>
            <a:r>
              <a:rPr lang="en-US" dirty="0" smtClean="0"/>
              <a:t>C) SPSS</a:t>
            </a:r>
          </a:p>
          <a:p>
            <a:pPr lvl="1"/>
            <a:r>
              <a:rPr lang="en-US" dirty="0" smtClean="0"/>
              <a:t>D) KXEN</a:t>
            </a:r>
          </a:p>
          <a:p>
            <a:pPr lvl="1"/>
            <a:r>
              <a:rPr lang="en-US" dirty="0" smtClean="0"/>
              <a:t>E) </a:t>
            </a:r>
            <a:r>
              <a:rPr lang="en-US" dirty="0" err="1" smtClean="0"/>
              <a:t>Statistica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432" y="5715000"/>
            <a:ext cx="6908296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Source: O’Reilly Data Science Survey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http://revolution-computing.typepad.com/.a/6a010534b1db25970b01a3fc45e6fc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3103"/>
            <a:ext cx="7343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BCD-E979-4D96-9BFD-A08098CBE239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among the highest-paid IT skills in the US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724" y="1879301"/>
            <a:ext cx="4031277" cy="27993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8" y="1950728"/>
            <a:ext cx="4349141" cy="2826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493" y="4853797"/>
            <a:ext cx="41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Dice Tech Salary Survey, January 2014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6055" y="4853797"/>
            <a:ext cx="41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O’Reilly Strata 2013 Data Science Salary Survey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6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CC Image “Why?” courtesy of Ksayer1 and made available under Attribution-Share Alike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5530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0200" y="5838825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373737"/>
                </a:solidFill>
                <a:latin typeface="Georgia" panose="02040502050405020303" pitchFamily="18" charset="0"/>
              </a:rPr>
              <a:t>Photo by </a:t>
            </a:r>
            <a:r>
              <a:rPr lang="en-US" i="1" u="sng" dirty="0">
                <a:solidFill>
                  <a:srgbClr val="590805"/>
                </a:solidFill>
                <a:latin typeface="Georgia" panose="02040502050405020303" pitchFamily="18" charset="0"/>
                <a:hlinkClick r:id="rId3"/>
              </a:rPr>
              <a:t>Ksayer1</a:t>
            </a:r>
            <a:r>
              <a:rPr lang="en-US" i="1" dirty="0">
                <a:solidFill>
                  <a:srgbClr val="373737"/>
                </a:solidFill>
                <a:latin typeface="Georgia" panose="02040502050405020303" pitchFamily="18" charset="0"/>
              </a:rPr>
              <a:t> on </a:t>
            </a:r>
            <a:r>
              <a:rPr lang="en-US" i="1" dirty="0" err="1">
                <a:solidFill>
                  <a:srgbClr val="373737"/>
                </a:solidFill>
                <a:latin typeface="Georgia" panose="02040502050405020303" pitchFamily="18" charset="0"/>
              </a:rPr>
              <a:t>flickr</a:t>
            </a:r>
            <a:r>
              <a:rPr lang="en-US" i="1" dirty="0">
                <a:solidFill>
                  <a:srgbClr val="373737"/>
                </a:solidFill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6248400" y="3174682"/>
            <a:ext cx="952500" cy="723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2724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 for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591" y="1307394"/>
            <a:ext cx="5410200" cy="5060949"/>
          </a:xfrm>
        </p:spPr>
        <p:txBody>
          <a:bodyPr>
            <a:normAutofit fontScale="25000" lnSpcReduction="20000"/>
          </a:bodyPr>
          <a:lstStyle/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X &lt;- if (!</a:t>
            </a:r>
            <a:r>
              <a:rPr lang="en-US" dirty="0" err="1">
                <a:solidFill>
                  <a:schemeClr val="bg2"/>
                </a:solidFill>
              </a:rPr>
              <a:t>is.empty.model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mt</a:t>
            </a:r>
            <a:r>
              <a:rPr lang="en-US" dirty="0">
                <a:solidFill>
                  <a:schemeClr val="bg2"/>
                </a:solidFill>
              </a:rPr>
              <a:t>))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model.matrix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mt</a:t>
            </a:r>
            <a:r>
              <a:rPr lang="en-US" dirty="0">
                <a:solidFill>
                  <a:schemeClr val="bg2"/>
                </a:solidFill>
              </a:rPr>
              <a:t>, mf, contrasts)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else matrix(, NROW(Y), 0L)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weights &lt;- </a:t>
            </a:r>
            <a:r>
              <a:rPr lang="en-US" dirty="0" err="1">
                <a:solidFill>
                  <a:schemeClr val="bg2"/>
                </a:solidFill>
              </a:rPr>
              <a:t>as.vector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model.weights</a:t>
            </a:r>
            <a:r>
              <a:rPr lang="en-US" dirty="0">
                <a:solidFill>
                  <a:schemeClr val="bg2"/>
                </a:solidFill>
              </a:rPr>
              <a:t>(mf))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(!</a:t>
            </a:r>
            <a:r>
              <a:rPr lang="en-US" dirty="0" err="1">
                <a:solidFill>
                  <a:schemeClr val="bg2"/>
                </a:solidFill>
              </a:rPr>
              <a:t>is.null</a:t>
            </a:r>
            <a:r>
              <a:rPr lang="en-US" dirty="0">
                <a:solidFill>
                  <a:schemeClr val="bg2"/>
                </a:solidFill>
              </a:rPr>
              <a:t>(weights) &amp;&amp; !</a:t>
            </a:r>
            <a:r>
              <a:rPr lang="en-US" dirty="0" err="1">
                <a:solidFill>
                  <a:schemeClr val="bg2"/>
                </a:solidFill>
              </a:rPr>
              <a:t>is.numeric</a:t>
            </a:r>
            <a:r>
              <a:rPr lang="en-US" dirty="0">
                <a:solidFill>
                  <a:schemeClr val="bg2"/>
                </a:solidFill>
              </a:rPr>
              <a:t>(weights))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stop("'weights' must be a numeric vector")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(!</a:t>
            </a:r>
            <a:r>
              <a:rPr lang="en-US" dirty="0" err="1">
                <a:solidFill>
                  <a:schemeClr val="bg2"/>
                </a:solidFill>
              </a:rPr>
              <a:t>is.null</a:t>
            </a:r>
            <a:r>
              <a:rPr lang="en-US" dirty="0">
                <a:solidFill>
                  <a:schemeClr val="bg2"/>
                </a:solidFill>
              </a:rPr>
              <a:t>(weights) &amp;&amp; any(weights &lt; 0))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stop("negative weights not allowed")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offset &lt;- </a:t>
            </a:r>
            <a:r>
              <a:rPr lang="en-US" dirty="0" err="1">
                <a:solidFill>
                  <a:schemeClr val="bg2"/>
                </a:solidFill>
              </a:rPr>
              <a:t>as.vector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model.offset</a:t>
            </a:r>
            <a:r>
              <a:rPr lang="en-US" dirty="0">
                <a:solidFill>
                  <a:schemeClr val="bg2"/>
                </a:solidFill>
              </a:rPr>
              <a:t>(mf))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(!</a:t>
            </a:r>
            <a:r>
              <a:rPr lang="en-US" dirty="0" err="1">
                <a:solidFill>
                  <a:schemeClr val="bg2"/>
                </a:solidFill>
              </a:rPr>
              <a:t>is.null</a:t>
            </a:r>
            <a:r>
              <a:rPr lang="en-US" dirty="0">
                <a:solidFill>
                  <a:schemeClr val="bg2"/>
                </a:solidFill>
              </a:rPr>
              <a:t>(offset)) {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if (length(offset) != NROW(Y))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stop(</a:t>
            </a:r>
            <a:r>
              <a:rPr lang="en-US" dirty="0" err="1">
                <a:solidFill>
                  <a:schemeClr val="bg2"/>
                </a:solidFill>
              </a:rPr>
              <a:t>gettextf</a:t>
            </a:r>
            <a:r>
              <a:rPr lang="en-US" dirty="0">
                <a:solidFill>
                  <a:schemeClr val="bg2"/>
                </a:solidFill>
              </a:rPr>
              <a:t>("number of offsets is %d should equal %d (number of observations)",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    length(offset), NROW(Y)), domain = NA)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}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mustart</a:t>
            </a:r>
            <a:r>
              <a:rPr lang="en-US" dirty="0">
                <a:solidFill>
                  <a:schemeClr val="bg2"/>
                </a:solidFill>
              </a:rPr>
              <a:t> &lt;- </a:t>
            </a:r>
            <a:r>
              <a:rPr lang="en-US" dirty="0" err="1">
                <a:solidFill>
                  <a:schemeClr val="bg2"/>
                </a:solidFill>
              </a:rPr>
              <a:t>model.extract</a:t>
            </a:r>
            <a:r>
              <a:rPr lang="en-US" dirty="0">
                <a:solidFill>
                  <a:schemeClr val="bg2"/>
                </a:solidFill>
              </a:rPr>
              <a:t>(mf, "</a:t>
            </a:r>
            <a:r>
              <a:rPr lang="en-US" dirty="0" err="1">
                <a:solidFill>
                  <a:schemeClr val="bg2"/>
                </a:solidFill>
              </a:rPr>
              <a:t>mustart</a:t>
            </a:r>
            <a:r>
              <a:rPr lang="en-US" dirty="0">
                <a:solidFill>
                  <a:schemeClr val="bg2"/>
                </a:solidFill>
              </a:rPr>
              <a:t>")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etastart</a:t>
            </a:r>
            <a:r>
              <a:rPr lang="en-US" dirty="0">
                <a:solidFill>
                  <a:schemeClr val="bg2"/>
                </a:solidFill>
              </a:rPr>
              <a:t> &lt;- </a:t>
            </a:r>
            <a:r>
              <a:rPr lang="en-US" dirty="0" err="1">
                <a:solidFill>
                  <a:schemeClr val="bg2"/>
                </a:solidFill>
              </a:rPr>
              <a:t>model.extract</a:t>
            </a:r>
            <a:r>
              <a:rPr lang="en-US" dirty="0">
                <a:solidFill>
                  <a:schemeClr val="bg2"/>
                </a:solidFill>
              </a:rPr>
              <a:t>(mf, "</a:t>
            </a:r>
            <a:r>
              <a:rPr lang="en-US" dirty="0" err="1">
                <a:solidFill>
                  <a:schemeClr val="bg2"/>
                </a:solidFill>
              </a:rPr>
              <a:t>etastart</a:t>
            </a:r>
            <a:r>
              <a:rPr lang="en-US" dirty="0">
                <a:solidFill>
                  <a:schemeClr val="bg2"/>
                </a:solidFill>
              </a:rPr>
              <a:t>")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fit &lt;- </a:t>
            </a:r>
            <a:r>
              <a:rPr lang="en-US" dirty="0" err="1">
                <a:solidFill>
                  <a:schemeClr val="bg2"/>
                </a:solidFill>
              </a:rPr>
              <a:t>eval</a:t>
            </a:r>
            <a:r>
              <a:rPr lang="en-US" dirty="0">
                <a:solidFill>
                  <a:schemeClr val="bg2"/>
                </a:solidFill>
              </a:rPr>
              <a:t>(call(if (</a:t>
            </a:r>
            <a:r>
              <a:rPr lang="en-US" dirty="0" err="1">
                <a:solidFill>
                  <a:schemeClr val="bg2"/>
                </a:solidFill>
              </a:rPr>
              <a:t>is.function</a:t>
            </a:r>
            <a:r>
              <a:rPr lang="en-US" dirty="0">
                <a:solidFill>
                  <a:schemeClr val="bg2"/>
                </a:solidFill>
              </a:rPr>
              <a:t>(method)) "method" else method,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x = X, y = Y, weights = weights, start = start, </a:t>
            </a:r>
            <a:r>
              <a:rPr lang="en-US" dirty="0" err="1">
                <a:solidFill>
                  <a:schemeClr val="bg2"/>
                </a:solidFill>
              </a:rPr>
              <a:t>etastart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etastart</a:t>
            </a:r>
            <a:r>
              <a:rPr lang="en-US" dirty="0">
                <a:solidFill>
                  <a:schemeClr val="bg2"/>
                </a:solidFill>
              </a:rPr>
              <a:t>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mustart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mustart</a:t>
            </a:r>
            <a:r>
              <a:rPr lang="en-US" dirty="0">
                <a:solidFill>
                  <a:schemeClr val="bg2"/>
                </a:solidFill>
              </a:rPr>
              <a:t>, offset = offset, family = family,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control = control, intercept = </a:t>
            </a:r>
            <a:r>
              <a:rPr lang="en-US" dirty="0" err="1">
                <a:solidFill>
                  <a:schemeClr val="bg2"/>
                </a:solidFill>
              </a:rPr>
              <a:t>attr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mt</a:t>
            </a:r>
            <a:r>
              <a:rPr lang="en-US" dirty="0">
                <a:solidFill>
                  <a:schemeClr val="bg2"/>
                </a:solidFill>
              </a:rPr>
              <a:t>, "intercept") &gt;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0L))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(length(offset) &amp;&amp; </a:t>
            </a:r>
            <a:r>
              <a:rPr lang="en-US" dirty="0" err="1">
                <a:solidFill>
                  <a:schemeClr val="bg2"/>
                </a:solidFill>
              </a:rPr>
              <a:t>attr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mt</a:t>
            </a:r>
            <a:r>
              <a:rPr lang="en-US" dirty="0">
                <a:solidFill>
                  <a:schemeClr val="bg2"/>
                </a:solidFill>
              </a:rPr>
              <a:t>, "intercept") &gt; 0L) {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fit2 &lt;- </a:t>
            </a:r>
            <a:r>
              <a:rPr lang="en-US" dirty="0" err="1">
                <a:solidFill>
                  <a:schemeClr val="bg2"/>
                </a:solidFill>
              </a:rPr>
              <a:t>eval</a:t>
            </a:r>
            <a:r>
              <a:rPr lang="en-US" dirty="0">
                <a:solidFill>
                  <a:schemeClr val="bg2"/>
                </a:solidFill>
              </a:rPr>
              <a:t>(call(if (</a:t>
            </a:r>
            <a:r>
              <a:rPr lang="en-US" dirty="0" err="1">
                <a:solidFill>
                  <a:schemeClr val="bg2"/>
                </a:solidFill>
              </a:rPr>
              <a:t>is.function</a:t>
            </a:r>
            <a:r>
              <a:rPr lang="en-US" dirty="0">
                <a:solidFill>
                  <a:schemeClr val="bg2"/>
                </a:solidFill>
              </a:rPr>
              <a:t>(method)) "method" else method,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x = X[, "(Intercept)", drop = FALSE], y = Y, weights = weights,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offset = offset, family = family, control = control,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intercept = TRUE))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if (!fit2$converged)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warning("fitting to calculate the null deviance did not converge -- increase '</a:t>
            </a:r>
            <a:r>
              <a:rPr lang="en-US" dirty="0" err="1">
                <a:solidFill>
                  <a:schemeClr val="bg2"/>
                </a:solidFill>
              </a:rPr>
              <a:t>maxit</a:t>
            </a:r>
            <a:r>
              <a:rPr lang="en-US" dirty="0">
                <a:solidFill>
                  <a:schemeClr val="bg2"/>
                </a:solidFill>
              </a:rPr>
              <a:t>'?")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fit$null.deviance</a:t>
            </a:r>
            <a:r>
              <a:rPr lang="en-US" dirty="0">
                <a:solidFill>
                  <a:schemeClr val="bg2"/>
                </a:solidFill>
              </a:rPr>
              <a:t> &lt;- fit2$deviance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}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(model)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fit$model</a:t>
            </a:r>
            <a:r>
              <a:rPr lang="en-US" dirty="0">
                <a:solidFill>
                  <a:schemeClr val="bg2"/>
                </a:solidFill>
              </a:rPr>
              <a:t> &lt;- mf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fit$na.action</a:t>
            </a:r>
            <a:r>
              <a:rPr lang="en-US" dirty="0">
                <a:solidFill>
                  <a:schemeClr val="bg2"/>
                </a:solidFill>
              </a:rPr>
              <a:t> &lt;- </a:t>
            </a:r>
            <a:r>
              <a:rPr lang="en-US" dirty="0" err="1">
                <a:solidFill>
                  <a:schemeClr val="bg2"/>
                </a:solidFill>
              </a:rPr>
              <a:t>attr</a:t>
            </a:r>
            <a:r>
              <a:rPr lang="en-US" dirty="0">
                <a:solidFill>
                  <a:schemeClr val="bg2"/>
                </a:solidFill>
              </a:rPr>
              <a:t>(mf, "</a:t>
            </a:r>
            <a:r>
              <a:rPr lang="en-US" dirty="0" err="1">
                <a:solidFill>
                  <a:schemeClr val="bg2"/>
                </a:solidFill>
              </a:rPr>
              <a:t>na.action</a:t>
            </a:r>
            <a:r>
              <a:rPr lang="en-US" dirty="0">
                <a:solidFill>
                  <a:schemeClr val="bg2"/>
                </a:solidFill>
              </a:rPr>
              <a:t>")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(x)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fit$x</a:t>
            </a:r>
            <a:r>
              <a:rPr lang="en-US" dirty="0">
                <a:solidFill>
                  <a:schemeClr val="bg2"/>
                </a:solidFill>
              </a:rPr>
              <a:t> &lt;- X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if (!y)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</a:t>
            </a:r>
            <a:r>
              <a:rPr lang="en-US" dirty="0" err="1">
                <a:solidFill>
                  <a:schemeClr val="bg2"/>
                </a:solidFill>
              </a:rPr>
              <a:t>fit$y</a:t>
            </a:r>
            <a:r>
              <a:rPr lang="en-US" dirty="0">
                <a:solidFill>
                  <a:schemeClr val="bg2"/>
                </a:solidFill>
              </a:rPr>
              <a:t> &lt;- NULL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fit &lt;- c(fit, list(call = call, formula = formula, terms = </a:t>
            </a:r>
            <a:r>
              <a:rPr lang="en-US" dirty="0" err="1">
                <a:solidFill>
                  <a:schemeClr val="bg2"/>
                </a:solidFill>
              </a:rPr>
              <a:t>mt</a:t>
            </a:r>
            <a:r>
              <a:rPr lang="en-US" dirty="0">
                <a:solidFill>
                  <a:schemeClr val="bg2"/>
                </a:solidFill>
              </a:rPr>
              <a:t>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data = data, offset = offset, control = control, method = method,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contrasts = </a:t>
            </a:r>
            <a:r>
              <a:rPr lang="en-US" dirty="0" err="1">
                <a:solidFill>
                  <a:schemeClr val="bg2"/>
                </a:solidFill>
              </a:rPr>
              <a:t>attr</a:t>
            </a:r>
            <a:r>
              <a:rPr lang="en-US" dirty="0">
                <a:solidFill>
                  <a:schemeClr val="bg2"/>
                </a:solidFill>
              </a:rPr>
              <a:t>(X, "contrasts"), </a:t>
            </a:r>
            <a:r>
              <a:rPr lang="en-US" dirty="0" err="1">
                <a:solidFill>
                  <a:schemeClr val="bg2"/>
                </a:solidFill>
              </a:rPr>
              <a:t>xlevels</a:t>
            </a:r>
            <a:r>
              <a:rPr lang="en-US" dirty="0">
                <a:solidFill>
                  <a:schemeClr val="bg2"/>
                </a:solidFill>
              </a:rPr>
              <a:t> = .</a:t>
            </a:r>
            <a:r>
              <a:rPr lang="en-US" dirty="0" err="1">
                <a:solidFill>
                  <a:schemeClr val="bg2"/>
                </a:solidFill>
              </a:rPr>
              <a:t>getXlevels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mt</a:t>
            </a:r>
            <a:r>
              <a:rPr lang="en-US" dirty="0">
                <a:solidFill>
                  <a:schemeClr val="bg2"/>
                </a:solidFill>
              </a:rPr>
              <a:t>, 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        mf)))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class(fit) &lt;- c(</a:t>
            </a:r>
            <a:r>
              <a:rPr lang="en-US" dirty="0" err="1">
                <a:solidFill>
                  <a:schemeClr val="bg2"/>
                </a:solidFill>
              </a:rPr>
              <a:t>fit$class</a:t>
            </a:r>
            <a:r>
              <a:rPr lang="en-US" dirty="0">
                <a:solidFill>
                  <a:schemeClr val="bg2"/>
                </a:solidFill>
              </a:rPr>
              <a:t>, c("</a:t>
            </a:r>
            <a:r>
              <a:rPr lang="en-US" dirty="0" err="1">
                <a:solidFill>
                  <a:schemeClr val="bg2"/>
                </a:solidFill>
              </a:rPr>
              <a:t>glm</a:t>
            </a:r>
            <a:r>
              <a:rPr lang="en-US" dirty="0">
                <a:solidFill>
                  <a:schemeClr val="bg2"/>
                </a:solidFill>
              </a:rPr>
              <a:t>", "lm"))</a:t>
            </a:r>
          </a:p>
          <a:p>
            <a:pPr marL="0" indent="0" latinLnBrk="1">
              <a:buNone/>
            </a:pPr>
            <a:r>
              <a:rPr lang="en-US" dirty="0">
                <a:solidFill>
                  <a:schemeClr val="bg2"/>
                </a:solidFill>
              </a:rPr>
              <a:t>    fit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49577" y="1505070"/>
            <a:ext cx="472722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>
              <a:latin typeface="Bradley Hand ITC" panose="03070402050302030203" pitchFamily="66" charset="0"/>
              <a:cs typeface="Simplified Arabic" panose="02020603050405020304" pitchFamily="18" charset="-78"/>
            </a:endParaRPr>
          </a:p>
          <a:p>
            <a:pPr marL="0" indent="0">
              <a:buNone/>
            </a:pPr>
            <a:r>
              <a:rPr lang="en-US" sz="7200" dirty="0" smtClean="0">
                <a:latin typeface="Bradley Hand ITC" panose="03070402050302030203" pitchFamily="66" charset="0"/>
                <a:cs typeface="Simplified Arabic" panose="02020603050405020304" pitchFamily="18" charset="-78"/>
              </a:rPr>
              <a:t>Algorithms</a:t>
            </a:r>
            <a:endParaRPr lang="en-US" sz="7200" dirty="0">
              <a:latin typeface="Bradley Hand ITC" panose="03070402050302030203" pitchFamily="66" charset="0"/>
              <a:cs typeface="Simplified Arabic" panose="02020603050405020304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3ED4-CDD4-40AA-AB9B-BBA803B6DC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Task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K0bs9nMB0KOt2p71Q8G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LFK3EVkuX7ZUmG8k0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BwhggBtUq9GGTG6fl5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nV3FS.NU.MLDZx5_ai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58Yw.JSkKq9ForeYRRJ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euNbLAwUuer0HjG8wom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VutIkOATEq8iX1LTyrh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6L4mtCKi0eOSLsptmeu.g"/>
</p:tagLst>
</file>

<file path=ppt/theme/theme1.xml><?xml version="1.0" encoding="utf-8"?>
<a:theme xmlns:a="http://schemas.openxmlformats.org/drawingml/2006/main" name="RA_ corp3 template jpe v2">
  <a:themeElements>
    <a:clrScheme name="Revolution Palette 1">
      <a:dk1>
        <a:sysClr val="windowText" lastClr="000000"/>
      </a:dk1>
      <a:lt1>
        <a:sysClr val="window" lastClr="FFFFFF"/>
      </a:lt1>
      <a:dk2>
        <a:srgbClr val="3A497A"/>
      </a:dk2>
      <a:lt2>
        <a:srgbClr val="A6A6A6"/>
      </a:lt2>
      <a:accent1>
        <a:srgbClr val="FF6600"/>
      </a:accent1>
      <a:accent2>
        <a:srgbClr val="F07F09"/>
      </a:accent2>
      <a:accent3>
        <a:srgbClr val="3A497A"/>
      </a:accent3>
      <a:accent4>
        <a:srgbClr val="497198"/>
      </a:accent4>
      <a:accent5>
        <a:srgbClr val="6B754D"/>
      </a:accent5>
      <a:accent6>
        <a:srgbClr val="BAAD8D"/>
      </a:accent6>
      <a:hlink>
        <a:srgbClr val="3A497A"/>
      </a:hlink>
      <a:folHlink>
        <a:srgbClr val="FF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RA_ corp3 template jpe v2</Template>
  <TotalTime>10238</TotalTime>
  <Words>960</Words>
  <Application>Microsoft Office PowerPoint</Application>
  <PresentationFormat>On-screen Show (4:3)</PresentationFormat>
  <Paragraphs>203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Arial Bold</vt:lpstr>
      <vt:lpstr>Bradley Hand ITC</vt:lpstr>
      <vt:lpstr>Calibri</vt:lpstr>
      <vt:lpstr>Constantia</vt:lpstr>
      <vt:lpstr>Courier New</vt:lpstr>
      <vt:lpstr>Georgia</vt:lpstr>
      <vt:lpstr>Simplified Arabic</vt:lpstr>
      <vt:lpstr>Wingdings</vt:lpstr>
      <vt:lpstr>RA_ corp3 template jpe v2</vt:lpstr>
      <vt:lpstr>PowerPoint Presentation</vt:lpstr>
      <vt:lpstr>What is R?</vt:lpstr>
      <vt:lpstr>Open source r</vt:lpstr>
      <vt:lpstr>R’s popularity is growing rapidly</vt:lpstr>
      <vt:lpstr>Poll Question #1</vt:lpstr>
      <vt:lpstr>Tools for Data Science</vt:lpstr>
      <vt:lpstr>R is among the highest-paid IT skills in the US</vt:lpstr>
      <vt:lpstr>PowerPoint Presentation</vt:lpstr>
      <vt:lpstr>Why R for Data Science?</vt:lpstr>
      <vt:lpstr>R Growth</vt:lpstr>
      <vt:lpstr>Why R for Data Science?</vt:lpstr>
      <vt:lpstr>Why R for Data Science?</vt:lpstr>
      <vt:lpstr>Why R for Data Science?</vt:lpstr>
      <vt:lpstr>Why R for Data Science?</vt:lpstr>
      <vt:lpstr>Poll Question #2</vt:lpstr>
      <vt:lpstr>Why R for Data Science</vt:lpstr>
      <vt:lpstr>Poll Question #3</vt:lpstr>
      <vt:lpstr>Let’s look at some code.</vt:lpstr>
      <vt:lpstr>Why is R Right for Data Science?</vt:lpstr>
      <vt:lpstr>Q&amp;A / Resources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Erhardt</dc:creator>
  <cp:lastModifiedBy>Joe.Rickert</cp:lastModifiedBy>
  <cp:revision>70</cp:revision>
  <dcterms:created xsi:type="dcterms:W3CDTF">2012-04-05T16:05:46Z</dcterms:created>
  <dcterms:modified xsi:type="dcterms:W3CDTF">2014-09-23T23:07:58Z</dcterms:modified>
</cp:coreProperties>
</file>