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4" r:id="rId8"/>
    <p:sldId id="266" r:id="rId9"/>
    <p:sldId id="265" r:id="rId10"/>
    <p:sldId id="262" r:id="rId11"/>
    <p:sldId id="263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ster" id="{AD5A58D5-D5FF-4D65-96FE-05586BB69F3A}">
          <p14:sldIdLst>
            <p14:sldId id="256"/>
            <p14:sldId id="261"/>
            <p14:sldId id="257"/>
            <p14:sldId id="259"/>
          </p14:sldIdLst>
        </p14:section>
        <p14:section name="Logo1" id="{C9AA9AA3-A5FF-4FF5-AE31-25A8DAC982DA}">
          <p14:sldIdLst>
            <p14:sldId id="258"/>
            <p14:sldId id="260"/>
            <p14:sldId id="264"/>
          </p14:sldIdLst>
        </p14:section>
        <p14:section name="Logo" id="{600AE478-CF7A-44B9-8E0E-BF78A329730A}">
          <p14:sldIdLst>
            <p14:sldId id="266"/>
            <p14:sldId id="265"/>
            <p14:sldId id="262"/>
            <p14:sldId id="263"/>
          </p14:sldIdLst>
        </p14:section>
        <p14:section name="Laporan Pemasukan" id="{1B7F4B9C-C6A9-4EEF-87FF-1E2AC8A3F83E}">
          <p14:sldIdLst>
            <p14:sldId id="267"/>
            <p14:sldId id="270"/>
            <p14:sldId id="269"/>
          </p14:sldIdLst>
        </p14:section>
        <p14:section name="info" id="{4358A5F5-9D54-4D9C-8874-78A331078F4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C000"/>
    <a:srgbClr val="ED7A2C"/>
    <a:srgbClr val="00133A"/>
    <a:srgbClr val="002060"/>
    <a:srgbClr val="9A470E"/>
    <a:srgbClr val="D76213"/>
    <a:srgbClr val="ED7D31"/>
    <a:srgbClr val="43682A"/>
    <a:srgbClr val="4D7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7D74-F33B-4BFD-B010-D57F90E0288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7636-B072-4F07-91C9-A75DA5BE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8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7D74-F33B-4BFD-B010-D57F90E0288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7636-B072-4F07-91C9-A75DA5BE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5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7D74-F33B-4BFD-B010-D57F90E0288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7636-B072-4F07-91C9-A75DA5BE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4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7D74-F33B-4BFD-B010-D57F90E0288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7636-B072-4F07-91C9-A75DA5BE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9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7D74-F33B-4BFD-B010-D57F90E0288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7636-B072-4F07-91C9-A75DA5BE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6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7D74-F33B-4BFD-B010-D57F90E0288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7636-B072-4F07-91C9-A75DA5BE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4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7D74-F33B-4BFD-B010-D57F90E0288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7636-B072-4F07-91C9-A75DA5BE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7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7D74-F33B-4BFD-B010-D57F90E0288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7636-B072-4F07-91C9-A75DA5BE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7D74-F33B-4BFD-B010-D57F90E0288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7636-B072-4F07-91C9-A75DA5BE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7D74-F33B-4BFD-B010-D57F90E0288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7636-B072-4F07-91C9-A75DA5BE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0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7D74-F33B-4BFD-B010-D57F90E0288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7636-B072-4F07-91C9-A75DA5BE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D7D74-F33B-4BFD-B010-D57F90E0288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7636-B072-4F07-91C9-A75DA5BE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1221"/>
            <a:ext cx="12192000" cy="952770"/>
          </a:xfrm>
          <a:prstGeom prst="rect">
            <a:avLst/>
          </a:prstGeom>
          <a:gradFill flip="none" rotWithShape="1">
            <a:gsLst>
              <a:gs pos="56000">
                <a:srgbClr val="002060"/>
              </a:gs>
              <a:gs pos="97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152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45290" y="1221"/>
            <a:ext cx="4983503" cy="952770"/>
            <a:chOff x="1814286" y="-1"/>
            <a:chExt cx="4983503" cy="9527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286" y="101600"/>
              <a:ext cx="1660434" cy="85116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74720" y="0"/>
              <a:ext cx="17746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err="1" smtClean="0">
                  <a:ln>
                    <a:solidFill>
                      <a:schemeClr val="bg1"/>
                    </a:solidFill>
                  </a:ln>
                  <a:solidFill>
                    <a:srgbClr val="ED7D31"/>
                  </a:solidFill>
                </a:rPr>
                <a:t>Sinergi</a:t>
              </a:r>
              <a:endParaRPr lang="en-US" sz="4400" b="1" dirty="0">
                <a:ln>
                  <a:solidFill>
                    <a:schemeClr val="bg1"/>
                  </a:solidFill>
                </a:ln>
                <a:solidFill>
                  <a:srgbClr val="ED7D3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5154" y="-1"/>
              <a:ext cx="16626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err="1" smtClean="0">
                  <a:ln>
                    <a:solidFill>
                      <a:schemeClr val="bg1"/>
                    </a:solidFill>
                  </a:ln>
                  <a:solidFill>
                    <a:srgbClr val="92D050"/>
                  </a:solidFill>
                </a:rPr>
                <a:t>Subuh</a:t>
              </a:r>
              <a:endParaRPr lang="en-US" sz="4400" b="1" dirty="0">
                <a:ln>
                  <a:solidFill>
                    <a:schemeClr val="bg1"/>
                  </a:solidFill>
                </a:ln>
                <a:solidFill>
                  <a:srgbClr val="92D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78949" y="571684"/>
              <a:ext cx="30314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#</a:t>
              </a:r>
              <a:r>
                <a:rPr lang="en-US" sz="1600" b="1" dirty="0" err="1" smtClean="0">
                  <a:solidFill>
                    <a:schemeClr val="bg1"/>
                  </a:solidFill>
                </a:rPr>
                <a:t>BersamaGapaiKeutamaanSubuh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395789" y="1112255"/>
            <a:ext cx="5199581" cy="295960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3344" y="1112255"/>
            <a:ext cx="5143973" cy="29385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570016" y="4021893"/>
            <a:ext cx="5255606" cy="707886"/>
            <a:chOff x="3529063" y="4209615"/>
            <a:chExt cx="5255606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3529063" y="4363503"/>
              <a:ext cx="1892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Yuk, </a:t>
              </a:r>
              <a:r>
                <a:rPr lang="en-US" sz="2000" b="1" dirty="0" err="1"/>
                <a:t>m</a:t>
              </a:r>
              <a:r>
                <a:rPr lang="en-US" sz="2000" b="1" dirty="0" err="1" smtClean="0"/>
                <a:t>ulai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dari</a:t>
              </a:r>
              <a:r>
                <a:rPr lang="en-US" sz="2000" b="1" dirty="0" smtClean="0"/>
                <a:t> :</a:t>
              </a:r>
              <a:endParaRPr 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1248" y="4209615"/>
              <a:ext cx="33634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err="1" smtClean="0"/>
                <a:t>Rp</a:t>
              </a:r>
              <a:r>
                <a:rPr lang="en-US" sz="4000" b="1" dirty="0" smtClean="0"/>
                <a:t> 500 </a:t>
              </a:r>
              <a:r>
                <a:rPr lang="en-US" sz="2800" b="1" dirty="0" err="1" smtClean="0"/>
                <a:t>tiap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Subuh</a:t>
              </a:r>
              <a:endParaRPr lang="en-US" sz="28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60923" y="4285139"/>
            <a:ext cx="12011494" cy="1200329"/>
            <a:chOff x="-60923" y="4348639"/>
            <a:chExt cx="12011494" cy="1200329"/>
          </a:xfrm>
        </p:grpSpPr>
        <p:sp>
          <p:nvSpPr>
            <p:cNvPr id="18" name="TextBox 17"/>
            <p:cNvSpPr txBox="1"/>
            <p:nvPr/>
          </p:nvSpPr>
          <p:spPr>
            <a:xfrm>
              <a:off x="4110244" y="4667124"/>
              <a:ext cx="7485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Merupakan</a:t>
              </a:r>
              <a:r>
                <a:rPr lang="en-US" sz="1600" b="1" dirty="0" smtClean="0"/>
                <a:t> program yang </a:t>
              </a:r>
              <a:r>
                <a:rPr lang="en-US" sz="1600" b="1" dirty="0" err="1" smtClean="0"/>
                <a:t>diinisialisasi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oleh</a:t>
              </a:r>
              <a:r>
                <a:rPr lang="en-US" sz="1600" b="1" dirty="0" smtClean="0"/>
                <a:t> </a:t>
              </a:r>
              <a:r>
                <a:rPr lang="en-US" sz="2000" b="1" dirty="0" smtClean="0"/>
                <a:t>AILERON HAMASAH </a:t>
              </a:r>
              <a:r>
                <a:rPr lang="en-US" sz="1600" b="1" dirty="0" err="1" smtClean="0"/>
                <a:t>untuk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mengajak</a:t>
              </a:r>
              <a:endParaRPr lang="en-US" sz="2000" b="1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-60923" y="4348639"/>
              <a:ext cx="12011494" cy="1200329"/>
              <a:chOff x="-60923" y="4589269"/>
              <a:chExt cx="12011494" cy="1200329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219949" y="5524733"/>
                <a:ext cx="1495425" cy="21458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9554220" y="5517357"/>
                <a:ext cx="1032034" cy="22933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-60923" y="4589269"/>
                <a:ext cx="12011494" cy="1200329"/>
                <a:chOff x="-60923" y="4589269"/>
                <a:chExt cx="12011494" cy="120032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962389" y="4589269"/>
                  <a:ext cx="3323069" cy="769442"/>
                  <a:chOff x="144927" y="4754170"/>
                  <a:chExt cx="3323069" cy="769442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44927" y="4754171"/>
                    <a:ext cx="1774653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400" b="1" dirty="0" err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ED7D31"/>
                        </a:solidFill>
                      </a:rPr>
                      <a:t>Sinergi</a:t>
                    </a:r>
                    <a:endParaRPr lang="en-US" sz="4400" b="1" dirty="0">
                      <a:ln>
                        <a:solidFill>
                          <a:schemeClr val="bg1"/>
                        </a:solidFill>
                      </a:ln>
                      <a:solidFill>
                        <a:srgbClr val="ED7D31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805361" y="4754170"/>
                    <a:ext cx="1662635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400" b="1" dirty="0" err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92D050"/>
                        </a:solidFill>
                      </a:rPr>
                      <a:t>Subuh</a:t>
                    </a:r>
                    <a:endParaRPr lang="en-US" sz="4400" b="1" dirty="0">
                      <a:ln>
                        <a:solidFill>
                          <a:schemeClr val="bg1"/>
                        </a:solidFill>
                      </a:ln>
                      <a:solidFill>
                        <a:srgbClr val="92D050"/>
                      </a:solidFill>
                    </a:endParaRPr>
                  </a:p>
                </p:txBody>
              </p: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129415" y="4926399"/>
                  <a:ext cx="91024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Program</a:t>
                  </a:r>
                  <a:endParaRPr lang="en-US" sz="1600" b="1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-60923" y="5143267"/>
                  <a:ext cx="120114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 err="1" smtClean="0"/>
                    <a:t>Sedekah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setiap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Subuh</a:t>
                  </a:r>
                  <a:r>
                    <a:rPr lang="en-US" sz="2000" b="1" dirty="0" smtClean="0"/>
                    <a:t> </a:t>
                  </a:r>
                  <a:r>
                    <a:rPr lang="en-US" sz="1600" b="1" dirty="0" err="1" smtClean="0"/>
                    <a:t>dengan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komitmen</a:t>
                  </a:r>
                  <a:r>
                    <a:rPr lang="en-US" sz="1600" b="1" dirty="0"/>
                    <a:t>.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untuk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penyaluran</a:t>
                  </a:r>
                  <a:r>
                    <a:rPr lang="en-US" sz="1600" b="1" dirty="0" smtClean="0"/>
                    <a:t> </a:t>
                  </a:r>
                  <a:r>
                    <a:rPr lang="en-US" sz="1600" b="1" i="1" dirty="0" smtClean="0"/>
                    <a:t>(program </a:t>
                  </a:r>
                  <a:r>
                    <a:rPr lang="en-US" sz="1600" b="1" i="1" dirty="0" err="1" smtClean="0"/>
                    <a:t>perdana</a:t>
                  </a:r>
                  <a:r>
                    <a:rPr lang="en-US" sz="1600" b="1" i="1" dirty="0" smtClean="0"/>
                    <a:t> </a:t>
                  </a:r>
                  <a:r>
                    <a:rPr lang="en-US" sz="1600" b="1" i="1" dirty="0" err="1" smtClean="0"/>
                    <a:t>ini</a:t>
                  </a:r>
                  <a:r>
                    <a:rPr lang="en-US" sz="1600" b="1" i="1" dirty="0" smtClean="0"/>
                    <a:t>) </a:t>
                  </a:r>
                </a:p>
                <a:p>
                  <a:pPr algn="ctr"/>
                  <a:r>
                    <a:rPr lang="en-US" sz="1600" b="1" dirty="0" err="1" smtClean="0"/>
                    <a:t>akan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disalurkan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ketika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hari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Jum’at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dibulan</a:t>
                  </a:r>
                  <a:r>
                    <a:rPr lang="en-US" sz="1600" b="1" dirty="0" smtClean="0"/>
                    <a:t> Ramadhan. Target </a:t>
                  </a:r>
                  <a:r>
                    <a:rPr lang="en-US" sz="1600" b="1" dirty="0" err="1" smtClean="0"/>
                    <a:t>penyaluran</a:t>
                  </a:r>
                  <a:r>
                    <a:rPr lang="en-US" sz="1600" b="1" dirty="0" smtClean="0"/>
                    <a:t> : </a:t>
                  </a:r>
                  <a:r>
                    <a:rPr lang="en-US" sz="1600" b="1" dirty="0" err="1" smtClean="0"/>
                    <a:t>Pondok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Penghafal</a:t>
                  </a:r>
                  <a:r>
                    <a:rPr lang="en-US" sz="1600" b="1" dirty="0" smtClean="0"/>
                    <a:t> Qur’an &amp; </a:t>
                  </a:r>
                  <a:r>
                    <a:rPr lang="en-US" sz="1600" b="1" dirty="0" err="1" smtClean="0"/>
                    <a:t>Rumah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Anak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Yatim</a:t>
                  </a:r>
                  <a:r>
                    <a:rPr lang="en-US" sz="1600" b="1" dirty="0" smtClean="0"/>
                    <a:t>. In </a:t>
                  </a:r>
                  <a:r>
                    <a:rPr lang="en-US" sz="1600" b="1" dirty="0" err="1" smtClean="0"/>
                    <a:t>sya</a:t>
                  </a:r>
                  <a:r>
                    <a:rPr lang="en-US" sz="1600" b="1" dirty="0" smtClean="0"/>
                    <a:t> Allah</a:t>
                  </a:r>
                  <a:endParaRPr lang="en-US" sz="2000" b="1" dirty="0"/>
                </a:p>
              </p:txBody>
            </p:sp>
          </p:grp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44" y="1018497"/>
            <a:ext cx="5143973" cy="30036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90" y="1010893"/>
            <a:ext cx="5199580" cy="311663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-60923" y="5835298"/>
            <a:ext cx="12272210" cy="102570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97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152400" dist="50800" dir="2022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75182" y="6417584"/>
            <a:ext cx="5748518" cy="2118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-151416" y="5835298"/>
            <a:ext cx="1249483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bg1"/>
                </a:solidFill>
              </a:rPr>
              <a:t>Sedekah</a:t>
            </a:r>
            <a:r>
              <a:rPr lang="en-US" b="1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subuh</a:t>
            </a:r>
            <a:r>
              <a:rPr lang="en-US" sz="1500" b="1" u="sng" dirty="0">
                <a:solidFill>
                  <a:schemeClr val="bg1"/>
                </a:solidFill>
              </a:rPr>
              <a:t> </a:t>
            </a:r>
            <a:r>
              <a:rPr lang="en-US" sz="1500" b="1" u="sng" dirty="0" err="1">
                <a:solidFill>
                  <a:schemeClr val="bg1"/>
                </a:solidFill>
              </a:rPr>
              <a:t>memiliki</a:t>
            </a:r>
            <a:r>
              <a:rPr lang="en-US" sz="1500" b="1" u="sng" dirty="0">
                <a:solidFill>
                  <a:schemeClr val="bg1"/>
                </a:solidFill>
              </a:rPr>
              <a:t> </a:t>
            </a:r>
            <a:r>
              <a:rPr lang="en-US" sz="1500" b="1" u="sng" dirty="0" err="1">
                <a:solidFill>
                  <a:schemeClr val="bg1"/>
                </a:solidFill>
              </a:rPr>
              <a:t>keutamaan</a:t>
            </a:r>
            <a:r>
              <a:rPr lang="en-US" sz="1500" b="1" u="sng" dirty="0">
                <a:solidFill>
                  <a:schemeClr val="bg1"/>
                </a:solidFill>
              </a:rPr>
              <a:t> </a:t>
            </a:r>
            <a:r>
              <a:rPr lang="en-US" sz="1500" b="1" u="sng" dirty="0" err="1">
                <a:solidFill>
                  <a:schemeClr val="bg1"/>
                </a:solidFill>
              </a:rPr>
              <a:t>daripada</a:t>
            </a:r>
            <a:r>
              <a:rPr lang="en-US" sz="1500" b="1" u="sng" dirty="0">
                <a:solidFill>
                  <a:schemeClr val="bg1"/>
                </a:solidFill>
              </a:rPr>
              <a:t> </a:t>
            </a:r>
            <a:r>
              <a:rPr lang="en-US" sz="1500" b="1" u="sng" dirty="0" err="1">
                <a:solidFill>
                  <a:schemeClr val="bg1"/>
                </a:solidFill>
              </a:rPr>
              <a:t>sedekah</a:t>
            </a:r>
            <a:r>
              <a:rPr lang="en-US" sz="1500" b="1" u="sng" dirty="0">
                <a:solidFill>
                  <a:schemeClr val="bg1"/>
                </a:solidFill>
              </a:rPr>
              <a:t> di </a:t>
            </a:r>
            <a:r>
              <a:rPr lang="en-US" sz="1500" b="1" u="sng" dirty="0" err="1">
                <a:solidFill>
                  <a:schemeClr val="bg1"/>
                </a:solidFill>
              </a:rPr>
              <a:t>waktu</a:t>
            </a:r>
            <a:r>
              <a:rPr lang="en-US" sz="1500" b="1" u="sng" dirty="0">
                <a:solidFill>
                  <a:schemeClr val="bg1"/>
                </a:solidFill>
              </a:rPr>
              <a:t> </a:t>
            </a:r>
            <a:r>
              <a:rPr lang="en-US" sz="1500" b="1" u="sng" dirty="0" err="1">
                <a:solidFill>
                  <a:schemeClr val="bg1"/>
                </a:solidFill>
              </a:rPr>
              <a:t>lainnya</a:t>
            </a:r>
            <a:r>
              <a:rPr lang="en-US" sz="1500" b="1" u="sng" dirty="0">
                <a:solidFill>
                  <a:schemeClr val="bg1"/>
                </a:solidFill>
              </a:rPr>
              <a:t>.</a:t>
            </a:r>
            <a:r>
              <a:rPr lang="en-US" sz="1500" b="1" dirty="0" smtClean="0">
                <a:solidFill>
                  <a:schemeClr val="bg1"/>
                </a:solidFill>
              </a:rPr>
              <a:t/>
            </a:r>
            <a:br>
              <a:rPr lang="en-US" sz="1500" b="1" dirty="0" smtClean="0">
                <a:solidFill>
                  <a:schemeClr val="bg1"/>
                </a:solidFill>
              </a:rPr>
            </a:br>
            <a:r>
              <a:rPr lang="en-US" sz="1500" b="1" dirty="0">
                <a:solidFill>
                  <a:schemeClr val="bg1"/>
                </a:solidFill>
              </a:rPr>
              <a:t>“</a:t>
            </a:r>
            <a:r>
              <a:rPr lang="en-US" sz="1500" b="1" dirty="0" err="1">
                <a:solidFill>
                  <a:schemeClr val="bg1"/>
                </a:solidFill>
              </a:rPr>
              <a:t>Tiada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sehari</a:t>
            </a:r>
            <a:r>
              <a:rPr lang="en-US" sz="1500" b="1" dirty="0">
                <a:solidFill>
                  <a:schemeClr val="bg1"/>
                </a:solidFill>
              </a:rPr>
              <a:t> pun </a:t>
            </a:r>
            <a:r>
              <a:rPr lang="en-US" sz="1500" b="1" dirty="0" err="1">
                <a:solidFill>
                  <a:schemeClr val="bg1"/>
                </a:solidFill>
              </a:rPr>
              <a:t>sekalian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hamba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memasuki</a:t>
            </a:r>
            <a:r>
              <a:rPr lang="en-US" sz="1500" b="1" dirty="0">
                <a:solidFill>
                  <a:srgbClr val="FFC000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suatu</a:t>
            </a:r>
            <a:r>
              <a:rPr lang="en-US" sz="1500" b="1" dirty="0">
                <a:solidFill>
                  <a:srgbClr val="FFC000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pagi</a:t>
            </a:r>
            <a:r>
              <a:rPr lang="en-US" sz="1500" b="1" dirty="0">
                <a:solidFill>
                  <a:schemeClr val="bg1"/>
                </a:solidFill>
              </a:rPr>
              <a:t>, </a:t>
            </a:r>
            <a:r>
              <a:rPr lang="en-US" sz="1500" b="1" dirty="0" err="1">
                <a:solidFill>
                  <a:schemeClr val="bg1"/>
                </a:solidFill>
              </a:rPr>
              <a:t>kecuali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ada</a:t>
            </a:r>
            <a:r>
              <a:rPr lang="en-US" sz="1500" b="1" dirty="0">
                <a:solidFill>
                  <a:srgbClr val="FFC000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dua</a:t>
            </a:r>
            <a:r>
              <a:rPr lang="en-US" sz="1500" b="1" dirty="0">
                <a:solidFill>
                  <a:srgbClr val="FFC000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malaikat</a:t>
            </a:r>
            <a:r>
              <a:rPr lang="en-US" sz="1500" b="1" dirty="0">
                <a:solidFill>
                  <a:srgbClr val="FFC000"/>
                </a:solidFill>
              </a:rPr>
              <a:t> yang </a:t>
            </a:r>
            <a:r>
              <a:rPr lang="en-US" sz="1500" b="1" dirty="0" err="1">
                <a:solidFill>
                  <a:srgbClr val="FFC000"/>
                </a:solidFill>
              </a:rPr>
              <a:t>turun</a:t>
            </a:r>
            <a:r>
              <a:rPr lang="en-US" sz="1500" b="1" dirty="0">
                <a:solidFill>
                  <a:schemeClr val="bg1"/>
                </a:solidFill>
              </a:rPr>
              <a:t>. </a:t>
            </a:r>
            <a:r>
              <a:rPr lang="en-US" sz="1500" b="1" dirty="0" smtClean="0">
                <a:solidFill>
                  <a:schemeClr val="bg1"/>
                </a:solidFill>
              </a:rPr>
              <a:t>Salah </a:t>
            </a:r>
            <a:r>
              <a:rPr lang="en-US" sz="1500" b="1" dirty="0" err="1">
                <a:solidFill>
                  <a:schemeClr val="bg1"/>
                </a:solidFill>
              </a:rPr>
              <a:t>satu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dari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malaikat</a:t>
            </a:r>
            <a:r>
              <a:rPr lang="en-US" sz="1500" b="1" dirty="0">
                <a:solidFill>
                  <a:srgbClr val="FFC000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berkata</a:t>
            </a:r>
            <a:r>
              <a:rPr lang="en-US" sz="1500" b="1" dirty="0" smtClean="0">
                <a:solidFill>
                  <a:schemeClr val="bg1"/>
                </a:solidFill>
              </a:rPr>
              <a:t>, </a:t>
            </a:r>
            <a:r>
              <a:rPr lang="en-US" sz="1500" b="1" dirty="0" smtClean="0">
                <a:solidFill>
                  <a:srgbClr val="92D050"/>
                </a:solidFill>
              </a:rPr>
              <a:t>‘</a:t>
            </a:r>
            <a:r>
              <a:rPr lang="en-US" sz="1500" b="1" dirty="0" err="1">
                <a:solidFill>
                  <a:srgbClr val="92D050"/>
                </a:solidFill>
              </a:rPr>
              <a:t>Ya</a:t>
            </a:r>
            <a:r>
              <a:rPr lang="en-US" sz="1500" b="1" dirty="0">
                <a:solidFill>
                  <a:srgbClr val="92D050"/>
                </a:solidFill>
              </a:rPr>
              <a:t> Allah, </a:t>
            </a:r>
            <a:r>
              <a:rPr lang="en-US" sz="1500" b="1" dirty="0" err="1">
                <a:solidFill>
                  <a:srgbClr val="92D050"/>
                </a:solidFill>
              </a:rPr>
              <a:t>berikanlah</a:t>
            </a:r>
            <a:r>
              <a:rPr lang="en-US" sz="1500" b="1" dirty="0">
                <a:solidFill>
                  <a:srgbClr val="92D050"/>
                </a:solidFill>
              </a:rPr>
              <a:t> </a:t>
            </a:r>
            <a:r>
              <a:rPr lang="en-US" sz="1500" b="1" dirty="0" err="1">
                <a:solidFill>
                  <a:srgbClr val="92D050"/>
                </a:solidFill>
              </a:rPr>
              <a:t>rezeki</a:t>
            </a:r>
            <a:r>
              <a:rPr lang="en-US" sz="1500" b="1" dirty="0">
                <a:solidFill>
                  <a:srgbClr val="92D050"/>
                </a:solidFill>
              </a:rPr>
              <a:t> </a:t>
            </a:r>
            <a:endParaRPr lang="en-US" sz="1500" b="1" dirty="0" smtClean="0">
              <a:solidFill>
                <a:srgbClr val="92D050"/>
              </a:solidFill>
            </a:endParaRPr>
          </a:p>
          <a:p>
            <a:pPr algn="ctr"/>
            <a:r>
              <a:rPr lang="en-US" sz="1500" b="1" dirty="0" err="1">
                <a:solidFill>
                  <a:srgbClr val="92D050"/>
                </a:solidFill>
              </a:rPr>
              <a:t>k</a:t>
            </a:r>
            <a:r>
              <a:rPr lang="en-US" sz="1500" b="1" dirty="0" err="1" smtClean="0">
                <a:solidFill>
                  <a:srgbClr val="92D050"/>
                </a:solidFill>
              </a:rPr>
              <a:t>epada</a:t>
            </a:r>
            <a:r>
              <a:rPr lang="en-US" sz="1500" b="1" dirty="0" smtClean="0">
                <a:solidFill>
                  <a:srgbClr val="92D050"/>
                </a:solidFill>
              </a:rPr>
              <a:t> orang yang </a:t>
            </a:r>
            <a:r>
              <a:rPr lang="en-US" sz="1500" b="1" dirty="0" err="1" smtClean="0">
                <a:solidFill>
                  <a:srgbClr val="92D050"/>
                </a:solidFill>
              </a:rPr>
              <a:t>menafkahkan</a:t>
            </a:r>
            <a:r>
              <a:rPr lang="en-US" sz="1500" b="1" dirty="0" smtClean="0">
                <a:solidFill>
                  <a:srgbClr val="92D050"/>
                </a:solidFill>
              </a:rPr>
              <a:t> </a:t>
            </a:r>
            <a:r>
              <a:rPr lang="en-US" sz="1500" b="1" dirty="0" err="1">
                <a:solidFill>
                  <a:srgbClr val="92D050"/>
                </a:solidFill>
              </a:rPr>
              <a:t>hartanya</a:t>
            </a:r>
            <a:r>
              <a:rPr lang="en-US" sz="1500" b="1" dirty="0" smtClean="0">
                <a:solidFill>
                  <a:srgbClr val="92D050"/>
                </a:solidFill>
              </a:rPr>
              <a:t>’.</a:t>
            </a:r>
            <a:r>
              <a:rPr lang="en-US" sz="1500" b="1" dirty="0" smtClean="0">
                <a:solidFill>
                  <a:schemeClr val="bg1"/>
                </a:solidFill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</a:rPr>
              <a:t>Sementara</a:t>
            </a:r>
            <a:r>
              <a:rPr lang="en-US" sz="1500" b="1" dirty="0" smtClean="0">
                <a:solidFill>
                  <a:schemeClr val="bg1"/>
                </a:solidFill>
              </a:rPr>
              <a:t> </a:t>
            </a:r>
            <a:r>
              <a:rPr lang="en-US" sz="1500" b="1" dirty="0">
                <a:solidFill>
                  <a:srgbClr val="FFC000"/>
                </a:solidFill>
              </a:rPr>
              <a:t>yang lain </a:t>
            </a:r>
            <a:r>
              <a:rPr lang="en-US" sz="1500" b="1" dirty="0" err="1">
                <a:solidFill>
                  <a:srgbClr val="FFC000"/>
                </a:solidFill>
              </a:rPr>
              <a:t>berkata</a:t>
            </a:r>
            <a:r>
              <a:rPr lang="en-US" sz="1500" b="1" dirty="0">
                <a:solidFill>
                  <a:schemeClr val="bg1"/>
                </a:solidFill>
              </a:rPr>
              <a:t>, </a:t>
            </a:r>
            <a:r>
              <a:rPr lang="en-US" sz="1500" b="1" dirty="0" smtClean="0">
                <a:solidFill>
                  <a:schemeClr val="bg1"/>
                </a:solidFill>
              </a:rPr>
              <a:t>‘</a:t>
            </a:r>
            <a:r>
              <a:rPr lang="en-US" sz="1500" b="1" dirty="0" err="1">
                <a:solidFill>
                  <a:schemeClr val="bg1"/>
                </a:solidFill>
              </a:rPr>
              <a:t>Ya</a:t>
            </a:r>
            <a:r>
              <a:rPr lang="en-US" sz="1500" b="1" dirty="0">
                <a:solidFill>
                  <a:schemeClr val="bg1"/>
                </a:solidFill>
              </a:rPr>
              <a:t> Allah, </a:t>
            </a:r>
            <a:r>
              <a:rPr lang="en-US" sz="1500" b="1" dirty="0" err="1">
                <a:solidFill>
                  <a:schemeClr val="bg1"/>
                </a:solidFill>
              </a:rPr>
              <a:t>kurangkanlah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dari</a:t>
            </a:r>
            <a:r>
              <a:rPr lang="en-US" sz="1500" b="1" dirty="0">
                <a:solidFill>
                  <a:schemeClr val="bg1"/>
                </a:solidFill>
              </a:rPr>
              <a:t> yang </a:t>
            </a:r>
            <a:r>
              <a:rPr lang="en-US" sz="1500" b="1" dirty="0" err="1">
                <a:solidFill>
                  <a:schemeClr val="bg1"/>
                </a:solidFill>
              </a:rPr>
              <a:t>dimiliki</a:t>
            </a:r>
            <a:r>
              <a:rPr lang="en-US" sz="1500" b="1" dirty="0">
                <a:solidFill>
                  <a:schemeClr val="bg1"/>
                </a:solidFill>
              </a:rPr>
              <a:t> orang yang </a:t>
            </a:r>
            <a:r>
              <a:rPr lang="en-US" sz="1500" b="1" dirty="0" err="1">
                <a:solidFill>
                  <a:schemeClr val="bg1"/>
                </a:solidFill>
              </a:rPr>
              <a:t>menahan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hartanya</a:t>
            </a:r>
            <a:r>
              <a:rPr lang="en-US" sz="1500" b="1" dirty="0" smtClean="0">
                <a:solidFill>
                  <a:schemeClr val="bg1"/>
                </a:solidFill>
              </a:rPr>
              <a:t>’.”</a:t>
            </a:r>
          </a:p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 </a:t>
            </a:r>
            <a:r>
              <a:rPr lang="en-US" sz="1500" b="1" dirty="0">
                <a:solidFill>
                  <a:schemeClr val="bg1"/>
                </a:solidFill>
              </a:rPr>
              <a:t>(HR Bukhari </a:t>
            </a:r>
            <a:r>
              <a:rPr lang="en-US" sz="1500" b="1" dirty="0" err="1">
                <a:solidFill>
                  <a:schemeClr val="bg1"/>
                </a:solidFill>
              </a:rPr>
              <a:t>dan</a:t>
            </a:r>
            <a:r>
              <a:rPr lang="en-US" sz="1500" b="1" dirty="0">
                <a:solidFill>
                  <a:schemeClr val="bg1"/>
                </a:solidFill>
              </a:rPr>
              <a:t> Muslim).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41305" y="270933"/>
            <a:ext cx="3062039" cy="503130"/>
            <a:chOff x="9375251" y="140591"/>
            <a:chExt cx="3062039" cy="503130"/>
          </a:xfrm>
        </p:grpSpPr>
        <p:sp>
          <p:nvSpPr>
            <p:cNvPr id="24" name="Freeform: Shape 116">
              <a:extLst>
                <a:ext uri="{FF2B5EF4-FFF2-40B4-BE49-F238E27FC236}">
                  <a16:creationId xmlns:a16="http://schemas.microsoft.com/office/drawing/2014/main" id="{F5F9C182-5DF2-44DB-83D7-D744B465802F}"/>
                </a:ext>
              </a:extLst>
            </p:cNvPr>
            <p:cNvSpPr/>
            <p:nvPr/>
          </p:nvSpPr>
          <p:spPr>
            <a:xfrm>
              <a:off x="9375251" y="155605"/>
              <a:ext cx="450031" cy="481253"/>
            </a:xfrm>
            <a:custGeom>
              <a:avLst/>
              <a:gdLst>
                <a:gd name="connsiteX0" fmla="*/ 1712530 w 3587043"/>
                <a:gd name="connsiteY0" fmla="*/ 0 h 3835908"/>
                <a:gd name="connsiteX1" fmla="*/ 1581456 w 3587043"/>
                <a:gd name="connsiteY1" fmla="*/ 63142 h 3835908"/>
                <a:gd name="connsiteX2" fmla="*/ 670114 w 3587043"/>
                <a:gd name="connsiteY2" fmla="*/ 1594358 h 3835908"/>
                <a:gd name="connsiteX3" fmla="*/ 2411507 w 3587043"/>
                <a:gd name="connsiteY3" fmla="*/ 3335751 h 3835908"/>
                <a:gd name="connsiteX4" fmla="*/ 3519195 w 3587043"/>
                <a:gd name="connsiteY4" fmla="*/ 2938102 h 3835908"/>
                <a:gd name="connsiteX5" fmla="*/ 3587043 w 3587043"/>
                <a:gd name="connsiteY5" fmla="*/ 2876437 h 3835908"/>
                <a:gd name="connsiteX6" fmla="*/ 3519502 w 3587043"/>
                <a:gd name="connsiteY6" fmla="*/ 2987613 h 3835908"/>
                <a:gd name="connsiteX7" fmla="*/ 1924050 w 3587043"/>
                <a:gd name="connsiteY7" fmla="*/ 3835908 h 3835908"/>
                <a:gd name="connsiteX8" fmla="*/ 0 w 3587043"/>
                <a:gd name="connsiteY8" fmla="*/ 1911858 h 3835908"/>
                <a:gd name="connsiteX9" fmla="*/ 1536287 w 3587043"/>
                <a:gd name="connsiteY9" fmla="*/ 26898 h 383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7043" h="3835908">
                  <a:moveTo>
                    <a:pt x="1712530" y="0"/>
                  </a:moveTo>
                  <a:lnTo>
                    <a:pt x="1581456" y="63142"/>
                  </a:lnTo>
                  <a:cubicBezTo>
                    <a:pt x="1038620" y="358028"/>
                    <a:pt x="670114" y="933158"/>
                    <a:pt x="670114" y="1594358"/>
                  </a:cubicBezTo>
                  <a:cubicBezTo>
                    <a:pt x="670114" y="2556103"/>
                    <a:pt x="1449762" y="3335751"/>
                    <a:pt x="2411507" y="3335751"/>
                  </a:cubicBezTo>
                  <a:cubicBezTo>
                    <a:pt x="2832271" y="3335751"/>
                    <a:pt x="3218180" y="3186522"/>
                    <a:pt x="3519195" y="2938102"/>
                  </a:cubicBezTo>
                  <a:lnTo>
                    <a:pt x="3587043" y="2876437"/>
                  </a:lnTo>
                  <a:lnTo>
                    <a:pt x="3519502" y="2987613"/>
                  </a:lnTo>
                  <a:cubicBezTo>
                    <a:pt x="3173737" y="3499413"/>
                    <a:pt x="2588190" y="3835908"/>
                    <a:pt x="1924050" y="3835908"/>
                  </a:cubicBezTo>
                  <a:cubicBezTo>
                    <a:pt x="861427" y="3835908"/>
                    <a:pt x="0" y="2974481"/>
                    <a:pt x="0" y="1911858"/>
                  </a:cubicBezTo>
                  <a:cubicBezTo>
                    <a:pt x="0" y="982063"/>
                    <a:pt x="659530" y="206309"/>
                    <a:pt x="1536287" y="268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482600">
                <a:srgbClr val="7030A0">
                  <a:alpha val="40000"/>
                </a:srgbClr>
              </a:glow>
              <a:innerShdw blurRad="152400" dist="292100" dir="18900000">
                <a:schemeClr val="bg1">
                  <a:lumMod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100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494742" y="140591"/>
              <a:ext cx="2942548" cy="503130"/>
              <a:chOff x="9451891" y="-646316"/>
              <a:chExt cx="2942548" cy="50313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9663890" y="-646316"/>
                <a:ext cx="18325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chemeClr val="bg1"/>
                    </a:solidFill>
                    <a:latin typeface="Doppio One" panose="02010603030000020804" pitchFamily="2" charset="0"/>
                  </a:rPr>
                  <a:t>Keutamaan</a:t>
                </a:r>
                <a:endParaRPr lang="en-US" sz="2400" b="1" dirty="0">
                  <a:solidFill>
                    <a:schemeClr val="bg1"/>
                  </a:solidFill>
                  <a:latin typeface="Doppio One" panose="02010603030000020804" pitchFamily="2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312091" y="-604851"/>
                <a:ext cx="1082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chemeClr val="bg1"/>
                    </a:solidFill>
                    <a:latin typeface="Grandstander Black" pitchFamily="2" charset="0"/>
                  </a:rPr>
                  <a:t>Subuh</a:t>
                </a:r>
                <a:endParaRPr lang="en-US" sz="2400" b="1" dirty="0">
                  <a:solidFill>
                    <a:schemeClr val="bg1"/>
                  </a:solidFill>
                  <a:latin typeface="Grandstander Black" pitchFamily="2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451891" y="-627833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Doppio One" panose="02010603030000020804" pitchFamily="2" charset="0"/>
                  </a:rPr>
                  <a:t>#</a:t>
                </a:r>
                <a:endParaRPr lang="en-US" sz="2400" b="1" dirty="0">
                  <a:solidFill>
                    <a:schemeClr val="bg1"/>
                  </a:solidFill>
                  <a:latin typeface="Doppio One" panose="02010603030000020804" pitchFamily="2" charset="0"/>
                </a:endParaRPr>
              </a:p>
            </p:txBody>
          </p:sp>
        </p:grpSp>
      </p:grpSp>
      <p:sp>
        <p:nvSpPr>
          <p:cNvPr id="3" name="Flowchart: Alternate Process 2"/>
          <p:cNvSpPr/>
          <p:nvPr/>
        </p:nvSpPr>
        <p:spPr>
          <a:xfrm>
            <a:off x="949689" y="3475376"/>
            <a:ext cx="1503085" cy="457200"/>
          </a:xfrm>
          <a:prstGeom prst="flowChartAlternateProcess">
            <a:avLst/>
          </a:prstGeom>
          <a:gradFill>
            <a:gsLst>
              <a:gs pos="0">
                <a:srgbClr val="70AD47"/>
              </a:gs>
              <a:gs pos="100000">
                <a:srgbClr val="43682A"/>
              </a:gs>
            </a:gsLst>
            <a:lin ang="5400000" scaled="1"/>
          </a:gradFill>
          <a:ln>
            <a:noFill/>
          </a:ln>
          <a:effectLst>
            <a:outerShdw blurRad="177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Kode</a:t>
            </a:r>
            <a:r>
              <a:rPr lang="en-US" b="1" dirty="0" smtClean="0"/>
              <a:t> : BRS</a:t>
            </a:r>
            <a:endParaRPr lang="en-US" b="1" dirty="0"/>
          </a:p>
        </p:txBody>
      </p:sp>
      <p:sp>
        <p:nvSpPr>
          <p:cNvPr id="41" name="Flowchart: Alternate Process 40"/>
          <p:cNvSpPr/>
          <p:nvPr/>
        </p:nvSpPr>
        <p:spPr>
          <a:xfrm>
            <a:off x="6486330" y="3520394"/>
            <a:ext cx="1711103" cy="457200"/>
          </a:xfrm>
          <a:prstGeom prst="flowChartAlternateProcess">
            <a:avLst/>
          </a:prstGeom>
          <a:gradFill>
            <a:gsLst>
              <a:gs pos="0">
                <a:srgbClr val="70AD47"/>
              </a:gs>
              <a:gs pos="100000">
                <a:srgbClr val="43682A"/>
              </a:gs>
            </a:gsLst>
            <a:lin ang="5400000" scaled="1"/>
          </a:gradFill>
          <a:ln>
            <a:noFill/>
          </a:ln>
          <a:effectLst>
            <a:outerShdw blurRad="177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Kode</a:t>
            </a:r>
            <a:r>
              <a:rPr lang="en-US" b="1" dirty="0" smtClean="0"/>
              <a:t> : NTR</a:t>
            </a:r>
            <a:endParaRPr lang="en-US" b="1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679986" y="5530679"/>
            <a:ext cx="4879814" cy="26849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Info / </a:t>
            </a:r>
            <a:r>
              <a:rPr lang="en-US" b="1" dirty="0" err="1" smtClean="0"/>
              <a:t>Konfirmasi</a:t>
            </a:r>
            <a:r>
              <a:rPr lang="en-US" b="1" dirty="0" smtClean="0"/>
              <a:t> : 08161402797 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Dwi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Artiningsih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8705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21237" y="1969991"/>
            <a:ext cx="4070153" cy="2656588"/>
            <a:chOff x="3821237" y="1969991"/>
            <a:chExt cx="4070153" cy="26565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0535" y="1969991"/>
              <a:ext cx="3454876" cy="17710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081661" y="3741025"/>
              <a:ext cx="17746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err="1" smtClean="0">
                  <a:ln>
                    <a:solidFill>
                      <a:schemeClr val="bg1"/>
                    </a:solidFill>
                  </a:ln>
                  <a:solidFill>
                    <a:srgbClr val="ED7D31"/>
                  </a:solidFill>
                </a:rPr>
                <a:t>Sinergi</a:t>
              </a:r>
              <a:endParaRPr lang="en-US" sz="4400" b="1" dirty="0">
                <a:ln>
                  <a:solidFill>
                    <a:schemeClr val="bg1"/>
                  </a:solidFill>
                </a:ln>
                <a:solidFill>
                  <a:srgbClr val="ED7D3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42095" y="3741024"/>
              <a:ext cx="16626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err="1" smtClean="0">
                  <a:ln>
                    <a:solidFill>
                      <a:schemeClr val="bg1"/>
                    </a:solidFill>
                  </a:ln>
                  <a:solidFill>
                    <a:srgbClr val="92D050"/>
                  </a:solidFill>
                </a:rPr>
                <a:t>Subuh</a:t>
              </a:r>
              <a:endParaRPr lang="en-US" sz="4400" b="1" dirty="0">
                <a:ln>
                  <a:solidFill>
                    <a:schemeClr val="bg1"/>
                  </a:solidFill>
                </a:ln>
                <a:solidFill>
                  <a:srgbClr val="92D05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1237" y="4288025"/>
              <a:ext cx="4070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pc="300" dirty="0">
                  <a:solidFill>
                    <a:schemeClr val="bg1"/>
                  </a:solidFill>
                </a:rPr>
                <a:t>#</a:t>
              </a:r>
              <a:r>
                <a:rPr lang="en-US" sz="1600" b="1" spc="300" dirty="0" err="1">
                  <a:solidFill>
                    <a:schemeClr val="bg1"/>
                  </a:solidFill>
                </a:rPr>
                <a:t>BersamaGapaiKeutamaanSubuh</a:t>
              </a:r>
              <a:endParaRPr lang="en-US" sz="1600" b="1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2979845" y="652390"/>
            <a:ext cx="5524500" cy="5524500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4978" y="2360521"/>
            <a:ext cx="8140421" cy="1689099"/>
            <a:chOff x="2294978" y="2360521"/>
            <a:chExt cx="8140421" cy="16890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978" y="2374577"/>
              <a:ext cx="3267622" cy="16750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35554" y="2360521"/>
              <a:ext cx="257442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 err="1" smtClean="0">
                  <a:ln>
                    <a:solidFill>
                      <a:schemeClr val="bg1"/>
                    </a:solidFill>
                  </a:ln>
                  <a:solidFill>
                    <a:srgbClr val="ED7D31"/>
                  </a:solidFill>
                </a:rPr>
                <a:t>Sinergi</a:t>
              </a:r>
              <a:endParaRPr lang="en-US" sz="6600" b="1" dirty="0">
                <a:ln>
                  <a:solidFill>
                    <a:schemeClr val="bg1"/>
                  </a:solidFill>
                </a:ln>
                <a:solidFill>
                  <a:srgbClr val="ED7D3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5383" y="2374577"/>
              <a:ext cx="240001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 err="1" smtClean="0">
                  <a:ln>
                    <a:solidFill>
                      <a:schemeClr val="bg1"/>
                    </a:solidFill>
                  </a:ln>
                  <a:solidFill>
                    <a:srgbClr val="92D050"/>
                  </a:solidFill>
                </a:rPr>
                <a:t>Subuh</a:t>
              </a:r>
              <a:endParaRPr lang="en-US" sz="6600" b="1" dirty="0">
                <a:ln>
                  <a:solidFill>
                    <a:schemeClr val="bg1"/>
                  </a:solidFill>
                </a:ln>
                <a:solidFill>
                  <a:srgbClr val="92D05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50756" y="3296574"/>
              <a:ext cx="4784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pc="300" dirty="0">
                  <a:solidFill>
                    <a:schemeClr val="bg2">
                      <a:lumMod val="25000"/>
                    </a:schemeClr>
                  </a:solidFill>
                </a:rPr>
                <a:t>#</a:t>
              </a:r>
              <a:r>
                <a:rPr lang="en-US" sz="2000" b="1" spc="300" dirty="0" err="1">
                  <a:solidFill>
                    <a:schemeClr val="bg2">
                      <a:lumMod val="25000"/>
                    </a:schemeClr>
                  </a:solidFill>
                </a:rPr>
                <a:t>BersamaGapaiKeutamaanSubuh</a:t>
              </a:r>
              <a:endParaRPr lang="en-US" sz="2000" b="1" spc="3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56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00133A"/>
            </a:gs>
            <a:gs pos="97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39543"/>
            <a:ext cx="12192000" cy="718457"/>
          </a:xfrm>
          <a:prstGeom prst="rect">
            <a:avLst/>
          </a:prstGeom>
          <a:solidFill>
            <a:srgbClr val="9A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241" y="1851522"/>
            <a:ext cx="105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Tanggal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892801"/>
            <a:ext cx="2017486" cy="4934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154057"/>
            <a:ext cx="2017486" cy="235858"/>
          </a:xfrm>
          <a:prstGeom prst="rect">
            <a:avLst/>
          </a:prstGeom>
          <a:solidFill>
            <a:srgbClr val="ED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95241" y="2642830"/>
            <a:ext cx="1058944" cy="2918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-8712"/>
            <a:ext cx="12192000" cy="952770"/>
          </a:xfrm>
          <a:prstGeom prst="rect">
            <a:avLst/>
          </a:prstGeom>
          <a:gradFill flip="none" rotWithShape="1">
            <a:gsLst>
              <a:gs pos="56000">
                <a:srgbClr val="002060"/>
              </a:gs>
              <a:gs pos="97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152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4185" y="1899636"/>
            <a:ext cx="1939767" cy="377372"/>
          </a:xfrm>
          <a:prstGeom prst="rect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9169" y="2585001"/>
            <a:ext cx="205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Pemasukan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Terakhir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0993" y="-71605"/>
            <a:ext cx="7473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usso One" panose="02000503050000020004" pitchFamily="2" charset="0"/>
              </a:rPr>
              <a:t>Laporan</a:t>
            </a:r>
            <a:r>
              <a:rPr lang="en-US" sz="6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usso One" panose="02000503050000020004" pitchFamily="2" charset="0"/>
              </a:rPr>
              <a:t> </a:t>
            </a:r>
            <a:r>
              <a:rPr lang="en-US" sz="60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usso One" panose="02000503050000020004" pitchFamily="2" charset="0"/>
              </a:rPr>
              <a:t>Distribusi</a:t>
            </a:r>
            <a:endParaRPr lang="en-US" sz="6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usso One" panose="0200050305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644" y="28129"/>
            <a:ext cx="1419356" cy="94343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393952" y="2515329"/>
            <a:ext cx="2423886" cy="436935"/>
          </a:xfrm>
          <a:prstGeom prst="rect">
            <a:avLst/>
          </a:prstGeom>
          <a:noFill/>
          <a:ln w="31750">
            <a:solidFill>
              <a:srgbClr val="ED7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970881" y="3890537"/>
            <a:ext cx="1058944" cy="291891"/>
          </a:xfrm>
          <a:prstGeom prst="roundRect">
            <a:avLst/>
          </a:prstGeom>
          <a:solidFill>
            <a:srgbClr val="ED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5241" y="1377595"/>
            <a:ext cx="92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Lokasi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54185" y="1377595"/>
            <a:ext cx="3379073" cy="425486"/>
          </a:xfrm>
          <a:prstGeom prst="rect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5241" y="3824366"/>
            <a:ext cx="17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Total </a:t>
            </a:r>
            <a:r>
              <a:rPr lang="en-US" dirty="0" err="1" smtClean="0">
                <a:solidFill>
                  <a:sysClr val="windowText" lastClr="000000"/>
                </a:solidFill>
              </a:rPr>
              <a:t>penyaluran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87960" y="3754704"/>
            <a:ext cx="2423886" cy="436935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9995" y="2126754"/>
            <a:ext cx="71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Beras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19" y="6271092"/>
            <a:ext cx="5509120" cy="61413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5" y="72746"/>
            <a:ext cx="2474159" cy="746026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2924751" y="2512348"/>
            <a:ext cx="469201" cy="436935"/>
          </a:xfrm>
          <a:prstGeom prst="rect">
            <a:avLst/>
          </a:prstGeom>
          <a:solidFill>
            <a:srgbClr val="ED7A2C"/>
          </a:solidFill>
          <a:ln w="31750">
            <a:solidFill>
              <a:srgbClr val="ED7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905042" y="3752095"/>
            <a:ext cx="469201" cy="436935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536321" y="1377595"/>
            <a:ext cx="170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Sragen</a:t>
            </a:r>
            <a:r>
              <a:rPr lang="en-US" b="1" dirty="0" smtClean="0">
                <a:solidFill>
                  <a:schemeClr val="bg1"/>
                </a:solidFill>
              </a:rPr>
              <a:t> &amp; </a:t>
            </a:r>
            <a:r>
              <a:rPr lang="en-US" b="1" dirty="0" err="1" smtClean="0">
                <a:solidFill>
                  <a:schemeClr val="bg1"/>
                </a:solidFill>
              </a:rPr>
              <a:t>Klaten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51831" y="188463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23 April 2021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24751" y="25276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Rp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50020" y="37899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ysClr val="windowText" lastClr="000000"/>
                </a:solidFill>
              </a:rPr>
              <a:t>Rp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93952" y="3002227"/>
            <a:ext cx="2423886" cy="436935"/>
          </a:xfrm>
          <a:prstGeom prst="rect">
            <a:avLst/>
          </a:prstGeom>
          <a:noFill/>
          <a:ln w="31750">
            <a:solidFill>
              <a:srgbClr val="ED7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844774" y="3005750"/>
            <a:ext cx="469201" cy="436935"/>
          </a:xfrm>
          <a:prstGeom prst="rect">
            <a:avLst/>
          </a:prstGeom>
          <a:solidFill>
            <a:srgbClr val="ED7A2C"/>
          </a:solidFill>
          <a:ln w="31750">
            <a:solidFill>
              <a:srgbClr val="ED7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844774" y="302109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500788" y="4347372"/>
            <a:ext cx="1325571" cy="436935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26360" y="4347508"/>
            <a:ext cx="1145940" cy="436935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871338" y="4385317"/>
            <a:ext cx="117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KG [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beras</a:t>
            </a:r>
            <a:r>
              <a:rPr lang="en-US" b="1" dirty="0" smtClean="0">
                <a:solidFill>
                  <a:sysClr val="windowText" lastClr="000000"/>
                </a:solidFill>
              </a:rPr>
              <a:t>]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25563" y="38045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090813" y="3756158"/>
            <a:ext cx="488646" cy="436935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09693" y="3753771"/>
            <a:ext cx="469201" cy="436935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654671" y="3791580"/>
            <a:ext cx="44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KG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55723" y="43775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=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03308" y="4372688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Distribusi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217027" y="2455385"/>
            <a:ext cx="3569425" cy="436935"/>
          </a:xfrm>
          <a:prstGeom prst="rect">
            <a:avLst/>
          </a:prstGeom>
          <a:noFill/>
          <a:ln w="31750">
            <a:solidFill>
              <a:srgbClr val="ED7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014326" y="20481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Nutrisi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747827" y="2452404"/>
            <a:ext cx="469201" cy="436935"/>
          </a:xfrm>
          <a:prstGeom prst="rect">
            <a:avLst/>
          </a:prstGeom>
          <a:solidFill>
            <a:srgbClr val="ED7A2C"/>
          </a:solidFill>
          <a:ln w="31750">
            <a:solidFill>
              <a:srgbClr val="ED7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747827" y="24677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Rp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575282" y="3172692"/>
            <a:ext cx="469201" cy="436935"/>
          </a:xfrm>
          <a:prstGeom prst="rect">
            <a:avLst/>
          </a:prstGeom>
          <a:noFill/>
          <a:ln w="31750">
            <a:solidFill>
              <a:srgbClr val="ED7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1071420" y="3176215"/>
            <a:ext cx="734685" cy="444620"/>
          </a:xfrm>
          <a:prstGeom prst="rect">
            <a:avLst/>
          </a:prstGeom>
          <a:solidFill>
            <a:srgbClr val="ED7A2C"/>
          </a:solidFill>
          <a:ln w="31750">
            <a:solidFill>
              <a:srgbClr val="ED7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1091070" y="3235298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Botol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814513" y="2899673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Sari </a:t>
            </a:r>
            <a:r>
              <a:rPr lang="en-US" b="1" dirty="0" err="1" smtClean="0">
                <a:solidFill>
                  <a:schemeClr val="bg1"/>
                </a:solidFill>
              </a:rPr>
              <a:t>Kurma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88594" y="3162086"/>
            <a:ext cx="469201" cy="436935"/>
          </a:xfrm>
          <a:prstGeom prst="rect">
            <a:avLst/>
          </a:prstGeom>
          <a:noFill/>
          <a:ln w="31750">
            <a:solidFill>
              <a:srgbClr val="ED7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284732" y="3165609"/>
            <a:ext cx="734685" cy="444620"/>
          </a:xfrm>
          <a:prstGeom prst="rect">
            <a:avLst/>
          </a:prstGeom>
          <a:solidFill>
            <a:srgbClr val="ED7A2C"/>
          </a:solidFill>
          <a:ln w="31750">
            <a:solidFill>
              <a:srgbClr val="ED7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304382" y="3224692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Botol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022150" y="2878558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Susu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Kambing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143661" y="3162086"/>
            <a:ext cx="469201" cy="436935"/>
          </a:xfrm>
          <a:prstGeom prst="rect">
            <a:avLst/>
          </a:prstGeom>
          <a:noFill/>
          <a:ln w="31750">
            <a:solidFill>
              <a:srgbClr val="ED7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9639799" y="3165609"/>
            <a:ext cx="734685" cy="444620"/>
          </a:xfrm>
          <a:prstGeom prst="rect">
            <a:avLst/>
          </a:prstGeom>
          <a:solidFill>
            <a:srgbClr val="ED7A2C"/>
          </a:solidFill>
          <a:ln w="31750">
            <a:solidFill>
              <a:srgbClr val="ED7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659449" y="3224692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Botol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586956" y="2869062"/>
            <a:ext cx="119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Extra Food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67544" y="285136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62174" y="286906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403587" y="4607706"/>
            <a:ext cx="469201" cy="43693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9877490" y="4608573"/>
            <a:ext cx="469201" cy="43693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0936281" y="4608890"/>
            <a:ext cx="469201" cy="43693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9901624" y="4348241"/>
            <a:ext cx="4203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423438" y="434819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942651" y="4348302"/>
            <a:ext cx="4203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538579" y="256712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285.000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785442" y="302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71695" y="3785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86532" y="378649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285.000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209132" y="43481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218556" y="43664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_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822187" y="4399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435421" y="392890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225.000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945486" y="4641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367043" y="3868103"/>
            <a:ext cx="1729457" cy="436935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884125" y="3865494"/>
            <a:ext cx="469201" cy="436935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7929103" y="390330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ysClr val="windowText" lastClr="000000"/>
                </a:solidFill>
              </a:rPr>
              <a:t>Rp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981445" y="4623256"/>
            <a:ext cx="184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Distribusi</a:t>
            </a:r>
            <a:r>
              <a:rPr lang="en-US" b="1" dirty="0" smtClean="0">
                <a:solidFill>
                  <a:schemeClr val="bg1"/>
                </a:solidFill>
              </a:rPr>
              <a:t> =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0135671" y="38835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0442936" y="3877746"/>
            <a:ext cx="469201" cy="436935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10489930" y="3638308"/>
            <a:ext cx="4203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0986870" y="3878444"/>
            <a:ext cx="469201" cy="436935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1532785" y="3865306"/>
            <a:ext cx="469201" cy="436935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11041523" y="3619152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1554208" y="3619152"/>
            <a:ext cx="4203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1416626" y="4602089"/>
            <a:ext cx="551790" cy="436935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2610735" y="4270365"/>
            <a:ext cx="4688653" cy="89554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>
            <a:off x="7884125" y="4359838"/>
            <a:ext cx="4190705" cy="89554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11350792" y="4666718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ysClr val="windowText" lastClr="000000"/>
                </a:solidFill>
              </a:rPr>
              <a:t>Botol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134447" y="132225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Rincian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150656" y="1346632"/>
            <a:ext cx="3379073" cy="383021"/>
          </a:xfrm>
          <a:prstGeom prst="rect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8217027" y="13441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_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217027" y="13297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8433439" y="1348136"/>
            <a:ext cx="279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15kg &amp; 5 </a:t>
            </a:r>
            <a:r>
              <a:rPr lang="en-US" b="1" dirty="0" err="1" smtClean="0">
                <a:solidFill>
                  <a:schemeClr val="bg1"/>
                </a:solidFill>
              </a:rPr>
              <a:t>Sarkum</a:t>
            </a:r>
            <a:r>
              <a:rPr lang="en-US" b="1" dirty="0" smtClean="0">
                <a:solidFill>
                  <a:schemeClr val="bg1"/>
                </a:solidFill>
              </a:rPr>
              <a:t> = PONPES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8161485" y="1729590"/>
            <a:ext cx="3379073" cy="347740"/>
          </a:xfrm>
          <a:prstGeom prst="rect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8217027" y="17264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_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217027" y="1712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8433439" y="1717742"/>
            <a:ext cx="315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15kg = Org </a:t>
            </a:r>
            <a:r>
              <a:rPr lang="en-US" b="1" dirty="0" err="1" smtClean="0">
                <a:solidFill>
                  <a:schemeClr val="bg1"/>
                </a:solidFill>
              </a:rPr>
              <a:t>yg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Membutuhkan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2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rgbClr val="00133A"/>
            </a:gs>
            <a:gs pos="97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39543"/>
            <a:ext cx="12192000" cy="718457"/>
          </a:xfrm>
          <a:prstGeom prst="rect">
            <a:avLst/>
          </a:prstGeom>
          <a:solidFill>
            <a:srgbClr val="9A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241" y="1851522"/>
            <a:ext cx="105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Tanggal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892801"/>
            <a:ext cx="2017486" cy="4934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154057"/>
            <a:ext cx="2017486" cy="235858"/>
          </a:xfrm>
          <a:prstGeom prst="rect">
            <a:avLst/>
          </a:prstGeom>
          <a:solidFill>
            <a:srgbClr val="ED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-8712"/>
            <a:ext cx="12192000" cy="952770"/>
          </a:xfrm>
          <a:prstGeom prst="rect">
            <a:avLst/>
          </a:prstGeom>
          <a:gradFill flip="none" rotWithShape="1">
            <a:gsLst>
              <a:gs pos="56000">
                <a:srgbClr val="002060"/>
              </a:gs>
              <a:gs pos="97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152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4185" y="1899636"/>
            <a:ext cx="1939767" cy="377372"/>
          </a:xfrm>
          <a:prstGeom prst="rect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00993" y="-71605"/>
            <a:ext cx="7473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usso One" panose="02000503050000020004" pitchFamily="2" charset="0"/>
              </a:rPr>
              <a:t>Laporan</a:t>
            </a:r>
            <a:r>
              <a:rPr lang="en-US" sz="6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usso One" panose="02000503050000020004" pitchFamily="2" charset="0"/>
              </a:rPr>
              <a:t> </a:t>
            </a:r>
            <a:r>
              <a:rPr lang="en-US" sz="60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usso One" panose="02000503050000020004" pitchFamily="2" charset="0"/>
              </a:rPr>
              <a:t>Distribusi</a:t>
            </a:r>
            <a:endParaRPr lang="en-US" sz="6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usso One" panose="0200050305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644" y="28129"/>
            <a:ext cx="1419356" cy="94343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774146" y="2747221"/>
            <a:ext cx="1058944" cy="2918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5241" y="1377595"/>
            <a:ext cx="92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Lokasi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54185" y="1377595"/>
            <a:ext cx="3379073" cy="425486"/>
          </a:xfrm>
          <a:prstGeom prst="rect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8506" y="2681050"/>
            <a:ext cx="17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Total </a:t>
            </a:r>
            <a:r>
              <a:rPr lang="en-US" dirty="0" err="1" smtClean="0">
                <a:solidFill>
                  <a:sysClr val="windowText" lastClr="000000"/>
                </a:solidFill>
              </a:rPr>
              <a:t>penyaluran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91225" y="2611388"/>
            <a:ext cx="2423886" cy="436935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9995" y="2126754"/>
            <a:ext cx="71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Beras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19" y="6271092"/>
            <a:ext cx="5509120" cy="61413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5" y="72746"/>
            <a:ext cx="2474159" cy="746026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2708307" y="2608779"/>
            <a:ext cx="469201" cy="436935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753285" y="26465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ysClr val="windowText" lastClr="000000"/>
                </a:solidFill>
              </a:rPr>
              <a:t>Rp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04053" y="3204056"/>
            <a:ext cx="1325571" cy="436935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629625" y="3204192"/>
            <a:ext cx="1145940" cy="436935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674603" y="3242001"/>
            <a:ext cx="117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KG [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beras</a:t>
            </a:r>
            <a:r>
              <a:rPr lang="en-US" b="1" dirty="0" smtClean="0">
                <a:solidFill>
                  <a:sysClr val="windowText" lastClr="000000"/>
                </a:solidFill>
              </a:rPr>
              <a:t>]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28828" y="26612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94078" y="2612842"/>
            <a:ext cx="488646" cy="436935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412958" y="2610455"/>
            <a:ext cx="469201" cy="436935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457936" y="2648264"/>
            <a:ext cx="44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KG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58988" y="32342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=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06573" y="3229372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Distribusi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035036" y="21435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Nutrisi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225902" y="3464390"/>
            <a:ext cx="469201" cy="43693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9699805" y="3465257"/>
            <a:ext cx="469201" cy="43693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0739546" y="3465574"/>
            <a:ext cx="469201" cy="43693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9704889" y="3204925"/>
            <a:ext cx="4203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226703" y="3204882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745916" y="3204986"/>
            <a:ext cx="4058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012397" y="32048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021821" y="32230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_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170308" y="2724787"/>
            <a:ext cx="1729457" cy="436935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87390" y="2722178"/>
            <a:ext cx="469201" cy="436935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7732368" y="275998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ysClr val="windowText" lastClr="000000"/>
                </a:solidFill>
              </a:rPr>
              <a:t>Rp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784710" y="3479940"/>
            <a:ext cx="184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Distribusi</a:t>
            </a:r>
            <a:r>
              <a:rPr lang="en-US" b="1" dirty="0" smtClean="0">
                <a:solidFill>
                  <a:schemeClr val="bg1"/>
                </a:solidFill>
              </a:rPr>
              <a:t> =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938936" y="2740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0246201" y="2734430"/>
            <a:ext cx="469201" cy="436935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10208130" y="2333816"/>
            <a:ext cx="5453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Sari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0790135" y="2735128"/>
            <a:ext cx="469201" cy="436935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1336050" y="2721990"/>
            <a:ext cx="469201" cy="436935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10731915" y="2475836"/>
            <a:ext cx="6579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Food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1234364" y="2475836"/>
            <a:ext cx="8436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Ettawa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1219891" y="3458773"/>
            <a:ext cx="551790" cy="436935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2414000" y="3127049"/>
            <a:ext cx="4688653" cy="89554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>
            <a:off x="7687390" y="3216522"/>
            <a:ext cx="4190705" cy="89554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11154057" y="3523402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ysClr val="windowText" lastClr="000000"/>
                </a:solidFill>
              </a:rPr>
              <a:t>Botol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134447" y="132225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Rincian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150656" y="1346632"/>
            <a:ext cx="3379073" cy="383021"/>
          </a:xfrm>
          <a:prstGeom prst="rect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8217027" y="13441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_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217027" y="13297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8161485" y="1729590"/>
            <a:ext cx="3379073" cy="347740"/>
          </a:xfrm>
          <a:prstGeom prst="rect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8217027" y="17264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_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217027" y="1712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6945" y="4453218"/>
            <a:ext cx="2171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Barakallahu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Fiikum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895920" y="4727357"/>
            <a:ext cx="6886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latin typeface="&amp;Championship" pitchFamily="2" charset="0"/>
              </a:rPr>
              <a:t>“ </a:t>
            </a:r>
            <a:r>
              <a:rPr lang="en-US" sz="4800" b="1" i="1" dirty="0" err="1" smtClean="0">
                <a:solidFill>
                  <a:schemeClr val="bg1"/>
                </a:solidFill>
                <a:latin typeface="&amp;Championship" pitchFamily="2" charset="0"/>
              </a:rPr>
              <a:t>Jangan</a:t>
            </a:r>
            <a:r>
              <a:rPr lang="en-US" sz="4800" b="1" i="1" dirty="0" smtClean="0">
                <a:solidFill>
                  <a:schemeClr val="bg1"/>
                </a:solidFill>
                <a:latin typeface="&amp;Championship" pitchFamily="2" charset="0"/>
              </a:rPr>
              <a:t> </a:t>
            </a:r>
            <a:r>
              <a:rPr lang="en-US" sz="4800" b="1" i="1" dirty="0" err="1" smtClean="0">
                <a:solidFill>
                  <a:schemeClr val="bg1"/>
                </a:solidFill>
                <a:latin typeface="&amp;Championship" pitchFamily="2" charset="0"/>
              </a:rPr>
              <a:t>Lelah</a:t>
            </a:r>
            <a:r>
              <a:rPr lang="en-US" sz="4800" b="1" i="1" dirty="0" smtClean="0">
                <a:solidFill>
                  <a:schemeClr val="bg1"/>
                </a:solidFill>
                <a:latin typeface="&amp;Championship" pitchFamily="2" charset="0"/>
              </a:rPr>
              <a:t> </a:t>
            </a:r>
            <a:r>
              <a:rPr lang="en-US" sz="4800" b="1" i="1" dirty="0" err="1" smtClean="0">
                <a:solidFill>
                  <a:schemeClr val="bg1"/>
                </a:solidFill>
                <a:latin typeface="&amp;Championship" pitchFamily="2" charset="0"/>
              </a:rPr>
              <a:t>Jadi</a:t>
            </a:r>
            <a:r>
              <a:rPr lang="en-US" sz="4800" b="1" i="1" dirty="0" smtClean="0">
                <a:solidFill>
                  <a:schemeClr val="bg1"/>
                </a:solidFill>
                <a:latin typeface="&amp;Championship" pitchFamily="2" charset="0"/>
              </a:rPr>
              <a:t> Orang </a:t>
            </a:r>
            <a:r>
              <a:rPr lang="en-US" sz="4800" b="1" i="1" dirty="0" err="1" smtClean="0">
                <a:solidFill>
                  <a:schemeClr val="bg1"/>
                </a:solidFill>
                <a:latin typeface="&amp;Championship" pitchFamily="2" charset="0"/>
              </a:rPr>
              <a:t>Baik</a:t>
            </a:r>
            <a:r>
              <a:rPr lang="en-US" sz="4800" b="1" i="1" dirty="0" smtClean="0">
                <a:solidFill>
                  <a:schemeClr val="bg1"/>
                </a:solidFill>
                <a:latin typeface="&amp;Championship" pitchFamily="2" charset="0"/>
              </a:rPr>
              <a:t> “</a:t>
            </a:r>
            <a:endParaRPr lang="en-US" sz="4800" b="1" i="1" dirty="0">
              <a:solidFill>
                <a:schemeClr val="bg1"/>
              </a:solidFill>
              <a:latin typeface="&amp;Championship" pitchFamily="2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074380" y="2457914"/>
            <a:ext cx="8153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Kurma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704445" y="2332784"/>
            <a:ext cx="6733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Extra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313109" y="2331586"/>
            <a:ext cx="6319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Susu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7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rgbClr val="00133A"/>
            </a:gs>
            <a:gs pos="97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39543"/>
            <a:ext cx="12192000" cy="718457"/>
          </a:xfrm>
          <a:prstGeom prst="rect">
            <a:avLst/>
          </a:prstGeom>
          <a:solidFill>
            <a:srgbClr val="9A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2202" y="2365830"/>
            <a:ext cx="105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Tanggal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4514" y="5834743"/>
            <a:ext cx="2017486" cy="4934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892801"/>
            <a:ext cx="2017486" cy="4934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154057"/>
            <a:ext cx="2017486" cy="235858"/>
          </a:xfrm>
          <a:prstGeom prst="rect">
            <a:avLst/>
          </a:prstGeom>
          <a:solidFill>
            <a:srgbClr val="ED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74514" y="6096000"/>
            <a:ext cx="2017486" cy="235858"/>
          </a:xfrm>
          <a:prstGeom prst="rect">
            <a:avLst/>
          </a:prstGeom>
          <a:solidFill>
            <a:srgbClr val="ED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-8712"/>
            <a:ext cx="12192000" cy="952770"/>
          </a:xfrm>
          <a:prstGeom prst="rect">
            <a:avLst/>
          </a:prstGeom>
          <a:gradFill flip="none" rotWithShape="1">
            <a:gsLst>
              <a:gs pos="56000">
                <a:srgbClr val="002060"/>
              </a:gs>
              <a:gs pos="97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152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1146" y="2413944"/>
            <a:ext cx="1939767" cy="377372"/>
          </a:xfrm>
          <a:prstGeom prst="rect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9271" y="3105660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Saldo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Lalu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4348" y="-40159"/>
            <a:ext cx="8143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usso One" panose="02000503050000020004" pitchFamily="2" charset="0"/>
              </a:rPr>
              <a:t>Laporan</a:t>
            </a:r>
            <a:r>
              <a:rPr lang="en-US" sz="6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usso One" panose="02000503050000020004" pitchFamily="2" charset="0"/>
              </a:rPr>
              <a:t> </a:t>
            </a:r>
            <a:r>
              <a:rPr lang="en-US" sz="60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usso One" panose="02000503050000020004" pitchFamily="2" charset="0"/>
              </a:rPr>
              <a:t>Pemasukan</a:t>
            </a:r>
            <a:endParaRPr lang="en-US" sz="6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usso One" panose="0200050305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9271" y="4212440"/>
            <a:ext cx="144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Saldo</a:t>
            </a:r>
            <a:r>
              <a:rPr lang="en-US" dirty="0" smtClean="0">
                <a:solidFill>
                  <a:schemeClr val="bg1"/>
                </a:solidFill>
              </a:rPr>
              <a:t> Update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644" y="44171"/>
            <a:ext cx="1419356" cy="94343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09372" y="3038057"/>
            <a:ext cx="2423886" cy="711705"/>
          </a:xfrm>
          <a:prstGeom prst="rect">
            <a:avLst/>
          </a:prstGeom>
          <a:noFill/>
          <a:ln w="31750">
            <a:solidFill>
              <a:srgbClr val="ED7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09371" y="3972553"/>
            <a:ext cx="5486399" cy="947790"/>
          </a:xfrm>
          <a:prstGeom prst="rect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7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1221"/>
            <a:ext cx="12192000" cy="952770"/>
          </a:xfrm>
          <a:prstGeom prst="rect">
            <a:avLst/>
          </a:prstGeom>
          <a:gradFill flip="none" rotWithShape="1">
            <a:gsLst>
              <a:gs pos="56000">
                <a:srgbClr val="002060"/>
              </a:gs>
              <a:gs pos="97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152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45290" y="1221"/>
            <a:ext cx="4983503" cy="952770"/>
            <a:chOff x="1814286" y="-1"/>
            <a:chExt cx="4983503" cy="9527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286" y="101600"/>
              <a:ext cx="1660434" cy="85116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74720" y="0"/>
              <a:ext cx="17746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err="1" smtClean="0">
                  <a:ln>
                    <a:solidFill>
                      <a:schemeClr val="bg1"/>
                    </a:solidFill>
                  </a:ln>
                  <a:solidFill>
                    <a:srgbClr val="ED7D31"/>
                  </a:solidFill>
                </a:rPr>
                <a:t>Sinergi</a:t>
              </a:r>
              <a:endParaRPr lang="en-US" sz="4400" b="1" dirty="0">
                <a:ln>
                  <a:solidFill>
                    <a:schemeClr val="bg1"/>
                  </a:solidFill>
                </a:ln>
                <a:solidFill>
                  <a:srgbClr val="ED7D3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5154" y="-1"/>
              <a:ext cx="16626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err="1" smtClean="0">
                  <a:ln>
                    <a:solidFill>
                      <a:schemeClr val="bg1"/>
                    </a:solidFill>
                  </a:ln>
                  <a:solidFill>
                    <a:srgbClr val="92D050"/>
                  </a:solidFill>
                </a:rPr>
                <a:t>Subuh</a:t>
              </a:r>
              <a:endParaRPr lang="en-US" sz="4400" b="1" dirty="0">
                <a:ln>
                  <a:solidFill>
                    <a:schemeClr val="bg1"/>
                  </a:solidFill>
                </a:ln>
                <a:solidFill>
                  <a:srgbClr val="92D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78949" y="571684"/>
              <a:ext cx="30314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#</a:t>
              </a:r>
              <a:r>
                <a:rPr lang="en-US" sz="1600" b="1" dirty="0" err="1" smtClean="0">
                  <a:solidFill>
                    <a:schemeClr val="bg1"/>
                  </a:solidFill>
                </a:rPr>
                <a:t>BersamaGapaiKeutamaanSubuh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395789" y="1112255"/>
            <a:ext cx="5199581" cy="295960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3344" y="1112255"/>
            <a:ext cx="5143973" cy="29385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570016" y="4021893"/>
            <a:ext cx="5255606" cy="707886"/>
            <a:chOff x="3529063" y="4209615"/>
            <a:chExt cx="5255606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3529063" y="4363503"/>
              <a:ext cx="1892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Yuk, </a:t>
              </a:r>
              <a:r>
                <a:rPr lang="en-US" sz="2000" b="1" dirty="0" err="1"/>
                <a:t>m</a:t>
              </a:r>
              <a:r>
                <a:rPr lang="en-US" sz="2000" b="1" dirty="0" err="1" smtClean="0"/>
                <a:t>ulai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dari</a:t>
              </a:r>
              <a:r>
                <a:rPr lang="en-US" sz="2000" b="1" dirty="0" smtClean="0"/>
                <a:t> :</a:t>
              </a:r>
              <a:endParaRPr 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1248" y="4209615"/>
              <a:ext cx="33634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err="1" smtClean="0"/>
                <a:t>Rp</a:t>
              </a:r>
              <a:r>
                <a:rPr lang="en-US" sz="4000" b="1" dirty="0" smtClean="0"/>
                <a:t> 500 </a:t>
              </a:r>
              <a:r>
                <a:rPr lang="en-US" sz="2800" b="1" dirty="0" err="1" smtClean="0"/>
                <a:t>tiap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Subuh</a:t>
              </a:r>
              <a:endParaRPr lang="en-US" sz="28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60923" y="4285139"/>
            <a:ext cx="12011494" cy="1200329"/>
            <a:chOff x="-60923" y="4348639"/>
            <a:chExt cx="12011494" cy="1200329"/>
          </a:xfrm>
        </p:grpSpPr>
        <p:sp>
          <p:nvSpPr>
            <p:cNvPr id="18" name="TextBox 17"/>
            <p:cNvSpPr txBox="1"/>
            <p:nvPr/>
          </p:nvSpPr>
          <p:spPr>
            <a:xfrm>
              <a:off x="4110244" y="4667124"/>
              <a:ext cx="7485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Merupakan</a:t>
              </a:r>
              <a:r>
                <a:rPr lang="en-US" sz="1600" b="1" dirty="0" smtClean="0"/>
                <a:t> program yang </a:t>
              </a:r>
              <a:r>
                <a:rPr lang="en-US" sz="1600" b="1" dirty="0" err="1" smtClean="0"/>
                <a:t>diinisialisasi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oleh</a:t>
              </a:r>
              <a:r>
                <a:rPr lang="en-US" sz="1600" b="1" dirty="0" smtClean="0"/>
                <a:t> </a:t>
              </a:r>
              <a:r>
                <a:rPr lang="en-US" sz="2000" b="1" dirty="0" smtClean="0"/>
                <a:t>AILERON HAMASAH </a:t>
              </a:r>
              <a:r>
                <a:rPr lang="en-US" sz="1600" b="1" dirty="0" err="1" smtClean="0"/>
                <a:t>untuk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mengajak</a:t>
              </a:r>
              <a:endParaRPr lang="en-US" sz="2000" b="1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-60923" y="4348639"/>
              <a:ext cx="12011494" cy="1200329"/>
              <a:chOff x="-60923" y="4589269"/>
              <a:chExt cx="12011494" cy="1200329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219949" y="5524733"/>
                <a:ext cx="1495425" cy="21458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9554220" y="5517357"/>
                <a:ext cx="1032034" cy="22933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-60923" y="4589269"/>
                <a:ext cx="12011494" cy="1200329"/>
                <a:chOff x="-60923" y="4589269"/>
                <a:chExt cx="12011494" cy="120032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962389" y="4589269"/>
                  <a:ext cx="3323069" cy="769442"/>
                  <a:chOff x="144927" y="4754170"/>
                  <a:chExt cx="3323069" cy="769442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44927" y="4754171"/>
                    <a:ext cx="1774653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400" b="1" dirty="0" err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ED7D31"/>
                        </a:solidFill>
                      </a:rPr>
                      <a:t>Sinergi</a:t>
                    </a:r>
                    <a:endParaRPr lang="en-US" sz="4400" b="1" dirty="0">
                      <a:ln>
                        <a:solidFill>
                          <a:schemeClr val="bg1"/>
                        </a:solidFill>
                      </a:ln>
                      <a:solidFill>
                        <a:srgbClr val="ED7D31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805361" y="4754170"/>
                    <a:ext cx="1662635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400" b="1" dirty="0" err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92D050"/>
                        </a:solidFill>
                      </a:rPr>
                      <a:t>Subuh</a:t>
                    </a:r>
                    <a:endParaRPr lang="en-US" sz="4400" b="1" dirty="0">
                      <a:ln>
                        <a:solidFill>
                          <a:schemeClr val="bg1"/>
                        </a:solidFill>
                      </a:ln>
                      <a:solidFill>
                        <a:srgbClr val="92D050"/>
                      </a:solidFill>
                    </a:endParaRPr>
                  </a:p>
                </p:txBody>
              </p: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129415" y="4926399"/>
                  <a:ext cx="91024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Program</a:t>
                  </a:r>
                  <a:endParaRPr lang="en-US" sz="1600" b="1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-60923" y="5143267"/>
                  <a:ext cx="120114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 err="1" smtClean="0"/>
                    <a:t>Sedekah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setiap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Subuh</a:t>
                  </a:r>
                  <a:r>
                    <a:rPr lang="en-US" sz="2000" b="1" dirty="0" smtClean="0"/>
                    <a:t> </a:t>
                  </a:r>
                  <a:r>
                    <a:rPr lang="en-US" sz="1600" b="1" dirty="0" err="1" smtClean="0"/>
                    <a:t>dengan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komitmen</a:t>
                  </a:r>
                  <a:r>
                    <a:rPr lang="en-US" sz="1600" b="1" dirty="0"/>
                    <a:t>.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untuk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penyaluran</a:t>
                  </a:r>
                  <a:r>
                    <a:rPr lang="en-US" sz="1600" b="1" dirty="0" smtClean="0"/>
                    <a:t> </a:t>
                  </a:r>
                  <a:r>
                    <a:rPr lang="en-US" sz="1600" b="1" i="1" dirty="0" smtClean="0"/>
                    <a:t>(program </a:t>
                  </a:r>
                  <a:r>
                    <a:rPr lang="en-US" sz="1600" b="1" i="1" dirty="0" err="1" smtClean="0"/>
                    <a:t>perdana</a:t>
                  </a:r>
                  <a:r>
                    <a:rPr lang="en-US" sz="1600" b="1" i="1" dirty="0" smtClean="0"/>
                    <a:t> </a:t>
                  </a:r>
                  <a:r>
                    <a:rPr lang="en-US" sz="1600" b="1" i="1" dirty="0" err="1" smtClean="0"/>
                    <a:t>ini</a:t>
                  </a:r>
                  <a:r>
                    <a:rPr lang="en-US" sz="1600" b="1" i="1" dirty="0" smtClean="0"/>
                    <a:t>) </a:t>
                  </a:r>
                </a:p>
                <a:p>
                  <a:pPr algn="ctr"/>
                  <a:r>
                    <a:rPr lang="en-US" sz="1600" b="1" dirty="0" err="1" smtClean="0"/>
                    <a:t>akan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disalurkan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ketika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hari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Jum’at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dibulan</a:t>
                  </a:r>
                  <a:r>
                    <a:rPr lang="en-US" sz="1600" b="1" dirty="0" smtClean="0"/>
                    <a:t> Ramadhan. Target </a:t>
                  </a:r>
                  <a:r>
                    <a:rPr lang="en-US" sz="1600" b="1" dirty="0" err="1" smtClean="0"/>
                    <a:t>penyaluran</a:t>
                  </a:r>
                  <a:r>
                    <a:rPr lang="en-US" sz="1600" b="1" dirty="0" smtClean="0"/>
                    <a:t> : </a:t>
                  </a:r>
                  <a:r>
                    <a:rPr lang="en-US" sz="1600" b="1" dirty="0" err="1" smtClean="0"/>
                    <a:t>Pondok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Penghafal</a:t>
                  </a:r>
                  <a:r>
                    <a:rPr lang="en-US" sz="1600" b="1" dirty="0" smtClean="0"/>
                    <a:t> Qur’an &amp; </a:t>
                  </a:r>
                  <a:r>
                    <a:rPr lang="en-US" sz="1600" b="1" dirty="0" err="1" smtClean="0"/>
                    <a:t>Rumah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Anak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Yatim</a:t>
                  </a:r>
                  <a:r>
                    <a:rPr lang="en-US" sz="1600" b="1" dirty="0" smtClean="0"/>
                    <a:t>. In </a:t>
                  </a:r>
                  <a:r>
                    <a:rPr lang="en-US" sz="1600" b="1" dirty="0" err="1" smtClean="0"/>
                    <a:t>sya</a:t>
                  </a:r>
                  <a:r>
                    <a:rPr lang="en-US" sz="1600" b="1" dirty="0" smtClean="0"/>
                    <a:t> Allah</a:t>
                  </a:r>
                  <a:endParaRPr lang="en-US" sz="2000" b="1" dirty="0"/>
                </a:p>
              </p:txBody>
            </p:sp>
          </p:grp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44" y="1018497"/>
            <a:ext cx="5143973" cy="30036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90" y="1010893"/>
            <a:ext cx="5199580" cy="311663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-60923" y="5835298"/>
            <a:ext cx="12272210" cy="102570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97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152400" dist="50800" dir="2022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75182" y="6417584"/>
            <a:ext cx="5748518" cy="2118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-151416" y="5835298"/>
            <a:ext cx="1249483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bg1"/>
                </a:solidFill>
              </a:rPr>
              <a:t>Sedekah</a:t>
            </a:r>
            <a:r>
              <a:rPr lang="en-US" b="1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subuh</a:t>
            </a:r>
            <a:r>
              <a:rPr lang="en-US" sz="1500" b="1" u="sng" dirty="0">
                <a:solidFill>
                  <a:schemeClr val="bg1"/>
                </a:solidFill>
              </a:rPr>
              <a:t> </a:t>
            </a:r>
            <a:r>
              <a:rPr lang="en-US" sz="1500" b="1" u="sng" dirty="0" err="1">
                <a:solidFill>
                  <a:schemeClr val="bg1"/>
                </a:solidFill>
              </a:rPr>
              <a:t>memiliki</a:t>
            </a:r>
            <a:r>
              <a:rPr lang="en-US" sz="1500" b="1" u="sng" dirty="0">
                <a:solidFill>
                  <a:schemeClr val="bg1"/>
                </a:solidFill>
              </a:rPr>
              <a:t> </a:t>
            </a:r>
            <a:r>
              <a:rPr lang="en-US" sz="1500" b="1" u="sng" dirty="0" err="1">
                <a:solidFill>
                  <a:schemeClr val="bg1"/>
                </a:solidFill>
              </a:rPr>
              <a:t>keutamaan</a:t>
            </a:r>
            <a:r>
              <a:rPr lang="en-US" sz="1500" b="1" u="sng" dirty="0">
                <a:solidFill>
                  <a:schemeClr val="bg1"/>
                </a:solidFill>
              </a:rPr>
              <a:t> </a:t>
            </a:r>
            <a:r>
              <a:rPr lang="en-US" sz="1500" b="1" u="sng" dirty="0" err="1">
                <a:solidFill>
                  <a:schemeClr val="bg1"/>
                </a:solidFill>
              </a:rPr>
              <a:t>daripada</a:t>
            </a:r>
            <a:r>
              <a:rPr lang="en-US" sz="1500" b="1" u="sng" dirty="0">
                <a:solidFill>
                  <a:schemeClr val="bg1"/>
                </a:solidFill>
              </a:rPr>
              <a:t> </a:t>
            </a:r>
            <a:r>
              <a:rPr lang="en-US" sz="1500" b="1" u="sng" dirty="0" err="1">
                <a:solidFill>
                  <a:schemeClr val="bg1"/>
                </a:solidFill>
              </a:rPr>
              <a:t>sedekah</a:t>
            </a:r>
            <a:r>
              <a:rPr lang="en-US" sz="1500" b="1" u="sng" dirty="0">
                <a:solidFill>
                  <a:schemeClr val="bg1"/>
                </a:solidFill>
              </a:rPr>
              <a:t> di </a:t>
            </a:r>
            <a:r>
              <a:rPr lang="en-US" sz="1500" b="1" u="sng" dirty="0" err="1">
                <a:solidFill>
                  <a:schemeClr val="bg1"/>
                </a:solidFill>
              </a:rPr>
              <a:t>waktu</a:t>
            </a:r>
            <a:r>
              <a:rPr lang="en-US" sz="1500" b="1" u="sng" dirty="0">
                <a:solidFill>
                  <a:schemeClr val="bg1"/>
                </a:solidFill>
              </a:rPr>
              <a:t> </a:t>
            </a:r>
            <a:r>
              <a:rPr lang="en-US" sz="1500" b="1" u="sng" dirty="0" err="1">
                <a:solidFill>
                  <a:schemeClr val="bg1"/>
                </a:solidFill>
              </a:rPr>
              <a:t>lainnya</a:t>
            </a:r>
            <a:r>
              <a:rPr lang="en-US" sz="1500" b="1" u="sng" dirty="0">
                <a:solidFill>
                  <a:schemeClr val="bg1"/>
                </a:solidFill>
              </a:rPr>
              <a:t>.</a:t>
            </a:r>
            <a:r>
              <a:rPr lang="en-US" sz="1500" b="1" dirty="0" smtClean="0">
                <a:solidFill>
                  <a:schemeClr val="bg1"/>
                </a:solidFill>
              </a:rPr>
              <a:t/>
            </a:r>
            <a:br>
              <a:rPr lang="en-US" sz="1500" b="1" dirty="0" smtClean="0">
                <a:solidFill>
                  <a:schemeClr val="bg1"/>
                </a:solidFill>
              </a:rPr>
            </a:br>
            <a:r>
              <a:rPr lang="en-US" sz="1500" b="1" dirty="0">
                <a:solidFill>
                  <a:schemeClr val="bg1"/>
                </a:solidFill>
              </a:rPr>
              <a:t>“</a:t>
            </a:r>
            <a:r>
              <a:rPr lang="en-US" sz="1500" b="1" dirty="0" err="1">
                <a:solidFill>
                  <a:schemeClr val="bg1"/>
                </a:solidFill>
              </a:rPr>
              <a:t>Tiada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sehari</a:t>
            </a:r>
            <a:r>
              <a:rPr lang="en-US" sz="1500" b="1" dirty="0">
                <a:solidFill>
                  <a:schemeClr val="bg1"/>
                </a:solidFill>
              </a:rPr>
              <a:t> pun </a:t>
            </a:r>
            <a:r>
              <a:rPr lang="en-US" sz="1500" b="1" dirty="0" err="1">
                <a:solidFill>
                  <a:schemeClr val="bg1"/>
                </a:solidFill>
              </a:rPr>
              <a:t>sekalian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hamba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memasuki</a:t>
            </a:r>
            <a:r>
              <a:rPr lang="en-US" sz="1500" b="1" dirty="0">
                <a:solidFill>
                  <a:srgbClr val="FFC000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suatu</a:t>
            </a:r>
            <a:r>
              <a:rPr lang="en-US" sz="1500" b="1" dirty="0">
                <a:solidFill>
                  <a:srgbClr val="FFC000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pagi</a:t>
            </a:r>
            <a:r>
              <a:rPr lang="en-US" sz="1500" b="1" dirty="0">
                <a:solidFill>
                  <a:schemeClr val="bg1"/>
                </a:solidFill>
              </a:rPr>
              <a:t>, </a:t>
            </a:r>
            <a:r>
              <a:rPr lang="en-US" sz="1500" b="1" dirty="0" err="1">
                <a:solidFill>
                  <a:schemeClr val="bg1"/>
                </a:solidFill>
              </a:rPr>
              <a:t>kecuali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ada</a:t>
            </a:r>
            <a:r>
              <a:rPr lang="en-US" sz="1500" b="1" dirty="0">
                <a:solidFill>
                  <a:srgbClr val="FFC000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dua</a:t>
            </a:r>
            <a:r>
              <a:rPr lang="en-US" sz="1500" b="1" dirty="0">
                <a:solidFill>
                  <a:srgbClr val="FFC000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malaikat</a:t>
            </a:r>
            <a:r>
              <a:rPr lang="en-US" sz="1500" b="1" dirty="0">
                <a:solidFill>
                  <a:srgbClr val="FFC000"/>
                </a:solidFill>
              </a:rPr>
              <a:t> yang </a:t>
            </a:r>
            <a:r>
              <a:rPr lang="en-US" sz="1500" b="1" dirty="0" err="1">
                <a:solidFill>
                  <a:srgbClr val="FFC000"/>
                </a:solidFill>
              </a:rPr>
              <a:t>turun</a:t>
            </a:r>
            <a:r>
              <a:rPr lang="en-US" sz="1500" b="1" dirty="0">
                <a:solidFill>
                  <a:schemeClr val="bg1"/>
                </a:solidFill>
              </a:rPr>
              <a:t>. </a:t>
            </a:r>
            <a:r>
              <a:rPr lang="en-US" sz="1500" b="1" dirty="0" smtClean="0">
                <a:solidFill>
                  <a:schemeClr val="bg1"/>
                </a:solidFill>
              </a:rPr>
              <a:t>Salah </a:t>
            </a:r>
            <a:r>
              <a:rPr lang="en-US" sz="1500" b="1" dirty="0" err="1">
                <a:solidFill>
                  <a:schemeClr val="bg1"/>
                </a:solidFill>
              </a:rPr>
              <a:t>satu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dari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malaikat</a:t>
            </a:r>
            <a:r>
              <a:rPr lang="en-US" sz="1500" b="1" dirty="0">
                <a:solidFill>
                  <a:srgbClr val="FFC000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berkata</a:t>
            </a:r>
            <a:r>
              <a:rPr lang="en-US" sz="1500" b="1" dirty="0" smtClean="0">
                <a:solidFill>
                  <a:schemeClr val="bg1"/>
                </a:solidFill>
              </a:rPr>
              <a:t>, </a:t>
            </a:r>
            <a:r>
              <a:rPr lang="en-US" sz="1500" b="1" dirty="0" smtClean="0">
                <a:solidFill>
                  <a:srgbClr val="92D050"/>
                </a:solidFill>
              </a:rPr>
              <a:t>‘</a:t>
            </a:r>
            <a:r>
              <a:rPr lang="en-US" sz="1500" b="1" dirty="0" err="1">
                <a:solidFill>
                  <a:srgbClr val="92D050"/>
                </a:solidFill>
              </a:rPr>
              <a:t>Ya</a:t>
            </a:r>
            <a:r>
              <a:rPr lang="en-US" sz="1500" b="1" dirty="0">
                <a:solidFill>
                  <a:srgbClr val="92D050"/>
                </a:solidFill>
              </a:rPr>
              <a:t> Allah, </a:t>
            </a:r>
            <a:r>
              <a:rPr lang="en-US" sz="1500" b="1" dirty="0" err="1">
                <a:solidFill>
                  <a:srgbClr val="92D050"/>
                </a:solidFill>
              </a:rPr>
              <a:t>berikanlah</a:t>
            </a:r>
            <a:r>
              <a:rPr lang="en-US" sz="1500" b="1" dirty="0">
                <a:solidFill>
                  <a:srgbClr val="92D050"/>
                </a:solidFill>
              </a:rPr>
              <a:t> </a:t>
            </a:r>
            <a:r>
              <a:rPr lang="en-US" sz="1500" b="1" dirty="0" err="1">
                <a:solidFill>
                  <a:srgbClr val="92D050"/>
                </a:solidFill>
              </a:rPr>
              <a:t>rezeki</a:t>
            </a:r>
            <a:r>
              <a:rPr lang="en-US" sz="1500" b="1" dirty="0">
                <a:solidFill>
                  <a:srgbClr val="92D050"/>
                </a:solidFill>
              </a:rPr>
              <a:t> </a:t>
            </a:r>
            <a:endParaRPr lang="en-US" sz="1500" b="1" dirty="0" smtClean="0">
              <a:solidFill>
                <a:srgbClr val="92D050"/>
              </a:solidFill>
            </a:endParaRPr>
          </a:p>
          <a:p>
            <a:pPr algn="ctr"/>
            <a:r>
              <a:rPr lang="en-US" sz="1500" b="1" dirty="0" err="1">
                <a:solidFill>
                  <a:srgbClr val="92D050"/>
                </a:solidFill>
              </a:rPr>
              <a:t>k</a:t>
            </a:r>
            <a:r>
              <a:rPr lang="en-US" sz="1500" b="1" dirty="0" err="1" smtClean="0">
                <a:solidFill>
                  <a:srgbClr val="92D050"/>
                </a:solidFill>
              </a:rPr>
              <a:t>epada</a:t>
            </a:r>
            <a:r>
              <a:rPr lang="en-US" sz="1500" b="1" dirty="0" smtClean="0">
                <a:solidFill>
                  <a:srgbClr val="92D050"/>
                </a:solidFill>
              </a:rPr>
              <a:t> orang yang </a:t>
            </a:r>
            <a:r>
              <a:rPr lang="en-US" sz="1500" b="1" dirty="0" err="1" smtClean="0">
                <a:solidFill>
                  <a:srgbClr val="92D050"/>
                </a:solidFill>
              </a:rPr>
              <a:t>menafkahkan</a:t>
            </a:r>
            <a:r>
              <a:rPr lang="en-US" sz="1500" b="1" dirty="0" smtClean="0">
                <a:solidFill>
                  <a:srgbClr val="92D050"/>
                </a:solidFill>
              </a:rPr>
              <a:t> </a:t>
            </a:r>
            <a:r>
              <a:rPr lang="en-US" sz="1500" b="1" dirty="0" err="1">
                <a:solidFill>
                  <a:srgbClr val="92D050"/>
                </a:solidFill>
              </a:rPr>
              <a:t>hartanya</a:t>
            </a:r>
            <a:r>
              <a:rPr lang="en-US" sz="1500" b="1" dirty="0" smtClean="0">
                <a:solidFill>
                  <a:srgbClr val="92D050"/>
                </a:solidFill>
              </a:rPr>
              <a:t>’.</a:t>
            </a:r>
            <a:r>
              <a:rPr lang="en-US" sz="1500" b="1" dirty="0" smtClean="0">
                <a:solidFill>
                  <a:schemeClr val="bg1"/>
                </a:solidFill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</a:rPr>
              <a:t>Sementara</a:t>
            </a:r>
            <a:r>
              <a:rPr lang="en-US" sz="1500" b="1" dirty="0" smtClean="0">
                <a:solidFill>
                  <a:schemeClr val="bg1"/>
                </a:solidFill>
              </a:rPr>
              <a:t> </a:t>
            </a:r>
            <a:r>
              <a:rPr lang="en-US" sz="1500" b="1" dirty="0">
                <a:solidFill>
                  <a:srgbClr val="FFC000"/>
                </a:solidFill>
              </a:rPr>
              <a:t>yang lain </a:t>
            </a:r>
            <a:r>
              <a:rPr lang="en-US" sz="1500" b="1" dirty="0" err="1">
                <a:solidFill>
                  <a:srgbClr val="FFC000"/>
                </a:solidFill>
              </a:rPr>
              <a:t>berkata</a:t>
            </a:r>
            <a:r>
              <a:rPr lang="en-US" sz="1500" b="1" dirty="0">
                <a:solidFill>
                  <a:schemeClr val="bg1"/>
                </a:solidFill>
              </a:rPr>
              <a:t>, </a:t>
            </a:r>
            <a:r>
              <a:rPr lang="en-US" sz="1500" b="1" dirty="0" smtClean="0">
                <a:solidFill>
                  <a:schemeClr val="bg1"/>
                </a:solidFill>
              </a:rPr>
              <a:t>‘</a:t>
            </a:r>
            <a:r>
              <a:rPr lang="en-US" sz="1500" b="1" dirty="0" err="1">
                <a:solidFill>
                  <a:schemeClr val="bg1"/>
                </a:solidFill>
              </a:rPr>
              <a:t>Ya</a:t>
            </a:r>
            <a:r>
              <a:rPr lang="en-US" sz="1500" b="1" dirty="0">
                <a:solidFill>
                  <a:schemeClr val="bg1"/>
                </a:solidFill>
              </a:rPr>
              <a:t> Allah, </a:t>
            </a:r>
            <a:r>
              <a:rPr lang="en-US" sz="1500" b="1" dirty="0" err="1">
                <a:solidFill>
                  <a:schemeClr val="bg1"/>
                </a:solidFill>
              </a:rPr>
              <a:t>kurangkanlah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dari</a:t>
            </a:r>
            <a:r>
              <a:rPr lang="en-US" sz="1500" b="1" dirty="0">
                <a:solidFill>
                  <a:schemeClr val="bg1"/>
                </a:solidFill>
              </a:rPr>
              <a:t> yang </a:t>
            </a:r>
            <a:r>
              <a:rPr lang="en-US" sz="1500" b="1" dirty="0" err="1">
                <a:solidFill>
                  <a:schemeClr val="bg1"/>
                </a:solidFill>
              </a:rPr>
              <a:t>dimiliki</a:t>
            </a:r>
            <a:r>
              <a:rPr lang="en-US" sz="1500" b="1" dirty="0">
                <a:solidFill>
                  <a:schemeClr val="bg1"/>
                </a:solidFill>
              </a:rPr>
              <a:t> orang yang </a:t>
            </a:r>
            <a:r>
              <a:rPr lang="en-US" sz="1500" b="1" dirty="0" err="1">
                <a:solidFill>
                  <a:schemeClr val="bg1"/>
                </a:solidFill>
              </a:rPr>
              <a:t>menahan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hartanya</a:t>
            </a:r>
            <a:r>
              <a:rPr lang="en-US" sz="1500" b="1" dirty="0" smtClean="0">
                <a:solidFill>
                  <a:schemeClr val="bg1"/>
                </a:solidFill>
              </a:rPr>
              <a:t>’.”</a:t>
            </a:r>
          </a:p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 </a:t>
            </a:r>
            <a:r>
              <a:rPr lang="en-US" sz="1500" b="1" dirty="0">
                <a:solidFill>
                  <a:schemeClr val="bg1"/>
                </a:solidFill>
              </a:rPr>
              <a:t>(HR Bukhari </a:t>
            </a:r>
            <a:r>
              <a:rPr lang="en-US" sz="1500" b="1" dirty="0" err="1">
                <a:solidFill>
                  <a:schemeClr val="bg1"/>
                </a:solidFill>
              </a:rPr>
              <a:t>dan</a:t>
            </a:r>
            <a:r>
              <a:rPr lang="en-US" sz="1500" b="1" dirty="0">
                <a:solidFill>
                  <a:schemeClr val="bg1"/>
                </a:solidFill>
              </a:rPr>
              <a:t> Muslim).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41305" y="270933"/>
            <a:ext cx="3062039" cy="503130"/>
            <a:chOff x="9375251" y="140591"/>
            <a:chExt cx="3062039" cy="503130"/>
          </a:xfrm>
        </p:grpSpPr>
        <p:sp>
          <p:nvSpPr>
            <p:cNvPr id="24" name="Freeform: Shape 116">
              <a:extLst>
                <a:ext uri="{FF2B5EF4-FFF2-40B4-BE49-F238E27FC236}">
                  <a16:creationId xmlns:a16="http://schemas.microsoft.com/office/drawing/2014/main" id="{F5F9C182-5DF2-44DB-83D7-D744B465802F}"/>
                </a:ext>
              </a:extLst>
            </p:cNvPr>
            <p:cNvSpPr/>
            <p:nvPr/>
          </p:nvSpPr>
          <p:spPr>
            <a:xfrm>
              <a:off x="9375251" y="155605"/>
              <a:ext cx="450031" cy="481253"/>
            </a:xfrm>
            <a:custGeom>
              <a:avLst/>
              <a:gdLst>
                <a:gd name="connsiteX0" fmla="*/ 1712530 w 3587043"/>
                <a:gd name="connsiteY0" fmla="*/ 0 h 3835908"/>
                <a:gd name="connsiteX1" fmla="*/ 1581456 w 3587043"/>
                <a:gd name="connsiteY1" fmla="*/ 63142 h 3835908"/>
                <a:gd name="connsiteX2" fmla="*/ 670114 w 3587043"/>
                <a:gd name="connsiteY2" fmla="*/ 1594358 h 3835908"/>
                <a:gd name="connsiteX3" fmla="*/ 2411507 w 3587043"/>
                <a:gd name="connsiteY3" fmla="*/ 3335751 h 3835908"/>
                <a:gd name="connsiteX4" fmla="*/ 3519195 w 3587043"/>
                <a:gd name="connsiteY4" fmla="*/ 2938102 h 3835908"/>
                <a:gd name="connsiteX5" fmla="*/ 3587043 w 3587043"/>
                <a:gd name="connsiteY5" fmla="*/ 2876437 h 3835908"/>
                <a:gd name="connsiteX6" fmla="*/ 3519502 w 3587043"/>
                <a:gd name="connsiteY6" fmla="*/ 2987613 h 3835908"/>
                <a:gd name="connsiteX7" fmla="*/ 1924050 w 3587043"/>
                <a:gd name="connsiteY7" fmla="*/ 3835908 h 3835908"/>
                <a:gd name="connsiteX8" fmla="*/ 0 w 3587043"/>
                <a:gd name="connsiteY8" fmla="*/ 1911858 h 3835908"/>
                <a:gd name="connsiteX9" fmla="*/ 1536287 w 3587043"/>
                <a:gd name="connsiteY9" fmla="*/ 26898 h 383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7043" h="3835908">
                  <a:moveTo>
                    <a:pt x="1712530" y="0"/>
                  </a:moveTo>
                  <a:lnTo>
                    <a:pt x="1581456" y="63142"/>
                  </a:lnTo>
                  <a:cubicBezTo>
                    <a:pt x="1038620" y="358028"/>
                    <a:pt x="670114" y="933158"/>
                    <a:pt x="670114" y="1594358"/>
                  </a:cubicBezTo>
                  <a:cubicBezTo>
                    <a:pt x="670114" y="2556103"/>
                    <a:pt x="1449762" y="3335751"/>
                    <a:pt x="2411507" y="3335751"/>
                  </a:cubicBezTo>
                  <a:cubicBezTo>
                    <a:pt x="2832271" y="3335751"/>
                    <a:pt x="3218180" y="3186522"/>
                    <a:pt x="3519195" y="2938102"/>
                  </a:cubicBezTo>
                  <a:lnTo>
                    <a:pt x="3587043" y="2876437"/>
                  </a:lnTo>
                  <a:lnTo>
                    <a:pt x="3519502" y="2987613"/>
                  </a:lnTo>
                  <a:cubicBezTo>
                    <a:pt x="3173737" y="3499413"/>
                    <a:pt x="2588190" y="3835908"/>
                    <a:pt x="1924050" y="3835908"/>
                  </a:cubicBezTo>
                  <a:cubicBezTo>
                    <a:pt x="861427" y="3835908"/>
                    <a:pt x="0" y="2974481"/>
                    <a:pt x="0" y="1911858"/>
                  </a:cubicBezTo>
                  <a:cubicBezTo>
                    <a:pt x="0" y="982063"/>
                    <a:pt x="659530" y="206309"/>
                    <a:pt x="1536287" y="268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482600">
                <a:srgbClr val="7030A0">
                  <a:alpha val="40000"/>
                </a:srgbClr>
              </a:glow>
              <a:innerShdw blurRad="152400" dist="292100" dir="18900000">
                <a:schemeClr val="bg1">
                  <a:lumMod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100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494742" y="140591"/>
              <a:ext cx="2942548" cy="503130"/>
              <a:chOff x="9451891" y="-646316"/>
              <a:chExt cx="2942548" cy="50313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9663890" y="-646316"/>
                <a:ext cx="18325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chemeClr val="bg1"/>
                    </a:solidFill>
                    <a:latin typeface="Doppio One" panose="02010603030000020804" pitchFamily="2" charset="0"/>
                  </a:rPr>
                  <a:t>Keutamaan</a:t>
                </a:r>
                <a:endParaRPr lang="en-US" sz="2400" b="1" dirty="0">
                  <a:solidFill>
                    <a:schemeClr val="bg1"/>
                  </a:solidFill>
                  <a:latin typeface="Doppio One" panose="02010603030000020804" pitchFamily="2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312091" y="-604851"/>
                <a:ext cx="1082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chemeClr val="bg1"/>
                    </a:solidFill>
                    <a:latin typeface="Grandstander Black" pitchFamily="2" charset="0"/>
                  </a:rPr>
                  <a:t>Subuh</a:t>
                </a:r>
                <a:endParaRPr lang="en-US" sz="2400" b="1" dirty="0">
                  <a:solidFill>
                    <a:schemeClr val="bg1"/>
                  </a:solidFill>
                  <a:latin typeface="Grandstander Black" pitchFamily="2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451891" y="-627833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Doppio One" panose="02010603030000020804" pitchFamily="2" charset="0"/>
                  </a:rPr>
                  <a:t>#</a:t>
                </a:r>
                <a:endParaRPr lang="en-US" sz="2400" b="1" dirty="0">
                  <a:solidFill>
                    <a:schemeClr val="bg1"/>
                  </a:solidFill>
                  <a:latin typeface="Doppio One" panose="02010603030000020804" pitchFamily="2" charset="0"/>
                </a:endParaRPr>
              </a:p>
            </p:txBody>
          </p:sp>
        </p:grpSp>
      </p:grpSp>
      <p:sp>
        <p:nvSpPr>
          <p:cNvPr id="3" name="Flowchart: Alternate Process 2"/>
          <p:cNvSpPr/>
          <p:nvPr/>
        </p:nvSpPr>
        <p:spPr>
          <a:xfrm>
            <a:off x="949689" y="3475376"/>
            <a:ext cx="1503085" cy="457200"/>
          </a:xfrm>
          <a:prstGeom prst="flowChartAlternateProcess">
            <a:avLst/>
          </a:prstGeom>
          <a:gradFill>
            <a:gsLst>
              <a:gs pos="0">
                <a:srgbClr val="70AD47"/>
              </a:gs>
              <a:gs pos="100000">
                <a:srgbClr val="43682A"/>
              </a:gs>
            </a:gsLst>
            <a:lin ang="5400000" scaled="1"/>
          </a:gradFill>
          <a:ln>
            <a:noFill/>
          </a:ln>
          <a:effectLst>
            <a:outerShdw blurRad="177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Kode</a:t>
            </a:r>
            <a:r>
              <a:rPr lang="en-US" b="1" dirty="0" smtClean="0"/>
              <a:t> : BRS</a:t>
            </a:r>
            <a:endParaRPr lang="en-US" b="1" dirty="0"/>
          </a:p>
        </p:txBody>
      </p:sp>
      <p:sp>
        <p:nvSpPr>
          <p:cNvPr id="41" name="Flowchart: Alternate Process 40"/>
          <p:cNvSpPr/>
          <p:nvPr/>
        </p:nvSpPr>
        <p:spPr>
          <a:xfrm>
            <a:off x="6486330" y="3520394"/>
            <a:ext cx="1711103" cy="457200"/>
          </a:xfrm>
          <a:prstGeom prst="flowChartAlternateProcess">
            <a:avLst/>
          </a:prstGeom>
          <a:gradFill>
            <a:gsLst>
              <a:gs pos="0">
                <a:srgbClr val="70AD47"/>
              </a:gs>
              <a:gs pos="100000">
                <a:srgbClr val="43682A"/>
              </a:gs>
            </a:gsLst>
            <a:lin ang="5400000" scaled="1"/>
          </a:gradFill>
          <a:ln>
            <a:noFill/>
          </a:ln>
          <a:effectLst>
            <a:outerShdw blurRad="177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Kode</a:t>
            </a:r>
            <a:r>
              <a:rPr lang="en-US" b="1" dirty="0" smtClean="0"/>
              <a:t> : NTR</a:t>
            </a:r>
            <a:endParaRPr lang="en-US" b="1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679986" y="5530679"/>
            <a:ext cx="4879814" cy="26849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Info / </a:t>
            </a:r>
            <a:r>
              <a:rPr lang="en-US" b="1" dirty="0" err="1" smtClean="0"/>
              <a:t>Konfirmasi</a:t>
            </a:r>
            <a:r>
              <a:rPr lang="en-US" b="1" dirty="0" smtClean="0"/>
              <a:t> : 08161402797 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Dwi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Artiningsih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0788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1221"/>
            <a:ext cx="12192000" cy="952770"/>
          </a:xfrm>
          <a:prstGeom prst="rect">
            <a:avLst/>
          </a:prstGeom>
          <a:gradFill flip="none" rotWithShape="1">
            <a:gsLst>
              <a:gs pos="56000">
                <a:srgbClr val="002060"/>
              </a:gs>
              <a:gs pos="97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152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45290" y="1221"/>
            <a:ext cx="4983503" cy="952770"/>
            <a:chOff x="1814286" y="-1"/>
            <a:chExt cx="4983503" cy="9527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286" y="101600"/>
              <a:ext cx="1660434" cy="85116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74720" y="0"/>
              <a:ext cx="17746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err="1" smtClean="0">
                  <a:ln>
                    <a:solidFill>
                      <a:schemeClr val="bg1"/>
                    </a:solidFill>
                  </a:ln>
                  <a:solidFill>
                    <a:srgbClr val="ED7D31"/>
                  </a:solidFill>
                </a:rPr>
                <a:t>Sinergi</a:t>
              </a:r>
              <a:endParaRPr lang="en-US" sz="4400" b="1" dirty="0">
                <a:ln>
                  <a:solidFill>
                    <a:schemeClr val="bg1"/>
                  </a:solidFill>
                </a:ln>
                <a:solidFill>
                  <a:srgbClr val="ED7D3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5154" y="-1"/>
              <a:ext cx="16626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err="1" smtClean="0">
                  <a:ln>
                    <a:solidFill>
                      <a:schemeClr val="bg1"/>
                    </a:solidFill>
                  </a:ln>
                  <a:solidFill>
                    <a:srgbClr val="92D050"/>
                  </a:solidFill>
                </a:rPr>
                <a:t>Subuh</a:t>
              </a:r>
              <a:endParaRPr lang="en-US" sz="4400" b="1" dirty="0">
                <a:ln>
                  <a:solidFill>
                    <a:schemeClr val="bg1"/>
                  </a:solidFill>
                </a:ln>
                <a:solidFill>
                  <a:srgbClr val="92D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78949" y="571684"/>
              <a:ext cx="30314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#</a:t>
              </a:r>
              <a:r>
                <a:rPr lang="en-US" sz="1600" b="1" dirty="0" err="1" smtClean="0">
                  <a:solidFill>
                    <a:schemeClr val="bg1"/>
                  </a:solidFill>
                </a:rPr>
                <a:t>BersamaGapaiKeutamaanSubuh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395789" y="1112255"/>
            <a:ext cx="5199581" cy="295960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3344" y="1112255"/>
            <a:ext cx="5143973" cy="29385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570016" y="4021893"/>
            <a:ext cx="5255606" cy="707886"/>
            <a:chOff x="3529063" y="4209615"/>
            <a:chExt cx="5255606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3529063" y="4363503"/>
              <a:ext cx="1892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Yuk, </a:t>
              </a:r>
              <a:r>
                <a:rPr lang="en-US" sz="2000" b="1" dirty="0" err="1"/>
                <a:t>m</a:t>
              </a:r>
              <a:r>
                <a:rPr lang="en-US" sz="2000" b="1" dirty="0" err="1" smtClean="0"/>
                <a:t>ulai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dari</a:t>
              </a:r>
              <a:r>
                <a:rPr lang="en-US" sz="2000" b="1" dirty="0" smtClean="0"/>
                <a:t> :</a:t>
              </a:r>
              <a:endParaRPr 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1248" y="4209615"/>
              <a:ext cx="33634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err="1" smtClean="0"/>
                <a:t>Rp</a:t>
              </a:r>
              <a:r>
                <a:rPr lang="en-US" sz="4000" b="1" dirty="0" smtClean="0"/>
                <a:t> 500 </a:t>
              </a:r>
              <a:r>
                <a:rPr lang="en-US" sz="2800" b="1" dirty="0" err="1" smtClean="0"/>
                <a:t>tiap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Subuh</a:t>
              </a:r>
              <a:endParaRPr lang="en-US" sz="28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60923" y="4285139"/>
            <a:ext cx="12011494" cy="1200329"/>
            <a:chOff x="-60923" y="4348639"/>
            <a:chExt cx="12011494" cy="1200329"/>
          </a:xfrm>
        </p:grpSpPr>
        <p:sp>
          <p:nvSpPr>
            <p:cNvPr id="18" name="TextBox 17"/>
            <p:cNvSpPr txBox="1"/>
            <p:nvPr/>
          </p:nvSpPr>
          <p:spPr>
            <a:xfrm>
              <a:off x="4110244" y="4667124"/>
              <a:ext cx="7485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Merupakan</a:t>
              </a:r>
              <a:r>
                <a:rPr lang="en-US" sz="1600" b="1" dirty="0" smtClean="0"/>
                <a:t> program yang </a:t>
              </a:r>
              <a:r>
                <a:rPr lang="en-US" sz="1600" b="1" dirty="0" err="1" smtClean="0"/>
                <a:t>diinisialisasi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oleh</a:t>
              </a:r>
              <a:r>
                <a:rPr lang="en-US" sz="1600" b="1" dirty="0" smtClean="0"/>
                <a:t> </a:t>
              </a:r>
              <a:r>
                <a:rPr lang="en-US" sz="2000" b="1" dirty="0" smtClean="0"/>
                <a:t>AILERON HAMASAH </a:t>
              </a:r>
              <a:r>
                <a:rPr lang="en-US" sz="1600" b="1" dirty="0" err="1" smtClean="0"/>
                <a:t>untuk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mengajak</a:t>
              </a:r>
              <a:endParaRPr lang="en-US" sz="2000" b="1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-60923" y="4348639"/>
              <a:ext cx="12011494" cy="1200329"/>
              <a:chOff x="-60923" y="4589269"/>
              <a:chExt cx="12011494" cy="1200329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219949" y="5524733"/>
                <a:ext cx="1495425" cy="21458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9554220" y="5517357"/>
                <a:ext cx="1032034" cy="22933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-60923" y="4589269"/>
                <a:ext cx="12011494" cy="1200329"/>
                <a:chOff x="-60923" y="4589269"/>
                <a:chExt cx="12011494" cy="120032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962389" y="4589269"/>
                  <a:ext cx="3323069" cy="769442"/>
                  <a:chOff x="144927" y="4754170"/>
                  <a:chExt cx="3323069" cy="769442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44927" y="4754171"/>
                    <a:ext cx="1774653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400" b="1" dirty="0" err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ED7D31"/>
                        </a:solidFill>
                      </a:rPr>
                      <a:t>Sinergi</a:t>
                    </a:r>
                    <a:endParaRPr lang="en-US" sz="4400" b="1" dirty="0">
                      <a:ln>
                        <a:solidFill>
                          <a:schemeClr val="bg1"/>
                        </a:solidFill>
                      </a:ln>
                      <a:solidFill>
                        <a:srgbClr val="ED7D31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805361" y="4754170"/>
                    <a:ext cx="1662635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400" b="1" dirty="0" err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92D050"/>
                        </a:solidFill>
                      </a:rPr>
                      <a:t>Subuh</a:t>
                    </a:r>
                    <a:endParaRPr lang="en-US" sz="4400" b="1" dirty="0">
                      <a:ln>
                        <a:solidFill>
                          <a:schemeClr val="bg1"/>
                        </a:solidFill>
                      </a:ln>
                      <a:solidFill>
                        <a:srgbClr val="92D050"/>
                      </a:solidFill>
                    </a:endParaRPr>
                  </a:p>
                </p:txBody>
              </p: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129415" y="4926399"/>
                  <a:ext cx="91024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Program</a:t>
                  </a:r>
                  <a:endParaRPr lang="en-US" sz="1600" b="1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-60923" y="5143267"/>
                  <a:ext cx="120114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 err="1" smtClean="0"/>
                    <a:t>Sedekah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setiap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Subuh</a:t>
                  </a:r>
                  <a:r>
                    <a:rPr lang="en-US" sz="2000" b="1" dirty="0" smtClean="0"/>
                    <a:t> </a:t>
                  </a:r>
                  <a:r>
                    <a:rPr lang="en-US" sz="1600" b="1" dirty="0" err="1" smtClean="0"/>
                    <a:t>dengan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komitmen</a:t>
                  </a:r>
                  <a:r>
                    <a:rPr lang="en-US" sz="1600" b="1" dirty="0"/>
                    <a:t>.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untuk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penyaluran</a:t>
                  </a:r>
                  <a:r>
                    <a:rPr lang="en-US" sz="1600" b="1" dirty="0" smtClean="0"/>
                    <a:t> </a:t>
                  </a:r>
                  <a:r>
                    <a:rPr lang="en-US" sz="1600" b="1" i="1" dirty="0" smtClean="0"/>
                    <a:t>(program </a:t>
                  </a:r>
                  <a:r>
                    <a:rPr lang="en-US" sz="1600" b="1" i="1" dirty="0" err="1" smtClean="0"/>
                    <a:t>perdana</a:t>
                  </a:r>
                  <a:r>
                    <a:rPr lang="en-US" sz="1600" b="1" i="1" dirty="0" smtClean="0"/>
                    <a:t> </a:t>
                  </a:r>
                  <a:r>
                    <a:rPr lang="en-US" sz="1600" b="1" i="1" dirty="0" err="1" smtClean="0"/>
                    <a:t>ini</a:t>
                  </a:r>
                  <a:r>
                    <a:rPr lang="en-US" sz="1600" b="1" i="1" dirty="0" smtClean="0"/>
                    <a:t>) </a:t>
                  </a:r>
                </a:p>
                <a:p>
                  <a:pPr algn="ctr"/>
                  <a:r>
                    <a:rPr lang="en-US" sz="1600" b="1" dirty="0" err="1" smtClean="0"/>
                    <a:t>akan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disalurkan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ketika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hari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Jum’at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dibulan</a:t>
                  </a:r>
                  <a:r>
                    <a:rPr lang="en-US" sz="1600" b="1" dirty="0" smtClean="0"/>
                    <a:t> Ramadhan. Target </a:t>
                  </a:r>
                  <a:r>
                    <a:rPr lang="en-US" sz="1600" b="1" dirty="0" err="1" smtClean="0"/>
                    <a:t>penyaluran</a:t>
                  </a:r>
                  <a:r>
                    <a:rPr lang="en-US" sz="1600" b="1" dirty="0" smtClean="0"/>
                    <a:t> : </a:t>
                  </a:r>
                  <a:r>
                    <a:rPr lang="en-US" sz="1600" b="1" dirty="0" err="1" smtClean="0"/>
                    <a:t>Pondok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Penghafal</a:t>
                  </a:r>
                  <a:r>
                    <a:rPr lang="en-US" sz="1600" b="1" dirty="0" smtClean="0"/>
                    <a:t> Qur’an &amp; </a:t>
                  </a:r>
                  <a:r>
                    <a:rPr lang="en-US" sz="1600" b="1" dirty="0" err="1" smtClean="0"/>
                    <a:t>Rumah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Anak</a:t>
                  </a:r>
                  <a:r>
                    <a:rPr lang="en-US" sz="1600" b="1" dirty="0" smtClean="0"/>
                    <a:t> </a:t>
                  </a:r>
                  <a:r>
                    <a:rPr lang="en-US" sz="1600" b="1" dirty="0" err="1" smtClean="0"/>
                    <a:t>Yatim</a:t>
                  </a:r>
                  <a:r>
                    <a:rPr lang="en-US" sz="1600" b="1" dirty="0" smtClean="0"/>
                    <a:t>. In </a:t>
                  </a:r>
                  <a:r>
                    <a:rPr lang="en-US" sz="1600" b="1" dirty="0" err="1" smtClean="0"/>
                    <a:t>sya</a:t>
                  </a:r>
                  <a:r>
                    <a:rPr lang="en-US" sz="1600" b="1" dirty="0" smtClean="0"/>
                    <a:t> Allah</a:t>
                  </a:r>
                  <a:endParaRPr lang="en-US" sz="2000" b="1" dirty="0"/>
                </a:p>
              </p:txBody>
            </p:sp>
          </p:grp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44" y="1018497"/>
            <a:ext cx="5143973" cy="30036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90" y="1010893"/>
            <a:ext cx="5199580" cy="311663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-60923" y="5835298"/>
            <a:ext cx="12272210" cy="102570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97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152400" dist="50800" dir="2022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75182" y="6417584"/>
            <a:ext cx="5748518" cy="2118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-151416" y="5835298"/>
            <a:ext cx="1249483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bg1"/>
                </a:solidFill>
              </a:rPr>
              <a:t>Sedekah</a:t>
            </a:r>
            <a:r>
              <a:rPr lang="en-US" b="1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subuh</a:t>
            </a:r>
            <a:r>
              <a:rPr lang="en-US" sz="1500" b="1" u="sng" dirty="0">
                <a:solidFill>
                  <a:schemeClr val="bg1"/>
                </a:solidFill>
              </a:rPr>
              <a:t> </a:t>
            </a:r>
            <a:r>
              <a:rPr lang="en-US" sz="1500" b="1" u="sng" dirty="0" err="1">
                <a:solidFill>
                  <a:schemeClr val="bg1"/>
                </a:solidFill>
              </a:rPr>
              <a:t>memiliki</a:t>
            </a:r>
            <a:r>
              <a:rPr lang="en-US" sz="1500" b="1" u="sng" dirty="0">
                <a:solidFill>
                  <a:schemeClr val="bg1"/>
                </a:solidFill>
              </a:rPr>
              <a:t> </a:t>
            </a:r>
            <a:r>
              <a:rPr lang="en-US" sz="1500" b="1" u="sng" dirty="0" err="1">
                <a:solidFill>
                  <a:schemeClr val="bg1"/>
                </a:solidFill>
              </a:rPr>
              <a:t>keutamaan</a:t>
            </a:r>
            <a:r>
              <a:rPr lang="en-US" sz="1500" b="1" u="sng" dirty="0">
                <a:solidFill>
                  <a:schemeClr val="bg1"/>
                </a:solidFill>
              </a:rPr>
              <a:t> </a:t>
            </a:r>
            <a:r>
              <a:rPr lang="en-US" sz="1500" b="1" u="sng" dirty="0" err="1">
                <a:solidFill>
                  <a:schemeClr val="bg1"/>
                </a:solidFill>
              </a:rPr>
              <a:t>daripada</a:t>
            </a:r>
            <a:r>
              <a:rPr lang="en-US" sz="1500" b="1" u="sng" dirty="0">
                <a:solidFill>
                  <a:schemeClr val="bg1"/>
                </a:solidFill>
              </a:rPr>
              <a:t> </a:t>
            </a:r>
            <a:r>
              <a:rPr lang="en-US" sz="1500" b="1" u="sng" dirty="0" err="1">
                <a:solidFill>
                  <a:schemeClr val="bg1"/>
                </a:solidFill>
              </a:rPr>
              <a:t>sedekah</a:t>
            </a:r>
            <a:r>
              <a:rPr lang="en-US" sz="1500" b="1" u="sng" dirty="0">
                <a:solidFill>
                  <a:schemeClr val="bg1"/>
                </a:solidFill>
              </a:rPr>
              <a:t> di </a:t>
            </a:r>
            <a:r>
              <a:rPr lang="en-US" sz="1500" b="1" u="sng" dirty="0" err="1">
                <a:solidFill>
                  <a:schemeClr val="bg1"/>
                </a:solidFill>
              </a:rPr>
              <a:t>waktu</a:t>
            </a:r>
            <a:r>
              <a:rPr lang="en-US" sz="1500" b="1" u="sng" dirty="0">
                <a:solidFill>
                  <a:schemeClr val="bg1"/>
                </a:solidFill>
              </a:rPr>
              <a:t> </a:t>
            </a:r>
            <a:r>
              <a:rPr lang="en-US" sz="1500" b="1" u="sng" dirty="0" err="1">
                <a:solidFill>
                  <a:schemeClr val="bg1"/>
                </a:solidFill>
              </a:rPr>
              <a:t>lainnya</a:t>
            </a:r>
            <a:r>
              <a:rPr lang="en-US" sz="1500" b="1" u="sng" dirty="0">
                <a:solidFill>
                  <a:schemeClr val="bg1"/>
                </a:solidFill>
              </a:rPr>
              <a:t>.</a:t>
            </a:r>
            <a:r>
              <a:rPr lang="en-US" sz="1500" b="1" dirty="0" smtClean="0">
                <a:solidFill>
                  <a:schemeClr val="bg1"/>
                </a:solidFill>
              </a:rPr>
              <a:t/>
            </a:r>
            <a:br>
              <a:rPr lang="en-US" sz="1500" b="1" dirty="0" smtClean="0">
                <a:solidFill>
                  <a:schemeClr val="bg1"/>
                </a:solidFill>
              </a:rPr>
            </a:br>
            <a:r>
              <a:rPr lang="en-US" sz="1500" b="1" dirty="0">
                <a:solidFill>
                  <a:schemeClr val="bg1"/>
                </a:solidFill>
              </a:rPr>
              <a:t>“</a:t>
            </a:r>
            <a:r>
              <a:rPr lang="en-US" sz="1500" b="1" dirty="0" err="1">
                <a:solidFill>
                  <a:schemeClr val="bg1"/>
                </a:solidFill>
              </a:rPr>
              <a:t>Tiada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sehari</a:t>
            </a:r>
            <a:r>
              <a:rPr lang="en-US" sz="1500" b="1" dirty="0">
                <a:solidFill>
                  <a:schemeClr val="bg1"/>
                </a:solidFill>
              </a:rPr>
              <a:t> pun </a:t>
            </a:r>
            <a:r>
              <a:rPr lang="en-US" sz="1500" b="1" dirty="0" err="1">
                <a:solidFill>
                  <a:schemeClr val="bg1"/>
                </a:solidFill>
              </a:rPr>
              <a:t>sekalian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hamba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memasuki</a:t>
            </a:r>
            <a:r>
              <a:rPr lang="en-US" sz="1500" b="1" dirty="0">
                <a:solidFill>
                  <a:srgbClr val="FFC000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suatu</a:t>
            </a:r>
            <a:r>
              <a:rPr lang="en-US" sz="1500" b="1" dirty="0">
                <a:solidFill>
                  <a:srgbClr val="FFC000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pagi</a:t>
            </a:r>
            <a:r>
              <a:rPr lang="en-US" sz="1500" b="1" dirty="0">
                <a:solidFill>
                  <a:schemeClr val="bg1"/>
                </a:solidFill>
              </a:rPr>
              <a:t>, </a:t>
            </a:r>
            <a:r>
              <a:rPr lang="en-US" sz="1500" b="1" dirty="0" err="1">
                <a:solidFill>
                  <a:schemeClr val="bg1"/>
                </a:solidFill>
              </a:rPr>
              <a:t>kecuali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ada</a:t>
            </a:r>
            <a:r>
              <a:rPr lang="en-US" sz="1500" b="1" dirty="0">
                <a:solidFill>
                  <a:srgbClr val="FFC000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dua</a:t>
            </a:r>
            <a:r>
              <a:rPr lang="en-US" sz="1500" b="1" dirty="0">
                <a:solidFill>
                  <a:srgbClr val="FFC000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malaikat</a:t>
            </a:r>
            <a:r>
              <a:rPr lang="en-US" sz="1500" b="1" dirty="0">
                <a:solidFill>
                  <a:srgbClr val="FFC000"/>
                </a:solidFill>
              </a:rPr>
              <a:t> yang </a:t>
            </a:r>
            <a:r>
              <a:rPr lang="en-US" sz="1500" b="1" dirty="0" err="1">
                <a:solidFill>
                  <a:srgbClr val="FFC000"/>
                </a:solidFill>
              </a:rPr>
              <a:t>turun</a:t>
            </a:r>
            <a:r>
              <a:rPr lang="en-US" sz="1500" b="1" dirty="0">
                <a:solidFill>
                  <a:schemeClr val="bg1"/>
                </a:solidFill>
              </a:rPr>
              <a:t>. </a:t>
            </a:r>
            <a:r>
              <a:rPr lang="en-US" sz="1500" b="1" dirty="0" smtClean="0">
                <a:solidFill>
                  <a:schemeClr val="bg1"/>
                </a:solidFill>
              </a:rPr>
              <a:t>Salah </a:t>
            </a:r>
            <a:r>
              <a:rPr lang="en-US" sz="1500" b="1" dirty="0" err="1">
                <a:solidFill>
                  <a:schemeClr val="bg1"/>
                </a:solidFill>
              </a:rPr>
              <a:t>satu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dari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malaikat</a:t>
            </a:r>
            <a:r>
              <a:rPr lang="en-US" sz="1500" b="1" dirty="0">
                <a:solidFill>
                  <a:srgbClr val="FFC000"/>
                </a:solidFill>
              </a:rPr>
              <a:t> </a:t>
            </a:r>
            <a:r>
              <a:rPr lang="en-US" sz="1500" b="1" dirty="0" err="1">
                <a:solidFill>
                  <a:srgbClr val="FFC000"/>
                </a:solidFill>
              </a:rPr>
              <a:t>berkata</a:t>
            </a:r>
            <a:r>
              <a:rPr lang="en-US" sz="1500" b="1" dirty="0" smtClean="0">
                <a:solidFill>
                  <a:schemeClr val="bg1"/>
                </a:solidFill>
              </a:rPr>
              <a:t>, </a:t>
            </a:r>
            <a:r>
              <a:rPr lang="en-US" sz="1500" b="1" dirty="0" smtClean="0">
                <a:solidFill>
                  <a:srgbClr val="92D050"/>
                </a:solidFill>
              </a:rPr>
              <a:t>‘</a:t>
            </a:r>
            <a:r>
              <a:rPr lang="en-US" sz="1500" b="1" dirty="0" err="1">
                <a:solidFill>
                  <a:srgbClr val="92D050"/>
                </a:solidFill>
              </a:rPr>
              <a:t>Ya</a:t>
            </a:r>
            <a:r>
              <a:rPr lang="en-US" sz="1500" b="1" dirty="0">
                <a:solidFill>
                  <a:srgbClr val="92D050"/>
                </a:solidFill>
              </a:rPr>
              <a:t> Allah, </a:t>
            </a:r>
            <a:r>
              <a:rPr lang="en-US" sz="1500" b="1" dirty="0" err="1">
                <a:solidFill>
                  <a:srgbClr val="92D050"/>
                </a:solidFill>
              </a:rPr>
              <a:t>berikanlah</a:t>
            </a:r>
            <a:r>
              <a:rPr lang="en-US" sz="1500" b="1" dirty="0">
                <a:solidFill>
                  <a:srgbClr val="92D050"/>
                </a:solidFill>
              </a:rPr>
              <a:t> </a:t>
            </a:r>
            <a:r>
              <a:rPr lang="en-US" sz="1500" b="1" dirty="0" err="1">
                <a:solidFill>
                  <a:srgbClr val="92D050"/>
                </a:solidFill>
              </a:rPr>
              <a:t>rezeki</a:t>
            </a:r>
            <a:r>
              <a:rPr lang="en-US" sz="1500" b="1" dirty="0">
                <a:solidFill>
                  <a:srgbClr val="92D050"/>
                </a:solidFill>
              </a:rPr>
              <a:t> </a:t>
            </a:r>
            <a:endParaRPr lang="en-US" sz="1500" b="1" dirty="0" smtClean="0">
              <a:solidFill>
                <a:srgbClr val="92D050"/>
              </a:solidFill>
            </a:endParaRPr>
          </a:p>
          <a:p>
            <a:pPr algn="ctr"/>
            <a:r>
              <a:rPr lang="en-US" sz="1500" b="1" dirty="0" err="1">
                <a:solidFill>
                  <a:srgbClr val="92D050"/>
                </a:solidFill>
              </a:rPr>
              <a:t>k</a:t>
            </a:r>
            <a:r>
              <a:rPr lang="en-US" sz="1500" b="1" dirty="0" err="1" smtClean="0">
                <a:solidFill>
                  <a:srgbClr val="92D050"/>
                </a:solidFill>
              </a:rPr>
              <a:t>epada</a:t>
            </a:r>
            <a:r>
              <a:rPr lang="en-US" sz="1500" b="1" dirty="0" smtClean="0">
                <a:solidFill>
                  <a:srgbClr val="92D050"/>
                </a:solidFill>
              </a:rPr>
              <a:t> orang yang </a:t>
            </a:r>
            <a:r>
              <a:rPr lang="en-US" sz="1500" b="1" dirty="0" err="1" smtClean="0">
                <a:solidFill>
                  <a:srgbClr val="92D050"/>
                </a:solidFill>
              </a:rPr>
              <a:t>menafkahkan</a:t>
            </a:r>
            <a:r>
              <a:rPr lang="en-US" sz="1500" b="1" dirty="0" smtClean="0">
                <a:solidFill>
                  <a:srgbClr val="92D050"/>
                </a:solidFill>
              </a:rPr>
              <a:t> </a:t>
            </a:r>
            <a:r>
              <a:rPr lang="en-US" sz="1500" b="1" dirty="0" err="1">
                <a:solidFill>
                  <a:srgbClr val="92D050"/>
                </a:solidFill>
              </a:rPr>
              <a:t>hartanya</a:t>
            </a:r>
            <a:r>
              <a:rPr lang="en-US" sz="1500" b="1" dirty="0" smtClean="0">
                <a:solidFill>
                  <a:srgbClr val="92D050"/>
                </a:solidFill>
              </a:rPr>
              <a:t>’.</a:t>
            </a:r>
            <a:r>
              <a:rPr lang="en-US" sz="1500" b="1" dirty="0" smtClean="0">
                <a:solidFill>
                  <a:schemeClr val="bg1"/>
                </a:solidFill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</a:rPr>
              <a:t>Sementara</a:t>
            </a:r>
            <a:r>
              <a:rPr lang="en-US" sz="1500" b="1" dirty="0" smtClean="0">
                <a:solidFill>
                  <a:schemeClr val="bg1"/>
                </a:solidFill>
              </a:rPr>
              <a:t> </a:t>
            </a:r>
            <a:r>
              <a:rPr lang="en-US" sz="1500" b="1" dirty="0">
                <a:solidFill>
                  <a:srgbClr val="FFC000"/>
                </a:solidFill>
              </a:rPr>
              <a:t>yang lain </a:t>
            </a:r>
            <a:r>
              <a:rPr lang="en-US" sz="1500" b="1" dirty="0" err="1">
                <a:solidFill>
                  <a:srgbClr val="FFC000"/>
                </a:solidFill>
              </a:rPr>
              <a:t>berkata</a:t>
            </a:r>
            <a:r>
              <a:rPr lang="en-US" sz="1500" b="1" dirty="0">
                <a:solidFill>
                  <a:schemeClr val="bg1"/>
                </a:solidFill>
              </a:rPr>
              <a:t>, </a:t>
            </a:r>
            <a:r>
              <a:rPr lang="en-US" sz="1500" b="1" dirty="0" smtClean="0">
                <a:solidFill>
                  <a:schemeClr val="bg1"/>
                </a:solidFill>
              </a:rPr>
              <a:t>‘</a:t>
            </a:r>
            <a:r>
              <a:rPr lang="en-US" sz="1500" b="1" dirty="0" err="1">
                <a:solidFill>
                  <a:schemeClr val="bg1"/>
                </a:solidFill>
              </a:rPr>
              <a:t>Ya</a:t>
            </a:r>
            <a:r>
              <a:rPr lang="en-US" sz="1500" b="1" dirty="0">
                <a:solidFill>
                  <a:schemeClr val="bg1"/>
                </a:solidFill>
              </a:rPr>
              <a:t> Allah, </a:t>
            </a:r>
            <a:r>
              <a:rPr lang="en-US" sz="1500" b="1" dirty="0" err="1">
                <a:solidFill>
                  <a:schemeClr val="bg1"/>
                </a:solidFill>
              </a:rPr>
              <a:t>kurangkanlah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dari</a:t>
            </a:r>
            <a:r>
              <a:rPr lang="en-US" sz="1500" b="1" dirty="0">
                <a:solidFill>
                  <a:schemeClr val="bg1"/>
                </a:solidFill>
              </a:rPr>
              <a:t> yang </a:t>
            </a:r>
            <a:r>
              <a:rPr lang="en-US" sz="1500" b="1" dirty="0" err="1">
                <a:solidFill>
                  <a:schemeClr val="bg1"/>
                </a:solidFill>
              </a:rPr>
              <a:t>dimiliki</a:t>
            </a:r>
            <a:r>
              <a:rPr lang="en-US" sz="1500" b="1" dirty="0">
                <a:solidFill>
                  <a:schemeClr val="bg1"/>
                </a:solidFill>
              </a:rPr>
              <a:t> orang yang </a:t>
            </a:r>
            <a:r>
              <a:rPr lang="en-US" sz="1500" b="1" dirty="0" err="1">
                <a:solidFill>
                  <a:schemeClr val="bg1"/>
                </a:solidFill>
              </a:rPr>
              <a:t>menahan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hartanya</a:t>
            </a:r>
            <a:r>
              <a:rPr lang="en-US" sz="1500" b="1" dirty="0" smtClean="0">
                <a:solidFill>
                  <a:schemeClr val="bg1"/>
                </a:solidFill>
              </a:rPr>
              <a:t>’.”</a:t>
            </a:r>
          </a:p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 </a:t>
            </a:r>
            <a:r>
              <a:rPr lang="en-US" sz="1500" b="1" dirty="0">
                <a:solidFill>
                  <a:schemeClr val="bg1"/>
                </a:solidFill>
              </a:rPr>
              <a:t>(HR Bukhari </a:t>
            </a:r>
            <a:r>
              <a:rPr lang="en-US" sz="1500" b="1" dirty="0" err="1">
                <a:solidFill>
                  <a:schemeClr val="bg1"/>
                </a:solidFill>
              </a:rPr>
              <a:t>dan</a:t>
            </a:r>
            <a:r>
              <a:rPr lang="en-US" sz="1500" b="1" dirty="0">
                <a:solidFill>
                  <a:schemeClr val="bg1"/>
                </a:solidFill>
              </a:rPr>
              <a:t> Muslim).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41305" y="270933"/>
            <a:ext cx="3062039" cy="503130"/>
            <a:chOff x="9375251" y="140591"/>
            <a:chExt cx="3062039" cy="503130"/>
          </a:xfrm>
        </p:grpSpPr>
        <p:sp>
          <p:nvSpPr>
            <p:cNvPr id="24" name="Freeform: Shape 116">
              <a:extLst>
                <a:ext uri="{FF2B5EF4-FFF2-40B4-BE49-F238E27FC236}">
                  <a16:creationId xmlns:a16="http://schemas.microsoft.com/office/drawing/2014/main" id="{F5F9C182-5DF2-44DB-83D7-D744B465802F}"/>
                </a:ext>
              </a:extLst>
            </p:cNvPr>
            <p:cNvSpPr/>
            <p:nvPr/>
          </p:nvSpPr>
          <p:spPr>
            <a:xfrm>
              <a:off x="9375251" y="155605"/>
              <a:ext cx="450031" cy="481253"/>
            </a:xfrm>
            <a:custGeom>
              <a:avLst/>
              <a:gdLst>
                <a:gd name="connsiteX0" fmla="*/ 1712530 w 3587043"/>
                <a:gd name="connsiteY0" fmla="*/ 0 h 3835908"/>
                <a:gd name="connsiteX1" fmla="*/ 1581456 w 3587043"/>
                <a:gd name="connsiteY1" fmla="*/ 63142 h 3835908"/>
                <a:gd name="connsiteX2" fmla="*/ 670114 w 3587043"/>
                <a:gd name="connsiteY2" fmla="*/ 1594358 h 3835908"/>
                <a:gd name="connsiteX3" fmla="*/ 2411507 w 3587043"/>
                <a:gd name="connsiteY3" fmla="*/ 3335751 h 3835908"/>
                <a:gd name="connsiteX4" fmla="*/ 3519195 w 3587043"/>
                <a:gd name="connsiteY4" fmla="*/ 2938102 h 3835908"/>
                <a:gd name="connsiteX5" fmla="*/ 3587043 w 3587043"/>
                <a:gd name="connsiteY5" fmla="*/ 2876437 h 3835908"/>
                <a:gd name="connsiteX6" fmla="*/ 3519502 w 3587043"/>
                <a:gd name="connsiteY6" fmla="*/ 2987613 h 3835908"/>
                <a:gd name="connsiteX7" fmla="*/ 1924050 w 3587043"/>
                <a:gd name="connsiteY7" fmla="*/ 3835908 h 3835908"/>
                <a:gd name="connsiteX8" fmla="*/ 0 w 3587043"/>
                <a:gd name="connsiteY8" fmla="*/ 1911858 h 3835908"/>
                <a:gd name="connsiteX9" fmla="*/ 1536287 w 3587043"/>
                <a:gd name="connsiteY9" fmla="*/ 26898 h 383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7043" h="3835908">
                  <a:moveTo>
                    <a:pt x="1712530" y="0"/>
                  </a:moveTo>
                  <a:lnTo>
                    <a:pt x="1581456" y="63142"/>
                  </a:lnTo>
                  <a:cubicBezTo>
                    <a:pt x="1038620" y="358028"/>
                    <a:pt x="670114" y="933158"/>
                    <a:pt x="670114" y="1594358"/>
                  </a:cubicBezTo>
                  <a:cubicBezTo>
                    <a:pt x="670114" y="2556103"/>
                    <a:pt x="1449762" y="3335751"/>
                    <a:pt x="2411507" y="3335751"/>
                  </a:cubicBezTo>
                  <a:cubicBezTo>
                    <a:pt x="2832271" y="3335751"/>
                    <a:pt x="3218180" y="3186522"/>
                    <a:pt x="3519195" y="2938102"/>
                  </a:cubicBezTo>
                  <a:lnTo>
                    <a:pt x="3587043" y="2876437"/>
                  </a:lnTo>
                  <a:lnTo>
                    <a:pt x="3519502" y="2987613"/>
                  </a:lnTo>
                  <a:cubicBezTo>
                    <a:pt x="3173737" y="3499413"/>
                    <a:pt x="2588190" y="3835908"/>
                    <a:pt x="1924050" y="3835908"/>
                  </a:cubicBezTo>
                  <a:cubicBezTo>
                    <a:pt x="861427" y="3835908"/>
                    <a:pt x="0" y="2974481"/>
                    <a:pt x="0" y="1911858"/>
                  </a:cubicBezTo>
                  <a:cubicBezTo>
                    <a:pt x="0" y="982063"/>
                    <a:pt x="659530" y="206309"/>
                    <a:pt x="1536287" y="268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482600">
                <a:srgbClr val="7030A0">
                  <a:alpha val="40000"/>
                </a:srgbClr>
              </a:glow>
              <a:innerShdw blurRad="152400" dist="292100" dir="18900000">
                <a:schemeClr val="bg1">
                  <a:lumMod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100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494742" y="140591"/>
              <a:ext cx="2942548" cy="503130"/>
              <a:chOff x="9451891" y="-646316"/>
              <a:chExt cx="2942548" cy="50313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9663890" y="-646316"/>
                <a:ext cx="18325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chemeClr val="bg1"/>
                    </a:solidFill>
                    <a:latin typeface="Doppio One" panose="02010603030000020804" pitchFamily="2" charset="0"/>
                  </a:rPr>
                  <a:t>Keutamaan</a:t>
                </a:r>
                <a:endParaRPr lang="en-US" sz="2400" b="1" dirty="0">
                  <a:solidFill>
                    <a:schemeClr val="bg1"/>
                  </a:solidFill>
                  <a:latin typeface="Doppio One" panose="02010603030000020804" pitchFamily="2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312091" y="-604851"/>
                <a:ext cx="1082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chemeClr val="bg1"/>
                    </a:solidFill>
                    <a:latin typeface="Grandstander Black" pitchFamily="2" charset="0"/>
                  </a:rPr>
                  <a:t>Subuh</a:t>
                </a:r>
                <a:endParaRPr lang="en-US" sz="2400" b="1" dirty="0">
                  <a:solidFill>
                    <a:schemeClr val="bg1"/>
                  </a:solidFill>
                  <a:latin typeface="Grandstander Black" pitchFamily="2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451891" y="-627833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Doppio One" panose="02010603030000020804" pitchFamily="2" charset="0"/>
                  </a:rPr>
                  <a:t>#</a:t>
                </a:r>
                <a:endParaRPr lang="en-US" sz="2400" b="1" dirty="0">
                  <a:solidFill>
                    <a:schemeClr val="bg1"/>
                  </a:solidFill>
                  <a:latin typeface="Doppio One" panose="02010603030000020804" pitchFamily="2" charset="0"/>
                </a:endParaRPr>
              </a:p>
            </p:txBody>
          </p:sp>
        </p:grpSp>
      </p:grpSp>
      <p:sp>
        <p:nvSpPr>
          <p:cNvPr id="3" name="Flowchart: Alternate Process 2"/>
          <p:cNvSpPr/>
          <p:nvPr/>
        </p:nvSpPr>
        <p:spPr>
          <a:xfrm>
            <a:off x="949689" y="3475376"/>
            <a:ext cx="1503085" cy="457200"/>
          </a:xfrm>
          <a:prstGeom prst="flowChartAlternateProcess">
            <a:avLst/>
          </a:prstGeom>
          <a:gradFill>
            <a:gsLst>
              <a:gs pos="0">
                <a:srgbClr val="70AD47"/>
              </a:gs>
              <a:gs pos="100000">
                <a:srgbClr val="43682A"/>
              </a:gs>
            </a:gsLst>
            <a:lin ang="5400000" scaled="1"/>
          </a:gradFill>
          <a:ln>
            <a:noFill/>
          </a:ln>
          <a:effectLst>
            <a:outerShdw blurRad="177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Kode</a:t>
            </a:r>
            <a:r>
              <a:rPr lang="en-US" b="1" dirty="0" smtClean="0"/>
              <a:t> : BRS</a:t>
            </a:r>
            <a:endParaRPr lang="en-US" b="1" dirty="0"/>
          </a:p>
        </p:txBody>
      </p:sp>
      <p:sp>
        <p:nvSpPr>
          <p:cNvPr id="41" name="Flowchart: Alternate Process 40"/>
          <p:cNvSpPr/>
          <p:nvPr/>
        </p:nvSpPr>
        <p:spPr>
          <a:xfrm>
            <a:off x="6486330" y="3520394"/>
            <a:ext cx="1711103" cy="457200"/>
          </a:xfrm>
          <a:prstGeom prst="flowChartAlternateProcess">
            <a:avLst/>
          </a:prstGeom>
          <a:gradFill>
            <a:gsLst>
              <a:gs pos="0">
                <a:srgbClr val="70AD47"/>
              </a:gs>
              <a:gs pos="100000">
                <a:srgbClr val="43682A"/>
              </a:gs>
            </a:gsLst>
            <a:lin ang="5400000" scaled="1"/>
          </a:gradFill>
          <a:ln>
            <a:noFill/>
          </a:ln>
          <a:effectLst>
            <a:outerShdw blurRad="177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Kode</a:t>
            </a:r>
            <a:r>
              <a:rPr lang="en-US" b="1" dirty="0" smtClean="0"/>
              <a:t> : NTR</a:t>
            </a:r>
            <a:endParaRPr lang="en-US" b="1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679986" y="5530679"/>
            <a:ext cx="4879814" cy="26849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Info / </a:t>
            </a:r>
            <a:r>
              <a:rPr lang="en-US" b="1" dirty="0" err="1" smtClean="0"/>
              <a:t>Konfirmasi</a:t>
            </a:r>
            <a:r>
              <a:rPr lang="en-US" b="1" dirty="0" smtClean="0"/>
              <a:t> : 08161402797 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Dwi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Artiningsih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3030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-12701"/>
            <a:ext cx="12205442" cy="6888149"/>
            <a:chOff x="-1" y="-12701"/>
            <a:chExt cx="12205442" cy="6888149"/>
          </a:xfrm>
        </p:grpSpPr>
        <p:sp>
          <p:nvSpPr>
            <p:cNvPr id="24" name="TextBox 23"/>
            <p:cNvSpPr txBox="1"/>
            <p:nvPr/>
          </p:nvSpPr>
          <p:spPr>
            <a:xfrm rot="20777461">
              <a:off x="1178753" y="1866584"/>
              <a:ext cx="3157018" cy="707886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sz="4000" b="1" dirty="0" err="1" smtClean="0">
                  <a:solidFill>
                    <a:schemeClr val="bg1">
                      <a:lumMod val="85000"/>
                    </a:schemeClr>
                  </a:solidFill>
                </a:rPr>
                <a:t>SinergiSUBUH</a:t>
              </a:r>
              <a:endParaRPr lang="en-US" sz="4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-1" y="-1"/>
              <a:ext cx="2053265" cy="1814513"/>
            </a:xfrm>
            <a:prstGeom prst="rect">
              <a:avLst/>
            </a:prstGeom>
            <a:solidFill>
              <a:srgbClr val="00206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12701"/>
              <a:ext cx="1922128" cy="1698625"/>
            </a:xfrm>
            <a:prstGeom prst="rect">
              <a:avLst/>
            </a:prstGeom>
            <a:solidFill>
              <a:srgbClr val="00206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enar Nggak Sih Harga Beras RI Lebih Mahal dari Internasional?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87" r="15084"/>
            <a:stretch/>
          </p:blipFill>
          <p:spPr bwMode="auto">
            <a:xfrm>
              <a:off x="6987535" y="4031102"/>
              <a:ext cx="3149609" cy="2537284"/>
            </a:xfrm>
            <a:prstGeom prst="hexagon">
              <a:avLst/>
            </a:prstGeom>
            <a:noFill/>
            <a:effectLst>
              <a:glow rad="127000">
                <a:schemeClr val="accent4">
                  <a:lumMod val="60000"/>
                  <a:lumOff val="40000"/>
                  <a:alpha val="61000"/>
                </a:schemeClr>
              </a:glow>
              <a:outerShdw blurRad="50800" dist="50800" dir="8820000" sx="1000" sy="1000" algn="ctr" rotWithShape="0">
                <a:schemeClr val="tx1">
                  <a:alpha val="89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arga Beras Makin Mahal, Simak Tips Belanja Hematnya! - Cermati.com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8" r="16765"/>
            <a:stretch/>
          </p:blipFill>
          <p:spPr bwMode="auto">
            <a:xfrm>
              <a:off x="3910504" y="4138207"/>
              <a:ext cx="3254811" cy="2516055"/>
            </a:xfrm>
            <a:prstGeom prst="hexagon">
              <a:avLst/>
            </a:prstGeom>
            <a:noFill/>
            <a:effectLst>
              <a:glow rad="127000">
                <a:schemeClr val="accent4">
                  <a:lumMod val="60000"/>
                  <a:lumOff val="40000"/>
                  <a:alpha val="61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ara Menyimpan Beras Agar Awet dan Tidak Berkutu - Lifestyle Fimela.co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04" r="8470"/>
            <a:stretch/>
          </p:blipFill>
          <p:spPr bwMode="auto">
            <a:xfrm>
              <a:off x="5318180" y="3555343"/>
              <a:ext cx="3379129" cy="2656799"/>
            </a:xfrm>
            <a:prstGeom prst="hexagon">
              <a:avLst/>
            </a:prstGeom>
            <a:noFill/>
            <a:effectLst>
              <a:glow rad="127000">
                <a:schemeClr val="accent4">
                  <a:lumMod val="60000"/>
                  <a:lumOff val="40000"/>
                  <a:alpha val="61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0" y="-12700"/>
              <a:ext cx="1638300" cy="14478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36675" y="236033"/>
              <a:ext cx="5077154" cy="1318128"/>
              <a:chOff x="3684540" y="732320"/>
              <a:chExt cx="5077154" cy="1318128"/>
            </a:xfrm>
          </p:grpSpPr>
          <p:sp>
            <p:nvSpPr>
              <p:cNvPr id="8" name="Freeform: Shape 116">
                <a:extLst>
                  <a:ext uri="{FF2B5EF4-FFF2-40B4-BE49-F238E27FC236}">
                    <a16:creationId xmlns:a16="http://schemas.microsoft.com/office/drawing/2014/main" id="{F5F9C182-5DF2-44DB-83D7-D744B465802F}"/>
                  </a:ext>
                </a:extLst>
              </p:cNvPr>
              <p:cNvSpPr/>
              <p:nvPr/>
            </p:nvSpPr>
            <p:spPr>
              <a:xfrm>
                <a:off x="3684540" y="732320"/>
                <a:ext cx="1232612" cy="1318128"/>
              </a:xfrm>
              <a:custGeom>
                <a:avLst/>
                <a:gdLst>
                  <a:gd name="connsiteX0" fmla="*/ 1712530 w 3587043"/>
                  <a:gd name="connsiteY0" fmla="*/ 0 h 3835908"/>
                  <a:gd name="connsiteX1" fmla="*/ 1581456 w 3587043"/>
                  <a:gd name="connsiteY1" fmla="*/ 63142 h 3835908"/>
                  <a:gd name="connsiteX2" fmla="*/ 670114 w 3587043"/>
                  <a:gd name="connsiteY2" fmla="*/ 1594358 h 3835908"/>
                  <a:gd name="connsiteX3" fmla="*/ 2411507 w 3587043"/>
                  <a:gd name="connsiteY3" fmla="*/ 3335751 h 3835908"/>
                  <a:gd name="connsiteX4" fmla="*/ 3519195 w 3587043"/>
                  <a:gd name="connsiteY4" fmla="*/ 2938102 h 3835908"/>
                  <a:gd name="connsiteX5" fmla="*/ 3587043 w 3587043"/>
                  <a:gd name="connsiteY5" fmla="*/ 2876437 h 3835908"/>
                  <a:gd name="connsiteX6" fmla="*/ 3519502 w 3587043"/>
                  <a:gd name="connsiteY6" fmla="*/ 2987613 h 3835908"/>
                  <a:gd name="connsiteX7" fmla="*/ 1924050 w 3587043"/>
                  <a:gd name="connsiteY7" fmla="*/ 3835908 h 3835908"/>
                  <a:gd name="connsiteX8" fmla="*/ 0 w 3587043"/>
                  <a:gd name="connsiteY8" fmla="*/ 1911858 h 3835908"/>
                  <a:gd name="connsiteX9" fmla="*/ 1536287 w 3587043"/>
                  <a:gd name="connsiteY9" fmla="*/ 26898 h 3835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87043" h="3835908">
                    <a:moveTo>
                      <a:pt x="1712530" y="0"/>
                    </a:moveTo>
                    <a:lnTo>
                      <a:pt x="1581456" y="63142"/>
                    </a:lnTo>
                    <a:cubicBezTo>
                      <a:pt x="1038620" y="358028"/>
                      <a:pt x="670114" y="933158"/>
                      <a:pt x="670114" y="1594358"/>
                    </a:cubicBezTo>
                    <a:cubicBezTo>
                      <a:pt x="670114" y="2556103"/>
                      <a:pt x="1449762" y="3335751"/>
                      <a:pt x="2411507" y="3335751"/>
                    </a:cubicBezTo>
                    <a:cubicBezTo>
                      <a:pt x="2832271" y="3335751"/>
                      <a:pt x="3218180" y="3186522"/>
                      <a:pt x="3519195" y="2938102"/>
                    </a:cubicBezTo>
                    <a:lnTo>
                      <a:pt x="3587043" y="2876437"/>
                    </a:lnTo>
                    <a:lnTo>
                      <a:pt x="3519502" y="2987613"/>
                    </a:lnTo>
                    <a:cubicBezTo>
                      <a:pt x="3173737" y="3499413"/>
                      <a:pt x="2588190" y="3835908"/>
                      <a:pt x="1924050" y="3835908"/>
                    </a:cubicBezTo>
                    <a:cubicBezTo>
                      <a:pt x="861427" y="3835908"/>
                      <a:pt x="0" y="2974481"/>
                      <a:pt x="0" y="1911858"/>
                    </a:cubicBezTo>
                    <a:cubicBezTo>
                      <a:pt x="0" y="982063"/>
                      <a:pt x="659530" y="206309"/>
                      <a:pt x="1536287" y="2689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482600">
                  <a:srgbClr val="7030A0">
                    <a:alpha val="40000"/>
                  </a:srgbClr>
                </a:glow>
                <a:innerShdw blurRad="152400" dist="292100" dir="18900000">
                  <a:schemeClr val="bg1">
                    <a:lumMod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sz="10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026383" y="836611"/>
                <a:ext cx="1847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4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304375" y="841744"/>
                <a:ext cx="29770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err="1" smtClean="0">
                    <a:latin typeface="Doppio One" panose="02010603030000020804" pitchFamily="2" charset="0"/>
                  </a:rPr>
                  <a:t>Keutamaan</a:t>
                </a:r>
                <a:endParaRPr lang="en-US" sz="4000" b="1" dirty="0">
                  <a:latin typeface="Doppio One" panose="020106030300000208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083029" y="900416"/>
                <a:ext cx="1678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err="1" smtClean="0">
                    <a:latin typeface="Grandstander Black" pitchFamily="2" charset="0"/>
                  </a:rPr>
                  <a:t>Subuh</a:t>
                </a:r>
                <a:endParaRPr lang="en-US" sz="4000" b="1" dirty="0">
                  <a:latin typeface="Grandstander Black" pitchFamily="2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56570" y="833821"/>
                <a:ext cx="5148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atin typeface="Doppio One" panose="02010603030000020804" pitchFamily="2" charset="0"/>
                  </a:rPr>
                  <a:t>#</a:t>
                </a:r>
                <a:endParaRPr lang="en-US" sz="4000" b="1" dirty="0">
                  <a:latin typeface="Doppio One" panose="02010603030000020804" pitchFamily="2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20872615">
              <a:off x="657704" y="1403050"/>
              <a:ext cx="10732425" cy="2400657"/>
            </a:xfrm>
            <a:prstGeom prst="rect">
              <a:avLst/>
            </a:prstGeom>
            <a:noFill/>
            <a:effectLst>
              <a:glow rad="127000">
                <a:srgbClr val="002060"/>
              </a:glow>
              <a:outerShdw blurRad="444500" dist="50800" dir="5400000" sx="32000" sy="32000" algn="ctr" rotWithShape="0">
                <a:schemeClr val="tx1">
                  <a:alpha val="58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0" b="1" dirty="0" err="1" smtClean="0">
                  <a:ln w="57150">
                    <a:solidFill>
                      <a:srgbClr val="002060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hewy" panose="02000000000000000000" pitchFamily="2" charset="0"/>
                </a:rPr>
                <a:t>Berbagi</a:t>
              </a:r>
              <a:r>
                <a:rPr lang="en-US" sz="15000" b="1" dirty="0" smtClean="0">
                  <a:ln w="57150">
                    <a:solidFill>
                      <a:srgbClr val="002060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hewy" panose="02000000000000000000" pitchFamily="2" charset="0"/>
                </a:rPr>
                <a:t> </a:t>
              </a:r>
              <a:r>
                <a:rPr lang="en-US" sz="15000" b="1" dirty="0" err="1" smtClean="0">
                  <a:ln w="57150">
                    <a:solidFill>
                      <a:srgbClr val="002060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hewy" panose="02000000000000000000" pitchFamily="2" charset="0"/>
                </a:rPr>
                <a:t>Beras</a:t>
              </a:r>
              <a:endParaRPr lang="en-US" sz="15000" b="1" dirty="0">
                <a:ln w="57150">
                  <a:solidFill>
                    <a:srgbClr val="00206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Chewy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152176" y="5053338"/>
              <a:ext cx="2053265" cy="1814513"/>
            </a:xfrm>
            <a:prstGeom prst="rect">
              <a:avLst/>
            </a:prstGeom>
            <a:solidFill>
              <a:srgbClr val="00206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268907" y="5176823"/>
              <a:ext cx="1922128" cy="1698625"/>
            </a:xfrm>
            <a:prstGeom prst="rect">
              <a:avLst/>
            </a:prstGeom>
            <a:solidFill>
              <a:srgbClr val="00206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541282" y="5410290"/>
              <a:ext cx="1638300" cy="14478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91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-12701"/>
            <a:ext cx="12205442" cy="6952405"/>
            <a:chOff x="-1" y="-12701"/>
            <a:chExt cx="12205442" cy="6952405"/>
          </a:xfrm>
        </p:grpSpPr>
        <p:sp>
          <p:nvSpPr>
            <p:cNvPr id="24" name="TextBox 23"/>
            <p:cNvSpPr txBox="1"/>
            <p:nvPr/>
          </p:nvSpPr>
          <p:spPr>
            <a:xfrm rot="20777461">
              <a:off x="1178753" y="1866584"/>
              <a:ext cx="3157018" cy="707886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sz="4000" b="1" dirty="0" err="1" smtClean="0">
                  <a:solidFill>
                    <a:schemeClr val="bg1">
                      <a:lumMod val="85000"/>
                    </a:schemeClr>
                  </a:solidFill>
                </a:rPr>
                <a:t>SinergiSUBUH</a:t>
              </a:r>
              <a:endParaRPr lang="en-US" sz="4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-1" y="-1"/>
              <a:ext cx="2053265" cy="1814513"/>
            </a:xfrm>
            <a:prstGeom prst="rect">
              <a:avLst/>
            </a:prstGeom>
            <a:solidFill>
              <a:srgbClr val="00206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12701"/>
              <a:ext cx="1922128" cy="1698625"/>
            </a:xfrm>
            <a:prstGeom prst="rect">
              <a:avLst/>
            </a:prstGeom>
            <a:solidFill>
              <a:srgbClr val="00206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-12700"/>
              <a:ext cx="1638300" cy="14478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16">
              <a:extLst>
                <a:ext uri="{FF2B5EF4-FFF2-40B4-BE49-F238E27FC236}">
                  <a16:creationId xmlns:a16="http://schemas.microsoft.com/office/drawing/2014/main" id="{F5F9C182-5DF2-44DB-83D7-D744B465802F}"/>
                </a:ext>
              </a:extLst>
            </p:cNvPr>
            <p:cNvSpPr/>
            <p:nvPr/>
          </p:nvSpPr>
          <p:spPr>
            <a:xfrm>
              <a:off x="2536675" y="236033"/>
              <a:ext cx="1232612" cy="1318128"/>
            </a:xfrm>
            <a:custGeom>
              <a:avLst/>
              <a:gdLst>
                <a:gd name="connsiteX0" fmla="*/ 1712530 w 3587043"/>
                <a:gd name="connsiteY0" fmla="*/ 0 h 3835908"/>
                <a:gd name="connsiteX1" fmla="*/ 1581456 w 3587043"/>
                <a:gd name="connsiteY1" fmla="*/ 63142 h 3835908"/>
                <a:gd name="connsiteX2" fmla="*/ 670114 w 3587043"/>
                <a:gd name="connsiteY2" fmla="*/ 1594358 h 3835908"/>
                <a:gd name="connsiteX3" fmla="*/ 2411507 w 3587043"/>
                <a:gd name="connsiteY3" fmla="*/ 3335751 h 3835908"/>
                <a:gd name="connsiteX4" fmla="*/ 3519195 w 3587043"/>
                <a:gd name="connsiteY4" fmla="*/ 2938102 h 3835908"/>
                <a:gd name="connsiteX5" fmla="*/ 3587043 w 3587043"/>
                <a:gd name="connsiteY5" fmla="*/ 2876437 h 3835908"/>
                <a:gd name="connsiteX6" fmla="*/ 3519502 w 3587043"/>
                <a:gd name="connsiteY6" fmla="*/ 2987613 h 3835908"/>
                <a:gd name="connsiteX7" fmla="*/ 1924050 w 3587043"/>
                <a:gd name="connsiteY7" fmla="*/ 3835908 h 3835908"/>
                <a:gd name="connsiteX8" fmla="*/ 0 w 3587043"/>
                <a:gd name="connsiteY8" fmla="*/ 1911858 h 3835908"/>
                <a:gd name="connsiteX9" fmla="*/ 1536287 w 3587043"/>
                <a:gd name="connsiteY9" fmla="*/ 26898 h 383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7043" h="3835908">
                  <a:moveTo>
                    <a:pt x="1712530" y="0"/>
                  </a:moveTo>
                  <a:lnTo>
                    <a:pt x="1581456" y="63142"/>
                  </a:lnTo>
                  <a:cubicBezTo>
                    <a:pt x="1038620" y="358028"/>
                    <a:pt x="670114" y="933158"/>
                    <a:pt x="670114" y="1594358"/>
                  </a:cubicBezTo>
                  <a:cubicBezTo>
                    <a:pt x="670114" y="2556103"/>
                    <a:pt x="1449762" y="3335751"/>
                    <a:pt x="2411507" y="3335751"/>
                  </a:cubicBezTo>
                  <a:cubicBezTo>
                    <a:pt x="2832271" y="3335751"/>
                    <a:pt x="3218180" y="3186522"/>
                    <a:pt x="3519195" y="2938102"/>
                  </a:cubicBezTo>
                  <a:lnTo>
                    <a:pt x="3587043" y="2876437"/>
                  </a:lnTo>
                  <a:lnTo>
                    <a:pt x="3519502" y="2987613"/>
                  </a:lnTo>
                  <a:cubicBezTo>
                    <a:pt x="3173737" y="3499413"/>
                    <a:pt x="2588190" y="3835908"/>
                    <a:pt x="1924050" y="3835908"/>
                  </a:cubicBezTo>
                  <a:cubicBezTo>
                    <a:pt x="861427" y="3835908"/>
                    <a:pt x="0" y="2974481"/>
                    <a:pt x="0" y="1911858"/>
                  </a:cubicBezTo>
                  <a:cubicBezTo>
                    <a:pt x="0" y="982063"/>
                    <a:pt x="659530" y="206309"/>
                    <a:pt x="1536287" y="268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482600">
                <a:srgbClr val="7030A0">
                  <a:alpha val="40000"/>
                </a:srgbClr>
              </a:glow>
              <a:innerShdw blurRad="152400" dist="292100" dir="18900000">
                <a:schemeClr val="bg1">
                  <a:lumMod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1000"/>
            </a:p>
          </p:txBody>
        </p:sp>
        <p:sp>
          <p:nvSpPr>
            <p:cNvPr id="13" name="TextBox 12"/>
            <p:cNvSpPr txBox="1"/>
            <p:nvPr/>
          </p:nvSpPr>
          <p:spPr>
            <a:xfrm rot="20872615">
              <a:off x="998343" y="1403050"/>
              <a:ext cx="10051149" cy="2400657"/>
            </a:xfrm>
            <a:prstGeom prst="rect">
              <a:avLst/>
            </a:prstGeom>
            <a:noFill/>
            <a:effectLst>
              <a:glow rad="127000">
                <a:srgbClr val="002060"/>
              </a:glow>
              <a:outerShdw blurRad="444500" dist="50800" dir="5400000" sx="32000" sy="32000" algn="ctr" rotWithShape="0">
                <a:schemeClr val="tx1">
                  <a:alpha val="58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0" b="1" dirty="0" err="1" smtClean="0">
                  <a:ln w="57150">
                    <a:solidFill>
                      <a:srgbClr val="002060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hewy" panose="02000000000000000000" pitchFamily="2" charset="0"/>
                </a:rPr>
                <a:t>Nutrisi</a:t>
              </a:r>
              <a:r>
                <a:rPr lang="en-US" sz="15000" b="1" dirty="0" smtClean="0">
                  <a:ln w="57150">
                    <a:solidFill>
                      <a:srgbClr val="002060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hewy" panose="02000000000000000000" pitchFamily="2" charset="0"/>
                </a:rPr>
                <a:t> </a:t>
              </a:r>
              <a:r>
                <a:rPr lang="en-US" sz="15000" b="1" dirty="0" err="1" smtClean="0">
                  <a:ln w="57150">
                    <a:solidFill>
                      <a:srgbClr val="002060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hewy" panose="02000000000000000000" pitchFamily="2" charset="0"/>
                </a:rPr>
                <a:t>Sehat</a:t>
              </a:r>
              <a:endParaRPr lang="en-US" sz="15000" b="1" dirty="0">
                <a:ln w="57150">
                  <a:solidFill>
                    <a:srgbClr val="00206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Chewy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152176" y="5053338"/>
              <a:ext cx="2053265" cy="1814513"/>
            </a:xfrm>
            <a:prstGeom prst="rect">
              <a:avLst/>
            </a:prstGeom>
            <a:solidFill>
              <a:srgbClr val="00206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268907" y="5176823"/>
              <a:ext cx="1922128" cy="1698625"/>
            </a:xfrm>
            <a:prstGeom prst="rect">
              <a:avLst/>
            </a:prstGeom>
            <a:solidFill>
              <a:srgbClr val="00206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541282" y="5410290"/>
              <a:ext cx="1638300" cy="14478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823767" y="3413941"/>
              <a:ext cx="5015972" cy="3525763"/>
              <a:chOff x="5077839" y="3356948"/>
              <a:chExt cx="5015972" cy="352576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5077839" y="3356948"/>
                <a:ext cx="5015972" cy="3525763"/>
                <a:chOff x="5000877" y="3992334"/>
                <a:chExt cx="4677191" cy="3287631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45978" y="4077866"/>
                  <a:ext cx="2923305" cy="3033672"/>
                </a:xfrm>
                <a:prstGeom prst="rect">
                  <a:avLst/>
                </a:prstGeom>
                <a:effectLst>
                  <a:glow rad="127000">
                    <a:srgbClr val="002060">
                      <a:alpha val="51000"/>
                    </a:srgbClr>
                  </a:glow>
                </a:effectLst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4745" y="4082347"/>
                  <a:ext cx="1133000" cy="2987313"/>
                </a:xfrm>
                <a:prstGeom prst="rect">
                  <a:avLst/>
                </a:prstGeom>
                <a:effectLst>
                  <a:glow rad="127000">
                    <a:srgbClr val="002060">
                      <a:alpha val="51000"/>
                    </a:srgbClr>
                  </a:glow>
                </a:effectLst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1912" y="5187381"/>
                  <a:ext cx="642692" cy="1915268"/>
                </a:xfrm>
                <a:prstGeom prst="rect">
                  <a:avLst/>
                </a:prstGeom>
                <a:effectLst>
                  <a:glow rad="127000">
                    <a:srgbClr val="002060">
                      <a:alpha val="51000"/>
                    </a:srgbClr>
                  </a:glow>
                </a:effectLst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6367" y="5468514"/>
                  <a:ext cx="3091701" cy="1811451"/>
                </a:xfrm>
                <a:prstGeom prst="rect">
                  <a:avLst/>
                </a:prstGeom>
                <a:effectLst>
                  <a:glow rad="127000">
                    <a:srgbClr val="002060">
                      <a:alpha val="51000"/>
                    </a:srgbClr>
                  </a:glow>
                </a:effectLst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0877" y="3992334"/>
                  <a:ext cx="1214168" cy="3156838"/>
                </a:xfrm>
                <a:prstGeom prst="rect">
                  <a:avLst/>
                </a:prstGeom>
                <a:effectLst>
                  <a:glow rad="127000">
                    <a:srgbClr val="002060">
                      <a:alpha val="51000"/>
                    </a:srgbClr>
                  </a:glow>
                </a:effectLst>
              </p:spPr>
            </p:pic>
          </p:grpSp>
          <p:sp>
            <p:nvSpPr>
              <p:cNvPr id="28" name="TextBox 27"/>
              <p:cNvSpPr txBox="1"/>
              <p:nvPr/>
            </p:nvSpPr>
            <p:spPr>
              <a:xfrm>
                <a:off x="7196361" y="3448675"/>
                <a:ext cx="2832827" cy="830997"/>
              </a:xfrm>
              <a:prstGeom prst="rect">
                <a:avLst/>
              </a:prstGeom>
              <a:solidFill>
                <a:srgbClr val="002060">
                  <a:alpha val="66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 err="1" smtClean="0">
                    <a:ln>
                      <a:solidFill>
                        <a:schemeClr val="bg1"/>
                      </a:solidFill>
                    </a:ln>
                    <a:solidFill>
                      <a:srgbClr val="00B050"/>
                    </a:solidFill>
                  </a:rPr>
                  <a:t>Herba</a:t>
                </a:r>
                <a:r>
                  <a:rPr lang="en-US" sz="48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00B050"/>
                    </a:solidFill>
                  </a:rPr>
                  <a:t> HNI</a:t>
                </a:r>
                <a:endParaRPr lang="en-US" sz="4800" b="1" dirty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3156510" y="345457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atin typeface="Doppio One" panose="02010603030000020804" pitchFamily="2" charset="0"/>
              </a:rPr>
              <a:t>Keutamaan</a:t>
            </a:r>
            <a:endParaRPr lang="en-US" sz="4000" b="1" dirty="0">
              <a:latin typeface="Doppio One" panose="02010603030000020804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5164" y="404129"/>
            <a:ext cx="1678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atin typeface="Grandstander Black" pitchFamily="2" charset="0"/>
              </a:rPr>
              <a:t>Subuh</a:t>
            </a:r>
            <a:endParaRPr lang="en-US" sz="4000" b="1" dirty="0">
              <a:latin typeface="Grandstander Black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08705" y="337534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Doppio One" panose="02010603030000020804" pitchFamily="2" charset="0"/>
              </a:rPr>
              <a:t>#</a:t>
            </a:r>
            <a:endParaRPr lang="en-US" sz="4000" b="1" dirty="0">
              <a:latin typeface="Doppio One" panose="020106030300000208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5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04" y="2367610"/>
            <a:ext cx="6266517" cy="125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7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35" y="1969991"/>
            <a:ext cx="3454876" cy="17710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81661" y="3741025"/>
            <a:ext cx="177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ln>
                  <a:solidFill>
                    <a:schemeClr val="bg1"/>
                  </a:solidFill>
                </a:ln>
                <a:solidFill>
                  <a:srgbClr val="ED7D31"/>
                </a:solidFill>
              </a:rPr>
              <a:t>Sinergi</a:t>
            </a:r>
            <a:endParaRPr lang="en-US" sz="4400" b="1" dirty="0">
              <a:ln>
                <a:solidFill>
                  <a:schemeClr val="bg1"/>
                </a:solidFill>
              </a:ln>
              <a:solidFill>
                <a:srgbClr val="ED7D3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2095" y="3741024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ln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Subuh</a:t>
            </a:r>
            <a:endParaRPr lang="en-US" sz="4400" b="1" dirty="0">
              <a:ln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4234" y="4327846"/>
            <a:ext cx="3361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#</a:t>
            </a:r>
            <a:r>
              <a:rPr lang="en-US" sz="1600" b="1" dirty="0" err="1" smtClean="0">
                <a:solidFill>
                  <a:schemeClr val="bg1"/>
                </a:solidFill>
              </a:rPr>
              <a:t>BerikanYangTerbaikUntukOrangBaik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3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35" y="1969991"/>
            <a:ext cx="3454876" cy="17710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81661" y="3741025"/>
            <a:ext cx="177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ln>
                  <a:solidFill>
                    <a:schemeClr val="bg1"/>
                  </a:solidFill>
                </a:ln>
                <a:solidFill>
                  <a:srgbClr val="ED7D31"/>
                </a:solidFill>
              </a:rPr>
              <a:t>Sinergi</a:t>
            </a:r>
            <a:endParaRPr lang="en-US" sz="4400" b="1" dirty="0">
              <a:ln>
                <a:solidFill>
                  <a:schemeClr val="bg1"/>
                </a:solidFill>
              </a:ln>
              <a:solidFill>
                <a:srgbClr val="ED7D3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2095" y="3741024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ln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Subuh</a:t>
            </a:r>
            <a:endParaRPr lang="en-US" sz="4400" b="1" dirty="0">
              <a:ln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4234" y="4327846"/>
            <a:ext cx="3361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#</a:t>
            </a:r>
            <a:r>
              <a:rPr lang="en-US" sz="1600" b="1" dirty="0" err="1" smtClean="0">
                <a:solidFill>
                  <a:schemeClr val="bg1"/>
                </a:solidFill>
              </a:rPr>
              <a:t>BerikanYangTerbaikUntukOrangBaik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79845" y="652390"/>
            <a:ext cx="5524500" cy="5524500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21237" y="1969991"/>
            <a:ext cx="4070153" cy="2656588"/>
            <a:chOff x="3821237" y="1969991"/>
            <a:chExt cx="4070153" cy="26565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9527">
                          <a14:foregroundMark x1="23817" y1="32923" x2="23817" y2="32923"/>
                          <a14:foregroundMark x1="79653" y1="65846" x2="79653" y2="65846"/>
                          <a14:backgroundMark x1="30442" y1="11385" x2="30442" y2="11385"/>
                          <a14:backgroundMark x1="4259" y1="30154" x2="4259" y2="30154"/>
                        </a14:backgroundRemoval>
                      </a14:imgEffect>
                      <a14:imgEffect>
                        <a14:brightnessContrast bright="-6000" contras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0535" y="1969991"/>
              <a:ext cx="3454876" cy="17710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081661" y="3741025"/>
              <a:ext cx="17746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err="1" smtClean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Sinergi</a:t>
              </a:r>
              <a:endParaRPr 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42095" y="3741024"/>
              <a:ext cx="16626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err="1" smtClean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Subuh</a:t>
              </a:r>
              <a:endParaRPr 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1237" y="4288025"/>
              <a:ext cx="4070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pc="300" dirty="0">
                  <a:solidFill>
                    <a:schemeClr val="bg1"/>
                  </a:solidFill>
                </a:rPr>
                <a:t>#</a:t>
              </a:r>
              <a:r>
                <a:rPr lang="en-US" sz="1600" b="1" spc="300" dirty="0" err="1">
                  <a:solidFill>
                    <a:schemeClr val="bg1"/>
                  </a:solidFill>
                </a:rPr>
                <a:t>BersamaGapaiKeutamaanSubuh</a:t>
              </a:r>
              <a:endParaRPr lang="en-US" sz="1600" b="1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34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21237" y="1969991"/>
            <a:ext cx="4070153" cy="2656588"/>
            <a:chOff x="3821237" y="1969991"/>
            <a:chExt cx="4070153" cy="26565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0535" y="1969991"/>
              <a:ext cx="3454876" cy="17710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081661" y="3741025"/>
              <a:ext cx="17746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err="1" smtClean="0">
                  <a:ln>
                    <a:solidFill>
                      <a:schemeClr val="bg1"/>
                    </a:solidFill>
                  </a:ln>
                  <a:solidFill>
                    <a:srgbClr val="ED7D31"/>
                  </a:solidFill>
                </a:rPr>
                <a:t>Sinergi</a:t>
              </a:r>
              <a:endParaRPr lang="en-US" sz="4400" b="1" dirty="0">
                <a:ln>
                  <a:solidFill>
                    <a:schemeClr val="bg1"/>
                  </a:solidFill>
                </a:ln>
                <a:solidFill>
                  <a:srgbClr val="ED7D3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42095" y="3741024"/>
              <a:ext cx="16626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err="1" smtClean="0">
                  <a:ln>
                    <a:solidFill>
                      <a:schemeClr val="bg1"/>
                    </a:solidFill>
                  </a:ln>
                  <a:solidFill>
                    <a:srgbClr val="92D050"/>
                  </a:solidFill>
                </a:rPr>
                <a:t>Subuh</a:t>
              </a:r>
              <a:endParaRPr lang="en-US" sz="4400" b="1" dirty="0">
                <a:ln>
                  <a:solidFill>
                    <a:schemeClr val="bg1"/>
                  </a:solidFill>
                </a:ln>
                <a:solidFill>
                  <a:srgbClr val="92D05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1237" y="4288025"/>
              <a:ext cx="4070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pc="300" dirty="0">
                  <a:solidFill>
                    <a:schemeClr val="bg1"/>
                  </a:solidFill>
                </a:rPr>
                <a:t>#</a:t>
              </a:r>
              <a:r>
                <a:rPr lang="en-US" sz="1600" b="1" spc="300" dirty="0" err="1">
                  <a:solidFill>
                    <a:schemeClr val="bg1"/>
                  </a:solidFill>
                </a:rPr>
                <a:t>BersamaGapaiKeutamaanSubuh</a:t>
              </a:r>
              <a:endParaRPr lang="en-US" sz="1600" b="1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41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445</Words>
  <Application>Microsoft Office PowerPoint</Application>
  <PresentationFormat>Widescreen</PresentationFormat>
  <Paragraphs>179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&amp;Championship</vt:lpstr>
      <vt:lpstr>Arial</vt:lpstr>
      <vt:lpstr>Calibri</vt:lpstr>
      <vt:lpstr>Calibri Light</vt:lpstr>
      <vt:lpstr>Chewy</vt:lpstr>
      <vt:lpstr>Doppio One</vt:lpstr>
      <vt:lpstr>Grandstander Black</vt:lpstr>
      <vt:lpstr>Russo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38</cp:revision>
  <dcterms:created xsi:type="dcterms:W3CDTF">2021-03-10T23:53:43Z</dcterms:created>
  <dcterms:modified xsi:type="dcterms:W3CDTF">2021-09-17T00:48:59Z</dcterms:modified>
</cp:coreProperties>
</file>