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 id="2147483744" r:id="rId9"/>
    <p:sldMasterId id="2147483756" r:id="rId10"/>
    <p:sldMasterId id="2147483768" r:id="rId11"/>
    <p:sldMasterId id="2147483780" r:id="rId12"/>
    <p:sldMasterId id="2147483792" r:id="rId13"/>
    <p:sldMasterId id="2147483804" r:id="rId14"/>
    <p:sldMasterId id="2147483816" r:id="rId15"/>
  </p:sldMasterIdLst>
  <p:notesMasterIdLst>
    <p:notesMasterId r:id="rId47"/>
  </p:notesMasterIdLst>
  <p:sldIdLst>
    <p:sldId id="256" r:id="rId16"/>
    <p:sldId id="257" r:id="rId17"/>
    <p:sldId id="258" r:id="rId18"/>
    <p:sldId id="282" r:id="rId19"/>
    <p:sldId id="277" r:id="rId20"/>
    <p:sldId id="279" r:id="rId21"/>
    <p:sldId id="283" r:id="rId22"/>
    <p:sldId id="284" r:id="rId23"/>
    <p:sldId id="278" r:id="rId24"/>
    <p:sldId id="275" r:id="rId25"/>
    <p:sldId id="285" r:id="rId26"/>
    <p:sldId id="281" r:id="rId27"/>
    <p:sldId id="280" r:id="rId28"/>
    <p:sldId id="286" r:id="rId29"/>
    <p:sldId id="287" r:id="rId30"/>
    <p:sldId id="273" r:id="rId31"/>
    <p:sldId id="288" r:id="rId32"/>
    <p:sldId id="289" r:id="rId33"/>
    <p:sldId id="290" r:id="rId34"/>
    <p:sldId id="291" r:id="rId35"/>
    <p:sldId id="292" r:id="rId36"/>
    <p:sldId id="293" r:id="rId37"/>
    <p:sldId id="294" r:id="rId38"/>
    <p:sldId id="295" r:id="rId39"/>
    <p:sldId id="266" r:id="rId40"/>
    <p:sldId id="296" r:id="rId41"/>
    <p:sldId id="297" r:id="rId42"/>
    <p:sldId id="298" r:id="rId43"/>
    <p:sldId id="299" r:id="rId44"/>
    <p:sldId id="300" r:id="rId45"/>
    <p:sldId id="267" r:id="rId46"/>
  </p:sldIdLst>
  <p:sldSz cx="18288000" cy="10287000"/>
  <p:notesSz cx="6858000" cy="9144000"/>
  <p:embeddedFontLst>
    <p:embeddedFont>
      <p:font typeface="Bahnschrift" pitchFamily="34" charset="0"/>
      <p:regular r:id="rId48"/>
      <p:bold r:id="rId49"/>
    </p:embeddedFont>
    <p:embeddedFont>
      <p:font typeface="Balsamiq Sans" charset="0"/>
      <p:regular r:id="rId50"/>
    </p:embeddedFont>
    <p:embeddedFont>
      <p:font typeface="Arial Rounded MT Bold" pitchFamily="34" charset="0"/>
      <p:regular r:id="rId51"/>
    </p:embeddedFont>
    <p:embeddedFont>
      <p:font typeface="Balsamiq Sans Bold" charset="0"/>
      <p:regular r:id="rId52"/>
    </p:embeddedFont>
    <p:embeddedFont>
      <p:font typeface="Calibri" pitchFamily="34" charset="0"/>
      <p:regular r:id="rId53"/>
      <p:bold r:id="rId54"/>
      <p:italic r:id="rId55"/>
      <p:boldItalic r:id="rId5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6" d="100"/>
          <a:sy n="46" d="100"/>
        </p:scale>
        <p:origin x="-756" y="-2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3.xml"/><Relationship Id="rId26" Type="http://schemas.openxmlformats.org/officeDocument/2006/relationships/slide" Target="slides/slide11.xml"/><Relationship Id="rId39" Type="http://schemas.openxmlformats.org/officeDocument/2006/relationships/slide" Target="slides/slide24.xml"/><Relationship Id="rId21" Type="http://schemas.openxmlformats.org/officeDocument/2006/relationships/slide" Target="slides/slide6.xml"/><Relationship Id="rId34" Type="http://schemas.openxmlformats.org/officeDocument/2006/relationships/slide" Target="slides/slide19.xml"/><Relationship Id="rId42" Type="http://schemas.openxmlformats.org/officeDocument/2006/relationships/slide" Target="slides/slide27.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slide" Target="slides/slide18.xml"/><Relationship Id="rId38" Type="http://schemas.openxmlformats.org/officeDocument/2006/relationships/slide" Target="slides/slide23.xml"/><Relationship Id="rId46" Type="http://schemas.openxmlformats.org/officeDocument/2006/relationships/slide" Target="slides/slide31.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slide" Target="slides/slide14.xml"/><Relationship Id="rId41" Type="http://schemas.openxmlformats.org/officeDocument/2006/relationships/slide" Target="slides/slide26.xml"/><Relationship Id="rId54"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9.xml"/><Relationship Id="rId32" Type="http://schemas.openxmlformats.org/officeDocument/2006/relationships/slide" Target="slides/slide17.xml"/><Relationship Id="rId37" Type="http://schemas.openxmlformats.org/officeDocument/2006/relationships/slide" Target="slides/slide22.xml"/><Relationship Id="rId40" Type="http://schemas.openxmlformats.org/officeDocument/2006/relationships/slide" Target="slides/slide25.xml"/><Relationship Id="rId45" Type="http://schemas.openxmlformats.org/officeDocument/2006/relationships/slide" Target="slides/slide30.xml"/><Relationship Id="rId53" Type="http://schemas.openxmlformats.org/officeDocument/2006/relationships/font" Target="fonts/font6.fntdata"/><Relationship Id="rId58"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slide" Target="slides/slide21.xml"/><Relationship Id="rId49" Type="http://schemas.openxmlformats.org/officeDocument/2006/relationships/font" Target="fonts/font2.fntdata"/><Relationship Id="rId57"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4.xml"/><Relationship Id="rId31" Type="http://schemas.openxmlformats.org/officeDocument/2006/relationships/slide" Target="slides/slide16.xml"/><Relationship Id="rId44" Type="http://schemas.openxmlformats.org/officeDocument/2006/relationships/slide" Target="slides/slide29.xml"/><Relationship Id="rId52" Type="http://schemas.openxmlformats.org/officeDocument/2006/relationships/font" Target="fonts/font5.fntdata"/><Relationship Id="rId6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slide" Target="slides/slide20.xml"/><Relationship Id="rId43" Type="http://schemas.openxmlformats.org/officeDocument/2006/relationships/slide" Target="slides/slide28.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Master" Target="slideMasters/slideMaster8.xml"/><Relationship Id="rId51" Type="http://schemas.openxmlformats.org/officeDocument/2006/relationships/font" Target="fonts/font4.fntdata"/><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CF79F8-504D-466F-915A-BFEE6DCC88BC}" type="datetimeFigureOut">
              <a:rPr lang="en-US" smtClean="0"/>
              <a:t>3/3/2024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0F1313-05D0-4ED5-A7E4-92B9446A8223}" type="slidenum">
              <a:rPr lang="en-US" smtClean="0"/>
              <a:t>‹#›</a:t>
            </a:fld>
            <a:endParaRPr lang="en-US"/>
          </a:p>
        </p:txBody>
      </p:sp>
    </p:spTree>
    <p:extLst>
      <p:ext uri="{BB962C8B-B14F-4D97-AF65-F5344CB8AC3E}">
        <p14:creationId xmlns:p14="http://schemas.microsoft.com/office/powerpoint/2010/main" val="2478245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7657227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4973595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465768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1176762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9333443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9714316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1947093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842765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3806545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58090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8482148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7657227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4973595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465768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1176762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9333443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9714316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1947093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842765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38065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277740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5809007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8482148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423746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179098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5655832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9003508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8589928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2153189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7968277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29717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0617611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3832396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2666224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311899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7981013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24425819"/>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7341024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47841130"/>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7893970"/>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9622878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27086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6634381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51785495"/>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33905171"/>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8898002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29593738"/>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7981013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24425819"/>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73410241"/>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47841130"/>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7893970"/>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96228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01900875"/>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27086901"/>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51785495"/>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33905171"/>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88980028"/>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29593738"/>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79810134"/>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24425819"/>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7341024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47841130"/>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7893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4026112"/>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96228782"/>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27086901"/>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5178549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33905171"/>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88980028"/>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295937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86909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819970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6445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441846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01772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2115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27774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061761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663438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019008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40261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869091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81997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64451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441846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01772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21154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27774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061761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663438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0190087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40261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86909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819970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64451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441846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017723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21154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277740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061761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6634381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019008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4026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8690914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819970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64451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4418463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017723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211544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277740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061761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6634381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01900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402611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869091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8199702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644519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4418463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017723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211544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277740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0617611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66343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0190087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402611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8690914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8199702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644519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4418463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017723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211544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277740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06176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6634381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0190087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402611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8690914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8199702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644519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4418463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017723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211544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2777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0617611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6634381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0190087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402611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8690914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8199702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644519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4418463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017723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2115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7817117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78171173"/>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107364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85994555"/>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85994555"/>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85994555"/>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52346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52346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523463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523463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523463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523463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523463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3/3/2024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523463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7.png"/><Relationship Id="rId18" Type="http://schemas.openxmlformats.org/officeDocument/2006/relationships/image" Target="../media/image17.svg"/><Relationship Id="rId3" Type="http://schemas.openxmlformats.org/officeDocument/2006/relationships/image" Target="../media/image2.svg"/><Relationship Id="rId7" Type="http://schemas.openxmlformats.org/officeDocument/2006/relationships/image" Target="../media/image4.png"/><Relationship Id="rId12" Type="http://schemas.openxmlformats.org/officeDocument/2006/relationships/image" Target="../media/image11.svg"/><Relationship Id="rId17" Type="http://schemas.openxmlformats.org/officeDocument/2006/relationships/image" Target="../media/image9.png"/><Relationship Id="rId2" Type="http://schemas.openxmlformats.org/officeDocument/2006/relationships/image" Target="../media/image1.png"/><Relationship Id="rId16" Type="http://schemas.openxmlformats.org/officeDocument/2006/relationships/image" Target="../media/image15.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8.png"/><Relationship Id="rId10" Type="http://schemas.openxmlformats.org/officeDocument/2006/relationships/image" Target="../media/image9.sv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13.svg"/></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29.xml"/><Relationship Id="rId6" Type="http://schemas.openxmlformats.org/officeDocument/2006/relationships/image" Target="../media/image5.png"/><Relationship Id="rId5" Type="http://schemas.openxmlformats.org/officeDocument/2006/relationships/image" Target="../media/image29.svg"/><Relationship Id="rId10" Type="http://schemas.openxmlformats.org/officeDocument/2006/relationships/image" Target="../media/image21.png"/><Relationship Id="rId4" Type="http://schemas.openxmlformats.org/officeDocument/2006/relationships/image" Target="../media/image14.png"/><Relationship Id="rId9" Type="http://schemas.openxmlformats.org/officeDocument/2006/relationships/image" Target="../media/image7.svg"/></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9.svg"/><Relationship Id="rId4" Type="http://schemas.openxmlformats.org/officeDocument/2006/relationships/image" Target="../media/image14.png"/><Relationship Id="rId9" Type="http://schemas.openxmlformats.org/officeDocument/2006/relationships/image" Target="../media/image7.svg"/></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84.xml"/><Relationship Id="rId6" Type="http://schemas.openxmlformats.org/officeDocument/2006/relationships/image" Target="../media/image5.png"/><Relationship Id="rId5" Type="http://schemas.openxmlformats.org/officeDocument/2006/relationships/image" Target="../media/image29.svg"/><Relationship Id="rId10" Type="http://schemas.openxmlformats.org/officeDocument/2006/relationships/image" Target="../media/image22.png"/><Relationship Id="rId4" Type="http://schemas.openxmlformats.org/officeDocument/2006/relationships/image" Target="../media/image14.png"/><Relationship Id="rId9" Type="http://schemas.openxmlformats.org/officeDocument/2006/relationships/image" Target="../media/image7.svg"/></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73.xml"/><Relationship Id="rId6" Type="http://schemas.openxmlformats.org/officeDocument/2006/relationships/image" Target="../media/image5.png"/><Relationship Id="rId5" Type="http://schemas.openxmlformats.org/officeDocument/2006/relationships/image" Target="../media/image29.svg"/><Relationship Id="rId10" Type="http://schemas.openxmlformats.org/officeDocument/2006/relationships/image" Target="../media/image23.png"/><Relationship Id="rId4" Type="http://schemas.openxmlformats.org/officeDocument/2006/relationships/image" Target="../media/image14.png"/><Relationship Id="rId9" Type="http://schemas.openxmlformats.org/officeDocument/2006/relationships/image" Target="../media/image7.svg"/></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9.svg"/><Relationship Id="rId4" Type="http://schemas.openxmlformats.org/officeDocument/2006/relationships/image" Target="../media/image14.png"/><Relationship Id="rId9" Type="http://schemas.openxmlformats.org/officeDocument/2006/relationships/image" Target="../media/image7.svg"/></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9.svg"/><Relationship Id="rId4" Type="http://schemas.openxmlformats.org/officeDocument/2006/relationships/image" Target="../media/image14.png"/><Relationship Id="rId9" Type="http://schemas.openxmlformats.org/officeDocument/2006/relationships/image" Target="../media/image7.svg"/></Relationships>
</file>

<file path=ppt/slides/_rels/slide1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27.png"/><Relationship Id="rId3" Type="http://schemas.openxmlformats.org/officeDocument/2006/relationships/image" Target="../media/image2.svg"/><Relationship Id="rId7" Type="http://schemas.openxmlformats.org/officeDocument/2006/relationships/image" Target="../media/image9.svg"/><Relationship Id="rId12"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5.png"/><Relationship Id="rId11" Type="http://schemas.openxmlformats.org/officeDocument/2006/relationships/image" Target="../media/image25.emf"/><Relationship Id="rId5" Type="http://schemas.openxmlformats.org/officeDocument/2006/relationships/image" Target="../media/image29.svg"/><Relationship Id="rId10" Type="http://schemas.openxmlformats.org/officeDocument/2006/relationships/image" Target="../media/image24.emf"/><Relationship Id="rId4" Type="http://schemas.openxmlformats.org/officeDocument/2006/relationships/image" Target="../media/image14.png"/><Relationship Id="rId9" Type="http://schemas.openxmlformats.org/officeDocument/2006/relationships/image" Target="../media/image7.svg"/></Relationships>
</file>

<file path=ppt/slides/_rels/slide1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9.svg"/><Relationship Id="rId4" Type="http://schemas.openxmlformats.org/officeDocument/2006/relationships/image" Target="../media/image14.png"/><Relationship Id="rId9" Type="http://schemas.openxmlformats.org/officeDocument/2006/relationships/image" Target="../media/image7.svg"/></Relationships>
</file>

<file path=ppt/slides/_rels/slide1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9.svg"/><Relationship Id="rId4" Type="http://schemas.openxmlformats.org/officeDocument/2006/relationships/image" Target="../media/image14.png"/><Relationship Id="rId9" Type="http://schemas.openxmlformats.org/officeDocument/2006/relationships/image" Target="../media/image7.svg"/></Relationships>
</file>

<file path=ppt/slides/_rels/slide1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106.xml"/><Relationship Id="rId4" Type="http://schemas.openxmlformats.org/officeDocument/2006/relationships/image" Target="../media/image5.png"/><Relationship Id="rId9" Type="http://schemas.openxmlformats.org/officeDocument/2006/relationships/image" Target="../media/image17.sv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8" Type="http://schemas.openxmlformats.org/officeDocument/2006/relationships/image" Target="../media/image13.png"/><Relationship Id="rId3" Type="http://schemas.openxmlformats.org/officeDocument/2006/relationships/image" Target="../media/image19.svg"/><Relationship Id="rId21" Type="http://schemas.openxmlformats.org/officeDocument/2006/relationships/image" Target="../media/image17.svg"/><Relationship Id="rId7" Type="http://schemas.openxmlformats.org/officeDocument/2006/relationships/image" Target="../media/image23.svg"/><Relationship Id="rId12" Type="http://schemas.openxmlformats.org/officeDocument/2006/relationships/image" Target="../media/image8.png"/><Relationship Id="rId17" Type="http://schemas.openxmlformats.org/officeDocument/2006/relationships/image" Target="../media/image15.svg"/><Relationship Id="rId2" Type="http://schemas.openxmlformats.org/officeDocument/2006/relationships/image" Target="../media/image10.png"/><Relationship Id="rId20"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9.svg"/><Relationship Id="rId5" Type="http://schemas.openxmlformats.org/officeDocument/2006/relationships/image" Target="../media/image21.svg"/><Relationship Id="rId19" Type="http://schemas.openxmlformats.org/officeDocument/2006/relationships/image" Target="../media/image27.svg"/><Relationship Id="rId4" Type="http://schemas.openxmlformats.org/officeDocument/2006/relationships/image" Target="../media/image11.png"/><Relationship Id="rId22" Type="http://schemas.openxmlformats.org/officeDocument/2006/relationships/image" Target="../media/image4.png"/><Relationship Id="rId9" Type="http://schemas.openxmlformats.org/officeDocument/2006/relationships/image" Target="../media/image7.svg"/></Relationships>
</file>

<file path=ppt/slides/_rels/slide2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117.xml"/><Relationship Id="rId4" Type="http://schemas.openxmlformats.org/officeDocument/2006/relationships/image" Target="../media/image5.png"/><Relationship Id="rId9" Type="http://schemas.openxmlformats.org/officeDocument/2006/relationships/image" Target="../media/image17.svg"/></Relationships>
</file>

<file path=ppt/slides/_rels/slide2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 Id="rId9" Type="http://schemas.openxmlformats.org/officeDocument/2006/relationships/image" Target="../media/image17.svg"/></Relationships>
</file>

<file path=ppt/slides/_rels/slide2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 Id="rId9" Type="http://schemas.openxmlformats.org/officeDocument/2006/relationships/image" Target="../media/image17.svg"/></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128.xml"/><Relationship Id="rId4" Type="http://schemas.openxmlformats.org/officeDocument/2006/relationships/image" Target="../media/image5.png"/><Relationship Id="rId9" Type="http://schemas.openxmlformats.org/officeDocument/2006/relationships/image" Target="../media/image17.svg"/></Relationships>
</file>

<file path=ppt/slides/_rels/slide2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7.svg"/><Relationship Id="rId4" Type="http://schemas.openxmlformats.org/officeDocument/2006/relationships/image" Target="../media/image4.png"/><Relationship Id="rId9" Type="http://schemas.openxmlformats.org/officeDocument/2006/relationships/image" Target="../media/image9.svg"/></Relationships>
</file>

<file path=ppt/slides/_rels/slide2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0.png"/><Relationship Id="rId1" Type="http://schemas.openxmlformats.org/officeDocument/2006/relationships/slideLayout" Target="../slideLayouts/slideLayout139.xml"/><Relationship Id="rId6" Type="http://schemas.openxmlformats.org/officeDocument/2006/relationships/image" Target="../media/image5.png"/><Relationship Id="rId5" Type="http://schemas.openxmlformats.org/officeDocument/2006/relationships/image" Target="../media/image7.svg"/><Relationship Id="rId4" Type="http://schemas.openxmlformats.org/officeDocument/2006/relationships/image" Target="../media/image4.png"/><Relationship Id="rId9" Type="http://schemas.openxmlformats.org/officeDocument/2006/relationships/image" Target="../media/image9.svg"/></Relationships>
</file>

<file path=ppt/slides/_rels/slide2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0.png"/><Relationship Id="rId1" Type="http://schemas.openxmlformats.org/officeDocument/2006/relationships/slideLayout" Target="../slideLayouts/slideLayout150.xml"/><Relationship Id="rId6" Type="http://schemas.openxmlformats.org/officeDocument/2006/relationships/image" Target="../media/image5.png"/><Relationship Id="rId5" Type="http://schemas.openxmlformats.org/officeDocument/2006/relationships/image" Target="../media/image7.svg"/><Relationship Id="rId4" Type="http://schemas.openxmlformats.org/officeDocument/2006/relationships/image" Target="../media/image4.png"/><Relationship Id="rId9" Type="http://schemas.openxmlformats.org/officeDocument/2006/relationships/image" Target="../media/image9.svg"/></Relationships>
</file>

<file path=ppt/slides/_rels/slide2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0.png"/><Relationship Id="rId1" Type="http://schemas.openxmlformats.org/officeDocument/2006/relationships/slideLayout" Target="../slideLayouts/slideLayout161.xml"/><Relationship Id="rId6" Type="http://schemas.openxmlformats.org/officeDocument/2006/relationships/image" Target="../media/image5.png"/><Relationship Id="rId5" Type="http://schemas.openxmlformats.org/officeDocument/2006/relationships/image" Target="../media/image7.svg"/><Relationship Id="rId4" Type="http://schemas.openxmlformats.org/officeDocument/2006/relationships/image" Target="../media/image4.png"/><Relationship Id="rId9" Type="http://schemas.openxmlformats.org/officeDocument/2006/relationships/image" Target="../media/image9.svg"/></Relationships>
</file>

<file path=ppt/slides/_rels/slide2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7.sv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9.svg"/><Relationship Id="rId4" Type="http://schemas.openxmlformats.org/officeDocument/2006/relationships/image" Target="../media/image14.png"/><Relationship Id="rId9" Type="http://schemas.openxmlformats.org/officeDocument/2006/relationships/image" Target="../media/image7.svg"/></Relationships>
</file>

<file path=ppt/slides/_rels/slide3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7.svg"/><Relationship Id="rId4" Type="http://schemas.openxmlformats.org/officeDocument/2006/relationships/image" Target="../media/image4.png"/><Relationship Id="rId9" Type="http://schemas.openxmlformats.org/officeDocument/2006/relationships/image" Target="../media/image9.svg"/></Relationships>
</file>

<file path=ppt/slides/_rels/slide3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svg"/><Relationship Id="rId7" Type="http://schemas.openxmlformats.org/officeDocument/2006/relationships/image" Target="../media/image5.png"/><Relationship Id="rId12" Type="http://schemas.openxmlformats.org/officeDocument/2006/relationships/image" Target="../media/image6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0.svg"/><Relationship Id="rId11" Type="http://schemas.openxmlformats.org/officeDocument/2006/relationships/image" Target="../media/image30.png"/><Relationship Id="rId5" Type="http://schemas.openxmlformats.org/officeDocument/2006/relationships/image" Target="../media/image28.png"/><Relationship Id="rId10" Type="http://schemas.openxmlformats.org/officeDocument/2006/relationships/image" Target="../media/image62.svg"/><Relationship Id="rId4" Type="http://schemas.openxmlformats.org/officeDocument/2006/relationships/image" Target="../media/image2.png"/><Relationship Id="rId9" Type="http://schemas.openxmlformats.org/officeDocument/2006/relationships/image" Target="../media/image29.pn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95.xml"/><Relationship Id="rId6" Type="http://schemas.openxmlformats.org/officeDocument/2006/relationships/image" Target="../media/image5.png"/><Relationship Id="rId5" Type="http://schemas.openxmlformats.org/officeDocument/2006/relationships/image" Target="../media/image29.svg"/><Relationship Id="rId4" Type="http://schemas.openxmlformats.org/officeDocument/2006/relationships/image" Target="../media/image14.png"/><Relationship Id="rId9" Type="http://schemas.openxmlformats.org/officeDocument/2006/relationships/image" Target="../media/image7.sv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40.xml"/><Relationship Id="rId6" Type="http://schemas.openxmlformats.org/officeDocument/2006/relationships/image" Target="../media/image5.png"/><Relationship Id="rId5" Type="http://schemas.openxmlformats.org/officeDocument/2006/relationships/image" Target="../media/image29.svg"/><Relationship Id="rId4" Type="http://schemas.openxmlformats.org/officeDocument/2006/relationships/image" Target="../media/image14.png"/><Relationship Id="rId9" Type="http://schemas.openxmlformats.org/officeDocument/2006/relationships/image" Target="../media/image7.sv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62.xml"/><Relationship Id="rId6" Type="http://schemas.openxmlformats.org/officeDocument/2006/relationships/image" Target="../media/image5.png"/><Relationship Id="rId5" Type="http://schemas.openxmlformats.org/officeDocument/2006/relationships/image" Target="../media/image29.svg"/><Relationship Id="rId4" Type="http://schemas.openxmlformats.org/officeDocument/2006/relationships/image" Target="../media/image14.png"/><Relationship Id="rId9" Type="http://schemas.openxmlformats.org/officeDocument/2006/relationships/image" Target="../media/image7.sv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9.svg"/><Relationship Id="rId4" Type="http://schemas.openxmlformats.org/officeDocument/2006/relationships/image" Target="../media/image14.png"/><Relationship Id="rId9" Type="http://schemas.openxmlformats.org/officeDocument/2006/relationships/image" Target="../media/image7.sv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8.png"/><Relationship Id="rId3" Type="http://schemas.openxmlformats.org/officeDocument/2006/relationships/image" Target="../media/image2.svg"/><Relationship Id="rId7" Type="http://schemas.openxmlformats.org/officeDocument/2006/relationships/image" Target="../media/image9.svg"/><Relationship Id="rId12" Type="http://schemas.openxmlformats.org/officeDocument/2006/relationships/image" Target="../media/image17.emf"/><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6.emf"/><Relationship Id="rId5" Type="http://schemas.openxmlformats.org/officeDocument/2006/relationships/image" Target="../media/image29.svg"/><Relationship Id="rId10"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7.svg"/><Relationship Id="rId1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51.xml"/><Relationship Id="rId6" Type="http://schemas.openxmlformats.org/officeDocument/2006/relationships/image" Target="../media/image5.png"/><Relationship Id="rId5" Type="http://schemas.openxmlformats.org/officeDocument/2006/relationships/image" Target="../media/image29.sv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DFA"/>
        </a:solidFill>
        <a:effectLst/>
      </p:bgPr>
    </p:bg>
    <p:spTree>
      <p:nvGrpSpPr>
        <p:cNvPr id="1" name=""/>
        <p:cNvGrpSpPr/>
        <p:nvPr/>
      </p:nvGrpSpPr>
      <p:grpSpPr>
        <a:xfrm>
          <a:off x="0" y="0"/>
          <a:ext cx="0" cy="0"/>
          <a:chOff x="0" y="0"/>
          <a:chExt cx="0" cy="0"/>
        </a:xfrm>
      </p:grpSpPr>
      <p:sp>
        <p:nvSpPr>
          <p:cNvPr id="2" name="Freeform 2"/>
          <p:cNvSpPr/>
          <p:nvPr/>
        </p:nvSpPr>
        <p:spPr>
          <a:xfrm>
            <a:off x="-731723" y="-1717585"/>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2021803" y="5382657"/>
            <a:ext cx="14244394" cy="3739153"/>
          </a:xfrm>
          <a:custGeom>
            <a:avLst/>
            <a:gdLst/>
            <a:ahLst/>
            <a:cxnLst/>
            <a:rect l="l" t="t" r="r" b="b"/>
            <a:pathLst>
              <a:path w="14244394" h="3739153">
                <a:moveTo>
                  <a:pt x="0" y="0"/>
                </a:moveTo>
                <a:lnTo>
                  <a:pt x="14244394" y="0"/>
                </a:lnTo>
                <a:lnTo>
                  <a:pt x="14244394" y="3739154"/>
                </a:lnTo>
                <a:lnTo>
                  <a:pt x="0" y="3739154"/>
                </a:lnTo>
                <a:lnTo>
                  <a:pt x="0" y="0"/>
                </a:lnTo>
                <a:close/>
              </a:path>
            </a:pathLst>
          </a:custGeom>
          <a:blipFill>
            <a:blip r:embed="rId4"/>
            <a:stretch>
              <a:fillRect/>
            </a:stretch>
          </a:blipFill>
        </p:spPr>
      </p:sp>
      <p:sp>
        <p:nvSpPr>
          <p:cNvPr id="5" name="Freeform 5"/>
          <p:cNvSpPr/>
          <p:nvPr/>
        </p:nvSpPr>
        <p:spPr>
          <a:xfrm>
            <a:off x="2021803" y="1911047"/>
            <a:ext cx="14244394" cy="6371129"/>
          </a:xfrm>
          <a:custGeom>
            <a:avLst/>
            <a:gdLst/>
            <a:ahLst/>
            <a:cxnLst/>
            <a:rect l="l" t="t" r="r" b="b"/>
            <a:pathLst>
              <a:path w="14244394" h="6371129">
                <a:moveTo>
                  <a:pt x="0" y="0"/>
                </a:moveTo>
                <a:lnTo>
                  <a:pt x="14244394" y="0"/>
                </a:lnTo>
                <a:lnTo>
                  <a:pt x="14244394" y="6371130"/>
                </a:lnTo>
                <a:lnTo>
                  <a:pt x="0" y="6371130"/>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6" name="Freeform 6"/>
          <p:cNvSpPr/>
          <p:nvPr/>
        </p:nvSpPr>
        <p:spPr>
          <a:xfrm rot="-541492">
            <a:off x="918702" y="616015"/>
            <a:ext cx="1308856" cy="1246983"/>
          </a:xfrm>
          <a:custGeom>
            <a:avLst/>
            <a:gdLst/>
            <a:ahLst/>
            <a:cxnLst/>
            <a:rect l="l" t="t" r="r" b="b"/>
            <a:pathLst>
              <a:path w="1308856" h="1246983">
                <a:moveTo>
                  <a:pt x="0" y="0"/>
                </a:moveTo>
                <a:lnTo>
                  <a:pt x="1308857" y="0"/>
                </a:lnTo>
                <a:lnTo>
                  <a:pt x="1308857" y="1246983"/>
                </a:lnTo>
                <a:lnTo>
                  <a:pt x="0" y="1246983"/>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p:spPr>
      </p:sp>
      <p:sp>
        <p:nvSpPr>
          <p:cNvPr id="7" name="Freeform 7"/>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9">
              <a:extLst>
                <a:ext uri="{96DAC541-7B7A-43D3-8B79-37D633B846F1}">
                  <asvg:svgBlip xmlns="" xmlns:asvg="http://schemas.microsoft.com/office/drawing/2016/SVG/main" r:embed="rId10"/>
                </a:ext>
              </a:extLst>
            </a:blip>
            <a:stretch>
              <a:fillRect/>
            </a:stretch>
          </a:blipFill>
        </p:spPr>
      </p:sp>
      <p:sp>
        <p:nvSpPr>
          <p:cNvPr id="8" name="Freeform 8"/>
          <p:cNvSpPr/>
          <p:nvPr/>
        </p:nvSpPr>
        <p:spPr>
          <a:xfrm flipV="1">
            <a:off x="-538641" y="8455721"/>
            <a:ext cx="3461259" cy="1605159"/>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9">
              <a:extLst>
                <a:ext uri="{96DAC541-7B7A-43D3-8B79-37D633B846F1}">
                  <asvg:svgBlip xmlns="" xmlns:asvg="http://schemas.microsoft.com/office/drawing/2016/SVG/main" r:embed="rId10"/>
                </a:ext>
              </a:extLst>
            </a:blip>
            <a:stretch>
              <a:fillRect/>
            </a:stretch>
          </a:blipFill>
        </p:spPr>
      </p:sp>
      <p:sp>
        <p:nvSpPr>
          <p:cNvPr id="9" name="Freeform 9"/>
          <p:cNvSpPr/>
          <p:nvPr/>
        </p:nvSpPr>
        <p:spPr>
          <a:xfrm>
            <a:off x="7626743" y="1371738"/>
            <a:ext cx="3034515" cy="800008"/>
          </a:xfrm>
          <a:custGeom>
            <a:avLst/>
            <a:gdLst/>
            <a:ahLst/>
            <a:cxnLst/>
            <a:rect l="l" t="t" r="r" b="b"/>
            <a:pathLst>
              <a:path w="3034515" h="800008">
                <a:moveTo>
                  <a:pt x="0" y="0"/>
                </a:moveTo>
                <a:lnTo>
                  <a:pt x="3034514" y="0"/>
                </a:lnTo>
                <a:lnTo>
                  <a:pt x="3034514" y="800008"/>
                </a:lnTo>
                <a:lnTo>
                  <a:pt x="0" y="800008"/>
                </a:lnTo>
                <a:lnTo>
                  <a:pt x="0" y="0"/>
                </a:lnTo>
                <a:close/>
              </a:path>
            </a:pathLst>
          </a:custGeom>
          <a:blipFill>
            <a:blip r:embed="rId11">
              <a:extLst>
                <a:ext uri="{96DAC541-7B7A-43D3-8B79-37D633B846F1}">
                  <asvg:svgBlip xmlns="" xmlns:asvg="http://schemas.microsoft.com/office/drawing/2016/SVG/main" r:embed="rId12"/>
                </a:ext>
              </a:extLst>
            </a:blip>
            <a:stretch>
              <a:fillRect/>
            </a:stretch>
          </a:blipFill>
        </p:spPr>
      </p:sp>
      <p:sp>
        <p:nvSpPr>
          <p:cNvPr id="10" name="TextBox 10"/>
          <p:cNvSpPr txBox="1"/>
          <p:nvPr/>
        </p:nvSpPr>
        <p:spPr>
          <a:xfrm>
            <a:off x="2605251" y="3182636"/>
            <a:ext cx="13077497" cy="1333698"/>
          </a:xfrm>
          <a:prstGeom prst="rect">
            <a:avLst/>
          </a:prstGeom>
        </p:spPr>
        <p:txBody>
          <a:bodyPr lIns="0" tIns="0" rIns="0" bIns="0" rtlCol="0" anchor="t">
            <a:spAutoFit/>
          </a:bodyPr>
          <a:lstStyle/>
          <a:p>
            <a:pPr algn="ctr">
              <a:lnSpc>
                <a:spcPts val="10350"/>
              </a:lnSpc>
            </a:pPr>
            <a:r>
              <a:rPr lang="en-US" sz="8000" dirty="0" err="1">
                <a:latin typeface="Arial Rounded MT Bold" pitchFamily="34" charset="0"/>
              </a:rPr>
              <a:t>Pengujian</a:t>
            </a:r>
            <a:r>
              <a:rPr lang="en-US" sz="8000" dirty="0">
                <a:latin typeface="Arial Rounded MT Bold" pitchFamily="34" charset="0"/>
              </a:rPr>
              <a:t> </a:t>
            </a:r>
            <a:r>
              <a:rPr lang="en-US" sz="8000" dirty="0" err="1">
                <a:latin typeface="Arial Rounded MT Bold" pitchFamily="34" charset="0"/>
              </a:rPr>
              <a:t>perangkat</a:t>
            </a:r>
            <a:r>
              <a:rPr lang="en-US" sz="8000" dirty="0">
                <a:latin typeface="Arial Rounded MT Bold" pitchFamily="34" charset="0"/>
              </a:rPr>
              <a:t> </a:t>
            </a:r>
            <a:r>
              <a:rPr lang="en-US" sz="8000" dirty="0" err="1" smtClean="0">
                <a:latin typeface="Arial Rounded MT Bold" pitchFamily="34" charset="0"/>
              </a:rPr>
              <a:t>lunak</a:t>
            </a:r>
            <a:endParaRPr lang="en-US" sz="8000" dirty="0">
              <a:solidFill>
                <a:srgbClr val="FFFFFF"/>
              </a:solidFill>
              <a:latin typeface="Arial Rounded MT Bold" pitchFamily="34" charset="0"/>
            </a:endParaRPr>
          </a:p>
        </p:txBody>
      </p:sp>
      <p:sp>
        <p:nvSpPr>
          <p:cNvPr id="11" name="Freeform 11"/>
          <p:cNvSpPr/>
          <p:nvPr/>
        </p:nvSpPr>
        <p:spPr>
          <a:xfrm rot="582438">
            <a:off x="14598029" y="6014670"/>
            <a:ext cx="2169438" cy="3121494"/>
          </a:xfrm>
          <a:custGeom>
            <a:avLst/>
            <a:gdLst/>
            <a:ahLst/>
            <a:cxnLst/>
            <a:rect l="l" t="t" r="r" b="b"/>
            <a:pathLst>
              <a:path w="2169438" h="3121494">
                <a:moveTo>
                  <a:pt x="0" y="0"/>
                </a:moveTo>
                <a:lnTo>
                  <a:pt x="2169439" y="0"/>
                </a:lnTo>
                <a:lnTo>
                  <a:pt x="2169439" y="3121494"/>
                </a:lnTo>
                <a:lnTo>
                  <a:pt x="0" y="3121494"/>
                </a:lnTo>
                <a:lnTo>
                  <a:pt x="0" y="0"/>
                </a:lnTo>
                <a:close/>
              </a:path>
            </a:pathLst>
          </a:custGeom>
          <a:blipFill>
            <a:blip r:embed="rId13">
              <a:extLst>
                <a:ext uri="{96DAC541-7B7A-43D3-8B79-37D633B846F1}">
                  <asvg:svgBlip xmlns="" xmlns:asvg="http://schemas.microsoft.com/office/drawing/2016/SVG/main" r:embed="rId14"/>
                </a:ext>
              </a:extLst>
            </a:blip>
            <a:stretch>
              <a:fillRect/>
            </a:stretch>
          </a:blipFill>
        </p:spPr>
      </p:sp>
      <p:sp>
        <p:nvSpPr>
          <p:cNvPr id="12" name="Freeform 12"/>
          <p:cNvSpPr/>
          <p:nvPr/>
        </p:nvSpPr>
        <p:spPr>
          <a:xfrm rot="732052">
            <a:off x="558711" y="4930889"/>
            <a:ext cx="2935819" cy="1686433"/>
          </a:xfrm>
          <a:custGeom>
            <a:avLst/>
            <a:gdLst/>
            <a:ahLst/>
            <a:cxnLst/>
            <a:rect l="l" t="t" r="r" b="b"/>
            <a:pathLst>
              <a:path w="2935819" h="1686433">
                <a:moveTo>
                  <a:pt x="0" y="0"/>
                </a:moveTo>
                <a:lnTo>
                  <a:pt x="2935819" y="0"/>
                </a:lnTo>
                <a:lnTo>
                  <a:pt x="2935819" y="1686433"/>
                </a:lnTo>
                <a:lnTo>
                  <a:pt x="0" y="1686433"/>
                </a:lnTo>
                <a:lnTo>
                  <a:pt x="0" y="0"/>
                </a:lnTo>
                <a:close/>
              </a:path>
            </a:pathLst>
          </a:custGeom>
          <a:blipFill>
            <a:blip r:embed="rId15">
              <a:extLst>
                <a:ext uri="{96DAC541-7B7A-43D3-8B79-37D633B846F1}">
                  <asvg:svgBlip xmlns="" xmlns:asvg="http://schemas.microsoft.com/office/drawing/2016/SVG/main" r:embed="rId16"/>
                </a:ext>
              </a:extLst>
            </a:blip>
            <a:stretch>
              <a:fillRect/>
            </a:stretch>
          </a:blipFill>
        </p:spPr>
      </p:sp>
      <p:sp>
        <p:nvSpPr>
          <p:cNvPr id="13" name="Freeform 13"/>
          <p:cNvSpPr/>
          <p:nvPr/>
        </p:nvSpPr>
        <p:spPr>
          <a:xfrm rot="278887">
            <a:off x="11952947" y="8509179"/>
            <a:ext cx="1371267" cy="1278707"/>
          </a:xfrm>
          <a:custGeom>
            <a:avLst/>
            <a:gdLst/>
            <a:ahLst/>
            <a:cxnLst/>
            <a:rect l="l" t="t" r="r" b="b"/>
            <a:pathLst>
              <a:path w="1371267" h="1278707">
                <a:moveTo>
                  <a:pt x="0" y="0"/>
                </a:moveTo>
                <a:lnTo>
                  <a:pt x="1371267" y="0"/>
                </a:lnTo>
                <a:lnTo>
                  <a:pt x="1371267" y="1278707"/>
                </a:lnTo>
                <a:lnTo>
                  <a:pt x="0" y="1278707"/>
                </a:lnTo>
                <a:lnTo>
                  <a:pt x="0" y="0"/>
                </a:lnTo>
                <a:close/>
              </a:path>
            </a:pathLst>
          </a:custGeom>
          <a:blipFill>
            <a:blip r:embed="rId17">
              <a:extLst>
                <a:ext uri="{96DAC541-7B7A-43D3-8B79-37D633B846F1}">
                  <asvg:svgBlip xmlns="" xmlns:asvg="http://schemas.microsoft.com/office/drawing/2016/SVG/main" r:embed="rId18"/>
                </a:ext>
              </a:extLst>
            </a:blip>
            <a:stretch>
              <a:fillRect/>
            </a:stretch>
          </a:blipFill>
        </p:spPr>
      </p:sp>
      <p:sp>
        <p:nvSpPr>
          <p:cNvPr id="14" name="Freeform 14"/>
          <p:cNvSpPr/>
          <p:nvPr/>
        </p:nvSpPr>
        <p:spPr>
          <a:xfrm rot="1077083">
            <a:off x="16822244" y="3886212"/>
            <a:ext cx="695336" cy="662466"/>
          </a:xfrm>
          <a:custGeom>
            <a:avLst/>
            <a:gdLst/>
            <a:ahLst/>
            <a:cxnLst/>
            <a:rect l="l" t="t" r="r" b="b"/>
            <a:pathLst>
              <a:path w="695336" h="662466">
                <a:moveTo>
                  <a:pt x="0" y="0"/>
                </a:moveTo>
                <a:lnTo>
                  <a:pt x="695337" y="0"/>
                </a:lnTo>
                <a:lnTo>
                  <a:pt x="695337" y="662466"/>
                </a:lnTo>
                <a:lnTo>
                  <a:pt x="0" y="662466"/>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a:ln cap="sq">
            <a:noFill/>
            <a:prstDash val="solid"/>
            <a:miter/>
          </a:ln>
        </p:spPr>
      </p:sp>
      <p:sp>
        <p:nvSpPr>
          <p:cNvPr id="15" name="Freeform 15"/>
          <p:cNvSpPr/>
          <p:nvPr/>
        </p:nvSpPr>
        <p:spPr>
          <a:xfrm rot="-1816903">
            <a:off x="5472074" y="761308"/>
            <a:ext cx="1025628" cy="956398"/>
          </a:xfrm>
          <a:custGeom>
            <a:avLst/>
            <a:gdLst/>
            <a:ahLst/>
            <a:cxnLst/>
            <a:rect l="l" t="t" r="r" b="b"/>
            <a:pathLst>
              <a:path w="1025628" h="956398">
                <a:moveTo>
                  <a:pt x="0" y="0"/>
                </a:moveTo>
                <a:lnTo>
                  <a:pt x="1025627" y="0"/>
                </a:lnTo>
                <a:lnTo>
                  <a:pt x="1025627" y="956398"/>
                </a:lnTo>
                <a:lnTo>
                  <a:pt x="0" y="956398"/>
                </a:lnTo>
                <a:lnTo>
                  <a:pt x="0" y="0"/>
                </a:lnTo>
                <a:close/>
              </a:path>
            </a:pathLst>
          </a:custGeom>
          <a:blipFill>
            <a:blip r:embed="rId17">
              <a:extLst>
                <a:ext uri="{96DAC541-7B7A-43D3-8B79-37D633B846F1}">
                  <asvg:svgBlip xmlns="" xmlns:asvg="http://schemas.microsoft.com/office/drawing/2016/SVG/main" r:embed="rId18"/>
                </a:ext>
              </a:extLst>
            </a:blip>
            <a:stretch>
              <a:fillRect/>
            </a:stretch>
          </a:blipFill>
        </p:spPr>
      </p:sp>
      <p:sp>
        <p:nvSpPr>
          <p:cNvPr id="16" name="Freeform 16"/>
          <p:cNvSpPr/>
          <p:nvPr/>
        </p:nvSpPr>
        <p:spPr>
          <a:xfrm rot="-510247">
            <a:off x="8796332" y="8726313"/>
            <a:ext cx="695336" cy="662466"/>
          </a:xfrm>
          <a:custGeom>
            <a:avLst/>
            <a:gdLst/>
            <a:ahLst/>
            <a:cxnLst/>
            <a:rect l="l" t="t" r="r" b="b"/>
            <a:pathLst>
              <a:path w="695336" h="662466">
                <a:moveTo>
                  <a:pt x="0" y="0"/>
                </a:moveTo>
                <a:lnTo>
                  <a:pt x="695336" y="0"/>
                </a:lnTo>
                <a:lnTo>
                  <a:pt x="695336" y="662466"/>
                </a:lnTo>
                <a:lnTo>
                  <a:pt x="0" y="662466"/>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a:ln cap="sq">
            <a:noFill/>
            <a:prstDash val="solid"/>
            <a:miter/>
          </a:ln>
        </p:spPr>
      </p:sp>
      <p:sp>
        <p:nvSpPr>
          <p:cNvPr id="17" name="Freeform 17"/>
          <p:cNvSpPr/>
          <p:nvPr/>
        </p:nvSpPr>
        <p:spPr>
          <a:xfrm rot="1077083">
            <a:off x="13252128" y="1602024"/>
            <a:ext cx="1195982" cy="1139445"/>
          </a:xfrm>
          <a:custGeom>
            <a:avLst/>
            <a:gdLst/>
            <a:ahLst/>
            <a:cxnLst/>
            <a:rect l="l" t="t" r="r" b="b"/>
            <a:pathLst>
              <a:path w="1195982" h="1139445">
                <a:moveTo>
                  <a:pt x="0" y="0"/>
                </a:moveTo>
                <a:lnTo>
                  <a:pt x="1195982" y="0"/>
                </a:lnTo>
                <a:lnTo>
                  <a:pt x="1195982" y="1139444"/>
                </a:lnTo>
                <a:lnTo>
                  <a:pt x="0" y="1139444"/>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a:ln cap="sq">
            <a:noFill/>
            <a:prstDash val="solid"/>
            <a:miter/>
          </a:ln>
        </p:spPr>
      </p:sp>
      <p:sp>
        <p:nvSpPr>
          <p:cNvPr id="18" name="Freeform 18"/>
          <p:cNvSpPr/>
          <p:nvPr/>
        </p:nvSpPr>
        <p:spPr>
          <a:xfrm rot="-286205">
            <a:off x="4162449" y="7619215"/>
            <a:ext cx="1096909" cy="1045055"/>
          </a:xfrm>
          <a:custGeom>
            <a:avLst/>
            <a:gdLst/>
            <a:ahLst/>
            <a:cxnLst/>
            <a:rect l="l" t="t" r="r" b="b"/>
            <a:pathLst>
              <a:path w="1096909" h="1045055">
                <a:moveTo>
                  <a:pt x="0" y="0"/>
                </a:moveTo>
                <a:lnTo>
                  <a:pt x="1096909" y="0"/>
                </a:lnTo>
                <a:lnTo>
                  <a:pt x="1096909" y="1045056"/>
                </a:lnTo>
                <a:lnTo>
                  <a:pt x="0" y="1045056"/>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a:ln cap="sq">
            <a:noFill/>
            <a:prstDash val="solid"/>
            <a:miter/>
          </a:ln>
        </p:spPr>
      </p:sp>
      <p:grpSp>
        <p:nvGrpSpPr>
          <p:cNvPr id="19" name="Group 19"/>
          <p:cNvGrpSpPr/>
          <p:nvPr/>
        </p:nvGrpSpPr>
        <p:grpSpPr>
          <a:xfrm>
            <a:off x="923597" y="6998243"/>
            <a:ext cx="210207" cy="210207"/>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3283169" y="1134403"/>
            <a:ext cx="210207" cy="210207"/>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4" name="TextBox 2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17259300" y="8952442"/>
            <a:ext cx="210207" cy="210207"/>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7" name="TextBox 2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17497641" y="2687833"/>
            <a:ext cx="210207" cy="210207"/>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30" name="TextBox 3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1" name="Group 31"/>
          <p:cNvGrpSpPr/>
          <p:nvPr/>
        </p:nvGrpSpPr>
        <p:grpSpPr>
          <a:xfrm>
            <a:off x="5879784" y="9567315"/>
            <a:ext cx="210207" cy="210207"/>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33" name="TextBox 3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4" name="Group 34"/>
          <p:cNvGrpSpPr/>
          <p:nvPr/>
        </p:nvGrpSpPr>
        <p:grpSpPr>
          <a:xfrm>
            <a:off x="11523839" y="1340348"/>
            <a:ext cx="210207" cy="210207"/>
            <a:chOff x="0" y="0"/>
            <a:chExt cx="812800" cy="812800"/>
          </a:xfrm>
        </p:grpSpPr>
        <p:sp>
          <p:nvSpPr>
            <p:cNvPr id="35" name="Freeform 3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6" name="TextBox 3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7" name="Group 37"/>
          <p:cNvGrpSpPr/>
          <p:nvPr/>
        </p:nvGrpSpPr>
        <p:grpSpPr>
          <a:xfrm>
            <a:off x="13639912" y="654220"/>
            <a:ext cx="210207" cy="210207"/>
            <a:chOff x="0" y="0"/>
            <a:chExt cx="812800" cy="812800"/>
          </a:xfrm>
        </p:grpSpPr>
        <p:sp>
          <p:nvSpPr>
            <p:cNvPr id="38" name="Freeform 3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39" name="TextBox 3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0" name="Group 40"/>
          <p:cNvGrpSpPr/>
          <p:nvPr/>
        </p:nvGrpSpPr>
        <p:grpSpPr>
          <a:xfrm>
            <a:off x="9326622" y="818493"/>
            <a:ext cx="210207" cy="210207"/>
            <a:chOff x="0" y="0"/>
            <a:chExt cx="812800" cy="812800"/>
          </a:xfrm>
        </p:grpSpPr>
        <p:sp>
          <p:nvSpPr>
            <p:cNvPr id="41" name="Freeform 4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42" name="TextBox 4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3" name="Group 43"/>
          <p:cNvGrpSpPr/>
          <p:nvPr/>
        </p:nvGrpSpPr>
        <p:grpSpPr>
          <a:xfrm>
            <a:off x="413662" y="2687833"/>
            <a:ext cx="210207" cy="210207"/>
            <a:chOff x="0" y="0"/>
            <a:chExt cx="812800" cy="812800"/>
          </a:xfrm>
        </p:grpSpPr>
        <p:sp>
          <p:nvSpPr>
            <p:cNvPr id="44" name="Freeform 4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5" name="TextBox 4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6" name="TextBox 46"/>
          <p:cNvSpPr txBox="1"/>
          <p:nvPr/>
        </p:nvSpPr>
        <p:spPr>
          <a:xfrm>
            <a:off x="4120896" y="5577117"/>
            <a:ext cx="12051424" cy="553998"/>
          </a:xfrm>
          <a:prstGeom prst="rect">
            <a:avLst/>
          </a:prstGeom>
        </p:spPr>
        <p:txBody>
          <a:bodyPr wrap="square" lIns="0" tIns="0" rIns="0" bIns="0" rtlCol="0" anchor="t">
            <a:spAutoFit/>
          </a:bodyPr>
          <a:lstStyle/>
          <a:p>
            <a:r>
              <a:rPr lang="en-US" sz="3600" b="1" dirty="0">
                <a:latin typeface="Times New Roman" pitchFamily="18" charset="0"/>
                <a:cs typeface="Times New Roman" pitchFamily="18" charset="0"/>
              </a:rPr>
              <a:t>TEST SYSTEM ARCHITECTURE, CASES &amp; COVERAGE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DFA"/>
        </a:solidFill>
        <a:effectLst/>
      </p:bgPr>
    </p:bg>
    <p:spTree>
      <p:nvGrpSpPr>
        <p:cNvPr id="1" name=""/>
        <p:cNvGrpSpPr/>
        <p:nvPr/>
      </p:nvGrpSpPr>
      <p:grpSpPr>
        <a:xfrm>
          <a:off x="0" y="0"/>
          <a:ext cx="0" cy="0"/>
          <a:chOff x="0" y="0"/>
          <a:chExt cx="0" cy="0"/>
        </a:xfrm>
      </p:grpSpPr>
      <p:sp>
        <p:nvSpPr>
          <p:cNvPr id="2" name="Freeform 2"/>
          <p:cNvSpPr/>
          <p:nvPr/>
        </p:nvSpPr>
        <p:spPr>
          <a:xfrm>
            <a:off x="-731723" y="-1717585"/>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0" y="114301"/>
            <a:ext cx="17602745" cy="9946580"/>
          </a:xfrm>
          <a:custGeom>
            <a:avLst/>
            <a:gdLst/>
            <a:ahLst/>
            <a:cxnLst/>
            <a:rect l="l" t="t" r="r" b="b"/>
            <a:pathLst>
              <a:path w="14621190" h="7948611">
                <a:moveTo>
                  <a:pt x="0" y="0"/>
                </a:moveTo>
                <a:lnTo>
                  <a:pt x="14621191" y="0"/>
                </a:lnTo>
                <a:lnTo>
                  <a:pt x="14621191" y="7948611"/>
                </a:lnTo>
                <a:lnTo>
                  <a:pt x="0" y="7948611"/>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6" name="Freeform 6"/>
          <p:cNvSpPr/>
          <p:nvPr/>
        </p:nvSpPr>
        <p:spPr>
          <a:xfrm flipV="1">
            <a:off x="-538641" y="9162648"/>
            <a:ext cx="3461259" cy="898231"/>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7" name="Freeform 7"/>
          <p:cNvSpPr/>
          <p:nvPr/>
        </p:nvSpPr>
        <p:spPr>
          <a:xfrm rot="1077083">
            <a:off x="15317295" y="9024026"/>
            <a:ext cx="695336" cy="662466"/>
          </a:xfrm>
          <a:custGeom>
            <a:avLst/>
            <a:gdLst/>
            <a:ahLst/>
            <a:cxnLst/>
            <a:rect l="l" t="t" r="r" b="b"/>
            <a:pathLst>
              <a:path w="695336" h="662466">
                <a:moveTo>
                  <a:pt x="0" y="0"/>
                </a:moveTo>
                <a:lnTo>
                  <a:pt x="695337" y="0"/>
                </a:lnTo>
                <a:lnTo>
                  <a:pt x="695337" y="662466"/>
                </a:lnTo>
                <a:lnTo>
                  <a:pt x="0" y="662466"/>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a:ln cap="sq">
            <a:noFill/>
            <a:prstDash val="solid"/>
            <a:miter/>
          </a:ln>
        </p:spPr>
      </p:sp>
      <p:grpSp>
        <p:nvGrpSpPr>
          <p:cNvPr id="8" name="Group 8"/>
          <p:cNvGrpSpPr/>
          <p:nvPr/>
        </p:nvGrpSpPr>
        <p:grpSpPr>
          <a:xfrm>
            <a:off x="923597" y="6998243"/>
            <a:ext cx="210207" cy="21020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1" name="Group 11"/>
          <p:cNvGrpSpPr/>
          <p:nvPr/>
        </p:nvGrpSpPr>
        <p:grpSpPr>
          <a:xfrm>
            <a:off x="3283169" y="1134403"/>
            <a:ext cx="210207" cy="21020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4" name="Group 14"/>
          <p:cNvGrpSpPr/>
          <p:nvPr/>
        </p:nvGrpSpPr>
        <p:grpSpPr>
          <a:xfrm>
            <a:off x="17259300" y="8952442"/>
            <a:ext cx="210207" cy="21020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0" name="Group 20"/>
          <p:cNvGrpSpPr/>
          <p:nvPr/>
        </p:nvGrpSpPr>
        <p:grpSpPr>
          <a:xfrm>
            <a:off x="5879784" y="9567315"/>
            <a:ext cx="210207" cy="210207"/>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3" name="Group 23"/>
          <p:cNvGrpSpPr/>
          <p:nvPr/>
        </p:nvGrpSpPr>
        <p:grpSpPr>
          <a:xfrm>
            <a:off x="11523839" y="1340348"/>
            <a:ext cx="210207" cy="210207"/>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2" name="Group 32"/>
          <p:cNvGrpSpPr/>
          <p:nvPr/>
        </p:nvGrpSpPr>
        <p:grpSpPr>
          <a:xfrm>
            <a:off x="413662" y="2687833"/>
            <a:ext cx="210207" cy="210207"/>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4" name="TextBox 3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5" name="Group 35"/>
          <p:cNvGrpSpPr/>
          <p:nvPr/>
        </p:nvGrpSpPr>
        <p:grpSpPr>
          <a:xfrm>
            <a:off x="11096596" y="9355259"/>
            <a:ext cx="210207" cy="210207"/>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8" name="Group 38"/>
          <p:cNvGrpSpPr/>
          <p:nvPr/>
        </p:nvGrpSpPr>
        <p:grpSpPr>
          <a:xfrm>
            <a:off x="14129076" y="9777521"/>
            <a:ext cx="210207" cy="210207"/>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40" name="TextBox 4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1" name="Group 41"/>
          <p:cNvGrpSpPr/>
          <p:nvPr/>
        </p:nvGrpSpPr>
        <p:grpSpPr>
          <a:xfrm>
            <a:off x="713390" y="5669002"/>
            <a:ext cx="210207" cy="210207"/>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3" name="TextBox 4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4" name="Group 44"/>
          <p:cNvGrpSpPr/>
          <p:nvPr/>
        </p:nvGrpSpPr>
        <p:grpSpPr>
          <a:xfrm>
            <a:off x="17392538" y="5563899"/>
            <a:ext cx="210207" cy="210207"/>
            <a:chOff x="0" y="0"/>
            <a:chExt cx="812800" cy="812800"/>
          </a:xfrm>
        </p:grpSpPr>
        <p:sp>
          <p:nvSpPr>
            <p:cNvPr id="45" name="Freeform 4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46" name="TextBox 4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sp>
        <p:nvSpPr>
          <p:cNvPr id="50" name="TextBox 50"/>
          <p:cNvSpPr txBox="1"/>
          <p:nvPr/>
        </p:nvSpPr>
        <p:spPr>
          <a:xfrm>
            <a:off x="1473181" y="1783807"/>
            <a:ext cx="14986019" cy="6894195"/>
          </a:xfrm>
          <a:prstGeom prst="rect">
            <a:avLst/>
          </a:prstGeom>
        </p:spPr>
        <p:txBody>
          <a:bodyPr wrap="square" lIns="0" tIns="0" rIns="0" bIns="0" rtlCol="0" anchor="t">
            <a:spAutoFit/>
          </a:bodyPr>
          <a:lstStyle/>
          <a:p>
            <a:pPr marL="457200" indent="-457200" algn="just">
              <a:buFont typeface="Arial" pitchFamily="34" charset="0"/>
              <a:buChar char="•"/>
            </a:pPr>
            <a:r>
              <a:rPr lang="id-ID" sz="3200" dirty="0">
                <a:latin typeface="Bahnschrift" pitchFamily="34" charset="0"/>
              </a:rPr>
              <a:t>Bila ada kondisi gabungan dalam desain prosedural, maka pembuatan grafik alir menjadi sangat rumit. Kondisi gabungan terjadi bila satu atau lebih operator Boolean (logika OR, AND, NAND, NOR) ada pada statemen kondisional. </a:t>
            </a:r>
            <a:r>
              <a:rPr lang="id-ID" sz="3200" dirty="0" smtClean="0">
                <a:latin typeface="Bahnschrift" pitchFamily="34" charset="0"/>
              </a:rPr>
              <a:t>Gambar </a:t>
            </a:r>
            <a:r>
              <a:rPr lang="id-ID" sz="3200" dirty="0">
                <a:latin typeface="Bahnschrift" pitchFamily="34" charset="0"/>
              </a:rPr>
              <a:t>menunjukkan sebauh saegmen PDL menterjemahkan ke dalam grafik alir. Tampak bahwa simpul (node) yang terpisah diciptakan </a:t>
            </a:r>
            <a:r>
              <a:rPr lang="id-ID" sz="3200" dirty="0" smtClean="0">
                <a:latin typeface="Bahnschrift" pitchFamily="34" charset="0"/>
              </a:rPr>
              <a:t>untuk</a:t>
            </a:r>
            <a:r>
              <a:rPr lang="en-US" sz="3200" dirty="0">
                <a:latin typeface="Bahnschrift" pitchFamily="34" charset="0"/>
              </a:rPr>
              <a:t> </a:t>
            </a:r>
            <a:r>
              <a:rPr lang="id-ID" sz="3200" dirty="0" smtClean="0">
                <a:latin typeface="Bahnschrift" pitchFamily="34" charset="0"/>
              </a:rPr>
              <a:t>masing-masing </a:t>
            </a:r>
            <a:r>
              <a:rPr lang="id-ID" sz="3200" dirty="0">
                <a:latin typeface="Bahnschrift" pitchFamily="34" charset="0"/>
              </a:rPr>
              <a:t>kondisi a dan b pada statemen IF a OR </a:t>
            </a:r>
            <a:r>
              <a:rPr lang="id-ID" sz="3200" dirty="0" smtClean="0">
                <a:latin typeface="Bahnschrift" pitchFamily="34" charset="0"/>
              </a:rPr>
              <a:t>b</a:t>
            </a:r>
            <a:endParaRPr lang="en-US" sz="3200" dirty="0" smtClean="0">
              <a:latin typeface="Bahnschrift" pitchFamily="34" charset="0"/>
            </a:endParaRPr>
          </a:p>
          <a:p>
            <a:pPr algn="just"/>
            <a:endParaRPr lang="en-US" sz="3200" dirty="0" smtClean="0">
              <a:latin typeface="Bahnschrift" pitchFamily="34" charset="0"/>
            </a:endParaRPr>
          </a:p>
          <a:p>
            <a:pPr algn="just"/>
            <a:r>
              <a:rPr lang="en-US" sz="3200" dirty="0" smtClean="0">
                <a:solidFill>
                  <a:prstClr val="black"/>
                </a:solidFill>
                <a:latin typeface="Bahnschrift" pitchFamily="34" charset="0"/>
              </a:rPr>
              <a:t>					</a:t>
            </a:r>
            <a:r>
              <a:rPr lang="id-ID" sz="3200" dirty="0">
                <a:latin typeface="Bahnschrift" pitchFamily="34" charset="0"/>
              </a:rPr>
              <a:t>Simpul Predikat </a:t>
            </a:r>
            <a:endParaRPr lang="en-US" sz="3200" dirty="0" smtClean="0">
              <a:solidFill>
                <a:prstClr val="black"/>
              </a:solidFill>
              <a:latin typeface="Bahnschrift" pitchFamily="34" charset="0"/>
            </a:endParaRPr>
          </a:p>
          <a:p>
            <a:pPr algn="just"/>
            <a:r>
              <a:rPr lang="en-US" sz="3200" dirty="0" smtClean="0">
                <a:solidFill>
                  <a:prstClr val="black"/>
                </a:solidFill>
                <a:latin typeface="Bahnschrift" pitchFamily="34" charset="0"/>
              </a:rPr>
              <a:t>					</a:t>
            </a:r>
            <a:r>
              <a:rPr lang="id-ID" sz="3200" dirty="0">
                <a:latin typeface="Bahnschrift" pitchFamily="34" charset="0"/>
              </a:rPr>
              <a:t>IF a OR b</a:t>
            </a:r>
            <a:endParaRPr lang="en-US" sz="3200" dirty="0">
              <a:solidFill>
                <a:prstClr val="black"/>
              </a:solidFill>
              <a:latin typeface="Bahnschrift" pitchFamily="34" charset="0"/>
            </a:endParaRPr>
          </a:p>
          <a:p>
            <a:pPr algn="just"/>
            <a:r>
              <a:rPr lang="en-US" sz="3200" dirty="0" smtClean="0">
                <a:solidFill>
                  <a:prstClr val="black"/>
                </a:solidFill>
                <a:latin typeface="Bahnschrift" pitchFamily="34" charset="0"/>
              </a:rPr>
              <a:t>					</a:t>
            </a:r>
          </a:p>
          <a:p>
            <a:pPr algn="just"/>
            <a:r>
              <a:rPr lang="en-US" sz="3200" dirty="0" smtClean="0">
                <a:solidFill>
                  <a:prstClr val="black"/>
                </a:solidFill>
                <a:latin typeface="Bahnschrift" pitchFamily="34" charset="0"/>
              </a:rPr>
              <a:t>					</a:t>
            </a:r>
            <a:r>
              <a:rPr lang="id-ID" sz="3200" dirty="0">
                <a:latin typeface="Bahnschrift" pitchFamily="34" charset="0"/>
              </a:rPr>
              <a:t>END</a:t>
            </a:r>
            <a:endParaRPr lang="en-US" sz="3200" dirty="0">
              <a:latin typeface="Bahnschrift" pitchFamily="34" charset="0"/>
            </a:endParaRPr>
          </a:p>
          <a:p>
            <a:pPr algn="just"/>
            <a:endParaRPr lang="en-US" sz="3200" dirty="0">
              <a:solidFill>
                <a:prstClr val="black"/>
              </a:solidFill>
              <a:latin typeface="Bahnschrift" pitchFamily="34" charset="0"/>
            </a:endParaRPr>
          </a:p>
          <a:p>
            <a:pPr algn="just"/>
            <a:endParaRPr lang="en-US" sz="3200" dirty="0">
              <a:solidFill>
                <a:prstClr val="black"/>
              </a:solidFill>
              <a:latin typeface="Bahnschrift" pitchFamily="34" charset="0"/>
            </a:endParaRPr>
          </a:p>
          <a:p>
            <a:pPr algn="just"/>
            <a:endParaRPr lang="en-US" sz="3200" dirty="0">
              <a:solidFill>
                <a:prstClr val="black"/>
              </a:solidFill>
              <a:latin typeface="Bahnschrift" pitchFamily="34" charset="0"/>
            </a:endParaRPr>
          </a:p>
        </p:txBody>
      </p:sp>
      <p:pic>
        <p:nvPicPr>
          <p:cNvPr id="6146"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01389" y="5063879"/>
            <a:ext cx="4159345" cy="3869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36939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DFA"/>
        </a:solidFill>
        <a:effectLst/>
      </p:bgPr>
    </p:bg>
    <p:spTree>
      <p:nvGrpSpPr>
        <p:cNvPr id="1" name=""/>
        <p:cNvGrpSpPr/>
        <p:nvPr/>
      </p:nvGrpSpPr>
      <p:grpSpPr>
        <a:xfrm>
          <a:off x="0" y="0"/>
          <a:ext cx="0" cy="0"/>
          <a:chOff x="0" y="0"/>
          <a:chExt cx="0" cy="0"/>
        </a:xfrm>
      </p:grpSpPr>
      <p:sp>
        <p:nvSpPr>
          <p:cNvPr id="2" name="Freeform 2"/>
          <p:cNvSpPr/>
          <p:nvPr/>
        </p:nvSpPr>
        <p:spPr>
          <a:xfrm>
            <a:off x="-731723" y="-1717585"/>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0" y="114301"/>
            <a:ext cx="17602745" cy="9946580"/>
          </a:xfrm>
          <a:custGeom>
            <a:avLst/>
            <a:gdLst/>
            <a:ahLst/>
            <a:cxnLst/>
            <a:rect l="l" t="t" r="r" b="b"/>
            <a:pathLst>
              <a:path w="14621190" h="7948611">
                <a:moveTo>
                  <a:pt x="0" y="0"/>
                </a:moveTo>
                <a:lnTo>
                  <a:pt x="14621191" y="0"/>
                </a:lnTo>
                <a:lnTo>
                  <a:pt x="14621191" y="7948611"/>
                </a:lnTo>
                <a:lnTo>
                  <a:pt x="0" y="7948611"/>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6" name="Freeform 6"/>
          <p:cNvSpPr/>
          <p:nvPr/>
        </p:nvSpPr>
        <p:spPr>
          <a:xfrm flipV="1">
            <a:off x="-538641" y="9162648"/>
            <a:ext cx="3461259" cy="898231"/>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7" name="Freeform 7"/>
          <p:cNvSpPr/>
          <p:nvPr/>
        </p:nvSpPr>
        <p:spPr>
          <a:xfrm rot="1077083">
            <a:off x="15317295" y="9024026"/>
            <a:ext cx="695336" cy="662466"/>
          </a:xfrm>
          <a:custGeom>
            <a:avLst/>
            <a:gdLst/>
            <a:ahLst/>
            <a:cxnLst/>
            <a:rect l="l" t="t" r="r" b="b"/>
            <a:pathLst>
              <a:path w="695336" h="662466">
                <a:moveTo>
                  <a:pt x="0" y="0"/>
                </a:moveTo>
                <a:lnTo>
                  <a:pt x="695337" y="0"/>
                </a:lnTo>
                <a:lnTo>
                  <a:pt x="695337" y="662466"/>
                </a:lnTo>
                <a:lnTo>
                  <a:pt x="0" y="662466"/>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a:ln cap="sq">
            <a:noFill/>
            <a:prstDash val="solid"/>
            <a:miter/>
          </a:ln>
        </p:spPr>
      </p:sp>
      <p:grpSp>
        <p:nvGrpSpPr>
          <p:cNvPr id="8" name="Group 8"/>
          <p:cNvGrpSpPr/>
          <p:nvPr/>
        </p:nvGrpSpPr>
        <p:grpSpPr>
          <a:xfrm>
            <a:off x="923597" y="6998243"/>
            <a:ext cx="210207" cy="21020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1" name="Group 11"/>
          <p:cNvGrpSpPr/>
          <p:nvPr/>
        </p:nvGrpSpPr>
        <p:grpSpPr>
          <a:xfrm>
            <a:off x="3283169" y="1134403"/>
            <a:ext cx="210207" cy="21020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4" name="Group 14"/>
          <p:cNvGrpSpPr/>
          <p:nvPr/>
        </p:nvGrpSpPr>
        <p:grpSpPr>
          <a:xfrm>
            <a:off x="17259300" y="8952442"/>
            <a:ext cx="210207" cy="21020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0" name="Group 20"/>
          <p:cNvGrpSpPr/>
          <p:nvPr/>
        </p:nvGrpSpPr>
        <p:grpSpPr>
          <a:xfrm>
            <a:off x="5879784" y="9567315"/>
            <a:ext cx="210207" cy="210207"/>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3" name="Group 23"/>
          <p:cNvGrpSpPr/>
          <p:nvPr/>
        </p:nvGrpSpPr>
        <p:grpSpPr>
          <a:xfrm>
            <a:off x="11523839" y="1340348"/>
            <a:ext cx="210207" cy="210207"/>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2" name="Group 32"/>
          <p:cNvGrpSpPr/>
          <p:nvPr/>
        </p:nvGrpSpPr>
        <p:grpSpPr>
          <a:xfrm>
            <a:off x="413662" y="2687833"/>
            <a:ext cx="210207" cy="210207"/>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4" name="TextBox 3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5" name="Group 35"/>
          <p:cNvGrpSpPr/>
          <p:nvPr/>
        </p:nvGrpSpPr>
        <p:grpSpPr>
          <a:xfrm>
            <a:off x="11096596" y="9355259"/>
            <a:ext cx="210207" cy="210207"/>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8" name="Group 38"/>
          <p:cNvGrpSpPr/>
          <p:nvPr/>
        </p:nvGrpSpPr>
        <p:grpSpPr>
          <a:xfrm>
            <a:off x="14129076" y="9777521"/>
            <a:ext cx="210207" cy="210207"/>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40" name="TextBox 4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1" name="Group 41"/>
          <p:cNvGrpSpPr/>
          <p:nvPr/>
        </p:nvGrpSpPr>
        <p:grpSpPr>
          <a:xfrm>
            <a:off x="713390" y="5669002"/>
            <a:ext cx="210207" cy="210207"/>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3" name="TextBox 4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4" name="Group 44"/>
          <p:cNvGrpSpPr/>
          <p:nvPr/>
        </p:nvGrpSpPr>
        <p:grpSpPr>
          <a:xfrm>
            <a:off x="17392538" y="5563899"/>
            <a:ext cx="210207" cy="210207"/>
            <a:chOff x="0" y="0"/>
            <a:chExt cx="812800" cy="812800"/>
          </a:xfrm>
        </p:grpSpPr>
        <p:sp>
          <p:nvSpPr>
            <p:cNvPr id="45" name="Freeform 4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46" name="TextBox 4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sp>
        <p:nvSpPr>
          <p:cNvPr id="50" name="TextBox 50"/>
          <p:cNvSpPr txBox="1"/>
          <p:nvPr/>
        </p:nvSpPr>
        <p:spPr>
          <a:xfrm>
            <a:off x="1701389" y="1783807"/>
            <a:ext cx="14986019" cy="5416868"/>
          </a:xfrm>
          <a:prstGeom prst="rect">
            <a:avLst/>
          </a:prstGeom>
        </p:spPr>
        <p:txBody>
          <a:bodyPr wrap="square" lIns="0" tIns="0" rIns="0" bIns="0" rtlCol="0" anchor="t">
            <a:spAutoFit/>
          </a:bodyPr>
          <a:lstStyle/>
          <a:p>
            <a:pPr algn="just"/>
            <a:r>
              <a:rPr lang="en-US" sz="3200" b="1" dirty="0" smtClean="0">
                <a:solidFill>
                  <a:prstClr val="black"/>
                </a:solidFill>
                <a:latin typeface="Bahnschrift" pitchFamily="34" charset="0"/>
              </a:rPr>
              <a:t>2. </a:t>
            </a:r>
            <a:r>
              <a:rPr lang="id-ID" sz="3200" b="1" dirty="0" smtClean="0">
                <a:solidFill>
                  <a:prstClr val="black"/>
                </a:solidFill>
                <a:latin typeface="Bahnschrift" pitchFamily="34" charset="0"/>
              </a:rPr>
              <a:t>Kompleksitas </a:t>
            </a:r>
            <a:r>
              <a:rPr lang="id-ID" sz="3200" b="1" dirty="0">
                <a:solidFill>
                  <a:prstClr val="black"/>
                </a:solidFill>
                <a:latin typeface="Bahnschrift" pitchFamily="34" charset="0"/>
              </a:rPr>
              <a:t>Siklomatis</a:t>
            </a:r>
          </a:p>
          <a:p>
            <a:pPr algn="just"/>
            <a:r>
              <a:rPr lang="en-US" sz="3200" dirty="0">
                <a:solidFill>
                  <a:prstClr val="black"/>
                </a:solidFill>
                <a:latin typeface="Bahnschrift" pitchFamily="34" charset="0"/>
              </a:rPr>
              <a:t>	</a:t>
            </a:r>
            <a:r>
              <a:rPr lang="id-ID" sz="3200" dirty="0" smtClean="0">
                <a:solidFill>
                  <a:prstClr val="black"/>
                </a:solidFill>
                <a:latin typeface="Bahnschrift" pitchFamily="34" charset="0"/>
              </a:rPr>
              <a:t>Kompleksitas </a:t>
            </a:r>
            <a:r>
              <a:rPr lang="id-ID" sz="3200" dirty="0">
                <a:solidFill>
                  <a:prstClr val="black"/>
                </a:solidFill>
                <a:latin typeface="Bahnschrift" pitchFamily="34" charset="0"/>
              </a:rPr>
              <a:t>siklomatis adalah metriks perangkat lunak yang memberikan pengukuran kuantitatif terhadap kompleksitas logis suatu program. </a:t>
            </a:r>
            <a:r>
              <a:rPr lang="id-ID" sz="3200" dirty="0">
                <a:latin typeface="Bahnschrift" pitchFamily="34" charset="0"/>
              </a:rPr>
              <a:t>Bila metriks ini digunakan dalam konteks metode pengujian basis path, maka nilai yang terhitung untuk kompleksitas siklomatis menentukan jumlah jalur independen dalam basis set suatu program an memberi batas atas bagi jumlah pengujian yang harus dilakukan untuk memastikan bahwa semua statemen telah dieksekusi sedikitnya satu kali</a:t>
            </a:r>
            <a:r>
              <a:rPr lang="id-ID" sz="3200" dirty="0" smtClean="0">
                <a:latin typeface="Bahnschrift" pitchFamily="34" charset="0"/>
              </a:rPr>
              <a:t>.</a:t>
            </a:r>
            <a:r>
              <a:rPr lang="en-US" sz="3200" dirty="0" smtClean="0">
                <a:latin typeface="Bahnschrift" pitchFamily="34" charset="0"/>
              </a:rPr>
              <a:t> </a:t>
            </a:r>
            <a:r>
              <a:rPr lang="id-ID" sz="3200" dirty="0">
                <a:latin typeface="Bahnschrift" pitchFamily="34" charset="0"/>
              </a:rPr>
              <a:t>Jalur independen adalah jalur yangmemlalui progarm yang mengintroduksi sedikitnya satu rangkaian statemen proses baru atau suatu kondisi baru.</a:t>
            </a:r>
            <a:endParaRPr lang="en-US" sz="3200" dirty="0">
              <a:latin typeface="Bahnschrift" pitchFamily="34" charset="0"/>
            </a:endParaRPr>
          </a:p>
          <a:p>
            <a:pPr algn="just"/>
            <a:endParaRPr lang="en-US" sz="3200" dirty="0">
              <a:solidFill>
                <a:prstClr val="black"/>
              </a:solidFill>
              <a:latin typeface="Bahnschrift" pitchFamily="34" charset="0"/>
            </a:endParaRPr>
          </a:p>
        </p:txBody>
      </p:sp>
    </p:spTree>
    <p:extLst>
      <p:ext uri="{BB962C8B-B14F-4D97-AF65-F5344CB8AC3E}">
        <p14:creationId xmlns:p14="http://schemas.microsoft.com/office/powerpoint/2010/main" val="39179902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DFA"/>
        </a:solidFill>
        <a:effectLst/>
      </p:bgPr>
    </p:bg>
    <p:spTree>
      <p:nvGrpSpPr>
        <p:cNvPr id="1" name=""/>
        <p:cNvGrpSpPr/>
        <p:nvPr/>
      </p:nvGrpSpPr>
      <p:grpSpPr>
        <a:xfrm>
          <a:off x="0" y="0"/>
          <a:ext cx="0" cy="0"/>
          <a:chOff x="0" y="0"/>
          <a:chExt cx="0" cy="0"/>
        </a:xfrm>
      </p:grpSpPr>
      <p:sp>
        <p:nvSpPr>
          <p:cNvPr id="2" name="Freeform 2"/>
          <p:cNvSpPr/>
          <p:nvPr/>
        </p:nvSpPr>
        <p:spPr>
          <a:xfrm>
            <a:off x="-731723" y="-1717585"/>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18394" y="0"/>
            <a:ext cx="17479248" cy="10094767"/>
          </a:xfrm>
          <a:custGeom>
            <a:avLst/>
            <a:gdLst/>
            <a:ahLst/>
            <a:cxnLst/>
            <a:rect l="l" t="t" r="r" b="b"/>
            <a:pathLst>
              <a:path w="14621190" h="7948611">
                <a:moveTo>
                  <a:pt x="0" y="0"/>
                </a:moveTo>
                <a:lnTo>
                  <a:pt x="14621191" y="0"/>
                </a:lnTo>
                <a:lnTo>
                  <a:pt x="14621191" y="7948611"/>
                </a:lnTo>
                <a:lnTo>
                  <a:pt x="0" y="7948611"/>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6" name="Freeform 6"/>
          <p:cNvSpPr/>
          <p:nvPr/>
        </p:nvSpPr>
        <p:spPr>
          <a:xfrm flipV="1">
            <a:off x="-538641" y="9162648"/>
            <a:ext cx="3461259" cy="898231"/>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7" name="Freeform 7"/>
          <p:cNvSpPr/>
          <p:nvPr/>
        </p:nvSpPr>
        <p:spPr>
          <a:xfrm rot="1077083">
            <a:off x="15317295" y="9024026"/>
            <a:ext cx="695336" cy="662466"/>
          </a:xfrm>
          <a:custGeom>
            <a:avLst/>
            <a:gdLst/>
            <a:ahLst/>
            <a:cxnLst/>
            <a:rect l="l" t="t" r="r" b="b"/>
            <a:pathLst>
              <a:path w="695336" h="662466">
                <a:moveTo>
                  <a:pt x="0" y="0"/>
                </a:moveTo>
                <a:lnTo>
                  <a:pt x="695337" y="0"/>
                </a:lnTo>
                <a:lnTo>
                  <a:pt x="695337" y="662466"/>
                </a:lnTo>
                <a:lnTo>
                  <a:pt x="0" y="662466"/>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a:ln cap="sq">
            <a:noFill/>
            <a:prstDash val="solid"/>
            <a:miter/>
          </a:ln>
        </p:spPr>
      </p:sp>
      <p:grpSp>
        <p:nvGrpSpPr>
          <p:cNvPr id="8" name="Group 8"/>
          <p:cNvGrpSpPr/>
          <p:nvPr/>
        </p:nvGrpSpPr>
        <p:grpSpPr>
          <a:xfrm>
            <a:off x="923597" y="6998243"/>
            <a:ext cx="210207" cy="21020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1" name="Group 11"/>
          <p:cNvGrpSpPr/>
          <p:nvPr/>
        </p:nvGrpSpPr>
        <p:grpSpPr>
          <a:xfrm>
            <a:off x="3283169" y="1134403"/>
            <a:ext cx="210207" cy="21020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4" name="Group 14"/>
          <p:cNvGrpSpPr/>
          <p:nvPr/>
        </p:nvGrpSpPr>
        <p:grpSpPr>
          <a:xfrm>
            <a:off x="17259300" y="8952442"/>
            <a:ext cx="210207" cy="21020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0" name="Group 20"/>
          <p:cNvGrpSpPr/>
          <p:nvPr/>
        </p:nvGrpSpPr>
        <p:grpSpPr>
          <a:xfrm>
            <a:off x="5879784" y="9567315"/>
            <a:ext cx="210207" cy="210207"/>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3" name="Group 23"/>
          <p:cNvGrpSpPr/>
          <p:nvPr/>
        </p:nvGrpSpPr>
        <p:grpSpPr>
          <a:xfrm>
            <a:off x="11523839" y="1340348"/>
            <a:ext cx="210207" cy="210207"/>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2" name="Group 32"/>
          <p:cNvGrpSpPr/>
          <p:nvPr/>
        </p:nvGrpSpPr>
        <p:grpSpPr>
          <a:xfrm>
            <a:off x="413662" y="2687833"/>
            <a:ext cx="210207" cy="210207"/>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4" name="TextBox 3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5" name="Group 35"/>
          <p:cNvGrpSpPr/>
          <p:nvPr/>
        </p:nvGrpSpPr>
        <p:grpSpPr>
          <a:xfrm>
            <a:off x="11096596" y="9355259"/>
            <a:ext cx="210207" cy="210207"/>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8" name="Group 38"/>
          <p:cNvGrpSpPr/>
          <p:nvPr/>
        </p:nvGrpSpPr>
        <p:grpSpPr>
          <a:xfrm>
            <a:off x="14129076" y="9777521"/>
            <a:ext cx="210207" cy="210207"/>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40" name="TextBox 4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1" name="Group 41"/>
          <p:cNvGrpSpPr/>
          <p:nvPr/>
        </p:nvGrpSpPr>
        <p:grpSpPr>
          <a:xfrm>
            <a:off x="713390" y="5669002"/>
            <a:ext cx="210207" cy="210207"/>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3" name="TextBox 4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4" name="Group 44"/>
          <p:cNvGrpSpPr/>
          <p:nvPr/>
        </p:nvGrpSpPr>
        <p:grpSpPr>
          <a:xfrm>
            <a:off x="17392538" y="5563899"/>
            <a:ext cx="210207" cy="210207"/>
            <a:chOff x="0" y="0"/>
            <a:chExt cx="812800" cy="812800"/>
          </a:xfrm>
        </p:grpSpPr>
        <p:sp>
          <p:nvSpPr>
            <p:cNvPr id="45" name="Freeform 4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46" name="TextBox 4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sp>
        <p:nvSpPr>
          <p:cNvPr id="50" name="TextBox 50"/>
          <p:cNvSpPr txBox="1"/>
          <p:nvPr/>
        </p:nvSpPr>
        <p:spPr>
          <a:xfrm>
            <a:off x="1265008" y="800100"/>
            <a:ext cx="14986019" cy="8679299"/>
          </a:xfrm>
          <a:prstGeom prst="rect">
            <a:avLst/>
          </a:prstGeom>
        </p:spPr>
        <p:txBody>
          <a:bodyPr wrap="square" lIns="0" tIns="0" rIns="0" bIns="0" rtlCol="0" anchor="t">
            <a:spAutoFit/>
          </a:bodyPr>
          <a:lstStyle/>
          <a:p>
            <a:pPr algn="just"/>
            <a:r>
              <a:rPr lang="en-US" sz="3200" b="1" dirty="0" smtClean="0">
                <a:solidFill>
                  <a:prstClr val="black"/>
                </a:solidFill>
                <a:latin typeface="Bahnschrift" pitchFamily="34" charset="0"/>
              </a:rPr>
              <a:t>3. Test </a:t>
            </a:r>
            <a:r>
              <a:rPr lang="en-US" sz="3200" b="1" dirty="0">
                <a:solidFill>
                  <a:prstClr val="black"/>
                </a:solidFill>
                <a:latin typeface="Bahnschrift" pitchFamily="34" charset="0"/>
              </a:rPr>
              <a:t>Case</a:t>
            </a:r>
          </a:p>
          <a:p>
            <a:pPr algn="just"/>
            <a:r>
              <a:rPr lang="en-US" sz="3200" dirty="0" err="1">
                <a:solidFill>
                  <a:prstClr val="black"/>
                </a:solidFill>
                <a:latin typeface="Bahnschrift" pitchFamily="34" charset="0"/>
              </a:rPr>
              <a:t>Metode</a:t>
            </a:r>
            <a:r>
              <a:rPr lang="en-US" sz="3200" dirty="0">
                <a:solidFill>
                  <a:prstClr val="black"/>
                </a:solidFill>
                <a:latin typeface="Bahnschrift" pitchFamily="34" charset="0"/>
              </a:rPr>
              <a:t> </a:t>
            </a:r>
            <a:r>
              <a:rPr lang="en-US" sz="3200" dirty="0" err="1">
                <a:solidFill>
                  <a:prstClr val="black"/>
                </a:solidFill>
                <a:latin typeface="Bahnschrift" pitchFamily="34" charset="0"/>
              </a:rPr>
              <a:t>pengujian</a:t>
            </a:r>
            <a:r>
              <a:rPr lang="en-US" sz="3200" dirty="0">
                <a:solidFill>
                  <a:prstClr val="black"/>
                </a:solidFill>
                <a:latin typeface="Bahnschrift" pitchFamily="34" charset="0"/>
              </a:rPr>
              <a:t> basis path </a:t>
            </a:r>
            <a:r>
              <a:rPr lang="en-US" sz="3200" dirty="0" err="1">
                <a:solidFill>
                  <a:prstClr val="black"/>
                </a:solidFill>
                <a:latin typeface="Bahnschrift" pitchFamily="34" charset="0"/>
              </a:rPr>
              <a:t>dapat</a:t>
            </a:r>
            <a:r>
              <a:rPr lang="en-US" sz="3200" dirty="0">
                <a:solidFill>
                  <a:prstClr val="black"/>
                </a:solidFill>
                <a:latin typeface="Bahnschrift" pitchFamily="34" charset="0"/>
              </a:rPr>
              <a:t> </a:t>
            </a:r>
            <a:r>
              <a:rPr lang="en-US" sz="3200" dirty="0" err="1">
                <a:solidFill>
                  <a:prstClr val="black"/>
                </a:solidFill>
                <a:latin typeface="Bahnschrift" pitchFamily="34" charset="0"/>
              </a:rPr>
              <a:t>diaplikasikan</a:t>
            </a:r>
            <a:r>
              <a:rPr lang="en-US" sz="3200" dirty="0">
                <a:solidFill>
                  <a:prstClr val="black"/>
                </a:solidFill>
                <a:latin typeface="Bahnschrift" pitchFamily="34" charset="0"/>
              </a:rPr>
              <a:t> </a:t>
            </a:r>
            <a:r>
              <a:rPr lang="en-US" sz="3200" dirty="0" err="1">
                <a:solidFill>
                  <a:prstClr val="black"/>
                </a:solidFill>
                <a:latin typeface="Bahnschrift" pitchFamily="34" charset="0"/>
              </a:rPr>
              <a:t>pada</a:t>
            </a:r>
            <a:r>
              <a:rPr lang="en-US" sz="3200" dirty="0">
                <a:solidFill>
                  <a:prstClr val="black"/>
                </a:solidFill>
                <a:latin typeface="Bahnschrift" pitchFamily="34" charset="0"/>
              </a:rPr>
              <a:t> </a:t>
            </a:r>
            <a:r>
              <a:rPr lang="en-US" sz="3200" dirty="0" err="1">
                <a:solidFill>
                  <a:prstClr val="black"/>
                </a:solidFill>
                <a:latin typeface="Bahnschrift" pitchFamily="34" charset="0"/>
              </a:rPr>
              <a:t>desain</a:t>
            </a:r>
            <a:r>
              <a:rPr lang="en-US" sz="3200" dirty="0">
                <a:solidFill>
                  <a:prstClr val="black"/>
                </a:solidFill>
                <a:latin typeface="Bahnschrift" pitchFamily="34" charset="0"/>
              </a:rPr>
              <a:t> </a:t>
            </a:r>
            <a:r>
              <a:rPr lang="en-US" sz="3200" dirty="0" err="1">
                <a:solidFill>
                  <a:prstClr val="black"/>
                </a:solidFill>
                <a:latin typeface="Bahnschrift" pitchFamily="34" charset="0"/>
              </a:rPr>
              <a:t>prosedural</a:t>
            </a:r>
            <a:r>
              <a:rPr lang="en-US" sz="3200" dirty="0">
                <a:solidFill>
                  <a:prstClr val="black"/>
                </a:solidFill>
                <a:latin typeface="Bahnschrift" pitchFamily="34" charset="0"/>
              </a:rPr>
              <a:t> </a:t>
            </a:r>
            <a:r>
              <a:rPr lang="en-US" sz="3200" dirty="0" err="1">
                <a:solidFill>
                  <a:prstClr val="black"/>
                </a:solidFill>
                <a:latin typeface="Bahnschrift" pitchFamily="34" charset="0"/>
              </a:rPr>
              <a:t>atau</a:t>
            </a:r>
            <a:r>
              <a:rPr lang="en-US" sz="3200" dirty="0">
                <a:solidFill>
                  <a:prstClr val="black"/>
                </a:solidFill>
                <a:latin typeface="Bahnschrift" pitchFamily="34" charset="0"/>
              </a:rPr>
              <a:t> </a:t>
            </a:r>
            <a:r>
              <a:rPr lang="en-US" sz="3200" dirty="0" err="1">
                <a:solidFill>
                  <a:prstClr val="black"/>
                </a:solidFill>
                <a:latin typeface="Bahnschrift" pitchFamily="34" charset="0"/>
              </a:rPr>
              <a:t>kode</a:t>
            </a:r>
            <a:r>
              <a:rPr lang="en-US" sz="3200" dirty="0">
                <a:solidFill>
                  <a:prstClr val="black"/>
                </a:solidFill>
                <a:latin typeface="Bahnschrift" pitchFamily="34" charset="0"/>
              </a:rPr>
              <a:t> </a:t>
            </a:r>
            <a:r>
              <a:rPr lang="en-US" sz="3200" dirty="0" err="1">
                <a:solidFill>
                  <a:prstClr val="black"/>
                </a:solidFill>
                <a:latin typeface="Bahnschrift" pitchFamily="34" charset="0"/>
              </a:rPr>
              <a:t>sumber</a:t>
            </a:r>
            <a:r>
              <a:rPr lang="en-US" sz="3200" dirty="0">
                <a:solidFill>
                  <a:prstClr val="black"/>
                </a:solidFill>
                <a:latin typeface="Bahnschrift" pitchFamily="34" charset="0"/>
              </a:rPr>
              <a:t>. </a:t>
            </a:r>
            <a:r>
              <a:rPr lang="en-US" sz="3200" dirty="0" err="1">
                <a:solidFill>
                  <a:prstClr val="black"/>
                </a:solidFill>
                <a:latin typeface="Bahnschrift" pitchFamily="34" charset="0"/>
              </a:rPr>
              <a:t>Pengujian</a:t>
            </a:r>
            <a:r>
              <a:rPr lang="en-US" sz="3200" dirty="0">
                <a:solidFill>
                  <a:prstClr val="black"/>
                </a:solidFill>
                <a:latin typeface="Bahnschrift" pitchFamily="34" charset="0"/>
              </a:rPr>
              <a:t> basis path </a:t>
            </a:r>
            <a:r>
              <a:rPr lang="en-US" sz="3200" dirty="0" err="1">
                <a:solidFill>
                  <a:prstClr val="black"/>
                </a:solidFill>
                <a:latin typeface="Bahnschrift" pitchFamily="34" charset="0"/>
              </a:rPr>
              <a:t>memiliki</a:t>
            </a:r>
            <a:r>
              <a:rPr lang="en-US" sz="3200" dirty="0">
                <a:solidFill>
                  <a:prstClr val="black"/>
                </a:solidFill>
                <a:latin typeface="Bahnschrift" pitchFamily="34" charset="0"/>
              </a:rPr>
              <a:t> </a:t>
            </a:r>
            <a:r>
              <a:rPr lang="en-US" sz="3200" dirty="0" err="1">
                <a:solidFill>
                  <a:prstClr val="black"/>
                </a:solidFill>
                <a:latin typeface="Bahnschrift" pitchFamily="34" charset="0"/>
              </a:rPr>
              <a:t>sederetan</a:t>
            </a:r>
            <a:r>
              <a:rPr lang="en-US" sz="3200" dirty="0">
                <a:solidFill>
                  <a:prstClr val="black"/>
                </a:solidFill>
                <a:latin typeface="Bahnschrift" pitchFamily="34" charset="0"/>
              </a:rPr>
              <a:t> </a:t>
            </a:r>
            <a:r>
              <a:rPr lang="en-US" sz="3200" dirty="0" err="1">
                <a:solidFill>
                  <a:prstClr val="black"/>
                </a:solidFill>
                <a:latin typeface="Bahnschrift" pitchFamily="34" charset="0"/>
              </a:rPr>
              <a:t>langkah</a:t>
            </a:r>
            <a:r>
              <a:rPr lang="en-US" sz="3200" dirty="0">
                <a:solidFill>
                  <a:prstClr val="black"/>
                </a:solidFill>
                <a:latin typeface="Bahnschrift" pitchFamily="34" charset="0"/>
              </a:rPr>
              <a:t>. </a:t>
            </a:r>
            <a:r>
              <a:rPr lang="en-US" sz="3200" dirty="0" err="1">
                <a:solidFill>
                  <a:prstClr val="black"/>
                </a:solidFill>
                <a:latin typeface="Bahnschrift" pitchFamily="34" charset="0"/>
              </a:rPr>
              <a:t>algoritma</a:t>
            </a:r>
            <a:r>
              <a:rPr lang="en-US" sz="3200" dirty="0">
                <a:solidFill>
                  <a:prstClr val="black"/>
                </a:solidFill>
                <a:latin typeface="Bahnschrift" pitchFamily="34" charset="0"/>
              </a:rPr>
              <a:t> yang </a:t>
            </a:r>
            <a:r>
              <a:rPr lang="en-US" sz="3200" dirty="0" err="1">
                <a:solidFill>
                  <a:prstClr val="black"/>
                </a:solidFill>
                <a:latin typeface="Bahnschrift" pitchFamily="34" charset="0"/>
              </a:rPr>
              <a:t>sederhana</a:t>
            </a:r>
            <a:r>
              <a:rPr lang="en-US" sz="3200" dirty="0">
                <a:solidFill>
                  <a:prstClr val="black"/>
                </a:solidFill>
                <a:latin typeface="Bahnschrift" pitchFamily="34" charset="0"/>
              </a:rPr>
              <a:t> </a:t>
            </a:r>
            <a:r>
              <a:rPr lang="en-US" sz="3200" dirty="0" err="1">
                <a:solidFill>
                  <a:prstClr val="black"/>
                </a:solidFill>
                <a:latin typeface="Bahnschrift" pitchFamily="34" charset="0"/>
              </a:rPr>
              <a:t>berisi</a:t>
            </a:r>
            <a:r>
              <a:rPr lang="en-US" sz="3200" dirty="0">
                <a:solidFill>
                  <a:prstClr val="black"/>
                </a:solidFill>
                <a:latin typeface="Bahnschrift" pitchFamily="34" charset="0"/>
              </a:rPr>
              <a:t> </a:t>
            </a:r>
            <a:r>
              <a:rPr lang="en-US" sz="3200" dirty="0" err="1">
                <a:solidFill>
                  <a:prstClr val="black"/>
                </a:solidFill>
                <a:latin typeface="Bahnschrift" pitchFamily="34" charset="0"/>
              </a:rPr>
              <a:t>kondisi</a:t>
            </a:r>
            <a:r>
              <a:rPr lang="en-US" sz="3200" dirty="0">
                <a:solidFill>
                  <a:prstClr val="black"/>
                </a:solidFill>
                <a:latin typeface="Bahnschrift" pitchFamily="34" charset="0"/>
              </a:rPr>
              <a:t> </a:t>
            </a:r>
            <a:r>
              <a:rPr lang="en-US" sz="3200" dirty="0" err="1">
                <a:solidFill>
                  <a:prstClr val="black"/>
                </a:solidFill>
                <a:latin typeface="Bahnschrift" pitchFamily="34" charset="0"/>
              </a:rPr>
              <a:t>gabungan</a:t>
            </a:r>
            <a:r>
              <a:rPr lang="en-US" sz="3200" dirty="0">
                <a:solidFill>
                  <a:prstClr val="black"/>
                </a:solidFill>
                <a:latin typeface="Bahnschrift" pitchFamily="34" charset="0"/>
              </a:rPr>
              <a:t> </a:t>
            </a:r>
            <a:r>
              <a:rPr lang="en-US" sz="3200" dirty="0" err="1">
                <a:solidFill>
                  <a:prstClr val="black"/>
                </a:solidFill>
                <a:latin typeface="Bahnschrift" pitchFamily="34" charset="0"/>
              </a:rPr>
              <a:t>dan</a:t>
            </a:r>
            <a:r>
              <a:rPr lang="en-US" sz="3200" dirty="0">
                <a:solidFill>
                  <a:prstClr val="black"/>
                </a:solidFill>
                <a:latin typeface="Bahnschrift" pitchFamily="34" charset="0"/>
              </a:rPr>
              <a:t> loop</a:t>
            </a:r>
            <a:r>
              <a:rPr lang="en-US" sz="3200" dirty="0" smtClean="0">
                <a:solidFill>
                  <a:prstClr val="black"/>
                </a:solidFill>
                <a:latin typeface="Bahnschrift" pitchFamily="34" charset="0"/>
              </a:rPr>
              <a:t>. </a:t>
            </a:r>
            <a:r>
              <a:rPr lang="en-US" sz="3200" dirty="0" err="1" smtClean="0">
                <a:solidFill>
                  <a:prstClr val="black"/>
                </a:solidFill>
                <a:latin typeface="Bahnschrift" pitchFamily="34" charset="0"/>
              </a:rPr>
              <a:t>contoh</a:t>
            </a:r>
            <a:r>
              <a:rPr lang="en-US" sz="3200" dirty="0">
                <a:solidFill>
                  <a:prstClr val="black"/>
                </a:solidFill>
                <a:latin typeface="Bahnschrift" pitchFamily="34" charset="0"/>
              </a:rPr>
              <a:t> </a:t>
            </a:r>
            <a:r>
              <a:rPr lang="en-US" sz="3200" dirty="0" smtClean="0">
                <a:solidFill>
                  <a:prstClr val="black"/>
                </a:solidFill>
                <a:latin typeface="Bahnschrift" pitchFamily="34" charset="0"/>
              </a:rPr>
              <a:t>:</a:t>
            </a:r>
          </a:p>
          <a:p>
            <a:pPr algn="just"/>
            <a:endParaRPr lang="en-US" sz="2800" dirty="0">
              <a:solidFill>
                <a:prstClr val="black"/>
              </a:solidFill>
              <a:latin typeface="Balsamiq Sans"/>
            </a:endParaRPr>
          </a:p>
          <a:p>
            <a:pPr algn="just"/>
            <a:endParaRPr lang="en-US" sz="2800" dirty="0" smtClean="0">
              <a:solidFill>
                <a:prstClr val="black"/>
              </a:solidFill>
              <a:latin typeface="Balsamiq Sans"/>
            </a:endParaRPr>
          </a:p>
          <a:p>
            <a:pPr algn="just"/>
            <a:endParaRPr lang="en-US" sz="2800" dirty="0">
              <a:solidFill>
                <a:prstClr val="black"/>
              </a:solidFill>
              <a:latin typeface="Balsamiq Sans"/>
            </a:endParaRPr>
          </a:p>
          <a:p>
            <a:pPr algn="just"/>
            <a:endParaRPr lang="en-US" sz="2800" dirty="0" smtClean="0">
              <a:solidFill>
                <a:prstClr val="black"/>
              </a:solidFill>
              <a:latin typeface="Balsamiq Sans"/>
            </a:endParaRPr>
          </a:p>
          <a:p>
            <a:pPr algn="just"/>
            <a:endParaRPr lang="en-US" sz="2800" dirty="0">
              <a:solidFill>
                <a:prstClr val="black"/>
              </a:solidFill>
              <a:latin typeface="Balsamiq Sans"/>
            </a:endParaRPr>
          </a:p>
          <a:p>
            <a:pPr algn="just"/>
            <a:endParaRPr lang="en-US" sz="2800" dirty="0" smtClean="0">
              <a:solidFill>
                <a:prstClr val="black"/>
              </a:solidFill>
              <a:latin typeface="Balsamiq Sans"/>
            </a:endParaRPr>
          </a:p>
          <a:p>
            <a:pPr algn="just"/>
            <a:endParaRPr lang="en-US" sz="2800" dirty="0">
              <a:solidFill>
                <a:prstClr val="black"/>
              </a:solidFill>
              <a:latin typeface="Balsamiq Sans"/>
            </a:endParaRPr>
          </a:p>
          <a:p>
            <a:pPr algn="just"/>
            <a:endParaRPr lang="en-US" sz="2800" dirty="0" smtClean="0">
              <a:solidFill>
                <a:prstClr val="black"/>
              </a:solidFill>
              <a:latin typeface="Balsamiq Sans"/>
            </a:endParaRPr>
          </a:p>
          <a:p>
            <a:pPr algn="just"/>
            <a:endParaRPr lang="en-US" sz="2800" dirty="0">
              <a:solidFill>
                <a:prstClr val="black"/>
              </a:solidFill>
              <a:latin typeface="Balsamiq Sans"/>
            </a:endParaRPr>
          </a:p>
          <a:p>
            <a:pPr algn="just"/>
            <a:endParaRPr lang="en-US" sz="2800" dirty="0" smtClean="0">
              <a:solidFill>
                <a:prstClr val="black"/>
              </a:solidFill>
              <a:latin typeface="Balsamiq Sans"/>
            </a:endParaRPr>
          </a:p>
          <a:p>
            <a:pPr algn="just"/>
            <a:endParaRPr lang="en-US" sz="2800" dirty="0">
              <a:solidFill>
                <a:prstClr val="black"/>
              </a:solidFill>
              <a:latin typeface="Balsamiq Sans"/>
            </a:endParaRPr>
          </a:p>
          <a:p>
            <a:pPr algn="just"/>
            <a:endParaRPr lang="en-US" sz="2800" dirty="0" smtClean="0">
              <a:solidFill>
                <a:prstClr val="black"/>
              </a:solidFill>
              <a:latin typeface="Balsamiq Sans"/>
            </a:endParaRPr>
          </a:p>
          <a:p>
            <a:pPr algn="just"/>
            <a:endParaRPr lang="en-US" sz="2800" dirty="0" smtClean="0">
              <a:solidFill>
                <a:prstClr val="black"/>
              </a:solidFill>
              <a:latin typeface="Balsamiq Sans"/>
            </a:endParaRPr>
          </a:p>
          <a:p>
            <a:pPr algn="just"/>
            <a:endParaRPr lang="en-US" sz="2800" dirty="0" smtClean="0">
              <a:solidFill>
                <a:prstClr val="black"/>
              </a:solidFill>
              <a:latin typeface="Balsamiq Sans"/>
            </a:endParaRPr>
          </a:p>
          <a:p>
            <a:pPr algn="just"/>
            <a:endParaRPr lang="en-US" sz="1600" dirty="0" smtClean="0">
              <a:solidFill>
                <a:prstClr val="black"/>
              </a:solidFill>
              <a:latin typeface="Balsamiq Sans"/>
            </a:endParaRPr>
          </a:p>
          <a:p>
            <a:pPr algn="just"/>
            <a:endParaRPr lang="en-US" sz="3200" dirty="0">
              <a:solidFill>
                <a:prstClr val="black"/>
              </a:solidFill>
              <a:latin typeface="Balsamiq Sans"/>
            </a:endParaRPr>
          </a:p>
        </p:txBody>
      </p:sp>
      <p:pic>
        <p:nvPicPr>
          <p:cNvPr id="7171" name="Picture 3"/>
          <p:cNvPicPr>
            <a:picLocks noChangeAspect="1" noChangeArrowheads="1"/>
          </p:cNvPicPr>
          <p:nvPr/>
        </p:nvPicPr>
        <p:blipFill rotWithShape="1">
          <a:blip r:embed="rId10">
            <a:extLst>
              <a:ext uri="{28A0092B-C50C-407E-A947-70E740481C1C}">
                <a14:useLocalDpi xmlns:a14="http://schemas.microsoft.com/office/drawing/2010/main" val="0"/>
              </a:ext>
            </a:extLst>
          </a:blip>
          <a:srcRect l="30032" t="24926" r="15419" b="22041"/>
          <a:stretch/>
        </p:blipFill>
        <p:spPr bwMode="auto">
          <a:xfrm>
            <a:off x="1206502" y="2902544"/>
            <a:ext cx="11137898" cy="6087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36939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DFA"/>
        </a:solidFill>
        <a:effectLst/>
      </p:bgPr>
    </p:bg>
    <p:spTree>
      <p:nvGrpSpPr>
        <p:cNvPr id="1" name=""/>
        <p:cNvGrpSpPr/>
        <p:nvPr/>
      </p:nvGrpSpPr>
      <p:grpSpPr>
        <a:xfrm>
          <a:off x="0" y="0"/>
          <a:ext cx="0" cy="0"/>
          <a:chOff x="0" y="0"/>
          <a:chExt cx="0" cy="0"/>
        </a:xfrm>
      </p:grpSpPr>
      <p:sp>
        <p:nvSpPr>
          <p:cNvPr id="2" name="Freeform 2"/>
          <p:cNvSpPr/>
          <p:nvPr/>
        </p:nvSpPr>
        <p:spPr>
          <a:xfrm>
            <a:off x="-731723" y="-1717585"/>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0" y="190501"/>
            <a:ext cx="17602745" cy="9870380"/>
          </a:xfrm>
          <a:custGeom>
            <a:avLst/>
            <a:gdLst/>
            <a:ahLst/>
            <a:cxnLst/>
            <a:rect l="l" t="t" r="r" b="b"/>
            <a:pathLst>
              <a:path w="14621190" h="7948611">
                <a:moveTo>
                  <a:pt x="0" y="0"/>
                </a:moveTo>
                <a:lnTo>
                  <a:pt x="14621191" y="0"/>
                </a:lnTo>
                <a:lnTo>
                  <a:pt x="14621191" y="7948611"/>
                </a:lnTo>
                <a:lnTo>
                  <a:pt x="0" y="7948611"/>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6" name="Freeform 6"/>
          <p:cNvSpPr/>
          <p:nvPr/>
        </p:nvSpPr>
        <p:spPr>
          <a:xfrm flipV="1">
            <a:off x="-538641" y="9162648"/>
            <a:ext cx="3461259" cy="898231"/>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7" name="Freeform 7"/>
          <p:cNvSpPr/>
          <p:nvPr/>
        </p:nvSpPr>
        <p:spPr>
          <a:xfrm rot="1077083">
            <a:off x="15317295" y="9024026"/>
            <a:ext cx="695336" cy="662466"/>
          </a:xfrm>
          <a:custGeom>
            <a:avLst/>
            <a:gdLst/>
            <a:ahLst/>
            <a:cxnLst/>
            <a:rect l="l" t="t" r="r" b="b"/>
            <a:pathLst>
              <a:path w="695336" h="662466">
                <a:moveTo>
                  <a:pt x="0" y="0"/>
                </a:moveTo>
                <a:lnTo>
                  <a:pt x="695337" y="0"/>
                </a:lnTo>
                <a:lnTo>
                  <a:pt x="695337" y="662466"/>
                </a:lnTo>
                <a:lnTo>
                  <a:pt x="0" y="662466"/>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a:ln cap="sq">
            <a:noFill/>
            <a:prstDash val="solid"/>
            <a:miter/>
          </a:ln>
        </p:spPr>
      </p:sp>
      <p:grpSp>
        <p:nvGrpSpPr>
          <p:cNvPr id="8" name="Group 8"/>
          <p:cNvGrpSpPr/>
          <p:nvPr/>
        </p:nvGrpSpPr>
        <p:grpSpPr>
          <a:xfrm>
            <a:off x="923597" y="6998243"/>
            <a:ext cx="210207" cy="21020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1" name="Group 11"/>
          <p:cNvGrpSpPr/>
          <p:nvPr/>
        </p:nvGrpSpPr>
        <p:grpSpPr>
          <a:xfrm>
            <a:off x="3283169" y="1134403"/>
            <a:ext cx="210207" cy="21020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4" name="Group 14"/>
          <p:cNvGrpSpPr/>
          <p:nvPr/>
        </p:nvGrpSpPr>
        <p:grpSpPr>
          <a:xfrm>
            <a:off x="17259300" y="8952442"/>
            <a:ext cx="210207" cy="21020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0" name="Group 20"/>
          <p:cNvGrpSpPr/>
          <p:nvPr/>
        </p:nvGrpSpPr>
        <p:grpSpPr>
          <a:xfrm>
            <a:off x="5879784" y="9567315"/>
            <a:ext cx="210207" cy="210207"/>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3" name="Group 23"/>
          <p:cNvGrpSpPr/>
          <p:nvPr/>
        </p:nvGrpSpPr>
        <p:grpSpPr>
          <a:xfrm>
            <a:off x="11523839" y="1340348"/>
            <a:ext cx="210207" cy="210207"/>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2" name="Group 32"/>
          <p:cNvGrpSpPr/>
          <p:nvPr/>
        </p:nvGrpSpPr>
        <p:grpSpPr>
          <a:xfrm>
            <a:off x="413662" y="2687833"/>
            <a:ext cx="210207" cy="210207"/>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4" name="TextBox 3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5" name="Group 35"/>
          <p:cNvGrpSpPr/>
          <p:nvPr/>
        </p:nvGrpSpPr>
        <p:grpSpPr>
          <a:xfrm>
            <a:off x="11096596" y="9355259"/>
            <a:ext cx="210207" cy="210207"/>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8" name="Group 38"/>
          <p:cNvGrpSpPr/>
          <p:nvPr/>
        </p:nvGrpSpPr>
        <p:grpSpPr>
          <a:xfrm>
            <a:off x="14129076" y="9777521"/>
            <a:ext cx="210207" cy="210207"/>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40" name="TextBox 4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1" name="Group 41"/>
          <p:cNvGrpSpPr/>
          <p:nvPr/>
        </p:nvGrpSpPr>
        <p:grpSpPr>
          <a:xfrm>
            <a:off x="713390" y="5669002"/>
            <a:ext cx="210207" cy="210207"/>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3" name="TextBox 4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4" name="Group 44"/>
          <p:cNvGrpSpPr/>
          <p:nvPr/>
        </p:nvGrpSpPr>
        <p:grpSpPr>
          <a:xfrm>
            <a:off x="17392538" y="5563899"/>
            <a:ext cx="210207" cy="210207"/>
            <a:chOff x="0" y="0"/>
            <a:chExt cx="812800" cy="812800"/>
          </a:xfrm>
        </p:grpSpPr>
        <p:sp>
          <p:nvSpPr>
            <p:cNvPr id="45" name="Freeform 4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46" name="TextBox 4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sp>
        <p:nvSpPr>
          <p:cNvPr id="50" name="TextBox 50"/>
          <p:cNvSpPr txBox="1"/>
          <p:nvPr/>
        </p:nvSpPr>
        <p:spPr>
          <a:xfrm>
            <a:off x="1473181" y="1783807"/>
            <a:ext cx="14986019" cy="4924425"/>
          </a:xfrm>
          <a:prstGeom prst="rect">
            <a:avLst/>
          </a:prstGeom>
        </p:spPr>
        <p:txBody>
          <a:bodyPr wrap="square" lIns="0" tIns="0" rIns="0" bIns="0" rtlCol="0" anchor="t">
            <a:spAutoFit/>
          </a:bodyPr>
          <a:lstStyle/>
          <a:p>
            <a:pPr algn="just"/>
            <a:r>
              <a:rPr lang="en-US" sz="3200" b="1" dirty="0" smtClean="0">
                <a:solidFill>
                  <a:prstClr val="black"/>
                </a:solidFill>
                <a:latin typeface="Bahnschrift" pitchFamily="34" charset="0"/>
              </a:rPr>
              <a:t>4. </a:t>
            </a:r>
            <a:r>
              <a:rPr lang="en-US" sz="3200" b="1" dirty="0" err="1" smtClean="0">
                <a:solidFill>
                  <a:prstClr val="black"/>
                </a:solidFill>
                <a:latin typeface="Bahnschrift" pitchFamily="34" charset="0"/>
              </a:rPr>
              <a:t>Matriks</a:t>
            </a:r>
            <a:r>
              <a:rPr lang="en-US" sz="3200" b="1" dirty="0" smtClean="0">
                <a:solidFill>
                  <a:prstClr val="black"/>
                </a:solidFill>
                <a:latin typeface="Bahnschrift" pitchFamily="34" charset="0"/>
              </a:rPr>
              <a:t> </a:t>
            </a:r>
            <a:r>
              <a:rPr lang="en-US" sz="3200" b="1" dirty="0" err="1">
                <a:solidFill>
                  <a:prstClr val="black"/>
                </a:solidFill>
                <a:latin typeface="Bahnschrift" pitchFamily="34" charset="0"/>
              </a:rPr>
              <a:t>Grafik</a:t>
            </a:r>
            <a:endParaRPr lang="en-US" sz="3200" b="1" dirty="0">
              <a:solidFill>
                <a:prstClr val="black"/>
              </a:solidFill>
              <a:latin typeface="Bahnschrift" pitchFamily="34" charset="0"/>
            </a:endParaRPr>
          </a:p>
          <a:p>
            <a:pPr algn="just"/>
            <a:r>
              <a:rPr lang="en-US" sz="3200" dirty="0" err="1">
                <a:solidFill>
                  <a:prstClr val="black"/>
                </a:solidFill>
                <a:latin typeface="Bahnschrift" pitchFamily="34" charset="0"/>
              </a:rPr>
              <a:t>Prosedur</a:t>
            </a:r>
            <a:r>
              <a:rPr lang="en-US" sz="3200" dirty="0">
                <a:solidFill>
                  <a:prstClr val="black"/>
                </a:solidFill>
                <a:latin typeface="Bahnschrift" pitchFamily="34" charset="0"/>
              </a:rPr>
              <a:t> </a:t>
            </a:r>
            <a:r>
              <a:rPr lang="en-US" sz="3200" dirty="0" err="1">
                <a:solidFill>
                  <a:prstClr val="black"/>
                </a:solidFill>
                <a:latin typeface="Bahnschrift" pitchFamily="34" charset="0"/>
              </a:rPr>
              <a:t>untuk</a:t>
            </a:r>
            <a:r>
              <a:rPr lang="en-US" sz="3200" dirty="0">
                <a:solidFill>
                  <a:prstClr val="black"/>
                </a:solidFill>
                <a:latin typeface="Bahnschrift" pitchFamily="34" charset="0"/>
              </a:rPr>
              <a:t> </a:t>
            </a:r>
            <a:r>
              <a:rPr lang="en-US" sz="3200" dirty="0" err="1">
                <a:solidFill>
                  <a:prstClr val="black"/>
                </a:solidFill>
                <a:latin typeface="Bahnschrift" pitchFamily="34" charset="0"/>
              </a:rPr>
              <a:t>mendaptakan</a:t>
            </a:r>
            <a:r>
              <a:rPr lang="en-US" sz="3200" dirty="0">
                <a:solidFill>
                  <a:prstClr val="black"/>
                </a:solidFill>
                <a:latin typeface="Bahnschrift" pitchFamily="34" charset="0"/>
              </a:rPr>
              <a:t> </a:t>
            </a:r>
            <a:r>
              <a:rPr lang="en-US" sz="3200" dirty="0" err="1">
                <a:solidFill>
                  <a:prstClr val="black"/>
                </a:solidFill>
                <a:latin typeface="Bahnschrift" pitchFamily="34" charset="0"/>
              </a:rPr>
              <a:t>grafik</a:t>
            </a:r>
            <a:r>
              <a:rPr lang="en-US" sz="3200" dirty="0">
                <a:solidFill>
                  <a:prstClr val="black"/>
                </a:solidFill>
                <a:latin typeface="Bahnschrift" pitchFamily="34" charset="0"/>
              </a:rPr>
              <a:t> </a:t>
            </a:r>
            <a:r>
              <a:rPr lang="en-US" sz="3200" dirty="0" err="1">
                <a:solidFill>
                  <a:prstClr val="black"/>
                </a:solidFill>
                <a:latin typeface="Bahnschrift" pitchFamily="34" charset="0"/>
              </a:rPr>
              <a:t>alir</a:t>
            </a:r>
            <a:r>
              <a:rPr lang="en-US" sz="3200" dirty="0">
                <a:solidFill>
                  <a:prstClr val="black"/>
                </a:solidFill>
                <a:latin typeface="Bahnschrift" pitchFamily="34" charset="0"/>
              </a:rPr>
              <a:t> </a:t>
            </a:r>
            <a:r>
              <a:rPr lang="en-US" sz="3200" dirty="0" err="1">
                <a:solidFill>
                  <a:prstClr val="black"/>
                </a:solidFill>
                <a:latin typeface="Bahnschrift" pitchFamily="34" charset="0"/>
              </a:rPr>
              <a:t>dan</a:t>
            </a:r>
            <a:r>
              <a:rPr lang="en-US" sz="3200" dirty="0">
                <a:solidFill>
                  <a:prstClr val="black"/>
                </a:solidFill>
                <a:latin typeface="Bahnschrift" pitchFamily="34" charset="0"/>
              </a:rPr>
              <a:t> </a:t>
            </a:r>
            <a:r>
              <a:rPr lang="en-US" sz="3200" dirty="0" err="1">
                <a:solidFill>
                  <a:prstClr val="black"/>
                </a:solidFill>
                <a:latin typeface="Bahnschrift" pitchFamily="34" charset="0"/>
              </a:rPr>
              <a:t>menentukan</a:t>
            </a:r>
            <a:r>
              <a:rPr lang="en-US" sz="3200" dirty="0">
                <a:solidFill>
                  <a:prstClr val="black"/>
                </a:solidFill>
                <a:latin typeface="Bahnschrift" pitchFamily="34" charset="0"/>
              </a:rPr>
              <a:t> </a:t>
            </a:r>
            <a:r>
              <a:rPr lang="en-US" sz="3200" dirty="0" err="1">
                <a:solidFill>
                  <a:prstClr val="black"/>
                </a:solidFill>
                <a:latin typeface="Bahnschrift" pitchFamily="34" charset="0"/>
              </a:rPr>
              <a:t>serangkaian</a:t>
            </a:r>
            <a:r>
              <a:rPr lang="en-US" sz="3200" dirty="0">
                <a:solidFill>
                  <a:prstClr val="black"/>
                </a:solidFill>
                <a:latin typeface="Bahnschrift" pitchFamily="34" charset="0"/>
              </a:rPr>
              <a:t> basis path , </a:t>
            </a:r>
            <a:r>
              <a:rPr lang="en-US" sz="3200" dirty="0" err="1">
                <a:solidFill>
                  <a:prstClr val="black"/>
                </a:solidFill>
                <a:latin typeface="Bahnschrift" pitchFamily="34" charset="0"/>
              </a:rPr>
              <a:t>cocok</a:t>
            </a:r>
            <a:r>
              <a:rPr lang="en-US" sz="3200" dirty="0">
                <a:solidFill>
                  <a:prstClr val="black"/>
                </a:solidFill>
                <a:latin typeface="Bahnschrift" pitchFamily="34" charset="0"/>
              </a:rPr>
              <a:t> </a:t>
            </a:r>
            <a:r>
              <a:rPr lang="en-US" sz="3200" dirty="0" err="1">
                <a:solidFill>
                  <a:prstClr val="black"/>
                </a:solidFill>
                <a:latin typeface="Bahnschrift" pitchFamily="34" charset="0"/>
              </a:rPr>
              <a:t>dengan</a:t>
            </a:r>
            <a:r>
              <a:rPr lang="en-US" sz="3200" dirty="0">
                <a:solidFill>
                  <a:prstClr val="black"/>
                </a:solidFill>
                <a:latin typeface="Bahnschrift" pitchFamily="34" charset="0"/>
              </a:rPr>
              <a:t> </a:t>
            </a:r>
            <a:r>
              <a:rPr lang="en-US" sz="3200" dirty="0" err="1">
                <a:solidFill>
                  <a:prstClr val="black"/>
                </a:solidFill>
                <a:latin typeface="Bahnschrift" pitchFamily="34" charset="0"/>
              </a:rPr>
              <a:t>mekanisasi</a:t>
            </a:r>
            <a:r>
              <a:rPr lang="en-US" sz="3200" dirty="0">
                <a:solidFill>
                  <a:prstClr val="black"/>
                </a:solidFill>
                <a:latin typeface="Bahnschrift" pitchFamily="34" charset="0"/>
              </a:rPr>
              <a:t>. </a:t>
            </a:r>
            <a:r>
              <a:rPr lang="en-US" sz="3200" dirty="0" err="1">
                <a:solidFill>
                  <a:prstClr val="black"/>
                </a:solidFill>
                <a:latin typeface="Bahnschrift" pitchFamily="34" charset="0"/>
              </a:rPr>
              <a:t>Untuk</a:t>
            </a:r>
            <a:r>
              <a:rPr lang="en-US" sz="3200" dirty="0">
                <a:solidFill>
                  <a:prstClr val="black"/>
                </a:solidFill>
                <a:latin typeface="Bahnschrift" pitchFamily="34" charset="0"/>
              </a:rPr>
              <a:t> </a:t>
            </a:r>
            <a:r>
              <a:rPr lang="en-US" sz="3200" dirty="0" err="1">
                <a:solidFill>
                  <a:prstClr val="black"/>
                </a:solidFill>
                <a:latin typeface="Bahnschrift" pitchFamily="34" charset="0"/>
              </a:rPr>
              <a:t>mengembangkan</a:t>
            </a:r>
            <a:r>
              <a:rPr lang="en-US" sz="3200" dirty="0">
                <a:solidFill>
                  <a:prstClr val="black"/>
                </a:solidFill>
                <a:latin typeface="Bahnschrift" pitchFamily="34" charset="0"/>
              </a:rPr>
              <a:t> </a:t>
            </a:r>
            <a:r>
              <a:rPr lang="en-US" sz="3200" dirty="0" err="1">
                <a:solidFill>
                  <a:prstClr val="black"/>
                </a:solidFill>
                <a:latin typeface="Bahnschrift" pitchFamily="34" charset="0"/>
              </a:rPr>
              <a:t>peranti</a:t>
            </a:r>
            <a:r>
              <a:rPr lang="en-US" sz="3200" dirty="0">
                <a:solidFill>
                  <a:prstClr val="black"/>
                </a:solidFill>
                <a:latin typeface="Bahnschrift" pitchFamily="34" charset="0"/>
              </a:rPr>
              <a:t> </a:t>
            </a:r>
            <a:r>
              <a:rPr lang="en-US" sz="3200" dirty="0" err="1">
                <a:solidFill>
                  <a:prstClr val="black"/>
                </a:solidFill>
                <a:latin typeface="Bahnschrift" pitchFamily="34" charset="0"/>
              </a:rPr>
              <a:t>perangkat</a:t>
            </a:r>
            <a:r>
              <a:rPr lang="en-US" sz="3200" dirty="0">
                <a:solidFill>
                  <a:prstClr val="black"/>
                </a:solidFill>
                <a:latin typeface="Bahnschrift" pitchFamily="34" charset="0"/>
              </a:rPr>
              <a:t> </a:t>
            </a:r>
            <a:r>
              <a:rPr lang="en-US" sz="3200" dirty="0" err="1">
                <a:solidFill>
                  <a:prstClr val="black"/>
                </a:solidFill>
                <a:latin typeface="Bahnschrift" pitchFamily="34" charset="0"/>
              </a:rPr>
              <a:t>lunak</a:t>
            </a:r>
            <a:r>
              <a:rPr lang="en-US" sz="3200" dirty="0">
                <a:solidFill>
                  <a:prstClr val="black"/>
                </a:solidFill>
                <a:latin typeface="Bahnschrift" pitchFamily="34" charset="0"/>
              </a:rPr>
              <a:t> </a:t>
            </a:r>
            <a:r>
              <a:rPr lang="en-US" sz="3200" dirty="0" err="1">
                <a:solidFill>
                  <a:prstClr val="black"/>
                </a:solidFill>
                <a:latin typeface="Bahnschrift" pitchFamily="34" charset="0"/>
              </a:rPr>
              <a:t>yangmembantu</a:t>
            </a:r>
            <a:r>
              <a:rPr lang="en-US" sz="3200" dirty="0">
                <a:solidFill>
                  <a:prstClr val="black"/>
                </a:solidFill>
                <a:latin typeface="Bahnschrift" pitchFamily="34" charset="0"/>
              </a:rPr>
              <a:t> </a:t>
            </a:r>
            <a:r>
              <a:rPr lang="en-US" sz="3200" dirty="0" err="1">
                <a:solidFill>
                  <a:prstClr val="black"/>
                </a:solidFill>
                <a:latin typeface="Bahnschrift" pitchFamily="34" charset="0"/>
              </a:rPr>
              <a:t>pengujian</a:t>
            </a:r>
            <a:r>
              <a:rPr lang="en-US" sz="3200" dirty="0">
                <a:solidFill>
                  <a:prstClr val="black"/>
                </a:solidFill>
                <a:latin typeface="Bahnschrift" pitchFamily="34" charset="0"/>
              </a:rPr>
              <a:t> basis </a:t>
            </a:r>
            <a:r>
              <a:rPr lang="en-US" sz="3200" dirty="0" err="1">
                <a:solidFill>
                  <a:prstClr val="black"/>
                </a:solidFill>
                <a:latin typeface="Bahnschrift" pitchFamily="34" charset="0"/>
              </a:rPr>
              <a:t>patha</a:t>
            </a:r>
            <a:r>
              <a:rPr lang="en-US" sz="3200" dirty="0">
                <a:solidFill>
                  <a:prstClr val="black"/>
                </a:solidFill>
                <a:latin typeface="Bahnschrift" pitchFamily="34" charset="0"/>
              </a:rPr>
              <a:t>, </a:t>
            </a:r>
            <a:r>
              <a:rPr lang="en-US" sz="3200" dirty="0" err="1">
                <a:solidFill>
                  <a:prstClr val="black"/>
                </a:solidFill>
                <a:latin typeface="Bahnschrift" pitchFamily="34" charset="0"/>
              </a:rPr>
              <a:t>struktur</a:t>
            </a:r>
            <a:r>
              <a:rPr lang="en-US" sz="3200" dirty="0">
                <a:solidFill>
                  <a:prstClr val="black"/>
                </a:solidFill>
                <a:latin typeface="Bahnschrift" pitchFamily="34" charset="0"/>
              </a:rPr>
              <a:t> data yang </a:t>
            </a:r>
            <a:r>
              <a:rPr lang="en-US" sz="3200" dirty="0" err="1">
                <a:solidFill>
                  <a:prstClr val="black"/>
                </a:solidFill>
                <a:latin typeface="Bahnschrift" pitchFamily="34" charset="0"/>
              </a:rPr>
              <a:t>disebut</a:t>
            </a:r>
            <a:r>
              <a:rPr lang="en-US" sz="3200" dirty="0">
                <a:solidFill>
                  <a:prstClr val="black"/>
                </a:solidFill>
                <a:latin typeface="Bahnschrift" pitchFamily="34" charset="0"/>
              </a:rPr>
              <a:t> </a:t>
            </a:r>
            <a:r>
              <a:rPr lang="en-US" sz="3200" dirty="0" err="1">
                <a:solidFill>
                  <a:prstClr val="black"/>
                </a:solidFill>
                <a:latin typeface="Bahnschrift" pitchFamily="34" charset="0"/>
              </a:rPr>
              <a:t>matriks</a:t>
            </a:r>
            <a:r>
              <a:rPr lang="en-US" sz="3200" dirty="0">
                <a:solidFill>
                  <a:prstClr val="black"/>
                </a:solidFill>
                <a:latin typeface="Bahnschrift" pitchFamily="34" charset="0"/>
              </a:rPr>
              <a:t> </a:t>
            </a:r>
            <a:r>
              <a:rPr lang="en-US" sz="3200" dirty="0" err="1">
                <a:solidFill>
                  <a:prstClr val="black"/>
                </a:solidFill>
                <a:latin typeface="Bahnschrift" pitchFamily="34" charset="0"/>
              </a:rPr>
              <a:t>grafis</a:t>
            </a:r>
            <a:r>
              <a:rPr lang="en-US" sz="3200" dirty="0">
                <a:solidFill>
                  <a:prstClr val="black"/>
                </a:solidFill>
                <a:latin typeface="Bahnschrift" pitchFamily="34" charset="0"/>
              </a:rPr>
              <a:t> </a:t>
            </a:r>
            <a:r>
              <a:rPr lang="en-US" sz="3200" dirty="0" err="1">
                <a:solidFill>
                  <a:prstClr val="black"/>
                </a:solidFill>
                <a:latin typeface="Bahnschrift" pitchFamily="34" charset="0"/>
              </a:rPr>
              <a:t>dapat</a:t>
            </a:r>
            <a:r>
              <a:rPr lang="en-US" sz="3200" dirty="0">
                <a:solidFill>
                  <a:prstClr val="black"/>
                </a:solidFill>
                <a:latin typeface="Bahnschrift" pitchFamily="34" charset="0"/>
              </a:rPr>
              <a:t> </a:t>
            </a:r>
            <a:r>
              <a:rPr lang="en-US" sz="3200" dirty="0" err="1">
                <a:solidFill>
                  <a:prstClr val="black"/>
                </a:solidFill>
                <a:latin typeface="Bahnschrift" pitchFamily="34" charset="0"/>
              </a:rPr>
              <a:t>sangat</a:t>
            </a:r>
            <a:r>
              <a:rPr lang="en-US" sz="3200" dirty="0">
                <a:solidFill>
                  <a:prstClr val="black"/>
                </a:solidFill>
                <a:latin typeface="Bahnschrift" pitchFamily="34" charset="0"/>
              </a:rPr>
              <a:t> </a:t>
            </a:r>
            <a:r>
              <a:rPr lang="en-US" sz="3200" dirty="0" err="1">
                <a:solidFill>
                  <a:prstClr val="black"/>
                </a:solidFill>
                <a:latin typeface="Bahnschrift" pitchFamily="34" charset="0"/>
              </a:rPr>
              <a:t>berguna</a:t>
            </a:r>
            <a:r>
              <a:rPr lang="en-US" sz="3200" dirty="0">
                <a:solidFill>
                  <a:prstClr val="black"/>
                </a:solidFill>
                <a:latin typeface="Bahnschrift" pitchFamily="34" charset="0"/>
              </a:rPr>
              <a:t>. </a:t>
            </a:r>
            <a:r>
              <a:rPr lang="en-US" sz="3200" dirty="0" err="1">
                <a:solidFill>
                  <a:prstClr val="black"/>
                </a:solidFill>
                <a:latin typeface="Bahnschrift" pitchFamily="34" charset="0"/>
              </a:rPr>
              <a:t>Matriks</a:t>
            </a:r>
            <a:r>
              <a:rPr lang="en-US" sz="3200" dirty="0">
                <a:solidFill>
                  <a:prstClr val="black"/>
                </a:solidFill>
                <a:latin typeface="Bahnschrift" pitchFamily="34" charset="0"/>
              </a:rPr>
              <a:t> </a:t>
            </a:r>
            <a:r>
              <a:rPr lang="en-US" sz="3200" dirty="0" err="1">
                <a:solidFill>
                  <a:prstClr val="black"/>
                </a:solidFill>
                <a:latin typeface="Bahnschrift" pitchFamily="34" charset="0"/>
              </a:rPr>
              <a:t>garfis</a:t>
            </a:r>
            <a:r>
              <a:rPr lang="en-US" sz="3200" dirty="0">
                <a:solidFill>
                  <a:prstClr val="black"/>
                </a:solidFill>
                <a:latin typeface="Bahnschrift" pitchFamily="34" charset="0"/>
              </a:rPr>
              <a:t> </a:t>
            </a:r>
            <a:r>
              <a:rPr lang="en-US" sz="3200" dirty="0" err="1">
                <a:solidFill>
                  <a:prstClr val="black"/>
                </a:solidFill>
                <a:latin typeface="Bahnschrift" pitchFamily="34" charset="0"/>
              </a:rPr>
              <a:t>adalah</a:t>
            </a:r>
            <a:r>
              <a:rPr lang="en-US" sz="3200" dirty="0">
                <a:solidFill>
                  <a:prstClr val="black"/>
                </a:solidFill>
                <a:latin typeface="Bahnschrift" pitchFamily="34" charset="0"/>
              </a:rPr>
              <a:t> </a:t>
            </a:r>
            <a:r>
              <a:rPr lang="en-US" sz="3200" dirty="0" err="1">
                <a:solidFill>
                  <a:prstClr val="black"/>
                </a:solidFill>
                <a:latin typeface="Bahnschrift" pitchFamily="34" charset="0"/>
              </a:rPr>
              <a:t>matriks</a:t>
            </a:r>
            <a:r>
              <a:rPr lang="en-US" sz="3200" dirty="0">
                <a:solidFill>
                  <a:prstClr val="black"/>
                </a:solidFill>
                <a:latin typeface="Bahnschrift" pitchFamily="34" charset="0"/>
              </a:rPr>
              <a:t> </a:t>
            </a:r>
            <a:r>
              <a:rPr lang="en-US" sz="3200" dirty="0" err="1">
                <a:solidFill>
                  <a:prstClr val="black"/>
                </a:solidFill>
                <a:latin typeface="Bahnschrift" pitchFamily="34" charset="0"/>
              </a:rPr>
              <a:t>bujur</a:t>
            </a:r>
            <a:r>
              <a:rPr lang="en-US" sz="3200" dirty="0">
                <a:solidFill>
                  <a:prstClr val="black"/>
                </a:solidFill>
                <a:latin typeface="Bahnschrift" pitchFamily="34" charset="0"/>
              </a:rPr>
              <a:t> </a:t>
            </a:r>
            <a:r>
              <a:rPr lang="en-US" sz="3200" dirty="0" err="1">
                <a:solidFill>
                  <a:prstClr val="black"/>
                </a:solidFill>
                <a:latin typeface="Bahnschrift" pitchFamily="34" charset="0"/>
              </a:rPr>
              <a:t>sangkar</a:t>
            </a:r>
            <a:r>
              <a:rPr lang="en-US" sz="3200" dirty="0">
                <a:solidFill>
                  <a:prstClr val="black"/>
                </a:solidFill>
                <a:latin typeface="Bahnschrift" pitchFamily="34" charset="0"/>
              </a:rPr>
              <a:t> yang </a:t>
            </a:r>
            <a:r>
              <a:rPr lang="en-US" sz="3200" dirty="0" err="1">
                <a:solidFill>
                  <a:prstClr val="black"/>
                </a:solidFill>
                <a:latin typeface="Bahnschrift" pitchFamily="34" charset="0"/>
              </a:rPr>
              <a:t>ukurannya</a:t>
            </a:r>
            <a:r>
              <a:rPr lang="en-US" sz="3200" dirty="0">
                <a:solidFill>
                  <a:prstClr val="black"/>
                </a:solidFill>
                <a:latin typeface="Bahnschrift" pitchFamily="34" charset="0"/>
              </a:rPr>
              <a:t> </a:t>
            </a:r>
            <a:r>
              <a:rPr lang="en-US" sz="3200" dirty="0" err="1">
                <a:solidFill>
                  <a:prstClr val="black"/>
                </a:solidFill>
                <a:latin typeface="Bahnschrift" pitchFamily="34" charset="0"/>
              </a:rPr>
              <a:t>sama</a:t>
            </a:r>
            <a:r>
              <a:rPr lang="en-US" sz="3200" dirty="0">
                <a:solidFill>
                  <a:prstClr val="black"/>
                </a:solidFill>
                <a:latin typeface="Bahnschrift" pitchFamily="34" charset="0"/>
              </a:rPr>
              <a:t> </a:t>
            </a:r>
            <a:r>
              <a:rPr lang="en-US" sz="3200" dirty="0" err="1">
                <a:solidFill>
                  <a:prstClr val="black"/>
                </a:solidFill>
                <a:latin typeface="Bahnschrift" pitchFamily="34" charset="0"/>
              </a:rPr>
              <a:t>dengan</a:t>
            </a:r>
            <a:r>
              <a:rPr lang="en-US" sz="3200" dirty="0">
                <a:solidFill>
                  <a:prstClr val="black"/>
                </a:solidFill>
                <a:latin typeface="Bahnschrift" pitchFamily="34" charset="0"/>
              </a:rPr>
              <a:t> </a:t>
            </a:r>
            <a:r>
              <a:rPr lang="en-US" sz="3200" dirty="0" err="1">
                <a:solidFill>
                  <a:prstClr val="black"/>
                </a:solidFill>
                <a:latin typeface="Bahnschrift" pitchFamily="34" charset="0"/>
              </a:rPr>
              <a:t>jumlah</a:t>
            </a:r>
            <a:r>
              <a:rPr lang="en-US" sz="3200" dirty="0">
                <a:solidFill>
                  <a:prstClr val="black"/>
                </a:solidFill>
                <a:latin typeface="Bahnschrift" pitchFamily="34" charset="0"/>
              </a:rPr>
              <a:t> </a:t>
            </a:r>
            <a:r>
              <a:rPr lang="en-US" sz="3200" dirty="0" err="1">
                <a:solidFill>
                  <a:prstClr val="black"/>
                </a:solidFill>
                <a:latin typeface="Bahnschrift" pitchFamily="34" charset="0"/>
              </a:rPr>
              <a:t>simpul</a:t>
            </a:r>
            <a:r>
              <a:rPr lang="en-US" sz="3200" dirty="0">
                <a:solidFill>
                  <a:prstClr val="black"/>
                </a:solidFill>
                <a:latin typeface="Bahnschrift" pitchFamily="34" charset="0"/>
              </a:rPr>
              <a:t> </a:t>
            </a:r>
            <a:r>
              <a:rPr lang="en-US" sz="3200" dirty="0" err="1">
                <a:solidFill>
                  <a:prstClr val="black"/>
                </a:solidFill>
                <a:latin typeface="Bahnschrift" pitchFamily="34" charset="0"/>
              </a:rPr>
              <a:t>pada</a:t>
            </a:r>
            <a:r>
              <a:rPr lang="en-US" sz="3200" dirty="0">
                <a:solidFill>
                  <a:prstClr val="black"/>
                </a:solidFill>
                <a:latin typeface="Bahnschrift" pitchFamily="34" charset="0"/>
              </a:rPr>
              <a:t> </a:t>
            </a:r>
            <a:r>
              <a:rPr lang="en-US" sz="3200" dirty="0" err="1">
                <a:solidFill>
                  <a:prstClr val="black"/>
                </a:solidFill>
                <a:latin typeface="Bahnschrift" pitchFamily="34" charset="0"/>
              </a:rPr>
              <a:t>grafik</a:t>
            </a:r>
            <a:r>
              <a:rPr lang="en-US" sz="3200" dirty="0">
                <a:solidFill>
                  <a:prstClr val="black"/>
                </a:solidFill>
                <a:latin typeface="Bahnschrift" pitchFamily="34" charset="0"/>
              </a:rPr>
              <a:t> </a:t>
            </a:r>
            <a:r>
              <a:rPr lang="en-US" sz="3200" dirty="0" err="1">
                <a:solidFill>
                  <a:prstClr val="black"/>
                </a:solidFill>
                <a:latin typeface="Bahnschrift" pitchFamily="34" charset="0"/>
              </a:rPr>
              <a:t>alir</a:t>
            </a:r>
            <a:r>
              <a:rPr lang="en-US" sz="3200" dirty="0">
                <a:solidFill>
                  <a:prstClr val="black"/>
                </a:solidFill>
                <a:latin typeface="Bahnschrift" pitchFamily="34" charset="0"/>
              </a:rPr>
              <a:t>. </a:t>
            </a:r>
            <a:r>
              <a:rPr lang="en-US" sz="3200" dirty="0" err="1">
                <a:solidFill>
                  <a:prstClr val="black"/>
                </a:solidFill>
                <a:latin typeface="Bahnschrift" pitchFamily="34" charset="0"/>
              </a:rPr>
              <a:t>Masing</a:t>
            </a:r>
            <a:r>
              <a:rPr lang="en-US" sz="3200" dirty="0">
                <a:solidFill>
                  <a:prstClr val="black"/>
                </a:solidFill>
                <a:latin typeface="Bahnschrift" pitchFamily="34" charset="0"/>
              </a:rPr>
              <a:t>- </a:t>
            </a:r>
            <a:r>
              <a:rPr lang="en-US" sz="3200" dirty="0" err="1">
                <a:solidFill>
                  <a:prstClr val="black"/>
                </a:solidFill>
                <a:latin typeface="Bahnschrift" pitchFamily="34" charset="0"/>
              </a:rPr>
              <a:t>masing</a:t>
            </a:r>
            <a:r>
              <a:rPr lang="en-US" sz="3200" dirty="0">
                <a:solidFill>
                  <a:prstClr val="black"/>
                </a:solidFill>
                <a:latin typeface="Bahnschrift" pitchFamily="34" charset="0"/>
              </a:rPr>
              <a:t> </a:t>
            </a:r>
            <a:r>
              <a:rPr lang="en-US" sz="3200" dirty="0" err="1">
                <a:solidFill>
                  <a:prstClr val="black"/>
                </a:solidFill>
                <a:latin typeface="Bahnschrift" pitchFamily="34" charset="0"/>
              </a:rPr>
              <a:t>baris</a:t>
            </a:r>
            <a:r>
              <a:rPr lang="en-US" sz="3200" dirty="0">
                <a:solidFill>
                  <a:prstClr val="black"/>
                </a:solidFill>
                <a:latin typeface="Bahnschrift" pitchFamily="34" charset="0"/>
              </a:rPr>
              <a:t> </a:t>
            </a:r>
            <a:r>
              <a:rPr lang="en-US" sz="3200" dirty="0" err="1">
                <a:solidFill>
                  <a:prstClr val="black"/>
                </a:solidFill>
                <a:latin typeface="Bahnschrift" pitchFamily="34" charset="0"/>
              </a:rPr>
              <a:t>dan</a:t>
            </a:r>
            <a:r>
              <a:rPr lang="en-US" sz="3200" dirty="0">
                <a:solidFill>
                  <a:prstClr val="black"/>
                </a:solidFill>
                <a:latin typeface="Bahnschrift" pitchFamily="34" charset="0"/>
              </a:rPr>
              <a:t> </a:t>
            </a:r>
            <a:r>
              <a:rPr lang="en-US" sz="3200" dirty="0" err="1">
                <a:solidFill>
                  <a:prstClr val="black"/>
                </a:solidFill>
                <a:latin typeface="Bahnschrift" pitchFamily="34" charset="0"/>
              </a:rPr>
              <a:t>kolom</a:t>
            </a:r>
            <a:r>
              <a:rPr lang="en-US" sz="3200" dirty="0">
                <a:solidFill>
                  <a:prstClr val="black"/>
                </a:solidFill>
                <a:latin typeface="Bahnschrift" pitchFamily="34" charset="0"/>
              </a:rPr>
              <a:t> </a:t>
            </a:r>
            <a:r>
              <a:rPr lang="en-US" sz="3200" dirty="0" err="1">
                <a:solidFill>
                  <a:prstClr val="black"/>
                </a:solidFill>
                <a:latin typeface="Bahnschrift" pitchFamily="34" charset="0"/>
              </a:rPr>
              <a:t>sesuai</a:t>
            </a:r>
            <a:r>
              <a:rPr lang="en-US" sz="3200" dirty="0">
                <a:solidFill>
                  <a:prstClr val="black"/>
                </a:solidFill>
                <a:latin typeface="Bahnschrift" pitchFamily="34" charset="0"/>
              </a:rPr>
              <a:t> </a:t>
            </a:r>
            <a:r>
              <a:rPr lang="en-US" sz="3200" dirty="0" err="1">
                <a:solidFill>
                  <a:prstClr val="black"/>
                </a:solidFill>
                <a:latin typeface="Bahnschrift" pitchFamily="34" charset="0"/>
              </a:rPr>
              <a:t>dengan</a:t>
            </a:r>
            <a:r>
              <a:rPr lang="en-US" sz="3200" dirty="0">
                <a:solidFill>
                  <a:prstClr val="black"/>
                </a:solidFill>
                <a:latin typeface="Bahnschrift" pitchFamily="34" charset="0"/>
              </a:rPr>
              <a:t> </a:t>
            </a:r>
            <a:r>
              <a:rPr lang="en-US" sz="3200" dirty="0" err="1">
                <a:solidFill>
                  <a:prstClr val="black"/>
                </a:solidFill>
                <a:latin typeface="Bahnschrift" pitchFamily="34" charset="0"/>
              </a:rPr>
              <a:t>simpul</a:t>
            </a:r>
            <a:r>
              <a:rPr lang="en-US" sz="3200" dirty="0">
                <a:solidFill>
                  <a:prstClr val="black"/>
                </a:solidFill>
                <a:latin typeface="Bahnschrift" pitchFamily="34" charset="0"/>
              </a:rPr>
              <a:t> yang </a:t>
            </a:r>
            <a:r>
              <a:rPr lang="en-US" sz="3200" dirty="0" err="1">
                <a:solidFill>
                  <a:prstClr val="black"/>
                </a:solidFill>
                <a:latin typeface="Bahnschrift" pitchFamily="34" charset="0"/>
              </a:rPr>
              <a:t>diidentifikasikan</a:t>
            </a:r>
            <a:r>
              <a:rPr lang="en-US" sz="3200" dirty="0">
                <a:solidFill>
                  <a:prstClr val="black"/>
                </a:solidFill>
                <a:latin typeface="Bahnschrift" pitchFamily="34" charset="0"/>
              </a:rPr>
              <a:t> </a:t>
            </a:r>
            <a:r>
              <a:rPr lang="en-US" sz="3200" dirty="0" err="1">
                <a:solidFill>
                  <a:prstClr val="black"/>
                </a:solidFill>
                <a:latin typeface="Bahnschrift" pitchFamily="34" charset="0"/>
              </a:rPr>
              <a:t>dan</a:t>
            </a:r>
            <a:r>
              <a:rPr lang="en-US" sz="3200" dirty="0">
                <a:solidFill>
                  <a:prstClr val="black"/>
                </a:solidFill>
                <a:latin typeface="Bahnschrift" pitchFamily="34" charset="0"/>
              </a:rPr>
              <a:t> </a:t>
            </a:r>
            <a:r>
              <a:rPr lang="en-US" sz="3200" dirty="0" err="1">
                <a:solidFill>
                  <a:prstClr val="black"/>
                </a:solidFill>
                <a:latin typeface="Bahnschrift" pitchFamily="34" charset="0"/>
              </a:rPr>
              <a:t>entri</a:t>
            </a:r>
            <a:r>
              <a:rPr lang="en-US" sz="3200" dirty="0">
                <a:solidFill>
                  <a:prstClr val="black"/>
                </a:solidFill>
                <a:latin typeface="Bahnschrift" pitchFamily="34" charset="0"/>
              </a:rPr>
              <a:t> </a:t>
            </a:r>
            <a:r>
              <a:rPr lang="en-US" sz="3200" dirty="0" err="1">
                <a:solidFill>
                  <a:prstClr val="black"/>
                </a:solidFill>
                <a:latin typeface="Bahnschrift" pitchFamily="34" charset="0"/>
              </a:rPr>
              <a:t>matriks</a:t>
            </a:r>
            <a:r>
              <a:rPr lang="en-US" sz="3200" dirty="0">
                <a:solidFill>
                  <a:prstClr val="black"/>
                </a:solidFill>
                <a:latin typeface="Bahnschrift" pitchFamily="34" charset="0"/>
              </a:rPr>
              <a:t> </a:t>
            </a:r>
            <a:r>
              <a:rPr lang="en-US" sz="3200" dirty="0" err="1">
                <a:solidFill>
                  <a:prstClr val="black"/>
                </a:solidFill>
                <a:latin typeface="Bahnschrift" pitchFamily="34" charset="0"/>
              </a:rPr>
              <a:t>sesuai</a:t>
            </a:r>
            <a:r>
              <a:rPr lang="en-US" sz="3200" dirty="0">
                <a:solidFill>
                  <a:prstClr val="black"/>
                </a:solidFill>
                <a:latin typeface="Bahnschrift" pitchFamily="34" charset="0"/>
              </a:rPr>
              <a:t> </a:t>
            </a:r>
            <a:r>
              <a:rPr lang="en-US" sz="3200" dirty="0" err="1">
                <a:solidFill>
                  <a:prstClr val="black"/>
                </a:solidFill>
                <a:latin typeface="Bahnschrift" pitchFamily="34" charset="0"/>
              </a:rPr>
              <a:t>dengan</a:t>
            </a:r>
            <a:r>
              <a:rPr lang="en-US" sz="3200" dirty="0">
                <a:solidFill>
                  <a:prstClr val="black"/>
                </a:solidFill>
                <a:latin typeface="Bahnschrift" pitchFamily="34" charset="0"/>
              </a:rPr>
              <a:t> edge di </a:t>
            </a:r>
            <a:r>
              <a:rPr lang="en-US" sz="3200" dirty="0" err="1">
                <a:solidFill>
                  <a:prstClr val="black"/>
                </a:solidFill>
                <a:latin typeface="Bahnschrift" pitchFamily="34" charset="0"/>
              </a:rPr>
              <a:t>atantara</a:t>
            </a:r>
            <a:r>
              <a:rPr lang="en-US" sz="3200" dirty="0">
                <a:solidFill>
                  <a:prstClr val="black"/>
                </a:solidFill>
                <a:latin typeface="Bahnschrift" pitchFamily="34" charset="0"/>
              </a:rPr>
              <a:t> </a:t>
            </a:r>
            <a:r>
              <a:rPr lang="en-US" sz="3200" dirty="0" err="1">
                <a:solidFill>
                  <a:prstClr val="black"/>
                </a:solidFill>
                <a:latin typeface="Bahnschrift" pitchFamily="34" charset="0"/>
              </a:rPr>
              <a:t>simpul</a:t>
            </a:r>
            <a:r>
              <a:rPr lang="en-US" sz="3200" dirty="0">
                <a:solidFill>
                  <a:prstClr val="black"/>
                </a:solidFill>
                <a:latin typeface="Bahnschrift" pitchFamily="34" charset="0"/>
              </a:rPr>
              <a:t>. </a:t>
            </a:r>
            <a:r>
              <a:rPr lang="en-US" sz="3200" dirty="0" err="1">
                <a:solidFill>
                  <a:prstClr val="black"/>
                </a:solidFill>
                <a:latin typeface="Bahnschrift" pitchFamily="34" charset="0"/>
              </a:rPr>
              <a:t>Contoh</a:t>
            </a:r>
            <a:r>
              <a:rPr lang="en-US" sz="3200" dirty="0">
                <a:solidFill>
                  <a:prstClr val="black"/>
                </a:solidFill>
                <a:latin typeface="Bahnschrift" pitchFamily="34" charset="0"/>
              </a:rPr>
              <a:t> </a:t>
            </a:r>
            <a:r>
              <a:rPr lang="en-US" sz="3200" dirty="0" err="1">
                <a:solidFill>
                  <a:prstClr val="black"/>
                </a:solidFill>
                <a:latin typeface="Bahnschrift" pitchFamily="34" charset="0"/>
              </a:rPr>
              <a:t>sederhana</a:t>
            </a:r>
            <a:r>
              <a:rPr lang="en-US" sz="3200" dirty="0">
                <a:solidFill>
                  <a:prstClr val="black"/>
                </a:solidFill>
                <a:latin typeface="Bahnschrift" pitchFamily="34" charset="0"/>
              </a:rPr>
              <a:t> </a:t>
            </a:r>
            <a:r>
              <a:rPr lang="en-US" sz="3200" dirty="0" err="1">
                <a:solidFill>
                  <a:prstClr val="black"/>
                </a:solidFill>
                <a:latin typeface="Bahnschrift" pitchFamily="34" charset="0"/>
              </a:rPr>
              <a:t>grafik</a:t>
            </a:r>
            <a:r>
              <a:rPr lang="en-US" sz="3200" dirty="0">
                <a:solidFill>
                  <a:prstClr val="black"/>
                </a:solidFill>
                <a:latin typeface="Bahnschrift" pitchFamily="34" charset="0"/>
              </a:rPr>
              <a:t> air </a:t>
            </a:r>
            <a:r>
              <a:rPr lang="en-US" sz="3200" dirty="0" err="1">
                <a:solidFill>
                  <a:prstClr val="black"/>
                </a:solidFill>
                <a:latin typeface="Bahnschrift" pitchFamily="34" charset="0"/>
              </a:rPr>
              <a:t>dan</a:t>
            </a:r>
            <a:r>
              <a:rPr lang="en-US" sz="3200" dirty="0">
                <a:solidFill>
                  <a:prstClr val="black"/>
                </a:solidFill>
                <a:latin typeface="Bahnschrift" pitchFamily="34" charset="0"/>
              </a:rPr>
              <a:t> </a:t>
            </a:r>
            <a:r>
              <a:rPr lang="en-US" sz="3200" dirty="0" err="1">
                <a:solidFill>
                  <a:prstClr val="black"/>
                </a:solidFill>
                <a:latin typeface="Bahnschrift" pitchFamily="34" charset="0"/>
              </a:rPr>
              <a:t>matriks</a:t>
            </a:r>
            <a:r>
              <a:rPr lang="en-US" sz="3200" dirty="0">
                <a:solidFill>
                  <a:prstClr val="black"/>
                </a:solidFill>
                <a:latin typeface="Bahnschrift" pitchFamily="34" charset="0"/>
              </a:rPr>
              <a:t> </a:t>
            </a:r>
            <a:r>
              <a:rPr lang="en-US" sz="3200" dirty="0" err="1">
                <a:solidFill>
                  <a:prstClr val="black"/>
                </a:solidFill>
                <a:latin typeface="Bahnschrift" pitchFamily="34" charset="0"/>
              </a:rPr>
              <a:t>grafisnya</a:t>
            </a:r>
            <a:r>
              <a:rPr lang="en-US" sz="3200" dirty="0">
                <a:solidFill>
                  <a:prstClr val="black"/>
                </a:solidFill>
                <a:latin typeface="Bahnschrift" pitchFamily="34" charset="0"/>
              </a:rPr>
              <a:t> yang </a:t>
            </a:r>
            <a:r>
              <a:rPr lang="en-US" sz="3200" dirty="0" err="1">
                <a:solidFill>
                  <a:prstClr val="black"/>
                </a:solidFill>
                <a:latin typeface="Bahnschrift" pitchFamily="34" charset="0"/>
              </a:rPr>
              <a:t>sesuai</a:t>
            </a:r>
            <a:r>
              <a:rPr lang="en-US" sz="3200" dirty="0">
                <a:solidFill>
                  <a:prstClr val="black"/>
                </a:solidFill>
                <a:latin typeface="Bahnschrift" pitchFamily="34" charset="0"/>
              </a:rPr>
              <a:t> </a:t>
            </a:r>
            <a:r>
              <a:rPr lang="en-US" sz="3200" dirty="0" err="1" smtClean="0">
                <a:solidFill>
                  <a:prstClr val="black"/>
                </a:solidFill>
                <a:latin typeface="Bahnschrift" pitchFamily="34" charset="0"/>
              </a:rPr>
              <a:t>diperlihatkan</a:t>
            </a:r>
            <a:endParaRPr lang="en-US" sz="3200" dirty="0">
              <a:solidFill>
                <a:prstClr val="black"/>
              </a:solidFill>
              <a:latin typeface="Bahnschrift" pitchFamily="34" charset="0"/>
            </a:endParaRPr>
          </a:p>
          <a:p>
            <a:pPr algn="just"/>
            <a:endParaRPr lang="en-US" sz="3200" dirty="0">
              <a:solidFill>
                <a:prstClr val="black"/>
              </a:solidFill>
              <a:latin typeface="Bahnschrift" pitchFamily="34" charset="0"/>
            </a:endParaRPr>
          </a:p>
        </p:txBody>
      </p:sp>
      <p:pic>
        <p:nvPicPr>
          <p:cNvPr id="47" name="image50.png"/>
          <p:cNvPicPr/>
          <p:nvPr/>
        </p:nvPicPr>
        <p:blipFill rotWithShape="1">
          <a:blip r:embed="rId10" cstate="print"/>
          <a:srcRect b="9053"/>
          <a:stretch/>
        </p:blipFill>
        <p:spPr>
          <a:xfrm>
            <a:off x="3493376" y="6285170"/>
            <a:ext cx="8987691" cy="3458676"/>
          </a:xfrm>
          <a:prstGeom prst="rect">
            <a:avLst/>
          </a:prstGeom>
        </p:spPr>
      </p:pic>
    </p:spTree>
    <p:extLst>
      <p:ext uri="{BB962C8B-B14F-4D97-AF65-F5344CB8AC3E}">
        <p14:creationId xmlns:p14="http://schemas.microsoft.com/office/powerpoint/2010/main" val="2933693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DFA"/>
        </a:solidFill>
        <a:effectLst/>
      </p:bgPr>
    </p:bg>
    <p:spTree>
      <p:nvGrpSpPr>
        <p:cNvPr id="1" name=""/>
        <p:cNvGrpSpPr/>
        <p:nvPr/>
      </p:nvGrpSpPr>
      <p:grpSpPr>
        <a:xfrm>
          <a:off x="0" y="0"/>
          <a:ext cx="0" cy="0"/>
          <a:chOff x="0" y="0"/>
          <a:chExt cx="0" cy="0"/>
        </a:xfrm>
      </p:grpSpPr>
      <p:sp>
        <p:nvSpPr>
          <p:cNvPr id="2" name="Freeform 2"/>
          <p:cNvSpPr/>
          <p:nvPr/>
        </p:nvSpPr>
        <p:spPr>
          <a:xfrm>
            <a:off x="-731723" y="-1717585"/>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0" y="190501"/>
            <a:ext cx="17602745" cy="9870380"/>
          </a:xfrm>
          <a:custGeom>
            <a:avLst/>
            <a:gdLst/>
            <a:ahLst/>
            <a:cxnLst/>
            <a:rect l="l" t="t" r="r" b="b"/>
            <a:pathLst>
              <a:path w="14621190" h="7948611">
                <a:moveTo>
                  <a:pt x="0" y="0"/>
                </a:moveTo>
                <a:lnTo>
                  <a:pt x="14621191" y="0"/>
                </a:lnTo>
                <a:lnTo>
                  <a:pt x="14621191" y="7948611"/>
                </a:lnTo>
                <a:lnTo>
                  <a:pt x="0" y="7948611"/>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6" name="Freeform 6"/>
          <p:cNvSpPr/>
          <p:nvPr/>
        </p:nvSpPr>
        <p:spPr>
          <a:xfrm flipV="1">
            <a:off x="-538641" y="9162648"/>
            <a:ext cx="3461259" cy="898231"/>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7" name="Freeform 7"/>
          <p:cNvSpPr/>
          <p:nvPr/>
        </p:nvSpPr>
        <p:spPr>
          <a:xfrm rot="1077083">
            <a:off x="15317295" y="9024026"/>
            <a:ext cx="695336" cy="662466"/>
          </a:xfrm>
          <a:custGeom>
            <a:avLst/>
            <a:gdLst/>
            <a:ahLst/>
            <a:cxnLst/>
            <a:rect l="l" t="t" r="r" b="b"/>
            <a:pathLst>
              <a:path w="695336" h="662466">
                <a:moveTo>
                  <a:pt x="0" y="0"/>
                </a:moveTo>
                <a:lnTo>
                  <a:pt x="695337" y="0"/>
                </a:lnTo>
                <a:lnTo>
                  <a:pt x="695337" y="662466"/>
                </a:lnTo>
                <a:lnTo>
                  <a:pt x="0" y="662466"/>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a:ln cap="sq">
            <a:noFill/>
            <a:prstDash val="solid"/>
            <a:miter/>
          </a:ln>
        </p:spPr>
      </p:sp>
      <p:grpSp>
        <p:nvGrpSpPr>
          <p:cNvPr id="8" name="Group 8"/>
          <p:cNvGrpSpPr/>
          <p:nvPr/>
        </p:nvGrpSpPr>
        <p:grpSpPr>
          <a:xfrm>
            <a:off x="923597" y="6998243"/>
            <a:ext cx="210207" cy="21020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1" name="Group 11"/>
          <p:cNvGrpSpPr/>
          <p:nvPr/>
        </p:nvGrpSpPr>
        <p:grpSpPr>
          <a:xfrm>
            <a:off x="3283169" y="1134403"/>
            <a:ext cx="210207" cy="21020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4" name="Group 14"/>
          <p:cNvGrpSpPr/>
          <p:nvPr/>
        </p:nvGrpSpPr>
        <p:grpSpPr>
          <a:xfrm>
            <a:off x="17259300" y="8952442"/>
            <a:ext cx="210207" cy="21020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0" name="Group 20"/>
          <p:cNvGrpSpPr/>
          <p:nvPr/>
        </p:nvGrpSpPr>
        <p:grpSpPr>
          <a:xfrm>
            <a:off x="5879784" y="9567315"/>
            <a:ext cx="210207" cy="210207"/>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3" name="Group 23"/>
          <p:cNvGrpSpPr/>
          <p:nvPr/>
        </p:nvGrpSpPr>
        <p:grpSpPr>
          <a:xfrm>
            <a:off x="11523839" y="1340348"/>
            <a:ext cx="210207" cy="210207"/>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2" name="Group 32"/>
          <p:cNvGrpSpPr/>
          <p:nvPr/>
        </p:nvGrpSpPr>
        <p:grpSpPr>
          <a:xfrm>
            <a:off x="413662" y="2687833"/>
            <a:ext cx="210207" cy="210207"/>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4" name="TextBox 3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5" name="Group 35"/>
          <p:cNvGrpSpPr/>
          <p:nvPr/>
        </p:nvGrpSpPr>
        <p:grpSpPr>
          <a:xfrm>
            <a:off x="11096596" y="9355259"/>
            <a:ext cx="210207" cy="210207"/>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8" name="Group 38"/>
          <p:cNvGrpSpPr/>
          <p:nvPr/>
        </p:nvGrpSpPr>
        <p:grpSpPr>
          <a:xfrm>
            <a:off x="14129076" y="9777521"/>
            <a:ext cx="210207" cy="210207"/>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40" name="TextBox 4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1" name="Group 41"/>
          <p:cNvGrpSpPr/>
          <p:nvPr/>
        </p:nvGrpSpPr>
        <p:grpSpPr>
          <a:xfrm>
            <a:off x="713390" y="5669002"/>
            <a:ext cx="210207" cy="210207"/>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3" name="TextBox 4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4" name="Group 44"/>
          <p:cNvGrpSpPr/>
          <p:nvPr/>
        </p:nvGrpSpPr>
        <p:grpSpPr>
          <a:xfrm>
            <a:off x="17392538" y="5563899"/>
            <a:ext cx="210207" cy="210207"/>
            <a:chOff x="0" y="0"/>
            <a:chExt cx="812800" cy="812800"/>
          </a:xfrm>
        </p:grpSpPr>
        <p:sp>
          <p:nvSpPr>
            <p:cNvPr id="45" name="Freeform 4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46" name="TextBox 4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sp>
        <p:nvSpPr>
          <p:cNvPr id="50" name="TextBox 50"/>
          <p:cNvSpPr txBox="1"/>
          <p:nvPr/>
        </p:nvSpPr>
        <p:spPr>
          <a:xfrm>
            <a:off x="903890" y="229381"/>
            <a:ext cx="14986019" cy="10177145"/>
          </a:xfrm>
          <a:prstGeom prst="rect">
            <a:avLst/>
          </a:prstGeom>
        </p:spPr>
        <p:txBody>
          <a:bodyPr wrap="square" lIns="0" tIns="0" rIns="0" bIns="0" rtlCol="0" anchor="t">
            <a:spAutoFit/>
          </a:bodyPr>
          <a:lstStyle/>
          <a:p>
            <a:pPr algn="just"/>
            <a:r>
              <a:rPr lang="en-US" sz="3200" b="1" dirty="0" smtClean="0">
                <a:solidFill>
                  <a:prstClr val="black"/>
                </a:solidFill>
                <a:latin typeface="Balsamiq Sans"/>
              </a:rPr>
              <a:t>7</a:t>
            </a:r>
            <a:r>
              <a:rPr lang="en-US" sz="3200" b="1" dirty="0" smtClean="0">
                <a:solidFill>
                  <a:prstClr val="black"/>
                </a:solidFill>
                <a:latin typeface="Bahnschrift" pitchFamily="34" charset="0"/>
              </a:rPr>
              <a:t>. </a:t>
            </a:r>
            <a:r>
              <a:rPr lang="en-US" sz="3200" b="1" dirty="0" err="1" smtClean="0">
                <a:solidFill>
                  <a:prstClr val="black"/>
                </a:solidFill>
                <a:latin typeface="Bahnschrift" pitchFamily="34" charset="0"/>
              </a:rPr>
              <a:t>Pengujian</a:t>
            </a:r>
            <a:r>
              <a:rPr lang="en-US" sz="3200" b="1" dirty="0" smtClean="0">
                <a:solidFill>
                  <a:prstClr val="black"/>
                </a:solidFill>
                <a:latin typeface="Bahnschrift" pitchFamily="34" charset="0"/>
              </a:rPr>
              <a:t> </a:t>
            </a:r>
            <a:r>
              <a:rPr lang="en-US" sz="3200" b="1" dirty="0" err="1">
                <a:solidFill>
                  <a:prstClr val="black"/>
                </a:solidFill>
                <a:latin typeface="Bahnschrift" pitchFamily="34" charset="0"/>
              </a:rPr>
              <a:t>Struktur</a:t>
            </a:r>
            <a:r>
              <a:rPr lang="en-US" sz="3200" b="1" dirty="0">
                <a:solidFill>
                  <a:prstClr val="black"/>
                </a:solidFill>
                <a:latin typeface="Bahnschrift" pitchFamily="34" charset="0"/>
              </a:rPr>
              <a:t> </a:t>
            </a:r>
            <a:r>
              <a:rPr lang="en-US" sz="3200" b="1" dirty="0" err="1">
                <a:solidFill>
                  <a:prstClr val="black"/>
                </a:solidFill>
                <a:latin typeface="Bahnschrift" pitchFamily="34" charset="0"/>
              </a:rPr>
              <a:t>Kontrol</a:t>
            </a:r>
            <a:endParaRPr lang="en-US" sz="3200" b="1" dirty="0">
              <a:solidFill>
                <a:prstClr val="black"/>
              </a:solidFill>
              <a:latin typeface="Bahnschrift" pitchFamily="34" charset="0"/>
            </a:endParaRPr>
          </a:p>
          <a:p>
            <a:pPr algn="just"/>
            <a:r>
              <a:rPr lang="en-US" sz="3200" dirty="0" err="1">
                <a:solidFill>
                  <a:prstClr val="black"/>
                </a:solidFill>
                <a:latin typeface="Bahnschrift" pitchFamily="34" charset="0"/>
              </a:rPr>
              <a:t>Teknik</a:t>
            </a:r>
            <a:r>
              <a:rPr lang="en-US" sz="3200" dirty="0">
                <a:solidFill>
                  <a:prstClr val="black"/>
                </a:solidFill>
                <a:latin typeface="Bahnschrift" pitchFamily="34" charset="0"/>
              </a:rPr>
              <a:t> </a:t>
            </a:r>
            <a:r>
              <a:rPr lang="en-US" sz="3200" dirty="0" err="1">
                <a:solidFill>
                  <a:prstClr val="black"/>
                </a:solidFill>
                <a:latin typeface="Bahnschrift" pitchFamily="34" charset="0"/>
              </a:rPr>
              <a:t>pengujian</a:t>
            </a:r>
            <a:r>
              <a:rPr lang="en-US" sz="3200" dirty="0">
                <a:solidFill>
                  <a:prstClr val="black"/>
                </a:solidFill>
                <a:latin typeface="Bahnschrift" pitchFamily="34" charset="0"/>
              </a:rPr>
              <a:t> basis path yang </a:t>
            </a:r>
            <a:r>
              <a:rPr lang="en-US" sz="3200" dirty="0" err="1">
                <a:solidFill>
                  <a:prstClr val="black"/>
                </a:solidFill>
                <a:latin typeface="Bahnschrift" pitchFamily="34" charset="0"/>
              </a:rPr>
              <a:t>digambarkan</a:t>
            </a:r>
            <a:r>
              <a:rPr lang="en-US" sz="3200" dirty="0">
                <a:solidFill>
                  <a:prstClr val="black"/>
                </a:solidFill>
                <a:latin typeface="Bahnschrift" pitchFamily="34" charset="0"/>
              </a:rPr>
              <a:t> </a:t>
            </a:r>
            <a:r>
              <a:rPr lang="en-US" sz="3200" dirty="0" err="1">
                <a:solidFill>
                  <a:prstClr val="black"/>
                </a:solidFill>
                <a:latin typeface="Bahnschrift" pitchFamily="34" charset="0"/>
              </a:rPr>
              <a:t>pada</a:t>
            </a:r>
            <a:r>
              <a:rPr lang="en-US" sz="3200" dirty="0">
                <a:solidFill>
                  <a:prstClr val="black"/>
                </a:solidFill>
                <a:latin typeface="Bahnschrift" pitchFamily="34" charset="0"/>
              </a:rPr>
              <a:t> </a:t>
            </a:r>
            <a:r>
              <a:rPr lang="en-US" sz="3200" dirty="0" err="1">
                <a:solidFill>
                  <a:prstClr val="black"/>
                </a:solidFill>
                <a:latin typeface="Bahnschrift" pitchFamily="34" charset="0"/>
              </a:rPr>
              <a:t>subbab</a:t>
            </a:r>
            <a:r>
              <a:rPr lang="en-US" sz="3200" dirty="0">
                <a:solidFill>
                  <a:prstClr val="black"/>
                </a:solidFill>
                <a:latin typeface="Bahnschrift" pitchFamily="34" charset="0"/>
              </a:rPr>
              <a:t> di </a:t>
            </a:r>
            <a:r>
              <a:rPr lang="en-US" sz="3200" dirty="0" err="1">
                <a:solidFill>
                  <a:prstClr val="black"/>
                </a:solidFill>
                <a:latin typeface="Bahnschrift" pitchFamily="34" charset="0"/>
              </a:rPr>
              <a:t>atas</a:t>
            </a:r>
            <a:r>
              <a:rPr lang="en-US" sz="3200" dirty="0">
                <a:solidFill>
                  <a:prstClr val="black"/>
                </a:solidFill>
                <a:latin typeface="Bahnschrift" pitchFamily="34" charset="0"/>
              </a:rPr>
              <a:t> </a:t>
            </a:r>
            <a:r>
              <a:rPr lang="en-US" sz="3200" dirty="0" err="1">
                <a:solidFill>
                  <a:prstClr val="black"/>
                </a:solidFill>
                <a:latin typeface="Bahnschrift" pitchFamily="34" charset="0"/>
              </a:rPr>
              <a:t>adalah</a:t>
            </a:r>
            <a:r>
              <a:rPr lang="en-US" sz="3200" dirty="0">
                <a:solidFill>
                  <a:prstClr val="black"/>
                </a:solidFill>
                <a:latin typeface="Bahnschrift" pitchFamily="34" charset="0"/>
              </a:rPr>
              <a:t> </a:t>
            </a:r>
            <a:r>
              <a:rPr lang="en-US" sz="3200" dirty="0" err="1">
                <a:solidFill>
                  <a:prstClr val="black"/>
                </a:solidFill>
                <a:latin typeface="Bahnschrift" pitchFamily="34" charset="0"/>
              </a:rPr>
              <a:t>salah</a:t>
            </a:r>
            <a:r>
              <a:rPr lang="en-US" sz="3200" dirty="0">
                <a:solidFill>
                  <a:prstClr val="black"/>
                </a:solidFill>
                <a:latin typeface="Bahnschrift" pitchFamily="34" charset="0"/>
              </a:rPr>
              <a:t> </a:t>
            </a:r>
            <a:r>
              <a:rPr lang="en-US" sz="3200" dirty="0" err="1">
                <a:solidFill>
                  <a:prstClr val="black"/>
                </a:solidFill>
                <a:latin typeface="Bahnschrift" pitchFamily="34" charset="0"/>
              </a:rPr>
              <a:t>satu</a:t>
            </a:r>
            <a:r>
              <a:rPr lang="en-US" sz="3200" dirty="0">
                <a:solidFill>
                  <a:prstClr val="black"/>
                </a:solidFill>
                <a:latin typeface="Bahnschrift" pitchFamily="34" charset="0"/>
              </a:rPr>
              <a:t> </a:t>
            </a:r>
            <a:r>
              <a:rPr lang="en-US" sz="3200" dirty="0" err="1">
                <a:solidFill>
                  <a:prstClr val="black"/>
                </a:solidFill>
                <a:latin typeface="Bahnschrift" pitchFamily="34" charset="0"/>
              </a:rPr>
              <a:t>dari</a:t>
            </a:r>
            <a:r>
              <a:rPr lang="en-US" sz="3200" dirty="0">
                <a:solidFill>
                  <a:prstClr val="black"/>
                </a:solidFill>
                <a:latin typeface="Bahnschrift" pitchFamily="34" charset="0"/>
              </a:rPr>
              <a:t> </a:t>
            </a:r>
            <a:r>
              <a:rPr lang="en-US" sz="3200" dirty="0" err="1">
                <a:solidFill>
                  <a:prstClr val="black"/>
                </a:solidFill>
                <a:latin typeface="Bahnschrift" pitchFamily="34" charset="0"/>
              </a:rPr>
              <a:t>sejumlah</a:t>
            </a:r>
            <a:r>
              <a:rPr lang="en-US" sz="3200" dirty="0">
                <a:solidFill>
                  <a:prstClr val="black"/>
                </a:solidFill>
                <a:latin typeface="Bahnschrift" pitchFamily="34" charset="0"/>
              </a:rPr>
              <a:t> </a:t>
            </a:r>
            <a:r>
              <a:rPr lang="en-US" sz="3200" dirty="0" err="1">
                <a:solidFill>
                  <a:prstClr val="black"/>
                </a:solidFill>
                <a:latin typeface="Bahnschrift" pitchFamily="34" charset="0"/>
              </a:rPr>
              <a:t>teknik</a:t>
            </a:r>
            <a:r>
              <a:rPr lang="en-US" sz="3200" dirty="0">
                <a:solidFill>
                  <a:prstClr val="black"/>
                </a:solidFill>
                <a:latin typeface="Bahnschrift" pitchFamily="34" charset="0"/>
              </a:rPr>
              <a:t> </a:t>
            </a:r>
            <a:r>
              <a:rPr lang="en-US" sz="3200" dirty="0" err="1">
                <a:solidFill>
                  <a:prstClr val="black"/>
                </a:solidFill>
                <a:latin typeface="Bahnschrift" pitchFamily="34" charset="0"/>
              </a:rPr>
              <a:t>untuk</a:t>
            </a:r>
            <a:r>
              <a:rPr lang="en-US" sz="3200" dirty="0">
                <a:solidFill>
                  <a:prstClr val="black"/>
                </a:solidFill>
                <a:latin typeface="Bahnschrift" pitchFamily="34" charset="0"/>
              </a:rPr>
              <a:t> </a:t>
            </a:r>
            <a:r>
              <a:rPr lang="en-US" sz="3200" dirty="0" err="1">
                <a:solidFill>
                  <a:prstClr val="black"/>
                </a:solidFill>
                <a:latin typeface="Bahnschrift" pitchFamily="34" charset="0"/>
              </a:rPr>
              <a:t>pengujian</a:t>
            </a:r>
            <a:r>
              <a:rPr lang="en-US" sz="3200" dirty="0">
                <a:solidFill>
                  <a:prstClr val="black"/>
                </a:solidFill>
                <a:latin typeface="Bahnschrift" pitchFamily="34" charset="0"/>
              </a:rPr>
              <a:t> </a:t>
            </a:r>
            <a:r>
              <a:rPr lang="en-US" sz="3200" dirty="0" err="1">
                <a:solidFill>
                  <a:prstClr val="black"/>
                </a:solidFill>
                <a:latin typeface="Bahnschrift" pitchFamily="34" charset="0"/>
              </a:rPr>
              <a:t>struktur</a:t>
            </a:r>
            <a:r>
              <a:rPr lang="en-US" sz="3200" dirty="0">
                <a:solidFill>
                  <a:prstClr val="black"/>
                </a:solidFill>
                <a:latin typeface="Bahnschrift" pitchFamily="34" charset="0"/>
              </a:rPr>
              <a:t> </a:t>
            </a:r>
            <a:r>
              <a:rPr lang="en-US" sz="3200" dirty="0" err="1">
                <a:solidFill>
                  <a:prstClr val="black"/>
                </a:solidFill>
                <a:latin typeface="Bahnschrift" pitchFamily="34" charset="0"/>
              </a:rPr>
              <a:t>kontrol</a:t>
            </a:r>
            <a:r>
              <a:rPr lang="en-US" sz="3200" dirty="0">
                <a:solidFill>
                  <a:prstClr val="black"/>
                </a:solidFill>
                <a:latin typeface="Bahnschrift" pitchFamily="34" charset="0"/>
              </a:rPr>
              <a:t>. </a:t>
            </a:r>
            <a:r>
              <a:rPr lang="en-US" sz="3200" dirty="0" err="1">
                <a:solidFill>
                  <a:prstClr val="black"/>
                </a:solidFill>
                <a:latin typeface="Bahnschrift" pitchFamily="34" charset="0"/>
              </a:rPr>
              <a:t>Meskipun</a:t>
            </a:r>
            <a:r>
              <a:rPr lang="en-US" sz="3200" dirty="0">
                <a:solidFill>
                  <a:prstClr val="black"/>
                </a:solidFill>
                <a:latin typeface="Bahnschrift" pitchFamily="34" charset="0"/>
              </a:rPr>
              <a:t> </a:t>
            </a:r>
            <a:r>
              <a:rPr lang="en-US" sz="3200" dirty="0" err="1">
                <a:solidFill>
                  <a:prstClr val="black"/>
                </a:solidFill>
                <a:latin typeface="Bahnschrift" pitchFamily="34" charset="0"/>
              </a:rPr>
              <a:t>pengujian</a:t>
            </a:r>
            <a:r>
              <a:rPr lang="en-US" sz="3200" dirty="0">
                <a:solidFill>
                  <a:prstClr val="black"/>
                </a:solidFill>
                <a:latin typeface="Bahnschrift" pitchFamily="34" charset="0"/>
              </a:rPr>
              <a:t> basis path </a:t>
            </a:r>
            <a:r>
              <a:rPr lang="en-US" sz="3200" dirty="0" err="1">
                <a:solidFill>
                  <a:prstClr val="black"/>
                </a:solidFill>
                <a:latin typeface="Bahnschrift" pitchFamily="34" charset="0"/>
              </a:rPr>
              <a:t>sederhana</a:t>
            </a:r>
            <a:r>
              <a:rPr lang="en-US" sz="3200" dirty="0">
                <a:solidFill>
                  <a:prstClr val="black"/>
                </a:solidFill>
                <a:latin typeface="Bahnschrift" pitchFamily="34" charset="0"/>
              </a:rPr>
              <a:t> </a:t>
            </a:r>
            <a:r>
              <a:rPr lang="en-US" sz="3200" dirty="0" err="1">
                <a:solidFill>
                  <a:prstClr val="black"/>
                </a:solidFill>
                <a:latin typeface="Bahnschrift" pitchFamily="34" charset="0"/>
              </a:rPr>
              <a:t>dan</a:t>
            </a:r>
            <a:r>
              <a:rPr lang="en-US" sz="3200" dirty="0">
                <a:solidFill>
                  <a:prstClr val="black"/>
                </a:solidFill>
                <a:latin typeface="Bahnschrift" pitchFamily="34" charset="0"/>
              </a:rPr>
              <a:t> </a:t>
            </a:r>
            <a:r>
              <a:rPr lang="en-US" sz="3200" dirty="0" err="1">
                <a:solidFill>
                  <a:prstClr val="black"/>
                </a:solidFill>
                <a:latin typeface="Bahnschrift" pitchFamily="34" charset="0"/>
              </a:rPr>
              <a:t>efektif</a:t>
            </a:r>
            <a:r>
              <a:rPr lang="en-US" sz="3200" dirty="0">
                <a:solidFill>
                  <a:prstClr val="black"/>
                </a:solidFill>
                <a:latin typeface="Bahnschrift" pitchFamily="34" charset="0"/>
              </a:rPr>
              <a:t>, </a:t>
            </a:r>
            <a:r>
              <a:rPr lang="en-US" sz="3200" dirty="0" err="1">
                <a:solidFill>
                  <a:prstClr val="black"/>
                </a:solidFill>
                <a:latin typeface="Bahnschrift" pitchFamily="34" charset="0"/>
              </a:rPr>
              <a:t>tetapi</a:t>
            </a:r>
            <a:r>
              <a:rPr lang="en-US" sz="3200" dirty="0">
                <a:solidFill>
                  <a:prstClr val="black"/>
                </a:solidFill>
                <a:latin typeface="Bahnschrift" pitchFamily="34" charset="0"/>
              </a:rPr>
              <a:t> </a:t>
            </a:r>
            <a:r>
              <a:rPr lang="en-US" sz="3200" dirty="0" err="1">
                <a:solidFill>
                  <a:prstClr val="black"/>
                </a:solidFill>
                <a:latin typeface="Bahnschrift" pitchFamily="34" charset="0"/>
              </a:rPr>
              <a:t>pengujian</a:t>
            </a:r>
            <a:r>
              <a:rPr lang="en-US" sz="3200" dirty="0">
                <a:solidFill>
                  <a:prstClr val="black"/>
                </a:solidFill>
                <a:latin typeface="Bahnschrift" pitchFamily="34" charset="0"/>
              </a:rPr>
              <a:t> </a:t>
            </a:r>
            <a:r>
              <a:rPr lang="en-US" sz="3200" dirty="0" err="1">
                <a:solidFill>
                  <a:prstClr val="black"/>
                </a:solidFill>
                <a:latin typeface="Bahnschrift" pitchFamily="34" charset="0"/>
              </a:rPr>
              <a:t>itu</a:t>
            </a:r>
            <a:r>
              <a:rPr lang="en-US" sz="3200" dirty="0">
                <a:solidFill>
                  <a:prstClr val="black"/>
                </a:solidFill>
                <a:latin typeface="Bahnschrift" pitchFamily="34" charset="0"/>
              </a:rPr>
              <a:t> </a:t>
            </a:r>
            <a:r>
              <a:rPr lang="en-US" sz="3200" dirty="0" err="1">
                <a:solidFill>
                  <a:prstClr val="black"/>
                </a:solidFill>
                <a:latin typeface="Bahnschrift" pitchFamily="34" charset="0"/>
              </a:rPr>
              <a:t>tidak</a:t>
            </a:r>
            <a:r>
              <a:rPr lang="en-US" sz="3200" dirty="0">
                <a:solidFill>
                  <a:prstClr val="black"/>
                </a:solidFill>
                <a:latin typeface="Bahnschrift" pitchFamily="34" charset="0"/>
              </a:rPr>
              <a:t> </a:t>
            </a:r>
            <a:r>
              <a:rPr lang="en-US" sz="3200" dirty="0" err="1">
                <a:solidFill>
                  <a:prstClr val="black"/>
                </a:solidFill>
                <a:latin typeface="Bahnschrift" pitchFamily="34" charset="0"/>
              </a:rPr>
              <a:t>memadai</a:t>
            </a:r>
            <a:r>
              <a:rPr lang="en-US" sz="3200" dirty="0">
                <a:solidFill>
                  <a:prstClr val="black"/>
                </a:solidFill>
                <a:latin typeface="Bahnschrift" pitchFamily="34" charset="0"/>
              </a:rPr>
              <a:t>. </a:t>
            </a:r>
            <a:r>
              <a:rPr lang="en-US" sz="3200" dirty="0" err="1">
                <a:solidFill>
                  <a:prstClr val="black"/>
                </a:solidFill>
                <a:latin typeface="Bahnschrift" pitchFamily="34" charset="0"/>
              </a:rPr>
              <a:t>Dalam</a:t>
            </a:r>
            <a:r>
              <a:rPr lang="en-US" sz="3200" dirty="0">
                <a:solidFill>
                  <a:prstClr val="black"/>
                </a:solidFill>
                <a:latin typeface="Bahnschrift" pitchFamily="34" charset="0"/>
              </a:rPr>
              <a:t> </a:t>
            </a:r>
            <a:r>
              <a:rPr lang="en-US" sz="3200" dirty="0" err="1">
                <a:solidFill>
                  <a:prstClr val="black"/>
                </a:solidFill>
                <a:latin typeface="Bahnschrift" pitchFamily="34" charset="0"/>
              </a:rPr>
              <a:t>bagian</a:t>
            </a:r>
            <a:r>
              <a:rPr lang="en-US" sz="3200" dirty="0">
                <a:solidFill>
                  <a:prstClr val="black"/>
                </a:solidFill>
                <a:latin typeface="Bahnschrift" pitchFamily="34" charset="0"/>
              </a:rPr>
              <a:t> </a:t>
            </a:r>
            <a:r>
              <a:rPr lang="en-US" sz="3200" dirty="0" err="1">
                <a:solidFill>
                  <a:prstClr val="black"/>
                </a:solidFill>
                <a:latin typeface="Bahnschrift" pitchFamily="34" charset="0"/>
              </a:rPr>
              <a:t>ini</a:t>
            </a:r>
            <a:r>
              <a:rPr lang="en-US" sz="3200" dirty="0">
                <a:solidFill>
                  <a:prstClr val="black"/>
                </a:solidFill>
                <a:latin typeface="Bahnschrift" pitchFamily="34" charset="0"/>
              </a:rPr>
              <a:t> </a:t>
            </a:r>
            <a:r>
              <a:rPr lang="en-US" sz="3200" dirty="0" err="1">
                <a:solidFill>
                  <a:prstClr val="black"/>
                </a:solidFill>
                <a:latin typeface="Bahnschrift" pitchFamily="34" charset="0"/>
              </a:rPr>
              <a:t>akan</a:t>
            </a:r>
            <a:r>
              <a:rPr lang="en-US" sz="3200" dirty="0">
                <a:solidFill>
                  <a:prstClr val="black"/>
                </a:solidFill>
                <a:latin typeface="Bahnschrift" pitchFamily="34" charset="0"/>
              </a:rPr>
              <a:t> </a:t>
            </a:r>
            <a:r>
              <a:rPr lang="en-US" sz="3200" dirty="0" err="1">
                <a:solidFill>
                  <a:prstClr val="black"/>
                </a:solidFill>
                <a:latin typeface="Bahnschrift" pitchFamily="34" charset="0"/>
              </a:rPr>
              <a:t>dibahas</a:t>
            </a:r>
            <a:r>
              <a:rPr lang="en-US" sz="3200" dirty="0">
                <a:solidFill>
                  <a:prstClr val="black"/>
                </a:solidFill>
                <a:latin typeface="Bahnschrift" pitchFamily="34" charset="0"/>
              </a:rPr>
              <a:t> </a:t>
            </a:r>
            <a:r>
              <a:rPr lang="en-US" sz="3200" dirty="0" err="1">
                <a:solidFill>
                  <a:prstClr val="black"/>
                </a:solidFill>
                <a:latin typeface="Bahnschrift" pitchFamily="34" charset="0"/>
              </a:rPr>
              <a:t>variasi</a:t>
            </a:r>
            <a:r>
              <a:rPr lang="en-US" sz="3200" dirty="0">
                <a:solidFill>
                  <a:prstClr val="black"/>
                </a:solidFill>
                <a:latin typeface="Bahnschrift" pitchFamily="34" charset="0"/>
              </a:rPr>
              <a:t> lain </a:t>
            </a:r>
            <a:r>
              <a:rPr lang="en-US" sz="3200" dirty="0" err="1">
                <a:solidFill>
                  <a:prstClr val="black"/>
                </a:solidFill>
                <a:latin typeface="Bahnschrift" pitchFamily="34" charset="0"/>
              </a:rPr>
              <a:t>pada</a:t>
            </a:r>
            <a:r>
              <a:rPr lang="en-US" sz="3200" dirty="0">
                <a:solidFill>
                  <a:prstClr val="black"/>
                </a:solidFill>
                <a:latin typeface="Bahnschrift" pitchFamily="34" charset="0"/>
              </a:rPr>
              <a:t> </a:t>
            </a:r>
            <a:r>
              <a:rPr lang="en-US" sz="3200" dirty="0" err="1">
                <a:solidFill>
                  <a:prstClr val="black"/>
                </a:solidFill>
                <a:latin typeface="Bahnschrift" pitchFamily="34" charset="0"/>
              </a:rPr>
              <a:t>pengujian</a:t>
            </a:r>
            <a:r>
              <a:rPr lang="en-US" sz="3200" dirty="0">
                <a:solidFill>
                  <a:prstClr val="black"/>
                </a:solidFill>
                <a:latin typeface="Bahnschrift" pitchFamily="34" charset="0"/>
              </a:rPr>
              <a:t> </a:t>
            </a:r>
            <a:r>
              <a:rPr lang="en-US" sz="3200" dirty="0" err="1">
                <a:solidFill>
                  <a:prstClr val="black"/>
                </a:solidFill>
                <a:latin typeface="Bahnschrift" pitchFamily="34" charset="0"/>
              </a:rPr>
              <a:t>struktur</a:t>
            </a:r>
            <a:r>
              <a:rPr lang="en-US" sz="3200" dirty="0">
                <a:solidFill>
                  <a:prstClr val="black"/>
                </a:solidFill>
                <a:latin typeface="Bahnschrift" pitchFamily="34" charset="0"/>
              </a:rPr>
              <a:t> </a:t>
            </a:r>
            <a:r>
              <a:rPr lang="en-US" sz="3200" dirty="0" err="1">
                <a:solidFill>
                  <a:prstClr val="black"/>
                </a:solidFill>
                <a:latin typeface="Bahnschrift" pitchFamily="34" charset="0"/>
              </a:rPr>
              <a:t>kontrol</a:t>
            </a:r>
            <a:r>
              <a:rPr lang="en-US" sz="3200" dirty="0">
                <a:solidFill>
                  <a:prstClr val="black"/>
                </a:solidFill>
                <a:latin typeface="Bahnschrift" pitchFamily="34" charset="0"/>
              </a:rPr>
              <a:t>. Hal </a:t>
            </a:r>
            <a:r>
              <a:rPr lang="en-US" sz="3200" dirty="0" err="1">
                <a:solidFill>
                  <a:prstClr val="black"/>
                </a:solidFill>
                <a:latin typeface="Bahnschrift" pitchFamily="34" charset="0"/>
              </a:rPr>
              <a:t>ini</a:t>
            </a:r>
            <a:r>
              <a:rPr lang="en-US" sz="3200" dirty="0">
                <a:solidFill>
                  <a:prstClr val="black"/>
                </a:solidFill>
                <a:latin typeface="Bahnschrift" pitchFamily="34" charset="0"/>
              </a:rPr>
              <a:t> </a:t>
            </a:r>
            <a:r>
              <a:rPr lang="en-US" sz="3200" dirty="0" err="1">
                <a:solidFill>
                  <a:prstClr val="black"/>
                </a:solidFill>
                <a:latin typeface="Bahnschrift" pitchFamily="34" charset="0"/>
              </a:rPr>
              <a:t>memperluas</a:t>
            </a:r>
            <a:r>
              <a:rPr lang="en-US" sz="3200" dirty="0">
                <a:solidFill>
                  <a:prstClr val="black"/>
                </a:solidFill>
                <a:latin typeface="Bahnschrift" pitchFamily="34" charset="0"/>
              </a:rPr>
              <a:t> </a:t>
            </a:r>
            <a:r>
              <a:rPr lang="en-US" sz="3200" dirty="0" err="1">
                <a:solidFill>
                  <a:prstClr val="black"/>
                </a:solidFill>
                <a:latin typeface="Bahnschrift" pitchFamily="34" charset="0"/>
              </a:rPr>
              <a:t>kupasan</a:t>
            </a:r>
            <a:r>
              <a:rPr lang="en-US" sz="3200" dirty="0">
                <a:solidFill>
                  <a:prstClr val="black"/>
                </a:solidFill>
                <a:latin typeface="Bahnschrift" pitchFamily="34" charset="0"/>
              </a:rPr>
              <a:t> </a:t>
            </a:r>
            <a:r>
              <a:rPr lang="en-US" sz="3200" dirty="0" err="1">
                <a:solidFill>
                  <a:prstClr val="black"/>
                </a:solidFill>
                <a:latin typeface="Bahnschrift" pitchFamily="34" charset="0"/>
              </a:rPr>
              <a:t>pengujian</a:t>
            </a:r>
            <a:r>
              <a:rPr lang="en-US" sz="3200" dirty="0">
                <a:solidFill>
                  <a:prstClr val="black"/>
                </a:solidFill>
                <a:latin typeface="Bahnschrift" pitchFamily="34" charset="0"/>
              </a:rPr>
              <a:t> </a:t>
            </a:r>
            <a:r>
              <a:rPr lang="en-US" sz="3200" dirty="0" err="1">
                <a:solidFill>
                  <a:prstClr val="black"/>
                </a:solidFill>
                <a:latin typeface="Bahnschrift" pitchFamily="34" charset="0"/>
              </a:rPr>
              <a:t>dan</a:t>
            </a:r>
            <a:r>
              <a:rPr lang="en-US" sz="3200" dirty="0">
                <a:solidFill>
                  <a:prstClr val="black"/>
                </a:solidFill>
                <a:latin typeface="Bahnschrift" pitchFamily="34" charset="0"/>
              </a:rPr>
              <a:t> </a:t>
            </a:r>
            <a:r>
              <a:rPr lang="en-US" sz="3200" dirty="0" err="1">
                <a:solidFill>
                  <a:prstClr val="black"/>
                </a:solidFill>
                <a:latin typeface="Bahnschrift" pitchFamily="34" charset="0"/>
              </a:rPr>
              <a:t>meningkatkan</a:t>
            </a:r>
            <a:r>
              <a:rPr lang="en-US" sz="3200" dirty="0">
                <a:solidFill>
                  <a:prstClr val="black"/>
                </a:solidFill>
                <a:latin typeface="Bahnschrift" pitchFamily="34" charset="0"/>
              </a:rPr>
              <a:t> </a:t>
            </a:r>
            <a:r>
              <a:rPr lang="en-US" sz="3200" dirty="0" err="1">
                <a:solidFill>
                  <a:prstClr val="black"/>
                </a:solidFill>
                <a:latin typeface="Bahnschrift" pitchFamily="34" charset="0"/>
              </a:rPr>
              <a:t>kualitas</a:t>
            </a:r>
            <a:r>
              <a:rPr lang="en-US" sz="3200" dirty="0">
                <a:solidFill>
                  <a:prstClr val="black"/>
                </a:solidFill>
                <a:latin typeface="Bahnschrift" pitchFamily="34" charset="0"/>
              </a:rPr>
              <a:t> </a:t>
            </a:r>
            <a:r>
              <a:rPr lang="en-US" sz="3200" dirty="0" err="1">
                <a:solidFill>
                  <a:prstClr val="black"/>
                </a:solidFill>
                <a:latin typeface="Bahnschrift" pitchFamily="34" charset="0"/>
              </a:rPr>
              <a:t>pengujian</a:t>
            </a:r>
            <a:r>
              <a:rPr lang="en-US" sz="3200" dirty="0">
                <a:solidFill>
                  <a:prstClr val="black"/>
                </a:solidFill>
                <a:latin typeface="Bahnschrift" pitchFamily="34" charset="0"/>
              </a:rPr>
              <a:t> white-box.</a:t>
            </a:r>
          </a:p>
          <a:p>
            <a:pPr algn="just"/>
            <a:endParaRPr lang="en-US" sz="3200" dirty="0" smtClean="0">
              <a:solidFill>
                <a:prstClr val="black"/>
              </a:solidFill>
              <a:latin typeface="Bahnschrift" pitchFamily="34" charset="0"/>
            </a:endParaRPr>
          </a:p>
          <a:p>
            <a:pPr marL="514350" indent="-514350" algn="just">
              <a:buFont typeface="+mj-lt"/>
              <a:buAutoNum type="arabicPeriod"/>
            </a:pPr>
            <a:r>
              <a:rPr lang="en-US" sz="3200" b="1" dirty="0" err="1" smtClean="0">
                <a:solidFill>
                  <a:prstClr val="black"/>
                </a:solidFill>
                <a:latin typeface="Bahnschrift" pitchFamily="34" charset="0"/>
              </a:rPr>
              <a:t>Pengujian</a:t>
            </a:r>
            <a:r>
              <a:rPr lang="en-US" sz="3200" b="1" dirty="0" smtClean="0">
                <a:solidFill>
                  <a:prstClr val="black"/>
                </a:solidFill>
                <a:latin typeface="Bahnschrift" pitchFamily="34" charset="0"/>
              </a:rPr>
              <a:t> </a:t>
            </a:r>
            <a:r>
              <a:rPr lang="en-US" sz="3200" b="1" dirty="0" err="1">
                <a:solidFill>
                  <a:prstClr val="black"/>
                </a:solidFill>
                <a:latin typeface="Bahnschrift" pitchFamily="34" charset="0"/>
              </a:rPr>
              <a:t>Kondisi</a:t>
            </a:r>
            <a:endParaRPr lang="en-US" sz="3200" b="1" dirty="0">
              <a:solidFill>
                <a:prstClr val="black"/>
              </a:solidFill>
              <a:latin typeface="Bahnschrift" pitchFamily="34" charset="0"/>
            </a:endParaRPr>
          </a:p>
          <a:p>
            <a:pPr algn="just"/>
            <a:r>
              <a:rPr lang="en-US" sz="3200" dirty="0" err="1">
                <a:solidFill>
                  <a:prstClr val="black"/>
                </a:solidFill>
                <a:latin typeface="Bahnschrift" pitchFamily="34" charset="0"/>
              </a:rPr>
              <a:t>Pengujian</a:t>
            </a:r>
            <a:r>
              <a:rPr lang="en-US" sz="3200" dirty="0">
                <a:solidFill>
                  <a:prstClr val="black"/>
                </a:solidFill>
                <a:latin typeface="Bahnschrift" pitchFamily="34" charset="0"/>
              </a:rPr>
              <a:t> </a:t>
            </a:r>
            <a:r>
              <a:rPr lang="en-US" sz="3200" dirty="0" err="1">
                <a:solidFill>
                  <a:prstClr val="black"/>
                </a:solidFill>
                <a:latin typeface="Bahnschrift" pitchFamily="34" charset="0"/>
              </a:rPr>
              <a:t>kondisi</a:t>
            </a:r>
            <a:r>
              <a:rPr lang="en-US" sz="3200" dirty="0">
                <a:solidFill>
                  <a:prstClr val="black"/>
                </a:solidFill>
                <a:latin typeface="Bahnschrift" pitchFamily="34" charset="0"/>
              </a:rPr>
              <a:t> </a:t>
            </a:r>
            <a:r>
              <a:rPr lang="en-US" sz="3200" dirty="0" err="1">
                <a:solidFill>
                  <a:prstClr val="black"/>
                </a:solidFill>
                <a:latin typeface="Bahnschrift" pitchFamily="34" charset="0"/>
              </a:rPr>
              <a:t>adalah</a:t>
            </a:r>
            <a:r>
              <a:rPr lang="en-US" sz="3200" dirty="0">
                <a:solidFill>
                  <a:prstClr val="black"/>
                </a:solidFill>
                <a:latin typeface="Bahnschrift" pitchFamily="34" charset="0"/>
              </a:rPr>
              <a:t> </a:t>
            </a:r>
            <a:r>
              <a:rPr lang="en-US" sz="3200" dirty="0" err="1">
                <a:solidFill>
                  <a:prstClr val="black"/>
                </a:solidFill>
                <a:latin typeface="Bahnschrift" pitchFamily="34" charset="0"/>
              </a:rPr>
              <a:t>sebuah</a:t>
            </a:r>
            <a:r>
              <a:rPr lang="en-US" sz="3200" dirty="0">
                <a:solidFill>
                  <a:prstClr val="black"/>
                </a:solidFill>
                <a:latin typeface="Bahnschrift" pitchFamily="34" charset="0"/>
              </a:rPr>
              <a:t> </a:t>
            </a:r>
            <a:r>
              <a:rPr lang="en-US" sz="3200" dirty="0" err="1">
                <a:solidFill>
                  <a:prstClr val="black"/>
                </a:solidFill>
                <a:latin typeface="Bahnschrift" pitchFamily="34" charset="0"/>
              </a:rPr>
              <a:t>metode</a:t>
            </a:r>
            <a:r>
              <a:rPr lang="en-US" sz="3200" dirty="0">
                <a:solidFill>
                  <a:prstClr val="black"/>
                </a:solidFill>
                <a:latin typeface="Bahnschrift" pitchFamily="34" charset="0"/>
              </a:rPr>
              <a:t> </a:t>
            </a:r>
            <a:r>
              <a:rPr lang="en-US" sz="3200" dirty="0" err="1">
                <a:solidFill>
                  <a:prstClr val="black"/>
                </a:solidFill>
                <a:latin typeface="Bahnschrift" pitchFamily="34" charset="0"/>
              </a:rPr>
              <a:t>desain</a:t>
            </a:r>
            <a:r>
              <a:rPr lang="en-US" sz="3200" dirty="0">
                <a:solidFill>
                  <a:prstClr val="black"/>
                </a:solidFill>
                <a:latin typeface="Bahnschrift" pitchFamily="34" charset="0"/>
              </a:rPr>
              <a:t> test case yang </a:t>
            </a:r>
            <a:r>
              <a:rPr lang="en-US" sz="3200" dirty="0" err="1">
                <a:solidFill>
                  <a:prstClr val="black"/>
                </a:solidFill>
                <a:latin typeface="Bahnschrift" pitchFamily="34" charset="0"/>
              </a:rPr>
              <a:t>menggunakan</a:t>
            </a:r>
            <a:r>
              <a:rPr lang="en-US" sz="3200" dirty="0">
                <a:solidFill>
                  <a:prstClr val="black"/>
                </a:solidFill>
                <a:latin typeface="Bahnschrift" pitchFamily="34" charset="0"/>
              </a:rPr>
              <a:t> </a:t>
            </a:r>
            <a:r>
              <a:rPr lang="en-US" sz="3200" dirty="0" err="1">
                <a:solidFill>
                  <a:prstClr val="black"/>
                </a:solidFill>
                <a:latin typeface="Bahnschrift" pitchFamily="34" charset="0"/>
              </a:rPr>
              <a:t>kondisi</a:t>
            </a:r>
            <a:r>
              <a:rPr lang="en-US" sz="3200" dirty="0">
                <a:solidFill>
                  <a:prstClr val="black"/>
                </a:solidFill>
                <a:latin typeface="Bahnschrift" pitchFamily="34" charset="0"/>
              </a:rPr>
              <a:t> </a:t>
            </a:r>
            <a:r>
              <a:rPr lang="en-US" sz="3200" dirty="0" err="1">
                <a:solidFill>
                  <a:prstClr val="black"/>
                </a:solidFill>
                <a:latin typeface="Bahnschrift" pitchFamily="34" charset="0"/>
              </a:rPr>
              <a:t>logis</a:t>
            </a:r>
            <a:r>
              <a:rPr lang="en-US" sz="3200" dirty="0">
                <a:solidFill>
                  <a:prstClr val="black"/>
                </a:solidFill>
                <a:latin typeface="Bahnschrift" pitchFamily="34" charset="0"/>
              </a:rPr>
              <a:t> yang </a:t>
            </a:r>
            <a:r>
              <a:rPr lang="en-US" sz="3200" dirty="0" err="1">
                <a:solidFill>
                  <a:prstClr val="black"/>
                </a:solidFill>
                <a:latin typeface="Bahnschrift" pitchFamily="34" charset="0"/>
              </a:rPr>
              <a:t>ada</a:t>
            </a:r>
            <a:r>
              <a:rPr lang="en-US" sz="3200" dirty="0">
                <a:solidFill>
                  <a:prstClr val="black"/>
                </a:solidFill>
                <a:latin typeface="Bahnschrift" pitchFamily="34" charset="0"/>
              </a:rPr>
              <a:t> </a:t>
            </a:r>
            <a:r>
              <a:rPr lang="en-US" sz="3200" dirty="0" err="1">
                <a:solidFill>
                  <a:prstClr val="black"/>
                </a:solidFill>
                <a:latin typeface="Bahnschrift" pitchFamily="34" charset="0"/>
              </a:rPr>
              <a:t>pada</a:t>
            </a:r>
            <a:r>
              <a:rPr lang="en-US" sz="3200" dirty="0">
                <a:solidFill>
                  <a:prstClr val="black"/>
                </a:solidFill>
                <a:latin typeface="Bahnschrift" pitchFamily="34" charset="0"/>
              </a:rPr>
              <a:t> </a:t>
            </a:r>
            <a:r>
              <a:rPr lang="en-US" sz="3200" dirty="0" err="1">
                <a:solidFill>
                  <a:prstClr val="black"/>
                </a:solidFill>
                <a:latin typeface="Bahnschrift" pitchFamily="34" charset="0"/>
              </a:rPr>
              <a:t>suatu</a:t>
            </a:r>
            <a:r>
              <a:rPr lang="en-US" sz="3200" dirty="0">
                <a:solidFill>
                  <a:prstClr val="black"/>
                </a:solidFill>
                <a:latin typeface="Bahnschrift" pitchFamily="34" charset="0"/>
              </a:rPr>
              <a:t> program. </a:t>
            </a:r>
            <a:r>
              <a:rPr lang="en-US" sz="3200" dirty="0" err="1">
                <a:solidFill>
                  <a:prstClr val="black"/>
                </a:solidFill>
                <a:latin typeface="Bahnschrift" pitchFamily="34" charset="0"/>
              </a:rPr>
              <a:t>Kondisi</a:t>
            </a:r>
            <a:r>
              <a:rPr lang="en-US" sz="3200" dirty="0">
                <a:solidFill>
                  <a:prstClr val="black"/>
                </a:solidFill>
                <a:latin typeface="Bahnschrift" pitchFamily="34" charset="0"/>
              </a:rPr>
              <a:t> </a:t>
            </a:r>
            <a:r>
              <a:rPr lang="en-US" sz="3200" dirty="0" err="1">
                <a:solidFill>
                  <a:prstClr val="black"/>
                </a:solidFill>
                <a:latin typeface="Bahnschrift" pitchFamily="34" charset="0"/>
              </a:rPr>
              <a:t>sederhana</a:t>
            </a:r>
            <a:r>
              <a:rPr lang="en-US" sz="3200" dirty="0">
                <a:solidFill>
                  <a:prstClr val="black"/>
                </a:solidFill>
                <a:latin typeface="Bahnschrift" pitchFamily="34" charset="0"/>
              </a:rPr>
              <a:t> </a:t>
            </a:r>
            <a:r>
              <a:rPr lang="en-US" sz="3200" dirty="0" err="1">
                <a:solidFill>
                  <a:prstClr val="black"/>
                </a:solidFill>
                <a:latin typeface="Bahnschrift" pitchFamily="34" charset="0"/>
              </a:rPr>
              <a:t>adalah</a:t>
            </a:r>
            <a:r>
              <a:rPr lang="en-US" sz="3200" dirty="0">
                <a:solidFill>
                  <a:prstClr val="black"/>
                </a:solidFill>
                <a:latin typeface="Bahnschrift" pitchFamily="34" charset="0"/>
              </a:rPr>
              <a:t> </a:t>
            </a:r>
            <a:r>
              <a:rPr lang="en-US" sz="3200" dirty="0" err="1">
                <a:solidFill>
                  <a:prstClr val="black"/>
                </a:solidFill>
                <a:latin typeface="Bahnschrift" pitchFamily="34" charset="0"/>
              </a:rPr>
              <a:t>variabel</a:t>
            </a:r>
            <a:r>
              <a:rPr lang="en-US" sz="3200" dirty="0">
                <a:solidFill>
                  <a:prstClr val="black"/>
                </a:solidFill>
                <a:latin typeface="Bahnschrift" pitchFamily="34" charset="0"/>
              </a:rPr>
              <a:t> Boolean </a:t>
            </a:r>
            <a:r>
              <a:rPr lang="en-US" sz="3200" dirty="0" err="1">
                <a:solidFill>
                  <a:prstClr val="black"/>
                </a:solidFill>
                <a:latin typeface="Bahnschrift" pitchFamily="34" charset="0"/>
              </a:rPr>
              <a:t>atau</a:t>
            </a:r>
            <a:r>
              <a:rPr lang="en-US" sz="3200" dirty="0">
                <a:solidFill>
                  <a:prstClr val="black"/>
                </a:solidFill>
                <a:latin typeface="Bahnschrift" pitchFamily="34" charset="0"/>
              </a:rPr>
              <a:t> </a:t>
            </a:r>
            <a:r>
              <a:rPr lang="en-US" sz="3200" dirty="0" err="1">
                <a:solidFill>
                  <a:prstClr val="black"/>
                </a:solidFill>
                <a:latin typeface="Bahnschrift" pitchFamily="34" charset="0"/>
              </a:rPr>
              <a:t>suatu</a:t>
            </a:r>
            <a:r>
              <a:rPr lang="en-US" sz="3200" dirty="0">
                <a:solidFill>
                  <a:prstClr val="black"/>
                </a:solidFill>
                <a:latin typeface="Bahnschrift" pitchFamily="34" charset="0"/>
              </a:rPr>
              <a:t> </a:t>
            </a:r>
            <a:r>
              <a:rPr lang="en-US" sz="3200" dirty="0" err="1">
                <a:solidFill>
                  <a:prstClr val="black"/>
                </a:solidFill>
                <a:latin typeface="Bahnschrift" pitchFamily="34" charset="0"/>
              </a:rPr>
              <a:t>persamaan</a:t>
            </a:r>
            <a:r>
              <a:rPr lang="en-US" sz="3200" dirty="0">
                <a:solidFill>
                  <a:prstClr val="black"/>
                </a:solidFill>
                <a:latin typeface="Bahnschrift" pitchFamily="34" charset="0"/>
              </a:rPr>
              <a:t> </a:t>
            </a:r>
            <a:r>
              <a:rPr lang="en-US" sz="3200" dirty="0" err="1">
                <a:solidFill>
                  <a:prstClr val="black"/>
                </a:solidFill>
                <a:latin typeface="Bahnschrift" pitchFamily="34" charset="0"/>
              </a:rPr>
              <a:t>hubungan</a:t>
            </a:r>
            <a:r>
              <a:rPr lang="en-US" sz="3200" dirty="0">
                <a:solidFill>
                  <a:prstClr val="black"/>
                </a:solidFill>
                <a:latin typeface="Bahnschrift" pitchFamily="34" charset="0"/>
              </a:rPr>
              <a:t>, </a:t>
            </a:r>
            <a:r>
              <a:rPr lang="en-US" sz="3200" dirty="0" err="1">
                <a:solidFill>
                  <a:prstClr val="black"/>
                </a:solidFill>
                <a:latin typeface="Bahnschrift" pitchFamily="34" charset="0"/>
              </a:rPr>
              <a:t>dapat</a:t>
            </a:r>
            <a:r>
              <a:rPr lang="en-US" sz="3200" dirty="0">
                <a:solidFill>
                  <a:prstClr val="black"/>
                </a:solidFill>
                <a:latin typeface="Bahnschrift" pitchFamily="34" charset="0"/>
              </a:rPr>
              <a:t> </a:t>
            </a:r>
            <a:r>
              <a:rPr lang="en-US" sz="3200" dirty="0" err="1">
                <a:solidFill>
                  <a:prstClr val="black"/>
                </a:solidFill>
                <a:latin typeface="Bahnschrift" pitchFamily="34" charset="0"/>
              </a:rPr>
              <a:t>didahului</a:t>
            </a:r>
            <a:r>
              <a:rPr lang="en-US" sz="3200" dirty="0">
                <a:solidFill>
                  <a:prstClr val="black"/>
                </a:solidFill>
                <a:latin typeface="Bahnschrift" pitchFamily="34" charset="0"/>
              </a:rPr>
              <a:t> </a:t>
            </a:r>
            <a:r>
              <a:rPr lang="en-US" sz="3200" dirty="0" err="1">
                <a:solidFill>
                  <a:prstClr val="black"/>
                </a:solidFill>
                <a:latin typeface="Bahnschrift" pitchFamily="34" charset="0"/>
              </a:rPr>
              <a:t>dengan</a:t>
            </a:r>
            <a:r>
              <a:rPr lang="en-US" sz="3200" dirty="0">
                <a:solidFill>
                  <a:prstClr val="black"/>
                </a:solidFill>
                <a:latin typeface="Bahnschrift" pitchFamily="34" charset="0"/>
              </a:rPr>
              <a:t> </a:t>
            </a:r>
            <a:r>
              <a:rPr lang="en-US" sz="3200" dirty="0" err="1">
                <a:solidFill>
                  <a:prstClr val="black"/>
                </a:solidFill>
                <a:latin typeface="Bahnschrift" pitchFamily="34" charset="0"/>
              </a:rPr>
              <a:t>satu</a:t>
            </a:r>
            <a:r>
              <a:rPr lang="en-US" sz="3200" dirty="0">
                <a:solidFill>
                  <a:prstClr val="black"/>
                </a:solidFill>
                <a:latin typeface="Bahnschrift" pitchFamily="34" charset="0"/>
              </a:rPr>
              <a:t> operator NOT (“”). </a:t>
            </a:r>
            <a:r>
              <a:rPr lang="en-US" sz="3200" dirty="0" err="1">
                <a:solidFill>
                  <a:prstClr val="black"/>
                </a:solidFill>
                <a:latin typeface="Bahnschrift" pitchFamily="34" charset="0"/>
              </a:rPr>
              <a:t>Persamaan</a:t>
            </a:r>
            <a:r>
              <a:rPr lang="en-US" sz="3200" dirty="0">
                <a:solidFill>
                  <a:prstClr val="black"/>
                </a:solidFill>
                <a:latin typeface="Bahnschrift" pitchFamily="34" charset="0"/>
              </a:rPr>
              <a:t> </a:t>
            </a:r>
            <a:r>
              <a:rPr lang="en-US" sz="3200" dirty="0" err="1">
                <a:solidFill>
                  <a:prstClr val="black"/>
                </a:solidFill>
                <a:latin typeface="Bahnschrift" pitchFamily="34" charset="0"/>
              </a:rPr>
              <a:t>relasional</a:t>
            </a:r>
            <a:r>
              <a:rPr lang="en-US" sz="3200" dirty="0">
                <a:solidFill>
                  <a:prstClr val="black"/>
                </a:solidFill>
                <a:latin typeface="Bahnschrift" pitchFamily="34" charset="0"/>
              </a:rPr>
              <a:t> </a:t>
            </a:r>
            <a:r>
              <a:rPr lang="en-US" sz="3200" dirty="0" err="1">
                <a:solidFill>
                  <a:prstClr val="black"/>
                </a:solidFill>
                <a:latin typeface="Bahnschrift" pitchFamily="34" charset="0"/>
              </a:rPr>
              <a:t>mengambil</a:t>
            </a:r>
            <a:r>
              <a:rPr lang="en-US" sz="3200" dirty="0">
                <a:solidFill>
                  <a:prstClr val="black"/>
                </a:solidFill>
                <a:latin typeface="Bahnschrift" pitchFamily="34" charset="0"/>
              </a:rPr>
              <a:t> </a:t>
            </a:r>
            <a:r>
              <a:rPr lang="en-US" sz="3200" dirty="0" err="1">
                <a:solidFill>
                  <a:prstClr val="black"/>
                </a:solidFill>
                <a:latin typeface="Bahnschrift" pitchFamily="34" charset="0"/>
              </a:rPr>
              <a:t>bentuk</a:t>
            </a:r>
            <a:r>
              <a:rPr lang="en-US" sz="3200" dirty="0">
                <a:solidFill>
                  <a:prstClr val="black"/>
                </a:solidFill>
                <a:latin typeface="Bahnschrift" pitchFamily="34" charset="0"/>
              </a:rPr>
              <a:t> </a:t>
            </a:r>
            <a:r>
              <a:rPr lang="en-US" sz="3200" dirty="0" smtClean="0">
                <a:solidFill>
                  <a:prstClr val="black"/>
                </a:solidFill>
                <a:latin typeface="Bahnschrift" pitchFamily="34" charset="0"/>
              </a:rPr>
              <a:t>: </a:t>
            </a:r>
            <a:r>
              <a:rPr lang="id-ID" sz="3200" i="1" dirty="0">
                <a:latin typeface="Bahnschrift" pitchFamily="34" charset="0"/>
              </a:rPr>
              <a:t>E</a:t>
            </a:r>
            <a:r>
              <a:rPr lang="id-ID" sz="3200" i="1" baseline="-25000" dirty="0">
                <a:latin typeface="Bahnschrift" pitchFamily="34" charset="0"/>
              </a:rPr>
              <a:t>1</a:t>
            </a:r>
            <a:r>
              <a:rPr lang="id-ID" sz="3200" i="1" dirty="0">
                <a:latin typeface="Bahnschrift" pitchFamily="34" charset="0"/>
              </a:rPr>
              <a:t> (operator-relasional) </a:t>
            </a:r>
            <a:r>
              <a:rPr lang="id-ID" sz="3200" i="1" dirty="0" smtClean="0">
                <a:latin typeface="Bahnschrift" pitchFamily="34" charset="0"/>
              </a:rPr>
              <a:t>E</a:t>
            </a:r>
            <a:r>
              <a:rPr lang="id-ID" sz="3200" i="1" baseline="-25000" dirty="0" smtClean="0">
                <a:latin typeface="Bahnschrift" pitchFamily="34" charset="0"/>
              </a:rPr>
              <a:t>2</a:t>
            </a:r>
            <a:endParaRPr lang="en-US" sz="3200" i="1" baseline="-25000" dirty="0" smtClean="0">
              <a:latin typeface="Bahnschrift" pitchFamily="34" charset="0"/>
            </a:endParaRPr>
          </a:p>
          <a:p>
            <a:pPr algn="just"/>
            <a:endParaRPr lang="en-US" sz="3200" i="1" baseline="-25000" dirty="0" smtClean="0">
              <a:latin typeface="Bahnschrift" pitchFamily="34" charset="0"/>
            </a:endParaRPr>
          </a:p>
          <a:p>
            <a:pPr algn="just"/>
            <a:r>
              <a:rPr lang="en-US" sz="3200" dirty="0" err="1">
                <a:latin typeface="Bahnschrift" pitchFamily="34" charset="0"/>
              </a:rPr>
              <a:t>Dimana</a:t>
            </a:r>
            <a:r>
              <a:rPr lang="en-US" sz="3200" dirty="0">
                <a:latin typeface="Bahnschrift" pitchFamily="34" charset="0"/>
              </a:rPr>
              <a:t> E1 </a:t>
            </a:r>
            <a:r>
              <a:rPr lang="en-US" sz="3200" dirty="0" err="1">
                <a:latin typeface="Bahnschrift" pitchFamily="34" charset="0"/>
              </a:rPr>
              <a:t>dan</a:t>
            </a:r>
            <a:r>
              <a:rPr lang="en-US" sz="3200" dirty="0">
                <a:latin typeface="Bahnschrift" pitchFamily="34" charset="0"/>
              </a:rPr>
              <a:t> E2 </a:t>
            </a:r>
            <a:r>
              <a:rPr lang="en-US" sz="3200" dirty="0" err="1">
                <a:latin typeface="Bahnschrift" pitchFamily="34" charset="0"/>
              </a:rPr>
              <a:t>merupakan</a:t>
            </a:r>
            <a:r>
              <a:rPr lang="en-US" sz="3200" dirty="0">
                <a:latin typeface="Bahnschrift" pitchFamily="34" charset="0"/>
              </a:rPr>
              <a:t> </a:t>
            </a:r>
            <a:r>
              <a:rPr lang="en-US" sz="3200" dirty="0" err="1">
                <a:latin typeface="Bahnschrift" pitchFamily="34" charset="0"/>
              </a:rPr>
              <a:t>persamaan</a:t>
            </a:r>
            <a:r>
              <a:rPr lang="en-US" sz="3200" dirty="0">
                <a:latin typeface="Bahnschrift" pitchFamily="34" charset="0"/>
              </a:rPr>
              <a:t> </a:t>
            </a:r>
            <a:r>
              <a:rPr lang="en-US" sz="3200" dirty="0" err="1">
                <a:latin typeface="Bahnschrift" pitchFamily="34" charset="0"/>
              </a:rPr>
              <a:t>aritmatika</a:t>
            </a:r>
            <a:r>
              <a:rPr lang="en-US" sz="3200" dirty="0">
                <a:latin typeface="Bahnschrift" pitchFamily="34" charset="0"/>
              </a:rPr>
              <a:t> </a:t>
            </a:r>
            <a:r>
              <a:rPr lang="en-US" sz="3200" dirty="0" err="1">
                <a:latin typeface="Bahnschrift" pitchFamily="34" charset="0"/>
              </a:rPr>
              <a:t>dan</a:t>
            </a:r>
            <a:r>
              <a:rPr lang="en-US" sz="3200" dirty="0">
                <a:latin typeface="Bahnschrift" pitchFamily="34" charset="0"/>
              </a:rPr>
              <a:t> (operator </a:t>
            </a:r>
            <a:r>
              <a:rPr lang="en-US" sz="3200" dirty="0" err="1">
                <a:latin typeface="Bahnschrift" pitchFamily="34" charset="0"/>
              </a:rPr>
              <a:t>relasional</a:t>
            </a:r>
            <a:r>
              <a:rPr lang="en-US" sz="3200" dirty="0">
                <a:latin typeface="Bahnschrift" pitchFamily="34" charset="0"/>
              </a:rPr>
              <a:t>) </a:t>
            </a:r>
            <a:r>
              <a:rPr lang="en-US" sz="3200" dirty="0" err="1">
                <a:latin typeface="Bahnschrift" pitchFamily="34" charset="0"/>
              </a:rPr>
              <a:t>adalah</a:t>
            </a:r>
            <a:r>
              <a:rPr lang="en-US" sz="3200" dirty="0">
                <a:latin typeface="Bahnschrift" pitchFamily="34" charset="0"/>
              </a:rPr>
              <a:t> </a:t>
            </a:r>
            <a:r>
              <a:rPr lang="en-US" sz="3200" dirty="0" err="1">
                <a:latin typeface="Bahnschrift" pitchFamily="34" charset="0"/>
              </a:rPr>
              <a:t>salah</a:t>
            </a:r>
            <a:r>
              <a:rPr lang="en-US" sz="3200" dirty="0">
                <a:latin typeface="Bahnschrift" pitchFamily="34" charset="0"/>
              </a:rPr>
              <a:t> </a:t>
            </a:r>
            <a:r>
              <a:rPr lang="en-US" sz="3200" dirty="0" err="1">
                <a:latin typeface="Bahnschrift" pitchFamily="34" charset="0"/>
              </a:rPr>
              <a:t>satu</a:t>
            </a:r>
            <a:r>
              <a:rPr lang="en-US" sz="3200" dirty="0">
                <a:latin typeface="Bahnschrift" pitchFamily="34" charset="0"/>
              </a:rPr>
              <a:t> </a:t>
            </a:r>
            <a:r>
              <a:rPr lang="en-US" sz="3200" dirty="0" err="1">
                <a:latin typeface="Bahnschrift" pitchFamily="34" charset="0"/>
              </a:rPr>
              <a:t>dari</a:t>
            </a:r>
            <a:r>
              <a:rPr lang="en-US" sz="3200" dirty="0">
                <a:latin typeface="Bahnschrift" pitchFamily="34" charset="0"/>
              </a:rPr>
              <a:t> operator </a:t>
            </a:r>
            <a:r>
              <a:rPr lang="en-US" sz="3200" dirty="0" err="1">
                <a:latin typeface="Bahnschrift" pitchFamily="34" charset="0"/>
              </a:rPr>
              <a:t>berikut</a:t>
            </a:r>
            <a:r>
              <a:rPr lang="en-US" sz="3200" dirty="0">
                <a:latin typeface="Bahnschrift" pitchFamily="34" charset="0"/>
              </a:rPr>
              <a:t> : “&lt;”,””,”=”,””,”“=”(</a:t>
            </a:r>
            <a:r>
              <a:rPr lang="en-US" sz="3200" dirty="0" err="1">
                <a:latin typeface="Bahnschrift" pitchFamily="34" charset="0"/>
              </a:rPr>
              <a:t>pertidaksamaan</a:t>
            </a:r>
            <a:r>
              <a:rPr lang="en-US" sz="3200" dirty="0">
                <a:latin typeface="Bahnschrift" pitchFamily="34" charset="0"/>
              </a:rPr>
              <a:t>),”&gt;” </a:t>
            </a:r>
            <a:r>
              <a:rPr lang="en-US" sz="3200" dirty="0" err="1">
                <a:latin typeface="Bahnschrift" pitchFamily="34" charset="0"/>
              </a:rPr>
              <a:t>atau</a:t>
            </a:r>
            <a:r>
              <a:rPr lang="en-US" sz="3200" dirty="0">
                <a:latin typeface="Bahnschrift" pitchFamily="34" charset="0"/>
              </a:rPr>
              <a:t> “”. </a:t>
            </a:r>
            <a:r>
              <a:rPr lang="en-US" sz="3200" dirty="0" err="1">
                <a:latin typeface="Bahnschrift" pitchFamily="34" charset="0"/>
              </a:rPr>
              <a:t>Kondisi</a:t>
            </a:r>
            <a:r>
              <a:rPr lang="en-US" sz="3200" dirty="0">
                <a:latin typeface="Bahnschrift" pitchFamily="34" charset="0"/>
              </a:rPr>
              <a:t> </a:t>
            </a:r>
            <a:r>
              <a:rPr lang="en-US" sz="3200" dirty="0" err="1">
                <a:latin typeface="Bahnschrift" pitchFamily="34" charset="0"/>
              </a:rPr>
              <a:t>gabungan</a:t>
            </a:r>
            <a:r>
              <a:rPr lang="en-US" sz="3200" dirty="0">
                <a:latin typeface="Bahnschrift" pitchFamily="34" charset="0"/>
              </a:rPr>
              <a:t> </a:t>
            </a:r>
            <a:r>
              <a:rPr lang="en-US" sz="3200" dirty="0" err="1">
                <a:latin typeface="Bahnschrift" pitchFamily="34" charset="0"/>
              </a:rPr>
              <a:t>terdiri</a:t>
            </a:r>
            <a:r>
              <a:rPr lang="en-US" sz="3200" dirty="0">
                <a:latin typeface="Bahnschrift" pitchFamily="34" charset="0"/>
              </a:rPr>
              <a:t> </a:t>
            </a:r>
            <a:r>
              <a:rPr lang="en-US" sz="3200" dirty="0" err="1">
                <a:latin typeface="Bahnschrift" pitchFamily="34" charset="0"/>
              </a:rPr>
              <a:t>dari</a:t>
            </a:r>
            <a:r>
              <a:rPr lang="en-US" sz="3200" dirty="0">
                <a:latin typeface="Bahnschrift" pitchFamily="34" charset="0"/>
              </a:rPr>
              <a:t> </a:t>
            </a:r>
            <a:r>
              <a:rPr lang="en-US" sz="3200" dirty="0" err="1">
                <a:latin typeface="Bahnschrift" pitchFamily="34" charset="0"/>
              </a:rPr>
              <a:t>dua</a:t>
            </a:r>
            <a:r>
              <a:rPr lang="en-US" sz="3200" dirty="0">
                <a:latin typeface="Bahnschrift" pitchFamily="34" charset="0"/>
              </a:rPr>
              <a:t> </a:t>
            </a:r>
            <a:r>
              <a:rPr lang="en-US" sz="3200" dirty="0" err="1">
                <a:latin typeface="Bahnschrift" pitchFamily="34" charset="0"/>
              </a:rPr>
              <a:t>atau</a:t>
            </a:r>
            <a:r>
              <a:rPr lang="en-US" sz="3200" dirty="0">
                <a:latin typeface="Bahnschrift" pitchFamily="34" charset="0"/>
              </a:rPr>
              <a:t> </a:t>
            </a:r>
            <a:r>
              <a:rPr lang="en-US" sz="3200" dirty="0" err="1">
                <a:latin typeface="Bahnschrift" pitchFamily="34" charset="0"/>
              </a:rPr>
              <a:t>lebih</a:t>
            </a:r>
            <a:r>
              <a:rPr lang="en-US" sz="3200" dirty="0">
                <a:latin typeface="Bahnschrift" pitchFamily="34" charset="0"/>
              </a:rPr>
              <a:t> </a:t>
            </a:r>
            <a:r>
              <a:rPr lang="en-US" sz="3200" dirty="0" err="1">
                <a:latin typeface="Bahnschrift" pitchFamily="34" charset="0"/>
              </a:rPr>
              <a:t>kondisi</a:t>
            </a:r>
            <a:r>
              <a:rPr lang="en-US" sz="3200" dirty="0">
                <a:latin typeface="Bahnschrift" pitchFamily="34" charset="0"/>
              </a:rPr>
              <a:t> </a:t>
            </a:r>
            <a:r>
              <a:rPr lang="en-US" sz="3200" dirty="0" err="1">
                <a:latin typeface="Bahnschrift" pitchFamily="34" charset="0"/>
              </a:rPr>
              <a:t>sederhana</a:t>
            </a:r>
            <a:r>
              <a:rPr lang="en-US" sz="3200" dirty="0">
                <a:latin typeface="Bahnschrift" pitchFamily="34" charset="0"/>
              </a:rPr>
              <a:t>, </a:t>
            </a:r>
            <a:r>
              <a:rPr lang="en-US" sz="3200" dirty="0" err="1">
                <a:latin typeface="Bahnschrift" pitchFamily="34" charset="0"/>
              </a:rPr>
              <a:t>oprator</a:t>
            </a:r>
            <a:r>
              <a:rPr lang="en-US" sz="3200" dirty="0">
                <a:latin typeface="Bahnschrift" pitchFamily="34" charset="0"/>
              </a:rPr>
              <a:t> Boolean </a:t>
            </a:r>
            <a:r>
              <a:rPr lang="en-US" sz="3200" dirty="0" err="1">
                <a:latin typeface="Bahnschrift" pitchFamily="34" charset="0"/>
              </a:rPr>
              <a:t>dan</a:t>
            </a:r>
            <a:r>
              <a:rPr lang="en-US" sz="3200" dirty="0">
                <a:latin typeface="Bahnschrift" pitchFamily="34" charset="0"/>
              </a:rPr>
              <a:t> </a:t>
            </a:r>
            <a:r>
              <a:rPr lang="en-US" sz="3200" dirty="0" err="1">
                <a:latin typeface="Bahnschrift" pitchFamily="34" charset="0"/>
              </a:rPr>
              <a:t>tanda</a:t>
            </a:r>
            <a:r>
              <a:rPr lang="en-US" sz="3200" dirty="0">
                <a:latin typeface="Bahnschrift" pitchFamily="34" charset="0"/>
              </a:rPr>
              <a:t> </a:t>
            </a:r>
            <a:r>
              <a:rPr lang="en-US" sz="3200" dirty="0" err="1">
                <a:latin typeface="Bahnschrift" pitchFamily="34" charset="0"/>
              </a:rPr>
              <a:t>kurung</a:t>
            </a:r>
            <a:r>
              <a:rPr lang="en-US" sz="3200" dirty="0">
                <a:latin typeface="Bahnschrift" pitchFamily="34" charset="0"/>
              </a:rPr>
              <a:t>. </a:t>
            </a:r>
            <a:r>
              <a:rPr lang="en-US" sz="3200" dirty="0" err="1">
                <a:latin typeface="Bahnschrift" pitchFamily="34" charset="0"/>
              </a:rPr>
              <a:t>Diasumsikan</a:t>
            </a:r>
            <a:r>
              <a:rPr lang="en-US" sz="3200" dirty="0">
                <a:latin typeface="Bahnschrift" pitchFamily="34" charset="0"/>
              </a:rPr>
              <a:t> </a:t>
            </a:r>
            <a:r>
              <a:rPr lang="en-US" sz="3200" dirty="0" err="1">
                <a:latin typeface="Bahnschrift" pitchFamily="34" charset="0"/>
              </a:rPr>
              <a:t>bahwa</a:t>
            </a:r>
            <a:r>
              <a:rPr lang="en-US" sz="3200" dirty="0">
                <a:latin typeface="Bahnschrift" pitchFamily="34" charset="0"/>
              </a:rPr>
              <a:t> operator Boolean yang </a:t>
            </a:r>
            <a:r>
              <a:rPr lang="en-US" sz="3200" dirty="0" err="1">
                <a:latin typeface="Bahnschrift" pitchFamily="34" charset="0"/>
              </a:rPr>
              <a:t>diijinkan</a:t>
            </a:r>
            <a:r>
              <a:rPr lang="en-US" sz="3200" dirty="0">
                <a:latin typeface="Bahnschrift" pitchFamily="34" charset="0"/>
              </a:rPr>
              <a:t> </a:t>
            </a:r>
            <a:r>
              <a:rPr lang="en-US" sz="3200" dirty="0" err="1">
                <a:latin typeface="Bahnschrift" pitchFamily="34" charset="0"/>
              </a:rPr>
              <a:t>dalam</a:t>
            </a:r>
            <a:r>
              <a:rPr lang="en-US" sz="3200" dirty="0">
                <a:latin typeface="Bahnschrift" pitchFamily="34" charset="0"/>
              </a:rPr>
              <a:t> </a:t>
            </a:r>
            <a:r>
              <a:rPr lang="en-US" sz="3200" dirty="0" err="1">
                <a:latin typeface="Bahnschrift" pitchFamily="34" charset="0"/>
              </a:rPr>
              <a:t>suatu</a:t>
            </a:r>
            <a:r>
              <a:rPr lang="en-US" sz="3200" dirty="0">
                <a:latin typeface="Bahnschrift" pitchFamily="34" charset="0"/>
              </a:rPr>
              <a:t> </a:t>
            </a:r>
            <a:r>
              <a:rPr lang="en-US" sz="3200" dirty="0" err="1">
                <a:latin typeface="Bahnschrift" pitchFamily="34" charset="0"/>
              </a:rPr>
              <a:t>kondisi</a:t>
            </a:r>
            <a:r>
              <a:rPr lang="en-US" sz="3200" dirty="0">
                <a:latin typeface="Bahnschrift" pitchFamily="34" charset="0"/>
              </a:rPr>
              <a:t> </a:t>
            </a:r>
            <a:r>
              <a:rPr lang="en-US" sz="3200" dirty="0" err="1">
                <a:latin typeface="Bahnschrift" pitchFamily="34" charset="0"/>
              </a:rPr>
              <a:t>gabungan</a:t>
            </a:r>
            <a:r>
              <a:rPr lang="en-US" sz="3200" dirty="0">
                <a:latin typeface="Bahnschrift" pitchFamily="34" charset="0"/>
              </a:rPr>
              <a:t> </a:t>
            </a:r>
            <a:r>
              <a:rPr lang="en-US" sz="3200" dirty="0" err="1">
                <a:latin typeface="Bahnschrift" pitchFamily="34" charset="0"/>
              </a:rPr>
              <a:t>meliputi</a:t>
            </a:r>
            <a:r>
              <a:rPr lang="en-US" sz="3200" dirty="0">
                <a:latin typeface="Bahnschrift" pitchFamily="34" charset="0"/>
              </a:rPr>
              <a:t> OR (“|”), AND(“&amp;”) </a:t>
            </a:r>
            <a:r>
              <a:rPr lang="en-US" sz="3200" dirty="0" err="1">
                <a:latin typeface="Bahnschrift" pitchFamily="34" charset="0"/>
              </a:rPr>
              <a:t>dan</a:t>
            </a:r>
            <a:r>
              <a:rPr lang="en-US" sz="3200" dirty="0">
                <a:latin typeface="Bahnschrift" pitchFamily="34" charset="0"/>
              </a:rPr>
              <a:t> NOT (“”). </a:t>
            </a:r>
            <a:r>
              <a:rPr lang="en-US" sz="3200" dirty="0" err="1">
                <a:latin typeface="Bahnschrift" pitchFamily="34" charset="0"/>
              </a:rPr>
              <a:t>Kondisi</a:t>
            </a:r>
            <a:r>
              <a:rPr lang="en-US" sz="3200" dirty="0">
                <a:latin typeface="Bahnschrift" pitchFamily="34" charset="0"/>
              </a:rPr>
              <a:t> </a:t>
            </a:r>
            <a:r>
              <a:rPr lang="en-US" sz="3200" dirty="0" err="1">
                <a:latin typeface="Bahnschrift" pitchFamily="34" charset="0"/>
              </a:rPr>
              <a:t>tanpa</a:t>
            </a:r>
            <a:r>
              <a:rPr lang="en-US" sz="3200" dirty="0">
                <a:latin typeface="Bahnschrift" pitchFamily="34" charset="0"/>
              </a:rPr>
              <a:t> </a:t>
            </a:r>
            <a:r>
              <a:rPr lang="en-US" sz="3200" dirty="0" err="1">
                <a:latin typeface="Bahnschrift" pitchFamily="34" charset="0"/>
              </a:rPr>
              <a:t>persamaan</a:t>
            </a:r>
            <a:r>
              <a:rPr lang="en-US" sz="3200" dirty="0">
                <a:latin typeface="Bahnschrift" pitchFamily="34" charset="0"/>
              </a:rPr>
              <a:t> </a:t>
            </a:r>
            <a:r>
              <a:rPr lang="en-US" sz="3200" dirty="0" err="1">
                <a:latin typeface="Bahnschrift" pitchFamily="34" charset="0"/>
              </a:rPr>
              <a:t>realsional</a:t>
            </a:r>
            <a:r>
              <a:rPr lang="en-US" sz="3200" dirty="0">
                <a:latin typeface="Bahnschrift" pitchFamily="34" charset="0"/>
              </a:rPr>
              <a:t> </a:t>
            </a:r>
            <a:r>
              <a:rPr lang="en-US" sz="3200" dirty="0" err="1">
                <a:latin typeface="Bahnschrift" pitchFamily="34" charset="0"/>
              </a:rPr>
              <a:t>disebut</a:t>
            </a:r>
            <a:r>
              <a:rPr lang="en-US" sz="3200" dirty="0">
                <a:latin typeface="Bahnschrift" pitchFamily="34" charset="0"/>
              </a:rPr>
              <a:t> </a:t>
            </a:r>
            <a:r>
              <a:rPr lang="en-US" sz="3200" dirty="0" err="1">
                <a:latin typeface="Bahnschrift" pitchFamily="34" charset="0"/>
              </a:rPr>
              <a:t>persamaan</a:t>
            </a:r>
            <a:r>
              <a:rPr lang="en-US" sz="3200" dirty="0">
                <a:latin typeface="Bahnschrift" pitchFamily="34" charset="0"/>
              </a:rPr>
              <a:t> Boolean.</a:t>
            </a:r>
          </a:p>
          <a:p>
            <a:pPr algn="just"/>
            <a:endParaRPr lang="en-US" sz="3200" dirty="0">
              <a:solidFill>
                <a:prstClr val="black"/>
              </a:solidFill>
              <a:latin typeface="Balsamiq Sans"/>
            </a:endParaRPr>
          </a:p>
          <a:p>
            <a:pPr algn="just"/>
            <a:endParaRPr lang="en-US" sz="3200" dirty="0">
              <a:solidFill>
                <a:prstClr val="black"/>
              </a:solidFill>
              <a:latin typeface="Balsamiq Sans"/>
            </a:endParaRPr>
          </a:p>
        </p:txBody>
      </p:sp>
    </p:spTree>
    <p:extLst>
      <p:ext uri="{BB962C8B-B14F-4D97-AF65-F5344CB8AC3E}">
        <p14:creationId xmlns:p14="http://schemas.microsoft.com/office/powerpoint/2010/main" val="1563894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DFA"/>
        </a:solidFill>
        <a:effectLst/>
      </p:bgPr>
    </p:bg>
    <p:spTree>
      <p:nvGrpSpPr>
        <p:cNvPr id="1" name=""/>
        <p:cNvGrpSpPr/>
        <p:nvPr/>
      </p:nvGrpSpPr>
      <p:grpSpPr>
        <a:xfrm>
          <a:off x="0" y="0"/>
          <a:ext cx="0" cy="0"/>
          <a:chOff x="0" y="0"/>
          <a:chExt cx="0" cy="0"/>
        </a:xfrm>
      </p:grpSpPr>
      <p:sp>
        <p:nvSpPr>
          <p:cNvPr id="2" name="Freeform 2"/>
          <p:cNvSpPr/>
          <p:nvPr/>
        </p:nvSpPr>
        <p:spPr>
          <a:xfrm>
            <a:off x="-731723" y="-1717585"/>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0" y="190501"/>
            <a:ext cx="17602745" cy="9870380"/>
          </a:xfrm>
          <a:custGeom>
            <a:avLst/>
            <a:gdLst/>
            <a:ahLst/>
            <a:cxnLst/>
            <a:rect l="l" t="t" r="r" b="b"/>
            <a:pathLst>
              <a:path w="14621190" h="7948611">
                <a:moveTo>
                  <a:pt x="0" y="0"/>
                </a:moveTo>
                <a:lnTo>
                  <a:pt x="14621191" y="0"/>
                </a:lnTo>
                <a:lnTo>
                  <a:pt x="14621191" y="7948611"/>
                </a:lnTo>
                <a:lnTo>
                  <a:pt x="0" y="7948611"/>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6" name="Freeform 6"/>
          <p:cNvSpPr/>
          <p:nvPr/>
        </p:nvSpPr>
        <p:spPr>
          <a:xfrm flipV="1">
            <a:off x="-538641" y="9162648"/>
            <a:ext cx="3461259" cy="898231"/>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7" name="Freeform 7"/>
          <p:cNvSpPr/>
          <p:nvPr/>
        </p:nvSpPr>
        <p:spPr>
          <a:xfrm rot="1077083">
            <a:off x="15317295" y="9024026"/>
            <a:ext cx="695336" cy="662466"/>
          </a:xfrm>
          <a:custGeom>
            <a:avLst/>
            <a:gdLst/>
            <a:ahLst/>
            <a:cxnLst/>
            <a:rect l="l" t="t" r="r" b="b"/>
            <a:pathLst>
              <a:path w="695336" h="662466">
                <a:moveTo>
                  <a:pt x="0" y="0"/>
                </a:moveTo>
                <a:lnTo>
                  <a:pt x="695337" y="0"/>
                </a:lnTo>
                <a:lnTo>
                  <a:pt x="695337" y="662466"/>
                </a:lnTo>
                <a:lnTo>
                  <a:pt x="0" y="662466"/>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a:ln cap="sq">
            <a:noFill/>
            <a:prstDash val="solid"/>
            <a:miter/>
          </a:ln>
        </p:spPr>
      </p:sp>
      <p:grpSp>
        <p:nvGrpSpPr>
          <p:cNvPr id="8" name="Group 8"/>
          <p:cNvGrpSpPr/>
          <p:nvPr/>
        </p:nvGrpSpPr>
        <p:grpSpPr>
          <a:xfrm>
            <a:off x="923597" y="6998243"/>
            <a:ext cx="210207" cy="21020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1" name="Group 11"/>
          <p:cNvGrpSpPr/>
          <p:nvPr/>
        </p:nvGrpSpPr>
        <p:grpSpPr>
          <a:xfrm>
            <a:off x="3283169" y="1134403"/>
            <a:ext cx="210207" cy="21020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4" name="Group 14"/>
          <p:cNvGrpSpPr/>
          <p:nvPr/>
        </p:nvGrpSpPr>
        <p:grpSpPr>
          <a:xfrm>
            <a:off x="17259300" y="8952442"/>
            <a:ext cx="210207" cy="21020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0" name="Group 20"/>
          <p:cNvGrpSpPr/>
          <p:nvPr/>
        </p:nvGrpSpPr>
        <p:grpSpPr>
          <a:xfrm>
            <a:off x="5879784" y="9567315"/>
            <a:ext cx="210207" cy="210207"/>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3" name="Group 23"/>
          <p:cNvGrpSpPr/>
          <p:nvPr/>
        </p:nvGrpSpPr>
        <p:grpSpPr>
          <a:xfrm>
            <a:off x="11523839" y="1340348"/>
            <a:ext cx="210207" cy="210207"/>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2" name="Group 32"/>
          <p:cNvGrpSpPr/>
          <p:nvPr/>
        </p:nvGrpSpPr>
        <p:grpSpPr>
          <a:xfrm>
            <a:off x="413662" y="2687833"/>
            <a:ext cx="210207" cy="210207"/>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4" name="TextBox 3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5" name="Group 35"/>
          <p:cNvGrpSpPr/>
          <p:nvPr/>
        </p:nvGrpSpPr>
        <p:grpSpPr>
          <a:xfrm>
            <a:off x="11096596" y="9355259"/>
            <a:ext cx="210207" cy="210207"/>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8" name="Group 38"/>
          <p:cNvGrpSpPr/>
          <p:nvPr/>
        </p:nvGrpSpPr>
        <p:grpSpPr>
          <a:xfrm>
            <a:off x="14129076" y="9777521"/>
            <a:ext cx="210207" cy="210207"/>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40" name="TextBox 4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1" name="Group 41"/>
          <p:cNvGrpSpPr/>
          <p:nvPr/>
        </p:nvGrpSpPr>
        <p:grpSpPr>
          <a:xfrm>
            <a:off x="713390" y="5669002"/>
            <a:ext cx="210207" cy="210207"/>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3" name="TextBox 4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4" name="Group 44"/>
          <p:cNvGrpSpPr/>
          <p:nvPr/>
        </p:nvGrpSpPr>
        <p:grpSpPr>
          <a:xfrm>
            <a:off x="17392538" y="5563899"/>
            <a:ext cx="210207" cy="210207"/>
            <a:chOff x="0" y="0"/>
            <a:chExt cx="812800" cy="812800"/>
          </a:xfrm>
        </p:grpSpPr>
        <p:sp>
          <p:nvSpPr>
            <p:cNvPr id="45" name="Freeform 4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46" name="TextBox 4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sp>
        <p:nvSpPr>
          <p:cNvPr id="50" name="TextBox 50"/>
          <p:cNvSpPr txBox="1"/>
          <p:nvPr/>
        </p:nvSpPr>
        <p:spPr>
          <a:xfrm>
            <a:off x="1473181" y="829260"/>
            <a:ext cx="14986019" cy="8863965"/>
          </a:xfrm>
          <a:prstGeom prst="rect">
            <a:avLst/>
          </a:prstGeom>
        </p:spPr>
        <p:txBody>
          <a:bodyPr wrap="square" lIns="0" tIns="0" rIns="0" bIns="0" rtlCol="0" anchor="t">
            <a:spAutoFit/>
          </a:bodyPr>
          <a:lstStyle/>
          <a:p>
            <a:pPr algn="just"/>
            <a:r>
              <a:rPr lang="en-US" sz="3200" b="1" dirty="0" smtClean="0">
                <a:solidFill>
                  <a:prstClr val="black"/>
                </a:solidFill>
                <a:latin typeface="Bahnschrift" pitchFamily="34" charset="0"/>
              </a:rPr>
              <a:t>2. </a:t>
            </a:r>
            <a:r>
              <a:rPr lang="en-US" sz="3200" b="1" dirty="0" err="1" smtClean="0">
                <a:solidFill>
                  <a:prstClr val="black"/>
                </a:solidFill>
                <a:latin typeface="Bahnschrift" pitchFamily="34" charset="0"/>
              </a:rPr>
              <a:t>Pengujian</a:t>
            </a:r>
            <a:r>
              <a:rPr lang="en-US" sz="3200" b="1" dirty="0" smtClean="0">
                <a:solidFill>
                  <a:prstClr val="black"/>
                </a:solidFill>
                <a:latin typeface="Bahnschrift" pitchFamily="34" charset="0"/>
              </a:rPr>
              <a:t> </a:t>
            </a:r>
            <a:r>
              <a:rPr lang="en-US" sz="3200" b="1" dirty="0" err="1">
                <a:solidFill>
                  <a:prstClr val="black"/>
                </a:solidFill>
                <a:latin typeface="Bahnschrift" pitchFamily="34" charset="0"/>
              </a:rPr>
              <a:t>Aliran</a:t>
            </a:r>
            <a:r>
              <a:rPr lang="en-US" sz="3200" b="1" dirty="0">
                <a:solidFill>
                  <a:prstClr val="black"/>
                </a:solidFill>
                <a:latin typeface="Bahnschrift" pitchFamily="34" charset="0"/>
              </a:rPr>
              <a:t> </a:t>
            </a:r>
            <a:r>
              <a:rPr lang="en-US" sz="3200" b="1" dirty="0" smtClean="0">
                <a:solidFill>
                  <a:prstClr val="black"/>
                </a:solidFill>
                <a:latin typeface="Bahnschrift" pitchFamily="34" charset="0"/>
              </a:rPr>
              <a:t>Data</a:t>
            </a:r>
          </a:p>
          <a:p>
            <a:r>
              <a:rPr lang="id-ID" sz="3200" dirty="0">
                <a:latin typeface="Bahnschrift" pitchFamily="34" charset="0"/>
              </a:rPr>
              <a:t>Metode pengujian aliran data memilih jalur pengujian dari suatu program sesuai dengan lokasi definisi dan menggunakan variabel-variabel pada program</a:t>
            </a:r>
            <a:r>
              <a:rPr lang="id-ID" sz="3200" dirty="0" smtClean="0">
                <a:latin typeface="Bahnschrift" pitchFamily="34" charset="0"/>
              </a:rPr>
              <a:t>.</a:t>
            </a:r>
            <a:r>
              <a:rPr lang="en-US" sz="3200" dirty="0" smtClean="0">
                <a:latin typeface="Bahnschrift" pitchFamily="34" charset="0"/>
              </a:rPr>
              <a:t> </a:t>
            </a:r>
            <a:r>
              <a:rPr lang="id-ID" sz="3200" dirty="0">
                <a:latin typeface="Bahnschrift" pitchFamily="34" charset="0"/>
              </a:rPr>
              <a:t>Untuk menggambarkan pendekatan pengujian aliran data, diasumsikan bahwa masing- masaing statement pada suatu program diberi nomor statemen yang unik dan setiap fungsi tidak memodfikasi parameter atau variabel globalnya. Untuk statemen dengan S sebgai nomor statementnya :</a:t>
            </a:r>
            <a:endParaRPr lang="en-US" sz="3200" dirty="0">
              <a:latin typeface="Bahnschrift" pitchFamily="34" charset="0"/>
            </a:endParaRPr>
          </a:p>
          <a:p>
            <a:r>
              <a:rPr lang="id-ID" sz="3200" dirty="0">
                <a:latin typeface="Bahnschrift" pitchFamily="34" charset="0"/>
              </a:rPr>
              <a:t>DEF(S) ={X|statemen S berisi sebuah definisi dari X} USE(S) = X|statemen S berisi suatu penggunaan dari X</a:t>
            </a:r>
            <a:r>
              <a:rPr lang="id-ID" sz="3200" dirty="0" smtClean="0">
                <a:latin typeface="Bahnschrift" pitchFamily="34" charset="0"/>
              </a:rPr>
              <a:t>}</a:t>
            </a:r>
            <a:endParaRPr lang="en-US" sz="3200" dirty="0" smtClean="0">
              <a:latin typeface="Bahnschrift" pitchFamily="34" charset="0"/>
            </a:endParaRPr>
          </a:p>
          <a:p>
            <a:endParaRPr lang="en-US" sz="3200" dirty="0">
              <a:latin typeface="Bahnschrift" pitchFamily="34" charset="0"/>
            </a:endParaRPr>
          </a:p>
          <a:p>
            <a:r>
              <a:rPr lang="id-ID" sz="3200" dirty="0">
                <a:latin typeface="Bahnschrift" pitchFamily="34" charset="0"/>
              </a:rPr>
              <a:t>Bila statemen S adalah statemen if atau loop, maka himpunan DEF-nya kosong dan himpunan USE- nya didasarkan pada kondisi statemen S. Definisi variabel X pada statemen S dikatakan hidup pada staemen S’ jika ada suatu jalur dari statemen S ke statemen S’ yang tidak berisi defiisi yang lain dari X</a:t>
            </a:r>
            <a:r>
              <a:rPr lang="id-ID" sz="3200" dirty="0" smtClean="0">
                <a:latin typeface="Bahnschrift" pitchFamily="34" charset="0"/>
              </a:rPr>
              <a:t>.</a:t>
            </a:r>
            <a:endParaRPr lang="en-US" sz="3200" dirty="0" smtClean="0">
              <a:latin typeface="Bahnschrift" pitchFamily="34" charset="0"/>
            </a:endParaRPr>
          </a:p>
          <a:p>
            <a:endParaRPr lang="en-US" sz="3200" dirty="0">
              <a:latin typeface="Bahnschrift" pitchFamily="34" charset="0"/>
            </a:endParaRPr>
          </a:p>
          <a:p>
            <a:r>
              <a:rPr lang="id-ID" sz="3200" dirty="0">
                <a:latin typeface="Bahnschrift" pitchFamily="34" charset="0"/>
              </a:rPr>
              <a:t>Rantai definition-use (atau rantai DU) dari variabel X berbentuk [X,S,S’] dimana S dan S’ adalah nomor statemen X pada DEF(S’) dan USE(S’) dan definisi X pada statemen S hidup pada statemen S’.</a:t>
            </a:r>
            <a:endParaRPr lang="en-US" sz="3200" dirty="0">
              <a:solidFill>
                <a:prstClr val="black"/>
              </a:solidFill>
              <a:latin typeface="Bahnschrift" pitchFamily="34" charset="0"/>
            </a:endParaRPr>
          </a:p>
        </p:txBody>
      </p:sp>
    </p:spTree>
    <p:extLst>
      <p:ext uri="{BB962C8B-B14F-4D97-AF65-F5344CB8AC3E}">
        <p14:creationId xmlns:p14="http://schemas.microsoft.com/office/powerpoint/2010/main" val="1563894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DFA"/>
        </a:solidFill>
        <a:effectLst/>
      </p:bgPr>
    </p:bg>
    <p:spTree>
      <p:nvGrpSpPr>
        <p:cNvPr id="1" name=""/>
        <p:cNvGrpSpPr/>
        <p:nvPr/>
      </p:nvGrpSpPr>
      <p:grpSpPr>
        <a:xfrm>
          <a:off x="0" y="0"/>
          <a:ext cx="0" cy="0"/>
          <a:chOff x="0" y="0"/>
          <a:chExt cx="0" cy="0"/>
        </a:xfrm>
      </p:grpSpPr>
      <p:sp>
        <p:nvSpPr>
          <p:cNvPr id="2" name="Freeform 2"/>
          <p:cNvSpPr/>
          <p:nvPr/>
        </p:nvSpPr>
        <p:spPr>
          <a:xfrm>
            <a:off x="-731723" y="-1717585"/>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146668" y="114299"/>
            <a:ext cx="17602745" cy="9946580"/>
          </a:xfrm>
          <a:custGeom>
            <a:avLst/>
            <a:gdLst/>
            <a:ahLst/>
            <a:cxnLst/>
            <a:rect l="l" t="t" r="r" b="b"/>
            <a:pathLst>
              <a:path w="14621190" h="7948611">
                <a:moveTo>
                  <a:pt x="0" y="0"/>
                </a:moveTo>
                <a:lnTo>
                  <a:pt x="14621191" y="0"/>
                </a:lnTo>
                <a:lnTo>
                  <a:pt x="14621191" y="7948611"/>
                </a:lnTo>
                <a:lnTo>
                  <a:pt x="0" y="7948611"/>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6" name="Freeform 6"/>
          <p:cNvSpPr/>
          <p:nvPr/>
        </p:nvSpPr>
        <p:spPr>
          <a:xfrm flipV="1">
            <a:off x="-538641" y="9162648"/>
            <a:ext cx="3461259" cy="898231"/>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7" name="Freeform 7"/>
          <p:cNvSpPr/>
          <p:nvPr/>
        </p:nvSpPr>
        <p:spPr>
          <a:xfrm rot="1077083">
            <a:off x="15317295" y="9024026"/>
            <a:ext cx="695336" cy="662466"/>
          </a:xfrm>
          <a:custGeom>
            <a:avLst/>
            <a:gdLst/>
            <a:ahLst/>
            <a:cxnLst/>
            <a:rect l="l" t="t" r="r" b="b"/>
            <a:pathLst>
              <a:path w="695336" h="662466">
                <a:moveTo>
                  <a:pt x="0" y="0"/>
                </a:moveTo>
                <a:lnTo>
                  <a:pt x="695337" y="0"/>
                </a:lnTo>
                <a:lnTo>
                  <a:pt x="695337" y="662466"/>
                </a:lnTo>
                <a:lnTo>
                  <a:pt x="0" y="662466"/>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a:ln cap="sq">
            <a:noFill/>
            <a:prstDash val="solid"/>
            <a:miter/>
          </a:ln>
        </p:spPr>
      </p:sp>
      <p:grpSp>
        <p:nvGrpSpPr>
          <p:cNvPr id="8" name="Group 8"/>
          <p:cNvGrpSpPr/>
          <p:nvPr/>
        </p:nvGrpSpPr>
        <p:grpSpPr>
          <a:xfrm>
            <a:off x="923597" y="6998243"/>
            <a:ext cx="210207" cy="21020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1" name="Group 11"/>
          <p:cNvGrpSpPr/>
          <p:nvPr/>
        </p:nvGrpSpPr>
        <p:grpSpPr>
          <a:xfrm>
            <a:off x="3283169" y="1134403"/>
            <a:ext cx="210207" cy="21020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4" name="Group 14"/>
          <p:cNvGrpSpPr/>
          <p:nvPr/>
        </p:nvGrpSpPr>
        <p:grpSpPr>
          <a:xfrm>
            <a:off x="17259300" y="8952442"/>
            <a:ext cx="210207" cy="21020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0" name="Group 20"/>
          <p:cNvGrpSpPr/>
          <p:nvPr/>
        </p:nvGrpSpPr>
        <p:grpSpPr>
          <a:xfrm>
            <a:off x="5879784" y="9567315"/>
            <a:ext cx="210207" cy="210207"/>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3" name="Group 23"/>
          <p:cNvGrpSpPr/>
          <p:nvPr/>
        </p:nvGrpSpPr>
        <p:grpSpPr>
          <a:xfrm>
            <a:off x="11523839" y="1340348"/>
            <a:ext cx="210207" cy="210207"/>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2" name="Group 32"/>
          <p:cNvGrpSpPr/>
          <p:nvPr/>
        </p:nvGrpSpPr>
        <p:grpSpPr>
          <a:xfrm>
            <a:off x="413662" y="2687833"/>
            <a:ext cx="210207" cy="210207"/>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4" name="TextBox 3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5" name="Group 35"/>
          <p:cNvGrpSpPr/>
          <p:nvPr/>
        </p:nvGrpSpPr>
        <p:grpSpPr>
          <a:xfrm>
            <a:off x="11096596" y="9355259"/>
            <a:ext cx="210207" cy="210207"/>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8" name="Group 38"/>
          <p:cNvGrpSpPr/>
          <p:nvPr/>
        </p:nvGrpSpPr>
        <p:grpSpPr>
          <a:xfrm>
            <a:off x="14129076" y="9777521"/>
            <a:ext cx="210207" cy="210207"/>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40" name="TextBox 4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1" name="Group 41"/>
          <p:cNvGrpSpPr/>
          <p:nvPr/>
        </p:nvGrpSpPr>
        <p:grpSpPr>
          <a:xfrm>
            <a:off x="713390" y="5669002"/>
            <a:ext cx="210207" cy="210207"/>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3" name="TextBox 4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4" name="Group 44"/>
          <p:cNvGrpSpPr/>
          <p:nvPr/>
        </p:nvGrpSpPr>
        <p:grpSpPr>
          <a:xfrm>
            <a:off x="17392538" y="5563899"/>
            <a:ext cx="210207" cy="210207"/>
            <a:chOff x="0" y="0"/>
            <a:chExt cx="812800" cy="812800"/>
          </a:xfrm>
        </p:grpSpPr>
        <p:sp>
          <p:nvSpPr>
            <p:cNvPr id="45" name="Freeform 4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46" name="TextBox 4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sp>
        <p:nvSpPr>
          <p:cNvPr id="50" name="TextBox 50"/>
          <p:cNvSpPr txBox="1"/>
          <p:nvPr/>
        </p:nvSpPr>
        <p:spPr>
          <a:xfrm>
            <a:off x="1308362" y="797153"/>
            <a:ext cx="14986019" cy="8371523"/>
          </a:xfrm>
          <a:prstGeom prst="rect">
            <a:avLst/>
          </a:prstGeom>
        </p:spPr>
        <p:txBody>
          <a:bodyPr wrap="square" lIns="0" tIns="0" rIns="0" bIns="0" rtlCol="0" anchor="t">
            <a:spAutoFit/>
          </a:bodyPr>
          <a:lstStyle/>
          <a:p>
            <a:pPr algn="just"/>
            <a:r>
              <a:rPr lang="en-US" sz="3200" b="1" dirty="0" smtClean="0"/>
              <a:t>3. </a:t>
            </a:r>
            <a:r>
              <a:rPr lang="en-US" sz="3200" b="1" dirty="0" err="1" smtClean="0"/>
              <a:t>Pengujian</a:t>
            </a:r>
            <a:r>
              <a:rPr lang="en-US" sz="3200" b="1" dirty="0" smtClean="0"/>
              <a:t> Loop</a:t>
            </a:r>
          </a:p>
          <a:p>
            <a:pPr algn="just"/>
            <a:r>
              <a:rPr lang="id-ID" sz="3200" dirty="0" smtClean="0"/>
              <a:t>Pengujian </a:t>
            </a:r>
            <a:r>
              <a:rPr lang="id-ID" sz="3200" dirty="0"/>
              <a:t>loop merupakan teknik pengujian white-box yang secara ekslusif berfokus pada validitas konstruksi loop. Empat kelas loop yang berbeda dapat didefinisikan : loop seerhana, loop terangkai, loop tersarang dan loop tidak </a:t>
            </a:r>
            <a:r>
              <a:rPr lang="id-ID" sz="3200" dirty="0" smtClean="0"/>
              <a:t>terstruktur</a:t>
            </a:r>
            <a:endParaRPr lang="en-US" sz="3200" dirty="0" smtClean="0"/>
          </a:p>
          <a:p>
            <a:pPr algn="just"/>
            <a:endParaRPr lang="en-US" sz="3200" dirty="0"/>
          </a:p>
          <a:p>
            <a:pPr algn="just"/>
            <a:endParaRPr lang="en-US" sz="3200" dirty="0" smtClean="0"/>
          </a:p>
          <a:p>
            <a:pPr algn="just"/>
            <a:endParaRPr lang="en-US" sz="3200" dirty="0"/>
          </a:p>
          <a:p>
            <a:pPr algn="just"/>
            <a:endParaRPr lang="en-US" sz="3200" dirty="0" smtClean="0"/>
          </a:p>
          <a:p>
            <a:pPr algn="just"/>
            <a:endParaRPr lang="en-US" sz="3200" dirty="0"/>
          </a:p>
          <a:p>
            <a:pPr algn="just"/>
            <a:endParaRPr lang="en-US" sz="3200" dirty="0" smtClean="0"/>
          </a:p>
          <a:p>
            <a:pPr algn="just"/>
            <a:endParaRPr lang="en-US" sz="3200" dirty="0"/>
          </a:p>
          <a:p>
            <a:pPr algn="just"/>
            <a:endParaRPr lang="en-US" sz="3200" dirty="0" smtClean="0"/>
          </a:p>
          <a:p>
            <a:pPr algn="just"/>
            <a:endParaRPr lang="en-US" sz="3200" dirty="0"/>
          </a:p>
          <a:p>
            <a:pPr algn="just"/>
            <a:endParaRPr lang="en-US" sz="3200" dirty="0" smtClean="0"/>
          </a:p>
          <a:p>
            <a:pPr algn="just"/>
            <a:r>
              <a:rPr lang="id-ID" sz="3200" dirty="0"/>
              <a:t>Loop </a:t>
            </a:r>
            <a:r>
              <a:rPr lang="id-ID" sz="3200" dirty="0" smtClean="0"/>
              <a:t>sederhana</a:t>
            </a:r>
            <a:r>
              <a:rPr lang="en-US" sz="3200" dirty="0" smtClean="0"/>
              <a:t>   </a:t>
            </a:r>
            <a:r>
              <a:rPr lang="id-ID" sz="3200" dirty="0"/>
              <a:t>	Loop tersarang	</a:t>
            </a:r>
            <a:r>
              <a:rPr lang="en-US" sz="3200" dirty="0" smtClean="0"/>
              <a:t>   </a:t>
            </a:r>
            <a:r>
              <a:rPr lang="id-ID" sz="3200" dirty="0" smtClean="0"/>
              <a:t>Loop terangkai</a:t>
            </a:r>
            <a:r>
              <a:rPr lang="en-US" sz="3200" dirty="0" smtClean="0"/>
              <a:t> </a:t>
            </a:r>
            <a:r>
              <a:rPr lang="id-ID" sz="3200" dirty="0"/>
              <a:t>	Loop tidak terstruktur</a:t>
            </a:r>
            <a:endParaRPr lang="en-US" sz="3200" dirty="0"/>
          </a:p>
          <a:p>
            <a:pPr algn="just"/>
            <a:endParaRPr lang="en-US" sz="3200" dirty="0" smtClean="0"/>
          </a:p>
          <a:p>
            <a:pPr algn="just"/>
            <a:endParaRPr lang="en-US" sz="3200" dirty="0">
              <a:solidFill>
                <a:prstClr val="black"/>
              </a:solidFill>
              <a:latin typeface="Balsamiq Sans"/>
            </a:endParaRPr>
          </a:p>
        </p:txBody>
      </p:sp>
      <p:pic>
        <p:nvPicPr>
          <p:cNvPr id="2061" name="Picture 13"/>
          <p:cNvPicPr>
            <a:picLocks noChangeAspect="1" noChangeArrowheads="1"/>
          </p:cNvPicPr>
          <p:nvPr/>
        </p:nvPicPr>
        <p:blipFill rotWithShape="1">
          <a:blip r:embed="rId10">
            <a:extLst>
              <a:ext uri="{28A0092B-C50C-407E-A947-70E740481C1C}">
                <a14:useLocalDpi xmlns:a14="http://schemas.microsoft.com/office/drawing/2010/main" val="0"/>
              </a:ext>
            </a:extLst>
          </a:blip>
          <a:srcRect r="84235" b="-430"/>
          <a:stretch/>
        </p:blipFill>
        <p:spPr bwMode="auto">
          <a:xfrm>
            <a:off x="1602612" y="3259366"/>
            <a:ext cx="2640012" cy="3131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2" name="Picture 14"/>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88700"/>
          <a:stretch/>
        </p:blipFill>
        <p:spPr bwMode="auto">
          <a:xfrm>
            <a:off x="5562600" y="3259366"/>
            <a:ext cx="1554820" cy="27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3" name="Picture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45045" y="3078703"/>
            <a:ext cx="1204912" cy="423058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062152" y="2898040"/>
            <a:ext cx="1873772" cy="4591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93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DFA"/>
        </a:solidFill>
        <a:effectLst/>
      </p:bgPr>
    </p:bg>
    <p:spTree>
      <p:nvGrpSpPr>
        <p:cNvPr id="1" name=""/>
        <p:cNvGrpSpPr/>
        <p:nvPr/>
      </p:nvGrpSpPr>
      <p:grpSpPr>
        <a:xfrm>
          <a:off x="0" y="0"/>
          <a:ext cx="0" cy="0"/>
          <a:chOff x="0" y="0"/>
          <a:chExt cx="0" cy="0"/>
        </a:xfrm>
      </p:grpSpPr>
      <p:sp>
        <p:nvSpPr>
          <p:cNvPr id="2" name="Freeform 2"/>
          <p:cNvSpPr/>
          <p:nvPr/>
        </p:nvSpPr>
        <p:spPr>
          <a:xfrm>
            <a:off x="-731723" y="-1717585"/>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146668" y="114299"/>
            <a:ext cx="17602745" cy="9946580"/>
          </a:xfrm>
          <a:custGeom>
            <a:avLst/>
            <a:gdLst/>
            <a:ahLst/>
            <a:cxnLst/>
            <a:rect l="l" t="t" r="r" b="b"/>
            <a:pathLst>
              <a:path w="14621190" h="7948611">
                <a:moveTo>
                  <a:pt x="0" y="0"/>
                </a:moveTo>
                <a:lnTo>
                  <a:pt x="14621191" y="0"/>
                </a:lnTo>
                <a:lnTo>
                  <a:pt x="14621191" y="7948611"/>
                </a:lnTo>
                <a:lnTo>
                  <a:pt x="0" y="7948611"/>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6" name="Freeform 6"/>
          <p:cNvSpPr/>
          <p:nvPr/>
        </p:nvSpPr>
        <p:spPr>
          <a:xfrm flipV="1">
            <a:off x="-538641" y="9162648"/>
            <a:ext cx="3461259" cy="898231"/>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7" name="Freeform 7"/>
          <p:cNvSpPr/>
          <p:nvPr/>
        </p:nvSpPr>
        <p:spPr>
          <a:xfrm rot="1077083">
            <a:off x="15317295" y="9024026"/>
            <a:ext cx="695336" cy="662466"/>
          </a:xfrm>
          <a:custGeom>
            <a:avLst/>
            <a:gdLst/>
            <a:ahLst/>
            <a:cxnLst/>
            <a:rect l="l" t="t" r="r" b="b"/>
            <a:pathLst>
              <a:path w="695336" h="662466">
                <a:moveTo>
                  <a:pt x="0" y="0"/>
                </a:moveTo>
                <a:lnTo>
                  <a:pt x="695337" y="0"/>
                </a:lnTo>
                <a:lnTo>
                  <a:pt x="695337" y="662466"/>
                </a:lnTo>
                <a:lnTo>
                  <a:pt x="0" y="662466"/>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a:ln cap="sq">
            <a:noFill/>
            <a:prstDash val="solid"/>
            <a:miter/>
          </a:ln>
        </p:spPr>
      </p:sp>
      <p:grpSp>
        <p:nvGrpSpPr>
          <p:cNvPr id="8" name="Group 8"/>
          <p:cNvGrpSpPr/>
          <p:nvPr/>
        </p:nvGrpSpPr>
        <p:grpSpPr>
          <a:xfrm>
            <a:off x="923597" y="6998243"/>
            <a:ext cx="210207" cy="21020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1" name="Group 11"/>
          <p:cNvGrpSpPr/>
          <p:nvPr/>
        </p:nvGrpSpPr>
        <p:grpSpPr>
          <a:xfrm>
            <a:off x="3283169" y="1134403"/>
            <a:ext cx="210207" cy="21020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4" name="Group 14"/>
          <p:cNvGrpSpPr/>
          <p:nvPr/>
        </p:nvGrpSpPr>
        <p:grpSpPr>
          <a:xfrm>
            <a:off x="17259300" y="8952442"/>
            <a:ext cx="210207" cy="21020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0" name="Group 20"/>
          <p:cNvGrpSpPr/>
          <p:nvPr/>
        </p:nvGrpSpPr>
        <p:grpSpPr>
          <a:xfrm>
            <a:off x="5879784" y="9567315"/>
            <a:ext cx="210207" cy="210207"/>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3" name="Group 23"/>
          <p:cNvGrpSpPr/>
          <p:nvPr/>
        </p:nvGrpSpPr>
        <p:grpSpPr>
          <a:xfrm>
            <a:off x="11523839" y="1340348"/>
            <a:ext cx="210207" cy="210207"/>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2" name="Group 32"/>
          <p:cNvGrpSpPr/>
          <p:nvPr/>
        </p:nvGrpSpPr>
        <p:grpSpPr>
          <a:xfrm>
            <a:off x="413662" y="2687833"/>
            <a:ext cx="210207" cy="210207"/>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4" name="TextBox 3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5" name="Group 35"/>
          <p:cNvGrpSpPr/>
          <p:nvPr/>
        </p:nvGrpSpPr>
        <p:grpSpPr>
          <a:xfrm>
            <a:off x="11096596" y="9355259"/>
            <a:ext cx="210207" cy="210207"/>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8" name="Group 38"/>
          <p:cNvGrpSpPr/>
          <p:nvPr/>
        </p:nvGrpSpPr>
        <p:grpSpPr>
          <a:xfrm>
            <a:off x="14129076" y="9777521"/>
            <a:ext cx="210207" cy="210207"/>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40" name="TextBox 4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1" name="Group 41"/>
          <p:cNvGrpSpPr/>
          <p:nvPr/>
        </p:nvGrpSpPr>
        <p:grpSpPr>
          <a:xfrm>
            <a:off x="713390" y="5669002"/>
            <a:ext cx="210207" cy="210207"/>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3" name="TextBox 4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4" name="Group 44"/>
          <p:cNvGrpSpPr/>
          <p:nvPr/>
        </p:nvGrpSpPr>
        <p:grpSpPr>
          <a:xfrm>
            <a:off x="17392538" y="5563899"/>
            <a:ext cx="210207" cy="210207"/>
            <a:chOff x="0" y="0"/>
            <a:chExt cx="812800" cy="812800"/>
          </a:xfrm>
        </p:grpSpPr>
        <p:sp>
          <p:nvSpPr>
            <p:cNvPr id="45" name="Freeform 4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46" name="TextBox 4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sp>
        <p:nvSpPr>
          <p:cNvPr id="50" name="TextBox 50"/>
          <p:cNvSpPr txBox="1"/>
          <p:nvPr/>
        </p:nvSpPr>
        <p:spPr>
          <a:xfrm>
            <a:off x="1191988" y="192900"/>
            <a:ext cx="14986019" cy="9479518"/>
          </a:xfrm>
          <a:prstGeom prst="rect">
            <a:avLst/>
          </a:prstGeom>
        </p:spPr>
        <p:txBody>
          <a:bodyPr wrap="square" lIns="0" tIns="0" rIns="0" bIns="0" rtlCol="0" anchor="t">
            <a:spAutoFit/>
          </a:bodyPr>
          <a:lstStyle/>
          <a:p>
            <a:pPr marL="457200" indent="-457200" algn="just">
              <a:buFont typeface="Wingdings" pitchFamily="2" charset="2"/>
              <a:buChar char="q"/>
            </a:pPr>
            <a:r>
              <a:rPr lang="en-US" sz="2800" b="1" dirty="0" smtClean="0">
                <a:solidFill>
                  <a:prstClr val="black"/>
                </a:solidFill>
                <a:latin typeface="Bahnschrift" pitchFamily="34" charset="0"/>
              </a:rPr>
              <a:t>Loop </a:t>
            </a:r>
            <a:r>
              <a:rPr lang="en-US" sz="2800" b="1" dirty="0" err="1">
                <a:solidFill>
                  <a:prstClr val="black"/>
                </a:solidFill>
                <a:latin typeface="Bahnschrift" pitchFamily="34" charset="0"/>
              </a:rPr>
              <a:t>sederhana</a:t>
            </a:r>
            <a:r>
              <a:rPr lang="en-US" sz="2800" b="1" dirty="0">
                <a:solidFill>
                  <a:prstClr val="black"/>
                </a:solidFill>
                <a:latin typeface="Bahnschrift" pitchFamily="34" charset="0"/>
              </a:rPr>
              <a:t>. </a:t>
            </a:r>
            <a:r>
              <a:rPr lang="en-US" sz="2800" dirty="0" err="1">
                <a:solidFill>
                  <a:prstClr val="black"/>
                </a:solidFill>
                <a:latin typeface="Bahnschrift" pitchFamily="34" charset="0"/>
              </a:rPr>
              <a:t>Himpunan</a:t>
            </a:r>
            <a:r>
              <a:rPr lang="en-US" sz="2800" dirty="0">
                <a:solidFill>
                  <a:prstClr val="black"/>
                </a:solidFill>
                <a:latin typeface="Bahnschrift" pitchFamily="34" charset="0"/>
              </a:rPr>
              <a:t> </a:t>
            </a:r>
            <a:r>
              <a:rPr lang="en-US" sz="2800" dirty="0" err="1">
                <a:solidFill>
                  <a:prstClr val="black"/>
                </a:solidFill>
                <a:latin typeface="Bahnschrift" pitchFamily="34" charset="0"/>
              </a:rPr>
              <a:t>berikut</a:t>
            </a:r>
            <a:r>
              <a:rPr lang="en-US" sz="2800" dirty="0">
                <a:solidFill>
                  <a:prstClr val="black"/>
                </a:solidFill>
                <a:latin typeface="Bahnschrift" pitchFamily="34" charset="0"/>
              </a:rPr>
              <a:t> </a:t>
            </a:r>
            <a:r>
              <a:rPr lang="en-US" sz="2800" dirty="0" err="1">
                <a:solidFill>
                  <a:prstClr val="black"/>
                </a:solidFill>
                <a:latin typeface="Bahnschrift" pitchFamily="34" charset="0"/>
              </a:rPr>
              <a:t>harus</a:t>
            </a:r>
            <a:r>
              <a:rPr lang="en-US" sz="2800" dirty="0">
                <a:solidFill>
                  <a:prstClr val="black"/>
                </a:solidFill>
                <a:latin typeface="Bahnschrift" pitchFamily="34" charset="0"/>
              </a:rPr>
              <a:t> </a:t>
            </a:r>
            <a:r>
              <a:rPr lang="en-US" sz="2800" dirty="0" err="1">
                <a:solidFill>
                  <a:prstClr val="black"/>
                </a:solidFill>
                <a:latin typeface="Bahnschrift" pitchFamily="34" charset="0"/>
              </a:rPr>
              <a:t>diaplikasikan</a:t>
            </a:r>
            <a:r>
              <a:rPr lang="en-US" sz="2800" dirty="0">
                <a:solidFill>
                  <a:prstClr val="black"/>
                </a:solidFill>
                <a:latin typeface="Bahnschrift" pitchFamily="34" charset="0"/>
              </a:rPr>
              <a:t> </a:t>
            </a:r>
            <a:r>
              <a:rPr lang="en-US" sz="2800" dirty="0" err="1">
                <a:solidFill>
                  <a:prstClr val="black"/>
                </a:solidFill>
                <a:latin typeface="Bahnschrift" pitchFamily="34" charset="0"/>
              </a:rPr>
              <a:t>pada</a:t>
            </a:r>
            <a:r>
              <a:rPr lang="en-US" sz="2800" dirty="0">
                <a:solidFill>
                  <a:prstClr val="black"/>
                </a:solidFill>
                <a:latin typeface="Bahnschrift" pitchFamily="34" charset="0"/>
              </a:rPr>
              <a:t> loop </a:t>
            </a:r>
            <a:r>
              <a:rPr lang="en-US" sz="2800" dirty="0" err="1">
                <a:solidFill>
                  <a:prstClr val="black"/>
                </a:solidFill>
                <a:latin typeface="Bahnschrift" pitchFamily="34" charset="0"/>
              </a:rPr>
              <a:t>sederhana</a:t>
            </a:r>
            <a:r>
              <a:rPr lang="en-US" sz="2800" dirty="0">
                <a:solidFill>
                  <a:prstClr val="black"/>
                </a:solidFill>
                <a:latin typeface="Bahnschrift" pitchFamily="34" charset="0"/>
              </a:rPr>
              <a:t>, </a:t>
            </a:r>
            <a:r>
              <a:rPr lang="en-US" sz="2800" dirty="0" err="1">
                <a:solidFill>
                  <a:prstClr val="black"/>
                </a:solidFill>
                <a:latin typeface="Bahnschrift" pitchFamily="34" charset="0"/>
              </a:rPr>
              <a:t>diman</a:t>
            </a:r>
            <a:r>
              <a:rPr lang="en-US" sz="2800" dirty="0">
                <a:solidFill>
                  <a:prstClr val="black"/>
                </a:solidFill>
                <a:latin typeface="Bahnschrift" pitchFamily="34" charset="0"/>
              </a:rPr>
              <a:t> n </a:t>
            </a:r>
            <a:r>
              <a:rPr lang="en-US" sz="2800" dirty="0" err="1">
                <a:solidFill>
                  <a:prstClr val="black"/>
                </a:solidFill>
                <a:latin typeface="Bahnschrift" pitchFamily="34" charset="0"/>
              </a:rPr>
              <a:t>adalah</a:t>
            </a:r>
            <a:r>
              <a:rPr lang="en-US" sz="2800" dirty="0">
                <a:solidFill>
                  <a:prstClr val="black"/>
                </a:solidFill>
                <a:latin typeface="Bahnschrift" pitchFamily="34" charset="0"/>
              </a:rPr>
              <a:t> </a:t>
            </a:r>
            <a:r>
              <a:rPr lang="en-US" sz="2800" dirty="0" err="1">
                <a:solidFill>
                  <a:prstClr val="black"/>
                </a:solidFill>
                <a:latin typeface="Bahnschrift" pitchFamily="34" charset="0"/>
              </a:rPr>
              <a:t>jumlah</a:t>
            </a:r>
            <a:r>
              <a:rPr lang="en-US" sz="2800" dirty="0">
                <a:solidFill>
                  <a:prstClr val="black"/>
                </a:solidFill>
                <a:latin typeface="Bahnschrift" pitchFamily="34" charset="0"/>
              </a:rPr>
              <a:t> </a:t>
            </a:r>
            <a:r>
              <a:rPr lang="en-US" sz="2800" dirty="0" err="1">
                <a:solidFill>
                  <a:prstClr val="black"/>
                </a:solidFill>
                <a:latin typeface="Bahnschrift" pitchFamily="34" charset="0"/>
              </a:rPr>
              <a:t>maksimum</a:t>
            </a:r>
            <a:r>
              <a:rPr lang="en-US" sz="2800" dirty="0">
                <a:solidFill>
                  <a:prstClr val="black"/>
                </a:solidFill>
                <a:latin typeface="Bahnschrift" pitchFamily="34" charset="0"/>
              </a:rPr>
              <a:t> yang </a:t>
            </a:r>
            <a:r>
              <a:rPr lang="en-US" sz="2800" dirty="0" err="1">
                <a:solidFill>
                  <a:prstClr val="black"/>
                </a:solidFill>
                <a:latin typeface="Bahnschrift" pitchFamily="34" charset="0"/>
              </a:rPr>
              <a:t>diijinkan</a:t>
            </a:r>
            <a:r>
              <a:rPr lang="en-US" sz="2800" dirty="0">
                <a:solidFill>
                  <a:prstClr val="black"/>
                </a:solidFill>
                <a:latin typeface="Bahnschrift" pitchFamily="34" charset="0"/>
              </a:rPr>
              <a:t> </a:t>
            </a:r>
            <a:r>
              <a:rPr lang="en-US" sz="2800" dirty="0" err="1">
                <a:solidFill>
                  <a:prstClr val="black"/>
                </a:solidFill>
                <a:latin typeface="Bahnschrift" pitchFamily="34" charset="0"/>
              </a:rPr>
              <a:t>melewati</a:t>
            </a:r>
            <a:r>
              <a:rPr lang="en-US" sz="2800" dirty="0">
                <a:solidFill>
                  <a:prstClr val="black"/>
                </a:solidFill>
                <a:latin typeface="Bahnschrift" pitchFamily="34" charset="0"/>
              </a:rPr>
              <a:t> loop </a:t>
            </a:r>
            <a:r>
              <a:rPr lang="en-US" sz="2800" dirty="0" err="1" smtClean="0">
                <a:solidFill>
                  <a:prstClr val="black"/>
                </a:solidFill>
                <a:latin typeface="Bahnschrift" pitchFamily="34" charset="0"/>
              </a:rPr>
              <a:t>tersebut</a:t>
            </a:r>
            <a:r>
              <a:rPr lang="en-US" sz="2800" dirty="0" smtClean="0">
                <a:solidFill>
                  <a:prstClr val="black"/>
                </a:solidFill>
                <a:latin typeface="Bahnschrift" pitchFamily="34" charset="0"/>
              </a:rPr>
              <a:t>.</a:t>
            </a:r>
          </a:p>
          <a:p>
            <a:pPr marL="971550" lvl="1" indent="-514350" algn="just">
              <a:buFont typeface="+mj-lt"/>
              <a:buAutoNum type="arabicPeriod"/>
            </a:pPr>
            <a:r>
              <a:rPr lang="en-US" sz="2800" dirty="0" err="1">
                <a:solidFill>
                  <a:prstClr val="black"/>
                </a:solidFill>
                <a:latin typeface="Bahnschrift" pitchFamily="34" charset="0"/>
              </a:rPr>
              <a:t>Abaikan</a:t>
            </a:r>
            <a:r>
              <a:rPr lang="en-US" sz="2800" dirty="0">
                <a:solidFill>
                  <a:prstClr val="black"/>
                </a:solidFill>
                <a:latin typeface="Bahnschrift" pitchFamily="34" charset="0"/>
              </a:rPr>
              <a:t> </a:t>
            </a:r>
            <a:r>
              <a:rPr lang="en-US" sz="2800" dirty="0" err="1">
                <a:solidFill>
                  <a:prstClr val="black"/>
                </a:solidFill>
                <a:latin typeface="Bahnschrift" pitchFamily="34" charset="0"/>
              </a:rPr>
              <a:t>keselurhan</a:t>
            </a:r>
            <a:r>
              <a:rPr lang="en-US" sz="2800" dirty="0">
                <a:solidFill>
                  <a:prstClr val="black"/>
                </a:solidFill>
                <a:latin typeface="Bahnschrift" pitchFamily="34" charset="0"/>
              </a:rPr>
              <a:t> loop</a:t>
            </a:r>
          </a:p>
          <a:p>
            <a:pPr marL="971550" lvl="1" indent="-514350" algn="just">
              <a:buFont typeface="+mj-lt"/>
              <a:buAutoNum type="arabicPeriod"/>
            </a:pPr>
            <a:r>
              <a:rPr lang="en-US" sz="2800" dirty="0" err="1">
                <a:solidFill>
                  <a:prstClr val="black"/>
                </a:solidFill>
                <a:latin typeface="Bahnschrift" pitchFamily="34" charset="0"/>
              </a:rPr>
              <a:t>Hanya</a:t>
            </a:r>
            <a:r>
              <a:rPr lang="en-US" sz="2800" dirty="0">
                <a:solidFill>
                  <a:prstClr val="black"/>
                </a:solidFill>
                <a:latin typeface="Bahnschrift" pitchFamily="34" charset="0"/>
              </a:rPr>
              <a:t> </a:t>
            </a:r>
            <a:r>
              <a:rPr lang="en-US" sz="2800" dirty="0" err="1">
                <a:solidFill>
                  <a:prstClr val="black"/>
                </a:solidFill>
                <a:latin typeface="Bahnschrift" pitchFamily="34" charset="0"/>
              </a:rPr>
              <a:t>satu</a:t>
            </a:r>
            <a:r>
              <a:rPr lang="en-US" sz="2800" dirty="0">
                <a:solidFill>
                  <a:prstClr val="black"/>
                </a:solidFill>
                <a:latin typeface="Bahnschrift" pitchFamily="34" charset="0"/>
              </a:rPr>
              <a:t> yang </a:t>
            </a:r>
            <a:r>
              <a:rPr lang="en-US" sz="2800" dirty="0" err="1">
                <a:solidFill>
                  <a:prstClr val="black"/>
                </a:solidFill>
                <a:latin typeface="Bahnschrift" pitchFamily="34" charset="0"/>
              </a:rPr>
              <a:t>melewati</a:t>
            </a:r>
            <a:r>
              <a:rPr lang="en-US" sz="2800" dirty="0">
                <a:solidFill>
                  <a:prstClr val="black"/>
                </a:solidFill>
                <a:latin typeface="Bahnschrift" pitchFamily="34" charset="0"/>
              </a:rPr>
              <a:t> loop</a:t>
            </a:r>
          </a:p>
          <a:p>
            <a:pPr marL="971550" lvl="1" indent="-514350" algn="just">
              <a:buFont typeface="+mj-lt"/>
              <a:buAutoNum type="arabicPeriod"/>
            </a:pPr>
            <a:r>
              <a:rPr lang="en-US" sz="2800" dirty="0" err="1">
                <a:solidFill>
                  <a:prstClr val="black"/>
                </a:solidFill>
                <a:latin typeface="Bahnschrift" pitchFamily="34" charset="0"/>
              </a:rPr>
              <a:t>Dua</a:t>
            </a:r>
            <a:r>
              <a:rPr lang="en-US" sz="2800" dirty="0">
                <a:solidFill>
                  <a:prstClr val="black"/>
                </a:solidFill>
                <a:latin typeface="Bahnschrift" pitchFamily="34" charset="0"/>
              </a:rPr>
              <a:t> yang </a:t>
            </a:r>
            <a:r>
              <a:rPr lang="en-US" sz="2800" dirty="0" err="1">
                <a:solidFill>
                  <a:prstClr val="black"/>
                </a:solidFill>
                <a:latin typeface="Bahnschrift" pitchFamily="34" charset="0"/>
              </a:rPr>
              <a:t>melewati</a:t>
            </a:r>
            <a:r>
              <a:rPr lang="en-US" sz="2800" dirty="0">
                <a:solidFill>
                  <a:prstClr val="black"/>
                </a:solidFill>
                <a:latin typeface="Bahnschrift" pitchFamily="34" charset="0"/>
              </a:rPr>
              <a:t> loop</a:t>
            </a:r>
          </a:p>
          <a:p>
            <a:pPr marL="971550" lvl="1" indent="-514350" algn="just">
              <a:buFont typeface="+mj-lt"/>
              <a:buAutoNum type="arabicPeriod"/>
            </a:pPr>
            <a:r>
              <a:rPr lang="en-US" sz="2800" dirty="0">
                <a:solidFill>
                  <a:prstClr val="black"/>
                </a:solidFill>
                <a:latin typeface="Bahnschrift" pitchFamily="34" charset="0"/>
              </a:rPr>
              <a:t>m </a:t>
            </a:r>
            <a:r>
              <a:rPr lang="en-US" sz="2800" dirty="0" err="1">
                <a:solidFill>
                  <a:prstClr val="black"/>
                </a:solidFill>
                <a:latin typeface="Bahnschrift" pitchFamily="34" charset="0"/>
              </a:rPr>
              <a:t>melewati</a:t>
            </a:r>
            <a:r>
              <a:rPr lang="en-US" sz="2800" dirty="0">
                <a:solidFill>
                  <a:prstClr val="black"/>
                </a:solidFill>
                <a:latin typeface="Bahnschrift" pitchFamily="34" charset="0"/>
              </a:rPr>
              <a:t> loop </a:t>
            </a:r>
            <a:r>
              <a:rPr lang="en-US" sz="2800" dirty="0" err="1">
                <a:solidFill>
                  <a:prstClr val="black"/>
                </a:solidFill>
                <a:latin typeface="Bahnschrift" pitchFamily="34" charset="0"/>
              </a:rPr>
              <a:t>diman</a:t>
            </a:r>
            <a:r>
              <a:rPr lang="en-US" sz="2800" dirty="0">
                <a:solidFill>
                  <a:prstClr val="black"/>
                </a:solidFill>
                <a:latin typeface="Bahnschrift" pitchFamily="34" charset="0"/>
              </a:rPr>
              <a:t> m &lt; n</a:t>
            </a:r>
          </a:p>
          <a:p>
            <a:pPr marL="971550" lvl="1" indent="-514350" algn="just">
              <a:buFont typeface="+mj-lt"/>
              <a:buAutoNum type="arabicPeriod"/>
            </a:pPr>
            <a:r>
              <a:rPr lang="en-US" sz="2800" dirty="0">
                <a:solidFill>
                  <a:prstClr val="black"/>
                </a:solidFill>
                <a:latin typeface="Bahnschrift" pitchFamily="34" charset="0"/>
              </a:rPr>
              <a:t>n – 1, n, n+1 </a:t>
            </a:r>
            <a:r>
              <a:rPr lang="en-US" sz="2800" dirty="0" err="1">
                <a:solidFill>
                  <a:prstClr val="black"/>
                </a:solidFill>
                <a:latin typeface="Bahnschrift" pitchFamily="34" charset="0"/>
              </a:rPr>
              <a:t>melewati</a:t>
            </a:r>
            <a:r>
              <a:rPr lang="en-US" sz="2800" dirty="0">
                <a:solidFill>
                  <a:prstClr val="black"/>
                </a:solidFill>
                <a:latin typeface="Bahnschrift" pitchFamily="34" charset="0"/>
              </a:rPr>
              <a:t> loop</a:t>
            </a:r>
          </a:p>
          <a:p>
            <a:pPr algn="just"/>
            <a:endParaRPr lang="en-US" sz="2800" b="1" dirty="0" smtClean="0">
              <a:solidFill>
                <a:prstClr val="black"/>
              </a:solidFill>
              <a:latin typeface="Bahnschrift" pitchFamily="34" charset="0"/>
            </a:endParaRPr>
          </a:p>
          <a:p>
            <a:pPr marL="457200" lvl="0" indent="-457200">
              <a:buFont typeface="Wingdings" pitchFamily="2" charset="2"/>
              <a:buChar char="q"/>
            </a:pPr>
            <a:r>
              <a:rPr lang="id-ID" sz="2800" b="1" dirty="0">
                <a:latin typeface="Bahnschrift" pitchFamily="34" charset="0"/>
              </a:rPr>
              <a:t>Loop tersarang</a:t>
            </a:r>
            <a:r>
              <a:rPr lang="id-ID" sz="2800" dirty="0">
                <a:latin typeface="Bahnschrift" pitchFamily="34" charset="0"/>
              </a:rPr>
              <a:t>. Bila kita ingin memperluas pendekatan pengujian bagi loop sederhana ke loop tersarang, jumlah pengujian mungkin akan berkembang secara geometris sesuai tingkat pertambahan persarangan sehingga sejumlah pengujian menjadi tidak praktis. Beizer mengusulkan suatu pendekatan yang membantu mengurangi jumlah pengujian :</a:t>
            </a:r>
            <a:endParaRPr lang="en-US" sz="2800" dirty="0">
              <a:latin typeface="Bahnschrift" pitchFamily="34" charset="0"/>
            </a:endParaRPr>
          </a:p>
          <a:p>
            <a:pPr marL="971550" lvl="1" indent="-514350">
              <a:buFont typeface="+mj-lt"/>
              <a:buAutoNum type="arabicPeriod"/>
            </a:pPr>
            <a:r>
              <a:rPr lang="id-ID" sz="2800" dirty="0">
                <a:latin typeface="Bahnschrift" pitchFamily="34" charset="0"/>
              </a:rPr>
              <a:t>Mulai pada loop yang paling dalam. Atur sema loop ke nilai </a:t>
            </a:r>
            <a:r>
              <a:rPr lang="id-ID" sz="2800" dirty="0" smtClean="0">
                <a:latin typeface="Bahnschrift" pitchFamily="34" charset="0"/>
              </a:rPr>
              <a:t>minimum.</a:t>
            </a:r>
            <a:endParaRPr lang="en-US" sz="2800" dirty="0">
              <a:latin typeface="Bahnschrift" pitchFamily="34" charset="0"/>
            </a:endParaRPr>
          </a:p>
          <a:p>
            <a:pPr marL="971550" lvl="1" indent="-514350">
              <a:buFont typeface="+mj-lt"/>
              <a:buAutoNum type="arabicPeriod"/>
            </a:pPr>
            <a:r>
              <a:rPr lang="id-ID" sz="2800" dirty="0" smtClean="0">
                <a:latin typeface="Bahnschrift" pitchFamily="34" charset="0"/>
              </a:rPr>
              <a:t>Lakukan </a:t>
            </a:r>
            <a:r>
              <a:rPr lang="id-ID" sz="2800" dirty="0">
                <a:latin typeface="Bahnschrift" pitchFamily="34" charset="0"/>
              </a:rPr>
              <a:t>pengujian loop sederhana untuk loop yang paling dalam sementara menjaga loop yang paling luar pada nilai parameter iterasi minimumnya (misal pencacah loop). Tambahkan pengujian yang lain untuk nilai out of range aau nilaiyang tidak </a:t>
            </a:r>
            <a:r>
              <a:rPr lang="id-ID" sz="2800" dirty="0" smtClean="0">
                <a:latin typeface="Bahnschrift" pitchFamily="34" charset="0"/>
              </a:rPr>
              <a:t>diperbolehkan</a:t>
            </a:r>
            <a:endParaRPr lang="en-US" sz="2800" dirty="0">
              <a:latin typeface="Bahnschrift" pitchFamily="34" charset="0"/>
            </a:endParaRPr>
          </a:p>
          <a:p>
            <a:pPr marL="971550" lvl="1" indent="-514350">
              <a:buFont typeface="+mj-lt"/>
              <a:buAutoNum type="arabicPeriod"/>
            </a:pPr>
            <a:r>
              <a:rPr lang="id-ID" sz="2800" dirty="0" smtClean="0">
                <a:latin typeface="Bahnschrift" pitchFamily="34" charset="0"/>
              </a:rPr>
              <a:t>Bekerja </a:t>
            </a:r>
            <a:r>
              <a:rPr lang="id-ID" sz="2800" dirty="0">
                <a:latin typeface="Bahnschrift" pitchFamily="34" charset="0"/>
              </a:rPr>
              <a:t>menuju ke luar, dengan melakukan pengujian untuk loop selanjutnya, teteapi menjaga semua loop bagian luar yang lain pada nilai minimumnya dan loop tersarang lainnya pada harga “tertentu</a:t>
            </a:r>
            <a:r>
              <a:rPr lang="id-ID" sz="2800" dirty="0" smtClean="0">
                <a:latin typeface="Bahnschrift" pitchFamily="34" charset="0"/>
              </a:rPr>
              <a:t>”.</a:t>
            </a:r>
            <a:endParaRPr lang="en-US" sz="2800" dirty="0">
              <a:latin typeface="Bahnschrift" pitchFamily="34" charset="0"/>
            </a:endParaRPr>
          </a:p>
          <a:p>
            <a:pPr marL="971550" lvl="1" indent="-514350">
              <a:buFont typeface="+mj-lt"/>
              <a:buAutoNum type="arabicPeriod"/>
            </a:pPr>
            <a:r>
              <a:rPr lang="id-ID" sz="2800" dirty="0" smtClean="0">
                <a:latin typeface="Bahnschrift" pitchFamily="34" charset="0"/>
              </a:rPr>
              <a:t>Lanjutkan </a:t>
            </a:r>
            <a:r>
              <a:rPr lang="id-ID" sz="2800" dirty="0">
                <a:latin typeface="Bahnschrift" pitchFamily="34" charset="0"/>
              </a:rPr>
              <a:t>sampai semua loop telah tersarang.</a:t>
            </a:r>
            <a:endParaRPr lang="en-US" sz="2800" dirty="0">
              <a:latin typeface="Bahnschrift" pitchFamily="34" charset="0"/>
            </a:endParaRPr>
          </a:p>
          <a:p>
            <a:pPr marL="457200" indent="-457200" algn="just">
              <a:buFont typeface="Wingdings" pitchFamily="2" charset="2"/>
              <a:buChar char="q"/>
            </a:pPr>
            <a:endParaRPr lang="en-US" sz="2800" b="1" dirty="0" smtClean="0">
              <a:solidFill>
                <a:prstClr val="black"/>
              </a:solidFill>
              <a:latin typeface="Bahnschrift" pitchFamily="34" charset="0"/>
            </a:endParaRPr>
          </a:p>
        </p:txBody>
      </p:sp>
    </p:spTree>
    <p:extLst>
      <p:ext uri="{BB962C8B-B14F-4D97-AF65-F5344CB8AC3E}">
        <p14:creationId xmlns:p14="http://schemas.microsoft.com/office/powerpoint/2010/main" val="3897482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DFA"/>
        </a:solidFill>
        <a:effectLst/>
      </p:bgPr>
    </p:bg>
    <p:spTree>
      <p:nvGrpSpPr>
        <p:cNvPr id="1" name=""/>
        <p:cNvGrpSpPr/>
        <p:nvPr/>
      </p:nvGrpSpPr>
      <p:grpSpPr>
        <a:xfrm>
          <a:off x="0" y="0"/>
          <a:ext cx="0" cy="0"/>
          <a:chOff x="0" y="0"/>
          <a:chExt cx="0" cy="0"/>
        </a:xfrm>
      </p:grpSpPr>
      <p:sp>
        <p:nvSpPr>
          <p:cNvPr id="2" name="Freeform 2"/>
          <p:cNvSpPr/>
          <p:nvPr/>
        </p:nvSpPr>
        <p:spPr>
          <a:xfrm>
            <a:off x="-731723" y="-1717585"/>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238342" y="364962"/>
            <a:ext cx="17602745" cy="9946580"/>
          </a:xfrm>
          <a:custGeom>
            <a:avLst/>
            <a:gdLst/>
            <a:ahLst/>
            <a:cxnLst/>
            <a:rect l="l" t="t" r="r" b="b"/>
            <a:pathLst>
              <a:path w="14621190" h="7948611">
                <a:moveTo>
                  <a:pt x="0" y="0"/>
                </a:moveTo>
                <a:lnTo>
                  <a:pt x="14621191" y="0"/>
                </a:lnTo>
                <a:lnTo>
                  <a:pt x="14621191" y="7948611"/>
                </a:lnTo>
                <a:lnTo>
                  <a:pt x="0" y="7948611"/>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6" name="Freeform 6"/>
          <p:cNvSpPr/>
          <p:nvPr/>
        </p:nvSpPr>
        <p:spPr>
          <a:xfrm flipV="1">
            <a:off x="-538641" y="9162648"/>
            <a:ext cx="3461259" cy="898231"/>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7" name="Freeform 7"/>
          <p:cNvSpPr/>
          <p:nvPr/>
        </p:nvSpPr>
        <p:spPr>
          <a:xfrm rot="1077083">
            <a:off x="15317295" y="9024026"/>
            <a:ext cx="695336" cy="662466"/>
          </a:xfrm>
          <a:custGeom>
            <a:avLst/>
            <a:gdLst/>
            <a:ahLst/>
            <a:cxnLst/>
            <a:rect l="l" t="t" r="r" b="b"/>
            <a:pathLst>
              <a:path w="695336" h="662466">
                <a:moveTo>
                  <a:pt x="0" y="0"/>
                </a:moveTo>
                <a:lnTo>
                  <a:pt x="695337" y="0"/>
                </a:lnTo>
                <a:lnTo>
                  <a:pt x="695337" y="662466"/>
                </a:lnTo>
                <a:lnTo>
                  <a:pt x="0" y="662466"/>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a:ln cap="sq">
            <a:noFill/>
            <a:prstDash val="solid"/>
            <a:miter/>
          </a:ln>
        </p:spPr>
      </p:sp>
      <p:grpSp>
        <p:nvGrpSpPr>
          <p:cNvPr id="8" name="Group 8"/>
          <p:cNvGrpSpPr/>
          <p:nvPr/>
        </p:nvGrpSpPr>
        <p:grpSpPr>
          <a:xfrm>
            <a:off x="923597" y="6998243"/>
            <a:ext cx="210207" cy="21020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1" name="Group 11"/>
          <p:cNvGrpSpPr/>
          <p:nvPr/>
        </p:nvGrpSpPr>
        <p:grpSpPr>
          <a:xfrm>
            <a:off x="3283169" y="1134403"/>
            <a:ext cx="210207" cy="21020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4" name="Group 14"/>
          <p:cNvGrpSpPr/>
          <p:nvPr/>
        </p:nvGrpSpPr>
        <p:grpSpPr>
          <a:xfrm>
            <a:off x="17259300" y="8952442"/>
            <a:ext cx="210207" cy="21020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0" name="Group 20"/>
          <p:cNvGrpSpPr/>
          <p:nvPr/>
        </p:nvGrpSpPr>
        <p:grpSpPr>
          <a:xfrm>
            <a:off x="5879784" y="9567315"/>
            <a:ext cx="210207" cy="210207"/>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3" name="Group 23"/>
          <p:cNvGrpSpPr/>
          <p:nvPr/>
        </p:nvGrpSpPr>
        <p:grpSpPr>
          <a:xfrm>
            <a:off x="11523839" y="1340348"/>
            <a:ext cx="210207" cy="210207"/>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2" name="Group 32"/>
          <p:cNvGrpSpPr/>
          <p:nvPr/>
        </p:nvGrpSpPr>
        <p:grpSpPr>
          <a:xfrm>
            <a:off x="413662" y="2687833"/>
            <a:ext cx="210207" cy="210207"/>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4" name="TextBox 3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5" name="Group 35"/>
          <p:cNvGrpSpPr/>
          <p:nvPr/>
        </p:nvGrpSpPr>
        <p:grpSpPr>
          <a:xfrm>
            <a:off x="11096596" y="9355259"/>
            <a:ext cx="210207" cy="210207"/>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8" name="Group 38"/>
          <p:cNvGrpSpPr/>
          <p:nvPr/>
        </p:nvGrpSpPr>
        <p:grpSpPr>
          <a:xfrm>
            <a:off x="14129076" y="9777521"/>
            <a:ext cx="210207" cy="210207"/>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40" name="TextBox 4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1" name="Group 41"/>
          <p:cNvGrpSpPr/>
          <p:nvPr/>
        </p:nvGrpSpPr>
        <p:grpSpPr>
          <a:xfrm>
            <a:off x="713390" y="5669002"/>
            <a:ext cx="210207" cy="210207"/>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3" name="TextBox 4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4" name="Group 44"/>
          <p:cNvGrpSpPr/>
          <p:nvPr/>
        </p:nvGrpSpPr>
        <p:grpSpPr>
          <a:xfrm>
            <a:off x="17392538" y="5563899"/>
            <a:ext cx="210207" cy="210207"/>
            <a:chOff x="0" y="0"/>
            <a:chExt cx="812800" cy="812800"/>
          </a:xfrm>
        </p:grpSpPr>
        <p:sp>
          <p:nvSpPr>
            <p:cNvPr id="45" name="Freeform 4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46" name="TextBox 4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sp>
        <p:nvSpPr>
          <p:cNvPr id="50" name="TextBox 50"/>
          <p:cNvSpPr txBox="1"/>
          <p:nvPr/>
        </p:nvSpPr>
        <p:spPr>
          <a:xfrm>
            <a:off x="1308362" y="1957936"/>
            <a:ext cx="14986019" cy="5416868"/>
          </a:xfrm>
          <a:prstGeom prst="rect">
            <a:avLst/>
          </a:prstGeom>
        </p:spPr>
        <p:txBody>
          <a:bodyPr wrap="square" lIns="0" tIns="0" rIns="0" bIns="0" rtlCol="0" anchor="t">
            <a:spAutoFit/>
          </a:bodyPr>
          <a:lstStyle/>
          <a:p>
            <a:pPr marL="457200" indent="-457200" algn="just">
              <a:buFont typeface="Wingdings" pitchFamily="2" charset="2"/>
              <a:buChar char="q"/>
            </a:pPr>
            <a:r>
              <a:rPr lang="id-ID" sz="3200" b="1" dirty="0">
                <a:latin typeface="Bahnschrift" pitchFamily="34" charset="0"/>
              </a:rPr>
              <a:t>Loop terangkai</a:t>
            </a:r>
            <a:r>
              <a:rPr lang="id-ID" sz="3200" dirty="0">
                <a:latin typeface="Bahnschrift" pitchFamily="34" charset="0"/>
              </a:rPr>
              <a:t>. </a:t>
            </a:r>
            <a:endParaRPr lang="en-US" sz="3200" dirty="0" smtClean="0">
              <a:latin typeface="Bahnschrift" pitchFamily="34" charset="0"/>
            </a:endParaRPr>
          </a:p>
          <a:p>
            <a:pPr algn="just"/>
            <a:r>
              <a:rPr lang="en-US" sz="3200" dirty="0">
                <a:latin typeface="Bahnschrift" pitchFamily="34" charset="0"/>
              </a:rPr>
              <a:t>	</a:t>
            </a:r>
            <a:r>
              <a:rPr lang="id-ID" sz="3200" dirty="0" smtClean="0">
                <a:latin typeface="Bahnschrift" pitchFamily="34" charset="0"/>
              </a:rPr>
              <a:t>Loop </a:t>
            </a:r>
            <a:r>
              <a:rPr lang="id-ID" sz="3200" dirty="0">
                <a:latin typeface="Bahnschrift" pitchFamily="34" charset="0"/>
              </a:rPr>
              <a:t>terangkai dapat diuji denganmenggunakan pendekatan yang ditentukan </a:t>
            </a:r>
            <a:r>
              <a:rPr lang="id-ID" sz="3200" dirty="0" smtClean="0">
                <a:latin typeface="Bahnschrift" pitchFamily="34" charset="0"/>
              </a:rPr>
              <a:t>untuk</a:t>
            </a:r>
            <a:r>
              <a:rPr lang="en-US" sz="3200" dirty="0" smtClean="0">
                <a:latin typeface="Bahnschrift" pitchFamily="34" charset="0"/>
              </a:rPr>
              <a:t> 	</a:t>
            </a:r>
            <a:r>
              <a:rPr lang="id-ID" sz="3200" dirty="0" smtClean="0">
                <a:latin typeface="Bahnschrift" pitchFamily="34" charset="0"/>
              </a:rPr>
              <a:t>loop </a:t>
            </a:r>
            <a:r>
              <a:rPr lang="id-ID" sz="3200" dirty="0">
                <a:latin typeface="Bahnschrift" pitchFamily="34" charset="0"/>
              </a:rPr>
              <a:t>sederhana bila masing-masing dari loop itu independen terhadap yang lain. </a:t>
            </a:r>
            <a:r>
              <a:rPr lang="en-US" sz="3200" dirty="0" smtClean="0">
                <a:latin typeface="Bahnschrift" pitchFamily="34" charset="0"/>
              </a:rPr>
              <a:t>	</a:t>
            </a:r>
            <a:r>
              <a:rPr lang="id-ID" sz="3200" dirty="0" smtClean="0">
                <a:latin typeface="Bahnschrift" pitchFamily="34" charset="0"/>
              </a:rPr>
              <a:t>Tetapi </a:t>
            </a:r>
            <a:r>
              <a:rPr lang="id-ID" sz="3200" dirty="0">
                <a:latin typeface="Bahnschrift" pitchFamily="34" charset="0"/>
              </a:rPr>
              <a:t>bila dua loop dirangkai dan pencacah loop untuk loop 1 digunakan sebagai </a:t>
            </a:r>
            <a:r>
              <a:rPr lang="en-US" sz="3200" dirty="0" smtClean="0">
                <a:latin typeface="Bahnschrift" pitchFamily="34" charset="0"/>
              </a:rPr>
              <a:t>	</a:t>
            </a:r>
            <a:r>
              <a:rPr lang="id-ID" sz="3200" dirty="0" smtClean="0">
                <a:latin typeface="Bahnschrift" pitchFamily="34" charset="0"/>
              </a:rPr>
              <a:t>harga </a:t>
            </a:r>
            <a:r>
              <a:rPr lang="id-ID" sz="3200" dirty="0">
                <a:latin typeface="Bahnschrift" pitchFamily="34" charset="0"/>
              </a:rPr>
              <a:t>awal untuk loop 2, kemudian loop tersebut menjadi tidak independen, maka </a:t>
            </a:r>
            <a:r>
              <a:rPr lang="en-US" sz="3200" dirty="0" smtClean="0">
                <a:latin typeface="Bahnschrift" pitchFamily="34" charset="0"/>
              </a:rPr>
              <a:t>	</a:t>
            </a:r>
            <a:r>
              <a:rPr lang="id-ID" sz="3200" dirty="0" smtClean="0">
                <a:latin typeface="Bahnschrift" pitchFamily="34" charset="0"/>
              </a:rPr>
              <a:t>pendekatan </a:t>
            </a:r>
            <a:r>
              <a:rPr lang="id-ID" sz="3200" dirty="0">
                <a:latin typeface="Bahnschrift" pitchFamily="34" charset="0"/>
              </a:rPr>
              <a:t>diaplikasikan ke loop tersarang direkomendasi</a:t>
            </a:r>
            <a:r>
              <a:rPr lang="id-ID" sz="3200" dirty="0" smtClean="0">
                <a:latin typeface="Bahnschrift" pitchFamily="34" charset="0"/>
              </a:rPr>
              <a:t>.</a:t>
            </a:r>
            <a:endParaRPr lang="en-US" sz="3200" dirty="0" smtClean="0">
              <a:latin typeface="Bahnschrift" pitchFamily="34" charset="0"/>
            </a:endParaRPr>
          </a:p>
          <a:p>
            <a:pPr marL="457200" lvl="0" indent="-457200" algn="just">
              <a:buFont typeface="Wingdings" pitchFamily="2" charset="2"/>
              <a:buChar char="q"/>
            </a:pPr>
            <a:r>
              <a:rPr lang="id-ID" sz="3200" b="1" dirty="0">
                <a:latin typeface="Bahnschrift" pitchFamily="34" charset="0"/>
              </a:rPr>
              <a:t>Loop tidak terstruktur</a:t>
            </a:r>
            <a:r>
              <a:rPr lang="id-ID" sz="3200" dirty="0">
                <a:latin typeface="Bahnschrift" pitchFamily="34" charset="0"/>
              </a:rPr>
              <a:t>. </a:t>
            </a:r>
            <a:endParaRPr lang="en-US" sz="3200" dirty="0" smtClean="0">
              <a:latin typeface="Bahnschrift" pitchFamily="34" charset="0"/>
            </a:endParaRPr>
          </a:p>
          <a:p>
            <a:pPr lvl="0" algn="just"/>
            <a:r>
              <a:rPr lang="en-US" sz="3200" dirty="0">
                <a:latin typeface="Bahnschrift" pitchFamily="34" charset="0"/>
              </a:rPr>
              <a:t>	</a:t>
            </a:r>
            <a:r>
              <a:rPr lang="id-ID" sz="3200" dirty="0" smtClean="0">
                <a:latin typeface="Bahnschrift" pitchFamily="34" charset="0"/>
              </a:rPr>
              <a:t>Kapan </a:t>
            </a:r>
            <a:r>
              <a:rPr lang="id-ID" sz="3200" dirty="0">
                <a:latin typeface="Bahnschrift" pitchFamily="34" charset="0"/>
              </a:rPr>
              <a:t>saja memungkinkan kelas loop ini harus didesain lagi untuk mencerminkan </a:t>
            </a:r>
            <a:r>
              <a:rPr lang="en-US" sz="3200" dirty="0" smtClean="0">
                <a:latin typeface="Bahnschrift" pitchFamily="34" charset="0"/>
              </a:rPr>
              <a:t>	</a:t>
            </a:r>
            <a:r>
              <a:rPr lang="id-ID" sz="3200" dirty="0" smtClean="0">
                <a:latin typeface="Bahnschrift" pitchFamily="34" charset="0"/>
              </a:rPr>
              <a:t>penggunaan </a:t>
            </a:r>
            <a:r>
              <a:rPr lang="id-ID" sz="3200" dirty="0">
                <a:latin typeface="Bahnschrift" pitchFamily="34" charset="0"/>
              </a:rPr>
              <a:t>konsepsi pemrograman terstruktur.</a:t>
            </a:r>
            <a:endParaRPr lang="en-US" sz="3200" dirty="0">
              <a:latin typeface="Bahnschrift" pitchFamily="34" charset="0"/>
            </a:endParaRPr>
          </a:p>
          <a:p>
            <a:pPr algn="just"/>
            <a:endParaRPr lang="en-US" sz="3200" dirty="0">
              <a:solidFill>
                <a:prstClr val="black"/>
              </a:solidFill>
              <a:latin typeface="Bahnschrift" pitchFamily="34" charset="0"/>
            </a:endParaRPr>
          </a:p>
        </p:txBody>
      </p:sp>
    </p:spTree>
    <p:extLst>
      <p:ext uri="{BB962C8B-B14F-4D97-AF65-F5344CB8AC3E}">
        <p14:creationId xmlns:p14="http://schemas.microsoft.com/office/powerpoint/2010/main" val="3897482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DFA"/>
        </a:solidFill>
        <a:effectLst/>
      </p:bgPr>
    </p:bg>
    <p:spTree>
      <p:nvGrpSpPr>
        <p:cNvPr id="1" name=""/>
        <p:cNvGrpSpPr/>
        <p:nvPr/>
      </p:nvGrpSpPr>
      <p:grpSpPr>
        <a:xfrm>
          <a:off x="0" y="0"/>
          <a:ext cx="0" cy="0"/>
          <a:chOff x="0" y="0"/>
          <a:chExt cx="0" cy="0"/>
        </a:xfrm>
      </p:grpSpPr>
      <p:sp>
        <p:nvSpPr>
          <p:cNvPr id="2" name="Freeform 2"/>
          <p:cNvSpPr/>
          <p:nvPr/>
        </p:nvSpPr>
        <p:spPr>
          <a:xfrm>
            <a:off x="-2362200" y="-1942887"/>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Freeform 5"/>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4">
              <a:extLst>
                <a:ext uri="{96DAC541-7B7A-43D3-8B79-37D633B846F1}">
                  <asvg:svgBlip xmlns="" xmlns:asvg="http://schemas.microsoft.com/office/drawing/2016/SVG/main" r:embed="rId7"/>
                </a:ext>
              </a:extLst>
            </a:blip>
            <a:stretch>
              <a:fillRect/>
            </a:stretch>
          </a:blipFill>
        </p:spPr>
      </p:sp>
      <p:sp>
        <p:nvSpPr>
          <p:cNvPr id="6" name="Freeform 6"/>
          <p:cNvSpPr/>
          <p:nvPr/>
        </p:nvSpPr>
        <p:spPr>
          <a:xfrm flipV="1">
            <a:off x="-538641" y="8455721"/>
            <a:ext cx="3461259" cy="1605159"/>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4">
              <a:extLst>
                <a:ext uri="{96DAC541-7B7A-43D3-8B79-37D633B846F1}">
                  <asvg:svgBlip xmlns="" xmlns:asvg="http://schemas.microsoft.com/office/drawing/2016/SVG/main" r:embed="rId7"/>
                </a:ext>
              </a:extLst>
            </a:blip>
            <a:stretch>
              <a:fillRect/>
            </a:stretch>
          </a:blipFill>
        </p:spPr>
      </p:sp>
      <p:grpSp>
        <p:nvGrpSpPr>
          <p:cNvPr id="7" name="Group 7"/>
          <p:cNvGrpSpPr/>
          <p:nvPr/>
        </p:nvGrpSpPr>
        <p:grpSpPr>
          <a:xfrm>
            <a:off x="923597" y="6998243"/>
            <a:ext cx="210207" cy="21020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0" name="Group 10"/>
          <p:cNvGrpSpPr/>
          <p:nvPr/>
        </p:nvGrpSpPr>
        <p:grpSpPr>
          <a:xfrm>
            <a:off x="3283169" y="1134403"/>
            <a:ext cx="210207" cy="21020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3" name="Group 13"/>
          <p:cNvGrpSpPr/>
          <p:nvPr/>
        </p:nvGrpSpPr>
        <p:grpSpPr>
          <a:xfrm>
            <a:off x="17259300" y="8952442"/>
            <a:ext cx="210207" cy="210207"/>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6" name="Group 16"/>
          <p:cNvGrpSpPr/>
          <p:nvPr/>
        </p:nvGrpSpPr>
        <p:grpSpPr>
          <a:xfrm>
            <a:off x="17497641" y="2687833"/>
            <a:ext cx="210207" cy="210207"/>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9" name="Group 19"/>
          <p:cNvGrpSpPr/>
          <p:nvPr/>
        </p:nvGrpSpPr>
        <p:grpSpPr>
          <a:xfrm>
            <a:off x="5879784" y="9567315"/>
            <a:ext cx="210207" cy="210207"/>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2" name="Group 22"/>
          <p:cNvGrpSpPr/>
          <p:nvPr/>
        </p:nvGrpSpPr>
        <p:grpSpPr>
          <a:xfrm>
            <a:off x="11523839" y="1340348"/>
            <a:ext cx="210207" cy="210207"/>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4" name="TextBox 2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5" name="Group 25"/>
          <p:cNvGrpSpPr/>
          <p:nvPr/>
        </p:nvGrpSpPr>
        <p:grpSpPr>
          <a:xfrm>
            <a:off x="13639912" y="654220"/>
            <a:ext cx="210207" cy="210207"/>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27" name="TextBox 2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8" name="Group 28"/>
          <p:cNvGrpSpPr/>
          <p:nvPr/>
        </p:nvGrpSpPr>
        <p:grpSpPr>
          <a:xfrm>
            <a:off x="9326622" y="818493"/>
            <a:ext cx="210207" cy="210207"/>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30" name="TextBox 3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1" name="Group 31"/>
          <p:cNvGrpSpPr/>
          <p:nvPr/>
        </p:nvGrpSpPr>
        <p:grpSpPr>
          <a:xfrm>
            <a:off x="413662" y="2687833"/>
            <a:ext cx="210207" cy="210207"/>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3" name="TextBox 3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4" name="Group 34"/>
          <p:cNvGrpSpPr/>
          <p:nvPr/>
        </p:nvGrpSpPr>
        <p:grpSpPr>
          <a:xfrm>
            <a:off x="11096596" y="9355259"/>
            <a:ext cx="210207" cy="210207"/>
            <a:chOff x="0" y="0"/>
            <a:chExt cx="812800" cy="812800"/>
          </a:xfrm>
        </p:grpSpPr>
        <p:sp>
          <p:nvSpPr>
            <p:cNvPr id="35" name="Freeform 3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6" name="TextBox 3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7" name="Group 37"/>
          <p:cNvGrpSpPr/>
          <p:nvPr/>
        </p:nvGrpSpPr>
        <p:grpSpPr>
          <a:xfrm>
            <a:off x="14129076" y="9777521"/>
            <a:ext cx="210207" cy="210207"/>
            <a:chOff x="0" y="0"/>
            <a:chExt cx="812800" cy="812800"/>
          </a:xfrm>
        </p:grpSpPr>
        <p:sp>
          <p:nvSpPr>
            <p:cNvPr id="38" name="Freeform 3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39" name="TextBox 3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0" name="Group 40"/>
          <p:cNvGrpSpPr/>
          <p:nvPr/>
        </p:nvGrpSpPr>
        <p:grpSpPr>
          <a:xfrm>
            <a:off x="713390" y="5669002"/>
            <a:ext cx="210207" cy="210207"/>
            <a:chOff x="0" y="0"/>
            <a:chExt cx="812800" cy="812800"/>
          </a:xfrm>
        </p:grpSpPr>
        <p:sp>
          <p:nvSpPr>
            <p:cNvPr id="41" name="Freeform 4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2" name="TextBox 4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3" name="Group 43"/>
          <p:cNvGrpSpPr/>
          <p:nvPr/>
        </p:nvGrpSpPr>
        <p:grpSpPr>
          <a:xfrm>
            <a:off x="17392538" y="5563899"/>
            <a:ext cx="210207" cy="210207"/>
            <a:chOff x="0" y="0"/>
            <a:chExt cx="812800" cy="812800"/>
          </a:xfrm>
        </p:grpSpPr>
        <p:sp>
          <p:nvSpPr>
            <p:cNvPr id="44" name="Freeform 4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45" name="TextBox 4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sp>
        <p:nvSpPr>
          <p:cNvPr id="46" name="TextBox 46"/>
          <p:cNvSpPr txBox="1"/>
          <p:nvPr/>
        </p:nvSpPr>
        <p:spPr>
          <a:xfrm>
            <a:off x="630796" y="352777"/>
            <a:ext cx="15202419" cy="9694962"/>
          </a:xfrm>
          <a:prstGeom prst="rect">
            <a:avLst/>
          </a:prstGeom>
        </p:spPr>
        <p:txBody>
          <a:bodyPr wrap="square" lIns="0" tIns="0" rIns="0" bIns="0" rtlCol="0" anchor="t">
            <a:spAutoFit/>
          </a:bodyPr>
          <a:lstStyle/>
          <a:p>
            <a:pPr marL="323850" lvl="1" algn="just">
              <a:lnSpc>
                <a:spcPts val="3600"/>
              </a:lnSpc>
            </a:pPr>
            <a:r>
              <a:rPr lang="en-US" sz="3000" b="1" dirty="0" smtClean="0">
                <a:solidFill>
                  <a:prstClr val="black"/>
                </a:solidFill>
                <a:latin typeface="Bahnschrift" pitchFamily="34" charset="0"/>
              </a:rPr>
              <a:t>8. </a:t>
            </a:r>
            <a:r>
              <a:rPr lang="en-US" sz="3000" b="1" dirty="0" err="1" smtClean="0">
                <a:solidFill>
                  <a:prstClr val="black"/>
                </a:solidFill>
                <a:latin typeface="Bahnschrift" pitchFamily="34" charset="0"/>
              </a:rPr>
              <a:t>Pengujian</a:t>
            </a:r>
            <a:r>
              <a:rPr lang="en-US" sz="3000" b="1" dirty="0" smtClean="0">
                <a:solidFill>
                  <a:prstClr val="black"/>
                </a:solidFill>
                <a:latin typeface="Bahnschrift" pitchFamily="34" charset="0"/>
              </a:rPr>
              <a:t> Black-Box</a:t>
            </a:r>
          </a:p>
          <a:p>
            <a:pPr marL="323850" lvl="1" algn="just">
              <a:lnSpc>
                <a:spcPts val="3600"/>
              </a:lnSpc>
            </a:pPr>
            <a:r>
              <a:rPr lang="en-US" sz="3000" b="1" dirty="0" err="1" smtClean="0">
                <a:solidFill>
                  <a:prstClr val="black">
                    <a:lumMod val="75000"/>
                    <a:lumOff val="25000"/>
                  </a:prstClr>
                </a:solidFill>
                <a:latin typeface="Bahnschrift" pitchFamily="34" charset="0"/>
              </a:rPr>
              <a:t>Pengujian</a:t>
            </a:r>
            <a:r>
              <a:rPr lang="en-US" sz="3000" b="1" dirty="0" smtClean="0">
                <a:solidFill>
                  <a:prstClr val="black">
                    <a:lumMod val="75000"/>
                    <a:lumOff val="25000"/>
                  </a:prstClr>
                </a:solidFill>
                <a:latin typeface="Bahnschrift" pitchFamily="34" charset="0"/>
              </a:rPr>
              <a:t> black-box </a:t>
            </a:r>
            <a:r>
              <a:rPr lang="en-US" sz="3000" b="1" dirty="0" err="1" smtClean="0">
                <a:solidFill>
                  <a:prstClr val="black">
                    <a:lumMod val="75000"/>
                    <a:lumOff val="25000"/>
                  </a:prstClr>
                </a:solidFill>
                <a:latin typeface="Bahnschrift" pitchFamily="34" charset="0"/>
              </a:rPr>
              <a:t>berfokus</a:t>
            </a:r>
            <a:r>
              <a:rPr lang="en-US" sz="3000" b="1" dirty="0" smtClean="0">
                <a:solidFill>
                  <a:prstClr val="black">
                    <a:lumMod val="75000"/>
                    <a:lumOff val="25000"/>
                  </a:prstClr>
                </a:solidFill>
                <a:latin typeface="Bahnschrift" pitchFamily="34" charset="0"/>
              </a:rPr>
              <a:t> </a:t>
            </a:r>
            <a:r>
              <a:rPr lang="en-US" sz="3000" b="1" dirty="0" err="1" smtClean="0">
                <a:solidFill>
                  <a:prstClr val="black">
                    <a:lumMod val="75000"/>
                    <a:lumOff val="25000"/>
                  </a:prstClr>
                </a:solidFill>
                <a:latin typeface="Bahnschrift" pitchFamily="34" charset="0"/>
              </a:rPr>
              <a:t>pada</a:t>
            </a:r>
            <a:r>
              <a:rPr lang="en-US" sz="3000" b="1" dirty="0" smtClean="0">
                <a:solidFill>
                  <a:prstClr val="black">
                    <a:lumMod val="75000"/>
                    <a:lumOff val="25000"/>
                  </a:prstClr>
                </a:solidFill>
                <a:latin typeface="Bahnschrift" pitchFamily="34" charset="0"/>
              </a:rPr>
              <a:t> </a:t>
            </a:r>
            <a:r>
              <a:rPr lang="en-US" sz="3000" b="1" dirty="0" err="1" smtClean="0">
                <a:solidFill>
                  <a:prstClr val="black">
                    <a:lumMod val="75000"/>
                    <a:lumOff val="25000"/>
                  </a:prstClr>
                </a:solidFill>
                <a:latin typeface="Bahnschrift" pitchFamily="34" charset="0"/>
              </a:rPr>
              <a:t>persyaratan</a:t>
            </a:r>
            <a:r>
              <a:rPr lang="en-US" sz="3000" b="1" dirty="0" smtClean="0">
                <a:solidFill>
                  <a:prstClr val="black">
                    <a:lumMod val="75000"/>
                    <a:lumOff val="25000"/>
                  </a:prstClr>
                </a:solidFill>
                <a:latin typeface="Bahnschrift" pitchFamily="34" charset="0"/>
              </a:rPr>
              <a:t> </a:t>
            </a:r>
            <a:r>
              <a:rPr lang="en-US" sz="3000" b="1" dirty="0" err="1" smtClean="0">
                <a:solidFill>
                  <a:prstClr val="black">
                    <a:lumMod val="75000"/>
                    <a:lumOff val="25000"/>
                  </a:prstClr>
                </a:solidFill>
                <a:latin typeface="Bahnschrift" pitchFamily="34" charset="0"/>
              </a:rPr>
              <a:t>fungsional</a:t>
            </a:r>
            <a:r>
              <a:rPr lang="en-US" sz="3000" b="1" dirty="0" smtClean="0">
                <a:solidFill>
                  <a:prstClr val="black">
                    <a:lumMod val="75000"/>
                    <a:lumOff val="25000"/>
                  </a:prstClr>
                </a:solidFill>
                <a:latin typeface="Bahnschrift" pitchFamily="34" charset="0"/>
              </a:rPr>
              <a:t> </a:t>
            </a:r>
            <a:r>
              <a:rPr lang="en-US" sz="3000" b="1" dirty="0" err="1" smtClean="0">
                <a:solidFill>
                  <a:prstClr val="black">
                    <a:lumMod val="75000"/>
                    <a:lumOff val="25000"/>
                  </a:prstClr>
                </a:solidFill>
                <a:latin typeface="Bahnschrift" pitchFamily="34" charset="0"/>
              </a:rPr>
              <a:t>perangkat</a:t>
            </a:r>
            <a:r>
              <a:rPr lang="en-US" sz="3000" b="1" dirty="0" smtClean="0">
                <a:solidFill>
                  <a:prstClr val="black">
                    <a:lumMod val="75000"/>
                    <a:lumOff val="25000"/>
                  </a:prstClr>
                </a:solidFill>
                <a:latin typeface="Bahnschrift" pitchFamily="34" charset="0"/>
              </a:rPr>
              <a:t> </a:t>
            </a:r>
            <a:r>
              <a:rPr lang="en-US" sz="3000" b="1" dirty="0" err="1" smtClean="0">
                <a:solidFill>
                  <a:prstClr val="black">
                    <a:lumMod val="75000"/>
                    <a:lumOff val="25000"/>
                  </a:prstClr>
                </a:solidFill>
                <a:latin typeface="Bahnschrift" pitchFamily="34" charset="0"/>
              </a:rPr>
              <a:t>lunak</a:t>
            </a:r>
            <a:r>
              <a:rPr lang="en-US" sz="3000" b="1" dirty="0" smtClean="0">
                <a:solidFill>
                  <a:prstClr val="black">
                    <a:lumMod val="75000"/>
                    <a:lumOff val="25000"/>
                  </a:prstClr>
                </a:solidFill>
                <a:latin typeface="Bahnschrift" pitchFamily="34" charset="0"/>
              </a:rPr>
              <a:t>. </a:t>
            </a:r>
            <a:r>
              <a:rPr lang="en-US" sz="3000" b="1" dirty="0" err="1" smtClean="0">
                <a:solidFill>
                  <a:prstClr val="black">
                    <a:lumMod val="75000"/>
                    <a:lumOff val="25000"/>
                  </a:prstClr>
                </a:solidFill>
                <a:latin typeface="Bahnschrift" pitchFamily="34" charset="0"/>
              </a:rPr>
              <a:t>Dengan</a:t>
            </a:r>
            <a:r>
              <a:rPr lang="en-US" sz="3000" b="1" dirty="0" smtClean="0">
                <a:solidFill>
                  <a:prstClr val="black">
                    <a:lumMod val="75000"/>
                    <a:lumOff val="25000"/>
                  </a:prstClr>
                </a:solidFill>
                <a:latin typeface="Bahnschrift" pitchFamily="34" charset="0"/>
              </a:rPr>
              <a:t> </a:t>
            </a:r>
            <a:r>
              <a:rPr lang="en-US" sz="3000" b="1" dirty="0" err="1" smtClean="0">
                <a:solidFill>
                  <a:prstClr val="black">
                    <a:lumMod val="75000"/>
                    <a:lumOff val="25000"/>
                  </a:prstClr>
                </a:solidFill>
                <a:latin typeface="Bahnschrift" pitchFamily="34" charset="0"/>
              </a:rPr>
              <a:t>demikian</a:t>
            </a:r>
            <a:r>
              <a:rPr lang="en-US" sz="3000" b="1" dirty="0" smtClean="0">
                <a:solidFill>
                  <a:prstClr val="black">
                    <a:lumMod val="75000"/>
                    <a:lumOff val="25000"/>
                  </a:prstClr>
                </a:solidFill>
                <a:latin typeface="Bahnschrift" pitchFamily="34" charset="0"/>
              </a:rPr>
              <a:t>, </a:t>
            </a:r>
            <a:r>
              <a:rPr lang="en-US" sz="3000" b="1" dirty="0" err="1" smtClean="0">
                <a:solidFill>
                  <a:prstClr val="black">
                    <a:lumMod val="75000"/>
                    <a:lumOff val="25000"/>
                  </a:prstClr>
                </a:solidFill>
                <a:latin typeface="Bahnschrift" pitchFamily="34" charset="0"/>
              </a:rPr>
              <a:t>pengjian</a:t>
            </a:r>
            <a:r>
              <a:rPr lang="en-US" sz="3000" b="1" dirty="0" smtClean="0">
                <a:solidFill>
                  <a:prstClr val="black">
                    <a:lumMod val="75000"/>
                    <a:lumOff val="25000"/>
                  </a:prstClr>
                </a:solidFill>
                <a:latin typeface="Bahnschrift" pitchFamily="34" charset="0"/>
              </a:rPr>
              <a:t> black-box </a:t>
            </a:r>
            <a:r>
              <a:rPr lang="en-US" sz="3000" b="1" dirty="0" err="1" smtClean="0">
                <a:solidFill>
                  <a:prstClr val="black">
                    <a:lumMod val="75000"/>
                    <a:lumOff val="25000"/>
                  </a:prstClr>
                </a:solidFill>
                <a:latin typeface="Bahnschrift" pitchFamily="34" charset="0"/>
              </a:rPr>
              <a:t>memungkinkan</a:t>
            </a:r>
            <a:r>
              <a:rPr lang="en-US" sz="3000" b="1" dirty="0" smtClean="0">
                <a:solidFill>
                  <a:prstClr val="black">
                    <a:lumMod val="75000"/>
                    <a:lumOff val="25000"/>
                  </a:prstClr>
                </a:solidFill>
                <a:latin typeface="Bahnschrift" pitchFamily="34" charset="0"/>
              </a:rPr>
              <a:t> </a:t>
            </a:r>
            <a:r>
              <a:rPr lang="en-US" sz="3000" b="1" dirty="0" err="1" smtClean="0">
                <a:solidFill>
                  <a:prstClr val="black">
                    <a:lumMod val="75000"/>
                    <a:lumOff val="25000"/>
                  </a:prstClr>
                </a:solidFill>
                <a:latin typeface="Bahnschrift" pitchFamily="34" charset="0"/>
              </a:rPr>
              <a:t>perekayasa</a:t>
            </a:r>
            <a:r>
              <a:rPr lang="en-US" sz="3000" b="1" dirty="0" smtClean="0">
                <a:solidFill>
                  <a:prstClr val="black">
                    <a:lumMod val="75000"/>
                    <a:lumOff val="25000"/>
                  </a:prstClr>
                </a:solidFill>
                <a:latin typeface="Bahnschrift" pitchFamily="34" charset="0"/>
              </a:rPr>
              <a:t> </a:t>
            </a:r>
            <a:r>
              <a:rPr lang="en-US" sz="3000" b="1" dirty="0" err="1" smtClean="0">
                <a:solidFill>
                  <a:prstClr val="black">
                    <a:lumMod val="75000"/>
                    <a:lumOff val="25000"/>
                  </a:prstClr>
                </a:solidFill>
                <a:latin typeface="Bahnschrift" pitchFamily="34" charset="0"/>
              </a:rPr>
              <a:t>perangkat</a:t>
            </a:r>
            <a:r>
              <a:rPr lang="en-US" sz="3000" b="1" dirty="0" smtClean="0">
                <a:solidFill>
                  <a:prstClr val="black">
                    <a:lumMod val="75000"/>
                    <a:lumOff val="25000"/>
                  </a:prstClr>
                </a:solidFill>
                <a:latin typeface="Bahnschrift" pitchFamily="34" charset="0"/>
              </a:rPr>
              <a:t> </a:t>
            </a:r>
            <a:r>
              <a:rPr lang="en-US" sz="3000" b="1" dirty="0" err="1" smtClean="0">
                <a:solidFill>
                  <a:prstClr val="black">
                    <a:lumMod val="75000"/>
                    <a:lumOff val="25000"/>
                  </a:prstClr>
                </a:solidFill>
                <a:latin typeface="Bahnschrift" pitchFamily="34" charset="0"/>
              </a:rPr>
              <a:t>lunak</a:t>
            </a:r>
            <a:r>
              <a:rPr lang="en-US" sz="3000" b="1" dirty="0" smtClean="0">
                <a:solidFill>
                  <a:prstClr val="black">
                    <a:lumMod val="75000"/>
                    <a:lumOff val="25000"/>
                  </a:prstClr>
                </a:solidFill>
                <a:latin typeface="Bahnschrift" pitchFamily="34" charset="0"/>
              </a:rPr>
              <a:t> </a:t>
            </a:r>
            <a:r>
              <a:rPr lang="en-US" sz="3000" b="1" dirty="0" err="1" smtClean="0">
                <a:solidFill>
                  <a:prstClr val="black">
                    <a:lumMod val="75000"/>
                    <a:lumOff val="25000"/>
                  </a:prstClr>
                </a:solidFill>
                <a:latin typeface="Bahnschrift" pitchFamily="34" charset="0"/>
              </a:rPr>
              <a:t>mendapatkan</a:t>
            </a:r>
            <a:r>
              <a:rPr lang="en-US" sz="3000" b="1" dirty="0" smtClean="0">
                <a:solidFill>
                  <a:prstClr val="black">
                    <a:lumMod val="75000"/>
                    <a:lumOff val="25000"/>
                  </a:prstClr>
                </a:solidFill>
                <a:latin typeface="Bahnschrift" pitchFamily="34" charset="0"/>
              </a:rPr>
              <a:t> </a:t>
            </a:r>
            <a:r>
              <a:rPr lang="en-US" sz="3000" b="1" dirty="0" err="1" smtClean="0">
                <a:solidFill>
                  <a:prstClr val="black">
                    <a:lumMod val="75000"/>
                    <a:lumOff val="25000"/>
                  </a:prstClr>
                </a:solidFill>
                <a:latin typeface="Bahnschrift" pitchFamily="34" charset="0"/>
              </a:rPr>
              <a:t>serangkaian</a:t>
            </a:r>
            <a:r>
              <a:rPr lang="en-US" sz="3000" b="1" dirty="0" smtClean="0">
                <a:solidFill>
                  <a:prstClr val="black">
                    <a:lumMod val="75000"/>
                    <a:lumOff val="25000"/>
                  </a:prstClr>
                </a:solidFill>
                <a:latin typeface="Bahnschrift" pitchFamily="34" charset="0"/>
              </a:rPr>
              <a:t> </a:t>
            </a:r>
            <a:r>
              <a:rPr lang="en-US" sz="3000" b="1" dirty="0" err="1" smtClean="0">
                <a:solidFill>
                  <a:prstClr val="black">
                    <a:lumMod val="75000"/>
                    <a:lumOff val="25000"/>
                  </a:prstClr>
                </a:solidFill>
                <a:latin typeface="Bahnschrift" pitchFamily="34" charset="0"/>
              </a:rPr>
              <a:t>kondisi</a:t>
            </a:r>
            <a:r>
              <a:rPr lang="en-US" sz="3000" b="1" dirty="0" smtClean="0">
                <a:solidFill>
                  <a:prstClr val="black">
                    <a:lumMod val="75000"/>
                    <a:lumOff val="25000"/>
                  </a:prstClr>
                </a:solidFill>
                <a:latin typeface="Bahnschrift" pitchFamily="34" charset="0"/>
              </a:rPr>
              <a:t> input yang </a:t>
            </a:r>
            <a:r>
              <a:rPr lang="en-US" sz="3000" b="1" dirty="0" err="1" smtClean="0">
                <a:solidFill>
                  <a:prstClr val="black">
                    <a:lumMod val="75000"/>
                    <a:lumOff val="25000"/>
                  </a:prstClr>
                </a:solidFill>
                <a:latin typeface="Bahnschrift" pitchFamily="34" charset="0"/>
              </a:rPr>
              <a:t>sepenuhnya</a:t>
            </a:r>
            <a:r>
              <a:rPr lang="en-US" sz="3000" b="1" dirty="0" smtClean="0">
                <a:solidFill>
                  <a:prstClr val="black">
                    <a:lumMod val="75000"/>
                    <a:lumOff val="25000"/>
                  </a:prstClr>
                </a:solidFill>
                <a:latin typeface="Bahnschrift" pitchFamily="34" charset="0"/>
              </a:rPr>
              <a:t> </a:t>
            </a:r>
            <a:r>
              <a:rPr lang="en-US" sz="3000" b="1" dirty="0" err="1" smtClean="0">
                <a:solidFill>
                  <a:prstClr val="black">
                    <a:lumMod val="75000"/>
                    <a:lumOff val="25000"/>
                  </a:prstClr>
                </a:solidFill>
                <a:latin typeface="Bahnschrift" pitchFamily="34" charset="0"/>
              </a:rPr>
              <a:t>menggunakan</a:t>
            </a:r>
            <a:r>
              <a:rPr lang="en-US" sz="3000" b="1" dirty="0" smtClean="0">
                <a:solidFill>
                  <a:prstClr val="black">
                    <a:lumMod val="75000"/>
                    <a:lumOff val="25000"/>
                  </a:prstClr>
                </a:solidFill>
                <a:latin typeface="Bahnschrift" pitchFamily="34" charset="0"/>
              </a:rPr>
              <a:t> </a:t>
            </a:r>
            <a:r>
              <a:rPr lang="en-US" sz="3000" b="1" dirty="0" err="1" smtClean="0">
                <a:solidFill>
                  <a:prstClr val="black">
                    <a:lumMod val="75000"/>
                    <a:lumOff val="25000"/>
                  </a:prstClr>
                </a:solidFill>
                <a:latin typeface="Bahnschrift" pitchFamily="34" charset="0"/>
              </a:rPr>
              <a:t>semua</a:t>
            </a:r>
            <a:r>
              <a:rPr lang="en-US" sz="3000" b="1" dirty="0" smtClean="0">
                <a:solidFill>
                  <a:prstClr val="black">
                    <a:lumMod val="75000"/>
                    <a:lumOff val="25000"/>
                  </a:prstClr>
                </a:solidFill>
                <a:latin typeface="Bahnschrift" pitchFamily="34" charset="0"/>
              </a:rPr>
              <a:t> </a:t>
            </a:r>
            <a:r>
              <a:rPr lang="en-US" sz="3000" b="1" dirty="0" err="1" smtClean="0">
                <a:solidFill>
                  <a:prstClr val="black">
                    <a:lumMod val="75000"/>
                    <a:lumOff val="25000"/>
                  </a:prstClr>
                </a:solidFill>
                <a:latin typeface="Bahnschrift" pitchFamily="34" charset="0"/>
              </a:rPr>
              <a:t>peryaratan</a:t>
            </a:r>
            <a:r>
              <a:rPr lang="en-US" sz="3000" b="1" dirty="0" smtClean="0">
                <a:solidFill>
                  <a:prstClr val="black">
                    <a:lumMod val="75000"/>
                    <a:lumOff val="25000"/>
                  </a:prstClr>
                </a:solidFill>
                <a:latin typeface="Bahnschrift" pitchFamily="34" charset="0"/>
              </a:rPr>
              <a:t> </a:t>
            </a:r>
            <a:r>
              <a:rPr lang="en-US" sz="3000" b="1" dirty="0" err="1" smtClean="0">
                <a:solidFill>
                  <a:prstClr val="black">
                    <a:lumMod val="75000"/>
                    <a:lumOff val="25000"/>
                  </a:prstClr>
                </a:solidFill>
                <a:latin typeface="Bahnschrift" pitchFamily="34" charset="0"/>
              </a:rPr>
              <a:t>fungsional</a:t>
            </a:r>
            <a:r>
              <a:rPr lang="en-US" sz="3000" b="1" dirty="0" smtClean="0">
                <a:solidFill>
                  <a:prstClr val="black">
                    <a:lumMod val="75000"/>
                    <a:lumOff val="25000"/>
                  </a:prstClr>
                </a:solidFill>
                <a:latin typeface="Bahnschrift" pitchFamily="34" charset="0"/>
              </a:rPr>
              <a:t> </a:t>
            </a:r>
            <a:r>
              <a:rPr lang="en-US" sz="3000" b="1" dirty="0" err="1" smtClean="0">
                <a:solidFill>
                  <a:prstClr val="black">
                    <a:lumMod val="75000"/>
                    <a:lumOff val="25000"/>
                  </a:prstClr>
                </a:solidFill>
                <a:latin typeface="Bahnschrift" pitchFamily="34" charset="0"/>
              </a:rPr>
              <a:t>untuk</a:t>
            </a:r>
            <a:r>
              <a:rPr lang="en-US" sz="3000" b="1" dirty="0" smtClean="0">
                <a:solidFill>
                  <a:prstClr val="black">
                    <a:lumMod val="75000"/>
                    <a:lumOff val="25000"/>
                  </a:prstClr>
                </a:solidFill>
                <a:latin typeface="Bahnschrift" pitchFamily="34" charset="0"/>
              </a:rPr>
              <a:t> </a:t>
            </a:r>
            <a:r>
              <a:rPr lang="en-US" sz="3000" b="1" dirty="0" err="1" smtClean="0">
                <a:solidFill>
                  <a:prstClr val="black">
                    <a:lumMod val="75000"/>
                    <a:lumOff val="25000"/>
                  </a:prstClr>
                </a:solidFill>
                <a:latin typeface="Bahnschrift" pitchFamily="34" charset="0"/>
              </a:rPr>
              <a:t>suatu</a:t>
            </a:r>
            <a:r>
              <a:rPr lang="en-US" sz="3000" b="1" dirty="0" smtClean="0">
                <a:solidFill>
                  <a:prstClr val="black">
                    <a:lumMod val="75000"/>
                    <a:lumOff val="25000"/>
                  </a:prstClr>
                </a:solidFill>
                <a:latin typeface="Bahnschrift" pitchFamily="34" charset="0"/>
              </a:rPr>
              <a:t> program.</a:t>
            </a:r>
          </a:p>
          <a:p>
            <a:pPr marL="323850" lvl="1" algn="just">
              <a:lnSpc>
                <a:spcPts val="3600"/>
              </a:lnSpc>
            </a:pPr>
            <a:r>
              <a:rPr lang="en-US" sz="3000" b="1" dirty="0" err="1" smtClean="0">
                <a:solidFill>
                  <a:prstClr val="black">
                    <a:lumMod val="75000"/>
                    <a:lumOff val="25000"/>
                  </a:prstClr>
                </a:solidFill>
                <a:latin typeface="Bahnschrift" pitchFamily="34" charset="0"/>
              </a:rPr>
              <a:t>Pengujian</a:t>
            </a:r>
            <a:r>
              <a:rPr lang="en-US" sz="3000" b="1" dirty="0" smtClean="0">
                <a:solidFill>
                  <a:prstClr val="black">
                    <a:lumMod val="75000"/>
                    <a:lumOff val="25000"/>
                  </a:prstClr>
                </a:solidFill>
                <a:latin typeface="Bahnschrift" pitchFamily="34" charset="0"/>
              </a:rPr>
              <a:t> black-box </a:t>
            </a:r>
            <a:r>
              <a:rPr lang="en-US" sz="3000" b="1" dirty="0" err="1" smtClean="0">
                <a:solidFill>
                  <a:prstClr val="black">
                    <a:lumMod val="75000"/>
                    <a:lumOff val="25000"/>
                  </a:prstClr>
                </a:solidFill>
                <a:latin typeface="Bahnschrift" pitchFamily="34" charset="0"/>
              </a:rPr>
              <a:t>berusaha</a:t>
            </a:r>
            <a:r>
              <a:rPr lang="en-US" sz="3000" b="1" dirty="0" smtClean="0">
                <a:solidFill>
                  <a:prstClr val="black">
                    <a:lumMod val="75000"/>
                    <a:lumOff val="25000"/>
                  </a:prstClr>
                </a:solidFill>
                <a:latin typeface="Bahnschrift" pitchFamily="34" charset="0"/>
              </a:rPr>
              <a:t> </a:t>
            </a:r>
            <a:r>
              <a:rPr lang="en-US" sz="3000" b="1" dirty="0" err="1" smtClean="0">
                <a:solidFill>
                  <a:prstClr val="black">
                    <a:lumMod val="75000"/>
                    <a:lumOff val="25000"/>
                  </a:prstClr>
                </a:solidFill>
                <a:latin typeface="Bahnschrift" pitchFamily="34" charset="0"/>
              </a:rPr>
              <a:t>menemukan</a:t>
            </a:r>
            <a:r>
              <a:rPr lang="en-US" sz="3000" b="1" dirty="0" smtClean="0">
                <a:solidFill>
                  <a:prstClr val="black">
                    <a:lumMod val="75000"/>
                    <a:lumOff val="25000"/>
                  </a:prstClr>
                </a:solidFill>
                <a:latin typeface="Bahnschrift" pitchFamily="34" charset="0"/>
              </a:rPr>
              <a:t> </a:t>
            </a:r>
            <a:r>
              <a:rPr lang="en-US" sz="3000" b="1" dirty="0" err="1" smtClean="0">
                <a:solidFill>
                  <a:prstClr val="black">
                    <a:lumMod val="75000"/>
                    <a:lumOff val="25000"/>
                  </a:prstClr>
                </a:solidFill>
                <a:latin typeface="Bahnschrift" pitchFamily="34" charset="0"/>
              </a:rPr>
              <a:t>kesalahan</a:t>
            </a:r>
            <a:r>
              <a:rPr lang="en-US" sz="3000" b="1" dirty="0" smtClean="0">
                <a:solidFill>
                  <a:prstClr val="black">
                    <a:lumMod val="75000"/>
                    <a:lumOff val="25000"/>
                  </a:prstClr>
                </a:solidFill>
                <a:latin typeface="Bahnschrift" pitchFamily="34" charset="0"/>
              </a:rPr>
              <a:t> </a:t>
            </a:r>
            <a:r>
              <a:rPr lang="en-US" sz="3000" b="1" dirty="0" err="1" smtClean="0">
                <a:solidFill>
                  <a:prstClr val="black">
                    <a:lumMod val="75000"/>
                    <a:lumOff val="25000"/>
                  </a:prstClr>
                </a:solidFill>
                <a:latin typeface="Bahnschrift" pitchFamily="34" charset="0"/>
              </a:rPr>
              <a:t>dalam</a:t>
            </a:r>
            <a:r>
              <a:rPr lang="en-US" sz="3000" b="1" dirty="0" smtClean="0">
                <a:solidFill>
                  <a:prstClr val="black">
                    <a:lumMod val="75000"/>
                    <a:lumOff val="25000"/>
                  </a:prstClr>
                </a:solidFill>
                <a:latin typeface="Bahnschrift" pitchFamily="34" charset="0"/>
              </a:rPr>
              <a:t> </a:t>
            </a:r>
            <a:r>
              <a:rPr lang="en-US" sz="3000" b="1" dirty="0" err="1" smtClean="0">
                <a:solidFill>
                  <a:prstClr val="black">
                    <a:lumMod val="75000"/>
                    <a:lumOff val="25000"/>
                  </a:prstClr>
                </a:solidFill>
                <a:latin typeface="Bahnschrift" pitchFamily="34" charset="0"/>
              </a:rPr>
              <a:t>kategori</a:t>
            </a:r>
            <a:r>
              <a:rPr lang="en-US" sz="3000" b="1" dirty="0" smtClean="0">
                <a:solidFill>
                  <a:prstClr val="black">
                    <a:lumMod val="75000"/>
                    <a:lumOff val="25000"/>
                  </a:prstClr>
                </a:solidFill>
                <a:latin typeface="Bahnschrift" pitchFamily="34" charset="0"/>
              </a:rPr>
              <a:t> </a:t>
            </a:r>
            <a:r>
              <a:rPr lang="en-US" sz="3000" b="1" dirty="0" err="1" smtClean="0">
                <a:solidFill>
                  <a:prstClr val="black">
                    <a:lumMod val="75000"/>
                    <a:lumOff val="25000"/>
                  </a:prstClr>
                </a:solidFill>
                <a:latin typeface="Bahnschrift" pitchFamily="34" charset="0"/>
              </a:rPr>
              <a:t>sebagai</a:t>
            </a:r>
            <a:r>
              <a:rPr lang="en-US" sz="3000" b="1" dirty="0" smtClean="0">
                <a:solidFill>
                  <a:prstClr val="black">
                    <a:lumMod val="75000"/>
                    <a:lumOff val="25000"/>
                  </a:prstClr>
                </a:solidFill>
                <a:latin typeface="Bahnschrift" pitchFamily="34" charset="0"/>
              </a:rPr>
              <a:t> </a:t>
            </a:r>
            <a:r>
              <a:rPr lang="en-US" sz="3000" b="1" dirty="0" err="1" smtClean="0">
                <a:solidFill>
                  <a:prstClr val="black">
                    <a:lumMod val="75000"/>
                    <a:lumOff val="25000"/>
                  </a:prstClr>
                </a:solidFill>
                <a:latin typeface="Bahnschrift" pitchFamily="34" charset="0"/>
              </a:rPr>
              <a:t>berikut</a:t>
            </a:r>
            <a:r>
              <a:rPr lang="en-US" sz="3000" b="1" dirty="0" smtClean="0">
                <a:solidFill>
                  <a:prstClr val="black">
                    <a:lumMod val="75000"/>
                    <a:lumOff val="25000"/>
                  </a:prstClr>
                </a:solidFill>
                <a:latin typeface="Bahnschrift" pitchFamily="34" charset="0"/>
              </a:rPr>
              <a:t> :</a:t>
            </a:r>
          </a:p>
          <a:p>
            <a:pPr marL="323850" lvl="1" algn="just">
              <a:lnSpc>
                <a:spcPts val="3600"/>
              </a:lnSpc>
            </a:pPr>
            <a:r>
              <a:rPr lang="en-US" sz="3000" b="1" dirty="0" smtClean="0">
                <a:solidFill>
                  <a:prstClr val="black">
                    <a:lumMod val="75000"/>
                    <a:lumOff val="25000"/>
                  </a:prstClr>
                </a:solidFill>
                <a:latin typeface="Bahnschrift" pitchFamily="34" charset="0"/>
              </a:rPr>
              <a:t>1.	</a:t>
            </a:r>
            <a:r>
              <a:rPr lang="en-US" sz="3000" b="1" dirty="0" err="1" smtClean="0">
                <a:solidFill>
                  <a:prstClr val="black">
                    <a:lumMod val="75000"/>
                    <a:lumOff val="25000"/>
                  </a:prstClr>
                </a:solidFill>
                <a:latin typeface="Bahnschrift" pitchFamily="34" charset="0"/>
              </a:rPr>
              <a:t>Fungsi-fungsi</a:t>
            </a:r>
            <a:r>
              <a:rPr lang="en-US" sz="3000" b="1" dirty="0" smtClean="0">
                <a:solidFill>
                  <a:prstClr val="black">
                    <a:lumMod val="75000"/>
                    <a:lumOff val="25000"/>
                  </a:prstClr>
                </a:solidFill>
                <a:latin typeface="Bahnschrift" pitchFamily="34" charset="0"/>
              </a:rPr>
              <a:t> yang </a:t>
            </a:r>
            <a:r>
              <a:rPr lang="en-US" sz="3000" b="1" dirty="0" err="1" smtClean="0">
                <a:solidFill>
                  <a:prstClr val="black">
                    <a:lumMod val="75000"/>
                    <a:lumOff val="25000"/>
                  </a:prstClr>
                </a:solidFill>
                <a:latin typeface="Bahnschrift" pitchFamily="34" charset="0"/>
              </a:rPr>
              <a:t>tidak</a:t>
            </a:r>
            <a:r>
              <a:rPr lang="en-US" sz="3000" b="1" dirty="0" smtClean="0">
                <a:solidFill>
                  <a:prstClr val="black">
                    <a:lumMod val="75000"/>
                    <a:lumOff val="25000"/>
                  </a:prstClr>
                </a:solidFill>
                <a:latin typeface="Bahnschrift" pitchFamily="34" charset="0"/>
              </a:rPr>
              <a:t> </a:t>
            </a:r>
            <a:r>
              <a:rPr lang="en-US" sz="3000" b="1" dirty="0" err="1" smtClean="0">
                <a:solidFill>
                  <a:prstClr val="black">
                    <a:lumMod val="75000"/>
                    <a:lumOff val="25000"/>
                  </a:prstClr>
                </a:solidFill>
                <a:latin typeface="Bahnschrift" pitchFamily="34" charset="0"/>
              </a:rPr>
              <a:t>benar</a:t>
            </a:r>
            <a:r>
              <a:rPr lang="en-US" sz="3000" b="1" dirty="0" smtClean="0">
                <a:solidFill>
                  <a:prstClr val="black">
                    <a:lumMod val="75000"/>
                    <a:lumOff val="25000"/>
                  </a:prstClr>
                </a:solidFill>
                <a:latin typeface="Bahnschrift" pitchFamily="34" charset="0"/>
              </a:rPr>
              <a:t> </a:t>
            </a:r>
            <a:r>
              <a:rPr lang="en-US" sz="3000" b="1" dirty="0" err="1" smtClean="0">
                <a:solidFill>
                  <a:prstClr val="black">
                    <a:lumMod val="75000"/>
                    <a:lumOff val="25000"/>
                  </a:prstClr>
                </a:solidFill>
                <a:latin typeface="Bahnschrift" pitchFamily="34" charset="0"/>
              </a:rPr>
              <a:t>atau</a:t>
            </a:r>
            <a:r>
              <a:rPr lang="en-US" sz="3000" b="1" dirty="0" smtClean="0">
                <a:solidFill>
                  <a:prstClr val="black">
                    <a:lumMod val="75000"/>
                    <a:lumOff val="25000"/>
                  </a:prstClr>
                </a:solidFill>
                <a:latin typeface="Bahnschrift" pitchFamily="34" charset="0"/>
              </a:rPr>
              <a:t> </a:t>
            </a:r>
            <a:r>
              <a:rPr lang="en-US" sz="3000" b="1" dirty="0" err="1" smtClean="0">
                <a:solidFill>
                  <a:prstClr val="black">
                    <a:lumMod val="75000"/>
                    <a:lumOff val="25000"/>
                  </a:prstClr>
                </a:solidFill>
                <a:latin typeface="Bahnschrift" pitchFamily="34" charset="0"/>
              </a:rPr>
              <a:t>hilang</a:t>
            </a:r>
            <a:endParaRPr lang="en-US" sz="3000" b="1" dirty="0" smtClean="0">
              <a:solidFill>
                <a:prstClr val="black">
                  <a:lumMod val="75000"/>
                  <a:lumOff val="25000"/>
                </a:prstClr>
              </a:solidFill>
              <a:latin typeface="Bahnschrift" pitchFamily="34" charset="0"/>
            </a:endParaRPr>
          </a:p>
          <a:p>
            <a:pPr marL="323850" lvl="1" algn="just">
              <a:lnSpc>
                <a:spcPts val="3600"/>
              </a:lnSpc>
            </a:pPr>
            <a:r>
              <a:rPr lang="en-US" sz="3000" b="1" dirty="0" smtClean="0">
                <a:solidFill>
                  <a:prstClr val="black">
                    <a:lumMod val="75000"/>
                    <a:lumOff val="25000"/>
                  </a:prstClr>
                </a:solidFill>
                <a:latin typeface="Bahnschrift" pitchFamily="34" charset="0"/>
              </a:rPr>
              <a:t>2.	</a:t>
            </a:r>
            <a:r>
              <a:rPr lang="en-US" sz="3000" b="1" dirty="0" err="1" smtClean="0">
                <a:solidFill>
                  <a:prstClr val="black">
                    <a:lumMod val="75000"/>
                    <a:lumOff val="25000"/>
                  </a:prstClr>
                </a:solidFill>
                <a:latin typeface="Bahnschrift" pitchFamily="34" charset="0"/>
              </a:rPr>
              <a:t>Kesalahan</a:t>
            </a:r>
            <a:r>
              <a:rPr lang="en-US" sz="3000" b="1" dirty="0" smtClean="0">
                <a:solidFill>
                  <a:prstClr val="black">
                    <a:lumMod val="75000"/>
                    <a:lumOff val="25000"/>
                  </a:prstClr>
                </a:solidFill>
                <a:latin typeface="Bahnschrift" pitchFamily="34" charset="0"/>
              </a:rPr>
              <a:t> interface</a:t>
            </a:r>
          </a:p>
          <a:p>
            <a:pPr marL="323850" lvl="1" algn="just">
              <a:lnSpc>
                <a:spcPts val="3600"/>
              </a:lnSpc>
            </a:pPr>
            <a:r>
              <a:rPr lang="en-US" sz="3000" b="1" dirty="0" smtClean="0">
                <a:solidFill>
                  <a:prstClr val="black">
                    <a:lumMod val="75000"/>
                    <a:lumOff val="25000"/>
                  </a:prstClr>
                </a:solidFill>
                <a:latin typeface="Bahnschrift" pitchFamily="34" charset="0"/>
              </a:rPr>
              <a:t>3.	</a:t>
            </a:r>
            <a:r>
              <a:rPr lang="en-US" sz="3000" b="1" dirty="0" err="1" smtClean="0">
                <a:solidFill>
                  <a:prstClr val="black">
                    <a:lumMod val="75000"/>
                    <a:lumOff val="25000"/>
                  </a:prstClr>
                </a:solidFill>
                <a:latin typeface="Bahnschrift" pitchFamily="34" charset="0"/>
              </a:rPr>
              <a:t>Kesalahan</a:t>
            </a:r>
            <a:r>
              <a:rPr lang="en-US" sz="3000" b="1" dirty="0" smtClean="0">
                <a:solidFill>
                  <a:prstClr val="black">
                    <a:lumMod val="75000"/>
                    <a:lumOff val="25000"/>
                  </a:prstClr>
                </a:solidFill>
                <a:latin typeface="Bahnschrift" pitchFamily="34" charset="0"/>
              </a:rPr>
              <a:t> </a:t>
            </a:r>
            <a:r>
              <a:rPr lang="en-US" sz="3000" b="1" dirty="0" err="1" smtClean="0">
                <a:solidFill>
                  <a:prstClr val="black">
                    <a:lumMod val="75000"/>
                    <a:lumOff val="25000"/>
                  </a:prstClr>
                </a:solidFill>
                <a:latin typeface="Bahnschrift" pitchFamily="34" charset="0"/>
              </a:rPr>
              <a:t>dalam</a:t>
            </a:r>
            <a:r>
              <a:rPr lang="en-US" sz="3000" b="1" dirty="0" smtClean="0">
                <a:solidFill>
                  <a:prstClr val="black">
                    <a:lumMod val="75000"/>
                    <a:lumOff val="25000"/>
                  </a:prstClr>
                </a:solidFill>
                <a:latin typeface="Bahnschrift" pitchFamily="34" charset="0"/>
              </a:rPr>
              <a:t> </a:t>
            </a:r>
            <a:r>
              <a:rPr lang="en-US" sz="3000" b="1" dirty="0" err="1" smtClean="0">
                <a:solidFill>
                  <a:prstClr val="black">
                    <a:lumMod val="75000"/>
                    <a:lumOff val="25000"/>
                  </a:prstClr>
                </a:solidFill>
                <a:latin typeface="Bahnschrift" pitchFamily="34" charset="0"/>
              </a:rPr>
              <a:t>struktur</a:t>
            </a:r>
            <a:r>
              <a:rPr lang="en-US" sz="3000" b="1" dirty="0" smtClean="0">
                <a:solidFill>
                  <a:prstClr val="black">
                    <a:lumMod val="75000"/>
                    <a:lumOff val="25000"/>
                  </a:prstClr>
                </a:solidFill>
                <a:latin typeface="Bahnschrift" pitchFamily="34" charset="0"/>
              </a:rPr>
              <a:t> data </a:t>
            </a:r>
            <a:r>
              <a:rPr lang="en-US" sz="3000" b="1" dirty="0" err="1" smtClean="0">
                <a:solidFill>
                  <a:prstClr val="black">
                    <a:lumMod val="75000"/>
                    <a:lumOff val="25000"/>
                  </a:prstClr>
                </a:solidFill>
                <a:latin typeface="Bahnschrift" pitchFamily="34" charset="0"/>
              </a:rPr>
              <a:t>atau</a:t>
            </a:r>
            <a:r>
              <a:rPr lang="en-US" sz="3000" b="1" dirty="0" smtClean="0">
                <a:solidFill>
                  <a:prstClr val="black">
                    <a:lumMod val="75000"/>
                    <a:lumOff val="25000"/>
                  </a:prstClr>
                </a:solidFill>
                <a:latin typeface="Bahnschrift" pitchFamily="34" charset="0"/>
              </a:rPr>
              <a:t> </a:t>
            </a:r>
            <a:r>
              <a:rPr lang="en-US" sz="3000" b="1" dirty="0" err="1" smtClean="0">
                <a:solidFill>
                  <a:prstClr val="black">
                    <a:lumMod val="75000"/>
                    <a:lumOff val="25000"/>
                  </a:prstClr>
                </a:solidFill>
                <a:latin typeface="Bahnschrift" pitchFamily="34" charset="0"/>
              </a:rPr>
              <a:t>akses</a:t>
            </a:r>
            <a:r>
              <a:rPr lang="en-US" sz="3000" b="1" dirty="0" smtClean="0">
                <a:solidFill>
                  <a:prstClr val="black">
                    <a:lumMod val="75000"/>
                    <a:lumOff val="25000"/>
                  </a:prstClr>
                </a:solidFill>
                <a:latin typeface="Bahnschrift" pitchFamily="34" charset="0"/>
              </a:rPr>
              <a:t> database </a:t>
            </a:r>
            <a:r>
              <a:rPr lang="en-US" sz="3000" b="1" dirty="0" err="1" smtClean="0">
                <a:solidFill>
                  <a:prstClr val="black">
                    <a:lumMod val="75000"/>
                    <a:lumOff val="25000"/>
                  </a:prstClr>
                </a:solidFill>
                <a:latin typeface="Bahnschrift" pitchFamily="34" charset="0"/>
              </a:rPr>
              <a:t>eksternal</a:t>
            </a:r>
            <a:endParaRPr lang="en-US" sz="3000" b="1" dirty="0" smtClean="0">
              <a:solidFill>
                <a:prstClr val="black">
                  <a:lumMod val="75000"/>
                  <a:lumOff val="25000"/>
                </a:prstClr>
              </a:solidFill>
              <a:latin typeface="Bahnschrift" pitchFamily="34" charset="0"/>
            </a:endParaRPr>
          </a:p>
          <a:p>
            <a:pPr marL="323850" lvl="1" algn="just">
              <a:lnSpc>
                <a:spcPts val="3600"/>
              </a:lnSpc>
            </a:pPr>
            <a:r>
              <a:rPr lang="en-US" sz="3000" b="1" dirty="0" smtClean="0">
                <a:solidFill>
                  <a:prstClr val="black">
                    <a:lumMod val="75000"/>
                    <a:lumOff val="25000"/>
                  </a:prstClr>
                </a:solidFill>
                <a:latin typeface="Bahnschrift" pitchFamily="34" charset="0"/>
              </a:rPr>
              <a:t>4.	</a:t>
            </a:r>
            <a:r>
              <a:rPr lang="en-US" sz="3000" b="1" dirty="0" err="1" smtClean="0">
                <a:solidFill>
                  <a:prstClr val="black">
                    <a:lumMod val="75000"/>
                    <a:lumOff val="25000"/>
                  </a:prstClr>
                </a:solidFill>
                <a:latin typeface="Bahnschrift" pitchFamily="34" charset="0"/>
              </a:rPr>
              <a:t>Kesalhan</a:t>
            </a:r>
            <a:r>
              <a:rPr lang="en-US" sz="3000" b="1" dirty="0" smtClean="0">
                <a:solidFill>
                  <a:prstClr val="black">
                    <a:lumMod val="75000"/>
                    <a:lumOff val="25000"/>
                  </a:prstClr>
                </a:solidFill>
                <a:latin typeface="Bahnschrift" pitchFamily="34" charset="0"/>
              </a:rPr>
              <a:t> </a:t>
            </a:r>
            <a:r>
              <a:rPr lang="en-US" sz="3000" b="1" dirty="0" err="1" smtClean="0">
                <a:solidFill>
                  <a:prstClr val="black">
                    <a:lumMod val="75000"/>
                    <a:lumOff val="25000"/>
                  </a:prstClr>
                </a:solidFill>
                <a:latin typeface="Bahnschrift" pitchFamily="34" charset="0"/>
              </a:rPr>
              <a:t>kinerja</a:t>
            </a:r>
            <a:endParaRPr lang="en-US" sz="3000" b="1" dirty="0" smtClean="0">
              <a:solidFill>
                <a:prstClr val="black">
                  <a:lumMod val="75000"/>
                  <a:lumOff val="25000"/>
                </a:prstClr>
              </a:solidFill>
              <a:latin typeface="Bahnschrift" pitchFamily="34" charset="0"/>
            </a:endParaRPr>
          </a:p>
          <a:p>
            <a:pPr marL="838200" lvl="1" indent="-514350" algn="just">
              <a:lnSpc>
                <a:spcPts val="3600"/>
              </a:lnSpc>
              <a:buAutoNum type="arabicPeriod" startAt="5"/>
            </a:pPr>
            <a:r>
              <a:rPr lang="en-US" sz="3000" b="1" dirty="0" err="1" smtClean="0">
                <a:solidFill>
                  <a:prstClr val="black">
                    <a:lumMod val="75000"/>
                    <a:lumOff val="25000"/>
                  </a:prstClr>
                </a:solidFill>
                <a:latin typeface="Bahnschrift" pitchFamily="34" charset="0"/>
              </a:rPr>
              <a:t>Inisialisasi</a:t>
            </a:r>
            <a:r>
              <a:rPr lang="en-US" sz="3000" b="1" dirty="0" smtClean="0">
                <a:solidFill>
                  <a:prstClr val="black">
                    <a:lumMod val="75000"/>
                    <a:lumOff val="25000"/>
                  </a:prstClr>
                </a:solidFill>
                <a:latin typeface="Bahnschrift" pitchFamily="34" charset="0"/>
              </a:rPr>
              <a:t> </a:t>
            </a:r>
            <a:r>
              <a:rPr lang="en-US" sz="3000" b="1" dirty="0" err="1" smtClean="0">
                <a:solidFill>
                  <a:prstClr val="black">
                    <a:lumMod val="75000"/>
                    <a:lumOff val="25000"/>
                  </a:prstClr>
                </a:solidFill>
                <a:latin typeface="Bahnschrift" pitchFamily="34" charset="0"/>
              </a:rPr>
              <a:t>dan</a:t>
            </a:r>
            <a:r>
              <a:rPr lang="en-US" sz="3000" b="1" dirty="0" smtClean="0">
                <a:solidFill>
                  <a:prstClr val="black">
                    <a:lumMod val="75000"/>
                    <a:lumOff val="25000"/>
                  </a:prstClr>
                </a:solidFill>
                <a:latin typeface="Bahnschrift" pitchFamily="34" charset="0"/>
              </a:rPr>
              <a:t> </a:t>
            </a:r>
            <a:r>
              <a:rPr lang="en-US" sz="3000" b="1" dirty="0" err="1" smtClean="0">
                <a:solidFill>
                  <a:prstClr val="black">
                    <a:lumMod val="75000"/>
                    <a:lumOff val="25000"/>
                  </a:prstClr>
                </a:solidFill>
                <a:latin typeface="Bahnschrift" pitchFamily="34" charset="0"/>
              </a:rPr>
              <a:t>kesalahan</a:t>
            </a:r>
            <a:r>
              <a:rPr lang="en-US" sz="3000" b="1" dirty="0" smtClean="0">
                <a:solidFill>
                  <a:prstClr val="black">
                    <a:lumMod val="75000"/>
                    <a:lumOff val="25000"/>
                  </a:prstClr>
                </a:solidFill>
                <a:latin typeface="Bahnschrift" pitchFamily="34" charset="0"/>
              </a:rPr>
              <a:t> </a:t>
            </a:r>
            <a:r>
              <a:rPr lang="en-US" sz="3000" b="1" dirty="0" err="1" smtClean="0">
                <a:solidFill>
                  <a:prstClr val="black">
                    <a:lumMod val="75000"/>
                    <a:lumOff val="25000"/>
                  </a:prstClr>
                </a:solidFill>
                <a:latin typeface="Bahnschrift" pitchFamily="34" charset="0"/>
              </a:rPr>
              <a:t>terminasi</a:t>
            </a:r>
            <a:endParaRPr lang="en-US" sz="3000" b="1" dirty="0" smtClean="0">
              <a:solidFill>
                <a:prstClr val="black">
                  <a:lumMod val="75000"/>
                  <a:lumOff val="25000"/>
                </a:prstClr>
              </a:solidFill>
              <a:latin typeface="Bahnschrift" pitchFamily="34" charset="0"/>
            </a:endParaRPr>
          </a:p>
          <a:p>
            <a:pPr marL="323850" lvl="1" algn="just">
              <a:lnSpc>
                <a:spcPts val="3600"/>
              </a:lnSpc>
            </a:pPr>
            <a:r>
              <a:rPr lang="en-US" sz="3000" b="1" dirty="0" err="1">
                <a:solidFill>
                  <a:prstClr val="black">
                    <a:lumMod val="75000"/>
                    <a:lumOff val="25000"/>
                  </a:prstClr>
                </a:solidFill>
                <a:latin typeface="Bahnschrift" pitchFamily="34" charset="0"/>
              </a:rPr>
              <a:t>Dengan</a:t>
            </a:r>
            <a:r>
              <a:rPr lang="en-US" sz="3000" b="1" dirty="0">
                <a:solidFill>
                  <a:prstClr val="black">
                    <a:lumMod val="75000"/>
                    <a:lumOff val="25000"/>
                  </a:prstClr>
                </a:solidFill>
                <a:latin typeface="Bahnschrift" pitchFamily="34" charset="0"/>
              </a:rPr>
              <a:t> </a:t>
            </a:r>
            <a:r>
              <a:rPr lang="en-US" sz="3000" b="1" dirty="0" err="1">
                <a:solidFill>
                  <a:prstClr val="black">
                    <a:lumMod val="75000"/>
                    <a:lumOff val="25000"/>
                  </a:prstClr>
                </a:solidFill>
                <a:latin typeface="Bahnschrift" pitchFamily="34" charset="0"/>
              </a:rPr>
              <a:t>mengaplikasikan</a:t>
            </a:r>
            <a:r>
              <a:rPr lang="en-US" sz="3000" b="1" dirty="0">
                <a:solidFill>
                  <a:prstClr val="black">
                    <a:lumMod val="75000"/>
                    <a:lumOff val="25000"/>
                  </a:prstClr>
                </a:solidFill>
                <a:latin typeface="Bahnschrift" pitchFamily="34" charset="0"/>
              </a:rPr>
              <a:t> </a:t>
            </a:r>
            <a:r>
              <a:rPr lang="en-US" sz="3000" b="1" dirty="0" err="1">
                <a:solidFill>
                  <a:prstClr val="black">
                    <a:lumMod val="75000"/>
                    <a:lumOff val="25000"/>
                  </a:prstClr>
                </a:solidFill>
                <a:latin typeface="Bahnschrift" pitchFamily="34" charset="0"/>
              </a:rPr>
              <a:t>teknik</a:t>
            </a:r>
            <a:r>
              <a:rPr lang="en-US" sz="3000" b="1" dirty="0">
                <a:solidFill>
                  <a:prstClr val="black">
                    <a:lumMod val="75000"/>
                    <a:lumOff val="25000"/>
                  </a:prstClr>
                </a:solidFill>
                <a:latin typeface="Bahnschrift" pitchFamily="34" charset="0"/>
              </a:rPr>
              <a:t> black box, </a:t>
            </a:r>
            <a:r>
              <a:rPr lang="en-US" sz="3000" b="1" dirty="0" err="1">
                <a:solidFill>
                  <a:prstClr val="black">
                    <a:lumMod val="75000"/>
                    <a:lumOff val="25000"/>
                  </a:prstClr>
                </a:solidFill>
                <a:latin typeface="Bahnschrift" pitchFamily="34" charset="0"/>
              </a:rPr>
              <a:t>maka</a:t>
            </a:r>
            <a:r>
              <a:rPr lang="en-US" sz="3000" b="1" dirty="0">
                <a:solidFill>
                  <a:prstClr val="black">
                    <a:lumMod val="75000"/>
                    <a:lumOff val="25000"/>
                  </a:prstClr>
                </a:solidFill>
                <a:latin typeface="Bahnschrift" pitchFamily="34" charset="0"/>
              </a:rPr>
              <a:t> </a:t>
            </a:r>
            <a:r>
              <a:rPr lang="en-US" sz="3000" b="1" dirty="0" err="1">
                <a:solidFill>
                  <a:prstClr val="black">
                    <a:lumMod val="75000"/>
                    <a:lumOff val="25000"/>
                  </a:prstClr>
                </a:solidFill>
                <a:latin typeface="Bahnschrift" pitchFamily="34" charset="0"/>
              </a:rPr>
              <a:t>kita</a:t>
            </a:r>
            <a:r>
              <a:rPr lang="en-US" sz="3000" b="1" dirty="0">
                <a:solidFill>
                  <a:prstClr val="black">
                    <a:lumMod val="75000"/>
                    <a:lumOff val="25000"/>
                  </a:prstClr>
                </a:solidFill>
                <a:latin typeface="Bahnschrift" pitchFamily="34" charset="0"/>
              </a:rPr>
              <a:t> </a:t>
            </a:r>
            <a:r>
              <a:rPr lang="en-US" sz="3000" b="1" dirty="0" err="1">
                <a:solidFill>
                  <a:prstClr val="black">
                    <a:lumMod val="75000"/>
                    <a:lumOff val="25000"/>
                  </a:prstClr>
                </a:solidFill>
                <a:latin typeface="Bahnschrift" pitchFamily="34" charset="0"/>
              </a:rPr>
              <a:t>menarik</a:t>
            </a:r>
            <a:r>
              <a:rPr lang="en-US" sz="3000" b="1" dirty="0">
                <a:solidFill>
                  <a:prstClr val="black">
                    <a:lumMod val="75000"/>
                    <a:lumOff val="25000"/>
                  </a:prstClr>
                </a:solidFill>
                <a:latin typeface="Bahnschrift" pitchFamily="34" charset="0"/>
              </a:rPr>
              <a:t> </a:t>
            </a:r>
            <a:r>
              <a:rPr lang="en-US" sz="3000" b="1" dirty="0" err="1">
                <a:solidFill>
                  <a:prstClr val="black">
                    <a:lumMod val="75000"/>
                    <a:lumOff val="25000"/>
                  </a:prstClr>
                </a:solidFill>
                <a:latin typeface="Bahnschrift" pitchFamily="34" charset="0"/>
              </a:rPr>
              <a:t>serangkaian</a:t>
            </a:r>
            <a:r>
              <a:rPr lang="en-US" sz="3000" b="1" dirty="0">
                <a:solidFill>
                  <a:prstClr val="black">
                    <a:lumMod val="75000"/>
                    <a:lumOff val="25000"/>
                  </a:prstClr>
                </a:solidFill>
                <a:latin typeface="Bahnschrift" pitchFamily="34" charset="0"/>
              </a:rPr>
              <a:t> test case yang </a:t>
            </a:r>
            <a:r>
              <a:rPr lang="en-US" sz="3000" b="1" dirty="0" err="1">
                <a:solidFill>
                  <a:prstClr val="black">
                    <a:lumMod val="75000"/>
                    <a:lumOff val="25000"/>
                  </a:prstClr>
                </a:solidFill>
                <a:latin typeface="Bahnschrift" pitchFamily="34" charset="0"/>
              </a:rPr>
              <a:t>memenuhi</a:t>
            </a:r>
            <a:r>
              <a:rPr lang="en-US" sz="3000" b="1" dirty="0">
                <a:solidFill>
                  <a:prstClr val="black">
                    <a:lumMod val="75000"/>
                    <a:lumOff val="25000"/>
                  </a:prstClr>
                </a:solidFill>
                <a:latin typeface="Bahnschrift" pitchFamily="34" charset="0"/>
              </a:rPr>
              <a:t> </a:t>
            </a:r>
            <a:r>
              <a:rPr lang="en-US" sz="3000" b="1" dirty="0" err="1">
                <a:solidFill>
                  <a:prstClr val="black">
                    <a:lumMod val="75000"/>
                    <a:lumOff val="25000"/>
                  </a:prstClr>
                </a:solidFill>
                <a:latin typeface="Bahnschrift" pitchFamily="34" charset="0"/>
              </a:rPr>
              <a:t>kriteria</a:t>
            </a:r>
            <a:r>
              <a:rPr lang="en-US" sz="3000" b="1" dirty="0">
                <a:solidFill>
                  <a:prstClr val="black">
                    <a:lumMod val="75000"/>
                    <a:lumOff val="25000"/>
                  </a:prstClr>
                </a:solidFill>
                <a:latin typeface="Bahnschrift" pitchFamily="34" charset="0"/>
              </a:rPr>
              <a:t> </a:t>
            </a:r>
            <a:r>
              <a:rPr lang="en-US" sz="3000" b="1" dirty="0" err="1">
                <a:solidFill>
                  <a:prstClr val="black">
                    <a:lumMod val="75000"/>
                    <a:lumOff val="25000"/>
                  </a:prstClr>
                </a:solidFill>
                <a:latin typeface="Bahnschrift" pitchFamily="34" charset="0"/>
              </a:rPr>
              <a:t>berikut</a:t>
            </a:r>
            <a:r>
              <a:rPr lang="en-US" sz="3000" b="1" dirty="0">
                <a:solidFill>
                  <a:prstClr val="black">
                    <a:lumMod val="75000"/>
                    <a:lumOff val="25000"/>
                  </a:prstClr>
                </a:solidFill>
                <a:latin typeface="Bahnschrift" pitchFamily="34" charset="0"/>
              </a:rPr>
              <a:t> </a:t>
            </a:r>
            <a:r>
              <a:rPr lang="en-US" sz="3000" b="1" dirty="0" err="1">
                <a:solidFill>
                  <a:prstClr val="black">
                    <a:lumMod val="75000"/>
                    <a:lumOff val="25000"/>
                  </a:prstClr>
                </a:solidFill>
                <a:latin typeface="Bahnschrift" pitchFamily="34" charset="0"/>
              </a:rPr>
              <a:t>ini</a:t>
            </a:r>
            <a:r>
              <a:rPr lang="en-US" sz="3000" b="1" dirty="0">
                <a:solidFill>
                  <a:prstClr val="black">
                    <a:lumMod val="75000"/>
                    <a:lumOff val="25000"/>
                  </a:prstClr>
                </a:solidFill>
                <a:latin typeface="Bahnschrift" pitchFamily="34" charset="0"/>
              </a:rPr>
              <a:t> :</a:t>
            </a:r>
          </a:p>
          <a:p>
            <a:pPr marL="323850" lvl="1" algn="just">
              <a:lnSpc>
                <a:spcPts val="3600"/>
              </a:lnSpc>
            </a:pPr>
            <a:r>
              <a:rPr lang="en-US" sz="3000" b="1" dirty="0">
                <a:solidFill>
                  <a:prstClr val="black">
                    <a:lumMod val="75000"/>
                    <a:lumOff val="25000"/>
                  </a:prstClr>
                </a:solidFill>
                <a:latin typeface="Bahnschrift" pitchFamily="34" charset="0"/>
              </a:rPr>
              <a:t>1.	Test case yang </a:t>
            </a:r>
            <a:r>
              <a:rPr lang="en-US" sz="3000" b="1" dirty="0" err="1">
                <a:solidFill>
                  <a:prstClr val="black">
                    <a:lumMod val="75000"/>
                    <a:lumOff val="25000"/>
                  </a:prstClr>
                </a:solidFill>
                <a:latin typeface="Bahnschrift" pitchFamily="34" charset="0"/>
              </a:rPr>
              <a:t>mengurangi</a:t>
            </a:r>
            <a:r>
              <a:rPr lang="en-US" sz="3000" b="1" dirty="0">
                <a:solidFill>
                  <a:prstClr val="black">
                    <a:lumMod val="75000"/>
                    <a:lumOff val="25000"/>
                  </a:prstClr>
                </a:solidFill>
                <a:latin typeface="Bahnschrift" pitchFamily="34" charset="0"/>
              </a:rPr>
              <a:t>, </a:t>
            </a:r>
            <a:r>
              <a:rPr lang="en-US" sz="3000" b="1" dirty="0" err="1">
                <a:solidFill>
                  <a:prstClr val="black">
                    <a:lumMod val="75000"/>
                    <a:lumOff val="25000"/>
                  </a:prstClr>
                </a:solidFill>
                <a:latin typeface="Bahnschrift" pitchFamily="34" charset="0"/>
              </a:rPr>
              <a:t>dengan</a:t>
            </a:r>
            <a:r>
              <a:rPr lang="en-US" sz="3000" b="1" dirty="0">
                <a:solidFill>
                  <a:prstClr val="black">
                    <a:lumMod val="75000"/>
                    <a:lumOff val="25000"/>
                  </a:prstClr>
                </a:solidFill>
                <a:latin typeface="Bahnschrift" pitchFamily="34" charset="0"/>
              </a:rPr>
              <a:t> </a:t>
            </a:r>
            <a:r>
              <a:rPr lang="en-US" sz="3000" b="1" dirty="0" err="1">
                <a:solidFill>
                  <a:prstClr val="black">
                    <a:lumMod val="75000"/>
                    <a:lumOff val="25000"/>
                  </a:prstClr>
                </a:solidFill>
                <a:latin typeface="Bahnschrift" pitchFamily="34" charset="0"/>
              </a:rPr>
              <a:t>harga</a:t>
            </a:r>
            <a:r>
              <a:rPr lang="en-US" sz="3000" b="1" dirty="0">
                <a:solidFill>
                  <a:prstClr val="black">
                    <a:lumMod val="75000"/>
                    <a:lumOff val="25000"/>
                  </a:prstClr>
                </a:solidFill>
                <a:latin typeface="Bahnschrift" pitchFamily="34" charset="0"/>
              </a:rPr>
              <a:t> </a:t>
            </a:r>
            <a:r>
              <a:rPr lang="en-US" sz="3000" b="1" dirty="0" err="1">
                <a:solidFill>
                  <a:prstClr val="black">
                    <a:lumMod val="75000"/>
                    <a:lumOff val="25000"/>
                  </a:prstClr>
                </a:solidFill>
                <a:latin typeface="Bahnschrift" pitchFamily="34" charset="0"/>
              </a:rPr>
              <a:t>lebih</a:t>
            </a:r>
            <a:r>
              <a:rPr lang="en-US" sz="3000" b="1" dirty="0">
                <a:solidFill>
                  <a:prstClr val="black">
                    <a:lumMod val="75000"/>
                    <a:lumOff val="25000"/>
                  </a:prstClr>
                </a:solidFill>
                <a:latin typeface="Bahnschrift" pitchFamily="34" charset="0"/>
              </a:rPr>
              <a:t> </a:t>
            </a:r>
            <a:r>
              <a:rPr lang="en-US" sz="3000" b="1" dirty="0" err="1">
                <a:solidFill>
                  <a:prstClr val="black">
                    <a:lumMod val="75000"/>
                    <a:lumOff val="25000"/>
                  </a:prstClr>
                </a:solidFill>
                <a:latin typeface="Bahnschrift" pitchFamily="34" charset="0"/>
              </a:rPr>
              <a:t>dari</a:t>
            </a:r>
            <a:r>
              <a:rPr lang="en-US" sz="3000" b="1" dirty="0">
                <a:solidFill>
                  <a:prstClr val="black">
                    <a:lumMod val="75000"/>
                    <a:lumOff val="25000"/>
                  </a:prstClr>
                </a:solidFill>
                <a:latin typeface="Bahnschrift" pitchFamily="34" charset="0"/>
              </a:rPr>
              <a:t> </a:t>
            </a:r>
            <a:r>
              <a:rPr lang="en-US" sz="3000" b="1" dirty="0" err="1">
                <a:solidFill>
                  <a:prstClr val="black">
                    <a:lumMod val="75000"/>
                    <a:lumOff val="25000"/>
                  </a:prstClr>
                </a:solidFill>
                <a:latin typeface="Bahnschrift" pitchFamily="34" charset="0"/>
              </a:rPr>
              <a:t>saatu</a:t>
            </a:r>
            <a:r>
              <a:rPr lang="en-US" sz="3000" b="1" dirty="0">
                <a:solidFill>
                  <a:prstClr val="black">
                    <a:lumMod val="75000"/>
                    <a:lumOff val="25000"/>
                  </a:prstClr>
                </a:solidFill>
                <a:latin typeface="Bahnschrift" pitchFamily="34" charset="0"/>
              </a:rPr>
              <a:t>, </a:t>
            </a:r>
            <a:r>
              <a:rPr lang="en-US" sz="3000" b="1" dirty="0" err="1">
                <a:solidFill>
                  <a:prstClr val="black">
                    <a:lumMod val="75000"/>
                    <a:lumOff val="25000"/>
                  </a:prstClr>
                </a:solidFill>
                <a:latin typeface="Bahnschrift" pitchFamily="34" charset="0"/>
              </a:rPr>
              <a:t>jumlah</a:t>
            </a:r>
            <a:r>
              <a:rPr lang="en-US" sz="3000" b="1" dirty="0">
                <a:solidFill>
                  <a:prstClr val="black">
                    <a:lumMod val="75000"/>
                    <a:lumOff val="25000"/>
                  </a:prstClr>
                </a:solidFill>
                <a:latin typeface="Bahnschrift" pitchFamily="34" charset="0"/>
              </a:rPr>
              <a:t> test case </a:t>
            </a:r>
            <a:r>
              <a:rPr lang="en-US" sz="3000" b="1" dirty="0" err="1">
                <a:solidFill>
                  <a:prstClr val="black">
                    <a:lumMod val="75000"/>
                    <a:lumOff val="25000"/>
                  </a:prstClr>
                </a:solidFill>
                <a:latin typeface="Bahnschrift" pitchFamily="34" charset="0"/>
              </a:rPr>
              <a:t>tambahan</a:t>
            </a:r>
            <a:r>
              <a:rPr lang="en-US" sz="3000" b="1" dirty="0">
                <a:solidFill>
                  <a:prstClr val="black">
                    <a:lumMod val="75000"/>
                    <a:lumOff val="25000"/>
                  </a:prstClr>
                </a:solidFill>
                <a:latin typeface="Bahnschrift" pitchFamily="34" charset="0"/>
              </a:rPr>
              <a:t> yang </a:t>
            </a:r>
            <a:r>
              <a:rPr lang="en-US" sz="3000" b="1" dirty="0" err="1">
                <a:solidFill>
                  <a:prstClr val="black">
                    <a:lumMod val="75000"/>
                    <a:lumOff val="25000"/>
                  </a:prstClr>
                </a:solidFill>
                <a:latin typeface="Bahnschrift" pitchFamily="34" charset="0"/>
              </a:rPr>
              <a:t>harus</a:t>
            </a:r>
            <a:r>
              <a:rPr lang="en-US" sz="3000" b="1" dirty="0">
                <a:solidFill>
                  <a:prstClr val="black">
                    <a:lumMod val="75000"/>
                    <a:lumOff val="25000"/>
                  </a:prstClr>
                </a:solidFill>
                <a:latin typeface="Bahnschrift" pitchFamily="34" charset="0"/>
              </a:rPr>
              <a:t> </a:t>
            </a:r>
            <a:r>
              <a:rPr lang="en-US" sz="3000" b="1" dirty="0" err="1">
                <a:solidFill>
                  <a:prstClr val="black">
                    <a:lumMod val="75000"/>
                    <a:lumOff val="25000"/>
                  </a:prstClr>
                </a:solidFill>
                <a:latin typeface="Bahnschrift" pitchFamily="34" charset="0"/>
              </a:rPr>
              <a:t>didesain</a:t>
            </a:r>
            <a:r>
              <a:rPr lang="en-US" sz="3000" b="1" dirty="0">
                <a:solidFill>
                  <a:prstClr val="black">
                    <a:lumMod val="75000"/>
                    <a:lumOff val="25000"/>
                  </a:prstClr>
                </a:solidFill>
                <a:latin typeface="Bahnschrift" pitchFamily="34" charset="0"/>
              </a:rPr>
              <a:t> </a:t>
            </a:r>
            <a:r>
              <a:rPr lang="en-US" sz="3000" b="1" dirty="0" err="1">
                <a:solidFill>
                  <a:prstClr val="black">
                    <a:lumMod val="75000"/>
                    <a:lumOff val="25000"/>
                  </a:prstClr>
                </a:solidFill>
                <a:latin typeface="Bahnschrift" pitchFamily="34" charset="0"/>
              </a:rPr>
              <a:t>untuk</a:t>
            </a:r>
            <a:r>
              <a:rPr lang="en-US" sz="3000" b="1" dirty="0">
                <a:solidFill>
                  <a:prstClr val="black">
                    <a:lumMod val="75000"/>
                    <a:lumOff val="25000"/>
                  </a:prstClr>
                </a:solidFill>
                <a:latin typeface="Bahnschrift" pitchFamily="34" charset="0"/>
              </a:rPr>
              <a:t> </a:t>
            </a:r>
            <a:r>
              <a:rPr lang="en-US" sz="3000" b="1" dirty="0" err="1">
                <a:solidFill>
                  <a:prstClr val="black">
                    <a:lumMod val="75000"/>
                    <a:lumOff val="25000"/>
                  </a:prstClr>
                </a:solidFill>
                <a:latin typeface="Bahnschrift" pitchFamily="34" charset="0"/>
              </a:rPr>
              <a:t>mencapai</a:t>
            </a:r>
            <a:r>
              <a:rPr lang="en-US" sz="3000" b="1" dirty="0">
                <a:solidFill>
                  <a:prstClr val="black">
                    <a:lumMod val="75000"/>
                    <a:lumOff val="25000"/>
                  </a:prstClr>
                </a:solidFill>
                <a:latin typeface="Bahnschrift" pitchFamily="34" charset="0"/>
              </a:rPr>
              <a:t> </a:t>
            </a:r>
            <a:r>
              <a:rPr lang="en-US" sz="3000" b="1" dirty="0" err="1">
                <a:solidFill>
                  <a:prstClr val="black">
                    <a:lumMod val="75000"/>
                    <a:lumOff val="25000"/>
                  </a:prstClr>
                </a:solidFill>
                <a:latin typeface="Bahnschrift" pitchFamily="34" charset="0"/>
              </a:rPr>
              <a:t>pengujian</a:t>
            </a:r>
            <a:r>
              <a:rPr lang="en-US" sz="3000" b="1" dirty="0">
                <a:solidFill>
                  <a:prstClr val="black">
                    <a:lumMod val="75000"/>
                    <a:lumOff val="25000"/>
                  </a:prstClr>
                </a:solidFill>
                <a:latin typeface="Bahnschrift" pitchFamily="34" charset="0"/>
              </a:rPr>
              <a:t> yang </a:t>
            </a:r>
            <a:r>
              <a:rPr lang="en-US" sz="3000" b="1" dirty="0" err="1">
                <a:solidFill>
                  <a:prstClr val="black">
                    <a:lumMod val="75000"/>
                    <a:lumOff val="25000"/>
                  </a:prstClr>
                </a:solidFill>
                <a:latin typeface="Bahnschrift" pitchFamily="34" charset="0"/>
              </a:rPr>
              <a:t>dapat</a:t>
            </a:r>
            <a:r>
              <a:rPr lang="en-US" sz="3000" b="1" dirty="0">
                <a:solidFill>
                  <a:prstClr val="black">
                    <a:lumMod val="75000"/>
                    <a:lumOff val="25000"/>
                  </a:prstClr>
                </a:solidFill>
                <a:latin typeface="Bahnschrift" pitchFamily="34" charset="0"/>
              </a:rPr>
              <a:t> </a:t>
            </a:r>
            <a:r>
              <a:rPr lang="en-US" sz="3000" b="1" dirty="0" err="1">
                <a:solidFill>
                  <a:prstClr val="black">
                    <a:lumMod val="75000"/>
                    <a:lumOff val="25000"/>
                  </a:prstClr>
                </a:solidFill>
                <a:latin typeface="Bahnschrift" pitchFamily="34" charset="0"/>
              </a:rPr>
              <a:t>dipertanggungjawabkan</a:t>
            </a:r>
            <a:r>
              <a:rPr lang="en-US" sz="3000" b="1" dirty="0">
                <a:solidFill>
                  <a:prstClr val="black">
                    <a:lumMod val="75000"/>
                    <a:lumOff val="25000"/>
                  </a:prstClr>
                </a:solidFill>
                <a:latin typeface="Bahnschrift" pitchFamily="34" charset="0"/>
              </a:rPr>
              <a:t>.</a:t>
            </a:r>
          </a:p>
          <a:p>
            <a:pPr marL="323850" lvl="1" algn="just">
              <a:lnSpc>
                <a:spcPts val="3600"/>
              </a:lnSpc>
            </a:pPr>
            <a:r>
              <a:rPr lang="en-US" sz="3000" b="1" dirty="0">
                <a:solidFill>
                  <a:prstClr val="black">
                    <a:lumMod val="75000"/>
                    <a:lumOff val="25000"/>
                  </a:prstClr>
                </a:solidFill>
                <a:latin typeface="Bahnschrift" pitchFamily="34" charset="0"/>
              </a:rPr>
              <a:t>2.	Test case yang </a:t>
            </a:r>
            <a:r>
              <a:rPr lang="en-US" sz="3000" b="1" dirty="0" err="1">
                <a:solidFill>
                  <a:prstClr val="black">
                    <a:lumMod val="75000"/>
                    <a:lumOff val="25000"/>
                  </a:prstClr>
                </a:solidFill>
                <a:latin typeface="Bahnschrift" pitchFamily="34" charset="0"/>
              </a:rPr>
              <a:t>memberi</a:t>
            </a:r>
            <a:r>
              <a:rPr lang="en-US" sz="3000" b="1" dirty="0">
                <a:solidFill>
                  <a:prstClr val="black">
                    <a:lumMod val="75000"/>
                    <a:lumOff val="25000"/>
                  </a:prstClr>
                </a:solidFill>
                <a:latin typeface="Bahnschrift" pitchFamily="34" charset="0"/>
              </a:rPr>
              <a:t> </a:t>
            </a:r>
            <a:r>
              <a:rPr lang="en-US" sz="3000" b="1" dirty="0" err="1">
                <a:solidFill>
                  <a:prstClr val="black">
                    <a:lumMod val="75000"/>
                    <a:lumOff val="25000"/>
                  </a:prstClr>
                </a:solidFill>
                <a:latin typeface="Bahnschrift" pitchFamily="34" charset="0"/>
              </a:rPr>
              <a:t>tahu</a:t>
            </a:r>
            <a:r>
              <a:rPr lang="en-US" sz="3000" b="1" dirty="0">
                <a:solidFill>
                  <a:prstClr val="black">
                    <a:lumMod val="75000"/>
                    <a:lumOff val="25000"/>
                  </a:prstClr>
                </a:solidFill>
                <a:latin typeface="Bahnschrift" pitchFamily="34" charset="0"/>
              </a:rPr>
              <a:t> </a:t>
            </a:r>
            <a:r>
              <a:rPr lang="en-US" sz="3000" b="1" dirty="0" err="1">
                <a:solidFill>
                  <a:prstClr val="black">
                    <a:lumMod val="75000"/>
                    <a:lumOff val="25000"/>
                  </a:prstClr>
                </a:solidFill>
                <a:latin typeface="Bahnschrift" pitchFamily="34" charset="0"/>
              </a:rPr>
              <a:t>kita</a:t>
            </a:r>
            <a:r>
              <a:rPr lang="en-US" sz="3000" b="1" dirty="0">
                <a:solidFill>
                  <a:prstClr val="black">
                    <a:lumMod val="75000"/>
                    <a:lumOff val="25000"/>
                  </a:prstClr>
                </a:solidFill>
                <a:latin typeface="Bahnschrift" pitchFamily="34" charset="0"/>
              </a:rPr>
              <a:t> </a:t>
            </a:r>
            <a:r>
              <a:rPr lang="en-US" sz="3000" b="1" dirty="0" err="1">
                <a:solidFill>
                  <a:prstClr val="black">
                    <a:lumMod val="75000"/>
                    <a:lumOff val="25000"/>
                  </a:prstClr>
                </a:solidFill>
                <a:latin typeface="Bahnschrift" pitchFamily="34" charset="0"/>
              </a:rPr>
              <a:t>sesuatu</a:t>
            </a:r>
            <a:r>
              <a:rPr lang="en-US" sz="3000" b="1" dirty="0">
                <a:solidFill>
                  <a:prstClr val="black">
                    <a:lumMod val="75000"/>
                    <a:lumOff val="25000"/>
                  </a:prstClr>
                </a:solidFill>
                <a:latin typeface="Bahnschrift" pitchFamily="34" charset="0"/>
              </a:rPr>
              <a:t> </a:t>
            </a:r>
            <a:r>
              <a:rPr lang="en-US" sz="3000" b="1" dirty="0" err="1">
                <a:solidFill>
                  <a:prstClr val="black">
                    <a:lumMod val="75000"/>
                    <a:lumOff val="25000"/>
                  </a:prstClr>
                </a:solidFill>
                <a:latin typeface="Bahnschrift" pitchFamily="34" charset="0"/>
              </a:rPr>
              <a:t>mengenaikehadiran</a:t>
            </a:r>
            <a:r>
              <a:rPr lang="en-US" sz="3000" b="1" dirty="0">
                <a:solidFill>
                  <a:prstClr val="black">
                    <a:lumMod val="75000"/>
                    <a:lumOff val="25000"/>
                  </a:prstClr>
                </a:solidFill>
                <a:latin typeface="Bahnschrift" pitchFamily="34" charset="0"/>
              </a:rPr>
              <a:t> </a:t>
            </a:r>
            <a:r>
              <a:rPr lang="en-US" sz="3000" b="1" dirty="0" err="1">
                <a:solidFill>
                  <a:prstClr val="black">
                    <a:lumMod val="75000"/>
                    <a:lumOff val="25000"/>
                  </a:prstClr>
                </a:solidFill>
                <a:latin typeface="Bahnschrift" pitchFamily="34" charset="0"/>
              </a:rPr>
              <a:t>atau</a:t>
            </a:r>
            <a:r>
              <a:rPr lang="en-US" sz="3000" b="1" dirty="0">
                <a:solidFill>
                  <a:prstClr val="black">
                    <a:lumMod val="75000"/>
                    <a:lumOff val="25000"/>
                  </a:prstClr>
                </a:solidFill>
                <a:latin typeface="Bahnschrift" pitchFamily="34" charset="0"/>
              </a:rPr>
              <a:t> </a:t>
            </a:r>
            <a:r>
              <a:rPr lang="en-US" sz="3000" b="1" dirty="0" err="1">
                <a:solidFill>
                  <a:prstClr val="black">
                    <a:lumMod val="75000"/>
                    <a:lumOff val="25000"/>
                  </a:prstClr>
                </a:solidFill>
                <a:latin typeface="Bahnschrift" pitchFamily="34" charset="0"/>
              </a:rPr>
              <a:t>ketidakhadiran</a:t>
            </a:r>
            <a:r>
              <a:rPr lang="en-US" sz="3000" b="1" dirty="0">
                <a:solidFill>
                  <a:prstClr val="black">
                    <a:lumMod val="75000"/>
                    <a:lumOff val="25000"/>
                  </a:prstClr>
                </a:solidFill>
                <a:latin typeface="Bahnschrift" pitchFamily="34" charset="0"/>
              </a:rPr>
              <a:t> </a:t>
            </a:r>
            <a:r>
              <a:rPr lang="en-US" sz="3000" b="1" dirty="0" err="1">
                <a:solidFill>
                  <a:prstClr val="black">
                    <a:lumMod val="75000"/>
                    <a:lumOff val="25000"/>
                  </a:prstClr>
                </a:solidFill>
                <a:latin typeface="Bahnschrift" pitchFamily="34" charset="0"/>
              </a:rPr>
              <a:t>kelas</a:t>
            </a:r>
            <a:r>
              <a:rPr lang="en-US" sz="3000" b="1" dirty="0">
                <a:solidFill>
                  <a:prstClr val="black">
                    <a:lumMod val="75000"/>
                    <a:lumOff val="25000"/>
                  </a:prstClr>
                </a:solidFill>
                <a:latin typeface="Bahnschrift" pitchFamily="34" charset="0"/>
              </a:rPr>
              <a:t> </a:t>
            </a:r>
            <a:r>
              <a:rPr lang="en-US" sz="3000" b="1" dirty="0" err="1">
                <a:solidFill>
                  <a:prstClr val="black">
                    <a:lumMod val="75000"/>
                    <a:lumOff val="25000"/>
                  </a:prstClr>
                </a:solidFill>
                <a:latin typeface="Bahnschrift" pitchFamily="34" charset="0"/>
              </a:rPr>
              <a:t>kesalahan</a:t>
            </a:r>
            <a:r>
              <a:rPr lang="en-US" sz="3000" b="1" dirty="0">
                <a:solidFill>
                  <a:prstClr val="black">
                    <a:lumMod val="75000"/>
                    <a:lumOff val="25000"/>
                  </a:prstClr>
                </a:solidFill>
                <a:latin typeface="Bahnschrift" pitchFamily="34" charset="0"/>
              </a:rPr>
              <a:t> </a:t>
            </a:r>
            <a:r>
              <a:rPr lang="en-US" sz="3000" b="1" dirty="0" err="1">
                <a:solidFill>
                  <a:prstClr val="black">
                    <a:lumMod val="75000"/>
                    <a:lumOff val="25000"/>
                  </a:prstClr>
                </a:solidFill>
                <a:latin typeface="Bahnschrift" pitchFamily="34" charset="0"/>
              </a:rPr>
              <a:t>daripada</a:t>
            </a:r>
            <a:r>
              <a:rPr lang="en-US" sz="3000" b="1" dirty="0">
                <a:solidFill>
                  <a:prstClr val="black">
                    <a:lumMod val="75000"/>
                    <a:lumOff val="25000"/>
                  </a:prstClr>
                </a:solidFill>
                <a:latin typeface="Bahnschrift" pitchFamily="34" charset="0"/>
              </a:rPr>
              <a:t> </a:t>
            </a:r>
            <a:r>
              <a:rPr lang="en-US" sz="3000" b="1" dirty="0" err="1">
                <a:solidFill>
                  <a:prstClr val="black">
                    <a:lumMod val="75000"/>
                    <a:lumOff val="25000"/>
                  </a:prstClr>
                </a:solidFill>
                <a:latin typeface="Bahnschrift" pitchFamily="34" charset="0"/>
              </a:rPr>
              <a:t>memberi</a:t>
            </a:r>
            <a:r>
              <a:rPr lang="en-US" sz="3000" b="1" dirty="0">
                <a:solidFill>
                  <a:prstClr val="black">
                    <a:lumMod val="75000"/>
                    <a:lumOff val="25000"/>
                  </a:prstClr>
                </a:solidFill>
                <a:latin typeface="Bahnschrift" pitchFamily="34" charset="0"/>
              </a:rPr>
              <a:t> </a:t>
            </a:r>
            <a:r>
              <a:rPr lang="en-US" sz="3000" b="1" dirty="0" err="1">
                <a:solidFill>
                  <a:prstClr val="black">
                    <a:lumMod val="75000"/>
                    <a:lumOff val="25000"/>
                  </a:prstClr>
                </a:solidFill>
                <a:latin typeface="Bahnschrift" pitchFamily="34" charset="0"/>
              </a:rPr>
              <a:t>tahu</a:t>
            </a:r>
            <a:r>
              <a:rPr lang="en-US" sz="3000" b="1" dirty="0">
                <a:solidFill>
                  <a:prstClr val="black">
                    <a:lumMod val="75000"/>
                    <a:lumOff val="25000"/>
                  </a:prstClr>
                </a:solidFill>
                <a:latin typeface="Bahnschrift" pitchFamily="34" charset="0"/>
              </a:rPr>
              <a:t> </a:t>
            </a:r>
            <a:r>
              <a:rPr lang="en-US" sz="3000" b="1" dirty="0" err="1">
                <a:solidFill>
                  <a:prstClr val="black">
                    <a:lumMod val="75000"/>
                    <a:lumOff val="25000"/>
                  </a:prstClr>
                </a:solidFill>
                <a:latin typeface="Bahnschrift" pitchFamily="34" charset="0"/>
              </a:rPr>
              <a:t>kesalahan</a:t>
            </a:r>
            <a:r>
              <a:rPr lang="en-US" sz="3000" b="1" dirty="0">
                <a:solidFill>
                  <a:prstClr val="black">
                    <a:lumMod val="75000"/>
                    <a:lumOff val="25000"/>
                  </a:prstClr>
                </a:solidFill>
                <a:latin typeface="Bahnschrift" pitchFamily="34" charset="0"/>
              </a:rPr>
              <a:t> yang </a:t>
            </a:r>
            <a:r>
              <a:rPr lang="en-US" sz="3000" b="1" dirty="0" err="1">
                <a:solidFill>
                  <a:prstClr val="black">
                    <a:lumMod val="75000"/>
                    <a:lumOff val="25000"/>
                  </a:prstClr>
                </a:solidFill>
                <a:latin typeface="Bahnschrift" pitchFamily="34" charset="0"/>
              </a:rPr>
              <a:t>berhubugnan</a:t>
            </a:r>
            <a:r>
              <a:rPr lang="en-US" sz="3000" b="1" dirty="0">
                <a:solidFill>
                  <a:prstClr val="black">
                    <a:lumMod val="75000"/>
                    <a:lumOff val="25000"/>
                  </a:prstClr>
                </a:solidFill>
                <a:latin typeface="Bahnschrift" pitchFamily="34" charset="0"/>
              </a:rPr>
              <a:t> </a:t>
            </a:r>
            <a:r>
              <a:rPr lang="en-US" sz="3000" b="1" dirty="0" err="1">
                <a:solidFill>
                  <a:prstClr val="black">
                    <a:lumMod val="75000"/>
                    <a:lumOff val="25000"/>
                  </a:prstClr>
                </a:solidFill>
                <a:latin typeface="Bahnschrift" pitchFamily="34" charset="0"/>
              </a:rPr>
              <a:t>hanya</a:t>
            </a:r>
            <a:r>
              <a:rPr lang="en-US" sz="3000" b="1" dirty="0">
                <a:solidFill>
                  <a:prstClr val="black">
                    <a:lumMod val="75000"/>
                    <a:lumOff val="25000"/>
                  </a:prstClr>
                </a:solidFill>
                <a:latin typeface="Bahnschrift" pitchFamily="34" charset="0"/>
              </a:rPr>
              <a:t> </a:t>
            </a:r>
            <a:r>
              <a:rPr lang="en-US" sz="3000" b="1" dirty="0" err="1">
                <a:solidFill>
                  <a:prstClr val="black">
                    <a:lumMod val="75000"/>
                    <a:lumOff val="25000"/>
                  </a:prstClr>
                </a:solidFill>
                <a:latin typeface="Bahnschrift" pitchFamily="34" charset="0"/>
              </a:rPr>
              <a:t>dengan</a:t>
            </a:r>
            <a:r>
              <a:rPr lang="en-US" sz="3000" b="1" dirty="0">
                <a:solidFill>
                  <a:prstClr val="black">
                    <a:lumMod val="75000"/>
                    <a:lumOff val="25000"/>
                  </a:prstClr>
                </a:solidFill>
                <a:latin typeface="Bahnschrift" pitchFamily="34" charset="0"/>
              </a:rPr>
              <a:t> </a:t>
            </a:r>
            <a:r>
              <a:rPr lang="en-US" sz="3000" b="1" dirty="0" err="1">
                <a:solidFill>
                  <a:prstClr val="black">
                    <a:lumMod val="75000"/>
                    <a:lumOff val="25000"/>
                  </a:prstClr>
                </a:solidFill>
                <a:latin typeface="Bahnschrift" pitchFamily="34" charset="0"/>
              </a:rPr>
              <a:t>pengujian</a:t>
            </a:r>
            <a:r>
              <a:rPr lang="en-US" sz="3000" b="1" dirty="0">
                <a:solidFill>
                  <a:prstClr val="black">
                    <a:lumMod val="75000"/>
                    <a:lumOff val="25000"/>
                  </a:prstClr>
                </a:solidFill>
                <a:latin typeface="Bahnschrift" pitchFamily="34" charset="0"/>
              </a:rPr>
              <a:t> </a:t>
            </a:r>
            <a:r>
              <a:rPr lang="en-US" sz="3000" b="1" dirty="0" err="1">
                <a:solidFill>
                  <a:prstClr val="black">
                    <a:lumMod val="75000"/>
                    <a:lumOff val="25000"/>
                  </a:prstClr>
                </a:solidFill>
                <a:latin typeface="Bahnschrift" pitchFamily="34" charset="0"/>
              </a:rPr>
              <a:t>spesifik</a:t>
            </a:r>
            <a:r>
              <a:rPr lang="en-US" sz="3000" b="1" dirty="0">
                <a:solidFill>
                  <a:prstClr val="black">
                    <a:lumMod val="75000"/>
                    <a:lumOff val="25000"/>
                  </a:prstClr>
                </a:solidFill>
                <a:latin typeface="Bahnschrift" pitchFamily="34" charset="0"/>
              </a:rPr>
              <a:t> yang </a:t>
            </a:r>
            <a:r>
              <a:rPr lang="en-US" sz="3000" b="1" dirty="0" err="1">
                <a:solidFill>
                  <a:prstClr val="black">
                    <a:lumMod val="75000"/>
                    <a:lumOff val="25000"/>
                  </a:prstClr>
                </a:solidFill>
                <a:latin typeface="Bahnschrift" pitchFamily="34" charset="0"/>
              </a:rPr>
              <a:t>ada</a:t>
            </a:r>
            <a:r>
              <a:rPr lang="en-US" sz="3000" b="1" dirty="0">
                <a:solidFill>
                  <a:prstClr val="black">
                    <a:lumMod val="75000"/>
                    <a:lumOff val="25000"/>
                  </a:prstClr>
                </a:solidFill>
                <a:latin typeface="Bahnschrift" pitchFamily="34" charset="0"/>
              </a:rPr>
              <a:t>.</a:t>
            </a:r>
          </a:p>
          <a:p>
            <a:pPr marL="323850" lvl="1" algn="just">
              <a:lnSpc>
                <a:spcPts val="3600"/>
              </a:lnSpc>
            </a:pPr>
            <a:endParaRPr lang="en-US" sz="3000" b="1" dirty="0" smtClean="0">
              <a:solidFill>
                <a:prstClr val="black">
                  <a:lumMod val="75000"/>
                  <a:lumOff val="25000"/>
                </a:prstClr>
              </a:solidFill>
              <a:latin typeface="Bahnschrift" pitchFamily="34" charset="0"/>
            </a:endParaRPr>
          </a:p>
          <a:p>
            <a:pPr marL="323850" lvl="1" algn="just">
              <a:lnSpc>
                <a:spcPts val="3600"/>
              </a:lnSpc>
            </a:pPr>
            <a:endParaRPr lang="en-US" sz="3000" b="1" dirty="0">
              <a:solidFill>
                <a:srgbClr val="535353"/>
              </a:solidFill>
              <a:latin typeface="Bahnschrift" pitchFamily="34" charset="0"/>
            </a:endParaRPr>
          </a:p>
        </p:txBody>
      </p:sp>
      <p:sp>
        <p:nvSpPr>
          <p:cNvPr id="49" name="Freeform 49"/>
          <p:cNvSpPr/>
          <p:nvPr/>
        </p:nvSpPr>
        <p:spPr>
          <a:xfrm rot="-998660">
            <a:off x="15978288" y="7746117"/>
            <a:ext cx="1349923" cy="1258803"/>
          </a:xfrm>
          <a:custGeom>
            <a:avLst/>
            <a:gdLst/>
            <a:ahLst/>
            <a:cxnLst/>
            <a:rect l="l" t="t" r="r" b="b"/>
            <a:pathLst>
              <a:path w="1349923" h="1258803">
                <a:moveTo>
                  <a:pt x="0" y="0"/>
                </a:moveTo>
                <a:lnTo>
                  <a:pt x="1349922" y="0"/>
                </a:lnTo>
                <a:lnTo>
                  <a:pt x="1349922" y="1258803"/>
                </a:lnTo>
                <a:lnTo>
                  <a:pt x="0" y="1258803"/>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Tree>
    <p:extLst>
      <p:ext uri="{BB962C8B-B14F-4D97-AF65-F5344CB8AC3E}">
        <p14:creationId xmlns:p14="http://schemas.microsoft.com/office/powerpoint/2010/main" val="31064555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AFF"/>
        </a:solidFill>
        <a:effectLst/>
      </p:bgPr>
    </p:bg>
    <p:spTree>
      <p:nvGrpSpPr>
        <p:cNvPr id="1" name=""/>
        <p:cNvGrpSpPr/>
        <p:nvPr/>
      </p:nvGrpSpPr>
      <p:grpSpPr>
        <a:xfrm>
          <a:off x="0" y="0"/>
          <a:ext cx="0" cy="0"/>
          <a:chOff x="0" y="0"/>
          <a:chExt cx="0" cy="0"/>
        </a:xfrm>
      </p:grpSpPr>
      <p:sp>
        <p:nvSpPr>
          <p:cNvPr id="2" name="Freeform 2"/>
          <p:cNvSpPr/>
          <p:nvPr/>
        </p:nvSpPr>
        <p:spPr>
          <a:xfrm>
            <a:off x="-731723" y="-1717585"/>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Freeform 5"/>
          <p:cNvSpPr/>
          <p:nvPr/>
        </p:nvSpPr>
        <p:spPr>
          <a:xfrm>
            <a:off x="-1474221" y="-2836871"/>
            <a:ext cx="6434078" cy="6481215"/>
          </a:xfrm>
          <a:custGeom>
            <a:avLst/>
            <a:gdLst/>
            <a:ahLst/>
            <a:cxnLst/>
            <a:rect l="l" t="t" r="r" b="b"/>
            <a:pathLst>
              <a:path w="6434078" h="6481215">
                <a:moveTo>
                  <a:pt x="0" y="0"/>
                </a:moveTo>
                <a:lnTo>
                  <a:pt x="6434078" y="0"/>
                </a:lnTo>
                <a:lnTo>
                  <a:pt x="6434078" y="6481215"/>
                </a:lnTo>
                <a:lnTo>
                  <a:pt x="0" y="648121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6" name="Freeform 6"/>
          <p:cNvSpPr/>
          <p:nvPr/>
        </p:nvSpPr>
        <p:spPr>
          <a:xfrm>
            <a:off x="1573131" y="864428"/>
            <a:ext cx="5110246" cy="3353018"/>
          </a:xfrm>
          <a:custGeom>
            <a:avLst/>
            <a:gdLst/>
            <a:ahLst/>
            <a:cxnLst/>
            <a:rect l="l" t="t" r="r" b="b"/>
            <a:pathLst>
              <a:path w="5110246" h="4171819">
                <a:moveTo>
                  <a:pt x="0" y="0"/>
                </a:moveTo>
                <a:lnTo>
                  <a:pt x="5110246" y="0"/>
                </a:lnTo>
                <a:lnTo>
                  <a:pt x="5110246" y="4171819"/>
                </a:lnTo>
                <a:lnTo>
                  <a:pt x="0" y="417181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8" name="Freeform 8"/>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8">
              <a:extLst>
                <a:ext uri="{96DAC541-7B7A-43D3-8B79-37D633B846F1}">
                  <asvg:svgBlip xmlns="" xmlns:asvg="http://schemas.microsoft.com/office/drawing/2016/SVG/main" r:embed="rId11"/>
                </a:ext>
              </a:extLst>
            </a:blip>
            <a:stretch>
              <a:fillRect/>
            </a:stretch>
          </a:blipFill>
        </p:spPr>
      </p:sp>
      <p:sp>
        <p:nvSpPr>
          <p:cNvPr id="9" name="Freeform 9"/>
          <p:cNvSpPr/>
          <p:nvPr/>
        </p:nvSpPr>
        <p:spPr>
          <a:xfrm flipV="1">
            <a:off x="-538641" y="8455721"/>
            <a:ext cx="3461259" cy="1605159"/>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8">
              <a:extLst>
                <a:ext uri="{96DAC541-7B7A-43D3-8B79-37D633B846F1}">
                  <asvg:svgBlip xmlns="" xmlns:asvg="http://schemas.microsoft.com/office/drawing/2016/SVG/main" r:embed="rId11"/>
                </a:ext>
              </a:extLst>
            </a:blip>
            <a:stretch>
              <a:fillRect/>
            </a:stretch>
          </a:blipFill>
        </p:spPr>
      </p:sp>
      <p:grpSp>
        <p:nvGrpSpPr>
          <p:cNvPr id="10" name="Group 10"/>
          <p:cNvGrpSpPr/>
          <p:nvPr/>
        </p:nvGrpSpPr>
        <p:grpSpPr>
          <a:xfrm>
            <a:off x="923597" y="6998243"/>
            <a:ext cx="210207" cy="21020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3283169" y="1134403"/>
            <a:ext cx="210207" cy="210207"/>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17259300" y="8952442"/>
            <a:ext cx="210207" cy="210207"/>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17497641" y="2687833"/>
            <a:ext cx="210207" cy="210207"/>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5879784" y="9567315"/>
            <a:ext cx="210207" cy="210207"/>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4" name="TextBox 2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11523839" y="1340348"/>
            <a:ext cx="210207" cy="210207"/>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7" name="TextBox 2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13639912" y="654220"/>
            <a:ext cx="210207" cy="210207"/>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30" name="TextBox 3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1" name="Group 31"/>
          <p:cNvGrpSpPr/>
          <p:nvPr/>
        </p:nvGrpSpPr>
        <p:grpSpPr>
          <a:xfrm>
            <a:off x="9326622" y="818493"/>
            <a:ext cx="210207" cy="210207"/>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33" name="TextBox 3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4" name="Group 34"/>
          <p:cNvGrpSpPr/>
          <p:nvPr/>
        </p:nvGrpSpPr>
        <p:grpSpPr>
          <a:xfrm>
            <a:off x="413662" y="2687833"/>
            <a:ext cx="210207" cy="210207"/>
            <a:chOff x="0" y="0"/>
            <a:chExt cx="812800" cy="812800"/>
          </a:xfrm>
        </p:grpSpPr>
        <p:sp>
          <p:nvSpPr>
            <p:cNvPr id="35" name="Freeform 3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6" name="TextBox 3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8" name="TextBox 38"/>
          <p:cNvSpPr txBox="1"/>
          <p:nvPr/>
        </p:nvSpPr>
        <p:spPr>
          <a:xfrm>
            <a:off x="6683377" y="4050081"/>
            <a:ext cx="8484631" cy="2769989"/>
          </a:xfrm>
          <a:prstGeom prst="rect">
            <a:avLst/>
          </a:prstGeom>
        </p:spPr>
        <p:txBody>
          <a:bodyPr lIns="0" tIns="0" rIns="0" bIns="0" rtlCol="0" anchor="t">
            <a:spAutoFit/>
          </a:bodyPr>
          <a:lstStyle/>
          <a:p>
            <a:pPr marL="971550" lvl="1" indent="-485775">
              <a:lnSpc>
                <a:spcPts val="5400"/>
              </a:lnSpc>
              <a:buFont typeface="Arial"/>
              <a:buChar char="•"/>
            </a:pPr>
            <a:r>
              <a:rPr lang="en-US" sz="4500" dirty="0" err="1" smtClean="0">
                <a:solidFill>
                  <a:srgbClr val="535353"/>
                </a:solidFill>
                <a:latin typeface="Balsamiq Sans Bold"/>
              </a:rPr>
              <a:t>Helvin</a:t>
            </a:r>
            <a:r>
              <a:rPr lang="en-US" sz="4500" dirty="0" smtClean="0">
                <a:solidFill>
                  <a:srgbClr val="535353"/>
                </a:solidFill>
                <a:latin typeface="Balsamiq Sans Bold"/>
              </a:rPr>
              <a:t> </a:t>
            </a:r>
            <a:r>
              <a:rPr lang="en-US" sz="4500" dirty="0" err="1" smtClean="0">
                <a:solidFill>
                  <a:srgbClr val="535353"/>
                </a:solidFill>
                <a:latin typeface="Balsamiq Sans Bold"/>
              </a:rPr>
              <a:t>Basama</a:t>
            </a:r>
            <a:r>
              <a:rPr lang="en-US" sz="4500" dirty="0" smtClean="0">
                <a:solidFill>
                  <a:srgbClr val="535353"/>
                </a:solidFill>
                <a:latin typeface="Balsamiq Sans Bold"/>
              </a:rPr>
              <a:t> </a:t>
            </a:r>
            <a:r>
              <a:rPr lang="en-US" sz="4500" dirty="0" err="1" smtClean="0">
                <a:solidFill>
                  <a:srgbClr val="535353"/>
                </a:solidFill>
                <a:latin typeface="Balsamiq Sans Bold"/>
              </a:rPr>
              <a:t>Tondang</a:t>
            </a:r>
            <a:r>
              <a:rPr lang="en-US" sz="4500" dirty="0" smtClean="0">
                <a:solidFill>
                  <a:srgbClr val="535353"/>
                </a:solidFill>
                <a:latin typeface="Balsamiq Sans Bold"/>
              </a:rPr>
              <a:t> 2155201153</a:t>
            </a:r>
          </a:p>
          <a:p>
            <a:pPr marL="971550" lvl="1" indent="-485775">
              <a:lnSpc>
                <a:spcPts val="5400"/>
              </a:lnSpc>
              <a:buFont typeface="Arial"/>
              <a:buChar char="•"/>
            </a:pPr>
            <a:r>
              <a:rPr lang="en-US" sz="4500" dirty="0" err="1" smtClean="0">
                <a:solidFill>
                  <a:srgbClr val="535353"/>
                </a:solidFill>
                <a:latin typeface="Balsamiq Sans Bold"/>
              </a:rPr>
              <a:t>Teguh</a:t>
            </a:r>
            <a:r>
              <a:rPr lang="en-US" sz="4500" dirty="0" smtClean="0">
                <a:solidFill>
                  <a:srgbClr val="535353"/>
                </a:solidFill>
                <a:latin typeface="Balsamiq Sans Bold"/>
              </a:rPr>
              <a:t> </a:t>
            </a:r>
            <a:r>
              <a:rPr lang="en-US" sz="4500" dirty="0" err="1" smtClean="0">
                <a:solidFill>
                  <a:srgbClr val="535353"/>
                </a:solidFill>
                <a:latin typeface="Balsamiq Sans Bold"/>
              </a:rPr>
              <a:t>Darmawan</a:t>
            </a:r>
            <a:r>
              <a:rPr lang="en-US" sz="4500" dirty="0" smtClean="0">
                <a:solidFill>
                  <a:srgbClr val="535353"/>
                </a:solidFill>
                <a:latin typeface="Balsamiq Sans Bold"/>
              </a:rPr>
              <a:t> 2155201038</a:t>
            </a:r>
            <a:endParaRPr lang="en-US" sz="4500" dirty="0">
              <a:solidFill>
                <a:srgbClr val="535353"/>
              </a:solidFill>
              <a:latin typeface="Balsamiq Sans Bold"/>
            </a:endParaRPr>
          </a:p>
        </p:txBody>
      </p:sp>
      <p:sp>
        <p:nvSpPr>
          <p:cNvPr id="40" name="Freeform 40"/>
          <p:cNvSpPr/>
          <p:nvPr/>
        </p:nvSpPr>
        <p:spPr>
          <a:xfrm rot="732052">
            <a:off x="12601880" y="7120073"/>
            <a:ext cx="2935819" cy="1686433"/>
          </a:xfrm>
          <a:custGeom>
            <a:avLst/>
            <a:gdLst/>
            <a:ahLst/>
            <a:cxnLst/>
            <a:rect l="l" t="t" r="r" b="b"/>
            <a:pathLst>
              <a:path w="2935819" h="1686433">
                <a:moveTo>
                  <a:pt x="0" y="0"/>
                </a:moveTo>
                <a:lnTo>
                  <a:pt x="2935819" y="0"/>
                </a:lnTo>
                <a:lnTo>
                  <a:pt x="2935819" y="1686434"/>
                </a:lnTo>
                <a:lnTo>
                  <a:pt x="0" y="1686434"/>
                </a:lnTo>
                <a:lnTo>
                  <a:pt x="0" y="0"/>
                </a:lnTo>
                <a:close/>
              </a:path>
            </a:pathLst>
          </a:custGeom>
          <a:blipFill>
            <a:blip r:embed="rId12">
              <a:extLst>
                <a:ext uri="{96DAC541-7B7A-43D3-8B79-37D633B846F1}">
                  <asvg:svgBlip xmlns="" xmlns:asvg="http://schemas.microsoft.com/office/drawing/2016/SVG/main" r:embed="rId17"/>
                </a:ext>
              </a:extLst>
            </a:blip>
            <a:stretch>
              <a:fillRect/>
            </a:stretch>
          </a:blipFill>
        </p:spPr>
      </p:sp>
      <p:sp>
        <p:nvSpPr>
          <p:cNvPr id="41" name="Freeform 41"/>
          <p:cNvSpPr/>
          <p:nvPr/>
        </p:nvSpPr>
        <p:spPr>
          <a:xfrm>
            <a:off x="13850119" y="5143500"/>
            <a:ext cx="1713253" cy="2057400"/>
          </a:xfrm>
          <a:custGeom>
            <a:avLst/>
            <a:gdLst/>
            <a:ahLst/>
            <a:cxnLst/>
            <a:rect l="l" t="t" r="r" b="b"/>
            <a:pathLst>
              <a:path w="1713253" h="2057400">
                <a:moveTo>
                  <a:pt x="0" y="0"/>
                </a:moveTo>
                <a:lnTo>
                  <a:pt x="1713253" y="0"/>
                </a:lnTo>
                <a:lnTo>
                  <a:pt x="1713253" y="2057400"/>
                </a:lnTo>
                <a:lnTo>
                  <a:pt x="0" y="2057400"/>
                </a:lnTo>
                <a:lnTo>
                  <a:pt x="0" y="0"/>
                </a:lnTo>
                <a:close/>
              </a:path>
            </a:pathLst>
          </a:custGeom>
          <a:blipFill>
            <a:blip r:embed="rId18">
              <a:extLst>
                <a:ext uri="{96DAC541-7B7A-43D3-8B79-37D633B846F1}">
                  <asvg:svgBlip xmlns="" xmlns:asvg="http://schemas.microsoft.com/office/drawing/2016/SVG/main" r:embed="rId19"/>
                </a:ext>
              </a:extLst>
            </a:blip>
            <a:stretch>
              <a:fillRect/>
            </a:stretch>
          </a:blipFill>
        </p:spPr>
      </p:sp>
      <p:sp>
        <p:nvSpPr>
          <p:cNvPr id="42" name="TextBox 42"/>
          <p:cNvSpPr txBox="1"/>
          <p:nvPr/>
        </p:nvSpPr>
        <p:spPr>
          <a:xfrm>
            <a:off x="2008036" y="1944883"/>
            <a:ext cx="4675341" cy="769441"/>
          </a:xfrm>
          <a:prstGeom prst="rect">
            <a:avLst/>
          </a:prstGeom>
        </p:spPr>
        <p:txBody>
          <a:bodyPr lIns="0" tIns="0" rIns="0" bIns="0" rtlCol="0" anchor="t">
            <a:spAutoFit/>
          </a:bodyPr>
          <a:lstStyle/>
          <a:p>
            <a:pPr>
              <a:lnSpc>
                <a:spcPts val="6000"/>
              </a:lnSpc>
            </a:pPr>
            <a:r>
              <a:rPr lang="en-US" sz="5400" dirty="0" err="1" smtClean="0">
                <a:solidFill>
                  <a:srgbClr val="FFFFFF"/>
                </a:solidFill>
                <a:latin typeface="Balsamiq Sans Bold"/>
              </a:rPr>
              <a:t>Kelompok</a:t>
            </a:r>
            <a:r>
              <a:rPr lang="en-US" sz="5400" dirty="0" smtClean="0">
                <a:solidFill>
                  <a:srgbClr val="FFFFFF"/>
                </a:solidFill>
                <a:latin typeface="Balsamiq Sans Bold"/>
              </a:rPr>
              <a:t> </a:t>
            </a:r>
            <a:r>
              <a:rPr lang="en-US" sz="5400" dirty="0" smtClean="0">
                <a:solidFill>
                  <a:srgbClr val="FFFFFF"/>
                </a:solidFill>
                <a:latin typeface="Balsamiq Sans Bold"/>
              </a:rPr>
              <a:t> 5 :</a:t>
            </a:r>
            <a:endParaRPr lang="en-US" sz="5400" dirty="0">
              <a:solidFill>
                <a:srgbClr val="FFFFFF"/>
              </a:solidFill>
              <a:latin typeface="Balsamiq Sans Bold"/>
            </a:endParaRPr>
          </a:p>
        </p:txBody>
      </p:sp>
      <p:sp>
        <p:nvSpPr>
          <p:cNvPr id="43" name="Freeform 43"/>
          <p:cNvSpPr/>
          <p:nvPr/>
        </p:nvSpPr>
        <p:spPr>
          <a:xfrm rot="278887">
            <a:off x="4564064" y="7123556"/>
            <a:ext cx="1371267" cy="1278707"/>
          </a:xfrm>
          <a:custGeom>
            <a:avLst/>
            <a:gdLst/>
            <a:ahLst/>
            <a:cxnLst/>
            <a:rect l="l" t="t" r="r" b="b"/>
            <a:pathLst>
              <a:path w="1371267" h="1278707">
                <a:moveTo>
                  <a:pt x="0" y="0"/>
                </a:moveTo>
                <a:lnTo>
                  <a:pt x="1371268" y="0"/>
                </a:lnTo>
                <a:lnTo>
                  <a:pt x="1371268" y="1278706"/>
                </a:lnTo>
                <a:lnTo>
                  <a:pt x="0" y="1278706"/>
                </a:lnTo>
                <a:lnTo>
                  <a:pt x="0" y="0"/>
                </a:lnTo>
                <a:close/>
              </a:path>
            </a:pathLst>
          </a:custGeom>
          <a:blipFill>
            <a:blip r:embed="rId20">
              <a:extLst>
                <a:ext uri="{96DAC541-7B7A-43D3-8B79-37D633B846F1}">
                  <asvg:svgBlip xmlns="" xmlns:asvg="http://schemas.microsoft.com/office/drawing/2016/SVG/main" r:embed="rId21"/>
                </a:ext>
              </a:extLst>
            </a:blip>
            <a:stretch>
              <a:fillRect/>
            </a:stretch>
          </a:blipFill>
        </p:spPr>
      </p:sp>
      <p:sp>
        <p:nvSpPr>
          <p:cNvPr id="44" name="Freeform 44"/>
          <p:cNvSpPr/>
          <p:nvPr/>
        </p:nvSpPr>
        <p:spPr>
          <a:xfrm rot="-1816903">
            <a:off x="13232202" y="2209634"/>
            <a:ext cx="1025628" cy="956398"/>
          </a:xfrm>
          <a:custGeom>
            <a:avLst/>
            <a:gdLst/>
            <a:ahLst/>
            <a:cxnLst/>
            <a:rect l="l" t="t" r="r" b="b"/>
            <a:pathLst>
              <a:path w="1025628" h="956398">
                <a:moveTo>
                  <a:pt x="0" y="0"/>
                </a:moveTo>
                <a:lnTo>
                  <a:pt x="1025627" y="0"/>
                </a:lnTo>
                <a:lnTo>
                  <a:pt x="1025627" y="956398"/>
                </a:lnTo>
                <a:lnTo>
                  <a:pt x="0" y="956398"/>
                </a:lnTo>
                <a:lnTo>
                  <a:pt x="0" y="0"/>
                </a:lnTo>
                <a:close/>
              </a:path>
            </a:pathLst>
          </a:custGeom>
          <a:blipFill>
            <a:blip r:embed="rId20">
              <a:extLst>
                <a:ext uri="{96DAC541-7B7A-43D3-8B79-37D633B846F1}">
                  <asvg:svgBlip xmlns="" xmlns:asvg="http://schemas.microsoft.com/office/drawing/2016/SVG/main" r:embed="rId21"/>
                </a:ext>
              </a:extLst>
            </a:blip>
            <a:stretch>
              <a:fillRect/>
            </a:stretch>
          </a:blipFill>
        </p:spPr>
      </p:sp>
      <p:sp>
        <p:nvSpPr>
          <p:cNvPr id="45" name="Freeform 45"/>
          <p:cNvSpPr/>
          <p:nvPr/>
        </p:nvSpPr>
        <p:spPr>
          <a:xfrm rot="-510247">
            <a:off x="8796332" y="8726313"/>
            <a:ext cx="695336" cy="662466"/>
          </a:xfrm>
          <a:custGeom>
            <a:avLst/>
            <a:gdLst/>
            <a:ahLst/>
            <a:cxnLst/>
            <a:rect l="l" t="t" r="r" b="b"/>
            <a:pathLst>
              <a:path w="695336" h="662466">
                <a:moveTo>
                  <a:pt x="0" y="0"/>
                </a:moveTo>
                <a:lnTo>
                  <a:pt x="695336" y="0"/>
                </a:lnTo>
                <a:lnTo>
                  <a:pt x="695336" y="662466"/>
                </a:lnTo>
                <a:lnTo>
                  <a:pt x="0" y="662466"/>
                </a:lnTo>
                <a:lnTo>
                  <a:pt x="0" y="0"/>
                </a:lnTo>
                <a:close/>
              </a:path>
            </a:pathLst>
          </a:custGeom>
          <a:blipFill>
            <a:blip r:embed="rId22">
              <a:extLst>
                <a:ext uri="{96DAC541-7B7A-43D3-8B79-37D633B846F1}">
                  <asvg:svgBlip xmlns="" xmlns:asvg="http://schemas.microsoft.com/office/drawing/2016/SVG/main" r:embed="rId9"/>
                </a:ext>
              </a:extLst>
            </a:blip>
            <a:stretch>
              <a:fillRect/>
            </a:stretch>
          </a:blipFill>
          <a:ln cap="sq">
            <a:noFill/>
            <a:prstDash val="solid"/>
            <a:miter/>
          </a:ln>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DFA"/>
        </a:solidFill>
        <a:effectLst/>
      </p:bgPr>
    </p:bg>
    <p:spTree>
      <p:nvGrpSpPr>
        <p:cNvPr id="1" name=""/>
        <p:cNvGrpSpPr/>
        <p:nvPr/>
      </p:nvGrpSpPr>
      <p:grpSpPr>
        <a:xfrm>
          <a:off x="0" y="0"/>
          <a:ext cx="0" cy="0"/>
          <a:chOff x="0" y="0"/>
          <a:chExt cx="0" cy="0"/>
        </a:xfrm>
      </p:grpSpPr>
      <p:sp>
        <p:nvSpPr>
          <p:cNvPr id="2" name="Freeform 2"/>
          <p:cNvSpPr/>
          <p:nvPr/>
        </p:nvSpPr>
        <p:spPr>
          <a:xfrm>
            <a:off x="-2362200" y="-1942887"/>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Freeform 5"/>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4">
              <a:extLst>
                <a:ext uri="{96DAC541-7B7A-43D3-8B79-37D633B846F1}">
                  <asvg:svgBlip xmlns="" xmlns:asvg="http://schemas.microsoft.com/office/drawing/2016/SVG/main" r:embed="rId7"/>
                </a:ext>
              </a:extLst>
            </a:blip>
            <a:stretch>
              <a:fillRect/>
            </a:stretch>
          </a:blipFill>
        </p:spPr>
      </p:sp>
      <p:sp>
        <p:nvSpPr>
          <p:cNvPr id="6" name="Freeform 6"/>
          <p:cNvSpPr/>
          <p:nvPr/>
        </p:nvSpPr>
        <p:spPr>
          <a:xfrm flipV="1">
            <a:off x="-538641" y="8455721"/>
            <a:ext cx="3461259" cy="1605159"/>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4">
              <a:extLst>
                <a:ext uri="{96DAC541-7B7A-43D3-8B79-37D633B846F1}">
                  <asvg:svgBlip xmlns="" xmlns:asvg="http://schemas.microsoft.com/office/drawing/2016/SVG/main" r:embed="rId7"/>
                </a:ext>
              </a:extLst>
            </a:blip>
            <a:stretch>
              <a:fillRect/>
            </a:stretch>
          </a:blipFill>
        </p:spPr>
      </p:sp>
      <p:grpSp>
        <p:nvGrpSpPr>
          <p:cNvPr id="7" name="Group 7"/>
          <p:cNvGrpSpPr/>
          <p:nvPr/>
        </p:nvGrpSpPr>
        <p:grpSpPr>
          <a:xfrm>
            <a:off x="923597" y="6998243"/>
            <a:ext cx="210207" cy="21020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0" name="Group 10"/>
          <p:cNvGrpSpPr/>
          <p:nvPr/>
        </p:nvGrpSpPr>
        <p:grpSpPr>
          <a:xfrm>
            <a:off x="3283169" y="1134403"/>
            <a:ext cx="210207" cy="21020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3" name="Group 13"/>
          <p:cNvGrpSpPr/>
          <p:nvPr/>
        </p:nvGrpSpPr>
        <p:grpSpPr>
          <a:xfrm>
            <a:off x="17259300" y="8952442"/>
            <a:ext cx="210207" cy="210207"/>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6" name="Group 16"/>
          <p:cNvGrpSpPr/>
          <p:nvPr/>
        </p:nvGrpSpPr>
        <p:grpSpPr>
          <a:xfrm>
            <a:off x="17497641" y="2687833"/>
            <a:ext cx="210207" cy="210207"/>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9" name="Group 19"/>
          <p:cNvGrpSpPr/>
          <p:nvPr/>
        </p:nvGrpSpPr>
        <p:grpSpPr>
          <a:xfrm>
            <a:off x="5879784" y="9567315"/>
            <a:ext cx="210207" cy="210207"/>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2" name="Group 22"/>
          <p:cNvGrpSpPr/>
          <p:nvPr/>
        </p:nvGrpSpPr>
        <p:grpSpPr>
          <a:xfrm>
            <a:off x="11523839" y="1340348"/>
            <a:ext cx="210207" cy="210207"/>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4" name="TextBox 2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5" name="Group 25"/>
          <p:cNvGrpSpPr/>
          <p:nvPr/>
        </p:nvGrpSpPr>
        <p:grpSpPr>
          <a:xfrm>
            <a:off x="13639912" y="654220"/>
            <a:ext cx="210207" cy="210207"/>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27" name="TextBox 2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8" name="Group 28"/>
          <p:cNvGrpSpPr/>
          <p:nvPr/>
        </p:nvGrpSpPr>
        <p:grpSpPr>
          <a:xfrm>
            <a:off x="9326622" y="818493"/>
            <a:ext cx="210207" cy="210207"/>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30" name="TextBox 3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1" name="Group 31"/>
          <p:cNvGrpSpPr/>
          <p:nvPr/>
        </p:nvGrpSpPr>
        <p:grpSpPr>
          <a:xfrm>
            <a:off x="413662" y="2687833"/>
            <a:ext cx="210207" cy="210207"/>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3" name="TextBox 3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4" name="Group 34"/>
          <p:cNvGrpSpPr/>
          <p:nvPr/>
        </p:nvGrpSpPr>
        <p:grpSpPr>
          <a:xfrm>
            <a:off x="11096596" y="9355259"/>
            <a:ext cx="210207" cy="210207"/>
            <a:chOff x="0" y="0"/>
            <a:chExt cx="812800" cy="812800"/>
          </a:xfrm>
        </p:grpSpPr>
        <p:sp>
          <p:nvSpPr>
            <p:cNvPr id="35" name="Freeform 3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6" name="TextBox 3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7" name="Group 37"/>
          <p:cNvGrpSpPr/>
          <p:nvPr/>
        </p:nvGrpSpPr>
        <p:grpSpPr>
          <a:xfrm>
            <a:off x="14129076" y="9777521"/>
            <a:ext cx="210207" cy="210207"/>
            <a:chOff x="0" y="0"/>
            <a:chExt cx="812800" cy="812800"/>
          </a:xfrm>
        </p:grpSpPr>
        <p:sp>
          <p:nvSpPr>
            <p:cNvPr id="38" name="Freeform 3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39" name="TextBox 3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0" name="Group 40"/>
          <p:cNvGrpSpPr/>
          <p:nvPr/>
        </p:nvGrpSpPr>
        <p:grpSpPr>
          <a:xfrm>
            <a:off x="713390" y="5669002"/>
            <a:ext cx="210207" cy="210207"/>
            <a:chOff x="0" y="0"/>
            <a:chExt cx="812800" cy="812800"/>
          </a:xfrm>
        </p:grpSpPr>
        <p:sp>
          <p:nvSpPr>
            <p:cNvPr id="41" name="Freeform 4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2" name="TextBox 4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3" name="Group 43"/>
          <p:cNvGrpSpPr/>
          <p:nvPr/>
        </p:nvGrpSpPr>
        <p:grpSpPr>
          <a:xfrm>
            <a:off x="17392538" y="5563899"/>
            <a:ext cx="210207" cy="210207"/>
            <a:chOff x="0" y="0"/>
            <a:chExt cx="812800" cy="812800"/>
          </a:xfrm>
        </p:grpSpPr>
        <p:sp>
          <p:nvSpPr>
            <p:cNvPr id="44" name="Freeform 4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45" name="TextBox 4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sp>
        <p:nvSpPr>
          <p:cNvPr id="46" name="TextBox 46"/>
          <p:cNvSpPr txBox="1"/>
          <p:nvPr/>
        </p:nvSpPr>
        <p:spPr>
          <a:xfrm>
            <a:off x="1002429" y="1668472"/>
            <a:ext cx="15412626" cy="5539978"/>
          </a:xfrm>
          <a:prstGeom prst="rect">
            <a:avLst/>
          </a:prstGeom>
        </p:spPr>
        <p:txBody>
          <a:bodyPr wrap="square" lIns="0" tIns="0" rIns="0" bIns="0" rtlCol="0" anchor="t">
            <a:spAutoFit/>
          </a:bodyPr>
          <a:lstStyle/>
          <a:p>
            <a:pPr marL="323850" lvl="1" algn="just">
              <a:lnSpc>
                <a:spcPts val="3600"/>
              </a:lnSpc>
            </a:pPr>
            <a:r>
              <a:rPr lang="en-US" sz="3000" b="1" dirty="0" smtClean="0">
                <a:solidFill>
                  <a:prstClr val="black"/>
                </a:solidFill>
                <a:latin typeface="Balsamiq Sans Bold"/>
              </a:rPr>
              <a:t>1.  </a:t>
            </a:r>
            <a:r>
              <a:rPr lang="en-US" sz="3000" b="1" dirty="0" err="1" smtClean="0">
                <a:solidFill>
                  <a:prstClr val="black"/>
                </a:solidFill>
                <a:latin typeface="Balsamiq Sans Bold"/>
              </a:rPr>
              <a:t>Metode</a:t>
            </a:r>
            <a:r>
              <a:rPr lang="en-US" sz="3000" b="1" dirty="0" smtClean="0">
                <a:solidFill>
                  <a:prstClr val="black"/>
                </a:solidFill>
                <a:latin typeface="Balsamiq Sans Bold"/>
              </a:rPr>
              <a:t> </a:t>
            </a:r>
            <a:r>
              <a:rPr lang="en-US" sz="3000" b="1" dirty="0" err="1">
                <a:solidFill>
                  <a:prstClr val="black"/>
                </a:solidFill>
                <a:latin typeface="Balsamiq Sans Bold"/>
              </a:rPr>
              <a:t>Pengujian</a:t>
            </a:r>
            <a:r>
              <a:rPr lang="en-US" sz="3000" b="1" dirty="0">
                <a:solidFill>
                  <a:prstClr val="black"/>
                </a:solidFill>
                <a:latin typeface="Balsamiq Sans Bold"/>
              </a:rPr>
              <a:t> Graph-based</a:t>
            </a:r>
          </a:p>
          <a:p>
            <a:pPr marL="323850" lvl="1" algn="just">
              <a:lnSpc>
                <a:spcPts val="3600"/>
              </a:lnSpc>
            </a:pPr>
            <a:r>
              <a:rPr lang="en-US" sz="3000" dirty="0" err="1">
                <a:solidFill>
                  <a:schemeClr val="tx1">
                    <a:lumMod val="75000"/>
                    <a:lumOff val="25000"/>
                  </a:schemeClr>
                </a:solidFill>
                <a:latin typeface="Bahnschrift" pitchFamily="34" charset="0"/>
              </a:rPr>
              <a:t>Langkah</a:t>
            </a:r>
            <a:r>
              <a:rPr lang="en-US" sz="3000" dirty="0">
                <a:solidFill>
                  <a:schemeClr val="tx1">
                    <a:lumMod val="75000"/>
                    <a:lumOff val="25000"/>
                  </a:schemeClr>
                </a:solidFill>
                <a:latin typeface="Bahnschrift" pitchFamily="34" charset="0"/>
              </a:rPr>
              <a:t> </a:t>
            </a:r>
            <a:r>
              <a:rPr lang="en-US" sz="3000" dirty="0" err="1">
                <a:solidFill>
                  <a:schemeClr val="tx1">
                    <a:lumMod val="75000"/>
                    <a:lumOff val="25000"/>
                  </a:schemeClr>
                </a:solidFill>
                <a:latin typeface="Bahnschrift" pitchFamily="34" charset="0"/>
              </a:rPr>
              <a:t>pertama</a:t>
            </a:r>
            <a:r>
              <a:rPr lang="en-US" sz="3000" dirty="0">
                <a:solidFill>
                  <a:schemeClr val="tx1">
                    <a:lumMod val="75000"/>
                    <a:lumOff val="25000"/>
                  </a:schemeClr>
                </a:solidFill>
                <a:latin typeface="Bahnschrift" pitchFamily="34" charset="0"/>
              </a:rPr>
              <a:t> </a:t>
            </a:r>
            <a:r>
              <a:rPr lang="en-US" sz="3000" dirty="0" err="1">
                <a:solidFill>
                  <a:schemeClr val="tx1">
                    <a:lumMod val="75000"/>
                    <a:lumOff val="25000"/>
                  </a:schemeClr>
                </a:solidFill>
                <a:latin typeface="Bahnschrift" pitchFamily="34" charset="0"/>
              </a:rPr>
              <a:t>pada</a:t>
            </a:r>
            <a:r>
              <a:rPr lang="en-US" sz="3000" dirty="0">
                <a:solidFill>
                  <a:schemeClr val="tx1">
                    <a:lumMod val="75000"/>
                    <a:lumOff val="25000"/>
                  </a:schemeClr>
                </a:solidFill>
                <a:latin typeface="Bahnschrift" pitchFamily="34" charset="0"/>
              </a:rPr>
              <a:t> </a:t>
            </a:r>
            <a:r>
              <a:rPr lang="en-US" sz="3000" dirty="0" err="1">
                <a:solidFill>
                  <a:schemeClr val="tx1">
                    <a:lumMod val="75000"/>
                    <a:lumOff val="25000"/>
                  </a:schemeClr>
                </a:solidFill>
                <a:latin typeface="Bahnschrift" pitchFamily="34" charset="0"/>
              </a:rPr>
              <a:t>pengujian</a:t>
            </a:r>
            <a:r>
              <a:rPr lang="en-US" sz="3000" dirty="0">
                <a:solidFill>
                  <a:schemeClr val="tx1">
                    <a:lumMod val="75000"/>
                    <a:lumOff val="25000"/>
                  </a:schemeClr>
                </a:solidFill>
                <a:latin typeface="Bahnschrift" pitchFamily="34" charset="0"/>
              </a:rPr>
              <a:t> black box </a:t>
            </a:r>
            <a:r>
              <a:rPr lang="en-US" sz="3000" dirty="0" err="1">
                <a:solidFill>
                  <a:schemeClr val="tx1">
                    <a:lumMod val="75000"/>
                    <a:lumOff val="25000"/>
                  </a:schemeClr>
                </a:solidFill>
                <a:latin typeface="Bahnschrift" pitchFamily="34" charset="0"/>
              </a:rPr>
              <a:t>adalah</a:t>
            </a:r>
            <a:r>
              <a:rPr lang="en-US" sz="3000" dirty="0">
                <a:solidFill>
                  <a:schemeClr val="tx1">
                    <a:lumMod val="75000"/>
                    <a:lumOff val="25000"/>
                  </a:schemeClr>
                </a:solidFill>
                <a:latin typeface="Bahnschrift" pitchFamily="34" charset="0"/>
              </a:rPr>
              <a:t> “</a:t>
            </a:r>
            <a:r>
              <a:rPr lang="en-US" sz="3000" dirty="0" err="1">
                <a:solidFill>
                  <a:schemeClr val="tx1">
                    <a:lumMod val="75000"/>
                    <a:lumOff val="25000"/>
                  </a:schemeClr>
                </a:solidFill>
                <a:latin typeface="Bahnschrift" pitchFamily="34" charset="0"/>
              </a:rPr>
              <a:t>memahami</a:t>
            </a:r>
            <a:r>
              <a:rPr lang="en-US" sz="3000" dirty="0">
                <a:solidFill>
                  <a:schemeClr val="tx1">
                    <a:lumMod val="75000"/>
                    <a:lumOff val="25000"/>
                  </a:schemeClr>
                </a:solidFill>
                <a:latin typeface="Bahnschrift" pitchFamily="34" charset="0"/>
              </a:rPr>
              <a:t> </a:t>
            </a:r>
            <a:r>
              <a:rPr lang="en-US" sz="3000" dirty="0" err="1">
                <a:solidFill>
                  <a:schemeClr val="tx1">
                    <a:lumMod val="75000"/>
                    <a:lumOff val="25000"/>
                  </a:schemeClr>
                </a:solidFill>
                <a:latin typeface="Bahnschrift" pitchFamily="34" charset="0"/>
              </a:rPr>
              <a:t>objek</a:t>
            </a:r>
            <a:r>
              <a:rPr lang="en-US" sz="3000" dirty="0">
                <a:solidFill>
                  <a:schemeClr val="tx1">
                    <a:lumMod val="75000"/>
                    <a:lumOff val="25000"/>
                  </a:schemeClr>
                </a:solidFill>
                <a:latin typeface="Bahnschrift" pitchFamily="34" charset="0"/>
              </a:rPr>
              <a:t>” yang </a:t>
            </a:r>
            <a:r>
              <a:rPr lang="en-US" sz="3000" dirty="0" err="1">
                <a:solidFill>
                  <a:schemeClr val="tx1">
                    <a:lumMod val="75000"/>
                    <a:lumOff val="25000"/>
                  </a:schemeClr>
                </a:solidFill>
                <a:latin typeface="Bahnschrift" pitchFamily="34" charset="0"/>
              </a:rPr>
              <a:t>dimodelkan</a:t>
            </a:r>
            <a:r>
              <a:rPr lang="en-US" sz="3000" dirty="0">
                <a:solidFill>
                  <a:schemeClr val="tx1">
                    <a:lumMod val="75000"/>
                    <a:lumOff val="25000"/>
                  </a:schemeClr>
                </a:solidFill>
                <a:latin typeface="Bahnschrift" pitchFamily="34" charset="0"/>
              </a:rPr>
              <a:t> di </a:t>
            </a:r>
            <a:r>
              <a:rPr lang="en-US" sz="3000" dirty="0" err="1">
                <a:solidFill>
                  <a:schemeClr val="tx1">
                    <a:lumMod val="75000"/>
                    <a:lumOff val="25000"/>
                  </a:schemeClr>
                </a:solidFill>
                <a:latin typeface="Bahnschrift" pitchFamily="34" charset="0"/>
              </a:rPr>
              <a:t>dalam</a:t>
            </a:r>
            <a:r>
              <a:rPr lang="en-US" sz="3000" dirty="0">
                <a:solidFill>
                  <a:schemeClr val="tx1">
                    <a:lumMod val="75000"/>
                    <a:lumOff val="25000"/>
                  </a:schemeClr>
                </a:solidFill>
                <a:latin typeface="Bahnschrift" pitchFamily="34" charset="0"/>
              </a:rPr>
              <a:t> </a:t>
            </a:r>
            <a:r>
              <a:rPr lang="en-US" sz="3000" dirty="0" err="1">
                <a:solidFill>
                  <a:schemeClr val="tx1">
                    <a:lumMod val="75000"/>
                    <a:lumOff val="25000"/>
                  </a:schemeClr>
                </a:solidFill>
                <a:latin typeface="Bahnschrift" pitchFamily="34" charset="0"/>
              </a:rPr>
              <a:t>perangkat</a:t>
            </a:r>
            <a:r>
              <a:rPr lang="en-US" sz="3000" dirty="0">
                <a:solidFill>
                  <a:schemeClr val="tx1">
                    <a:lumMod val="75000"/>
                    <a:lumOff val="25000"/>
                  </a:schemeClr>
                </a:solidFill>
                <a:latin typeface="Bahnschrift" pitchFamily="34" charset="0"/>
              </a:rPr>
              <a:t> </a:t>
            </a:r>
            <a:r>
              <a:rPr lang="en-US" sz="3000" dirty="0" err="1">
                <a:solidFill>
                  <a:schemeClr val="tx1">
                    <a:lumMod val="75000"/>
                    <a:lumOff val="25000"/>
                  </a:schemeClr>
                </a:solidFill>
                <a:latin typeface="Bahnschrift" pitchFamily="34" charset="0"/>
              </a:rPr>
              <a:t>lunak</a:t>
            </a:r>
            <a:r>
              <a:rPr lang="en-US" sz="3000" dirty="0">
                <a:solidFill>
                  <a:schemeClr val="tx1">
                    <a:lumMod val="75000"/>
                    <a:lumOff val="25000"/>
                  </a:schemeClr>
                </a:solidFill>
                <a:latin typeface="Bahnschrift" pitchFamily="34" charset="0"/>
              </a:rPr>
              <a:t> </a:t>
            </a:r>
            <a:r>
              <a:rPr lang="en-US" sz="3000" dirty="0" err="1">
                <a:solidFill>
                  <a:schemeClr val="tx1">
                    <a:lumMod val="75000"/>
                    <a:lumOff val="25000"/>
                  </a:schemeClr>
                </a:solidFill>
                <a:latin typeface="Bahnschrift" pitchFamily="34" charset="0"/>
              </a:rPr>
              <a:t>dan</a:t>
            </a:r>
            <a:r>
              <a:rPr lang="en-US" sz="3000" dirty="0">
                <a:solidFill>
                  <a:schemeClr val="tx1">
                    <a:lumMod val="75000"/>
                    <a:lumOff val="25000"/>
                  </a:schemeClr>
                </a:solidFill>
                <a:latin typeface="Bahnschrift" pitchFamily="34" charset="0"/>
              </a:rPr>
              <a:t> </a:t>
            </a:r>
            <a:r>
              <a:rPr lang="en-US" sz="3000" dirty="0" err="1">
                <a:solidFill>
                  <a:schemeClr val="tx1">
                    <a:lumMod val="75000"/>
                    <a:lumOff val="25000"/>
                  </a:schemeClr>
                </a:solidFill>
                <a:latin typeface="Bahnschrift" pitchFamily="34" charset="0"/>
              </a:rPr>
              <a:t>hubungan</a:t>
            </a:r>
            <a:r>
              <a:rPr lang="en-US" sz="3000" dirty="0">
                <a:solidFill>
                  <a:schemeClr val="tx1">
                    <a:lumMod val="75000"/>
                    <a:lumOff val="25000"/>
                  </a:schemeClr>
                </a:solidFill>
                <a:latin typeface="Bahnschrift" pitchFamily="34" charset="0"/>
              </a:rPr>
              <a:t> yang </a:t>
            </a:r>
            <a:r>
              <a:rPr lang="en-US" sz="3000" dirty="0" err="1">
                <a:solidFill>
                  <a:schemeClr val="tx1">
                    <a:lumMod val="75000"/>
                    <a:lumOff val="25000"/>
                  </a:schemeClr>
                </a:solidFill>
                <a:latin typeface="Bahnschrift" pitchFamily="34" charset="0"/>
              </a:rPr>
              <a:t>akan</a:t>
            </a:r>
            <a:r>
              <a:rPr lang="en-US" sz="3000" dirty="0">
                <a:solidFill>
                  <a:schemeClr val="tx1">
                    <a:lumMod val="75000"/>
                    <a:lumOff val="25000"/>
                  </a:schemeClr>
                </a:solidFill>
                <a:latin typeface="Bahnschrift" pitchFamily="34" charset="0"/>
              </a:rPr>
              <a:t> </a:t>
            </a:r>
            <a:r>
              <a:rPr lang="en-US" sz="3000" dirty="0" err="1">
                <a:solidFill>
                  <a:schemeClr val="tx1">
                    <a:lumMod val="75000"/>
                    <a:lumOff val="25000"/>
                  </a:schemeClr>
                </a:solidFill>
                <a:latin typeface="Bahnschrift" pitchFamily="34" charset="0"/>
              </a:rPr>
              <a:t>menghubungkan</a:t>
            </a:r>
            <a:r>
              <a:rPr lang="en-US" sz="3000" dirty="0">
                <a:solidFill>
                  <a:schemeClr val="tx1">
                    <a:lumMod val="75000"/>
                    <a:lumOff val="25000"/>
                  </a:schemeClr>
                </a:solidFill>
                <a:latin typeface="Bahnschrift" pitchFamily="34" charset="0"/>
              </a:rPr>
              <a:t> </a:t>
            </a:r>
            <a:r>
              <a:rPr lang="en-US" sz="3000" dirty="0" err="1">
                <a:solidFill>
                  <a:schemeClr val="tx1">
                    <a:lumMod val="75000"/>
                    <a:lumOff val="25000"/>
                  </a:schemeClr>
                </a:solidFill>
                <a:latin typeface="Bahnschrift" pitchFamily="34" charset="0"/>
              </a:rPr>
              <a:t>objek</a:t>
            </a:r>
            <a:r>
              <a:rPr lang="en-US" sz="3000" dirty="0">
                <a:solidFill>
                  <a:schemeClr val="tx1">
                    <a:lumMod val="75000"/>
                    <a:lumOff val="25000"/>
                  </a:schemeClr>
                </a:solidFill>
                <a:latin typeface="Bahnschrift" pitchFamily="34" charset="0"/>
              </a:rPr>
              <a:t> </a:t>
            </a:r>
            <a:r>
              <a:rPr lang="en-US" sz="3000" dirty="0" err="1">
                <a:solidFill>
                  <a:schemeClr val="tx1">
                    <a:lumMod val="75000"/>
                    <a:lumOff val="25000"/>
                  </a:schemeClr>
                </a:solidFill>
                <a:latin typeface="Bahnschrift" pitchFamily="34" charset="0"/>
              </a:rPr>
              <a:t>tersebut</a:t>
            </a:r>
            <a:r>
              <a:rPr lang="en-US" sz="3000" dirty="0">
                <a:solidFill>
                  <a:schemeClr val="tx1">
                    <a:lumMod val="75000"/>
                    <a:lumOff val="25000"/>
                  </a:schemeClr>
                </a:solidFill>
                <a:latin typeface="Bahnschrift" pitchFamily="34" charset="0"/>
              </a:rPr>
              <a:t>. </a:t>
            </a:r>
            <a:r>
              <a:rPr lang="en-US" sz="3000" dirty="0" err="1">
                <a:solidFill>
                  <a:schemeClr val="tx1">
                    <a:lumMod val="75000"/>
                    <a:lumOff val="25000"/>
                  </a:schemeClr>
                </a:solidFill>
                <a:latin typeface="Bahnschrift" pitchFamily="34" charset="0"/>
              </a:rPr>
              <a:t>Setelah</a:t>
            </a:r>
            <a:r>
              <a:rPr lang="en-US" sz="3000" dirty="0">
                <a:solidFill>
                  <a:schemeClr val="tx1">
                    <a:lumMod val="75000"/>
                    <a:lumOff val="25000"/>
                  </a:schemeClr>
                </a:solidFill>
                <a:latin typeface="Bahnschrift" pitchFamily="34" charset="0"/>
              </a:rPr>
              <a:t> </a:t>
            </a:r>
            <a:r>
              <a:rPr lang="en-US" sz="3000" dirty="0" err="1">
                <a:solidFill>
                  <a:schemeClr val="tx1">
                    <a:lumMod val="75000"/>
                    <a:lumOff val="25000"/>
                  </a:schemeClr>
                </a:solidFill>
                <a:latin typeface="Bahnschrift" pitchFamily="34" charset="0"/>
              </a:rPr>
              <a:t>hal</a:t>
            </a:r>
            <a:r>
              <a:rPr lang="en-US" sz="3000" dirty="0">
                <a:solidFill>
                  <a:schemeClr val="tx1">
                    <a:lumMod val="75000"/>
                    <a:lumOff val="25000"/>
                  </a:schemeClr>
                </a:solidFill>
                <a:latin typeface="Bahnschrift" pitchFamily="34" charset="0"/>
              </a:rPr>
              <a:t> </a:t>
            </a:r>
            <a:r>
              <a:rPr lang="en-US" sz="3000" dirty="0" err="1">
                <a:solidFill>
                  <a:schemeClr val="tx1">
                    <a:lumMod val="75000"/>
                    <a:lumOff val="25000"/>
                  </a:schemeClr>
                </a:solidFill>
                <a:latin typeface="Bahnschrift" pitchFamily="34" charset="0"/>
              </a:rPr>
              <a:t>itu</a:t>
            </a:r>
            <a:r>
              <a:rPr lang="en-US" sz="3000" dirty="0">
                <a:solidFill>
                  <a:schemeClr val="tx1">
                    <a:lumMod val="75000"/>
                    <a:lumOff val="25000"/>
                  </a:schemeClr>
                </a:solidFill>
                <a:latin typeface="Bahnschrift" pitchFamily="34" charset="0"/>
              </a:rPr>
              <a:t> </a:t>
            </a:r>
            <a:r>
              <a:rPr lang="en-US" sz="3000" dirty="0" err="1">
                <a:solidFill>
                  <a:schemeClr val="tx1">
                    <a:lumMod val="75000"/>
                    <a:lumOff val="25000"/>
                  </a:schemeClr>
                </a:solidFill>
                <a:latin typeface="Bahnschrift" pitchFamily="34" charset="0"/>
              </a:rPr>
              <a:t>dilakukan</a:t>
            </a:r>
            <a:r>
              <a:rPr lang="en-US" sz="3000" dirty="0">
                <a:solidFill>
                  <a:schemeClr val="tx1">
                    <a:lumMod val="75000"/>
                    <a:lumOff val="25000"/>
                  </a:schemeClr>
                </a:solidFill>
                <a:latin typeface="Bahnschrift" pitchFamily="34" charset="0"/>
              </a:rPr>
              <a:t> </a:t>
            </a:r>
            <a:r>
              <a:rPr lang="en-US" sz="3000" dirty="0" err="1">
                <a:solidFill>
                  <a:schemeClr val="tx1">
                    <a:lumMod val="75000"/>
                    <a:lumOff val="25000"/>
                  </a:schemeClr>
                </a:solidFill>
                <a:latin typeface="Bahnschrift" pitchFamily="34" charset="0"/>
              </a:rPr>
              <a:t>maka</a:t>
            </a:r>
            <a:r>
              <a:rPr lang="en-US" sz="3000" dirty="0">
                <a:solidFill>
                  <a:schemeClr val="tx1">
                    <a:lumMod val="75000"/>
                    <a:lumOff val="25000"/>
                  </a:schemeClr>
                </a:solidFill>
                <a:latin typeface="Bahnschrift" pitchFamily="34" charset="0"/>
              </a:rPr>
              <a:t> </a:t>
            </a:r>
            <a:r>
              <a:rPr lang="en-US" sz="3000" dirty="0" err="1">
                <a:solidFill>
                  <a:schemeClr val="tx1">
                    <a:lumMod val="75000"/>
                    <a:lumOff val="25000"/>
                  </a:schemeClr>
                </a:solidFill>
                <a:latin typeface="Bahnschrift" pitchFamily="34" charset="0"/>
              </a:rPr>
              <a:t>langkah</a:t>
            </a:r>
            <a:r>
              <a:rPr lang="en-US" sz="3000" dirty="0">
                <a:solidFill>
                  <a:schemeClr val="tx1">
                    <a:lumMod val="75000"/>
                    <a:lumOff val="25000"/>
                  </a:schemeClr>
                </a:solidFill>
                <a:latin typeface="Bahnschrift" pitchFamily="34" charset="0"/>
              </a:rPr>
              <a:t> </a:t>
            </a:r>
            <a:r>
              <a:rPr lang="en-US" sz="3000" dirty="0" err="1">
                <a:solidFill>
                  <a:schemeClr val="tx1">
                    <a:lumMod val="75000"/>
                    <a:lumOff val="25000"/>
                  </a:schemeClr>
                </a:solidFill>
                <a:latin typeface="Bahnschrift" pitchFamily="34" charset="0"/>
              </a:rPr>
              <a:t>selanjutnya</a:t>
            </a:r>
            <a:r>
              <a:rPr lang="en-US" sz="3000" dirty="0">
                <a:solidFill>
                  <a:schemeClr val="tx1">
                    <a:lumMod val="75000"/>
                    <a:lumOff val="25000"/>
                  </a:schemeClr>
                </a:solidFill>
                <a:latin typeface="Bahnschrift" pitchFamily="34" charset="0"/>
              </a:rPr>
              <a:t> </a:t>
            </a:r>
            <a:r>
              <a:rPr lang="en-US" sz="3000" dirty="0" err="1">
                <a:solidFill>
                  <a:schemeClr val="tx1">
                    <a:lumMod val="75000"/>
                    <a:lumOff val="25000"/>
                  </a:schemeClr>
                </a:solidFill>
                <a:latin typeface="Bahnschrift" pitchFamily="34" charset="0"/>
              </a:rPr>
              <a:t>adalah</a:t>
            </a:r>
            <a:r>
              <a:rPr lang="en-US" sz="3000" dirty="0">
                <a:solidFill>
                  <a:schemeClr val="tx1">
                    <a:lumMod val="75000"/>
                    <a:lumOff val="25000"/>
                  </a:schemeClr>
                </a:solidFill>
                <a:latin typeface="Bahnschrift" pitchFamily="34" charset="0"/>
              </a:rPr>
              <a:t> </a:t>
            </a:r>
            <a:r>
              <a:rPr lang="en-US" sz="3000" dirty="0" err="1">
                <a:solidFill>
                  <a:schemeClr val="tx1">
                    <a:lumMod val="75000"/>
                    <a:lumOff val="25000"/>
                  </a:schemeClr>
                </a:solidFill>
                <a:latin typeface="Bahnschrift" pitchFamily="34" charset="0"/>
              </a:rPr>
              <a:t>menentukan</a:t>
            </a:r>
            <a:r>
              <a:rPr lang="en-US" sz="3000" dirty="0">
                <a:solidFill>
                  <a:schemeClr val="tx1">
                    <a:lumMod val="75000"/>
                    <a:lumOff val="25000"/>
                  </a:schemeClr>
                </a:solidFill>
                <a:latin typeface="Bahnschrift" pitchFamily="34" charset="0"/>
              </a:rPr>
              <a:t> </a:t>
            </a:r>
            <a:r>
              <a:rPr lang="en-US" sz="3000" dirty="0" err="1">
                <a:solidFill>
                  <a:schemeClr val="tx1">
                    <a:lumMod val="75000"/>
                    <a:lumOff val="25000"/>
                  </a:schemeClr>
                </a:solidFill>
                <a:latin typeface="Bahnschrift" pitchFamily="34" charset="0"/>
              </a:rPr>
              <a:t>sederaetan</a:t>
            </a:r>
            <a:r>
              <a:rPr lang="en-US" sz="3000" dirty="0">
                <a:solidFill>
                  <a:schemeClr val="tx1">
                    <a:lumMod val="75000"/>
                    <a:lumOff val="25000"/>
                  </a:schemeClr>
                </a:solidFill>
                <a:latin typeface="Bahnschrift" pitchFamily="34" charset="0"/>
              </a:rPr>
              <a:t> </a:t>
            </a:r>
            <a:r>
              <a:rPr lang="en-US" sz="3000" dirty="0" err="1">
                <a:solidFill>
                  <a:schemeClr val="tx1">
                    <a:lumMod val="75000"/>
                    <a:lumOff val="25000"/>
                  </a:schemeClr>
                </a:solidFill>
                <a:latin typeface="Bahnschrift" pitchFamily="34" charset="0"/>
              </a:rPr>
              <a:t>pengujian</a:t>
            </a:r>
            <a:r>
              <a:rPr lang="en-US" sz="3000" dirty="0">
                <a:solidFill>
                  <a:schemeClr val="tx1">
                    <a:lumMod val="75000"/>
                    <a:lumOff val="25000"/>
                  </a:schemeClr>
                </a:solidFill>
                <a:latin typeface="Bahnschrift" pitchFamily="34" charset="0"/>
              </a:rPr>
              <a:t> yang </a:t>
            </a:r>
            <a:r>
              <a:rPr lang="en-US" sz="3000" dirty="0" err="1">
                <a:solidFill>
                  <a:schemeClr val="tx1">
                    <a:lumMod val="75000"/>
                    <a:lumOff val="25000"/>
                  </a:schemeClr>
                </a:solidFill>
                <a:latin typeface="Bahnschrift" pitchFamily="34" charset="0"/>
              </a:rPr>
              <a:t>membuktikan</a:t>
            </a:r>
            <a:r>
              <a:rPr lang="en-US" sz="3000" dirty="0">
                <a:solidFill>
                  <a:schemeClr val="tx1">
                    <a:lumMod val="75000"/>
                    <a:lumOff val="25000"/>
                  </a:schemeClr>
                </a:solidFill>
                <a:latin typeface="Bahnschrift" pitchFamily="34" charset="0"/>
              </a:rPr>
              <a:t> </a:t>
            </a:r>
            <a:r>
              <a:rPr lang="en-US" sz="3000" dirty="0" err="1">
                <a:solidFill>
                  <a:schemeClr val="tx1">
                    <a:lumMod val="75000"/>
                    <a:lumOff val="25000"/>
                  </a:schemeClr>
                </a:solidFill>
                <a:latin typeface="Bahnschrift" pitchFamily="34" charset="0"/>
              </a:rPr>
              <a:t>bahwa</a:t>
            </a:r>
            <a:r>
              <a:rPr lang="en-US" sz="3000" dirty="0">
                <a:solidFill>
                  <a:schemeClr val="tx1">
                    <a:lumMod val="75000"/>
                    <a:lumOff val="25000"/>
                  </a:schemeClr>
                </a:solidFill>
                <a:latin typeface="Bahnschrift" pitchFamily="34" charset="0"/>
              </a:rPr>
              <a:t> “</a:t>
            </a:r>
            <a:r>
              <a:rPr lang="en-US" sz="3000" dirty="0" err="1">
                <a:solidFill>
                  <a:schemeClr val="tx1">
                    <a:lumMod val="75000"/>
                    <a:lumOff val="25000"/>
                  </a:schemeClr>
                </a:solidFill>
                <a:latin typeface="Bahnschrift" pitchFamily="34" charset="0"/>
              </a:rPr>
              <a:t>semua</a:t>
            </a:r>
            <a:r>
              <a:rPr lang="en-US" sz="3000" dirty="0">
                <a:solidFill>
                  <a:schemeClr val="tx1">
                    <a:lumMod val="75000"/>
                    <a:lumOff val="25000"/>
                  </a:schemeClr>
                </a:solidFill>
                <a:latin typeface="Bahnschrift" pitchFamily="34" charset="0"/>
              </a:rPr>
              <a:t> </a:t>
            </a:r>
            <a:r>
              <a:rPr lang="en-US" sz="3000" dirty="0" err="1">
                <a:solidFill>
                  <a:schemeClr val="tx1">
                    <a:lumMod val="75000"/>
                    <a:lumOff val="25000"/>
                  </a:schemeClr>
                </a:solidFill>
                <a:latin typeface="Bahnschrift" pitchFamily="34" charset="0"/>
              </a:rPr>
              <a:t>objek</a:t>
            </a:r>
            <a:r>
              <a:rPr lang="en-US" sz="3000" dirty="0">
                <a:solidFill>
                  <a:schemeClr val="tx1">
                    <a:lumMod val="75000"/>
                    <a:lumOff val="25000"/>
                  </a:schemeClr>
                </a:solidFill>
                <a:latin typeface="Bahnschrift" pitchFamily="34" charset="0"/>
              </a:rPr>
              <a:t> </a:t>
            </a:r>
            <a:r>
              <a:rPr lang="en-US" sz="3000" dirty="0" err="1">
                <a:solidFill>
                  <a:schemeClr val="tx1">
                    <a:lumMod val="75000"/>
                    <a:lumOff val="25000"/>
                  </a:schemeClr>
                </a:solidFill>
                <a:latin typeface="Bahnschrift" pitchFamily="34" charset="0"/>
              </a:rPr>
              <a:t>memiliki</a:t>
            </a:r>
            <a:r>
              <a:rPr lang="en-US" sz="3000" dirty="0">
                <a:solidFill>
                  <a:schemeClr val="tx1">
                    <a:lumMod val="75000"/>
                    <a:lumOff val="25000"/>
                  </a:schemeClr>
                </a:solidFill>
                <a:latin typeface="Bahnschrift" pitchFamily="34" charset="0"/>
              </a:rPr>
              <a:t> </a:t>
            </a:r>
            <a:r>
              <a:rPr lang="en-US" sz="3000" dirty="0" err="1">
                <a:solidFill>
                  <a:schemeClr val="tx1">
                    <a:lumMod val="75000"/>
                    <a:lumOff val="25000"/>
                  </a:schemeClr>
                </a:solidFill>
                <a:latin typeface="Bahnschrift" pitchFamily="34" charset="0"/>
              </a:rPr>
              <a:t>hubungan</a:t>
            </a:r>
            <a:r>
              <a:rPr lang="en-US" sz="3000" dirty="0">
                <a:solidFill>
                  <a:schemeClr val="tx1">
                    <a:lumMod val="75000"/>
                    <a:lumOff val="25000"/>
                  </a:schemeClr>
                </a:solidFill>
                <a:latin typeface="Bahnschrift" pitchFamily="34" charset="0"/>
              </a:rPr>
              <a:t> yang </a:t>
            </a:r>
            <a:r>
              <a:rPr lang="en-US" sz="3000" dirty="0" err="1">
                <a:solidFill>
                  <a:schemeClr val="tx1">
                    <a:lumMod val="75000"/>
                    <a:lumOff val="25000"/>
                  </a:schemeClr>
                </a:solidFill>
                <a:latin typeface="Bahnschrift" pitchFamily="34" charset="0"/>
              </a:rPr>
              <a:t>diharapakan</a:t>
            </a:r>
            <a:r>
              <a:rPr lang="en-US" sz="3000" dirty="0">
                <a:solidFill>
                  <a:schemeClr val="tx1">
                    <a:lumMod val="75000"/>
                    <a:lumOff val="25000"/>
                  </a:schemeClr>
                </a:solidFill>
                <a:latin typeface="Bahnschrift" pitchFamily="34" charset="0"/>
              </a:rPr>
              <a:t> </a:t>
            </a:r>
            <a:r>
              <a:rPr lang="en-US" sz="3000" dirty="0" err="1">
                <a:solidFill>
                  <a:schemeClr val="tx1">
                    <a:lumMod val="75000"/>
                    <a:lumOff val="25000"/>
                  </a:schemeClr>
                </a:solidFill>
                <a:latin typeface="Bahnschrift" pitchFamily="34" charset="0"/>
              </a:rPr>
              <a:t>satu</a:t>
            </a:r>
            <a:r>
              <a:rPr lang="en-US" sz="3000" dirty="0">
                <a:solidFill>
                  <a:schemeClr val="tx1">
                    <a:lumMod val="75000"/>
                    <a:lumOff val="25000"/>
                  </a:schemeClr>
                </a:solidFill>
                <a:latin typeface="Bahnschrift" pitchFamily="34" charset="0"/>
              </a:rPr>
              <a:t> </a:t>
            </a:r>
            <a:r>
              <a:rPr lang="en-US" sz="3000" dirty="0" err="1">
                <a:solidFill>
                  <a:schemeClr val="tx1">
                    <a:lumMod val="75000"/>
                    <a:lumOff val="25000"/>
                  </a:schemeClr>
                </a:solidFill>
                <a:latin typeface="Bahnschrift" pitchFamily="34" charset="0"/>
              </a:rPr>
              <a:t>dengan</a:t>
            </a:r>
            <a:r>
              <a:rPr lang="en-US" sz="3000" dirty="0">
                <a:solidFill>
                  <a:schemeClr val="tx1">
                    <a:lumMod val="75000"/>
                    <a:lumOff val="25000"/>
                  </a:schemeClr>
                </a:solidFill>
                <a:latin typeface="Bahnschrift" pitchFamily="34" charset="0"/>
              </a:rPr>
              <a:t> </a:t>
            </a:r>
            <a:r>
              <a:rPr lang="en-US" sz="3000" dirty="0" smtClean="0">
                <a:solidFill>
                  <a:schemeClr val="tx1">
                    <a:lumMod val="75000"/>
                    <a:lumOff val="25000"/>
                  </a:schemeClr>
                </a:solidFill>
                <a:latin typeface="Bahnschrift" pitchFamily="34" charset="0"/>
              </a:rPr>
              <a:t>yang </a:t>
            </a:r>
            <a:r>
              <a:rPr lang="en-US" sz="3000" dirty="0" err="1" smtClean="0">
                <a:solidFill>
                  <a:schemeClr val="tx1">
                    <a:lumMod val="75000"/>
                    <a:lumOff val="25000"/>
                  </a:schemeClr>
                </a:solidFill>
                <a:latin typeface="Bahnschrift" pitchFamily="34" charset="0"/>
              </a:rPr>
              <a:t>lainnya</a:t>
            </a:r>
            <a:r>
              <a:rPr lang="en-US" sz="3000" dirty="0">
                <a:solidFill>
                  <a:schemeClr val="tx1">
                    <a:lumMod val="75000"/>
                    <a:lumOff val="25000"/>
                  </a:schemeClr>
                </a:solidFill>
                <a:latin typeface="Bahnschrift" pitchFamily="34" charset="0"/>
              </a:rPr>
              <a:t>”. </a:t>
            </a:r>
            <a:endParaRPr lang="en-US" sz="3000" dirty="0" smtClean="0">
              <a:solidFill>
                <a:schemeClr val="tx1">
                  <a:lumMod val="75000"/>
                  <a:lumOff val="25000"/>
                </a:schemeClr>
              </a:solidFill>
              <a:latin typeface="Bahnschrift" pitchFamily="34" charset="0"/>
            </a:endParaRPr>
          </a:p>
          <a:p>
            <a:pPr marL="323850" lvl="1" algn="just">
              <a:lnSpc>
                <a:spcPts val="3600"/>
              </a:lnSpc>
            </a:pPr>
            <a:r>
              <a:rPr lang="id-ID" sz="3200" dirty="0">
                <a:solidFill>
                  <a:schemeClr val="tx1">
                    <a:lumMod val="75000"/>
                    <a:lumOff val="25000"/>
                  </a:schemeClr>
                </a:solidFill>
                <a:latin typeface="Bahnschrift" pitchFamily="34" charset="0"/>
              </a:rPr>
              <a:t>Untuk melakuka langkah-langkah tersebut, perekayasa perangkat lunak memulianya dengan membuat suatu grafik, sekkumpulan simpul yangmerepresentasikan objek; link yang merepresentasikan hubungan antar objek; node weight yang menggambarkan properti dari suatu simpul (misal : nilai data tertentu atau tingkah laku keadaan) dan links weight yang menggambarkan beberapa karakteristik suatu link.</a:t>
            </a:r>
            <a:endParaRPr lang="en-US" sz="3000" dirty="0">
              <a:solidFill>
                <a:schemeClr val="tx1">
                  <a:lumMod val="75000"/>
                  <a:lumOff val="25000"/>
                </a:schemeClr>
              </a:solidFill>
              <a:latin typeface="Bahnschrift" pitchFamily="34" charset="0"/>
            </a:endParaRPr>
          </a:p>
        </p:txBody>
      </p:sp>
      <p:sp>
        <p:nvSpPr>
          <p:cNvPr id="49" name="Freeform 49"/>
          <p:cNvSpPr/>
          <p:nvPr/>
        </p:nvSpPr>
        <p:spPr>
          <a:xfrm rot="-998660">
            <a:off x="15978288" y="7746117"/>
            <a:ext cx="1349923" cy="1258803"/>
          </a:xfrm>
          <a:custGeom>
            <a:avLst/>
            <a:gdLst/>
            <a:ahLst/>
            <a:cxnLst/>
            <a:rect l="l" t="t" r="r" b="b"/>
            <a:pathLst>
              <a:path w="1349923" h="1258803">
                <a:moveTo>
                  <a:pt x="0" y="0"/>
                </a:moveTo>
                <a:lnTo>
                  <a:pt x="1349922" y="0"/>
                </a:lnTo>
                <a:lnTo>
                  <a:pt x="1349922" y="1258803"/>
                </a:lnTo>
                <a:lnTo>
                  <a:pt x="0" y="1258803"/>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Tree>
    <p:extLst>
      <p:ext uri="{BB962C8B-B14F-4D97-AF65-F5344CB8AC3E}">
        <p14:creationId xmlns:p14="http://schemas.microsoft.com/office/powerpoint/2010/main" val="31064555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DFA"/>
        </a:solidFill>
        <a:effectLst/>
      </p:bgPr>
    </p:bg>
    <p:spTree>
      <p:nvGrpSpPr>
        <p:cNvPr id="1" name=""/>
        <p:cNvGrpSpPr/>
        <p:nvPr/>
      </p:nvGrpSpPr>
      <p:grpSpPr>
        <a:xfrm>
          <a:off x="0" y="0"/>
          <a:ext cx="0" cy="0"/>
          <a:chOff x="0" y="0"/>
          <a:chExt cx="0" cy="0"/>
        </a:xfrm>
      </p:grpSpPr>
      <p:sp>
        <p:nvSpPr>
          <p:cNvPr id="2" name="Freeform 2"/>
          <p:cNvSpPr/>
          <p:nvPr/>
        </p:nvSpPr>
        <p:spPr>
          <a:xfrm>
            <a:off x="-2362200" y="-1942887"/>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Freeform 5"/>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4">
              <a:extLst>
                <a:ext uri="{96DAC541-7B7A-43D3-8B79-37D633B846F1}">
                  <asvg:svgBlip xmlns="" xmlns:asvg="http://schemas.microsoft.com/office/drawing/2016/SVG/main" r:embed="rId7"/>
                </a:ext>
              </a:extLst>
            </a:blip>
            <a:stretch>
              <a:fillRect/>
            </a:stretch>
          </a:blipFill>
        </p:spPr>
      </p:sp>
      <p:sp>
        <p:nvSpPr>
          <p:cNvPr id="6" name="Freeform 6"/>
          <p:cNvSpPr/>
          <p:nvPr/>
        </p:nvSpPr>
        <p:spPr>
          <a:xfrm flipV="1">
            <a:off x="-538641" y="8455721"/>
            <a:ext cx="3461259" cy="1605159"/>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4">
              <a:extLst>
                <a:ext uri="{96DAC541-7B7A-43D3-8B79-37D633B846F1}">
                  <asvg:svgBlip xmlns="" xmlns:asvg="http://schemas.microsoft.com/office/drawing/2016/SVG/main" r:embed="rId7"/>
                </a:ext>
              </a:extLst>
            </a:blip>
            <a:stretch>
              <a:fillRect/>
            </a:stretch>
          </a:blipFill>
        </p:spPr>
      </p:sp>
      <p:grpSp>
        <p:nvGrpSpPr>
          <p:cNvPr id="7" name="Group 7"/>
          <p:cNvGrpSpPr/>
          <p:nvPr/>
        </p:nvGrpSpPr>
        <p:grpSpPr>
          <a:xfrm>
            <a:off x="923597" y="6998243"/>
            <a:ext cx="210207" cy="21020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0" name="Group 10"/>
          <p:cNvGrpSpPr/>
          <p:nvPr/>
        </p:nvGrpSpPr>
        <p:grpSpPr>
          <a:xfrm>
            <a:off x="3283169" y="1134403"/>
            <a:ext cx="210207" cy="21020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3" name="Group 13"/>
          <p:cNvGrpSpPr/>
          <p:nvPr/>
        </p:nvGrpSpPr>
        <p:grpSpPr>
          <a:xfrm>
            <a:off x="17259300" y="8952442"/>
            <a:ext cx="210207" cy="210207"/>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6" name="Group 16"/>
          <p:cNvGrpSpPr/>
          <p:nvPr/>
        </p:nvGrpSpPr>
        <p:grpSpPr>
          <a:xfrm>
            <a:off x="17497641" y="2687833"/>
            <a:ext cx="210207" cy="210207"/>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9" name="Group 19"/>
          <p:cNvGrpSpPr/>
          <p:nvPr/>
        </p:nvGrpSpPr>
        <p:grpSpPr>
          <a:xfrm>
            <a:off x="5879784" y="9567315"/>
            <a:ext cx="210207" cy="210207"/>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2" name="Group 22"/>
          <p:cNvGrpSpPr/>
          <p:nvPr/>
        </p:nvGrpSpPr>
        <p:grpSpPr>
          <a:xfrm>
            <a:off x="11523839" y="1340348"/>
            <a:ext cx="210207" cy="210207"/>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4" name="TextBox 2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5" name="Group 25"/>
          <p:cNvGrpSpPr/>
          <p:nvPr/>
        </p:nvGrpSpPr>
        <p:grpSpPr>
          <a:xfrm>
            <a:off x="13639912" y="654220"/>
            <a:ext cx="210207" cy="210207"/>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27" name="TextBox 2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8" name="Group 28"/>
          <p:cNvGrpSpPr/>
          <p:nvPr/>
        </p:nvGrpSpPr>
        <p:grpSpPr>
          <a:xfrm>
            <a:off x="9326622" y="818493"/>
            <a:ext cx="210207" cy="210207"/>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30" name="TextBox 3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1" name="Group 31"/>
          <p:cNvGrpSpPr/>
          <p:nvPr/>
        </p:nvGrpSpPr>
        <p:grpSpPr>
          <a:xfrm>
            <a:off x="413662" y="2687833"/>
            <a:ext cx="210207" cy="210207"/>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3" name="TextBox 3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4" name="Group 34"/>
          <p:cNvGrpSpPr/>
          <p:nvPr/>
        </p:nvGrpSpPr>
        <p:grpSpPr>
          <a:xfrm>
            <a:off x="11096596" y="9355259"/>
            <a:ext cx="210207" cy="210207"/>
            <a:chOff x="0" y="0"/>
            <a:chExt cx="812800" cy="812800"/>
          </a:xfrm>
        </p:grpSpPr>
        <p:sp>
          <p:nvSpPr>
            <p:cNvPr id="35" name="Freeform 3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6" name="TextBox 3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7" name="Group 37"/>
          <p:cNvGrpSpPr/>
          <p:nvPr/>
        </p:nvGrpSpPr>
        <p:grpSpPr>
          <a:xfrm>
            <a:off x="14129076" y="9777521"/>
            <a:ext cx="210207" cy="210207"/>
            <a:chOff x="0" y="0"/>
            <a:chExt cx="812800" cy="812800"/>
          </a:xfrm>
        </p:grpSpPr>
        <p:sp>
          <p:nvSpPr>
            <p:cNvPr id="38" name="Freeform 3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39" name="TextBox 3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0" name="Group 40"/>
          <p:cNvGrpSpPr/>
          <p:nvPr/>
        </p:nvGrpSpPr>
        <p:grpSpPr>
          <a:xfrm>
            <a:off x="713390" y="5669002"/>
            <a:ext cx="210207" cy="210207"/>
            <a:chOff x="0" y="0"/>
            <a:chExt cx="812800" cy="812800"/>
          </a:xfrm>
        </p:grpSpPr>
        <p:sp>
          <p:nvSpPr>
            <p:cNvPr id="41" name="Freeform 4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2" name="TextBox 4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3" name="Group 43"/>
          <p:cNvGrpSpPr/>
          <p:nvPr/>
        </p:nvGrpSpPr>
        <p:grpSpPr>
          <a:xfrm>
            <a:off x="17392538" y="5563899"/>
            <a:ext cx="210207" cy="210207"/>
            <a:chOff x="0" y="0"/>
            <a:chExt cx="812800" cy="812800"/>
          </a:xfrm>
        </p:grpSpPr>
        <p:sp>
          <p:nvSpPr>
            <p:cNvPr id="44" name="Freeform 4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45" name="TextBox 4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sp>
        <p:nvSpPr>
          <p:cNvPr id="46" name="TextBox 46"/>
          <p:cNvSpPr txBox="1"/>
          <p:nvPr/>
        </p:nvSpPr>
        <p:spPr>
          <a:xfrm>
            <a:off x="896963" y="208641"/>
            <a:ext cx="15412626" cy="9971961"/>
          </a:xfrm>
          <a:prstGeom prst="rect">
            <a:avLst/>
          </a:prstGeom>
        </p:spPr>
        <p:txBody>
          <a:bodyPr wrap="square" lIns="0" tIns="0" rIns="0" bIns="0" rtlCol="0" anchor="t">
            <a:spAutoFit/>
          </a:bodyPr>
          <a:lstStyle/>
          <a:p>
            <a:pPr marL="323850" lvl="1" algn="just">
              <a:lnSpc>
                <a:spcPts val="3600"/>
              </a:lnSpc>
            </a:pPr>
            <a:r>
              <a:rPr lang="en-US" sz="3200" b="1" dirty="0" smtClean="0"/>
              <a:t>2. </a:t>
            </a:r>
            <a:r>
              <a:rPr lang="id-ID" sz="3200" b="1" dirty="0" smtClean="0"/>
              <a:t>Partisi Ekivalensi</a:t>
            </a:r>
            <a:endParaRPr lang="en-US" sz="3200" dirty="0" smtClean="0"/>
          </a:p>
          <a:p>
            <a:pPr marL="323850" lvl="1" algn="just">
              <a:lnSpc>
                <a:spcPts val="3600"/>
              </a:lnSpc>
            </a:pPr>
            <a:r>
              <a:rPr lang="id-ID" sz="3200" dirty="0" smtClean="0"/>
              <a:t>Partisi </a:t>
            </a:r>
            <a:r>
              <a:rPr lang="id-ID" sz="3200" dirty="0"/>
              <a:t>ekivalensi adalah metode pengujian black-box yangmembagai domain input dari sautu program ke dalam kelas data dari mana test case dapat dialkukan. Test case yang ideal mengungkap kelas kesalahan (misal, pemrosesan yang tidak benar terhadap semua data karakter) yang akan memerlukan banyak kasus untuk dieksekusi sebelum kesalaha umum </a:t>
            </a:r>
            <a:r>
              <a:rPr lang="id-ID" sz="3200" dirty="0" smtClean="0"/>
              <a:t>diamati.</a:t>
            </a:r>
            <a:endParaRPr lang="en-US" sz="3200" dirty="0" smtClean="0"/>
          </a:p>
          <a:p>
            <a:pPr marL="323850" lvl="1" algn="just">
              <a:lnSpc>
                <a:spcPts val="3600"/>
              </a:lnSpc>
            </a:pPr>
            <a:r>
              <a:rPr lang="id-ID" sz="3200" dirty="0" smtClean="0"/>
              <a:t>Desain </a:t>
            </a:r>
            <a:r>
              <a:rPr lang="id-ID" sz="3200" dirty="0"/>
              <a:t>test case untuk partisi ekivalensi didasarkan pada evaluasi terhdap kelas ekivalensi untuk suatu kondisi input. Dengan menggunakan konsep yan telah dijelaskan pada bagian sebelumnya, bila serangkaian objek dapat di-link oleh hubungan yan gsimetris, transitif dan </a:t>
            </a:r>
            <a:r>
              <a:rPr lang="id-ID" sz="3200" dirty="0" smtClean="0"/>
              <a:t>refleksif,</a:t>
            </a:r>
            <a:r>
              <a:rPr lang="en-US" sz="3200" dirty="0"/>
              <a:t> </a:t>
            </a:r>
            <a:r>
              <a:rPr lang="id-ID" sz="3200" dirty="0" smtClean="0"/>
              <a:t>maka </a:t>
            </a:r>
            <a:r>
              <a:rPr lang="id-ID" sz="3200" dirty="0"/>
              <a:t>ada kelas ekivalensi</a:t>
            </a:r>
            <a:r>
              <a:rPr lang="id-ID" sz="3200" dirty="0" smtClean="0"/>
              <a:t>.</a:t>
            </a:r>
            <a:r>
              <a:rPr lang="id-ID" dirty="0"/>
              <a:t> </a:t>
            </a:r>
            <a:r>
              <a:rPr lang="id-ID" sz="3200" dirty="0"/>
              <a:t>Kelas ekivalensi dapat ditentukan sesuai pedoman berikut ini :</a:t>
            </a:r>
            <a:endParaRPr lang="en-US" sz="3200" dirty="0"/>
          </a:p>
          <a:p>
            <a:pPr marL="1828800" lvl="3" indent="-457200">
              <a:buFont typeface="Wingdings" pitchFamily="2" charset="2"/>
              <a:buChar char="§"/>
            </a:pPr>
            <a:r>
              <a:rPr lang="id-ID" sz="3200" dirty="0"/>
              <a:t>Bila kondisi input menentukan suatu range, maka satu kelas ekivalensi valid dan dua yang invalid ditentukan</a:t>
            </a:r>
            <a:endParaRPr lang="en-US" sz="3200" dirty="0"/>
          </a:p>
          <a:p>
            <a:pPr marL="1828800" lvl="3" indent="-457200">
              <a:buFont typeface="Wingdings" pitchFamily="2" charset="2"/>
              <a:buChar char="§"/>
            </a:pPr>
            <a:r>
              <a:rPr lang="id-ID" sz="3200" dirty="0"/>
              <a:t>Bila suatu kondisi input membutuhkan suatu harga khusus, maka satu kelas ekivalensi </a:t>
            </a:r>
            <a:r>
              <a:rPr lang="id-ID" sz="3200" dirty="0" smtClean="0"/>
              <a:t>vaild</a:t>
            </a:r>
            <a:r>
              <a:rPr lang="en-US" sz="3200" dirty="0"/>
              <a:t> </a:t>
            </a:r>
            <a:r>
              <a:rPr lang="id-ID" sz="3200" dirty="0" smtClean="0"/>
              <a:t>dan </a:t>
            </a:r>
            <a:r>
              <a:rPr lang="id-ID" sz="3200" dirty="0"/>
              <a:t>uda yang invalid ditentukan</a:t>
            </a:r>
            <a:endParaRPr lang="en-US" sz="3200" dirty="0"/>
          </a:p>
          <a:p>
            <a:pPr marL="1828800" lvl="3" indent="-457200">
              <a:buFont typeface="Wingdings" pitchFamily="2" charset="2"/>
              <a:buChar char="§"/>
            </a:pPr>
            <a:r>
              <a:rPr lang="id-ID" sz="3200" dirty="0"/>
              <a:t>Bila suatu kondisi menentukan anggota suatu himpunan, maka satu kelas ekivalensi valid atau dua yang invalid ditentukan.</a:t>
            </a:r>
            <a:endParaRPr lang="en-US" sz="3200" dirty="0"/>
          </a:p>
          <a:p>
            <a:pPr marL="1828800" lvl="3" indent="-457200">
              <a:buFont typeface="Wingdings" pitchFamily="2" charset="2"/>
              <a:buChar char="§"/>
            </a:pPr>
            <a:r>
              <a:rPr lang="id-ID" sz="3200" dirty="0"/>
              <a:t>Bila suatu kondisi input adalah Boolean, maka satu kelas valid dan satu yang invalid ditentukan.</a:t>
            </a:r>
            <a:endParaRPr lang="en-US" sz="3200" dirty="0"/>
          </a:p>
          <a:p>
            <a:pPr lvl="3"/>
            <a:endParaRPr lang="en-US" sz="3200" dirty="0" smtClean="0"/>
          </a:p>
          <a:p>
            <a:pPr marL="323850" lvl="1" algn="just">
              <a:lnSpc>
                <a:spcPts val="3600"/>
              </a:lnSpc>
            </a:pPr>
            <a:r>
              <a:rPr lang="id-ID" sz="3200" dirty="0" smtClean="0"/>
              <a:t> </a:t>
            </a:r>
            <a:endParaRPr lang="en-US" sz="3200" dirty="0">
              <a:solidFill>
                <a:prstClr val="black">
                  <a:lumMod val="75000"/>
                  <a:lumOff val="25000"/>
                </a:prstClr>
              </a:solidFill>
              <a:latin typeface="Bahnschrift" pitchFamily="34" charset="0"/>
            </a:endParaRPr>
          </a:p>
        </p:txBody>
      </p:sp>
      <p:sp>
        <p:nvSpPr>
          <p:cNvPr id="49" name="Freeform 49"/>
          <p:cNvSpPr/>
          <p:nvPr/>
        </p:nvSpPr>
        <p:spPr>
          <a:xfrm rot="-998660">
            <a:off x="15978288" y="7746117"/>
            <a:ext cx="1349923" cy="1258803"/>
          </a:xfrm>
          <a:custGeom>
            <a:avLst/>
            <a:gdLst/>
            <a:ahLst/>
            <a:cxnLst/>
            <a:rect l="l" t="t" r="r" b="b"/>
            <a:pathLst>
              <a:path w="1349923" h="1258803">
                <a:moveTo>
                  <a:pt x="0" y="0"/>
                </a:moveTo>
                <a:lnTo>
                  <a:pt x="1349922" y="0"/>
                </a:lnTo>
                <a:lnTo>
                  <a:pt x="1349922" y="1258803"/>
                </a:lnTo>
                <a:lnTo>
                  <a:pt x="0" y="1258803"/>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Tree>
    <p:extLst>
      <p:ext uri="{BB962C8B-B14F-4D97-AF65-F5344CB8AC3E}">
        <p14:creationId xmlns:p14="http://schemas.microsoft.com/office/powerpoint/2010/main" val="18245791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DFA"/>
        </a:solidFill>
        <a:effectLst/>
      </p:bgPr>
    </p:bg>
    <p:spTree>
      <p:nvGrpSpPr>
        <p:cNvPr id="1" name=""/>
        <p:cNvGrpSpPr/>
        <p:nvPr/>
      </p:nvGrpSpPr>
      <p:grpSpPr>
        <a:xfrm>
          <a:off x="0" y="0"/>
          <a:ext cx="0" cy="0"/>
          <a:chOff x="0" y="0"/>
          <a:chExt cx="0" cy="0"/>
        </a:xfrm>
      </p:grpSpPr>
      <p:sp>
        <p:nvSpPr>
          <p:cNvPr id="2" name="Freeform 2"/>
          <p:cNvSpPr/>
          <p:nvPr/>
        </p:nvSpPr>
        <p:spPr>
          <a:xfrm>
            <a:off x="-2362200" y="-1942887"/>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Freeform 5"/>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4">
              <a:extLst>
                <a:ext uri="{96DAC541-7B7A-43D3-8B79-37D633B846F1}">
                  <asvg:svgBlip xmlns="" xmlns:asvg="http://schemas.microsoft.com/office/drawing/2016/SVG/main" r:embed="rId7"/>
                </a:ext>
              </a:extLst>
            </a:blip>
            <a:stretch>
              <a:fillRect/>
            </a:stretch>
          </a:blipFill>
        </p:spPr>
      </p:sp>
      <p:sp>
        <p:nvSpPr>
          <p:cNvPr id="6" name="Freeform 6"/>
          <p:cNvSpPr/>
          <p:nvPr/>
        </p:nvSpPr>
        <p:spPr>
          <a:xfrm flipV="1">
            <a:off x="-538641" y="8455721"/>
            <a:ext cx="3461259" cy="1605159"/>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4">
              <a:extLst>
                <a:ext uri="{96DAC541-7B7A-43D3-8B79-37D633B846F1}">
                  <asvg:svgBlip xmlns="" xmlns:asvg="http://schemas.microsoft.com/office/drawing/2016/SVG/main" r:embed="rId7"/>
                </a:ext>
              </a:extLst>
            </a:blip>
            <a:stretch>
              <a:fillRect/>
            </a:stretch>
          </a:blipFill>
        </p:spPr>
      </p:sp>
      <p:grpSp>
        <p:nvGrpSpPr>
          <p:cNvPr id="7" name="Group 7"/>
          <p:cNvGrpSpPr/>
          <p:nvPr/>
        </p:nvGrpSpPr>
        <p:grpSpPr>
          <a:xfrm>
            <a:off x="923597" y="6998243"/>
            <a:ext cx="210207" cy="21020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0" name="Group 10"/>
          <p:cNvGrpSpPr/>
          <p:nvPr/>
        </p:nvGrpSpPr>
        <p:grpSpPr>
          <a:xfrm>
            <a:off x="3283169" y="1134403"/>
            <a:ext cx="210207" cy="21020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3" name="Group 13"/>
          <p:cNvGrpSpPr/>
          <p:nvPr/>
        </p:nvGrpSpPr>
        <p:grpSpPr>
          <a:xfrm>
            <a:off x="17259300" y="8952442"/>
            <a:ext cx="210207" cy="210207"/>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6" name="Group 16"/>
          <p:cNvGrpSpPr/>
          <p:nvPr/>
        </p:nvGrpSpPr>
        <p:grpSpPr>
          <a:xfrm>
            <a:off x="17497641" y="2687833"/>
            <a:ext cx="210207" cy="210207"/>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9" name="Group 19"/>
          <p:cNvGrpSpPr/>
          <p:nvPr/>
        </p:nvGrpSpPr>
        <p:grpSpPr>
          <a:xfrm>
            <a:off x="5879784" y="9567315"/>
            <a:ext cx="210207" cy="210207"/>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2" name="Group 22"/>
          <p:cNvGrpSpPr/>
          <p:nvPr/>
        </p:nvGrpSpPr>
        <p:grpSpPr>
          <a:xfrm>
            <a:off x="11523839" y="1340348"/>
            <a:ext cx="210207" cy="210207"/>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4" name="TextBox 2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5" name="Group 25"/>
          <p:cNvGrpSpPr/>
          <p:nvPr/>
        </p:nvGrpSpPr>
        <p:grpSpPr>
          <a:xfrm>
            <a:off x="13639912" y="654220"/>
            <a:ext cx="210207" cy="210207"/>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27" name="TextBox 2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8" name="Group 28"/>
          <p:cNvGrpSpPr/>
          <p:nvPr/>
        </p:nvGrpSpPr>
        <p:grpSpPr>
          <a:xfrm>
            <a:off x="9326622" y="818493"/>
            <a:ext cx="210207" cy="210207"/>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30" name="TextBox 3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1" name="Group 31"/>
          <p:cNvGrpSpPr/>
          <p:nvPr/>
        </p:nvGrpSpPr>
        <p:grpSpPr>
          <a:xfrm>
            <a:off x="413662" y="2687833"/>
            <a:ext cx="210207" cy="210207"/>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3" name="TextBox 3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4" name="Group 34"/>
          <p:cNvGrpSpPr/>
          <p:nvPr/>
        </p:nvGrpSpPr>
        <p:grpSpPr>
          <a:xfrm>
            <a:off x="11096596" y="9355259"/>
            <a:ext cx="210207" cy="210207"/>
            <a:chOff x="0" y="0"/>
            <a:chExt cx="812800" cy="812800"/>
          </a:xfrm>
        </p:grpSpPr>
        <p:sp>
          <p:nvSpPr>
            <p:cNvPr id="35" name="Freeform 3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6" name="TextBox 3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7" name="Group 37"/>
          <p:cNvGrpSpPr/>
          <p:nvPr/>
        </p:nvGrpSpPr>
        <p:grpSpPr>
          <a:xfrm>
            <a:off x="14129076" y="9777521"/>
            <a:ext cx="210207" cy="210207"/>
            <a:chOff x="0" y="0"/>
            <a:chExt cx="812800" cy="812800"/>
          </a:xfrm>
        </p:grpSpPr>
        <p:sp>
          <p:nvSpPr>
            <p:cNvPr id="38" name="Freeform 3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39" name="TextBox 3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0" name="Group 40"/>
          <p:cNvGrpSpPr/>
          <p:nvPr/>
        </p:nvGrpSpPr>
        <p:grpSpPr>
          <a:xfrm>
            <a:off x="713390" y="5669002"/>
            <a:ext cx="210207" cy="210207"/>
            <a:chOff x="0" y="0"/>
            <a:chExt cx="812800" cy="812800"/>
          </a:xfrm>
        </p:grpSpPr>
        <p:sp>
          <p:nvSpPr>
            <p:cNvPr id="41" name="Freeform 4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2" name="TextBox 4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3" name="Group 43"/>
          <p:cNvGrpSpPr/>
          <p:nvPr/>
        </p:nvGrpSpPr>
        <p:grpSpPr>
          <a:xfrm>
            <a:off x="17392538" y="5563899"/>
            <a:ext cx="210207" cy="210207"/>
            <a:chOff x="0" y="0"/>
            <a:chExt cx="812800" cy="812800"/>
          </a:xfrm>
        </p:grpSpPr>
        <p:sp>
          <p:nvSpPr>
            <p:cNvPr id="44" name="Freeform 4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45" name="TextBox 4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sp>
        <p:nvSpPr>
          <p:cNvPr id="46" name="TextBox 46"/>
          <p:cNvSpPr txBox="1"/>
          <p:nvPr/>
        </p:nvSpPr>
        <p:spPr>
          <a:xfrm>
            <a:off x="637724" y="229332"/>
            <a:ext cx="15412626" cy="9848850"/>
          </a:xfrm>
          <a:prstGeom prst="rect">
            <a:avLst/>
          </a:prstGeom>
        </p:spPr>
        <p:txBody>
          <a:bodyPr wrap="square" lIns="0" tIns="0" rIns="0" bIns="0" rtlCol="0" anchor="t">
            <a:spAutoFit/>
          </a:bodyPr>
          <a:lstStyle/>
          <a:p>
            <a:pPr marL="457200" indent="-457200">
              <a:buFont typeface="Arial" pitchFamily="34" charset="0"/>
              <a:buChar char="•"/>
            </a:pPr>
            <a:r>
              <a:rPr lang="id-ID" sz="3200" dirty="0"/>
              <a:t>Sebagai contoh, perhatikan data yang dijaga sebagai bagian dari dari suatu aplikasi perbankan otomatis. Pemakai dapat “menghubungi” bank tersebut dengan menggunakan komputer personalnya, sebuah password enam digit dan diikuti dengn serangkaian perintah kata kunci yang memicu berbagai fungsi perbankan. Perangkat lunak yang dipasok untuk aplikasi perbankan menerima data dalam bentuk </a:t>
            </a:r>
            <a:r>
              <a:rPr lang="id-ID" sz="3200" dirty="0" smtClean="0"/>
              <a:t>:</a:t>
            </a:r>
            <a:endParaRPr lang="en-US" sz="3200" dirty="0"/>
          </a:p>
          <a:p>
            <a:r>
              <a:rPr lang="en-US" sz="3200" dirty="0"/>
              <a:t>	</a:t>
            </a:r>
            <a:r>
              <a:rPr lang="id-ID" sz="3200" dirty="0" smtClean="0"/>
              <a:t>Kode </a:t>
            </a:r>
            <a:r>
              <a:rPr lang="id-ID" sz="3200" dirty="0"/>
              <a:t>area-kosong atau tiga nomor digit Prefik – tiga nomor digit tidak mulai dengan 1 </a:t>
            </a:r>
            <a:r>
              <a:rPr lang="en-US" sz="3200" dirty="0" smtClean="0"/>
              <a:t>	</a:t>
            </a:r>
            <a:r>
              <a:rPr lang="id-ID" sz="3200" dirty="0" smtClean="0"/>
              <a:t>atau </a:t>
            </a:r>
            <a:r>
              <a:rPr lang="id-ID" sz="3200" dirty="0"/>
              <a:t>0 Sufik - empat nomor digit</a:t>
            </a:r>
            <a:endParaRPr lang="en-US" sz="3200" dirty="0"/>
          </a:p>
          <a:p>
            <a:r>
              <a:rPr lang="en-US" sz="3200" dirty="0" smtClean="0"/>
              <a:t>	</a:t>
            </a:r>
            <a:r>
              <a:rPr lang="id-ID" sz="3200" dirty="0" smtClean="0"/>
              <a:t>Password </a:t>
            </a:r>
            <a:r>
              <a:rPr lang="id-ID" sz="3200" dirty="0"/>
              <a:t>– enam nilai alfanumeris digit</a:t>
            </a:r>
            <a:endParaRPr lang="en-US" sz="3200" dirty="0"/>
          </a:p>
          <a:p>
            <a:r>
              <a:rPr lang="en-US" sz="3200" dirty="0" smtClean="0"/>
              <a:t>	</a:t>
            </a:r>
            <a:r>
              <a:rPr lang="id-ID" sz="3200" dirty="0" smtClean="0"/>
              <a:t>Perintah </a:t>
            </a:r>
            <a:r>
              <a:rPr lang="id-ID" sz="3200" dirty="0"/>
              <a:t>“cek”, “deposit”,”bayar pajak” dan </a:t>
            </a:r>
            <a:r>
              <a:rPr lang="id-ID" sz="3200" dirty="0" smtClean="0"/>
              <a:t>sebagainya.</a:t>
            </a:r>
            <a:endParaRPr lang="en-US" sz="3200" dirty="0"/>
          </a:p>
          <a:p>
            <a:endParaRPr lang="en-US" sz="3200" dirty="0"/>
          </a:p>
          <a:p>
            <a:pPr marL="457200" indent="-457200">
              <a:buFont typeface="Arial" pitchFamily="34" charset="0"/>
              <a:buChar char="•"/>
            </a:pPr>
            <a:r>
              <a:rPr lang="id-ID" sz="3200" dirty="0" smtClean="0"/>
              <a:t>Kondisi </a:t>
            </a:r>
            <a:r>
              <a:rPr lang="id-ID" sz="3200" dirty="0"/>
              <a:t>input yang sesuai dengan masing-masing elemen data untuk aplikasi perbankan dapat ditentukan sebagai </a:t>
            </a:r>
            <a:r>
              <a:rPr lang="id-ID" sz="3200" dirty="0" smtClean="0"/>
              <a:t>:</a:t>
            </a:r>
            <a:endParaRPr lang="en-US" sz="3200" dirty="0"/>
          </a:p>
          <a:p>
            <a:r>
              <a:rPr lang="en-US" sz="3200" dirty="0"/>
              <a:t>	</a:t>
            </a:r>
            <a:r>
              <a:rPr lang="id-ID" sz="3200" dirty="0" smtClean="0"/>
              <a:t>Kode </a:t>
            </a:r>
            <a:r>
              <a:rPr lang="id-ID" sz="3200" dirty="0"/>
              <a:t>area	:	Kondisi input, Boolean – kode area mungkin atau mungkin tidak ada </a:t>
            </a:r>
            <a:r>
              <a:rPr lang="en-US" sz="3200" dirty="0" smtClean="0"/>
              <a:t>				</a:t>
            </a:r>
            <a:r>
              <a:rPr lang="id-ID" sz="3200" dirty="0" smtClean="0"/>
              <a:t>kondisi</a:t>
            </a:r>
            <a:r>
              <a:rPr lang="id-ID" sz="3200" dirty="0"/>
              <a:t>.</a:t>
            </a:r>
            <a:endParaRPr lang="en-US" sz="3200" dirty="0"/>
          </a:p>
          <a:p>
            <a:r>
              <a:rPr lang="en-US" sz="3200" dirty="0" smtClean="0"/>
              <a:t>	</a:t>
            </a:r>
            <a:r>
              <a:rPr lang="id-ID" sz="3200" dirty="0" smtClean="0"/>
              <a:t>Input </a:t>
            </a:r>
            <a:r>
              <a:rPr lang="id-ID" sz="3200" dirty="0"/>
              <a:t>range – nilai yang ditentukan antara 200 dan 999 dengan perkecualian khusus.</a:t>
            </a:r>
            <a:endParaRPr lang="en-US" sz="3200" dirty="0"/>
          </a:p>
          <a:p>
            <a:r>
              <a:rPr lang="en-US" sz="3200" dirty="0" smtClean="0"/>
              <a:t>	</a:t>
            </a:r>
            <a:r>
              <a:rPr lang="id-ID" sz="3200" dirty="0" smtClean="0"/>
              <a:t>Prrefiks</a:t>
            </a:r>
            <a:r>
              <a:rPr lang="id-ID" sz="3200" dirty="0"/>
              <a:t>	:	Kondisi input range – harga yang ditetapkan &gt; 200 dengan tanpa digit 0 </a:t>
            </a:r>
            <a:r>
              <a:rPr lang="en-US" sz="3200" dirty="0" smtClean="0"/>
              <a:t>	</a:t>
            </a:r>
            <a:r>
              <a:rPr lang="id-ID" sz="3200" dirty="0" smtClean="0"/>
              <a:t>Sufiks</a:t>
            </a:r>
            <a:r>
              <a:rPr lang="id-ID" sz="3200" dirty="0"/>
              <a:t>	:	Kondisi input, harga – panjang empat digit</a:t>
            </a:r>
            <a:endParaRPr lang="en-US" sz="3200" dirty="0"/>
          </a:p>
          <a:p>
            <a:r>
              <a:rPr lang="en-US" sz="3200" dirty="0" smtClean="0"/>
              <a:t>	</a:t>
            </a:r>
            <a:r>
              <a:rPr lang="id-ID" sz="3200" dirty="0" smtClean="0"/>
              <a:t>Password</a:t>
            </a:r>
            <a:r>
              <a:rPr lang="id-ID" sz="3200" dirty="0"/>
              <a:t>	:	Kondisi input, Boolean-password dapat ada atau tidak ada Kondisi </a:t>
            </a:r>
            <a:r>
              <a:rPr lang="en-US" sz="3200" dirty="0" smtClean="0"/>
              <a:t>					</a:t>
            </a:r>
            <a:r>
              <a:rPr lang="id-ID" sz="3200" dirty="0" smtClean="0"/>
              <a:t>input</a:t>
            </a:r>
            <a:r>
              <a:rPr lang="id-ID" sz="3200" dirty="0"/>
              <a:t>, harga – antrian enam karakter</a:t>
            </a:r>
            <a:endParaRPr lang="en-US" sz="3200" dirty="0"/>
          </a:p>
          <a:p>
            <a:r>
              <a:rPr lang="en-US" sz="3200" dirty="0" smtClean="0"/>
              <a:t>	</a:t>
            </a:r>
            <a:r>
              <a:rPr lang="id-ID" sz="3200" dirty="0" smtClean="0"/>
              <a:t>Perintah</a:t>
            </a:r>
            <a:r>
              <a:rPr lang="id-ID" sz="3200" dirty="0"/>
              <a:t>	:	Kondisi input, himpunan – berisi perintah yang sudah ditulis di atas</a:t>
            </a:r>
            <a:endParaRPr lang="en-US" sz="3200" dirty="0"/>
          </a:p>
        </p:txBody>
      </p:sp>
      <p:sp>
        <p:nvSpPr>
          <p:cNvPr id="49" name="Freeform 49"/>
          <p:cNvSpPr/>
          <p:nvPr/>
        </p:nvSpPr>
        <p:spPr>
          <a:xfrm rot="-998660">
            <a:off x="15978288" y="7746117"/>
            <a:ext cx="1349923" cy="1258803"/>
          </a:xfrm>
          <a:custGeom>
            <a:avLst/>
            <a:gdLst/>
            <a:ahLst/>
            <a:cxnLst/>
            <a:rect l="l" t="t" r="r" b="b"/>
            <a:pathLst>
              <a:path w="1349923" h="1258803">
                <a:moveTo>
                  <a:pt x="0" y="0"/>
                </a:moveTo>
                <a:lnTo>
                  <a:pt x="1349922" y="0"/>
                </a:lnTo>
                <a:lnTo>
                  <a:pt x="1349922" y="1258803"/>
                </a:lnTo>
                <a:lnTo>
                  <a:pt x="0" y="1258803"/>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Tree>
    <p:extLst>
      <p:ext uri="{BB962C8B-B14F-4D97-AF65-F5344CB8AC3E}">
        <p14:creationId xmlns:p14="http://schemas.microsoft.com/office/powerpoint/2010/main" val="18245791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DFA"/>
        </a:solidFill>
        <a:effectLst/>
      </p:bgPr>
    </p:bg>
    <p:spTree>
      <p:nvGrpSpPr>
        <p:cNvPr id="1" name=""/>
        <p:cNvGrpSpPr/>
        <p:nvPr/>
      </p:nvGrpSpPr>
      <p:grpSpPr>
        <a:xfrm>
          <a:off x="0" y="0"/>
          <a:ext cx="0" cy="0"/>
          <a:chOff x="0" y="0"/>
          <a:chExt cx="0" cy="0"/>
        </a:xfrm>
      </p:grpSpPr>
      <p:sp>
        <p:nvSpPr>
          <p:cNvPr id="2" name="Freeform 2"/>
          <p:cNvSpPr/>
          <p:nvPr/>
        </p:nvSpPr>
        <p:spPr>
          <a:xfrm>
            <a:off x="-2362200" y="-1942887"/>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Freeform 5"/>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4">
              <a:extLst>
                <a:ext uri="{96DAC541-7B7A-43D3-8B79-37D633B846F1}">
                  <asvg:svgBlip xmlns="" xmlns:asvg="http://schemas.microsoft.com/office/drawing/2016/SVG/main" r:embed="rId7"/>
                </a:ext>
              </a:extLst>
            </a:blip>
            <a:stretch>
              <a:fillRect/>
            </a:stretch>
          </a:blipFill>
        </p:spPr>
      </p:sp>
      <p:sp>
        <p:nvSpPr>
          <p:cNvPr id="6" name="Freeform 6"/>
          <p:cNvSpPr/>
          <p:nvPr/>
        </p:nvSpPr>
        <p:spPr>
          <a:xfrm flipV="1">
            <a:off x="-538641" y="8455721"/>
            <a:ext cx="3461259" cy="1605159"/>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4">
              <a:extLst>
                <a:ext uri="{96DAC541-7B7A-43D3-8B79-37D633B846F1}">
                  <asvg:svgBlip xmlns="" xmlns:asvg="http://schemas.microsoft.com/office/drawing/2016/SVG/main" r:embed="rId7"/>
                </a:ext>
              </a:extLst>
            </a:blip>
            <a:stretch>
              <a:fillRect/>
            </a:stretch>
          </a:blipFill>
        </p:spPr>
      </p:sp>
      <p:grpSp>
        <p:nvGrpSpPr>
          <p:cNvPr id="7" name="Group 7"/>
          <p:cNvGrpSpPr/>
          <p:nvPr/>
        </p:nvGrpSpPr>
        <p:grpSpPr>
          <a:xfrm>
            <a:off x="923597" y="6998243"/>
            <a:ext cx="210207" cy="21020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0" name="Group 10"/>
          <p:cNvGrpSpPr/>
          <p:nvPr/>
        </p:nvGrpSpPr>
        <p:grpSpPr>
          <a:xfrm>
            <a:off x="3283169" y="1134403"/>
            <a:ext cx="210207" cy="21020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3" name="Group 13"/>
          <p:cNvGrpSpPr/>
          <p:nvPr/>
        </p:nvGrpSpPr>
        <p:grpSpPr>
          <a:xfrm>
            <a:off x="17259300" y="8952442"/>
            <a:ext cx="210207" cy="210207"/>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6" name="Group 16"/>
          <p:cNvGrpSpPr/>
          <p:nvPr/>
        </p:nvGrpSpPr>
        <p:grpSpPr>
          <a:xfrm>
            <a:off x="17497641" y="2687833"/>
            <a:ext cx="210207" cy="210207"/>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9" name="Group 19"/>
          <p:cNvGrpSpPr/>
          <p:nvPr/>
        </p:nvGrpSpPr>
        <p:grpSpPr>
          <a:xfrm>
            <a:off x="5879784" y="9567315"/>
            <a:ext cx="210207" cy="210207"/>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2" name="Group 22"/>
          <p:cNvGrpSpPr/>
          <p:nvPr/>
        </p:nvGrpSpPr>
        <p:grpSpPr>
          <a:xfrm>
            <a:off x="11523839" y="1340348"/>
            <a:ext cx="210207" cy="210207"/>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4" name="TextBox 2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5" name="Group 25"/>
          <p:cNvGrpSpPr/>
          <p:nvPr/>
        </p:nvGrpSpPr>
        <p:grpSpPr>
          <a:xfrm>
            <a:off x="13639912" y="654220"/>
            <a:ext cx="210207" cy="210207"/>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27" name="TextBox 2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8" name="Group 28"/>
          <p:cNvGrpSpPr/>
          <p:nvPr/>
        </p:nvGrpSpPr>
        <p:grpSpPr>
          <a:xfrm>
            <a:off x="9326622" y="818493"/>
            <a:ext cx="210207" cy="210207"/>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30" name="TextBox 3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1" name="Group 31"/>
          <p:cNvGrpSpPr/>
          <p:nvPr/>
        </p:nvGrpSpPr>
        <p:grpSpPr>
          <a:xfrm>
            <a:off x="413662" y="2687833"/>
            <a:ext cx="210207" cy="210207"/>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3" name="TextBox 3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4" name="Group 34"/>
          <p:cNvGrpSpPr/>
          <p:nvPr/>
        </p:nvGrpSpPr>
        <p:grpSpPr>
          <a:xfrm>
            <a:off x="11096596" y="9355259"/>
            <a:ext cx="210207" cy="210207"/>
            <a:chOff x="0" y="0"/>
            <a:chExt cx="812800" cy="812800"/>
          </a:xfrm>
        </p:grpSpPr>
        <p:sp>
          <p:nvSpPr>
            <p:cNvPr id="35" name="Freeform 3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6" name="TextBox 3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7" name="Group 37"/>
          <p:cNvGrpSpPr/>
          <p:nvPr/>
        </p:nvGrpSpPr>
        <p:grpSpPr>
          <a:xfrm>
            <a:off x="14129076" y="9777521"/>
            <a:ext cx="210207" cy="210207"/>
            <a:chOff x="0" y="0"/>
            <a:chExt cx="812800" cy="812800"/>
          </a:xfrm>
        </p:grpSpPr>
        <p:sp>
          <p:nvSpPr>
            <p:cNvPr id="38" name="Freeform 3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39" name="TextBox 3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0" name="Group 40"/>
          <p:cNvGrpSpPr/>
          <p:nvPr/>
        </p:nvGrpSpPr>
        <p:grpSpPr>
          <a:xfrm>
            <a:off x="713390" y="5669002"/>
            <a:ext cx="210207" cy="210207"/>
            <a:chOff x="0" y="0"/>
            <a:chExt cx="812800" cy="812800"/>
          </a:xfrm>
        </p:grpSpPr>
        <p:sp>
          <p:nvSpPr>
            <p:cNvPr id="41" name="Freeform 4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2" name="TextBox 4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3" name="Group 43"/>
          <p:cNvGrpSpPr/>
          <p:nvPr/>
        </p:nvGrpSpPr>
        <p:grpSpPr>
          <a:xfrm>
            <a:off x="17392538" y="5563899"/>
            <a:ext cx="210207" cy="210207"/>
            <a:chOff x="0" y="0"/>
            <a:chExt cx="812800" cy="812800"/>
          </a:xfrm>
        </p:grpSpPr>
        <p:sp>
          <p:nvSpPr>
            <p:cNvPr id="44" name="Freeform 4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45" name="TextBox 4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sp>
        <p:nvSpPr>
          <p:cNvPr id="46" name="TextBox 46"/>
          <p:cNvSpPr txBox="1"/>
          <p:nvPr/>
        </p:nvSpPr>
        <p:spPr>
          <a:xfrm>
            <a:off x="413662" y="331707"/>
            <a:ext cx="16845638" cy="10156627"/>
          </a:xfrm>
          <a:prstGeom prst="rect">
            <a:avLst/>
          </a:prstGeom>
        </p:spPr>
        <p:txBody>
          <a:bodyPr wrap="square" lIns="0" tIns="0" rIns="0" bIns="0" rtlCol="0" anchor="t">
            <a:spAutoFit/>
          </a:bodyPr>
          <a:lstStyle/>
          <a:p>
            <a:pPr marL="323850" lvl="1" algn="just">
              <a:lnSpc>
                <a:spcPts val="3600"/>
              </a:lnSpc>
            </a:pPr>
            <a:r>
              <a:rPr lang="en-US" sz="2800" b="1" dirty="0" smtClean="0">
                <a:solidFill>
                  <a:schemeClr val="tx1">
                    <a:lumMod val="75000"/>
                    <a:lumOff val="25000"/>
                  </a:schemeClr>
                </a:solidFill>
                <a:latin typeface="Bahnschrift" pitchFamily="34" charset="0"/>
              </a:rPr>
              <a:t>3. </a:t>
            </a:r>
            <a:r>
              <a:rPr lang="en-US" sz="2800" b="1" dirty="0" err="1" smtClean="0">
                <a:solidFill>
                  <a:schemeClr val="tx1">
                    <a:lumMod val="75000"/>
                    <a:lumOff val="25000"/>
                  </a:schemeClr>
                </a:solidFill>
                <a:latin typeface="Bahnschrift" pitchFamily="34" charset="0"/>
              </a:rPr>
              <a:t>Analisis</a:t>
            </a:r>
            <a:r>
              <a:rPr lang="en-US" sz="2800" b="1" dirty="0" smtClean="0">
                <a:solidFill>
                  <a:schemeClr val="tx1">
                    <a:lumMod val="75000"/>
                    <a:lumOff val="25000"/>
                  </a:schemeClr>
                </a:solidFill>
                <a:latin typeface="Bahnschrift" pitchFamily="34" charset="0"/>
              </a:rPr>
              <a:t> </a:t>
            </a:r>
            <a:r>
              <a:rPr lang="en-US" sz="2800" b="1" dirty="0" err="1">
                <a:solidFill>
                  <a:schemeClr val="tx1">
                    <a:lumMod val="75000"/>
                    <a:lumOff val="25000"/>
                  </a:schemeClr>
                </a:solidFill>
                <a:latin typeface="Bahnschrift" pitchFamily="34" charset="0"/>
              </a:rPr>
              <a:t>Nilai</a:t>
            </a:r>
            <a:r>
              <a:rPr lang="en-US" sz="2800" b="1" dirty="0">
                <a:solidFill>
                  <a:schemeClr val="tx1">
                    <a:lumMod val="75000"/>
                    <a:lumOff val="25000"/>
                  </a:schemeClr>
                </a:solidFill>
                <a:latin typeface="Bahnschrift" pitchFamily="34" charset="0"/>
              </a:rPr>
              <a:t> </a:t>
            </a:r>
            <a:r>
              <a:rPr lang="en-US" sz="2800" b="1" dirty="0" smtClean="0">
                <a:solidFill>
                  <a:schemeClr val="tx1">
                    <a:lumMod val="75000"/>
                    <a:lumOff val="25000"/>
                  </a:schemeClr>
                </a:solidFill>
                <a:latin typeface="Bahnschrift" pitchFamily="34" charset="0"/>
              </a:rPr>
              <a:t>Batas</a:t>
            </a:r>
          </a:p>
          <a:p>
            <a:pPr marL="781050" lvl="1" indent="-457200" algn="just">
              <a:lnSpc>
                <a:spcPts val="3600"/>
              </a:lnSpc>
              <a:buFont typeface="Arial" pitchFamily="34" charset="0"/>
              <a:buChar char="•"/>
            </a:pPr>
            <a:r>
              <a:rPr lang="id-ID" sz="2800" dirty="0">
                <a:solidFill>
                  <a:schemeClr val="tx1">
                    <a:lumMod val="75000"/>
                    <a:lumOff val="25000"/>
                  </a:schemeClr>
                </a:solidFill>
                <a:latin typeface="Bahnschrift" pitchFamily="34" charset="0"/>
              </a:rPr>
              <a:t>Kareana alasan yang tidak jelas, jumlah kesalahan yang lebih besar terjadi pada batas domain input daripada di pusat. Karena itulah analisis nilai batas/boundary value analysis (BVA) telah dikembangkan sebgai teknik </a:t>
            </a:r>
            <a:r>
              <a:rPr lang="id-ID" sz="2800" dirty="0" smtClean="0">
                <a:solidFill>
                  <a:schemeClr val="tx1">
                    <a:lumMod val="75000"/>
                    <a:lumOff val="25000"/>
                  </a:schemeClr>
                </a:solidFill>
                <a:latin typeface="Bahnschrift" pitchFamily="34" charset="0"/>
              </a:rPr>
              <a:t>pengujian</a:t>
            </a:r>
            <a:r>
              <a:rPr lang="en-US" sz="2800" dirty="0" smtClean="0">
                <a:solidFill>
                  <a:schemeClr val="tx1">
                    <a:lumMod val="75000"/>
                    <a:lumOff val="25000"/>
                  </a:schemeClr>
                </a:solidFill>
                <a:latin typeface="Bahnschrift" pitchFamily="34" charset="0"/>
              </a:rPr>
              <a:t>. </a:t>
            </a:r>
          </a:p>
          <a:p>
            <a:pPr marL="781050" lvl="1" indent="-457200" algn="just">
              <a:lnSpc>
                <a:spcPts val="3600"/>
              </a:lnSpc>
              <a:buFont typeface="Arial" pitchFamily="34" charset="0"/>
              <a:buChar char="•"/>
            </a:pPr>
            <a:r>
              <a:rPr lang="id-ID" sz="2800" dirty="0">
                <a:solidFill>
                  <a:schemeClr val="tx1">
                    <a:lumMod val="75000"/>
                    <a:lumOff val="25000"/>
                  </a:schemeClr>
                </a:solidFill>
                <a:latin typeface="Bahnschrift" pitchFamily="34" charset="0"/>
              </a:rPr>
              <a:t>Analisis nilai batas adalah teknik desain proses yang melengkapi partisi ekivalensi. Daripada memilih sembarang elemen kelas ekivalensi, BVA lebih mengarah kepada pemilih test case pada “edge” dari kelas. Daripada hanya berfokus pada kondisi input, BVA melakukan test case dari domain </a:t>
            </a:r>
            <a:r>
              <a:rPr lang="id-ID" sz="2800" dirty="0" smtClean="0">
                <a:solidFill>
                  <a:schemeClr val="tx1">
                    <a:lumMod val="75000"/>
                    <a:lumOff val="25000"/>
                  </a:schemeClr>
                </a:solidFill>
                <a:latin typeface="Bahnschrift" pitchFamily="34" charset="0"/>
              </a:rPr>
              <a:t>output.</a:t>
            </a:r>
            <a:endParaRPr lang="en-US" sz="2800" dirty="0">
              <a:solidFill>
                <a:schemeClr val="tx1">
                  <a:lumMod val="75000"/>
                  <a:lumOff val="25000"/>
                </a:schemeClr>
              </a:solidFill>
              <a:latin typeface="Bahnschrift" pitchFamily="34" charset="0"/>
            </a:endParaRPr>
          </a:p>
          <a:p>
            <a:pPr marL="323850" lvl="1" algn="just">
              <a:lnSpc>
                <a:spcPts val="3600"/>
              </a:lnSpc>
            </a:pPr>
            <a:r>
              <a:rPr lang="en-US" sz="2800" dirty="0" smtClean="0">
                <a:solidFill>
                  <a:schemeClr val="tx1">
                    <a:lumMod val="75000"/>
                    <a:lumOff val="25000"/>
                  </a:schemeClr>
                </a:solidFill>
                <a:latin typeface="Bahnschrift" pitchFamily="34" charset="0"/>
              </a:rPr>
              <a:t>	</a:t>
            </a:r>
            <a:r>
              <a:rPr lang="en-US" sz="2800" dirty="0" err="1" smtClean="0">
                <a:solidFill>
                  <a:schemeClr val="tx1">
                    <a:lumMod val="75000"/>
                    <a:lumOff val="25000"/>
                  </a:schemeClr>
                </a:solidFill>
                <a:latin typeface="Bahnschrift" pitchFamily="34" charset="0"/>
              </a:rPr>
              <a:t>Dalam</a:t>
            </a:r>
            <a:r>
              <a:rPr lang="en-US" sz="2800" dirty="0" smtClean="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banyak</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hal</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pedoman</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untuk</a:t>
            </a:r>
            <a:r>
              <a:rPr lang="en-US" sz="2800" dirty="0">
                <a:solidFill>
                  <a:schemeClr val="tx1">
                    <a:lumMod val="75000"/>
                    <a:lumOff val="25000"/>
                  </a:schemeClr>
                </a:solidFill>
                <a:latin typeface="Bahnschrift" pitchFamily="34" charset="0"/>
              </a:rPr>
              <a:t> BVA </a:t>
            </a:r>
            <a:r>
              <a:rPr lang="en-US" sz="2800" dirty="0" err="1">
                <a:solidFill>
                  <a:schemeClr val="tx1">
                    <a:lumMod val="75000"/>
                    <a:lumOff val="25000"/>
                  </a:schemeClr>
                </a:solidFill>
                <a:latin typeface="Bahnschrift" pitchFamily="34" charset="0"/>
              </a:rPr>
              <a:t>sama</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dengan</a:t>
            </a:r>
            <a:r>
              <a:rPr lang="en-US" sz="2800" dirty="0">
                <a:solidFill>
                  <a:schemeClr val="tx1">
                    <a:lumMod val="75000"/>
                    <a:lumOff val="25000"/>
                  </a:schemeClr>
                </a:solidFill>
                <a:latin typeface="Bahnschrift" pitchFamily="34" charset="0"/>
              </a:rPr>
              <a:t> yang </a:t>
            </a:r>
            <a:r>
              <a:rPr lang="en-US" sz="2800" dirty="0" err="1">
                <a:solidFill>
                  <a:schemeClr val="tx1">
                    <a:lumMod val="75000"/>
                    <a:lumOff val="25000"/>
                  </a:schemeClr>
                </a:solidFill>
                <a:latin typeface="Bahnschrift" pitchFamily="34" charset="0"/>
              </a:rPr>
              <a:t>diberikan</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untuk</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partisi</a:t>
            </a:r>
            <a:r>
              <a:rPr lang="en-US" sz="2800" dirty="0">
                <a:solidFill>
                  <a:schemeClr val="tx1">
                    <a:lumMod val="75000"/>
                    <a:lumOff val="25000"/>
                  </a:schemeClr>
                </a:solidFill>
                <a:latin typeface="Bahnschrift" pitchFamily="34" charset="0"/>
              </a:rPr>
              <a:t>  </a:t>
            </a:r>
            <a:r>
              <a:rPr lang="en-US" sz="2800" dirty="0" err="1" smtClean="0">
                <a:solidFill>
                  <a:schemeClr val="tx1">
                    <a:lumMod val="75000"/>
                    <a:lumOff val="25000"/>
                  </a:schemeClr>
                </a:solidFill>
                <a:latin typeface="Bahnschrift" pitchFamily="34" charset="0"/>
              </a:rPr>
              <a:t>ekivalensi</a:t>
            </a:r>
            <a:r>
              <a:rPr lang="en-US" sz="2800" dirty="0" smtClean="0">
                <a:solidFill>
                  <a:schemeClr val="tx1">
                    <a:lumMod val="75000"/>
                    <a:lumOff val="25000"/>
                  </a:schemeClr>
                </a:solidFill>
                <a:latin typeface="Bahnschrift" pitchFamily="34" charset="0"/>
              </a:rPr>
              <a:t>:</a:t>
            </a:r>
          </a:p>
          <a:p>
            <a:pPr marL="838200" lvl="1" indent="-514350" algn="just">
              <a:lnSpc>
                <a:spcPts val="3600"/>
              </a:lnSpc>
              <a:buFont typeface="+mj-lt"/>
              <a:buAutoNum type="arabicParenR"/>
            </a:pPr>
            <a:r>
              <a:rPr lang="en-US" sz="2800" dirty="0" smtClean="0">
                <a:solidFill>
                  <a:schemeClr val="tx1">
                    <a:lumMod val="75000"/>
                    <a:lumOff val="25000"/>
                  </a:schemeClr>
                </a:solidFill>
                <a:latin typeface="Bahnschrift" pitchFamily="34" charset="0"/>
              </a:rPr>
              <a:t>	</a:t>
            </a:r>
            <a:r>
              <a:rPr lang="en-US" sz="2800" dirty="0" err="1" smtClean="0">
                <a:solidFill>
                  <a:schemeClr val="tx1">
                    <a:lumMod val="75000"/>
                    <a:lumOff val="25000"/>
                  </a:schemeClr>
                </a:solidFill>
                <a:latin typeface="Bahnschrift" pitchFamily="34" charset="0"/>
              </a:rPr>
              <a:t>Bila</a:t>
            </a:r>
            <a:r>
              <a:rPr lang="en-US" sz="2800" dirty="0" smtClean="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suatu</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kondisi</a:t>
            </a:r>
            <a:r>
              <a:rPr lang="en-US" sz="2800" dirty="0">
                <a:solidFill>
                  <a:schemeClr val="tx1">
                    <a:lumMod val="75000"/>
                    <a:lumOff val="25000"/>
                  </a:schemeClr>
                </a:solidFill>
                <a:latin typeface="Bahnschrift" pitchFamily="34" charset="0"/>
              </a:rPr>
              <a:t> input </a:t>
            </a:r>
            <a:r>
              <a:rPr lang="en-US" sz="2800" dirty="0" err="1">
                <a:solidFill>
                  <a:schemeClr val="tx1">
                    <a:lumMod val="75000"/>
                    <a:lumOff val="25000"/>
                  </a:schemeClr>
                </a:solidFill>
                <a:latin typeface="Bahnschrift" pitchFamily="34" charset="0"/>
              </a:rPr>
              <a:t>mengkhususkan</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suatu</a:t>
            </a:r>
            <a:r>
              <a:rPr lang="en-US" sz="2800" dirty="0">
                <a:solidFill>
                  <a:schemeClr val="tx1">
                    <a:lumMod val="75000"/>
                    <a:lumOff val="25000"/>
                  </a:schemeClr>
                </a:solidFill>
                <a:latin typeface="Bahnschrift" pitchFamily="34" charset="0"/>
              </a:rPr>
              <a:t> range </a:t>
            </a:r>
            <a:r>
              <a:rPr lang="en-US" sz="2800" dirty="0" err="1">
                <a:solidFill>
                  <a:schemeClr val="tx1">
                    <a:lumMod val="75000"/>
                    <a:lumOff val="25000"/>
                  </a:schemeClr>
                </a:solidFill>
                <a:latin typeface="Bahnschrift" pitchFamily="34" charset="0"/>
              </a:rPr>
              <a:t>dibatasi</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oleh</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nilai</a:t>
            </a:r>
            <a:r>
              <a:rPr lang="en-US" sz="2800" dirty="0">
                <a:solidFill>
                  <a:schemeClr val="tx1">
                    <a:lumMod val="75000"/>
                    <a:lumOff val="25000"/>
                  </a:schemeClr>
                </a:solidFill>
                <a:latin typeface="Bahnschrift" pitchFamily="34" charset="0"/>
              </a:rPr>
              <a:t> a </a:t>
            </a:r>
            <a:r>
              <a:rPr lang="en-US" sz="2800" dirty="0" err="1" smtClean="0">
                <a:solidFill>
                  <a:schemeClr val="tx1">
                    <a:lumMod val="75000"/>
                    <a:lumOff val="25000"/>
                  </a:schemeClr>
                </a:solidFill>
                <a:latin typeface="Bahnschrift" pitchFamily="34" charset="0"/>
              </a:rPr>
              <a:t>dan</a:t>
            </a:r>
            <a:r>
              <a:rPr lang="en-US" sz="2800" dirty="0" smtClean="0">
                <a:solidFill>
                  <a:schemeClr val="tx1">
                    <a:lumMod val="75000"/>
                    <a:lumOff val="25000"/>
                  </a:schemeClr>
                </a:solidFill>
                <a:latin typeface="Bahnschrift" pitchFamily="34" charset="0"/>
              </a:rPr>
              <a:t> </a:t>
            </a:r>
            <a:r>
              <a:rPr lang="en-US" sz="2800" dirty="0" err="1" smtClean="0">
                <a:solidFill>
                  <a:schemeClr val="tx1">
                    <a:lumMod val="75000"/>
                    <a:lumOff val="25000"/>
                  </a:schemeClr>
                </a:solidFill>
                <a:latin typeface="Bahnschrift" pitchFamily="34" charset="0"/>
              </a:rPr>
              <a:t>b,maka</a:t>
            </a:r>
            <a:r>
              <a:rPr lang="en-US" sz="2800" dirty="0" smtClean="0">
                <a:solidFill>
                  <a:schemeClr val="tx1">
                    <a:lumMod val="75000"/>
                    <a:lumOff val="25000"/>
                  </a:schemeClr>
                </a:solidFill>
                <a:latin typeface="Bahnschrift" pitchFamily="34" charset="0"/>
              </a:rPr>
              <a:t> </a:t>
            </a:r>
            <a:r>
              <a:rPr lang="en-US" sz="2800" dirty="0">
                <a:solidFill>
                  <a:schemeClr val="tx1">
                    <a:lumMod val="75000"/>
                    <a:lumOff val="25000"/>
                  </a:schemeClr>
                </a:solidFill>
                <a:latin typeface="Bahnschrift" pitchFamily="34" charset="0"/>
              </a:rPr>
              <a:t>test case </a:t>
            </a:r>
            <a:r>
              <a:rPr lang="en-US" sz="2800" dirty="0" err="1">
                <a:solidFill>
                  <a:schemeClr val="tx1">
                    <a:lumMod val="75000"/>
                    <a:lumOff val="25000"/>
                  </a:schemeClr>
                </a:solidFill>
                <a:latin typeface="Bahnschrift" pitchFamily="34" charset="0"/>
              </a:rPr>
              <a:t>harus</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didesain</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dengan</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nilai</a:t>
            </a:r>
            <a:r>
              <a:rPr lang="en-US" sz="2800" dirty="0">
                <a:solidFill>
                  <a:schemeClr val="tx1">
                    <a:lumMod val="75000"/>
                    <a:lumOff val="25000"/>
                  </a:schemeClr>
                </a:solidFill>
                <a:latin typeface="Bahnschrift" pitchFamily="34" charset="0"/>
              </a:rPr>
              <a:t> a </a:t>
            </a:r>
            <a:r>
              <a:rPr lang="en-US" sz="2800" dirty="0" err="1">
                <a:solidFill>
                  <a:schemeClr val="tx1">
                    <a:lumMod val="75000"/>
                    <a:lumOff val="25000"/>
                  </a:schemeClr>
                </a:solidFill>
                <a:latin typeface="Bahnschrift" pitchFamily="34" charset="0"/>
              </a:rPr>
              <a:t>dan</a:t>
            </a:r>
            <a:r>
              <a:rPr lang="en-US" sz="2800" dirty="0">
                <a:solidFill>
                  <a:schemeClr val="tx1">
                    <a:lumMod val="75000"/>
                    <a:lumOff val="25000"/>
                  </a:schemeClr>
                </a:solidFill>
                <a:latin typeface="Bahnschrift" pitchFamily="34" charset="0"/>
              </a:rPr>
              <a:t> b, </a:t>
            </a:r>
            <a:r>
              <a:rPr lang="en-US" sz="2800" dirty="0" err="1">
                <a:solidFill>
                  <a:schemeClr val="tx1">
                    <a:lumMod val="75000"/>
                    <a:lumOff val="25000"/>
                  </a:schemeClr>
                </a:solidFill>
                <a:latin typeface="Bahnschrift" pitchFamily="34" charset="0"/>
              </a:rPr>
              <a:t>persis</a:t>
            </a:r>
            <a:r>
              <a:rPr lang="en-US" sz="2800" dirty="0">
                <a:solidFill>
                  <a:schemeClr val="tx1">
                    <a:lumMod val="75000"/>
                    <a:lumOff val="25000"/>
                  </a:schemeClr>
                </a:solidFill>
                <a:latin typeface="Bahnschrift" pitchFamily="34" charset="0"/>
              </a:rPr>
              <a:t> di </a:t>
            </a:r>
            <a:r>
              <a:rPr lang="en-US" sz="2800" dirty="0" err="1">
                <a:solidFill>
                  <a:schemeClr val="tx1">
                    <a:lumMod val="75000"/>
                    <a:lumOff val="25000"/>
                  </a:schemeClr>
                </a:solidFill>
                <a:latin typeface="Bahnschrift" pitchFamily="34" charset="0"/>
              </a:rPr>
              <a:t>atas</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dan</a:t>
            </a:r>
            <a:r>
              <a:rPr lang="en-US" sz="2800" dirty="0">
                <a:solidFill>
                  <a:schemeClr val="tx1">
                    <a:lumMod val="75000"/>
                    <a:lumOff val="25000"/>
                  </a:schemeClr>
                </a:solidFill>
                <a:latin typeface="Bahnschrift" pitchFamily="34" charset="0"/>
              </a:rPr>
              <a:t> di </a:t>
            </a:r>
            <a:r>
              <a:rPr lang="en-US" sz="2800" dirty="0" err="1">
                <a:solidFill>
                  <a:schemeClr val="tx1">
                    <a:lumMod val="75000"/>
                    <a:lumOff val="25000"/>
                  </a:schemeClr>
                </a:solidFill>
                <a:latin typeface="Bahnschrift" pitchFamily="34" charset="0"/>
              </a:rPr>
              <a:t>bawah</a:t>
            </a:r>
            <a:r>
              <a:rPr lang="en-US" sz="2800" dirty="0">
                <a:solidFill>
                  <a:schemeClr val="tx1">
                    <a:lumMod val="75000"/>
                    <a:lumOff val="25000"/>
                  </a:schemeClr>
                </a:solidFill>
                <a:latin typeface="Bahnschrift" pitchFamily="34" charset="0"/>
              </a:rPr>
              <a:t> a </a:t>
            </a:r>
            <a:r>
              <a:rPr lang="en-US" sz="2800" dirty="0" err="1">
                <a:solidFill>
                  <a:schemeClr val="tx1">
                    <a:lumMod val="75000"/>
                    <a:lumOff val="25000"/>
                  </a:schemeClr>
                </a:solidFill>
                <a:latin typeface="Bahnschrift" pitchFamily="34" charset="0"/>
              </a:rPr>
              <a:t>dan</a:t>
            </a:r>
            <a:r>
              <a:rPr lang="en-US" sz="2800" dirty="0">
                <a:solidFill>
                  <a:schemeClr val="tx1">
                    <a:lumMod val="75000"/>
                    <a:lumOff val="25000"/>
                  </a:schemeClr>
                </a:solidFill>
                <a:latin typeface="Bahnschrift" pitchFamily="34" charset="0"/>
              </a:rPr>
              <a:t> b </a:t>
            </a:r>
            <a:r>
              <a:rPr lang="en-US" sz="2800" dirty="0" err="1">
                <a:solidFill>
                  <a:schemeClr val="tx1">
                    <a:lumMod val="75000"/>
                    <a:lumOff val="25000"/>
                  </a:schemeClr>
                </a:solidFill>
                <a:latin typeface="Bahnschrift" pitchFamily="34" charset="0"/>
              </a:rPr>
              <a:t>secara</a:t>
            </a:r>
            <a:r>
              <a:rPr lang="en-US" sz="2800" dirty="0">
                <a:solidFill>
                  <a:schemeClr val="tx1">
                    <a:lumMod val="75000"/>
                    <a:lumOff val="25000"/>
                  </a:schemeClr>
                </a:solidFill>
                <a:latin typeface="Bahnschrift" pitchFamily="34" charset="0"/>
              </a:rPr>
              <a:t> </a:t>
            </a:r>
            <a:r>
              <a:rPr lang="en-US" sz="2800" dirty="0" err="1" smtClean="0">
                <a:solidFill>
                  <a:schemeClr val="tx1">
                    <a:lumMod val="75000"/>
                    <a:lumOff val="25000"/>
                  </a:schemeClr>
                </a:solidFill>
                <a:latin typeface="Bahnschrift" pitchFamily="34" charset="0"/>
              </a:rPr>
              <a:t>berkesesuaian</a:t>
            </a:r>
            <a:r>
              <a:rPr lang="en-US" sz="2800" dirty="0" smtClean="0">
                <a:solidFill>
                  <a:schemeClr val="tx1">
                    <a:lumMod val="75000"/>
                    <a:lumOff val="25000"/>
                  </a:schemeClr>
                </a:solidFill>
                <a:latin typeface="Bahnschrift" pitchFamily="34" charset="0"/>
              </a:rPr>
              <a:t>.</a:t>
            </a:r>
          </a:p>
          <a:p>
            <a:pPr marL="838200" lvl="1" indent="-514350" algn="just">
              <a:lnSpc>
                <a:spcPts val="3600"/>
              </a:lnSpc>
              <a:buFont typeface="+mj-lt"/>
              <a:buAutoNum type="arabicParenR"/>
            </a:pPr>
            <a:r>
              <a:rPr lang="en-US" sz="2800" dirty="0" err="1" smtClean="0">
                <a:solidFill>
                  <a:schemeClr val="tx1">
                    <a:lumMod val="75000"/>
                    <a:lumOff val="25000"/>
                  </a:schemeClr>
                </a:solidFill>
                <a:latin typeface="Bahnschrift" pitchFamily="34" charset="0"/>
              </a:rPr>
              <a:t>Bila</a:t>
            </a:r>
            <a:r>
              <a:rPr lang="en-US" sz="2800" dirty="0" smtClean="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suatu</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kondisi</a:t>
            </a:r>
            <a:r>
              <a:rPr lang="en-US" sz="2800" dirty="0">
                <a:solidFill>
                  <a:schemeClr val="tx1">
                    <a:lumMod val="75000"/>
                    <a:lumOff val="25000"/>
                  </a:schemeClr>
                </a:solidFill>
                <a:latin typeface="Bahnschrift" pitchFamily="34" charset="0"/>
              </a:rPr>
              <a:t> input </a:t>
            </a:r>
            <a:r>
              <a:rPr lang="en-US" sz="2800" dirty="0" err="1">
                <a:solidFill>
                  <a:schemeClr val="tx1">
                    <a:lumMod val="75000"/>
                    <a:lumOff val="25000"/>
                  </a:schemeClr>
                </a:solidFill>
                <a:latin typeface="Bahnschrift" pitchFamily="34" charset="0"/>
              </a:rPr>
              <a:t>mengkhususkan</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sejumlah</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nilai</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maka</a:t>
            </a:r>
            <a:r>
              <a:rPr lang="en-US" sz="2800" dirty="0">
                <a:solidFill>
                  <a:schemeClr val="tx1">
                    <a:lumMod val="75000"/>
                    <a:lumOff val="25000"/>
                  </a:schemeClr>
                </a:solidFill>
                <a:latin typeface="Bahnschrift" pitchFamily="34" charset="0"/>
              </a:rPr>
              <a:t> test case </a:t>
            </a:r>
            <a:r>
              <a:rPr lang="en-US" sz="2800" dirty="0" err="1">
                <a:solidFill>
                  <a:schemeClr val="tx1">
                    <a:lumMod val="75000"/>
                    <a:lumOff val="25000"/>
                  </a:schemeClr>
                </a:solidFill>
                <a:latin typeface="Bahnschrift" pitchFamily="34" charset="0"/>
              </a:rPr>
              <a:t>harus</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dikembangkan</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dengan</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menggunakan</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jumlah</a:t>
            </a:r>
            <a:r>
              <a:rPr lang="en-US" sz="2800" dirty="0">
                <a:solidFill>
                  <a:schemeClr val="tx1">
                    <a:lumMod val="75000"/>
                    <a:lumOff val="25000"/>
                  </a:schemeClr>
                </a:solidFill>
                <a:latin typeface="Bahnschrift" pitchFamily="34" charset="0"/>
              </a:rPr>
              <a:t> minimum </a:t>
            </a:r>
            <a:r>
              <a:rPr lang="en-US" sz="2800" dirty="0" err="1">
                <a:solidFill>
                  <a:schemeClr val="tx1">
                    <a:lumMod val="75000"/>
                    <a:lumOff val="25000"/>
                  </a:schemeClr>
                </a:solidFill>
                <a:latin typeface="Bahnschrift" pitchFamily="34" charset="0"/>
              </a:rPr>
              <a:t>dan</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maksimum</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Nilai</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tepat</a:t>
            </a:r>
            <a:r>
              <a:rPr lang="en-US" sz="2800" dirty="0">
                <a:solidFill>
                  <a:schemeClr val="tx1">
                    <a:lumMod val="75000"/>
                    <a:lumOff val="25000"/>
                  </a:schemeClr>
                </a:solidFill>
                <a:latin typeface="Bahnschrift" pitchFamily="34" charset="0"/>
              </a:rPr>
              <a:t> di </a:t>
            </a:r>
            <a:r>
              <a:rPr lang="en-US" sz="2800" dirty="0" err="1">
                <a:solidFill>
                  <a:schemeClr val="tx1">
                    <a:lumMod val="75000"/>
                    <a:lumOff val="25000"/>
                  </a:schemeClr>
                </a:solidFill>
                <a:latin typeface="Bahnschrift" pitchFamily="34" charset="0"/>
              </a:rPr>
              <a:t>atas</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dan</a:t>
            </a:r>
            <a:r>
              <a:rPr lang="en-US" sz="2800" dirty="0">
                <a:solidFill>
                  <a:schemeClr val="tx1">
                    <a:lumMod val="75000"/>
                    <a:lumOff val="25000"/>
                  </a:schemeClr>
                </a:solidFill>
                <a:latin typeface="Bahnschrift" pitchFamily="34" charset="0"/>
              </a:rPr>
              <a:t> di </a:t>
            </a:r>
            <a:r>
              <a:rPr lang="en-US" sz="2800" dirty="0" err="1" smtClean="0">
                <a:solidFill>
                  <a:schemeClr val="tx1">
                    <a:lumMod val="75000"/>
                    <a:lumOff val="25000"/>
                  </a:schemeClr>
                </a:solidFill>
                <a:latin typeface="Bahnschrift" pitchFamily="34" charset="0"/>
              </a:rPr>
              <a:t>bawah</a:t>
            </a:r>
            <a:r>
              <a:rPr lang="en-US" sz="2800" dirty="0" smtClean="0">
                <a:solidFill>
                  <a:schemeClr val="tx1">
                    <a:lumMod val="75000"/>
                    <a:lumOff val="25000"/>
                  </a:schemeClr>
                </a:solidFill>
                <a:latin typeface="Bahnschrift" pitchFamily="34" charset="0"/>
              </a:rPr>
              <a:t> minimum </a:t>
            </a:r>
            <a:r>
              <a:rPr lang="en-US" sz="2800" dirty="0" err="1">
                <a:solidFill>
                  <a:schemeClr val="tx1">
                    <a:lumMod val="75000"/>
                    <a:lumOff val="25000"/>
                  </a:schemeClr>
                </a:solidFill>
                <a:latin typeface="Bahnschrift" pitchFamily="34" charset="0"/>
              </a:rPr>
              <a:t>dan</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maksimum</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juga</a:t>
            </a:r>
            <a:r>
              <a:rPr lang="en-US" sz="2800" dirty="0">
                <a:solidFill>
                  <a:schemeClr val="tx1">
                    <a:lumMod val="75000"/>
                    <a:lumOff val="25000"/>
                  </a:schemeClr>
                </a:solidFill>
                <a:latin typeface="Bahnschrift" pitchFamily="34" charset="0"/>
              </a:rPr>
              <a:t> </a:t>
            </a:r>
            <a:r>
              <a:rPr lang="en-US" sz="2800" dirty="0" err="1" smtClean="0">
                <a:solidFill>
                  <a:schemeClr val="tx1">
                    <a:lumMod val="75000"/>
                    <a:lumOff val="25000"/>
                  </a:schemeClr>
                </a:solidFill>
                <a:latin typeface="Bahnschrift" pitchFamily="34" charset="0"/>
              </a:rPr>
              <a:t>diuji</a:t>
            </a:r>
            <a:r>
              <a:rPr lang="en-US" sz="2800" dirty="0" smtClean="0">
                <a:solidFill>
                  <a:schemeClr val="tx1">
                    <a:lumMod val="75000"/>
                    <a:lumOff val="25000"/>
                  </a:schemeClr>
                </a:solidFill>
                <a:latin typeface="Bahnschrift" pitchFamily="34" charset="0"/>
              </a:rPr>
              <a:t>.</a:t>
            </a:r>
          </a:p>
          <a:p>
            <a:pPr marL="838200" lvl="1" indent="-514350" algn="just">
              <a:lnSpc>
                <a:spcPts val="3600"/>
              </a:lnSpc>
              <a:buFont typeface="+mj-lt"/>
              <a:buAutoNum type="arabicParenR"/>
            </a:pPr>
            <a:r>
              <a:rPr lang="en-US" sz="2800" dirty="0" err="1" smtClean="0">
                <a:solidFill>
                  <a:schemeClr val="tx1">
                    <a:lumMod val="75000"/>
                    <a:lumOff val="25000"/>
                  </a:schemeClr>
                </a:solidFill>
                <a:latin typeface="Bahnschrift" pitchFamily="34" charset="0"/>
              </a:rPr>
              <a:t>Pedoman</a:t>
            </a:r>
            <a:r>
              <a:rPr lang="en-US" sz="2800" dirty="0" smtClean="0">
                <a:solidFill>
                  <a:schemeClr val="tx1">
                    <a:lumMod val="75000"/>
                    <a:lumOff val="25000"/>
                  </a:schemeClr>
                </a:solidFill>
                <a:latin typeface="Bahnschrift" pitchFamily="34" charset="0"/>
              </a:rPr>
              <a:t> </a:t>
            </a:r>
            <a:r>
              <a:rPr lang="en-US" sz="2800" dirty="0">
                <a:solidFill>
                  <a:schemeClr val="tx1">
                    <a:lumMod val="75000"/>
                    <a:lumOff val="25000"/>
                  </a:schemeClr>
                </a:solidFill>
                <a:latin typeface="Bahnschrift" pitchFamily="34" charset="0"/>
              </a:rPr>
              <a:t>1 </a:t>
            </a:r>
            <a:r>
              <a:rPr lang="en-US" sz="2800" dirty="0" err="1">
                <a:solidFill>
                  <a:schemeClr val="tx1">
                    <a:lumMod val="75000"/>
                    <a:lumOff val="25000"/>
                  </a:schemeClr>
                </a:solidFill>
                <a:latin typeface="Bahnschrift" pitchFamily="34" charset="0"/>
              </a:rPr>
              <a:t>dan</a:t>
            </a:r>
            <a:r>
              <a:rPr lang="en-US" sz="2800" dirty="0">
                <a:solidFill>
                  <a:schemeClr val="tx1">
                    <a:lumMod val="75000"/>
                    <a:lumOff val="25000"/>
                  </a:schemeClr>
                </a:solidFill>
                <a:latin typeface="Bahnschrift" pitchFamily="34" charset="0"/>
              </a:rPr>
              <a:t> 2 </a:t>
            </a:r>
            <a:r>
              <a:rPr lang="en-US" sz="2800" dirty="0" err="1">
                <a:solidFill>
                  <a:schemeClr val="tx1">
                    <a:lumMod val="75000"/>
                    <a:lumOff val="25000"/>
                  </a:schemeClr>
                </a:solidFill>
                <a:latin typeface="Bahnschrift" pitchFamily="34" charset="0"/>
              </a:rPr>
              <a:t>diaplikasikan</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ke</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kondisi</a:t>
            </a:r>
            <a:r>
              <a:rPr lang="en-US" sz="2800" dirty="0">
                <a:solidFill>
                  <a:schemeClr val="tx1">
                    <a:lumMod val="75000"/>
                    <a:lumOff val="25000"/>
                  </a:schemeClr>
                </a:solidFill>
                <a:latin typeface="Bahnschrift" pitchFamily="34" charset="0"/>
              </a:rPr>
              <a:t> output. </a:t>
            </a:r>
            <a:r>
              <a:rPr lang="en-US" sz="2800" dirty="0" err="1">
                <a:solidFill>
                  <a:schemeClr val="tx1">
                    <a:lumMod val="75000"/>
                    <a:lumOff val="25000"/>
                  </a:schemeClr>
                </a:solidFill>
                <a:latin typeface="Bahnschrift" pitchFamily="34" charset="0"/>
              </a:rPr>
              <a:t>Contohnya</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anggap</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bahwa</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suhu</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vs.tabel</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tekanan</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diperlukan</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sebagai</a:t>
            </a:r>
            <a:r>
              <a:rPr lang="en-US" sz="2800" dirty="0">
                <a:solidFill>
                  <a:schemeClr val="tx1">
                    <a:lumMod val="75000"/>
                    <a:lumOff val="25000"/>
                  </a:schemeClr>
                </a:solidFill>
                <a:latin typeface="Bahnschrift" pitchFamily="34" charset="0"/>
              </a:rPr>
              <a:t> output </a:t>
            </a:r>
            <a:r>
              <a:rPr lang="en-US" sz="2800" dirty="0" err="1">
                <a:solidFill>
                  <a:schemeClr val="tx1">
                    <a:lumMod val="75000"/>
                    <a:lumOff val="25000"/>
                  </a:schemeClr>
                </a:solidFill>
                <a:latin typeface="Bahnschrift" pitchFamily="34" charset="0"/>
              </a:rPr>
              <a:t>dari</a:t>
            </a:r>
            <a:r>
              <a:rPr lang="en-US" sz="2800" dirty="0">
                <a:solidFill>
                  <a:schemeClr val="tx1">
                    <a:lumMod val="75000"/>
                    <a:lumOff val="25000"/>
                  </a:schemeClr>
                </a:solidFill>
                <a:latin typeface="Bahnschrift" pitchFamily="34" charset="0"/>
              </a:rPr>
              <a:t> program </a:t>
            </a:r>
            <a:r>
              <a:rPr lang="en-US" sz="2800" dirty="0" err="1">
                <a:solidFill>
                  <a:schemeClr val="tx1">
                    <a:lumMod val="75000"/>
                    <a:lumOff val="25000"/>
                  </a:schemeClr>
                </a:solidFill>
                <a:latin typeface="Bahnschrift" pitchFamily="34" charset="0"/>
              </a:rPr>
              <a:t>analisis</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rekayasa</a:t>
            </a:r>
            <a:r>
              <a:rPr lang="en-US" sz="2800" dirty="0">
                <a:solidFill>
                  <a:schemeClr val="tx1">
                    <a:lumMod val="75000"/>
                    <a:lumOff val="25000"/>
                  </a:schemeClr>
                </a:solidFill>
                <a:latin typeface="Bahnschrift" pitchFamily="34" charset="0"/>
              </a:rPr>
              <a:t>. Test case </a:t>
            </a:r>
            <a:r>
              <a:rPr lang="en-US" sz="2800" dirty="0" err="1">
                <a:solidFill>
                  <a:schemeClr val="tx1">
                    <a:lumMod val="75000"/>
                    <a:lumOff val="25000"/>
                  </a:schemeClr>
                </a:solidFill>
                <a:latin typeface="Bahnschrift" pitchFamily="34" charset="0"/>
              </a:rPr>
              <a:t>harus</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didesain</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untuk</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menciptakan</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laporan</a:t>
            </a:r>
            <a:r>
              <a:rPr lang="en-US" sz="2800" dirty="0">
                <a:solidFill>
                  <a:schemeClr val="tx1">
                    <a:lumMod val="75000"/>
                    <a:lumOff val="25000"/>
                  </a:schemeClr>
                </a:solidFill>
                <a:latin typeface="Bahnschrift" pitchFamily="34" charset="0"/>
              </a:rPr>
              <a:t> output yang </a:t>
            </a:r>
            <a:r>
              <a:rPr lang="en-US" sz="2800" dirty="0" err="1">
                <a:solidFill>
                  <a:schemeClr val="tx1">
                    <a:lumMod val="75000"/>
                    <a:lumOff val="25000"/>
                  </a:schemeClr>
                </a:solidFill>
                <a:latin typeface="Bahnschrift" pitchFamily="34" charset="0"/>
              </a:rPr>
              <a:t>menghasilkan</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jumlah</a:t>
            </a:r>
            <a:r>
              <a:rPr lang="en-US" sz="2800" dirty="0">
                <a:solidFill>
                  <a:schemeClr val="tx1">
                    <a:lumMod val="75000"/>
                    <a:lumOff val="25000"/>
                  </a:schemeClr>
                </a:solidFill>
                <a:latin typeface="Bahnschrift" pitchFamily="34" charset="0"/>
              </a:rPr>
              <a:t> minimum (</a:t>
            </a:r>
            <a:r>
              <a:rPr lang="en-US" sz="2800" dirty="0" err="1">
                <a:solidFill>
                  <a:schemeClr val="tx1">
                    <a:lumMod val="75000"/>
                    <a:lumOff val="25000"/>
                  </a:schemeClr>
                </a:solidFill>
                <a:latin typeface="Bahnschrift" pitchFamily="34" charset="0"/>
              </a:rPr>
              <a:t>dan</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maksimum</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entri</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tabel</a:t>
            </a:r>
            <a:r>
              <a:rPr lang="en-US" sz="2800" dirty="0">
                <a:solidFill>
                  <a:schemeClr val="tx1">
                    <a:lumMod val="75000"/>
                    <a:lumOff val="25000"/>
                  </a:schemeClr>
                </a:solidFill>
                <a:latin typeface="Bahnschrift" pitchFamily="34" charset="0"/>
              </a:rPr>
              <a:t> yang </a:t>
            </a:r>
            <a:r>
              <a:rPr lang="en-US" sz="2800" dirty="0" err="1" smtClean="0">
                <a:solidFill>
                  <a:schemeClr val="tx1">
                    <a:lumMod val="75000"/>
                    <a:lumOff val="25000"/>
                  </a:schemeClr>
                </a:solidFill>
                <a:latin typeface="Bahnschrift" pitchFamily="34" charset="0"/>
              </a:rPr>
              <a:t>diijinkan</a:t>
            </a:r>
            <a:r>
              <a:rPr lang="en-US" sz="2800" dirty="0" smtClean="0">
                <a:solidFill>
                  <a:schemeClr val="tx1">
                    <a:lumMod val="75000"/>
                    <a:lumOff val="25000"/>
                  </a:schemeClr>
                </a:solidFill>
                <a:latin typeface="Bahnschrift" pitchFamily="34" charset="0"/>
              </a:rPr>
              <a:t>.</a:t>
            </a:r>
          </a:p>
          <a:p>
            <a:pPr marL="838200" lvl="1" indent="-514350" algn="just">
              <a:lnSpc>
                <a:spcPts val="3600"/>
              </a:lnSpc>
              <a:buFont typeface="+mj-lt"/>
              <a:buAutoNum type="arabicParenR"/>
            </a:pPr>
            <a:r>
              <a:rPr lang="en-US" sz="2800" dirty="0" err="1" smtClean="0">
                <a:solidFill>
                  <a:schemeClr val="tx1">
                    <a:lumMod val="75000"/>
                    <a:lumOff val="25000"/>
                  </a:schemeClr>
                </a:solidFill>
                <a:latin typeface="Bahnschrift" pitchFamily="34" charset="0"/>
              </a:rPr>
              <a:t>Bila</a:t>
            </a:r>
            <a:r>
              <a:rPr lang="en-US" sz="2800" dirty="0" smtClean="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struktur</a:t>
            </a:r>
            <a:r>
              <a:rPr lang="en-US" sz="2800" dirty="0">
                <a:solidFill>
                  <a:schemeClr val="tx1">
                    <a:lumMod val="75000"/>
                    <a:lumOff val="25000"/>
                  </a:schemeClr>
                </a:solidFill>
                <a:latin typeface="Bahnschrift" pitchFamily="34" charset="0"/>
              </a:rPr>
              <a:t> data program </a:t>
            </a:r>
            <a:r>
              <a:rPr lang="en-US" sz="2800" dirty="0" err="1">
                <a:solidFill>
                  <a:schemeClr val="tx1">
                    <a:lumMod val="75000"/>
                    <a:lumOff val="25000"/>
                  </a:schemeClr>
                </a:solidFill>
                <a:latin typeface="Bahnschrift" pitchFamily="34" charset="0"/>
              </a:rPr>
              <a:t>telah</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memesan</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batasan</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misal</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suatu</a:t>
            </a:r>
            <a:r>
              <a:rPr lang="en-US" sz="2800" dirty="0">
                <a:solidFill>
                  <a:schemeClr val="tx1">
                    <a:lumMod val="75000"/>
                    <a:lumOff val="25000"/>
                  </a:schemeClr>
                </a:solidFill>
                <a:latin typeface="Bahnschrift" pitchFamily="34" charset="0"/>
              </a:rPr>
              <a:t> array </a:t>
            </a:r>
            <a:r>
              <a:rPr lang="en-US" sz="2800" dirty="0" err="1">
                <a:solidFill>
                  <a:schemeClr val="tx1">
                    <a:lumMod val="75000"/>
                    <a:lumOff val="25000"/>
                  </a:schemeClr>
                </a:solidFill>
                <a:latin typeface="Bahnschrift" pitchFamily="34" charset="0"/>
              </a:rPr>
              <a:t>memiliki</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suatu</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batas</a:t>
            </a:r>
            <a:r>
              <a:rPr lang="en-US" sz="2800" dirty="0">
                <a:solidFill>
                  <a:schemeClr val="tx1">
                    <a:lumMod val="75000"/>
                    <a:lumOff val="25000"/>
                  </a:schemeClr>
                </a:solidFill>
                <a:latin typeface="Bahnschrift" pitchFamily="34" charset="0"/>
              </a:rPr>
              <a:t> yang </a:t>
            </a:r>
            <a:r>
              <a:rPr lang="en-US" sz="2800" dirty="0" err="1">
                <a:solidFill>
                  <a:schemeClr val="tx1">
                    <a:lumMod val="75000"/>
                    <a:lumOff val="25000"/>
                  </a:schemeClr>
                </a:solidFill>
                <a:latin typeface="Bahnschrift" pitchFamily="34" charset="0"/>
              </a:rPr>
              <a:t>ditentukan</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dari</a:t>
            </a:r>
            <a:r>
              <a:rPr lang="en-US" sz="2800" dirty="0">
                <a:solidFill>
                  <a:schemeClr val="tx1">
                    <a:lumMod val="75000"/>
                    <a:lumOff val="25000"/>
                  </a:schemeClr>
                </a:solidFill>
                <a:latin typeface="Bahnschrift" pitchFamily="34" charset="0"/>
              </a:rPr>
              <a:t> 100 </a:t>
            </a:r>
            <a:r>
              <a:rPr lang="en-US" sz="2800" dirty="0" err="1">
                <a:solidFill>
                  <a:schemeClr val="tx1">
                    <a:lumMod val="75000"/>
                    <a:lumOff val="25000"/>
                  </a:schemeClr>
                </a:solidFill>
                <a:latin typeface="Bahnschrift" pitchFamily="34" charset="0"/>
              </a:rPr>
              <a:t>entri</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pastikan</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untuk</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mendesain</a:t>
            </a:r>
            <a:r>
              <a:rPr lang="en-US" sz="2800" dirty="0">
                <a:solidFill>
                  <a:schemeClr val="tx1">
                    <a:lumMod val="75000"/>
                    <a:lumOff val="25000"/>
                  </a:schemeClr>
                </a:solidFill>
                <a:latin typeface="Bahnschrift" pitchFamily="34" charset="0"/>
              </a:rPr>
              <a:t> test case yang </a:t>
            </a:r>
            <a:r>
              <a:rPr lang="en-US" sz="2800" dirty="0" err="1">
                <a:solidFill>
                  <a:schemeClr val="tx1">
                    <a:lumMod val="75000"/>
                    <a:lumOff val="25000"/>
                  </a:schemeClr>
                </a:solidFill>
                <a:latin typeface="Bahnschrift" pitchFamily="34" charset="0"/>
              </a:rPr>
              <a:t>menggunakan</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struktur</a:t>
            </a:r>
            <a:r>
              <a:rPr lang="en-US" sz="2800" dirty="0">
                <a:solidFill>
                  <a:schemeClr val="tx1">
                    <a:lumMod val="75000"/>
                    <a:lumOff val="25000"/>
                  </a:schemeClr>
                </a:solidFill>
                <a:latin typeface="Bahnschrift" pitchFamily="34" charset="0"/>
              </a:rPr>
              <a:t> data </a:t>
            </a:r>
            <a:r>
              <a:rPr lang="en-US" sz="2800" dirty="0" err="1">
                <a:solidFill>
                  <a:schemeClr val="tx1">
                    <a:lumMod val="75000"/>
                    <a:lumOff val="25000"/>
                  </a:schemeClr>
                </a:solidFill>
                <a:latin typeface="Bahnschrift" pitchFamily="34" charset="0"/>
              </a:rPr>
              <a:t>pada</a:t>
            </a:r>
            <a:r>
              <a:rPr lang="en-US" sz="2800" dirty="0">
                <a:solidFill>
                  <a:schemeClr val="tx1">
                    <a:lumMod val="75000"/>
                    <a:lumOff val="25000"/>
                  </a:schemeClr>
                </a:solidFill>
                <a:latin typeface="Bahnschrift" pitchFamily="34" charset="0"/>
              </a:rPr>
              <a:t> </a:t>
            </a:r>
            <a:r>
              <a:rPr lang="en-US" sz="2800" dirty="0" err="1">
                <a:solidFill>
                  <a:schemeClr val="tx1">
                    <a:lumMod val="75000"/>
                    <a:lumOff val="25000"/>
                  </a:schemeClr>
                </a:solidFill>
                <a:latin typeface="Bahnschrift" pitchFamily="34" charset="0"/>
              </a:rPr>
              <a:t>batasannya</a:t>
            </a:r>
            <a:r>
              <a:rPr lang="en-US" sz="2800" dirty="0">
                <a:solidFill>
                  <a:schemeClr val="tx1">
                    <a:lumMod val="75000"/>
                    <a:lumOff val="25000"/>
                  </a:schemeClr>
                </a:solidFill>
                <a:latin typeface="Bahnschrift" pitchFamily="34" charset="0"/>
              </a:rPr>
              <a:t>.</a:t>
            </a:r>
          </a:p>
          <a:p>
            <a:pPr marL="781050" lvl="1" indent="-457200" algn="just">
              <a:lnSpc>
                <a:spcPts val="3600"/>
              </a:lnSpc>
              <a:buFont typeface="Arial" pitchFamily="34" charset="0"/>
              <a:buChar char="•"/>
            </a:pPr>
            <a:endParaRPr lang="en-US" sz="2800" dirty="0">
              <a:solidFill>
                <a:schemeClr val="tx1">
                  <a:lumMod val="75000"/>
                  <a:lumOff val="25000"/>
                </a:schemeClr>
              </a:solidFill>
              <a:latin typeface="Bahnschrift" pitchFamily="34" charset="0"/>
            </a:endParaRPr>
          </a:p>
        </p:txBody>
      </p:sp>
    </p:spTree>
    <p:extLst>
      <p:ext uri="{BB962C8B-B14F-4D97-AF65-F5344CB8AC3E}">
        <p14:creationId xmlns:p14="http://schemas.microsoft.com/office/powerpoint/2010/main" val="18245791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DFA"/>
        </a:solidFill>
        <a:effectLst/>
      </p:bgPr>
    </p:bg>
    <p:spTree>
      <p:nvGrpSpPr>
        <p:cNvPr id="1" name=""/>
        <p:cNvGrpSpPr/>
        <p:nvPr/>
      </p:nvGrpSpPr>
      <p:grpSpPr>
        <a:xfrm>
          <a:off x="0" y="0"/>
          <a:ext cx="0" cy="0"/>
          <a:chOff x="0" y="0"/>
          <a:chExt cx="0" cy="0"/>
        </a:xfrm>
      </p:grpSpPr>
      <p:sp>
        <p:nvSpPr>
          <p:cNvPr id="2" name="Freeform 2"/>
          <p:cNvSpPr/>
          <p:nvPr/>
        </p:nvSpPr>
        <p:spPr>
          <a:xfrm>
            <a:off x="-2362200" y="-1942887"/>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Freeform 5"/>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4">
              <a:extLst>
                <a:ext uri="{96DAC541-7B7A-43D3-8B79-37D633B846F1}">
                  <asvg:svgBlip xmlns="" xmlns:asvg="http://schemas.microsoft.com/office/drawing/2016/SVG/main" r:embed="rId7"/>
                </a:ext>
              </a:extLst>
            </a:blip>
            <a:stretch>
              <a:fillRect/>
            </a:stretch>
          </a:blipFill>
        </p:spPr>
      </p:sp>
      <p:sp>
        <p:nvSpPr>
          <p:cNvPr id="6" name="Freeform 6"/>
          <p:cNvSpPr/>
          <p:nvPr/>
        </p:nvSpPr>
        <p:spPr>
          <a:xfrm flipV="1">
            <a:off x="-538641" y="8455721"/>
            <a:ext cx="3461259" cy="1605159"/>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4">
              <a:extLst>
                <a:ext uri="{96DAC541-7B7A-43D3-8B79-37D633B846F1}">
                  <asvg:svgBlip xmlns="" xmlns:asvg="http://schemas.microsoft.com/office/drawing/2016/SVG/main" r:embed="rId7"/>
                </a:ext>
              </a:extLst>
            </a:blip>
            <a:stretch>
              <a:fillRect/>
            </a:stretch>
          </a:blipFill>
        </p:spPr>
      </p:sp>
      <p:grpSp>
        <p:nvGrpSpPr>
          <p:cNvPr id="7" name="Group 7"/>
          <p:cNvGrpSpPr/>
          <p:nvPr/>
        </p:nvGrpSpPr>
        <p:grpSpPr>
          <a:xfrm>
            <a:off x="923597" y="6998243"/>
            <a:ext cx="210207" cy="21020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0" name="Group 10"/>
          <p:cNvGrpSpPr/>
          <p:nvPr/>
        </p:nvGrpSpPr>
        <p:grpSpPr>
          <a:xfrm>
            <a:off x="3283169" y="1134403"/>
            <a:ext cx="210207" cy="21020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3" name="Group 13"/>
          <p:cNvGrpSpPr/>
          <p:nvPr/>
        </p:nvGrpSpPr>
        <p:grpSpPr>
          <a:xfrm>
            <a:off x="17259300" y="8952442"/>
            <a:ext cx="210207" cy="210207"/>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6" name="Group 16"/>
          <p:cNvGrpSpPr/>
          <p:nvPr/>
        </p:nvGrpSpPr>
        <p:grpSpPr>
          <a:xfrm>
            <a:off x="17497641" y="2687833"/>
            <a:ext cx="210207" cy="210207"/>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9" name="Group 19"/>
          <p:cNvGrpSpPr/>
          <p:nvPr/>
        </p:nvGrpSpPr>
        <p:grpSpPr>
          <a:xfrm>
            <a:off x="5879784" y="9567315"/>
            <a:ext cx="210207" cy="210207"/>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2" name="Group 22"/>
          <p:cNvGrpSpPr/>
          <p:nvPr/>
        </p:nvGrpSpPr>
        <p:grpSpPr>
          <a:xfrm>
            <a:off x="11523839" y="1340348"/>
            <a:ext cx="210207" cy="210207"/>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4" name="TextBox 2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5" name="Group 25"/>
          <p:cNvGrpSpPr/>
          <p:nvPr/>
        </p:nvGrpSpPr>
        <p:grpSpPr>
          <a:xfrm>
            <a:off x="13639912" y="654220"/>
            <a:ext cx="210207" cy="210207"/>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27" name="TextBox 2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8" name="Group 28"/>
          <p:cNvGrpSpPr/>
          <p:nvPr/>
        </p:nvGrpSpPr>
        <p:grpSpPr>
          <a:xfrm>
            <a:off x="9326622" y="818493"/>
            <a:ext cx="210207" cy="210207"/>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30" name="TextBox 3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1" name="Group 31"/>
          <p:cNvGrpSpPr/>
          <p:nvPr/>
        </p:nvGrpSpPr>
        <p:grpSpPr>
          <a:xfrm>
            <a:off x="413662" y="2687833"/>
            <a:ext cx="210207" cy="210207"/>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3" name="TextBox 3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4" name="Group 34"/>
          <p:cNvGrpSpPr/>
          <p:nvPr/>
        </p:nvGrpSpPr>
        <p:grpSpPr>
          <a:xfrm>
            <a:off x="11096596" y="9355259"/>
            <a:ext cx="210207" cy="210207"/>
            <a:chOff x="0" y="0"/>
            <a:chExt cx="812800" cy="812800"/>
          </a:xfrm>
        </p:grpSpPr>
        <p:sp>
          <p:nvSpPr>
            <p:cNvPr id="35" name="Freeform 3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6" name="TextBox 3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7" name="Group 37"/>
          <p:cNvGrpSpPr/>
          <p:nvPr/>
        </p:nvGrpSpPr>
        <p:grpSpPr>
          <a:xfrm>
            <a:off x="14129076" y="9777521"/>
            <a:ext cx="210207" cy="210207"/>
            <a:chOff x="0" y="0"/>
            <a:chExt cx="812800" cy="812800"/>
          </a:xfrm>
        </p:grpSpPr>
        <p:sp>
          <p:nvSpPr>
            <p:cNvPr id="38" name="Freeform 3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39" name="TextBox 3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0" name="Group 40"/>
          <p:cNvGrpSpPr/>
          <p:nvPr/>
        </p:nvGrpSpPr>
        <p:grpSpPr>
          <a:xfrm>
            <a:off x="713390" y="5669002"/>
            <a:ext cx="210207" cy="210207"/>
            <a:chOff x="0" y="0"/>
            <a:chExt cx="812800" cy="812800"/>
          </a:xfrm>
        </p:grpSpPr>
        <p:sp>
          <p:nvSpPr>
            <p:cNvPr id="41" name="Freeform 4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2" name="TextBox 4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3" name="Group 43"/>
          <p:cNvGrpSpPr/>
          <p:nvPr/>
        </p:nvGrpSpPr>
        <p:grpSpPr>
          <a:xfrm>
            <a:off x="17392538" y="5563899"/>
            <a:ext cx="210207" cy="210207"/>
            <a:chOff x="0" y="0"/>
            <a:chExt cx="812800" cy="812800"/>
          </a:xfrm>
        </p:grpSpPr>
        <p:sp>
          <p:nvSpPr>
            <p:cNvPr id="44" name="Freeform 4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45" name="TextBox 4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sp>
        <p:nvSpPr>
          <p:cNvPr id="46" name="TextBox 46"/>
          <p:cNvSpPr txBox="1"/>
          <p:nvPr/>
        </p:nvSpPr>
        <p:spPr>
          <a:xfrm>
            <a:off x="896963" y="208641"/>
            <a:ext cx="15412626" cy="6924973"/>
          </a:xfrm>
          <a:prstGeom prst="rect">
            <a:avLst/>
          </a:prstGeom>
        </p:spPr>
        <p:txBody>
          <a:bodyPr wrap="square" lIns="0" tIns="0" rIns="0" bIns="0" rtlCol="0" anchor="t">
            <a:spAutoFit/>
          </a:bodyPr>
          <a:lstStyle/>
          <a:p>
            <a:pPr marL="323850" lvl="1" algn="just">
              <a:lnSpc>
                <a:spcPts val="3600"/>
              </a:lnSpc>
            </a:pPr>
            <a:r>
              <a:rPr lang="en-US" sz="3200" b="1" dirty="0" smtClean="0">
                <a:solidFill>
                  <a:prstClr val="black"/>
                </a:solidFill>
              </a:rPr>
              <a:t>4. </a:t>
            </a:r>
            <a:r>
              <a:rPr lang="en-US" sz="3200" b="1" dirty="0" err="1" smtClean="0">
                <a:solidFill>
                  <a:prstClr val="black"/>
                </a:solidFill>
              </a:rPr>
              <a:t>Pengujian</a:t>
            </a:r>
            <a:r>
              <a:rPr lang="en-US" sz="3200" b="1" dirty="0" smtClean="0">
                <a:solidFill>
                  <a:prstClr val="black"/>
                </a:solidFill>
              </a:rPr>
              <a:t> </a:t>
            </a:r>
            <a:r>
              <a:rPr lang="en-US" sz="3200" b="1" dirty="0" err="1">
                <a:solidFill>
                  <a:prstClr val="black"/>
                </a:solidFill>
              </a:rPr>
              <a:t>Perbandingan</a:t>
            </a:r>
            <a:endParaRPr lang="en-US" sz="3200" b="1" dirty="0">
              <a:solidFill>
                <a:prstClr val="black"/>
              </a:solidFill>
            </a:endParaRPr>
          </a:p>
          <a:p>
            <a:pPr marL="781050" lvl="1" indent="-457200" algn="just">
              <a:lnSpc>
                <a:spcPts val="3600"/>
              </a:lnSpc>
              <a:buFont typeface="Arial" pitchFamily="34" charset="0"/>
              <a:buChar char="•"/>
            </a:pPr>
            <a:r>
              <a:rPr lang="en-US" sz="3200" dirty="0">
                <a:solidFill>
                  <a:prstClr val="black"/>
                </a:solidFill>
              </a:rPr>
              <a:t>Ada </a:t>
            </a:r>
            <a:r>
              <a:rPr lang="en-US" sz="3200" dirty="0" err="1">
                <a:solidFill>
                  <a:prstClr val="black"/>
                </a:solidFill>
              </a:rPr>
              <a:t>banyak</a:t>
            </a:r>
            <a:r>
              <a:rPr lang="en-US" sz="3200" dirty="0">
                <a:solidFill>
                  <a:prstClr val="black"/>
                </a:solidFill>
              </a:rPr>
              <a:t> </a:t>
            </a:r>
            <a:r>
              <a:rPr lang="en-US" sz="3200" dirty="0" err="1">
                <a:solidFill>
                  <a:prstClr val="black"/>
                </a:solidFill>
              </a:rPr>
              <a:t>situasi</a:t>
            </a:r>
            <a:r>
              <a:rPr lang="en-US" sz="3200" dirty="0">
                <a:solidFill>
                  <a:prstClr val="black"/>
                </a:solidFill>
              </a:rPr>
              <a:t> (</a:t>
            </a:r>
            <a:r>
              <a:rPr lang="en-US" sz="3200" dirty="0" err="1">
                <a:solidFill>
                  <a:prstClr val="black"/>
                </a:solidFill>
              </a:rPr>
              <a:t>seperti</a:t>
            </a:r>
            <a:r>
              <a:rPr lang="en-US" sz="3200" dirty="0">
                <a:solidFill>
                  <a:prstClr val="black"/>
                </a:solidFill>
              </a:rPr>
              <a:t> </a:t>
            </a:r>
            <a:r>
              <a:rPr lang="en-US" sz="3200" dirty="0" err="1">
                <a:solidFill>
                  <a:prstClr val="black"/>
                </a:solidFill>
              </a:rPr>
              <a:t>avionik</a:t>
            </a:r>
            <a:r>
              <a:rPr lang="en-US" sz="3200" dirty="0">
                <a:solidFill>
                  <a:prstClr val="black"/>
                </a:solidFill>
              </a:rPr>
              <a:t> </a:t>
            </a:r>
            <a:r>
              <a:rPr lang="en-US" sz="3200" dirty="0" err="1">
                <a:solidFill>
                  <a:prstClr val="black"/>
                </a:solidFill>
              </a:rPr>
              <a:t>pesawat</a:t>
            </a:r>
            <a:r>
              <a:rPr lang="en-US" sz="3200" dirty="0">
                <a:solidFill>
                  <a:prstClr val="black"/>
                </a:solidFill>
              </a:rPr>
              <a:t> </a:t>
            </a:r>
            <a:r>
              <a:rPr lang="en-US" sz="3200" dirty="0" err="1">
                <a:solidFill>
                  <a:prstClr val="black"/>
                </a:solidFill>
              </a:rPr>
              <a:t>udara</a:t>
            </a:r>
            <a:r>
              <a:rPr lang="en-US" sz="3200" dirty="0">
                <a:solidFill>
                  <a:prstClr val="black"/>
                </a:solidFill>
              </a:rPr>
              <a:t>) </a:t>
            </a:r>
            <a:r>
              <a:rPr lang="en-US" sz="3200" dirty="0" err="1">
                <a:solidFill>
                  <a:prstClr val="black"/>
                </a:solidFill>
              </a:rPr>
              <a:t>dimana</a:t>
            </a:r>
            <a:r>
              <a:rPr lang="en-US" sz="3200" dirty="0">
                <a:solidFill>
                  <a:prstClr val="black"/>
                </a:solidFill>
              </a:rPr>
              <a:t> </a:t>
            </a:r>
            <a:r>
              <a:rPr lang="en-US" sz="3200" dirty="0" err="1">
                <a:solidFill>
                  <a:prstClr val="black"/>
                </a:solidFill>
              </a:rPr>
              <a:t>reliabilitas</a:t>
            </a:r>
            <a:r>
              <a:rPr lang="en-US" sz="3200" dirty="0">
                <a:solidFill>
                  <a:prstClr val="black"/>
                </a:solidFill>
              </a:rPr>
              <a:t> </a:t>
            </a:r>
            <a:r>
              <a:rPr lang="en-US" sz="3200" dirty="0" err="1">
                <a:solidFill>
                  <a:prstClr val="black"/>
                </a:solidFill>
              </a:rPr>
              <a:t>perangkat</a:t>
            </a:r>
            <a:r>
              <a:rPr lang="en-US" sz="3200" dirty="0">
                <a:solidFill>
                  <a:prstClr val="black"/>
                </a:solidFill>
              </a:rPr>
              <a:t> </a:t>
            </a:r>
            <a:r>
              <a:rPr lang="en-US" sz="3200" dirty="0" err="1">
                <a:solidFill>
                  <a:prstClr val="black"/>
                </a:solidFill>
              </a:rPr>
              <a:t>lunaknya</a:t>
            </a:r>
            <a:r>
              <a:rPr lang="en-US" sz="3200" dirty="0">
                <a:solidFill>
                  <a:prstClr val="black"/>
                </a:solidFill>
              </a:rPr>
              <a:t> </a:t>
            </a:r>
            <a:r>
              <a:rPr lang="en-US" sz="3200" dirty="0" err="1">
                <a:solidFill>
                  <a:prstClr val="black"/>
                </a:solidFill>
              </a:rPr>
              <a:t>sangat</a:t>
            </a:r>
            <a:r>
              <a:rPr lang="en-US" sz="3200" dirty="0">
                <a:solidFill>
                  <a:prstClr val="black"/>
                </a:solidFill>
              </a:rPr>
              <a:t> </a:t>
            </a:r>
            <a:r>
              <a:rPr lang="en-US" sz="3200" dirty="0" err="1">
                <a:solidFill>
                  <a:prstClr val="black"/>
                </a:solidFill>
              </a:rPr>
              <a:t>kritis</a:t>
            </a:r>
            <a:r>
              <a:rPr lang="en-US" sz="3200" dirty="0">
                <a:solidFill>
                  <a:prstClr val="black"/>
                </a:solidFill>
              </a:rPr>
              <a:t>. </a:t>
            </a:r>
            <a:r>
              <a:rPr lang="en-US" sz="3200" dirty="0" err="1">
                <a:solidFill>
                  <a:prstClr val="black"/>
                </a:solidFill>
              </a:rPr>
              <a:t>Dalam</a:t>
            </a:r>
            <a:r>
              <a:rPr lang="en-US" sz="3200" dirty="0">
                <a:solidFill>
                  <a:prstClr val="black"/>
                </a:solidFill>
              </a:rPr>
              <a:t> </a:t>
            </a:r>
            <a:r>
              <a:rPr lang="en-US" sz="3200" dirty="0" err="1">
                <a:solidFill>
                  <a:prstClr val="black"/>
                </a:solidFill>
              </a:rPr>
              <a:t>aplikasi</a:t>
            </a:r>
            <a:r>
              <a:rPr lang="en-US" sz="3200" dirty="0">
                <a:solidFill>
                  <a:prstClr val="black"/>
                </a:solidFill>
              </a:rPr>
              <a:t> </a:t>
            </a:r>
            <a:r>
              <a:rPr lang="en-US" sz="3200" dirty="0" err="1">
                <a:solidFill>
                  <a:prstClr val="black"/>
                </a:solidFill>
              </a:rPr>
              <a:t>semacam</a:t>
            </a:r>
            <a:r>
              <a:rPr lang="en-US" sz="3200" dirty="0">
                <a:solidFill>
                  <a:prstClr val="black"/>
                </a:solidFill>
              </a:rPr>
              <a:t> </a:t>
            </a:r>
            <a:r>
              <a:rPr lang="en-US" sz="3200" dirty="0" err="1">
                <a:solidFill>
                  <a:prstClr val="black"/>
                </a:solidFill>
              </a:rPr>
              <a:t>itu</a:t>
            </a:r>
            <a:r>
              <a:rPr lang="en-US" sz="3200" dirty="0">
                <a:solidFill>
                  <a:prstClr val="black"/>
                </a:solidFill>
              </a:rPr>
              <a:t>, </a:t>
            </a:r>
            <a:r>
              <a:rPr lang="en-US" sz="3200" dirty="0" err="1">
                <a:solidFill>
                  <a:prstClr val="black"/>
                </a:solidFill>
              </a:rPr>
              <a:t>perangkat</a:t>
            </a:r>
            <a:r>
              <a:rPr lang="en-US" sz="3200" dirty="0">
                <a:solidFill>
                  <a:prstClr val="black"/>
                </a:solidFill>
              </a:rPr>
              <a:t> </a:t>
            </a:r>
            <a:r>
              <a:rPr lang="en-US" sz="3200" dirty="0" err="1">
                <a:solidFill>
                  <a:prstClr val="black"/>
                </a:solidFill>
              </a:rPr>
              <a:t>lunak</a:t>
            </a:r>
            <a:r>
              <a:rPr lang="en-US" sz="3200" dirty="0">
                <a:solidFill>
                  <a:prstClr val="black"/>
                </a:solidFill>
              </a:rPr>
              <a:t> </a:t>
            </a:r>
            <a:r>
              <a:rPr lang="en-US" sz="3200" dirty="0" err="1">
                <a:solidFill>
                  <a:prstClr val="black"/>
                </a:solidFill>
              </a:rPr>
              <a:t>dan</a:t>
            </a:r>
            <a:r>
              <a:rPr lang="en-US" sz="3200" dirty="0">
                <a:solidFill>
                  <a:prstClr val="black"/>
                </a:solidFill>
              </a:rPr>
              <a:t> </a:t>
            </a:r>
            <a:r>
              <a:rPr lang="en-US" sz="3200" dirty="0" err="1">
                <a:solidFill>
                  <a:prstClr val="black"/>
                </a:solidFill>
              </a:rPr>
              <a:t>perangkat</a:t>
            </a:r>
            <a:r>
              <a:rPr lang="en-US" sz="3200" dirty="0">
                <a:solidFill>
                  <a:prstClr val="black"/>
                </a:solidFill>
              </a:rPr>
              <a:t> </a:t>
            </a:r>
            <a:r>
              <a:rPr lang="en-US" sz="3200" dirty="0" err="1">
                <a:solidFill>
                  <a:prstClr val="black"/>
                </a:solidFill>
              </a:rPr>
              <a:t>keras</a:t>
            </a:r>
            <a:r>
              <a:rPr lang="en-US" sz="3200" dirty="0">
                <a:solidFill>
                  <a:prstClr val="black"/>
                </a:solidFill>
              </a:rPr>
              <a:t> </a:t>
            </a:r>
            <a:r>
              <a:rPr lang="en-US" sz="3200" dirty="0" err="1">
                <a:solidFill>
                  <a:prstClr val="black"/>
                </a:solidFill>
              </a:rPr>
              <a:t>redundan</a:t>
            </a:r>
            <a:r>
              <a:rPr lang="en-US" sz="3200" dirty="0">
                <a:solidFill>
                  <a:prstClr val="black"/>
                </a:solidFill>
              </a:rPr>
              <a:t> </a:t>
            </a:r>
            <a:r>
              <a:rPr lang="en-US" sz="3200" dirty="0" err="1">
                <a:solidFill>
                  <a:prstClr val="black"/>
                </a:solidFill>
              </a:rPr>
              <a:t>sering</a:t>
            </a:r>
            <a:r>
              <a:rPr lang="en-US" sz="3200" dirty="0">
                <a:solidFill>
                  <a:prstClr val="black"/>
                </a:solidFill>
              </a:rPr>
              <a:t> </a:t>
            </a:r>
            <a:r>
              <a:rPr lang="en-US" sz="3200" dirty="0" err="1">
                <a:solidFill>
                  <a:prstClr val="black"/>
                </a:solidFill>
              </a:rPr>
              <a:t>digunakan</a:t>
            </a:r>
            <a:r>
              <a:rPr lang="en-US" sz="3200" dirty="0">
                <a:solidFill>
                  <a:prstClr val="black"/>
                </a:solidFill>
              </a:rPr>
              <a:t> </a:t>
            </a:r>
            <a:r>
              <a:rPr lang="en-US" sz="3200" dirty="0" err="1">
                <a:solidFill>
                  <a:prstClr val="black"/>
                </a:solidFill>
              </a:rPr>
              <a:t>untuk</a:t>
            </a:r>
            <a:r>
              <a:rPr lang="en-US" sz="3200" dirty="0">
                <a:solidFill>
                  <a:prstClr val="black"/>
                </a:solidFill>
              </a:rPr>
              <a:t> </a:t>
            </a:r>
            <a:r>
              <a:rPr lang="en-US" sz="3200" dirty="0" err="1">
                <a:solidFill>
                  <a:prstClr val="black"/>
                </a:solidFill>
              </a:rPr>
              <a:t>meminimalkan</a:t>
            </a:r>
            <a:r>
              <a:rPr lang="en-US" sz="3200" dirty="0">
                <a:solidFill>
                  <a:prstClr val="black"/>
                </a:solidFill>
              </a:rPr>
              <a:t> </a:t>
            </a:r>
            <a:r>
              <a:rPr lang="en-US" sz="3200" dirty="0" err="1">
                <a:solidFill>
                  <a:prstClr val="black"/>
                </a:solidFill>
              </a:rPr>
              <a:t>kemungkinan</a:t>
            </a:r>
            <a:r>
              <a:rPr lang="en-US" sz="3200" dirty="0">
                <a:solidFill>
                  <a:prstClr val="black"/>
                </a:solidFill>
              </a:rPr>
              <a:t> </a:t>
            </a:r>
            <a:r>
              <a:rPr lang="en-US" sz="3200" dirty="0" err="1">
                <a:solidFill>
                  <a:prstClr val="black"/>
                </a:solidFill>
              </a:rPr>
              <a:t>kesalahan</a:t>
            </a:r>
            <a:r>
              <a:rPr lang="en-US" sz="3200" dirty="0">
                <a:solidFill>
                  <a:prstClr val="black"/>
                </a:solidFill>
              </a:rPr>
              <a:t>. </a:t>
            </a:r>
            <a:endParaRPr lang="en-US" sz="3200" dirty="0" smtClean="0">
              <a:solidFill>
                <a:prstClr val="black"/>
              </a:solidFill>
            </a:endParaRPr>
          </a:p>
          <a:p>
            <a:pPr marL="781050" lvl="1" indent="-457200" algn="just">
              <a:lnSpc>
                <a:spcPts val="3600"/>
              </a:lnSpc>
              <a:buFont typeface="Arial" pitchFamily="34" charset="0"/>
              <a:buChar char="•"/>
            </a:pPr>
            <a:r>
              <a:rPr lang="id-ID" sz="3200" dirty="0"/>
              <a:t>Dalam situasi semacam itu, setiap versi dapat diuji dengan data uji yang sama untuk memastikan bahwa semua versi memberikan output yang identik. Kemudian semua versi dieksekusi secara paralel dnegan perbandingan real time hasil untuk memastikan konsistensi</a:t>
            </a:r>
            <a:r>
              <a:rPr lang="id-ID" sz="3200" dirty="0" smtClean="0"/>
              <a:t>.</a:t>
            </a:r>
            <a:endParaRPr lang="en-US" sz="3200" dirty="0" smtClean="0"/>
          </a:p>
          <a:p>
            <a:pPr marL="781050" lvl="1" indent="-457200" algn="just">
              <a:lnSpc>
                <a:spcPts val="3600"/>
              </a:lnSpc>
              <a:buFont typeface="Arial" pitchFamily="34" charset="0"/>
              <a:buChar char="•"/>
            </a:pPr>
            <a:r>
              <a:rPr lang="id-ID" sz="3200" dirty="0"/>
              <a:t>Bila implementasi bertingkat dari spesifikasi yang sama telah dihasilkan, maka test case yang didesain dengan menggunakan teknik black box yang lain (misal partisi ekivalensi) diberikan sebagai input untuk masing-masing versi perangkat lunak tersebut</a:t>
            </a:r>
            <a:r>
              <a:rPr lang="id-ID" sz="3200" dirty="0" smtClean="0"/>
              <a:t>.</a:t>
            </a:r>
            <a:endParaRPr lang="en-US" sz="3200" dirty="0" smtClean="0"/>
          </a:p>
          <a:p>
            <a:pPr marL="781050" lvl="1" indent="-457200" algn="just">
              <a:lnSpc>
                <a:spcPts val="3600"/>
              </a:lnSpc>
              <a:buFont typeface="Arial" pitchFamily="34" charset="0"/>
              <a:buChar char="•"/>
            </a:pPr>
            <a:r>
              <a:rPr lang="id-ID" sz="3200" dirty="0"/>
              <a:t>Pengujian perbandingan tidaklah mudah. Bila spesifikasi dari mana semua fungsi telah dikembangkan mengandung kesalahan, maka semua versi kemungkinan besar merefleksikan kesalahan.</a:t>
            </a:r>
            <a:endParaRPr lang="en-US" sz="3200" dirty="0"/>
          </a:p>
          <a:p>
            <a:pPr marL="323850" lvl="1" algn="just">
              <a:lnSpc>
                <a:spcPts val="3600"/>
              </a:lnSpc>
            </a:pPr>
            <a:endParaRPr lang="en-US" sz="3200" dirty="0">
              <a:solidFill>
                <a:prstClr val="black">
                  <a:lumMod val="75000"/>
                  <a:lumOff val="25000"/>
                </a:prstClr>
              </a:solidFill>
              <a:latin typeface="Bahnschrift" pitchFamily="34" charset="0"/>
            </a:endParaRPr>
          </a:p>
        </p:txBody>
      </p:sp>
      <p:sp>
        <p:nvSpPr>
          <p:cNvPr id="49" name="Freeform 49"/>
          <p:cNvSpPr/>
          <p:nvPr/>
        </p:nvSpPr>
        <p:spPr>
          <a:xfrm rot="-998660">
            <a:off x="15978288" y="7746117"/>
            <a:ext cx="1349923" cy="1258803"/>
          </a:xfrm>
          <a:custGeom>
            <a:avLst/>
            <a:gdLst/>
            <a:ahLst/>
            <a:cxnLst/>
            <a:rect l="l" t="t" r="r" b="b"/>
            <a:pathLst>
              <a:path w="1349923" h="1258803">
                <a:moveTo>
                  <a:pt x="0" y="0"/>
                </a:moveTo>
                <a:lnTo>
                  <a:pt x="1349922" y="0"/>
                </a:lnTo>
                <a:lnTo>
                  <a:pt x="1349922" y="1258803"/>
                </a:lnTo>
                <a:lnTo>
                  <a:pt x="0" y="1258803"/>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Tree>
    <p:extLst>
      <p:ext uri="{BB962C8B-B14F-4D97-AF65-F5344CB8AC3E}">
        <p14:creationId xmlns:p14="http://schemas.microsoft.com/office/powerpoint/2010/main" val="7373053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1FAFF"/>
        </a:solidFill>
        <a:effectLst/>
      </p:bgPr>
    </p:bg>
    <p:spTree>
      <p:nvGrpSpPr>
        <p:cNvPr id="1" name=""/>
        <p:cNvGrpSpPr/>
        <p:nvPr/>
      </p:nvGrpSpPr>
      <p:grpSpPr>
        <a:xfrm>
          <a:off x="0" y="0"/>
          <a:ext cx="0" cy="0"/>
          <a:chOff x="0" y="0"/>
          <a:chExt cx="0" cy="0"/>
        </a:xfrm>
      </p:grpSpPr>
      <p:sp>
        <p:nvSpPr>
          <p:cNvPr id="2" name="Freeform 2"/>
          <p:cNvSpPr/>
          <p:nvPr/>
        </p:nvSpPr>
        <p:spPr>
          <a:xfrm>
            <a:off x="-731723" y="-1717585"/>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4" name="Group 4"/>
          <p:cNvGrpSpPr/>
          <p:nvPr/>
        </p:nvGrpSpPr>
        <p:grpSpPr>
          <a:xfrm>
            <a:off x="923597" y="6998243"/>
            <a:ext cx="210207" cy="210207"/>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3283169" y="1134403"/>
            <a:ext cx="210207" cy="21020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5971783" y="9357108"/>
            <a:ext cx="210207" cy="21020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7497641" y="2687833"/>
            <a:ext cx="210207" cy="210207"/>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5879784" y="9567315"/>
            <a:ext cx="210207" cy="210207"/>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11523839" y="1340348"/>
            <a:ext cx="210207" cy="210207"/>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13639912" y="654220"/>
            <a:ext cx="210207" cy="210207"/>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24" name="TextBox 2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14575202" y="2156471"/>
            <a:ext cx="210207" cy="210207"/>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7" name="TextBox 2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413662" y="2687833"/>
            <a:ext cx="210207" cy="210207"/>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0" name="TextBox 3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1" name="Freeform 31"/>
          <p:cNvSpPr/>
          <p:nvPr/>
        </p:nvSpPr>
        <p:spPr>
          <a:xfrm rot="256394">
            <a:off x="16993334" y="8077239"/>
            <a:ext cx="690949" cy="658286"/>
          </a:xfrm>
          <a:custGeom>
            <a:avLst/>
            <a:gdLst/>
            <a:ahLst/>
            <a:cxnLst/>
            <a:rect l="l" t="t" r="r" b="b"/>
            <a:pathLst>
              <a:path w="690949" h="658286">
                <a:moveTo>
                  <a:pt x="0" y="0"/>
                </a:moveTo>
                <a:lnTo>
                  <a:pt x="690949" y="0"/>
                </a:lnTo>
                <a:lnTo>
                  <a:pt x="690949" y="658286"/>
                </a:lnTo>
                <a:lnTo>
                  <a:pt x="0" y="65828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a:ln cap="sq">
            <a:noFill/>
            <a:prstDash val="solid"/>
            <a:miter/>
          </a:ln>
        </p:spPr>
      </p:sp>
      <p:grpSp>
        <p:nvGrpSpPr>
          <p:cNvPr id="32" name="Group 32"/>
          <p:cNvGrpSpPr/>
          <p:nvPr/>
        </p:nvGrpSpPr>
        <p:grpSpPr>
          <a:xfrm>
            <a:off x="11807049" y="8737005"/>
            <a:ext cx="210207" cy="210207"/>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34" name="TextBox 3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5" name="Group 35"/>
          <p:cNvGrpSpPr/>
          <p:nvPr/>
        </p:nvGrpSpPr>
        <p:grpSpPr>
          <a:xfrm>
            <a:off x="7694581" y="3135996"/>
            <a:ext cx="210207" cy="210207"/>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8" name="Group 38"/>
          <p:cNvGrpSpPr/>
          <p:nvPr/>
        </p:nvGrpSpPr>
        <p:grpSpPr>
          <a:xfrm>
            <a:off x="8933793" y="1235245"/>
            <a:ext cx="210207" cy="210207"/>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40" name="TextBox 4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1" name="Group 41"/>
          <p:cNvGrpSpPr/>
          <p:nvPr/>
        </p:nvGrpSpPr>
        <p:grpSpPr>
          <a:xfrm>
            <a:off x="9406965" y="8103128"/>
            <a:ext cx="210207" cy="210207"/>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3" name="TextBox 4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5" name="Freeform 45"/>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6">
              <a:extLst>
                <a:ext uri="{96DAC541-7B7A-43D3-8B79-37D633B846F1}">
                  <asvg:svgBlip xmlns="" xmlns:asvg="http://schemas.microsoft.com/office/drawing/2016/SVG/main" r:embed="rId9"/>
                </a:ext>
              </a:extLst>
            </a:blip>
            <a:stretch>
              <a:fillRect/>
            </a:stretch>
          </a:blipFill>
        </p:spPr>
      </p:sp>
      <p:sp>
        <p:nvSpPr>
          <p:cNvPr id="46" name="Freeform 46"/>
          <p:cNvSpPr/>
          <p:nvPr/>
        </p:nvSpPr>
        <p:spPr>
          <a:xfrm flipV="1">
            <a:off x="-538641" y="8455721"/>
            <a:ext cx="3461259" cy="1605159"/>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6">
              <a:extLst>
                <a:ext uri="{96DAC541-7B7A-43D3-8B79-37D633B846F1}">
                  <asvg:svgBlip xmlns="" xmlns:asvg="http://schemas.microsoft.com/office/drawing/2016/SVG/main" r:embed="rId9"/>
                </a:ext>
              </a:extLst>
            </a:blip>
            <a:stretch>
              <a:fillRect/>
            </a:stretch>
          </a:blipFill>
        </p:spPr>
      </p:sp>
      <p:sp>
        <p:nvSpPr>
          <p:cNvPr id="49" name="TextBox 49"/>
          <p:cNvSpPr txBox="1"/>
          <p:nvPr/>
        </p:nvSpPr>
        <p:spPr>
          <a:xfrm>
            <a:off x="1028700" y="870924"/>
            <a:ext cx="13955646" cy="6924973"/>
          </a:xfrm>
          <a:prstGeom prst="rect">
            <a:avLst/>
          </a:prstGeom>
        </p:spPr>
        <p:txBody>
          <a:bodyPr lIns="0" tIns="0" rIns="0" bIns="0" rtlCol="0" anchor="t">
            <a:spAutoFit/>
          </a:bodyPr>
          <a:lstStyle/>
          <a:p>
            <a:pPr algn="just">
              <a:lnSpc>
                <a:spcPts val="3600"/>
              </a:lnSpc>
            </a:pPr>
            <a:r>
              <a:rPr lang="en-US" sz="3000" b="1" dirty="0" smtClean="0">
                <a:solidFill>
                  <a:srgbClr val="535353"/>
                </a:solidFill>
                <a:latin typeface="Bahnschrift" pitchFamily="34" charset="0"/>
              </a:rPr>
              <a:t>9. </a:t>
            </a:r>
            <a:r>
              <a:rPr lang="en-US" sz="3000" b="1" dirty="0" err="1" smtClean="0">
                <a:solidFill>
                  <a:srgbClr val="535353"/>
                </a:solidFill>
                <a:latin typeface="Bahnschrift" pitchFamily="34" charset="0"/>
              </a:rPr>
              <a:t>Pengujian</a:t>
            </a:r>
            <a:r>
              <a:rPr lang="en-US" sz="3000" b="1" dirty="0" smtClean="0">
                <a:solidFill>
                  <a:srgbClr val="535353"/>
                </a:solidFill>
                <a:latin typeface="Bahnschrift" pitchFamily="34" charset="0"/>
              </a:rPr>
              <a:t> </a:t>
            </a:r>
            <a:r>
              <a:rPr lang="en-US" sz="3000" b="1" dirty="0" err="1">
                <a:solidFill>
                  <a:srgbClr val="535353"/>
                </a:solidFill>
                <a:latin typeface="Bahnschrift" pitchFamily="34" charset="0"/>
              </a:rPr>
              <a:t>Untuk</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Aplikasi</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dan</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Lingkungan</a:t>
            </a:r>
            <a:r>
              <a:rPr lang="en-US" sz="3000" b="1" dirty="0">
                <a:solidFill>
                  <a:srgbClr val="535353"/>
                </a:solidFill>
                <a:latin typeface="Bahnschrift" pitchFamily="34" charset="0"/>
              </a:rPr>
              <a:t> </a:t>
            </a:r>
            <a:r>
              <a:rPr lang="en-US" sz="3000" b="1" dirty="0" err="1" smtClean="0">
                <a:solidFill>
                  <a:srgbClr val="535353"/>
                </a:solidFill>
                <a:latin typeface="Bahnschrift" pitchFamily="34" charset="0"/>
              </a:rPr>
              <a:t>Khusus</a:t>
            </a:r>
            <a:endParaRPr lang="en-US" sz="3000" b="1" dirty="0" smtClean="0">
              <a:solidFill>
                <a:srgbClr val="535353"/>
              </a:solidFill>
              <a:latin typeface="Bahnschrift" pitchFamily="34" charset="0"/>
            </a:endParaRPr>
          </a:p>
          <a:p>
            <a:pPr marL="457200" indent="-457200" algn="just">
              <a:lnSpc>
                <a:spcPts val="3600"/>
              </a:lnSpc>
              <a:buFont typeface="Arial" pitchFamily="34" charset="0"/>
              <a:buChar char="•"/>
            </a:pPr>
            <a:r>
              <a:rPr lang="id-ID" sz="3200" dirty="0">
                <a:latin typeface="Bahnschrift" pitchFamily="34" charset="0"/>
              </a:rPr>
              <a:t>Pada saat perangkat lunak komputer menjadi semakin kompleks,maka kebutuhan akan pendekatan pengujian yang khusus juga makin berkembanga. Metode pengujian black-box dan white box yang dibicarakan sebelumnya dapat diaplikasikan pada semua lingkungan, arsitektur dan aplikasi, tetapi kadang-kadang dalam pengujian diperlukan pedoman dan </a:t>
            </a:r>
            <a:r>
              <a:rPr lang="id-ID" sz="3200" dirty="0" smtClean="0">
                <a:latin typeface="Bahnschrift" pitchFamily="34" charset="0"/>
              </a:rPr>
              <a:t>pendekatan</a:t>
            </a:r>
            <a:r>
              <a:rPr lang="en-US" sz="3200" dirty="0" smtClean="0">
                <a:latin typeface="Bahnschrift" pitchFamily="34" charset="0"/>
              </a:rPr>
              <a:t> </a:t>
            </a:r>
            <a:r>
              <a:rPr lang="id-ID" sz="3200" dirty="0">
                <a:latin typeface="Bahnschrift" pitchFamily="34" charset="0"/>
              </a:rPr>
              <a:t>yang unik.</a:t>
            </a:r>
            <a:endParaRPr lang="en-US" sz="3200" dirty="0">
              <a:latin typeface="Bahnschrift" pitchFamily="34" charset="0"/>
            </a:endParaRPr>
          </a:p>
          <a:p>
            <a:pPr marL="514350" indent="-514350" algn="just">
              <a:lnSpc>
                <a:spcPts val="3600"/>
              </a:lnSpc>
              <a:buFont typeface="+mj-lt"/>
              <a:buAutoNum type="arabicPeriod"/>
            </a:pPr>
            <a:r>
              <a:rPr lang="en-US" sz="3200" b="1" dirty="0" err="1" smtClean="0">
                <a:latin typeface="Bahnschrift" pitchFamily="34" charset="0"/>
              </a:rPr>
              <a:t>Pengujian</a:t>
            </a:r>
            <a:r>
              <a:rPr lang="en-US" sz="3200" b="1" dirty="0" smtClean="0">
                <a:latin typeface="Bahnschrift" pitchFamily="34" charset="0"/>
              </a:rPr>
              <a:t> GUI</a:t>
            </a:r>
          </a:p>
          <a:p>
            <a:pPr marL="457200" indent="-457200" algn="just">
              <a:lnSpc>
                <a:spcPts val="3600"/>
              </a:lnSpc>
              <a:buFont typeface="Arial" pitchFamily="34" charset="0"/>
              <a:buChar char="•"/>
            </a:pPr>
            <a:r>
              <a:rPr lang="id-ID" sz="3200" dirty="0">
                <a:latin typeface="Bahnschrift" pitchFamily="34" charset="0"/>
              </a:rPr>
              <a:t>Graphical User Interfaces (GUI) menyajikan tantangan yang menarik bagi para perekayasa. Karena komponen reusable berfungsi sebagai bagian dari lingkungan pengembangan GUI, pembuatan interface pemakai telah menjadi hemat waktu dan lebi teliti. Pada saat yang sama, kompleksitas GUI telah berkembanga, menimbulkan kesulitan yang lebih besar di dalam desain dan eksekusi test case.</a:t>
            </a:r>
            <a:endParaRPr lang="en-US" sz="3200" dirty="0">
              <a:latin typeface="Bahnschrift" pitchFamily="34" charset="0"/>
            </a:endParaRPr>
          </a:p>
          <a:p>
            <a:pPr algn="just">
              <a:lnSpc>
                <a:spcPts val="3600"/>
              </a:lnSpc>
            </a:pPr>
            <a:endParaRPr lang="en-US" sz="3200" b="1" dirty="0">
              <a:latin typeface="Bahnschrift"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1FAFF"/>
        </a:solidFill>
        <a:effectLst/>
      </p:bgPr>
    </p:bg>
    <p:spTree>
      <p:nvGrpSpPr>
        <p:cNvPr id="1" name=""/>
        <p:cNvGrpSpPr/>
        <p:nvPr/>
      </p:nvGrpSpPr>
      <p:grpSpPr>
        <a:xfrm>
          <a:off x="0" y="0"/>
          <a:ext cx="0" cy="0"/>
          <a:chOff x="0" y="0"/>
          <a:chExt cx="0" cy="0"/>
        </a:xfrm>
      </p:grpSpPr>
      <p:sp>
        <p:nvSpPr>
          <p:cNvPr id="2" name="Freeform 2"/>
          <p:cNvSpPr/>
          <p:nvPr/>
        </p:nvSpPr>
        <p:spPr>
          <a:xfrm>
            <a:off x="-731723" y="-1717585"/>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4" name="Group 4"/>
          <p:cNvGrpSpPr/>
          <p:nvPr/>
        </p:nvGrpSpPr>
        <p:grpSpPr>
          <a:xfrm>
            <a:off x="923597" y="6998243"/>
            <a:ext cx="210207" cy="210207"/>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7" name="Group 7"/>
          <p:cNvGrpSpPr/>
          <p:nvPr/>
        </p:nvGrpSpPr>
        <p:grpSpPr>
          <a:xfrm>
            <a:off x="3283169" y="1134403"/>
            <a:ext cx="210207" cy="21020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0" name="Group 10"/>
          <p:cNvGrpSpPr/>
          <p:nvPr/>
        </p:nvGrpSpPr>
        <p:grpSpPr>
          <a:xfrm>
            <a:off x="15971783" y="9357108"/>
            <a:ext cx="210207" cy="21020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3" name="Group 13"/>
          <p:cNvGrpSpPr/>
          <p:nvPr/>
        </p:nvGrpSpPr>
        <p:grpSpPr>
          <a:xfrm>
            <a:off x="17497641" y="2687833"/>
            <a:ext cx="210207" cy="210207"/>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6" name="Group 16"/>
          <p:cNvGrpSpPr/>
          <p:nvPr/>
        </p:nvGrpSpPr>
        <p:grpSpPr>
          <a:xfrm>
            <a:off x="5879784" y="9567315"/>
            <a:ext cx="210207" cy="210207"/>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9" name="Group 19"/>
          <p:cNvGrpSpPr/>
          <p:nvPr/>
        </p:nvGrpSpPr>
        <p:grpSpPr>
          <a:xfrm>
            <a:off x="11523839" y="1340348"/>
            <a:ext cx="210207" cy="210207"/>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2" name="Group 22"/>
          <p:cNvGrpSpPr/>
          <p:nvPr/>
        </p:nvGrpSpPr>
        <p:grpSpPr>
          <a:xfrm>
            <a:off x="13639912" y="654220"/>
            <a:ext cx="210207" cy="210207"/>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24" name="TextBox 2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5" name="Group 25"/>
          <p:cNvGrpSpPr/>
          <p:nvPr/>
        </p:nvGrpSpPr>
        <p:grpSpPr>
          <a:xfrm>
            <a:off x="14575202" y="2156471"/>
            <a:ext cx="210207" cy="210207"/>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7" name="TextBox 2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8" name="Group 28"/>
          <p:cNvGrpSpPr/>
          <p:nvPr/>
        </p:nvGrpSpPr>
        <p:grpSpPr>
          <a:xfrm>
            <a:off x="413662" y="2687833"/>
            <a:ext cx="210207" cy="210207"/>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0" name="TextBox 3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sp>
        <p:nvSpPr>
          <p:cNvPr id="31" name="Freeform 31"/>
          <p:cNvSpPr/>
          <p:nvPr/>
        </p:nvSpPr>
        <p:spPr>
          <a:xfrm rot="256394">
            <a:off x="16993334" y="8077239"/>
            <a:ext cx="690949" cy="658286"/>
          </a:xfrm>
          <a:custGeom>
            <a:avLst/>
            <a:gdLst/>
            <a:ahLst/>
            <a:cxnLst/>
            <a:rect l="l" t="t" r="r" b="b"/>
            <a:pathLst>
              <a:path w="690949" h="658286">
                <a:moveTo>
                  <a:pt x="0" y="0"/>
                </a:moveTo>
                <a:lnTo>
                  <a:pt x="690949" y="0"/>
                </a:lnTo>
                <a:lnTo>
                  <a:pt x="690949" y="658286"/>
                </a:lnTo>
                <a:lnTo>
                  <a:pt x="0" y="65828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a:ln cap="sq">
            <a:noFill/>
            <a:prstDash val="solid"/>
            <a:miter/>
          </a:ln>
        </p:spPr>
      </p:sp>
      <p:grpSp>
        <p:nvGrpSpPr>
          <p:cNvPr id="32" name="Group 32"/>
          <p:cNvGrpSpPr/>
          <p:nvPr/>
        </p:nvGrpSpPr>
        <p:grpSpPr>
          <a:xfrm>
            <a:off x="11807049" y="8737005"/>
            <a:ext cx="210207" cy="210207"/>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34" name="TextBox 3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5" name="Group 35"/>
          <p:cNvGrpSpPr/>
          <p:nvPr/>
        </p:nvGrpSpPr>
        <p:grpSpPr>
          <a:xfrm>
            <a:off x="7694581" y="3135996"/>
            <a:ext cx="210207" cy="210207"/>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8" name="Group 38"/>
          <p:cNvGrpSpPr/>
          <p:nvPr/>
        </p:nvGrpSpPr>
        <p:grpSpPr>
          <a:xfrm>
            <a:off x="8933793" y="1235245"/>
            <a:ext cx="210207" cy="210207"/>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40" name="TextBox 4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1" name="Group 41"/>
          <p:cNvGrpSpPr/>
          <p:nvPr/>
        </p:nvGrpSpPr>
        <p:grpSpPr>
          <a:xfrm>
            <a:off x="9406965" y="8103128"/>
            <a:ext cx="210207" cy="210207"/>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3" name="TextBox 4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sp>
        <p:nvSpPr>
          <p:cNvPr id="45" name="Freeform 45"/>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6">
              <a:extLst>
                <a:ext uri="{96DAC541-7B7A-43D3-8B79-37D633B846F1}">
                  <asvg:svgBlip xmlns="" xmlns:asvg="http://schemas.microsoft.com/office/drawing/2016/SVG/main" r:embed="rId9"/>
                </a:ext>
              </a:extLst>
            </a:blip>
            <a:stretch>
              <a:fillRect/>
            </a:stretch>
          </a:blipFill>
        </p:spPr>
      </p:sp>
      <p:sp>
        <p:nvSpPr>
          <p:cNvPr id="46" name="Freeform 46"/>
          <p:cNvSpPr/>
          <p:nvPr/>
        </p:nvSpPr>
        <p:spPr>
          <a:xfrm flipV="1">
            <a:off x="-538641" y="8455721"/>
            <a:ext cx="3461259" cy="1605159"/>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6">
              <a:extLst>
                <a:ext uri="{96DAC541-7B7A-43D3-8B79-37D633B846F1}">
                  <asvg:svgBlip xmlns="" xmlns:asvg="http://schemas.microsoft.com/office/drawing/2016/SVG/main" r:embed="rId9"/>
                </a:ext>
              </a:extLst>
            </a:blip>
            <a:stretch>
              <a:fillRect/>
            </a:stretch>
          </a:blipFill>
        </p:spPr>
      </p:sp>
      <p:sp>
        <p:nvSpPr>
          <p:cNvPr id="49" name="TextBox 49"/>
          <p:cNvSpPr txBox="1"/>
          <p:nvPr/>
        </p:nvSpPr>
        <p:spPr>
          <a:xfrm>
            <a:off x="152400" y="89767"/>
            <a:ext cx="17186408" cy="10341293"/>
          </a:xfrm>
          <a:prstGeom prst="rect">
            <a:avLst/>
          </a:prstGeom>
        </p:spPr>
        <p:txBody>
          <a:bodyPr wrap="square" lIns="0" tIns="0" rIns="0" bIns="0" rtlCol="0" anchor="t">
            <a:spAutoFit/>
          </a:bodyPr>
          <a:lstStyle/>
          <a:p>
            <a:pPr marL="457200" indent="-457200">
              <a:buFont typeface="Wingdings" pitchFamily="2" charset="2"/>
              <a:buChar char="q"/>
            </a:pPr>
            <a:r>
              <a:rPr lang="id-ID" sz="3200" dirty="0"/>
              <a:t>Karena GUI modern memiliki bentuk dan cita rasa yang sama maka dapat dilakukan sederetan pengujian standar. Pertanyaan berikut dapat berfungsi sebagai panduan untuk serangkaian pengujian generik untuk GUI </a:t>
            </a:r>
            <a:r>
              <a:rPr lang="id-ID" sz="3200" dirty="0" smtClean="0"/>
              <a:t>:</a:t>
            </a:r>
            <a:endParaRPr lang="en-US" sz="3200" dirty="0" smtClean="0"/>
          </a:p>
          <a:p>
            <a:r>
              <a:rPr lang="en-US" sz="3200" i="1" dirty="0" err="1"/>
              <a:t>Untuk</a:t>
            </a:r>
            <a:r>
              <a:rPr lang="en-US" sz="3200" i="1" dirty="0"/>
              <a:t> windows :</a:t>
            </a:r>
          </a:p>
          <a:p>
            <a:pPr marL="457200" indent="-457200">
              <a:buFont typeface="Arial" pitchFamily="34" charset="0"/>
              <a:buChar char="•"/>
            </a:pPr>
            <a:r>
              <a:rPr lang="en-US" sz="3200" dirty="0" err="1" smtClean="0"/>
              <a:t>Apakah</a:t>
            </a:r>
            <a:r>
              <a:rPr lang="en-US" sz="3200" dirty="0" smtClean="0"/>
              <a:t> </a:t>
            </a:r>
            <a:r>
              <a:rPr lang="en-US" sz="3200" dirty="0"/>
              <a:t>window </a:t>
            </a:r>
            <a:r>
              <a:rPr lang="en-US" sz="3200" dirty="0" err="1"/>
              <a:t>akan</a:t>
            </a:r>
            <a:r>
              <a:rPr lang="en-US" sz="3200" dirty="0"/>
              <a:t> </a:t>
            </a:r>
            <a:r>
              <a:rPr lang="en-US" sz="3200" dirty="0" err="1"/>
              <a:t>membuka</a:t>
            </a:r>
            <a:r>
              <a:rPr lang="en-US" sz="3200" dirty="0"/>
              <a:t> </a:t>
            </a:r>
            <a:r>
              <a:rPr lang="en-US" sz="3200" dirty="0" err="1"/>
              <a:t>secara</a:t>
            </a:r>
            <a:r>
              <a:rPr lang="en-US" sz="3200" dirty="0"/>
              <a:t> </a:t>
            </a:r>
            <a:r>
              <a:rPr lang="en-US" sz="3200" dirty="0" err="1"/>
              <a:t>tepat</a:t>
            </a:r>
            <a:r>
              <a:rPr lang="en-US" sz="3200" dirty="0"/>
              <a:t> </a:t>
            </a:r>
            <a:r>
              <a:rPr lang="en-US" sz="3200" dirty="0" err="1"/>
              <a:t>berdasarkan</a:t>
            </a:r>
            <a:r>
              <a:rPr lang="en-US" sz="3200" dirty="0"/>
              <a:t> </a:t>
            </a:r>
            <a:r>
              <a:rPr lang="en-US" sz="3200" dirty="0" err="1"/>
              <a:t>tipe</a:t>
            </a:r>
            <a:r>
              <a:rPr lang="en-US" sz="3200" dirty="0"/>
              <a:t> yang </a:t>
            </a:r>
            <a:r>
              <a:rPr lang="en-US" sz="3200" dirty="0" err="1"/>
              <a:t>sesuai</a:t>
            </a:r>
            <a:r>
              <a:rPr lang="en-US" sz="3200" dirty="0"/>
              <a:t> </a:t>
            </a:r>
            <a:r>
              <a:rPr lang="en-US" sz="3200" dirty="0" err="1"/>
              <a:t>atau</a:t>
            </a:r>
            <a:r>
              <a:rPr lang="en-US" sz="3200" dirty="0"/>
              <a:t> </a:t>
            </a:r>
            <a:r>
              <a:rPr lang="en-US" sz="3200" dirty="0" err="1"/>
              <a:t>perintah</a:t>
            </a:r>
            <a:r>
              <a:rPr lang="en-US" sz="3200" dirty="0"/>
              <a:t> </a:t>
            </a:r>
            <a:r>
              <a:rPr lang="en-US" sz="3200" dirty="0" err="1"/>
              <a:t>berbasis</a:t>
            </a:r>
            <a:r>
              <a:rPr lang="en-US" sz="3200" dirty="0"/>
              <a:t> menu ?</a:t>
            </a:r>
          </a:p>
          <a:p>
            <a:pPr marL="457200" indent="-457200">
              <a:buFont typeface="Arial" pitchFamily="34" charset="0"/>
              <a:buChar char="•"/>
            </a:pPr>
            <a:r>
              <a:rPr lang="en-US" sz="3200" dirty="0" err="1" smtClean="0"/>
              <a:t>Dapatkah</a:t>
            </a:r>
            <a:r>
              <a:rPr lang="en-US" sz="3200" dirty="0" smtClean="0"/>
              <a:t> </a:t>
            </a:r>
            <a:r>
              <a:rPr lang="en-US" sz="3200" dirty="0"/>
              <a:t>window di-resize, </a:t>
            </a:r>
            <a:r>
              <a:rPr lang="en-US" sz="3200" dirty="0" err="1"/>
              <a:t>digerakkan</a:t>
            </a:r>
            <a:r>
              <a:rPr lang="en-US" sz="3200" dirty="0"/>
              <a:t> </a:t>
            </a:r>
            <a:r>
              <a:rPr lang="en-US" sz="3200" dirty="0" err="1"/>
              <a:t>atau</a:t>
            </a:r>
            <a:r>
              <a:rPr lang="en-US" sz="3200" dirty="0"/>
              <a:t> </a:t>
            </a:r>
            <a:r>
              <a:rPr lang="en-US" sz="3200" dirty="0" err="1"/>
              <a:t>digulung</a:t>
            </a:r>
            <a:r>
              <a:rPr lang="en-US" sz="3200" dirty="0"/>
              <a:t> ?</a:t>
            </a:r>
          </a:p>
          <a:p>
            <a:r>
              <a:rPr lang="en-US" sz="3200" i="1" dirty="0" err="1"/>
              <a:t>Untuk</a:t>
            </a:r>
            <a:r>
              <a:rPr lang="en-US" sz="3200" i="1" dirty="0"/>
              <a:t> menu pull down </a:t>
            </a:r>
            <a:r>
              <a:rPr lang="en-US" sz="3200" i="1" dirty="0" err="1"/>
              <a:t>dan</a:t>
            </a:r>
            <a:r>
              <a:rPr lang="en-US" sz="3200" i="1" dirty="0"/>
              <a:t> </a:t>
            </a:r>
            <a:r>
              <a:rPr lang="en-US" sz="3200" i="1" dirty="0" err="1"/>
              <a:t>operasi</a:t>
            </a:r>
            <a:r>
              <a:rPr lang="en-US" sz="3200" i="1" dirty="0"/>
              <a:t> mouse :</a:t>
            </a:r>
          </a:p>
          <a:p>
            <a:pPr marL="457200" indent="-457200">
              <a:buFont typeface="Arial" pitchFamily="34" charset="0"/>
              <a:buChar char="•"/>
            </a:pPr>
            <a:r>
              <a:rPr lang="en-US" sz="3200" dirty="0" err="1" smtClean="0"/>
              <a:t>Apakah</a:t>
            </a:r>
            <a:r>
              <a:rPr lang="en-US" sz="3200" dirty="0" smtClean="0"/>
              <a:t> </a:t>
            </a:r>
            <a:r>
              <a:rPr lang="en-US" sz="3200" dirty="0"/>
              <a:t>menu bar yang </a:t>
            </a:r>
            <a:r>
              <a:rPr lang="en-US" sz="3200" dirty="0" err="1"/>
              <a:t>sesuai</a:t>
            </a:r>
            <a:r>
              <a:rPr lang="en-US" sz="3200" dirty="0"/>
              <a:t> </a:t>
            </a:r>
            <a:r>
              <a:rPr lang="en-US" sz="3200" dirty="0" err="1"/>
              <a:t>ditampilkan</a:t>
            </a:r>
            <a:r>
              <a:rPr lang="en-US" sz="3200" dirty="0"/>
              <a:t> di </a:t>
            </a:r>
            <a:r>
              <a:rPr lang="en-US" sz="3200" dirty="0" err="1"/>
              <a:t>dalam</a:t>
            </a:r>
            <a:r>
              <a:rPr lang="en-US" sz="3200" dirty="0"/>
              <a:t> </a:t>
            </a:r>
            <a:r>
              <a:rPr lang="en-US" sz="3200" dirty="0" err="1"/>
              <a:t>konteks</a:t>
            </a:r>
            <a:r>
              <a:rPr lang="en-US" sz="3200" dirty="0"/>
              <a:t> yang </a:t>
            </a:r>
            <a:r>
              <a:rPr lang="en-US" sz="3200" dirty="0" err="1"/>
              <a:t>sesuai</a:t>
            </a:r>
            <a:r>
              <a:rPr lang="en-US" sz="3200" dirty="0"/>
              <a:t> ?</a:t>
            </a:r>
          </a:p>
          <a:p>
            <a:pPr marL="457200" indent="-457200">
              <a:buFont typeface="Arial" pitchFamily="34" charset="0"/>
              <a:buChar char="•"/>
            </a:pPr>
            <a:r>
              <a:rPr lang="en-US" sz="3200" dirty="0" err="1" smtClean="0"/>
              <a:t>Apakah</a:t>
            </a:r>
            <a:r>
              <a:rPr lang="en-US" sz="3200" dirty="0" smtClean="0"/>
              <a:t> </a:t>
            </a:r>
            <a:r>
              <a:rPr lang="en-US" sz="3200" dirty="0"/>
              <a:t>menu bar </a:t>
            </a:r>
            <a:r>
              <a:rPr lang="en-US" sz="3200" dirty="0" err="1"/>
              <a:t>aplikasi</a:t>
            </a:r>
            <a:r>
              <a:rPr lang="en-US" sz="3200" dirty="0"/>
              <a:t> </a:t>
            </a:r>
            <a:r>
              <a:rPr lang="en-US" sz="3200" dirty="0" err="1"/>
              <a:t>menampilkan</a:t>
            </a:r>
            <a:r>
              <a:rPr lang="en-US" sz="3200" dirty="0"/>
              <a:t> </a:t>
            </a:r>
            <a:r>
              <a:rPr lang="en-US" sz="3200" dirty="0" err="1"/>
              <a:t>fitur-fitur</a:t>
            </a:r>
            <a:r>
              <a:rPr lang="en-US" sz="3200" dirty="0"/>
              <a:t> yang </a:t>
            </a:r>
            <a:r>
              <a:rPr lang="en-US" sz="3200" dirty="0" err="1"/>
              <a:t>terkait</a:t>
            </a:r>
            <a:r>
              <a:rPr lang="en-US" sz="3200" dirty="0"/>
              <a:t> </a:t>
            </a:r>
            <a:r>
              <a:rPr lang="en-US" sz="3200" dirty="0" err="1"/>
              <a:t>dengan</a:t>
            </a:r>
            <a:r>
              <a:rPr lang="en-US" sz="3200" dirty="0"/>
              <a:t> </a:t>
            </a:r>
            <a:r>
              <a:rPr lang="en-US" sz="3200" dirty="0" err="1"/>
              <a:t>sistem</a:t>
            </a:r>
            <a:r>
              <a:rPr lang="en-US" sz="3200" dirty="0"/>
              <a:t> (</a:t>
            </a:r>
            <a:r>
              <a:rPr lang="en-US" sz="3200" dirty="0" err="1"/>
              <a:t>misal</a:t>
            </a:r>
            <a:r>
              <a:rPr lang="en-US" sz="3200" dirty="0"/>
              <a:t> </a:t>
            </a:r>
            <a:r>
              <a:rPr lang="en-US" sz="3200" dirty="0" err="1"/>
              <a:t>tampilan</a:t>
            </a:r>
            <a:r>
              <a:rPr lang="en-US" sz="3200" dirty="0"/>
              <a:t> jam ) </a:t>
            </a:r>
            <a:r>
              <a:rPr lang="en-US" sz="3200" dirty="0" smtClean="0"/>
              <a:t>?</a:t>
            </a:r>
          </a:p>
          <a:p>
            <a:r>
              <a:rPr lang="en-US" sz="3200" dirty="0" err="1"/>
              <a:t>Entri</a:t>
            </a:r>
            <a:r>
              <a:rPr lang="en-US" sz="3200" dirty="0"/>
              <a:t> Data :</a:t>
            </a:r>
          </a:p>
          <a:p>
            <a:pPr marL="457200" indent="-457200">
              <a:buFont typeface="Arial" pitchFamily="34" charset="0"/>
              <a:buChar char="•"/>
            </a:pPr>
            <a:r>
              <a:rPr lang="en-US" sz="3200" dirty="0" err="1" smtClean="0"/>
              <a:t>Apakah</a:t>
            </a:r>
            <a:r>
              <a:rPr lang="en-US" sz="3200" dirty="0" smtClean="0"/>
              <a:t> </a:t>
            </a:r>
            <a:r>
              <a:rPr lang="en-US" sz="3200" dirty="0" err="1"/>
              <a:t>entri</a:t>
            </a:r>
            <a:r>
              <a:rPr lang="en-US" sz="3200" dirty="0"/>
              <a:t> data </a:t>
            </a:r>
            <a:r>
              <a:rPr lang="en-US" sz="3200" dirty="0" err="1"/>
              <a:t>alfanumeris</a:t>
            </a:r>
            <a:r>
              <a:rPr lang="en-US" sz="3200" dirty="0"/>
              <a:t> </a:t>
            </a:r>
            <a:r>
              <a:rPr lang="en-US" sz="3200" dirty="0" err="1"/>
              <a:t>dipantulkan</a:t>
            </a:r>
            <a:r>
              <a:rPr lang="en-US" sz="3200" dirty="0"/>
              <a:t> </a:t>
            </a:r>
            <a:r>
              <a:rPr lang="en-US" sz="3200" dirty="0" err="1"/>
              <a:t>dan</a:t>
            </a:r>
            <a:r>
              <a:rPr lang="en-US" sz="3200" dirty="0"/>
              <a:t> </a:t>
            </a:r>
            <a:r>
              <a:rPr lang="en-US" sz="3200" dirty="0" err="1"/>
              <a:t>diinput</a:t>
            </a:r>
            <a:r>
              <a:rPr lang="en-US" sz="3200" dirty="0"/>
              <a:t> </a:t>
            </a:r>
            <a:r>
              <a:rPr lang="en-US" sz="3200" dirty="0" err="1"/>
              <a:t>ke</a:t>
            </a:r>
            <a:r>
              <a:rPr lang="en-US" sz="3200" dirty="0"/>
              <a:t> </a:t>
            </a:r>
            <a:r>
              <a:rPr lang="en-US" sz="3200" dirty="0" err="1"/>
              <a:t>sistem</a:t>
            </a:r>
            <a:r>
              <a:rPr lang="en-US" sz="3200" dirty="0"/>
              <a:t> ?</a:t>
            </a:r>
          </a:p>
          <a:p>
            <a:pPr marL="457200" indent="-457200">
              <a:buFont typeface="Arial" pitchFamily="34" charset="0"/>
              <a:buChar char="•"/>
            </a:pPr>
            <a:r>
              <a:rPr lang="en-US" sz="3200" dirty="0" err="1" smtClean="0"/>
              <a:t>Apakah</a:t>
            </a:r>
            <a:r>
              <a:rPr lang="en-US" sz="3200" dirty="0" smtClean="0"/>
              <a:t> </a:t>
            </a:r>
            <a:r>
              <a:rPr lang="en-US" sz="3200" dirty="0"/>
              <a:t>mode </a:t>
            </a:r>
            <a:r>
              <a:rPr lang="en-US" sz="3200" dirty="0" err="1"/>
              <a:t>grafik</a:t>
            </a:r>
            <a:r>
              <a:rPr lang="en-US" sz="3200" dirty="0"/>
              <a:t> </a:t>
            </a:r>
            <a:r>
              <a:rPr lang="en-US" sz="3200" dirty="0" err="1"/>
              <a:t>dari</a:t>
            </a:r>
            <a:r>
              <a:rPr lang="en-US" sz="3200" dirty="0"/>
              <a:t> </a:t>
            </a:r>
            <a:r>
              <a:rPr lang="en-US" sz="3200" dirty="0" err="1"/>
              <a:t>entri</a:t>
            </a:r>
            <a:r>
              <a:rPr lang="en-US" sz="3200" dirty="0"/>
              <a:t> (</a:t>
            </a:r>
            <a:r>
              <a:rPr lang="en-US" sz="3200" dirty="0" err="1"/>
              <a:t>misal</a:t>
            </a:r>
            <a:r>
              <a:rPr lang="en-US" sz="3200" dirty="0"/>
              <a:t>, slide bar) </a:t>
            </a:r>
            <a:r>
              <a:rPr lang="en-US" sz="3200" dirty="0" err="1"/>
              <a:t>bekerja</a:t>
            </a:r>
            <a:r>
              <a:rPr lang="en-US" sz="3200" dirty="0"/>
              <a:t> </a:t>
            </a:r>
            <a:r>
              <a:rPr lang="en-US" sz="3200" dirty="0" err="1"/>
              <a:t>dengan</a:t>
            </a:r>
            <a:r>
              <a:rPr lang="en-US" sz="3200" dirty="0"/>
              <a:t> </a:t>
            </a:r>
            <a:r>
              <a:rPr lang="en-US" sz="3200" dirty="0" err="1"/>
              <a:t>baik</a:t>
            </a:r>
            <a:r>
              <a:rPr lang="en-US" sz="3200" dirty="0"/>
              <a:t> ?</a:t>
            </a:r>
          </a:p>
          <a:p>
            <a:pPr marL="457200" indent="-457200">
              <a:buFont typeface="Arial" pitchFamily="34" charset="0"/>
              <a:buChar char="•"/>
            </a:pPr>
            <a:r>
              <a:rPr lang="en-US" sz="3200" dirty="0" err="1" smtClean="0"/>
              <a:t>Apakah</a:t>
            </a:r>
            <a:r>
              <a:rPr lang="en-US" sz="3200" dirty="0" smtClean="0"/>
              <a:t> </a:t>
            </a:r>
            <a:r>
              <a:rPr lang="en-US" sz="3200" dirty="0"/>
              <a:t>data invalid </a:t>
            </a:r>
            <a:r>
              <a:rPr lang="en-US" sz="3200" dirty="0" err="1"/>
              <a:t>dikenali</a:t>
            </a:r>
            <a:r>
              <a:rPr lang="en-US" sz="3200" dirty="0"/>
              <a:t> </a:t>
            </a:r>
            <a:r>
              <a:rPr lang="en-US" sz="3200" dirty="0" err="1"/>
              <a:t>dengan</a:t>
            </a:r>
            <a:r>
              <a:rPr lang="en-US" sz="3200" dirty="0"/>
              <a:t> </a:t>
            </a:r>
            <a:r>
              <a:rPr lang="en-US" sz="3200" dirty="0" err="1"/>
              <a:t>baik</a:t>
            </a:r>
            <a:r>
              <a:rPr lang="en-US" sz="3200" dirty="0"/>
              <a:t> ?</a:t>
            </a:r>
          </a:p>
          <a:p>
            <a:pPr marL="457200" indent="-457200">
              <a:buFont typeface="Arial" pitchFamily="34" charset="0"/>
              <a:buChar char="•"/>
            </a:pPr>
            <a:r>
              <a:rPr lang="en-US" sz="3200" dirty="0" err="1" smtClean="0"/>
              <a:t>Apakah</a:t>
            </a:r>
            <a:r>
              <a:rPr lang="en-US" sz="3200" dirty="0" smtClean="0"/>
              <a:t> </a:t>
            </a:r>
            <a:r>
              <a:rPr lang="en-US" sz="3200" dirty="0" err="1"/>
              <a:t>pesan</a:t>
            </a:r>
            <a:r>
              <a:rPr lang="en-US" sz="3200" dirty="0"/>
              <a:t> input data </a:t>
            </a:r>
            <a:r>
              <a:rPr lang="en-US" sz="3200" dirty="0" err="1"/>
              <a:t>sangat</a:t>
            </a:r>
            <a:r>
              <a:rPr lang="en-US" sz="3200" dirty="0"/>
              <a:t> </a:t>
            </a:r>
            <a:r>
              <a:rPr lang="en-US" sz="3200" dirty="0" err="1"/>
              <a:t>pintar</a:t>
            </a:r>
            <a:r>
              <a:rPr lang="en-US" sz="3200" dirty="0"/>
              <a:t> </a:t>
            </a:r>
            <a:r>
              <a:rPr lang="en-US" sz="3200" dirty="0" smtClean="0"/>
              <a:t>?</a:t>
            </a:r>
          </a:p>
          <a:p>
            <a:endParaRPr lang="en-US" sz="3200" dirty="0" smtClean="0"/>
          </a:p>
          <a:p>
            <a:pPr marL="457200" indent="-457200">
              <a:buFont typeface="Wingdings" pitchFamily="2" charset="2"/>
              <a:buChar char="q"/>
            </a:pPr>
            <a:r>
              <a:rPr lang="id-ID" sz="3200" dirty="0" smtClean="0"/>
              <a:t>Sebagai </a:t>
            </a:r>
            <a:r>
              <a:rPr lang="id-ID" sz="3200" dirty="0"/>
              <a:t>tambahan untuk pedoman tersebut, grafik pemodelan keadaan yang terbatas dapat digunakan untuk melakukan sederetan pengujian yang menekankan objek program dan data spesifik yang relevan dengan GUI.</a:t>
            </a:r>
            <a:endParaRPr lang="en-US" sz="3200" dirty="0"/>
          </a:p>
          <a:p>
            <a:pPr marL="457200" indent="-457200">
              <a:buFont typeface="Arial" pitchFamily="34" charset="0"/>
              <a:buChar char="•"/>
            </a:pPr>
            <a:endParaRPr lang="en-US" sz="3200" dirty="0" smtClean="0"/>
          </a:p>
          <a:p>
            <a:pPr marL="457200" indent="-457200">
              <a:buFont typeface="Arial" pitchFamily="34" charset="0"/>
              <a:buChar char="•"/>
            </a:pPr>
            <a:endParaRPr lang="en-US" sz="3200" dirty="0"/>
          </a:p>
        </p:txBody>
      </p:sp>
    </p:spTree>
    <p:extLst>
      <p:ext uri="{BB962C8B-B14F-4D97-AF65-F5344CB8AC3E}">
        <p14:creationId xmlns:p14="http://schemas.microsoft.com/office/powerpoint/2010/main" val="25865051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1FAFF"/>
        </a:solidFill>
        <a:effectLst/>
      </p:bgPr>
    </p:bg>
    <p:spTree>
      <p:nvGrpSpPr>
        <p:cNvPr id="1" name=""/>
        <p:cNvGrpSpPr/>
        <p:nvPr/>
      </p:nvGrpSpPr>
      <p:grpSpPr>
        <a:xfrm>
          <a:off x="0" y="0"/>
          <a:ext cx="0" cy="0"/>
          <a:chOff x="0" y="0"/>
          <a:chExt cx="0" cy="0"/>
        </a:xfrm>
      </p:grpSpPr>
      <p:sp>
        <p:nvSpPr>
          <p:cNvPr id="2" name="Freeform 2"/>
          <p:cNvSpPr/>
          <p:nvPr/>
        </p:nvSpPr>
        <p:spPr>
          <a:xfrm>
            <a:off x="-538641" y="-1787909"/>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4" name="Group 4"/>
          <p:cNvGrpSpPr/>
          <p:nvPr/>
        </p:nvGrpSpPr>
        <p:grpSpPr>
          <a:xfrm>
            <a:off x="923597" y="6998243"/>
            <a:ext cx="210207" cy="210207"/>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7" name="Group 7"/>
          <p:cNvGrpSpPr/>
          <p:nvPr/>
        </p:nvGrpSpPr>
        <p:grpSpPr>
          <a:xfrm>
            <a:off x="3283169" y="1134403"/>
            <a:ext cx="210207" cy="21020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0" name="Group 10"/>
          <p:cNvGrpSpPr/>
          <p:nvPr/>
        </p:nvGrpSpPr>
        <p:grpSpPr>
          <a:xfrm>
            <a:off x="15971783" y="9357108"/>
            <a:ext cx="210207" cy="21020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3" name="Group 13"/>
          <p:cNvGrpSpPr/>
          <p:nvPr/>
        </p:nvGrpSpPr>
        <p:grpSpPr>
          <a:xfrm>
            <a:off x="17497641" y="2687833"/>
            <a:ext cx="210207" cy="210207"/>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6" name="Group 16"/>
          <p:cNvGrpSpPr/>
          <p:nvPr/>
        </p:nvGrpSpPr>
        <p:grpSpPr>
          <a:xfrm>
            <a:off x="5879784" y="9567315"/>
            <a:ext cx="210207" cy="210207"/>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9" name="Group 19"/>
          <p:cNvGrpSpPr/>
          <p:nvPr/>
        </p:nvGrpSpPr>
        <p:grpSpPr>
          <a:xfrm>
            <a:off x="11523839" y="1340348"/>
            <a:ext cx="210207" cy="210207"/>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2" name="Group 22"/>
          <p:cNvGrpSpPr/>
          <p:nvPr/>
        </p:nvGrpSpPr>
        <p:grpSpPr>
          <a:xfrm>
            <a:off x="13639912" y="654220"/>
            <a:ext cx="210207" cy="210207"/>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24" name="TextBox 2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5" name="Group 25"/>
          <p:cNvGrpSpPr/>
          <p:nvPr/>
        </p:nvGrpSpPr>
        <p:grpSpPr>
          <a:xfrm>
            <a:off x="14575202" y="2156471"/>
            <a:ext cx="210207" cy="210207"/>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7" name="TextBox 2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8" name="Group 28"/>
          <p:cNvGrpSpPr/>
          <p:nvPr/>
        </p:nvGrpSpPr>
        <p:grpSpPr>
          <a:xfrm>
            <a:off x="413662" y="2687833"/>
            <a:ext cx="210207" cy="210207"/>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0" name="TextBox 3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sp>
        <p:nvSpPr>
          <p:cNvPr id="31" name="Freeform 31"/>
          <p:cNvSpPr/>
          <p:nvPr/>
        </p:nvSpPr>
        <p:spPr>
          <a:xfrm rot="256394">
            <a:off x="16993334" y="8077239"/>
            <a:ext cx="690949" cy="658286"/>
          </a:xfrm>
          <a:custGeom>
            <a:avLst/>
            <a:gdLst/>
            <a:ahLst/>
            <a:cxnLst/>
            <a:rect l="l" t="t" r="r" b="b"/>
            <a:pathLst>
              <a:path w="690949" h="658286">
                <a:moveTo>
                  <a:pt x="0" y="0"/>
                </a:moveTo>
                <a:lnTo>
                  <a:pt x="690949" y="0"/>
                </a:lnTo>
                <a:lnTo>
                  <a:pt x="690949" y="658286"/>
                </a:lnTo>
                <a:lnTo>
                  <a:pt x="0" y="65828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a:ln cap="sq">
            <a:noFill/>
            <a:prstDash val="solid"/>
            <a:miter/>
          </a:ln>
        </p:spPr>
      </p:sp>
      <p:grpSp>
        <p:nvGrpSpPr>
          <p:cNvPr id="32" name="Group 32"/>
          <p:cNvGrpSpPr/>
          <p:nvPr/>
        </p:nvGrpSpPr>
        <p:grpSpPr>
          <a:xfrm>
            <a:off x="11807049" y="8737005"/>
            <a:ext cx="210207" cy="210207"/>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34" name="TextBox 3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5" name="Group 35"/>
          <p:cNvGrpSpPr/>
          <p:nvPr/>
        </p:nvGrpSpPr>
        <p:grpSpPr>
          <a:xfrm>
            <a:off x="7694581" y="3135996"/>
            <a:ext cx="210207" cy="210207"/>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8" name="Group 38"/>
          <p:cNvGrpSpPr/>
          <p:nvPr/>
        </p:nvGrpSpPr>
        <p:grpSpPr>
          <a:xfrm>
            <a:off x="8933793" y="1235245"/>
            <a:ext cx="210207" cy="210207"/>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40" name="TextBox 4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1" name="Group 41"/>
          <p:cNvGrpSpPr/>
          <p:nvPr/>
        </p:nvGrpSpPr>
        <p:grpSpPr>
          <a:xfrm>
            <a:off x="9406965" y="8103128"/>
            <a:ext cx="210207" cy="210207"/>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3" name="TextBox 4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sp>
        <p:nvSpPr>
          <p:cNvPr id="45" name="Freeform 45"/>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6">
              <a:extLst>
                <a:ext uri="{96DAC541-7B7A-43D3-8B79-37D633B846F1}">
                  <asvg:svgBlip xmlns="" xmlns:asvg="http://schemas.microsoft.com/office/drawing/2016/SVG/main" r:embed="rId9"/>
                </a:ext>
              </a:extLst>
            </a:blip>
            <a:stretch>
              <a:fillRect/>
            </a:stretch>
          </a:blipFill>
        </p:spPr>
      </p:sp>
      <p:sp>
        <p:nvSpPr>
          <p:cNvPr id="46" name="Freeform 46"/>
          <p:cNvSpPr/>
          <p:nvPr/>
        </p:nvSpPr>
        <p:spPr>
          <a:xfrm flipV="1">
            <a:off x="-538641" y="8455721"/>
            <a:ext cx="3461259" cy="1605159"/>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6">
              <a:extLst>
                <a:ext uri="{96DAC541-7B7A-43D3-8B79-37D633B846F1}">
                  <asvg:svgBlip xmlns="" xmlns:asvg="http://schemas.microsoft.com/office/drawing/2016/SVG/main" r:embed="rId9"/>
                </a:ext>
              </a:extLst>
            </a:blip>
            <a:stretch>
              <a:fillRect/>
            </a:stretch>
          </a:blipFill>
        </p:spPr>
      </p:sp>
      <p:sp>
        <p:nvSpPr>
          <p:cNvPr id="49" name="TextBox 49"/>
          <p:cNvSpPr txBox="1"/>
          <p:nvPr/>
        </p:nvSpPr>
        <p:spPr>
          <a:xfrm>
            <a:off x="1752600" y="2598322"/>
            <a:ext cx="13955646" cy="4616648"/>
          </a:xfrm>
          <a:prstGeom prst="rect">
            <a:avLst/>
          </a:prstGeom>
        </p:spPr>
        <p:txBody>
          <a:bodyPr lIns="0" tIns="0" rIns="0" bIns="0" rtlCol="0" anchor="t">
            <a:spAutoFit/>
          </a:bodyPr>
          <a:lstStyle/>
          <a:p>
            <a:pPr algn="just">
              <a:lnSpc>
                <a:spcPts val="3600"/>
              </a:lnSpc>
            </a:pPr>
            <a:r>
              <a:rPr lang="en-US" sz="3000" b="1" dirty="0" smtClean="0">
                <a:solidFill>
                  <a:srgbClr val="535353"/>
                </a:solidFill>
                <a:latin typeface="Bahnschrift" pitchFamily="34" charset="0"/>
              </a:rPr>
              <a:t>2. </a:t>
            </a:r>
            <a:r>
              <a:rPr lang="en-US" sz="3000" b="1" dirty="0" err="1" smtClean="0">
                <a:solidFill>
                  <a:srgbClr val="535353"/>
                </a:solidFill>
                <a:latin typeface="Bahnschrift" pitchFamily="34" charset="0"/>
              </a:rPr>
              <a:t>Pengujian</a:t>
            </a:r>
            <a:r>
              <a:rPr lang="en-US" sz="3000" b="1" dirty="0" smtClean="0">
                <a:solidFill>
                  <a:srgbClr val="535353"/>
                </a:solidFill>
                <a:latin typeface="Bahnschrift" pitchFamily="34" charset="0"/>
              </a:rPr>
              <a:t> </a:t>
            </a:r>
            <a:r>
              <a:rPr lang="en-US" sz="3000" b="1" dirty="0" err="1">
                <a:solidFill>
                  <a:srgbClr val="535353"/>
                </a:solidFill>
                <a:latin typeface="Bahnschrift" pitchFamily="34" charset="0"/>
              </a:rPr>
              <a:t>Arsitektur</a:t>
            </a:r>
            <a:r>
              <a:rPr lang="en-US" sz="3000" b="1" dirty="0">
                <a:solidFill>
                  <a:srgbClr val="535353"/>
                </a:solidFill>
                <a:latin typeface="Bahnschrift" pitchFamily="34" charset="0"/>
              </a:rPr>
              <a:t> Client </a:t>
            </a:r>
            <a:r>
              <a:rPr lang="en-US" sz="3000" b="1" dirty="0" smtClean="0">
                <a:solidFill>
                  <a:srgbClr val="535353"/>
                </a:solidFill>
                <a:latin typeface="Bahnschrift" pitchFamily="34" charset="0"/>
              </a:rPr>
              <a:t>Server</a:t>
            </a:r>
          </a:p>
          <a:p>
            <a:pPr marL="457200" indent="-457200" algn="just">
              <a:lnSpc>
                <a:spcPts val="3600"/>
              </a:lnSpc>
              <a:buFont typeface="Arial" pitchFamily="34" charset="0"/>
              <a:buChar char="•"/>
            </a:pPr>
            <a:r>
              <a:rPr lang="id-ID" sz="3200" dirty="0"/>
              <a:t>Arsitektur client/server (C/S) menghadirkan tantangan yang berarti bagi para penguji perangkat lunakan. </a:t>
            </a:r>
            <a:r>
              <a:rPr lang="en-US" sz="3200" dirty="0"/>
              <a:t> </a:t>
            </a:r>
            <a:r>
              <a:rPr lang="id-ID" sz="3200" dirty="0" smtClean="0"/>
              <a:t>Sifat </a:t>
            </a:r>
            <a:r>
              <a:rPr lang="id-ID" sz="3200" dirty="0"/>
              <a:t>terdistribusi dari lingkungan client/server, masalah kinerja yang berhubungan dengan pemrosesan transaksi, kehadiran potensial dari sejumlah platform perangkat keras yang berbeda, kompleksitas komunikasi jaringan,kebutuahn aka layanan client multipel dari suatu database terpusat dan persyaratan koordinasi yang dibebabkan pada server, semua secara bersama-sama membuat pengujian terhadap arsitektur C/S dan perangkat lunak yang ada didalamnya menjadi jauh lebih sulit daripada pengujian aplikasi yang berdiri sendiri. </a:t>
            </a:r>
            <a:endParaRPr lang="en-US" sz="3200" b="1" dirty="0">
              <a:solidFill>
                <a:prstClr val="black"/>
              </a:solidFill>
              <a:latin typeface="Bahnschrift" pitchFamily="34" charset="0"/>
            </a:endParaRPr>
          </a:p>
        </p:txBody>
      </p:sp>
    </p:spTree>
    <p:extLst>
      <p:ext uri="{BB962C8B-B14F-4D97-AF65-F5344CB8AC3E}">
        <p14:creationId xmlns:p14="http://schemas.microsoft.com/office/powerpoint/2010/main" val="25865051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1FAFF"/>
        </a:solidFill>
        <a:effectLst/>
      </p:bgPr>
    </p:bg>
    <p:spTree>
      <p:nvGrpSpPr>
        <p:cNvPr id="1" name=""/>
        <p:cNvGrpSpPr/>
        <p:nvPr/>
      </p:nvGrpSpPr>
      <p:grpSpPr>
        <a:xfrm>
          <a:off x="0" y="0"/>
          <a:ext cx="0" cy="0"/>
          <a:chOff x="0" y="0"/>
          <a:chExt cx="0" cy="0"/>
        </a:xfrm>
      </p:grpSpPr>
      <p:sp>
        <p:nvSpPr>
          <p:cNvPr id="2" name="Freeform 2"/>
          <p:cNvSpPr/>
          <p:nvPr/>
        </p:nvSpPr>
        <p:spPr>
          <a:xfrm>
            <a:off x="-731723" y="-1717585"/>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4" name="Group 4"/>
          <p:cNvGrpSpPr/>
          <p:nvPr/>
        </p:nvGrpSpPr>
        <p:grpSpPr>
          <a:xfrm>
            <a:off x="923597" y="6998243"/>
            <a:ext cx="210207" cy="210207"/>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7" name="Group 7"/>
          <p:cNvGrpSpPr/>
          <p:nvPr/>
        </p:nvGrpSpPr>
        <p:grpSpPr>
          <a:xfrm>
            <a:off x="3283169" y="1134403"/>
            <a:ext cx="210207" cy="21020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0" name="Group 10"/>
          <p:cNvGrpSpPr/>
          <p:nvPr/>
        </p:nvGrpSpPr>
        <p:grpSpPr>
          <a:xfrm>
            <a:off x="15971783" y="9357108"/>
            <a:ext cx="210207" cy="21020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3" name="Group 13"/>
          <p:cNvGrpSpPr/>
          <p:nvPr/>
        </p:nvGrpSpPr>
        <p:grpSpPr>
          <a:xfrm>
            <a:off x="17497641" y="2687833"/>
            <a:ext cx="210207" cy="210207"/>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6" name="Group 16"/>
          <p:cNvGrpSpPr/>
          <p:nvPr/>
        </p:nvGrpSpPr>
        <p:grpSpPr>
          <a:xfrm>
            <a:off x="5879784" y="9567315"/>
            <a:ext cx="210207" cy="210207"/>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9" name="Group 19"/>
          <p:cNvGrpSpPr/>
          <p:nvPr/>
        </p:nvGrpSpPr>
        <p:grpSpPr>
          <a:xfrm>
            <a:off x="11523839" y="1340348"/>
            <a:ext cx="210207" cy="210207"/>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2" name="Group 22"/>
          <p:cNvGrpSpPr/>
          <p:nvPr/>
        </p:nvGrpSpPr>
        <p:grpSpPr>
          <a:xfrm>
            <a:off x="13639912" y="654220"/>
            <a:ext cx="210207" cy="210207"/>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24" name="TextBox 2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5" name="Group 25"/>
          <p:cNvGrpSpPr/>
          <p:nvPr/>
        </p:nvGrpSpPr>
        <p:grpSpPr>
          <a:xfrm>
            <a:off x="14575202" y="2156471"/>
            <a:ext cx="210207" cy="210207"/>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7" name="TextBox 2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8" name="Group 28"/>
          <p:cNvGrpSpPr/>
          <p:nvPr/>
        </p:nvGrpSpPr>
        <p:grpSpPr>
          <a:xfrm>
            <a:off x="413662" y="2687833"/>
            <a:ext cx="210207" cy="210207"/>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0" name="TextBox 3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sp>
        <p:nvSpPr>
          <p:cNvPr id="31" name="Freeform 31"/>
          <p:cNvSpPr/>
          <p:nvPr/>
        </p:nvSpPr>
        <p:spPr>
          <a:xfrm rot="256394">
            <a:off x="16993334" y="8077239"/>
            <a:ext cx="690949" cy="658286"/>
          </a:xfrm>
          <a:custGeom>
            <a:avLst/>
            <a:gdLst/>
            <a:ahLst/>
            <a:cxnLst/>
            <a:rect l="l" t="t" r="r" b="b"/>
            <a:pathLst>
              <a:path w="690949" h="658286">
                <a:moveTo>
                  <a:pt x="0" y="0"/>
                </a:moveTo>
                <a:lnTo>
                  <a:pt x="690949" y="0"/>
                </a:lnTo>
                <a:lnTo>
                  <a:pt x="690949" y="658286"/>
                </a:lnTo>
                <a:lnTo>
                  <a:pt x="0" y="65828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a:ln cap="sq">
            <a:noFill/>
            <a:prstDash val="solid"/>
            <a:miter/>
          </a:ln>
        </p:spPr>
      </p:sp>
      <p:grpSp>
        <p:nvGrpSpPr>
          <p:cNvPr id="32" name="Group 32"/>
          <p:cNvGrpSpPr/>
          <p:nvPr/>
        </p:nvGrpSpPr>
        <p:grpSpPr>
          <a:xfrm>
            <a:off x="11807049" y="8737005"/>
            <a:ext cx="210207" cy="210207"/>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34" name="TextBox 3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5" name="Group 35"/>
          <p:cNvGrpSpPr/>
          <p:nvPr/>
        </p:nvGrpSpPr>
        <p:grpSpPr>
          <a:xfrm>
            <a:off x="7694581" y="3135996"/>
            <a:ext cx="210207" cy="210207"/>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8" name="Group 38"/>
          <p:cNvGrpSpPr/>
          <p:nvPr/>
        </p:nvGrpSpPr>
        <p:grpSpPr>
          <a:xfrm>
            <a:off x="8933793" y="1235245"/>
            <a:ext cx="210207" cy="210207"/>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40" name="TextBox 4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1" name="Group 41"/>
          <p:cNvGrpSpPr/>
          <p:nvPr/>
        </p:nvGrpSpPr>
        <p:grpSpPr>
          <a:xfrm>
            <a:off x="9406965" y="8103128"/>
            <a:ext cx="210207" cy="210207"/>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3" name="TextBox 4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sp>
        <p:nvSpPr>
          <p:cNvPr id="45" name="Freeform 45"/>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6">
              <a:extLst>
                <a:ext uri="{96DAC541-7B7A-43D3-8B79-37D633B846F1}">
                  <asvg:svgBlip xmlns="" xmlns:asvg="http://schemas.microsoft.com/office/drawing/2016/SVG/main" r:embed="rId9"/>
                </a:ext>
              </a:extLst>
            </a:blip>
            <a:stretch>
              <a:fillRect/>
            </a:stretch>
          </a:blipFill>
        </p:spPr>
      </p:sp>
      <p:sp>
        <p:nvSpPr>
          <p:cNvPr id="46" name="Freeform 46"/>
          <p:cNvSpPr/>
          <p:nvPr/>
        </p:nvSpPr>
        <p:spPr>
          <a:xfrm flipV="1">
            <a:off x="-538641" y="8455721"/>
            <a:ext cx="3461259" cy="1605159"/>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6">
              <a:extLst>
                <a:ext uri="{96DAC541-7B7A-43D3-8B79-37D633B846F1}">
                  <asvg:svgBlip xmlns="" xmlns:asvg="http://schemas.microsoft.com/office/drawing/2016/SVG/main" r:embed="rId9"/>
                </a:ext>
              </a:extLst>
            </a:blip>
            <a:stretch>
              <a:fillRect/>
            </a:stretch>
          </a:blipFill>
        </p:spPr>
      </p:sp>
      <p:sp>
        <p:nvSpPr>
          <p:cNvPr id="49" name="TextBox 49"/>
          <p:cNvSpPr txBox="1"/>
          <p:nvPr/>
        </p:nvSpPr>
        <p:spPr>
          <a:xfrm>
            <a:off x="1028700" y="870924"/>
            <a:ext cx="13955646" cy="8771632"/>
          </a:xfrm>
          <a:prstGeom prst="rect">
            <a:avLst/>
          </a:prstGeom>
        </p:spPr>
        <p:txBody>
          <a:bodyPr lIns="0" tIns="0" rIns="0" bIns="0" rtlCol="0" anchor="t">
            <a:spAutoFit/>
          </a:bodyPr>
          <a:lstStyle/>
          <a:p>
            <a:pPr algn="just">
              <a:lnSpc>
                <a:spcPts val="3600"/>
              </a:lnSpc>
            </a:pPr>
            <a:r>
              <a:rPr lang="en-US" sz="3000" b="1" dirty="0" smtClean="0">
                <a:solidFill>
                  <a:srgbClr val="535353"/>
                </a:solidFill>
                <a:latin typeface="Bahnschrift" pitchFamily="34" charset="0"/>
              </a:rPr>
              <a:t>3. </a:t>
            </a:r>
            <a:r>
              <a:rPr lang="en-US" sz="3000" b="1" dirty="0" err="1" smtClean="0">
                <a:solidFill>
                  <a:srgbClr val="535353"/>
                </a:solidFill>
                <a:latin typeface="Bahnschrift" pitchFamily="34" charset="0"/>
              </a:rPr>
              <a:t>Pengujian</a:t>
            </a:r>
            <a:r>
              <a:rPr lang="en-US" sz="3000" b="1" dirty="0" smtClean="0">
                <a:solidFill>
                  <a:srgbClr val="535353"/>
                </a:solidFill>
                <a:latin typeface="Bahnschrift" pitchFamily="34" charset="0"/>
              </a:rPr>
              <a:t> </a:t>
            </a:r>
            <a:r>
              <a:rPr lang="en-US" sz="3000" b="1" dirty="0" err="1">
                <a:solidFill>
                  <a:srgbClr val="535353"/>
                </a:solidFill>
                <a:latin typeface="Bahnschrift" pitchFamily="34" charset="0"/>
              </a:rPr>
              <a:t>Dokumentasi</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dan</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Fasilitas</a:t>
            </a:r>
            <a:r>
              <a:rPr lang="en-US" sz="3000" b="1" dirty="0">
                <a:solidFill>
                  <a:srgbClr val="535353"/>
                </a:solidFill>
                <a:latin typeface="Bahnschrift" pitchFamily="34" charset="0"/>
              </a:rPr>
              <a:t> Help</a:t>
            </a:r>
          </a:p>
          <a:p>
            <a:pPr marL="457200" indent="-457200" algn="just">
              <a:lnSpc>
                <a:spcPts val="3600"/>
              </a:lnSpc>
              <a:buFont typeface="Arial" pitchFamily="34" charset="0"/>
              <a:buChar char="•"/>
            </a:pPr>
            <a:r>
              <a:rPr lang="en-US" sz="3000" b="1" dirty="0" err="1">
                <a:solidFill>
                  <a:srgbClr val="535353"/>
                </a:solidFill>
                <a:latin typeface="Bahnschrift" pitchFamily="34" charset="0"/>
              </a:rPr>
              <a:t>Istilah</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pengujianperangkat</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lunak</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memunculkan</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citra</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terhdapa</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sejumlah</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besar</a:t>
            </a:r>
            <a:r>
              <a:rPr lang="en-US" sz="3000" b="1" dirty="0">
                <a:solidFill>
                  <a:srgbClr val="535353"/>
                </a:solidFill>
                <a:latin typeface="Bahnschrift" pitchFamily="34" charset="0"/>
              </a:rPr>
              <a:t> test case yang </a:t>
            </a:r>
            <a:r>
              <a:rPr lang="en-US" sz="3000" b="1" dirty="0" err="1">
                <a:solidFill>
                  <a:srgbClr val="535353"/>
                </a:solidFill>
                <a:latin typeface="Bahnschrift" pitchFamily="34" charset="0"/>
              </a:rPr>
              <a:t>disiapkan</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untuk</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menggunakan</a:t>
            </a:r>
            <a:r>
              <a:rPr lang="en-US" sz="3000" b="1" dirty="0">
                <a:solidFill>
                  <a:srgbClr val="535353"/>
                </a:solidFill>
                <a:latin typeface="Bahnschrift" pitchFamily="34" charset="0"/>
              </a:rPr>
              <a:t> program </a:t>
            </a:r>
            <a:r>
              <a:rPr lang="en-US" sz="3000" b="1" dirty="0" err="1">
                <a:solidFill>
                  <a:srgbClr val="535353"/>
                </a:solidFill>
                <a:latin typeface="Bahnschrift" pitchFamily="34" charset="0"/>
              </a:rPr>
              <a:t>komputer</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dan</a:t>
            </a:r>
            <a:r>
              <a:rPr lang="en-US" sz="3000" b="1" dirty="0">
                <a:solidFill>
                  <a:srgbClr val="535353"/>
                </a:solidFill>
                <a:latin typeface="Bahnschrift" pitchFamily="34" charset="0"/>
              </a:rPr>
              <a:t> data yang </a:t>
            </a:r>
            <a:r>
              <a:rPr lang="en-US" sz="3000" b="1" dirty="0" err="1">
                <a:solidFill>
                  <a:srgbClr val="535353"/>
                </a:solidFill>
                <a:latin typeface="Bahnschrift" pitchFamily="34" charset="0"/>
              </a:rPr>
              <a:t>dimanipulasi</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oleh</a:t>
            </a:r>
            <a:r>
              <a:rPr lang="en-US" sz="3000" b="1" dirty="0">
                <a:solidFill>
                  <a:srgbClr val="535353"/>
                </a:solidFill>
                <a:latin typeface="Bahnschrift" pitchFamily="34" charset="0"/>
              </a:rPr>
              <a:t> program. </a:t>
            </a:r>
            <a:r>
              <a:rPr lang="en-US" sz="3000" b="1" dirty="0" err="1">
                <a:solidFill>
                  <a:srgbClr val="535353"/>
                </a:solidFill>
                <a:latin typeface="Bahnschrift" pitchFamily="34" charset="0"/>
              </a:rPr>
              <a:t>Dengan</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melihat</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kembali</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definisi</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perangkat</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lunak</a:t>
            </a:r>
            <a:r>
              <a:rPr lang="en-US" sz="3000" b="1" dirty="0">
                <a:solidFill>
                  <a:srgbClr val="535353"/>
                </a:solidFill>
                <a:latin typeface="Bahnschrift" pitchFamily="34" charset="0"/>
              </a:rPr>
              <a:t> yang </a:t>
            </a:r>
            <a:r>
              <a:rPr lang="en-US" sz="3000" b="1" dirty="0" err="1">
                <a:solidFill>
                  <a:srgbClr val="535353"/>
                </a:solidFill>
                <a:latin typeface="Bahnschrift" pitchFamily="34" charset="0"/>
              </a:rPr>
              <a:t>disajikan</a:t>
            </a:r>
            <a:r>
              <a:rPr lang="en-US" sz="3000" b="1" dirty="0">
                <a:solidFill>
                  <a:srgbClr val="535353"/>
                </a:solidFill>
                <a:latin typeface="Bahnschrift" pitchFamily="34" charset="0"/>
              </a:rPr>
              <a:t> di </a:t>
            </a:r>
            <a:r>
              <a:rPr lang="en-US" sz="3000" b="1" dirty="0" err="1">
                <a:solidFill>
                  <a:srgbClr val="535353"/>
                </a:solidFill>
                <a:latin typeface="Bahnschrift" pitchFamily="34" charset="0"/>
              </a:rPr>
              <a:t>awal</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penting</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untuk</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dicatat</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bahwa</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pengujian</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harus</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berkembang</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ke</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elemen</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ketiga</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dari</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konfigurasi</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perangkat</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lunak</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yaitu</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dokumentasi</a:t>
            </a:r>
            <a:r>
              <a:rPr lang="en-US" sz="3000" b="1" dirty="0" smtClean="0">
                <a:solidFill>
                  <a:srgbClr val="535353"/>
                </a:solidFill>
                <a:latin typeface="Bahnschrift" pitchFamily="34" charset="0"/>
              </a:rPr>
              <a:t>”.</a:t>
            </a:r>
          </a:p>
          <a:p>
            <a:pPr marL="457200" indent="-457200" algn="just">
              <a:lnSpc>
                <a:spcPts val="3600"/>
              </a:lnSpc>
              <a:buFont typeface="Arial" pitchFamily="34" charset="0"/>
              <a:buChar char="•"/>
            </a:pPr>
            <a:r>
              <a:rPr lang="en-US" sz="3000" b="1" dirty="0" err="1">
                <a:solidFill>
                  <a:srgbClr val="535353"/>
                </a:solidFill>
                <a:latin typeface="Bahnschrift" pitchFamily="34" charset="0"/>
              </a:rPr>
              <a:t>Kesalahan</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dala</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dokumentasi</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dapat</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menghancurkan</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penerimaan</a:t>
            </a:r>
            <a:r>
              <a:rPr lang="en-US" sz="3000" b="1" dirty="0">
                <a:solidFill>
                  <a:srgbClr val="535353"/>
                </a:solidFill>
                <a:latin typeface="Bahnschrift" pitchFamily="34" charset="0"/>
              </a:rPr>
              <a:t> program </a:t>
            </a:r>
            <a:r>
              <a:rPr lang="en-US" sz="3000" b="1" dirty="0" err="1">
                <a:solidFill>
                  <a:srgbClr val="535353"/>
                </a:solidFill>
                <a:latin typeface="Bahnschrift" pitchFamily="34" charset="0"/>
              </a:rPr>
              <a:t>seperti</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halnya</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kesalahan</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pada</a:t>
            </a:r>
            <a:r>
              <a:rPr lang="en-US" sz="3000" b="1" dirty="0">
                <a:solidFill>
                  <a:srgbClr val="535353"/>
                </a:solidFill>
                <a:latin typeface="Bahnschrift" pitchFamily="34" charset="0"/>
              </a:rPr>
              <a:t> data </a:t>
            </a:r>
            <a:r>
              <a:rPr lang="en-US" sz="3000" b="1" dirty="0" err="1">
                <a:solidFill>
                  <a:srgbClr val="535353"/>
                </a:solidFill>
                <a:latin typeface="Bahnschrift" pitchFamily="34" charset="0"/>
              </a:rPr>
              <a:t>atu</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kode</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sumber</a:t>
            </a:r>
            <a:r>
              <a:rPr lang="en-US" sz="3000" b="1" dirty="0" smtClean="0">
                <a:solidFill>
                  <a:srgbClr val="535353"/>
                </a:solidFill>
                <a:latin typeface="Bahnschrift" pitchFamily="34" charset="0"/>
              </a:rPr>
              <a:t>.</a:t>
            </a:r>
          </a:p>
          <a:p>
            <a:pPr marL="457200" indent="-457200" algn="just">
              <a:lnSpc>
                <a:spcPts val="3600"/>
              </a:lnSpc>
              <a:buFont typeface="Arial" pitchFamily="34" charset="0"/>
              <a:buChar char="•"/>
            </a:pPr>
            <a:r>
              <a:rPr lang="en-US" sz="3000" b="1" dirty="0" err="1">
                <a:solidFill>
                  <a:srgbClr val="535353"/>
                </a:solidFill>
                <a:latin typeface="Bahnschrift" pitchFamily="34" charset="0"/>
              </a:rPr>
              <a:t>Pengujian</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dokumentasi</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dapat</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didekati</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dalam</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dua</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fase</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Fase</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pertama</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kajian</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teknis</a:t>
            </a:r>
            <a:r>
              <a:rPr lang="en-US" sz="3000" b="1" dirty="0">
                <a:solidFill>
                  <a:srgbClr val="535353"/>
                </a:solidFill>
                <a:latin typeface="Bahnschrift" pitchFamily="34" charset="0"/>
              </a:rPr>
              <a:t> formal yang </a:t>
            </a:r>
            <a:r>
              <a:rPr lang="en-US" sz="3000" b="1" dirty="0" err="1">
                <a:solidFill>
                  <a:srgbClr val="535353"/>
                </a:solidFill>
                <a:latin typeface="Bahnschrift" pitchFamily="34" charset="0"/>
              </a:rPr>
              <a:t>menguji</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kejelasan</a:t>
            </a:r>
            <a:r>
              <a:rPr lang="en-US" sz="3000" b="1" dirty="0">
                <a:solidFill>
                  <a:srgbClr val="535353"/>
                </a:solidFill>
                <a:latin typeface="Bahnschrift" pitchFamily="34" charset="0"/>
              </a:rPr>
              <a:t> editorial </a:t>
            </a:r>
            <a:r>
              <a:rPr lang="en-US" sz="3000" b="1" dirty="0" err="1">
                <a:solidFill>
                  <a:srgbClr val="535353"/>
                </a:solidFill>
                <a:latin typeface="Bahnschrift" pitchFamily="34" charset="0"/>
              </a:rPr>
              <a:t>dokumen</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Fase</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kedua</a:t>
            </a:r>
            <a:r>
              <a:rPr lang="en-US" sz="3000" b="1" dirty="0">
                <a:solidFill>
                  <a:srgbClr val="535353"/>
                </a:solidFill>
                <a:latin typeface="Bahnschrift" pitchFamily="34" charset="0"/>
              </a:rPr>
              <a:t>, live test, </a:t>
            </a:r>
            <a:r>
              <a:rPr lang="en-US" sz="3000" b="1" dirty="0" err="1">
                <a:solidFill>
                  <a:srgbClr val="535353"/>
                </a:solidFill>
                <a:latin typeface="Bahnschrift" pitchFamily="34" charset="0"/>
              </a:rPr>
              <a:t>menggunakan</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dokumentasi</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dalam</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kaitannya</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dengan</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penggunaan</a:t>
            </a:r>
            <a:r>
              <a:rPr lang="en-US" sz="3000" b="1" dirty="0">
                <a:solidFill>
                  <a:srgbClr val="535353"/>
                </a:solidFill>
                <a:latin typeface="Bahnschrift" pitchFamily="34" charset="0"/>
              </a:rPr>
              <a:t> program </a:t>
            </a:r>
            <a:r>
              <a:rPr lang="en-US" sz="3000" b="1" dirty="0" err="1">
                <a:solidFill>
                  <a:srgbClr val="535353"/>
                </a:solidFill>
                <a:latin typeface="Bahnschrift" pitchFamily="34" charset="0"/>
              </a:rPr>
              <a:t>aktual</a:t>
            </a:r>
            <a:r>
              <a:rPr lang="en-US" sz="3000" b="1" dirty="0" smtClean="0">
                <a:solidFill>
                  <a:srgbClr val="535353"/>
                </a:solidFill>
                <a:latin typeface="Bahnschrift" pitchFamily="34" charset="0"/>
              </a:rPr>
              <a:t>.</a:t>
            </a:r>
          </a:p>
          <a:p>
            <a:pPr marL="457200" indent="-457200" algn="just">
              <a:lnSpc>
                <a:spcPts val="3600"/>
              </a:lnSpc>
              <a:buFont typeface="Arial" pitchFamily="34" charset="0"/>
              <a:buChar char="•"/>
            </a:pPr>
            <a:r>
              <a:rPr lang="en-US" sz="3000" b="1" dirty="0" err="1">
                <a:solidFill>
                  <a:srgbClr val="535353"/>
                </a:solidFill>
                <a:latin typeface="Bahnschrift" pitchFamily="34" charset="0"/>
              </a:rPr>
              <a:t>Satu-satunya</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cara</a:t>
            </a:r>
            <a:r>
              <a:rPr lang="en-US" sz="3000" b="1" dirty="0">
                <a:solidFill>
                  <a:srgbClr val="535353"/>
                </a:solidFill>
                <a:latin typeface="Bahnschrift" pitchFamily="34" charset="0"/>
              </a:rPr>
              <a:t> yang </a:t>
            </a:r>
            <a:r>
              <a:rPr lang="en-US" sz="3000" b="1" dirty="0" err="1">
                <a:solidFill>
                  <a:srgbClr val="535353"/>
                </a:solidFill>
                <a:latin typeface="Bahnschrift" pitchFamily="34" charset="0"/>
              </a:rPr>
              <a:t>dapat</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berjalan</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untuk</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menjawab</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pertanyaan-pertanyaan</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tersebut</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adalah</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dengan</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menggunakan</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bagian</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ketiga</a:t>
            </a:r>
            <a:r>
              <a:rPr lang="en-US" sz="3000" b="1" dirty="0">
                <a:solidFill>
                  <a:srgbClr val="535353"/>
                </a:solidFill>
                <a:latin typeface="Bahnschrift" pitchFamily="34" charset="0"/>
              </a:rPr>
              <a:t> yang </a:t>
            </a:r>
            <a:r>
              <a:rPr lang="en-US" sz="3000" b="1" dirty="0" err="1">
                <a:solidFill>
                  <a:srgbClr val="535353"/>
                </a:solidFill>
                <a:latin typeface="Bahnschrift" pitchFamily="34" charset="0"/>
              </a:rPr>
              <a:t>independen</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misal</a:t>
            </a:r>
            <a:r>
              <a:rPr lang="en-US" sz="3000" b="1" dirty="0">
                <a:solidFill>
                  <a:srgbClr val="535353"/>
                </a:solidFill>
                <a:latin typeface="Bahnschrift" pitchFamily="34" charset="0"/>
              </a:rPr>
              <a:t> : </a:t>
            </a:r>
            <a:r>
              <a:rPr lang="en-US" sz="3000" b="1" dirty="0" err="1">
                <a:solidFill>
                  <a:srgbClr val="535353"/>
                </a:solidFill>
                <a:latin typeface="Bahnschrift" pitchFamily="34" charset="0"/>
              </a:rPr>
              <a:t>pemakai</a:t>
            </a:r>
            <a:r>
              <a:rPr lang="en-US" sz="3000" b="1" dirty="0">
                <a:solidFill>
                  <a:srgbClr val="535353"/>
                </a:solidFill>
                <a:latin typeface="Bahnschrift" pitchFamily="34" charset="0"/>
              </a:rPr>
              <a:t> yang </a:t>
            </a:r>
            <a:r>
              <a:rPr lang="en-US" sz="3000" b="1" dirty="0" err="1">
                <a:solidFill>
                  <a:srgbClr val="535353"/>
                </a:solidFill>
                <a:latin typeface="Bahnschrift" pitchFamily="34" charset="0"/>
              </a:rPr>
              <a:t>diseleksi</a:t>
            </a:r>
            <a:r>
              <a:rPr lang="en-US" sz="3000" b="1" dirty="0">
                <a:solidFill>
                  <a:srgbClr val="535353"/>
                </a:solidFill>
                <a:latin typeface="Bahnschrift" pitchFamily="34" charset="0"/>
              </a:rPr>
              <a:t>) yang </a:t>
            </a:r>
            <a:r>
              <a:rPr lang="en-US" sz="3000" b="1" dirty="0" err="1">
                <a:solidFill>
                  <a:srgbClr val="535353"/>
                </a:solidFill>
                <a:latin typeface="Bahnschrift" pitchFamily="34" charset="0"/>
              </a:rPr>
              <a:t>menguji</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dokumentasi</a:t>
            </a:r>
            <a:r>
              <a:rPr lang="en-US" sz="3000" b="1" dirty="0">
                <a:solidFill>
                  <a:srgbClr val="535353"/>
                </a:solidFill>
                <a:latin typeface="Bahnschrift" pitchFamily="34" charset="0"/>
              </a:rPr>
              <a:t> di </a:t>
            </a:r>
            <a:r>
              <a:rPr lang="en-US" sz="3000" b="1" dirty="0" err="1">
                <a:solidFill>
                  <a:srgbClr val="535353"/>
                </a:solidFill>
                <a:latin typeface="Bahnschrift" pitchFamily="34" charset="0"/>
              </a:rPr>
              <a:t>dalam</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konteks</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kegunaan</a:t>
            </a:r>
            <a:r>
              <a:rPr lang="en-US" sz="3000" b="1" dirty="0">
                <a:solidFill>
                  <a:srgbClr val="535353"/>
                </a:solidFill>
                <a:latin typeface="Bahnschrift" pitchFamily="34" charset="0"/>
              </a:rPr>
              <a:t> program. </a:t>
            </a:r>
            <a:r>
              <a:rPr lang="en-US" sz="3000" b="1" dirty="0" err="1">
                <a:solidFill>
                  <a:srgbClr val="535353"/>
                </a:solidFill>
                <a:latin typeface="Bahnschrift" pitchFamily="34" charset="0"/>
              </a:rPr>
              <a:t>Semua</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diskrepansi</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dicatat</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dan</a:t>
            </a:r>
            <a:r>
              <a:rPr lang="en-US" sz="3000" b="1" dirty="0">
                <a:solidFill>
                  <a:srgbClr val="535353"/>
                </a:solidFill>
                <a:latin typeface="Bahnschrift" pitchFamily="34" charset="0"/>
              </a:rPr>
              <a:t> area </a:t>
            </a:r>
            <a:r>
              <a:rPr lang="en-US" sz="3000" b="1" dirty="0" err="1">
                <a:solidFill>
                  <a:srgbClr val="535353"/>
                </a:solidFill>
                <a:latin typeface="Bahnschrift" pitchFamily="34" charset="0"/>
              </a:rPr>
              <a:t>ambiguitas</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atau</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kelemahan</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dokumen</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ditentuka</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untuk</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penulisan</a:t>
            </a:r>
            <a:r>
              <a:rPr lang="en-US" sz="3000" b="1" dirty="0">
                <a:solidFill>
                  <a:srgbClr val="535353"/>
                </a:solidFill>
                <a:latin typeface="Bahnschrift" pitchFamily="34" charset="0"/>
              </a:rPr>
              <a:t> </a:t>
            </a:r>
            <a:r>
              <a:rPr lang="en-US" sz="3000" b="1" dirty="0" err="1">
                <a:solidFill>
                  <a:srgbClr val="535353"/>
                </a:solidFill>
                <a:latin typeface="Bahnschrift" pitchFamily="34" charset="0"/>
              </a:rPr>
              <a:t>ulang</a:t>
            </a:r>
            <a:r>
              <a:rPr lang="en-US" sz="3000" b="1" dirty="0">
                <a:solidFill>
                  <a:srgbClr val="535353"/>
                </a:solidFill>
                <a:latin typeface="Bahnschrift" pitchFamily="34" charset="0"/>
              </a:rPr>
              <a:t> yang </a:t>
            </a:r>
            <a:r>
              <a:rPr lang="en-US" sz="3000" b="1" dirty="0" err="1">
                <a:solidFill>
                  <a:srgbClr val="535353"/>
                </a:solidFill>
                <a:latin typeface="Bahnschrift" pitchFamily="34" charset="0"/>
              </a:rPr>
              <a:t>potensial</a:t>
            </a:r>
            <a:r>
              <a:rPr lang="en-US" sz="3000" b="1" dirty="0">
                <a:solidFill>
                  <a:srgbClr val="535353"/>
                </a:solidFill>
                <a:latin typeface="Bahnschrift" pitchFamily="34" charset="0"/>
              </a:rPr>
              <a:t>.</a:t>
            </a:r>
          </a:p>
        </p:txBody>
      </p:sp>
    </p:spTree>
    <p:extLst>
      <p:ext uri="{BB962C8B-B14F-4D97-AF65-F5344CB8AC3E}">
        <p14:creationId xmlns:p14="http://schemas.microsoft.com/office/powerpoint/2010/main" val="25865051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1FAFF"/>
        </a:solidFill>
        <a:effectLst/>
      </p:bgPr>
    </p:bg>
    <p:spTree>
      <p:nvGrpSpPr>
        <p:cNvPr id="1" name=""/>
        <p:cNvGrpSpPr/>
        <p:nvPr/>
      </p:nvGrpSpPr>
      <p:grpSpPr>
        <a:xfrm>
          <a:off x="0" y="0"/>
          <a:ext cx="0" cy="0"/>
          <a:chOff x="0" y="0"/>
          <a:chExt cx="0" cy="0"/>
        </a:xfrm>
      </p:grpSpPr>
      <p:sp>
        <p:nvSpPr>
          <p:cNvPr id="2" name="Freeform 2"/>
          <p:cNvSpPr/>
          <p:nvPr/>
        </p:nvSpPr>
        <p:spPr>
          <a:xfrm>
            <a:off x="-731723" y="-1717585"/>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4" name="Group 4"/>
          <p:cNvGrpSpPr/>
          <p:nvPr/>
        </p:nvGrpSpPr>
        <p:grpSpPr>
          <a:xfrm>
            <a:off x="923597" y="6998243"/>
            <a:ext cx="210207" cy="210207"/>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7" name="Group 7"/>
          <p:cNvGrpSpPr/>
          <p:nvPr/>
        </p:nvGrpSpPr>
        <p:grpSpPr>
          <a:xfrm>
            <a:off x="3283169" y="1134403"/>
            <a:ext cx="210207" cy="21020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0" name="Group 10"/>
          <p:cNvGrpSpPr/>
          <p:nvPr/>
        </p:nvGrpSpPr>
        <p:grpSpPr>
          <a:xfrm>
            <a:off x="15971783" y="9357108"/>
            <a:ext cx="210207" cy="21020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3" name="Group 13"/>
          <p:cNvGrpSpPr/>
          <p:nvPr/>
        </p:nvGrpSpPr>
        <p:grpSpPr>
          <a:xfrm>
            <a:off x="17497641" y="2687833"/>
            <a:ext cx="210207" cy="210207"/>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6" name="Group 16"/>
          <p:cNvGrpSpPr/>
          <p:nvPr/>
        </p:nvGrpSpPr>
        <p:grpSpPr>
          <a:xfrm>
            <a:off x="5879784" y="9567315"/>
            <a:ext cx="210207" cy="210207"/>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9" name="Group 19"/>
          <p:cNvGrpSpPr/>
          <p:nvPr/>
        </p:nvGrpSpPr>
        <p:grpSpPr>
          <a:xfrm>
            <a:off x="11523839" y="1340348"/>
            <a:ext cx="210207" cy="210207"/>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2" name="Group 22"/>
          <p:cNvGrpSpPr/>
          <p:nvPr/>
        </p:nvGrpSpPr>
        <p:grpSpPr>
          <a:xfrm>
            <a:off x="13639912" y="654220"/>
            <a:ext cx="210207" cy="210207"/>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24" name="TextBox 2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5" name="Group 25"/>
          <p:cNvGrpSpPr/>
          <p:nvPr/>
        </p:nvGrpSpPr>
        <p:grpSpPr>
          <a:xfrm>
            <a:off x="14575202" y="2156471"/>
            <a:ext cx="210207" cy="210207"/>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7" name="TextBox 2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8" name="Group 28"/>
          <p:cNvGrpSpPr/>
          <p:nvPr/>
        </p:nvGrpSpPr>
        <p:grpSpPr>
          <a:xfrm>
            <a:off x="413662" y="2687833"/>
            <a:ext cx="210207" cy="210207"/>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0" name="TextBox 3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sp>
        <p:nvSpPr>
          <p:cNvPr id="31" name="Freeform 31"/>
          <p:cNvSpPr/>
          <p:nvPr/>
        </p:nvSpPr>
        <p:spPr>
          <a:xfrm rot="256394">
            <a:off x="16993334" y="8077239"/>
            <a:ext cx="690949" cy="658286"/>
          </a:xfrm>
          <a:custGeom>
            <a:avLst/>
            <a:gdLst/>
            <a:ahLst/>
            <a:cxnLst/>
            <a:rect l="l" t="t" r="r" b="b"/>
            <a:pathLst>
              <a:path w="690949" h="658286">
                <a:moveTo>
                  <a:pt x="0" y="0"/>
                </a:moveTo>
                <a:lnTo>
                  <a:pt x="690949" y="0"/>
                </a:lnTo>
                <a:lnTo>
                  <a:pt x="690949" y="658286"/>
                </a:lnTo>
                <a:lnTo>
                  <a:pt x="0" y="65828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a:ln cap="sq">
            <a:noFill/>
            <a:prstDash val="solid"/>
            <a:miter/>
          </a:ln>
        </p:spPr>
      </p:sp>
      <p:grpSp>
        <p:nvGrpSpPr>
          <p:cNvPr id="32" name="Group 32"/>
          <p:cNvGrpSpPr/>
          <p:nvPr/>
        </p:nvGrpSpPr>
        <p:grpSpPr>
          <a:xfrm>
            <a:off x="11807049" y="8737005"/>
            <a:ext cx="210207" cy="210207"/>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34" name="TextBox 3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5" name="Group 35"/>
          <p:cNvGrpSpPr/>
          <p:nvPr/>
        </p:nvGrpSpPr>
        <p:grpSpPr>
          <a:xfrm>
            <a:off x="7694581" y="3135996"/>
            <a:ext cx="210207" cy="210207"/>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8" name="Group 38"/>
          <p:cNvGrpSpPr/>
          <p:nvPr/>
        </p:nvGrpSpPr>
        <p:grpSpPr>
          <a:xfrm>
            <a:off x="8933793" y="1235245"/>
            <a:ext cx="210207" cy="210207"/>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40" name="TextBox 4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1" name="Group 41"/>
          <p:cNvGrpSpPr/>
          <p:nvPr/>
        </p:nvGrpSpPr>
        <p:grpSpPr>
          <a:xfrm>
            <a:off x="9406965" y="8103128"/>
            <a:ext cx="210207" cy="210207"/>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3" name="TextBox 4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sp>
        <p:nvSpPr>
          <p:cNvPr id="45" name="Freeform 45"/>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6">
              <a:extLst>
                <a:ext uri="{96DAC541-7B7A-43D3-8B79-37D633B846F1}">
                  <asvg:svgBlip xmlns="" xmlns:asvg="http://schemas.microsoft.com/office/drawing/2016/SVG/main" r:embed="rId9"/>
                </a:ext>
              </a:extLst>
            </a:blip>
            <a:stretch>
              <a:fillRect/>
            </a:stretch>
          </a:blipFill>
        </p:spPr>
      </p:sp>
      <p:sp>
        <p:nvSpPr>
          <p:cNvPr id="46" name="Freeform 46"/>
          <p:cNvSpPr/>
          <p:nvPr/>
        </p:nvSpPr>
        <p:spPr>
          <a:xfrm flipV="1">
            <a:off x="-538641" y="8455721"/>
            <a:ext cx="3461259" cy="1605159"/>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6">
              <a:extLst>
                <a:ext uri="{96DAC541-7B7A-43D3-8B79-37D633B846F1}">
                  <asvg:svgBlip xmlns="" xmlns:asvg="http://schemas.microsoft.com/office/drawing/2016/SVG/main" r:embed="rId9"/>
                </a:ext>
              </a:extLst>
            </a:blip>
            <a:stretch>
              <a:fillRect/>
            </a:stretch>
          </a:blipFill>
        </p:spPr>
      </p:sp>
      <p:sp>
        <p:nvSpPr>
          <p:cNvPr id="49" name="TextBox 49"/>
          <p:cNvSpPr txBox="1"/>
          <p:nvPr/>
        </p:nvSpPr>
        <p:spPr>
          <a:xfrm>
            <a:off x="1028700" y="870924"/>
            <a:ext cx="13955646" cy="9110186"/>
          </a:xfrm>
          <a:prstGeom prst="rect">
            <a:avLst/>
          </a:prstGeom>
        </p:spPr>
        <p:txBody>
          <a:bodyPr lIns="0" tIns="0" rIns="0" bIns="0" rtlCol="0" anchor="t">
            <a:spAutoFit/>
          </a:bodyPr>
          <a:lstStyle/>
          <a:p>
            <a:pPr algn="just">
              <a:lnSpc>
                <a:spcPts val="3600"/>
              </a:lnSpc>
            </a:pPr>
            <a:r>
              <a:rPr lang="en-US" sz="3000" b="1" dirty="0" smtClean="0">
                <a:solidFill>
                  <a:srgbClr val="535353"/>
                </a:solidFill>
                <a:latin typeface="Bahnschrift" pitchFamily="34" charset="0"/>
              </a:rPr>
              <a:t>4. </a:t>
            </a:r>
            <a:r>
              <a:rPr lang="en-US" sz="3000" b="1" dirty="0" err="1" smtClean="0">
                <a:solidFill>
                  <a:srgbClr val="535353"/>
                </a:solidFill>
                <a:latin typeface="Bahnschrift" pitchFamily="34" charset="0"/>
              </a:rPr>
              <a:t>Pengujian</a:t>
            </a:r>
            <a:r>
              <a:rPr lang="en-US" sz="3000" b="1" dirty="0" smtClean="0">
                <a:solidFill>
                  <a:srgbClr val="535353"/>
                </a:solidFill>
                <a:latin typeface="Bahnschrift" pitchFamily="34" charset="0"/>
              </a:rPr>
              <a:t> </a:t>
            </a:r>
            <a:r>
              <a:rPr lang="en-US" sz="3000" b="1" dirty="0" err="1">
                <a:solidFill>
                  <a:srgbClr val="535353"/>
                </a:solidFill>
                <a:latin typeface="Bahnschrift" pitchFamily="34" charset="0"/>
              </a:rPr>
              <a:t>Sistem</a:t>
            </a:r>
            <a:r>
              <a:rPr lang="en-US" sz="3000" b="1" dirty="0">
                <a:solidFill>
                  <a:srgbClr val="535353"/>
                </a:solidFill>
                <a:latin typeface="Bahnschrift" pitchFamily="34" charset="0"/>
              </a:rPr>
              <a:t> </a:t>
            </a:r>
            <a:r>
              <a:rPr lang="en-US" sz="3000" b="1" dirty="0" smtClean="0">
                <a:solidFill>
                  <a:srgbClr val="535353"/>
                </a:solidFill>
                <a:latin typeface="Bahnschrift" pitchFamily="34" charset="0"/>
              </a:rPr>
              <a:t>Real-Time</a:t>
            </a:r>
          </a:p>
          <a:p>
            <a:pPr marL="457200" indent="-457200" algn="just">
              <a:lnSpc>
                <a:spcPts val="3600"/>
              </a:lnSpc>
              <a:buFont typeface="Arial" pitchFamily="34" charset="0"/>
              <a:buChar char="•"/>
            </a:pPr>
            <a:r>
              <a:rPr lang="id-ID" sz="3200" dirty="0"/>
              <a:t>Sifat asinkron dan tergantung waktu yang ada pada banyak aplikasi real time menambahkan elemen baru yang sulit dan potensial untuk bauran pengujian-waktu. </a:t>
            </a:r>
            <a:endParaRPr lang="en-US" sz="3200" dirty="0" smtClean="0"/>
          </a:p>
          <a:p>
            <a:pPr marL="457200" indent="-457200" algn="just">
              <a:lnSpc>
                <a:spcPts val="3600"/>
              </a:lnSpc>
              <a:buFont typeface="Arial" pitchFamily="34" charset="0"/>
              <a:buChar char="•"/>
            </a:pPr>
            <a:r>
              <a:rPr lang="id-ID" sz="3200" dirty="0"/>
              <a:t>Tidak hanya desainer teset case yang harus memeprtimbangkan test case balck box dan white box tetapi juga penanganan kejadian (yaitu pemrosesan interupsi), timing data dan paralelisme tugas-tugas (proses) yang menangani </a:t>
            </a:r>
            <a:r>
              <a:rPr lang="id-ID" sz="3200" dirty="0" smtClean="0"/>
              <a:t>data</a:t>
            </a:r>
            <a:endParaRPr lang="en-US" sz="3200" dirty="0" smtClean="0"/>
          </a:p>
          <a:p>
            <a:pPr marL="457200" indent="-457200" algn="just">
              <a:buFont typeface="Arial" pitchFamily="34" charset="0"/>
              <a:buChar char="•"/>
            </a:pPr>
            <a:r>
              <a:rPr lang="id-ID" sz="3200" dirty="0"/>
              <a:t>Hubungan erat perangkat lunak real time dan lingkungan perangkat kerasnya dapat juga menyebabkan pengaruh kegagalan perangkat keras pada pemrosesasn perangkat lunak. Kesalahan semacam itu dapat sangat sulit untuk bersimulasi secara </a:t>
            </a:r>
            <a:r>
              <a:rPr lang="id-ID" sz="3200" dirty="0" smtClean="0"/>
              <a:t>realistis.</a:t>
            </a:r>
            <a:r>
              <a:rPr lang="en-US" sz="3200" dirty="0"/>
              <a:t> </a:t>
            </a:r>
            <a:r>
              <a:rPr lang="id-ID" sz="3200" dirty="0" smtClean="0"/>
              <a:t>Metode </a:t>
            </a:r>
            <a:r>
              <a:rPr lang="id-ID" sz="3200" dirty="0"/>
              <a:t>desain test case yang komprehensif untuks istem real time harus berkembang. Tetapi strategi emapat langkah berikut dapat diusulkan </a:t>
            </a:r>
            <a:r>
              <a:rPr lang="id-ID" sz="3200" dirty="0" smtClean="0"/>
              <a:t>:</a:t>
            </a:r>
            <a:endParaRPr lang="en-US" sz="3200" dirty="0" smtClean="0"/>
          </a:p>
          <a:p>
            <a:pPr marL="971550" lvl="1" indent="-514350" algn="just">
              <a:buFont typeface="+mj-lt"/>
              <a:buAutoNum type="arabicPeriod"/>
            </a:pPr>
            <a:r>
              <a:rPr lang="id-ID" sz="3200" b="1" dirty="0"/>
              <a:t>Pengujian tugas</a:t>
            </a:r>
            <a:r>
              <a:rPr lang="id-ID" sz="3200" dirty="0"/>
              <a:t>. Langkah pertama dalam pengujian perangkat lunak real time adalah menguji masing-masing tugas secara independen, yaitu pengujian white box dan black box yang didesain dan dieksekusi secara independen bagi masing-masing tugas. Masing-masing tugas dieksekusi secara independen selama pengujian ni. Pengujian tugas mengungkap kesalahan di dalam logika dan fungsi, tetapi tidak akan mengungkap timing atau kesalahan tingkah laku.</a:t>
            </a:r>
            <a:endParaRPr lang="en-US" sz="3200" dirty="0"/>
          </a:p>
          <a:p>
            <a:pPr marL="457200" indent="-457200" algn="just">
              <a:lnSpc>
                <a:spcPts val="3600"/>
              </a:lnSpc>
              <a:buFont typeface="Arial" pitchFamily="34" charset="0"/>
              <a:buChar char="•"/>
            </a:pPr>
            <a:endParaRPr lang="en-US" sz="3000" b="1" dirty="0">
              <a:solidFill>
                <a:srgbClr val="535353"/>
              </a:solidFill>
              <a:latin typeface="Bahnschrift" pitchFamily="34" charset="0"/>
            </a:endParaRPr>
          </a:p>
        </p:txBody>
      </p:sp>
    </p:spTree>
    <p:extLst>
      <p:ext uri="{BB962C8B-B14F-4D97-AF65-F5344CB8AC3E}">
        <p14:creationId xmlns:p14="http://schemas.microsoft.com/office/powerpoint/2010/main" val="1392932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DFA"/>
        </a:solidFill>
        <a:effectLst/>
      </p:bgPr>
    </p:bg>
    <p:spTree>
      <p:nvGrpSpPr>
        <p:cNvPr id="1" name=""/>
        <p:cNvGrpSpPr/>
        <p:nvPr/>
      </p:nvGrpSpPr>
      <p:grpSpPr>
        <a:xfrm>
          <a:off x="0" y="0"/>
          <a:ext cx="0" cy="0"/>
          <a:chOff x="0" y="0"/>
          <a:chExt cx="0" cy="0"/>
        </a:xfrm>
      </p:grpSpPr>
      <p:sp>
        <p:nvSpPr>
          <p:cNvPr id="2" name="Freeform 2"/>
          <p:cNvSpPr/>
          <p:nvPr/>
        </p:nvSpPr>
        <p:spPr>
          <a:xfrm>
            <a:off x="-731723" y="-1717585"/>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0" y="1177627"/>
            <a:ext cx="17602745" cy="8883253"/>
          </a:xfrm>
          <a:custGeom>
            <a:avLst/>
            <a:gdLst/>
            <a:ahLst/>
            <a:cxnLst/>
            <a:rect l="l" t="t" r="r" b="b"/>
            <a:pathLst>
              <a:path w="14621190" h="7948611">
                <a:moveTo>
                  <a:pt x="0" y="0"/>
                </a:moveTo>
                <a:lnTo>
                  <a:pt x="14621191" y="0"/>
                </a:lnTo>
                <a:lnTo>
                  <a:pt x="14621191" y="7948611"/>
                </a:lnTo>
                <a:lnTo>
                  <a:pt x="0" y="7948611"/>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6" name="Freeform 6"/>
          <p:cNvSpPr/>
          <p:nvPr/>
        </p:nvSpPr>
        <p:spPr>
          <a:xfrm flipV="1">
            <a:off x="-538641" y="9162648"/>
            <a:ext cx="3461259" cy="898231"/>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7" name="Freeform 7"/>
          <p:cNvSpPr/>
          <p:nvPr/>
        </p:nvSpPr>
        <p:spPr>
          <a:xfrm rot="1077083">
            <a:off x="15317295" y="9024026"/>
            <a:ext cx="695336" cy="662466"/>
          </a:xfrm>
          <a:custGeom>
            <a:avLst/>
            <a:gdLst/>
            <a:ahLst/>
            <a:cxnLst/>
            <a:rect l="l" t="t" r="r" b="b"/>
            <a:pathLst>
              <a:path w="695336" h="662466">
                <a:moveTo>
                  <a:pt x="0" y="0"/>
                </a:moveTo>
                <a:lnTo>
                  <a:pt x="695337" y="0"/>
                </a:lnTo>
                <a:lnTo>
                  <a:pt x="695337" y="662466"/>
                </a:lnTo>
                <a:lnTo>
                  <a:pt x="0" y="662466"/>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a:ln cap="sq">
            <a:noFill/>
            <a:prstDash val="solid"/>
            <a:miter/>
          </a:ln>
        </p:spPr>
      </p:sp>
      <p:grpSp>
        <p:nvGrpSpPr>
          <p:cNvPr id="8" name="Group 8"/>
          <p:cNvGrpSpPr/>
          <p:nvPr/>
        </p:nvGrpSpPr>
        <p:grpSpPr>
          <a:xfrm>
            <a:off x="923597" y="6998243"/>
            <a:ext cx="210207" cy="21020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3283169" y="1134403"/>
            <a:ext cx="210207" cy="21020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7259300" y="8952442"/>
            <a:ext cx="210207" cy="21020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5879784" y="9567315"/>
            <a:ext cx="210207" cy="210207"/>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11523839" y="1340348"/>
            <a:ext cx="210207" cy="210207"/>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2" name="Group 32"/>
          <p:cNvGrpSpPr/>
          <p:nvPr/>
        </p:nvGrpSpPr>
        <p:grpSpPr>
          <a:xfrm>
            <a:off x="413662" y="2687833"/>
            <a:ext cx="210207" cy="210207"/>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4" name="TextBox 3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5" name="Group 35"/>
          <p:cNvGrpSpPr/>
          <p:nvPr/>
        </p:nvGrpSpPr>
        <p:grpSpPr>
          <a:xfrm>
            <a:off x="11096596" y="9355259"/>
            <a:ext cx="210207" cy="210207"/>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8" name="Group 38"/>
          <p:cNvGrpSpPr/>
          <p:nvPr/>
        </p:nvGrpSpPr>
        <p:grpSpPr>
          <a:xfrm>
            <a:off x="14129076" y="9777521"/>
            <a:ext cx="210207" cy="210207"/>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40" name="TextBox 4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1" name="Group 41"/>
          <p:cNvGrpSpPr/>
          <p:nvPr/>
        </p:nvGrpSpPr>
        <p:grpSpPr>
          <a:xfrm>
            <a:off x="713390" y="5669002"/>
            <a:ext cx="210207" cy="210207"/>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3" name="TextBox 4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4" name="Group 44"/>
          <p:cNvGrpSpPr/>
          <p:nvPr/>
        </p:nvGrpSpPr>
        <p:grpSpPr>
          <a:xfrm>
            <a:off x="17392538" y="5563899"/>
            <a:ext cx="210207" cy="210207"/>
            <a:chOff x="0" y="0"/>
            <a:chExt cx="812800" cy="812800"/>
          </a:xfrm>
        </p:grpSpPr>
        <p:sp>
          <p:nvSpPr>
            <p:cNvPr id="45" name="Freeform 4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46" name="TextBox 4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7" name="Freeform 47"/>
          <p:cNvSpPr/>
          <p:nvPr/>
        </p:nvSpPr>
        <p:spPr>
          <a:xfrm>
            <a:off x="-163351" y="25828"/>
            <a:ext cx="7867800" cy="1192244"/>
          </a:xfrm>
          <a:custGeom>
            <a:avLst/>
            <a:gdLst/>
            <a:ahLst/>
            <a:cxnLst/>
            <a:rect l="l" t="t" r="r" b="b"/>
            <a:pathLst>
              <a:path w="6293360" h="2002433">
                <a:moveTo>
                  <a:pt x="0" y="0"/>
                </a:moveTo>
                <a:lnTo>
                  <a:pt x="6293359" y="0"/>
                </a:lnTo>
                <a:lnTo>
                  <a:pt x="6293359" y="2002432"/>
                </a:lnTo>
                <a:lnTo>
                  <a:pt x="0" y="2002432"/>
                </a:lnTo>
                <a:lnTo>
                  <a:pt x="0" y="0"/>
                </a:lnTo>
                <a:close/>
              </a:path>
            </a:pathLst>
          </a:custGeom>
          <a:solidFill>
            <a:schemeClr val="accent1">
              <a:lumMod val="20000"/>
              <a:lumOff val="80000"/>
            </a:schemeClr>
          </a:solidFill>
          <a:ln>
            <a:solidFill>
              <a:schemeClr val="bg1"/>
            </a:solidFill>
          </a:ln>
        </p:spPr>
      </p:sp>
      <p:sp>
        <p:nvSpPr>
          <p:cNvPr id="48" name="TextBox 48"/>
          <p:cNvSpPr txBox="1"/>
          <p:nvPr/>
        </p:nvSpPr>
        <p:spPr>
          <a:xfrm>
            <a:off x="120708" y="110075"/>
            <a:ext cx="7299681" cy="1107996"/>
          </a:xfrm>
          <a:prstGeom prst="rect">
            <a:avLst/>
          </a:prstGeom>
        </p:spPr>
        <p:txBody>
          <a:bodyPr lIns="0" tIns="0" rIns="0" bIns="0" rtlCol="0" anchor="t">
            <a:spAutoFit/>
          </a:bodyPr>
          <a:lstStyle/>
          <a:p>
            <a:r>
              <a:rPr lang="en-US" sz="3600" b="1" dirty="0">
                <a:latin typeface="Times New Roman" pitchFamily="18" charset="0"/>
                <a:cs typeface="Times New Roman" pitchFamily="18" charset="0"/>
              </a:rPr>
              <a:t>TEST SYSTEM ARCHITECTURE, CASES &amp; COVERAGE</a:t>
            </a:r>
          </a:p>
        </p:txBody>
      </p:sp>
      <p:sp>
        <p:nvSpPr>
          <p:cNvPr id="50" name="TextBox 50"/>
          <p:cNvSpPr txBox="1"/>
          <p:nvPr/>
        </p:nvSpPr>
        <p:spPr>
          <a:xfrm>
            <a:off x="1473181" y="1783807"/>
            <a:ext cx="14986019" cy="7879080"/>
          </a:xfrm>
          <a:prstGeom prst="rect">
            <a:avLst/>
          </a:prstGeom>
        </p:spPr>
        <p:txBody>
          <a:bodyPr wrap="square" lIns="0" tIns="0" rIns="0" bIns="0" rtlCol="0" anchor="t">
            <a:spAutoFit/>
          </a:bodyPr>
          <a:lstStyle/>
          <a:p>
            <a:pPr algn="just"/>
            <a:r>
              <a:rPr lang="en-US" sz="3200" dirty="0" err="1">
                <a:latin typeface="Bahnschrift" pitchFamily="34" charset="0"/>
              </a:rPr>
              <a:t>Pada</a:t>
            </a:r>
            <a:r>
              <a:rPr lang="en-US" sz="3200" dirty="0">
                <a:latin typeface="Bahnschrift" pitchFamily="34" charset="0"/>
              </a:rPr>
              <a:t> proses </a:t>
            </a:r>
            <a:r>
              <a:rPr lang="en-US" sz="3200" dirty="0" err="1">
                <a:latin typeface="Bahnschrift" pitchFamily="34" charset="0"/>
              </a:rPr>
              <a:t>perangkat</a:t>
            </a:r>
            <a:r>
              <a:rPr lang="en-US" sz="3200" dirty="0">
                <a:latin typeface="Bahnschrift" pitchFamily="34" charset="0"/>
              </a:rPr>
              <a:t> </a:t>
            </a:r>
            <a:r>
              <a:rPr lang="en-US" sz="3200" dirty="0" err="1">
                <a:latin typeface="Bahnschrift" pitchFamily="34" charset="0"/>
              </a:rPr>
              <a:t>lunak</a:t>
            </a:r>
            <a:r>
              <a:rPr lang="en-US" sz="3200" dirty="0">
                <a:latin typeface="Bahnschrift" pitchFamily="34" charset="0"/>
              </a:rPr>
              <a:t>, </a:t>
            </a:r>
            <a:r>
              <a:rPr lang="en-US" sz="3200" dirty="0" err="1">
                <a:latin typeface="Bahnschrift" pitchFamily="34" charset="0"/>
              </a:rPr>
              <a:t>perekayasa</a:t>
            </a:r>
            <a:r>
              <a:rPr lang="en-US" sz="3200" dirty="0">
                <a:latin typeface="Bahnschrift" pitchFamily="34" charset="0"/>
              </a:rPr>
              <a:t> </a:t>
            </a:r>
            <a:r>
              <a:rPr lang="en-US" sz="3200" dirty="0" err="1">
                <a:latin typeface="Bahnschrift" pitchFamily="34" charset="0"/>
              </a:rPr>
              <a:t>pertama</a:t>
            </a:r>
            <a:r>
              <a:rPr lang="en-US" sz="3200" dirty="0">
                <a:latin typeface="Bahnschrift" pitchFamily="34" charset="0"/>
              </a:rPr>
              <a:t>-tama </a:t>
            </a:r>
            <a:r>
              <a:rPr lang="en-US" sz="3200" dirty="0" err="1">
                <a:latin typeface="Bahnschrift" pitchFamily="34" charset="0"/>
              </a:rPr>
              <a:t>berusaha</a:t>
            </a:r>
            <a:r>
              <a:rPr lang="en-US" sz="3200" dirty="0">
                <a:latin typeface="Bahnschrift" pitchFamily="34" charset="0"/>
              </a:rPr>
              <a:t> </a:t>
            </a:r>
            <a:r>
              <a:rPr lang="en-US" sz="3200" dirty="0" err="1">
                <a:latin typeface="Bahnschrift" pitchFamily="34" charset="0"/>
              </a:rPr>
              <a:t>membangun</a:t>
            </a:r>
            <a:r>
              <a:rPr lang="en-US" sz="3200" dirty="0">
                <a:latin typeface="Bahnschrift" pitchFamily="34" charset="0"/>
              </a:rPr>
              <a:t> </a:t>
            </a:r>
            <a:r>
              <a:rPr lang="en-US" sz="3200" dirty="0" err="1">
                <a:latin typeface="Bahnschrift" pitchFamily="34" charset="0"/>
              </a:rPr>
              <a:t>perangkat</a:t>
            </a:r>
            <a:r>
              <a:rPr lang="en-US" sz="3200" dirty="0">
                <a:latin typeface="Bahnschrift" pitchFamily="34" charset="0"/>
              </a:rPr>
              <a:t> </a:t>
            </a:r>
            <a:r>
              <a:rPr lang="en-US" sz="3200" dirty="0" err="1">
                <a:latin typeface="Bahnschrift" pitchFamily="34" charset="0"/>
              </a:rPr>
              <a:t>lunak</a:t>
            </a:r>
            <a:r>
              <a:rPr lang="en-US" sz="3200" dirty="0">
                <a:latin typeface="Bahnschrift" pitchFamily="34" charset="0"/>
              </a:rPr>
              <a:t> </a:t>
            </a:r>
            <a:r>
              <a:rPr lang="en-US" sz="3200" dirty="0" err="1">
                <a:latin typeface="Bahnschrift" pitchFamily="34" charset="0"/>
              </a:rPr>
              <a:t>dari</a:t>
            </a:r>
            <a:r>
              <a:rPr lang="en-US" sz="3200" dirty="0">
                <a:latin typeface="Bahnschrift" pitchFamily="34" charset="0"/>
              </a:rPr>
              <a:t> </a:t>
            </a:r>
            <a:r>
              <a:rPr lang="en-US" sz="3200" dirty="0" err="1">
                <a:latin typeface="Bahnschrift" pitchFamily="34" charset="0"/>
              </a:rPr>
              <a:t>konsep</a:t>
            </a:r>
            <a:r>
              <a:rPr lang="en-US" sz="3200" dirty="0">
                <a:latin typeface="Bahnschrift" pitchFamily="34" charset="0"/>
              </a:rPr>
              <a:t> </a:t>
            </a:r>
            <a:r>
              <a:rPr lang="en-US" sz="3200" dirty="0" err="1">
                <a:latin typeface="Bahnschrift" pitchFamily="34" charset="0"/>
              </a:rPr>
              <a:t>abstrak</a:t>
            </a:r>
            <a:r>
              <a:rPr lang="en-US" sz="3200" dirty="0">
                <a:latin typeface="Bahnschrift" pitchFamily="34" charset="0"/>
              </a:rPr>
              <a:t> </a:t>
            </a:r>
            <a:r>
              <a:rPr lang="en-US" sz="3200" dirty="0" err="1">
                <a:latin typeface="Bahnschrift" pitchFamily="34" charset="0"/>
              </a:rPr>
              <a:t>ke</a:t>
            </a:r>
            <a:r>
              <a:rPr lang="en-US" sz="3200" dirty="0">
                <a:latin typeface="Bahnschrift" pitchFamily="34" charset="0"/>
              </a:rPr>
              <a:t> </a:t>
            </a:r>
            <a:r>
              <a:rPr lang="en-US" sz="3200" dirty="0" err="1">
                <a:latin typeface="Bahnschrift" pitchFamily="34" charset="0"/>
              </a:rPr>
              <a:t>implementasi</a:t>
            </a:r>
            <a:r>
              <a:rPr lang="en-US" sz="3200" dirty="0">
                <a:latin typeface="Bahnschrift" pitchFamily="34" charset="0"/>
              </a:rPr>
              <a:t> yang </a:t>
            </a:r>
            <a:r>
              <a:rPr lang="en-US" sz="3200" dirty="0" err="1">
                <a:latin typeface="Bahnschrift" pitchFamily="34" charset="0"/>
              </a:rPr>
              <a:t>dapat</a:t>
            </a:r>
            <a:r>
              <a:rPr lang="en-US" sz="3200" dirty="0">
                <a:latin typeface="Bahnschrift" pitchFamily="34" charset="0"/>
              </a:rPr>
              <a:t> </a:t>
            </a:r>
            <a:r>
              <a:rPr lang="en-US" sz="3200" dirty="0" err="1">
                <a:latin typeface="Bahnschrift" pitchFamily="34" charset="0"/>
              </a:rPr>
              <a:t>dilihat</a:t>
            </a:r>
            <a:r>
              <a:rPr lang="en-US" sz="3200" dirty="0">
                <a:latin typeface="Bahnschrift" pitchFamily="34" charset="0"/>
              </a:rPr>
              <a:t>, </a:t>
            </a:r>
            <a:r>
              <a:rPr lang="en-US" sz="3200" dirty="0" err="1">
                <a:latin typeface="Bahnschrift" pitchFamily="34" charset="0"/>
              </a:rPr>
              <a:t>baru</a:t>
            </a:r>
            <a:r>
              <a:rPr lang="en-US" sz="3200" dirty="0">
                <a:latin typeface="Bahnschrift" pitchFamily="34" charset="0"/>
              </a:rPr>
              <a:t> </a:t>
            </a:r>
            <a:r>
              <a:rPr lang="en-US" sz="3200" dirty="0" err="1">
                <a:latin typeface="Bahnschrift" pitchFamily="34" charset="0"/>
              </a:rPr>
              <a:t>dilakukan</a:t>
            </a:r>
            <a:r>
              <a:rPr lang="en-US" sz="3200" dirty="0">
                <a:latin typeface="Bahnschrift" pitchFamily="34" charset="0"/>
              </a:rPr>
              <a:t> </a:t>
            </a:r>
            <a:r>
              <a:rPr lang="en-US" sz="3200" dirty="0" err="1">
                <a:latin typeface="Bahnschrift" pitchFamily="34" charset="0"/>
              </a:rPr>
              <a:t>pengujian</a:t>
            </a:r>
            <a:r>
              <a:rPr lang="en-US" sz="3200" dirty="0">
                <a:latin typeface="Bahnschrift" pitchFamily="34" charset="0"/>
              </a:rPr>
              <a:t>. </a:t>
            </a:r>
            <a:r>
              <a:rPr lang="en-US" sz="3200" dirty="0" err="1">
                <a:latin typeface="Bahnschrift" pitchFamily="34" charset="0"/>
              </a:rPr>
              <a:t>Perekayasa</a:t>
            </a:r>
            <a:r>
              <a:rPr lang="en-US" sz="3200" dirty="0">
                <a:latin typeface="Bahnschrift" pitchFamily="34" charset="0"/>
              </a:rPr>
              <a:t> </a:t>
            </a:r>
            <a:r>
              <a:rPr lang="en-US" sz="3200" dirty="0" err="1">
                <a:latin typeface="Bahnschrift" pitchFamily="34" charset="0"/>
              </a:rPr>
              <a:t>menciptakan</a:t>
            </a:r>
            <a:r>
              <a:rPr lang="en-US" sz="3200" dirty="0">
                <a:latin typeface="Bahnschrift" pitchFamily="34" charset="0"/>
              </a:rPr>
              <a:t> </a:t>
            </a:r>
            <a:r>
              <a:rPr lang="en-US" sz="3200" dirty="0" err="1">
                <a:latin typeface="Bahnschrift" pitchFamily="34" charset="0"/>
              </a:rPr>
              <a:t>sederetan</a:t>
            </a:r>
            <a:r>
              <a:rPr lang="en-US" sz="3200" dirty="0">
                <a:latin typeface="Bahnschrift" pitchFamily="34" charset="0"/>
              </a:rPr>
              <a:t> test case yang </a:t>
            </a:r>
            <a:r>
              <a:rPr lang="en-US" sz="3200" dirty="0" err="1">
                <a:latin typeface="Bahnschrift" pitchFamily="34" charset="0"/>
              </a:rPr>
              <a:t>dimaksudkan</a:t>
            </a:r>
            <a:r>
              <a:rPr lang="en-US" sz="3200" dirty="0">
                <a:latin typeface="Bahnschrift" pitchFamily="34" charset="0"/>
              </a:rPr>
              <a:t> </a:t>
            </a:r>
            <a:r>
              <a:rPr lang="en-US" sz="3200" dirty="0" err="1">
                <a:latin typeface="Bahnschrift" pitchFamily="34" charset="0"/>
              </a:rPr>
              <a:t>untuk</a:t>
            </a:r>
            <a:r>
              <a:rPr lang="en-US" sz="3200" dirty="0">
                <a:latin typeface="Bahnschrift" pitchFamily="34" charset="0"/>
              </a:rPr>
              <a:t> “</a:t>
            </a:r>
            <a:r>
              <a:rPr lang="en-US" sz="3200" dirty="0" err="1">
                <a:latin typeface="Bahnschrift" pitchFamily="34" charset="0"/>
              </a:rPr>
              <a:t>membongkar</a:t>
            </a:r>
            <a:r>
              <a:rPr lang="en-US" sz="3200" dirty="0">
                <a:latin typeface="Bahnschrift" pitchFamily="34" charset="0"/>
              </a:rPr>
              <a:t>” </a:t>
            </a:r>
            <a:r>
              <a:rPr lang="en-US" sz="3200" dirty="0" err="1">
                <a:latin typeface="Bahnschrift" pitchFamily="34" charset="0"/>
              </a:rPr>
              <a:t>perangkat</a:t>
            </a:r>
            <a:r>
              <a:rPr lang="en-US" sz="3200" dirty="0">
                <a:latin typeface="Bahnschrift" pitchFamily="34" charset="0"/>
              </a:rPr>
              <a:t> </a:t>
            </a:r>
            <a:r>
              <a:rPr lang="en-US" sz="3200" dirty="0" err="1">
                <a:latin typeface="Bahnschrift" pitchFamily="34" charset="0"/>
              </a:rPr>
              <a:t>lunak</a:t>
            </a:r>
            <a:r>
              <a:rPr lang="en-US" sz="3200" dirty="0">
                <a:latin typeface="Bahnschrift" pitchFamily="34" charset="0"/>
              </a:rPr>
              <a:t> yang </a:t>
            </a:r>
            <a:r>
              <a:rPr lang="en-US" sz="3200" dirty="0" err="1">
                <a:latin typeface="Bahnschrift" pitchFamily="34" charset="0"/>
              </a:rPr>
              <a:t>sudah</a:t>
            </a:r>
            <a:r>
              <a:rPr lang="en-US" sz="3200" dirty="0">
                <a:latin typeface="Bahnschrift" pitchFamily="34" charset="0"/>
              </a:rPr>
              <a:t> </a:t>
            </a:r>
            <a:r>
              <a:rPr lang="en-US" sz="3200" dirty="0" err="1">
                <a:latin typeface="Bahnschrift" pitchFamily="34" charset="0"/>
              </a:rPr>
              <a:t>dibangun</a:t>
            </a:r>
            <a:r>
              <a:rPr lang="en-US" sz="3200" dirty="0">
                <a:latin typeface="Bahnschrift" pitchFamily="34" charset="0"/>
              </a:rPr>
              <a:t>. </a:t>
            </a:r>
            <a:r>
              <a:rPr lang="en-US" sz="3200" dirty="0" err="1">
                <a:latin typeface="Bahnschrift" pitchFamily="34" charset="0"/>
              </a:rPr>
              <a:t>Pada</a:t>
            </a:r>
            <a:r>
              <a:rPr lang="en-US" sz="3200" dirty="0">
                <a:latin typeface="Bahnschrift" pitchFamily="34" charset="0"/>
              </a:rPr>
              <a:t> </a:t>
            </a:r>
            <a:r>
              <a:rPr lang="en-US" sz="3200" dirty="0" err="1">
                <a:latin typeface="Bahnschrift" pitchFamily="34" charset="0"/>
              </a:rPr>
              <a:t>dasarnya</a:t>
            </a:r>
            <a:r>
              <a:rPr lang="en-US" sz="3200" dirty="0">
                <a:latin typeface="Bahnschrift" pitchFamily="34" charset="0"/>
              </a:rPr>
              <a:t>, </a:t>
            </a:r>
            <a:r>
              <a:rPr lang="en-US" sz="3200" dirty="0" err="1">
                <a:latin typeface="Bahnschrift" pitchFamily="34" charset="0"/>
              </a:rPr>
              <a:t>pengujian</a:t>
            </a:r>
            <a:r>
              <a:rPr lang="en-US" sz="3200" dirty="0">
                <a:latin typeface="Bahnschrift" pitchFamily="34" charset="0"/>
              </a:rPr>
              <a:t> </a:t>
            </a:r>
            <a:r>
              <a:rPr lang="en-US" sz="3200" dirty="0" err="1">
                <a:latin typeface="Bahnschrift" pitchFamily="34" charset="0"/>
              </a:rPr>
              <a:t>merupakan</a:t>
            </a:r>
            <a:r>
              <a:rPr lang="en-US" sz="3200" dirty="0">
                <a:latin typeface="Bahnschrift" pitchFamily="34" charset="0"/>
              </a:rPr>
              <a:t> </a:t>
            </a:r>
            <a:r>
              <a:rPr lang="en-US" sz="3200" dirty="0" err="1">
                <a:latin typeface="Bahnschrift" pitchFamily="34" charset="0"/>
              </a:rPr>
              <a:t>satu</a:t>
            </a:r>
            <a:r>
              <a:rPr lang="en-US" sz="3200" dirty="0">
                <a:latin typeface="Bahnschrift" pitchFamily="34" charset="0"/>
              </a:rPr>
              <a:t> </a:t>
            </a:r>
            <a:r>
              <a:rPr lang="en-US" sz="3200" dirty="0" err="1">
                <a:latin typeface="Bahnschrift" pitchFamily="34" charset="0"/>
              </a:rPr>
              <a:t>langkah</a:t>
            </a:r>
            <a:r>
              <a:rPr lang="en-US" sz="3200" dirty="0">
                <a:latin typeface="Bahnschrift" pitchFamily="34" charset="0"/>
              </a:rPr>
              <a:t> </a:t>
            </a:r>
            <a:r>
              <a:rPr lang="en-US" sz="3200" dirty="0" err="1">
                <a:latin typeface="Bahnschrift" pitchFamily="34" charset="0"/>
              </a:rPr>
              <a:t>dalam</a:t>
            </a:r>
            <a:r>
              <a:rPr lang="en-US" sz="3200" dirty="0">
                <a:latin typeface="Bahnschrift" pitchFamily="34" charset="0"/>
              </a:rPr>
              <a:t> proses </a:t>
            </a:r>
            <a:r>
              <a:rPr lang="en-US" sz="3200" dirty="0" err="1">
                <a:latin typeface="Bahnschrift" pitchFamily="34" charset="0"/>
              </a:rPr>
              <a:t>rekayasa</a:t>
            </a:r>
            <a:r>
              <a:rPr lang="en-US" sz="3200" dirty="0">
                <a:latin typeface="Bahnschrift" pitchFamily="34" charset="0"/>
              </a:rPr>
              <a:t> </a:t>
            </a:r>
            <a:r>
              <a:rPr lang="en-US" sz="3200" dirty="0" err="1">
                <a:latin typeface="Bahnschrift" pitchFamily="34" charset="0"/>
              </a:rPr>
              <a:t>perangkat</a:t>
            </a:r>
            <a:r>
              <a:rPr lang="en-US" sz="3200" dirty="0">
                <a:latin typeface="Bahnschrift" pitchFamily="34" charset="0"/>
              </a:rPr>
              <a:t> </a:t>
            </a:r>
            <a:r>
              <a:rPr lang="en-US" sz="3200" dirty="0" err="1">
                <a:latin typeface="Bahnschrift" pitchFamily="34" charset="0"/>
              </a:rPr>
              <a:t>lunak</a:t>
            </a:r>
            <a:r>
              <a:rPr lang="en-US" sz="3200" dirty="0">
                <a:latin typeface="Bahnschrift" pitchFamily="34" charset="0"/>
              </a:rPr>
              <a:t> yang </a:t>
            </a:r>
            <a:r>
              <a:rPr lang="en-US" sz="3200" dirty="0" err="1">
                <a:latin typeface="Bahnschrift" pitchFamily="34" charset="0"/>
              </a:rPr>
              <a:t>dapat</a:t>
            </a:r>
            <a:r>
              <a:rPr lang="en-US" sz="3200" dirty="0">
                <a:latin typeface="Bahnschrift" pitchFamily="34" charset="0"/>
              </a:rPr>
              <a:t> </a:t>
            </a:r>
            <a:r>
              <a:rPr lang="en-US" sz="3200" dirty="0" err="1">
                <a:latin typeface="Bahnschrift" pitchFamily="34" charset="0"/>
              </a:rPr>
              <a:t>dianggap</a:t>
            </a:r>
            <a:r>
              <a:rPr lang="en-US" sz="3200" dirty="0">
                <a:latin typeface="Bahnschrift" pitchFamily="34" charset="0"/>
              </a:rPr>
              <a:t> (paling </a:t>
            </a:r>
            <a:r>
              <a:rPr lang="en-US" sz="3200" dirty="0" err="1">
                <a:latin typeface="Bahnschrift" pitchFamily="34" charset="0"/>
              </a:rPr>
              <a:t>tidak</a:t>
            </a:r>
            <a:r>
              <a:rPr lang="en-US" sz="3200" dirty="0">
                <a:latin typeface="Bahnschrift" pitchFamily="34" charset="0"/>
              </a:rPr>
              <a:t> </a:t>
            </a:r>
            <a:r>
              <a:rPr lang="en-US" sz="3200" dirty="0" err="1">
                <a:latin typeface="Bahnschrift" pitchFamily="34" charset="0"/>
              </a:rPr>
              <a:t>secara</a:t>
            </a:r>
            <a:r>
              <a:rPr lang="en-US" sz="3200" dirty="0">
                <a:latin typeface="Bahnschrift" pitchFamily="34" charset="0"/>
              </a:rPr>
              <a:t> </a:t>
            </a:r>
            <a:r>
              <a:rPr lang="en-US" sz="3200" dirty="0" err="1">
                <a:latin typeface="Bahnschrift" pitchFamily="34" charset="0"/>
              </a:rPr>
              <a:t>psikologis</a:t>
            </a:r>
            <a:r>
              <a:rPr lang="en-US" sz="3200" dirty="0">
                <a:latin typeface="Bahnschrift" pitchFamily="34" charset="0"/>
              </a:rPr>
              <a:t>) </a:t>
            </a:r>
            <a:r>
              <a:rPr lang="en-US" sz="3200" dirty="0" err="1">
                <a:latin typeface="Bahnschrift" pitchFamily="34" charset="0"/>
              </a:rPr>
              <a:t>sebagai</a:t>
            </a:r>
            <a:r>
              <a:rPr lang="en-US" sz="3200" dirty="0">
                <a:latin typeface="Bahnschrift" pitchFamily="34" charset="0"/>
              </a:rPr>
              <a:t> </a:t>
            </a:r>
            <a:r>
              <a:rPr lang="en-US" sz="3200" dirty="0" err="1">
                <a:latin typeface="Bahnschrift" pitchFamily="34" charset="0"/>
              </a:rPr>
              <a:t>hal</a:t>
            </a:r>
            <a:r>
              <a:rPr lang="en-US" sz="3200" dirty="0">
                <a:latin typeface="Bahnschrift" pitchFamily="34" charset="0"/>
              </a:rPr>
              <a:t> yang </a:t>
            </a:r>
            <a:r>
              <a:rPr lang="en-US" sz="3200" dirty="0" err="1">
                <a:latin typeface="Bahnschrift" pitchFamily="34" charset="0"/>
              </a:rPr>
              <a:t>destruktif</a:t>
            </a:r>
            <a:r>
              <a:rPr lang="en-US" sz="3200" dirty="0">
                <a:latin typeface="Bahnschrift" pitchFamily="34" charset="0"/>
              </a:rPr>
              <a:t> </a:t>
            </a:r>
            <a:r>
              <a:rPr lang="en-US" sz="3200" dirty="0" err="1">
                <a:latin typeface="Bahnschrift" pitchFamily="34" charset="0"/>
              </a:rPr>
              <a:t>daripada</a:t>
            </a:r>
            <a:r>
              <a:rPr lang="en-US" sz="3200" dirty="0">
                <a:latin typeface="Bahnschrift" pitchFamily="34" charset="0"/>
              </a:rPr>
              <a:t> </a:t>
            </a:r>
            <a:r>
              <a:rPr lang="en-US" sz="3200" dirty="0" err="1" smtClean="0">
                <a:latin typeface="Bahnschrift" pitchFamily="34" charset="0"/>
              </a:rPr>
              <a:t>konstruktif</a:t>
            </a:r>
            <a:endParaRPr lang="en-US" sz="3200" dirty="0" smtClean="0">
              <a:latin typeface="Bahnschrift" pitchFamily="34" charset="0"/>
            </a:endParaRPr>
          </a:p>
          <a:p>
            <a:pPr algn="just"/>
            <a:endParaRPr lang="en-US" sz="3200" dirty="0" smtClean="0">
              <a:latin typeface="Bahnschrift" pitchFamily="34" charset="0"/>
            </a:endParaRPr>
          </a:p>
          <a:p>
            <a:pPr algn="just"/>
            <a:r>
              <a:rPr lang="en-US" sz="3600" b="1" dirty="0" smtClean="0">
                <a:latin typeface="Bahnschrift" pitchFamily="34" charset="0"/>
              </a:rPr>
              <a:t>1. </a:t>
            </a:r>
            <a:r>
              <a:rPr lang="en-US" sz="3600" b="1" dirty="0" err="1">
                <a:latin typeface="Bahnschrift" pitchFamily="34" charset="0"/>
              </a:rPr>
              <a:t>Sasaran-sasaran</a:t>
            </a:r>
            <a:r>
              <a:rPr lang="en-US" sz="3600" b="1" dirty="0">
                <a:latin typeface="Bahnschrift" pitchFamily="34" charset="0"/>
              </a:rPr>
              <a:t> </a:t>
            </a:r>
            <a:r>
              <a:rPr lang="en-US" sz="3600" b="1" dirty="0" err="1">
                <a:latin typeface="Bahnschrift" pitchFamily="34" charset="0"/>
              </a:rPr>
              <a:t>pengujian</a:t>
            </a:r>
            <a:r>
              <a:rPr lang="en-US" sz="3600" b="1" dirty="0">
                <a:latin typeface="Bahnschrift" pitchFamily="34" charset="0"/>
              </a:rPr>
              <a:t> </a:t>
            </a:r>
            <a:endParaRPr lang="en-US" sz="3600" b="1" dirty="0" smtClean="0">
              <a:latin typeface="Bahnschrift" pitchFamily="34" charset="0"/>
            </a:endParaRPr>
          </a:p>
          <a:p>
            <a:pPr algn="just"/>
            <a:r>
              <a:rPr lang="en-US" sz="3200" dirty="0" err="1" smtClean="0">
                <a:latin typeface="Bahnschrift" pitchFamily="34" charset="0"/>
              </a:rPr>
              <a:t>Beberapa</a:t>
            </a:r>
            <a:r>
              <a:rPr lang="en-US" sz="3200" dirty="0" smtClean="0">
                <a:latin typeface="Bahnschrift" pitchFamily="34" charset="0"/>
              </a:rPr>
              <a:t> </a:t>
            </a:r>
            <a:r>
              <a:rPr lang="en-US" sz="3200" dirty="0" err="1">
                <a:latin typeface="Bahnschrift" pitchFamily="34" charset="0"/>
              </a:rPr>
              <a:t>sasaran</a:t>
            </a:r>
            <a:r>
              <a:rPr lang="en-US" sz="3200" dirty="0">
                <a:latin typeface="Bahnschrift" pitchFamily="34" charset="0"/>
              </a:rPr>
              <a:t> </a:t>
            </a:r>
            <a:r>
              <a:rPr lang="en-US" sz="3200" dirty="0" err="1">
                <a:latin typeface="Bahnschrift" pitchFamily="34" charset="0"/>
              </a:rPr>
              <a:t>pengujian</a:t>
            </a:r>
            <a:r>
              <a:rPr lang="en-US" sz="3200" dirty="0">
                <a:latin typeface="Bahnschrift" pitchFamily="34" charset="0"/>
              </a:rPr>
              <a:t> </a:t>
            </a:r>
            <a:r>
              <a:rPr lang="en-US" sz="3200" dirty="0" err="1">
                <a:latin typeface="Bahnschrift" pitchFamily="34" charset="0"/>
              </a:rPr>
              <a:t>diantaranya</a:t>
            </a:r>
            <a:r>
              <a:rPr lang="en-US" sz="3200" dirty="0">
                <a:latin typeface="Bahnschrift" pitchFamily="34" charset="0"/>
              </a:rPr>
              <a:t> : </a:t>
            </a:r>
            <a:endParaRPr lang="en-US" sz="3200" dirty="0" smtClean="0">
              <a:latin typeface="Bahnschrift" pitchFamily="34" charset="0"/>
            </a:endParaRPr>
          </a:p>
          <a:p>
            <a:pPr marL="514350" indent="-514350" algn="just">
              <a:buFont typeface="+mj-lt"/>
              <a:buAutoNum type="alphaLcParenR"/>
            </a:pPr>
            <a:r>
              <a:rPr lang="en-US" sz="3200" dirty="0" err="1" smtClean="0">
                <a:latin typeface="Bahnschrift" pitchFamily="34" charset="0"/>
              </a:rPr>
              <a:t>Pengujian</a:t>
            </a:r>
            <a:r>
              <a:rPr lang="en-US" sz="3200" dirty="0" smtClean="0">
                <a:latin typeface="Bahnschrift" pitchFamily="34" charset="0"/>
              </a:rPr>
              <a:t> </a:t>
            </a:r>
            <a:r>
              <a:rPr lang="en-US" sz="3200" dirty="0" err="1">
                <a:latin typeface="Bahnschrift" pitchFamily="34" charset="0"/>
              </a:rPr>
              <a:t>adalah</a:t>
            </a:r>
            <a:r>
              <a:rPr lang="en-US" sz="3200" dirty="0">
                <a:latin typeface="Bahnschrift" pitchFamily="34" charset="0"/>
              </a:rPr>
              <a:t> proses </a:t>
            </a:r>
            <a:r>
              <a:rPr lang="en-US" sz="3200" dirty="0" err="1">
                <a:latin typeface="Bahnschrift" pitchFamily="34" charset="0"/>
              </a:rPr>
              <a:t>eksekusi</a:t>
            </a:r>
            <a:r>
              <a:rPr lang="en-US" sz="3200" dirty="0">
                <a:latin typeface="Bahnschrift" pitchFamily="34" charset="0"/>
              </a:rPr>
              <a:t> </a:t>
            </a:r>
            <a:r>
              <a:rPr lang="en-US" sz="3200" dirty="0" err="1">
                <a:latin typeface="Bahnschrift" pitchFamily="34" charset="0"/>
              </a:rPr>
              <a:t>suatu</a:t>
            </a:r>
            <a:r>
              <a:rPr lang="en-US" sz="3200" dirty="0">
                <a:latin typeface="Bahnschrift" pitchFamily="34" charset="0"/>
              </a:rPr>
              <a:t> program </a:t>
            </a:r>
            <a:r>
              <a:rPr lang="en-US" sz="3200" dirty="0" err="1">
                <a:latin typeface="Bahnschrift" pitchFamily="34" charset="0"/>
              </a:rPr>
              <a:t>dengan</a:t>
            </a:r>
            <a:r>
              <a:rPr lang="en-US" sz="3200" dirty="0">
                <a:latin typeface="Bahnschrift" pitchFamily="34" charset="0"/>
              </a:rPr>
              <a:t> </a:t>
            </a:r>
            <a:r>
              <a:rPr lang="en-US" sz="3200" dirty="0" err="1">
                <a:latin typeface="Bahnschrift" pitchFamily="34" charset="0"/>
              </a:rPr>
              <a:t>maksud</a:t>
            </a:r>
            <a:r>
              <a:rPr lang="en-US" sz="3200" dirty="0">
                <a:latin typeface="Bahnschrift" pitchFamily="34" charset="0"/>
              </a:rPr>
              <a:t> </a:t>
            </a:r>
            <a:r>
              <a:rPr lang="en-US" sz="3200" dirty="0" err="1">
                <a:latin typeface="Bahnschrift" pitchFamily="34" charset="0"/>
              </a:rPr>
              <a:t>menemukan</a:t>
            </a:r>
            <a:r>
              <a:rPr lang="en-US" sz="3200" dirty="0">
                <a:latin typeface="Bahnschrift" pitchFamily="34" charset="0"/>
              </a:rPr>
              <a:t> </a:t>
            </a:r>
            <a:r>
              <a:rPr lang="en-US" sz="3200" dirty="0" err="1">
                <a:latin typeface="Bahnschrift" pitchFamily="34" charset="0"/>
              </a:rPr>
              <a:t>kesalahan</a:t>
            </a:r>
            <a:r>
              <a:rPr lang="en-US" sz="3200" dirty="0">
                <a:latin typeface="Bahnschrift" pitchFamily="34" charset="0"/>
              </a:rPr>
              <a:t> </a:t>
            </a:r>
            <a:endParaRPr lang="en-US" sz="3200" dirty="0" smtClean="0">
              <a:latin typeface="Bahnschrift" pitchFamily="34" charset="0"/>
            </a:endParaRPr>
          </a:p>
          <a:p>
            <a:pPr marL="514350" indent="-514350" algn="just">
              <a:buAutoNum type="alphaLcParenR"/>
            </a:pPr>
            <a:r>
              <a:rPr lang="en-US" sz="3200" dirty="0" smtClean="0">
                <a:latin typeface="Bahnschrift" pitchFamily="34" charset="0"/>
              </a:rPr>
              <a:t>Test </a:t>
            </a:r>
            <a:r>
              <a:rPr lang="en-US" sz="3200" dirty="0">
                <a:latin typeface="Bahnschrift" pitchFamily="34" charset="0"/>
              </a:rPr>
              <a:t>case yang </a:t>
            </a:r>
            <a:r>
              <a:rPr lang="en-US" sz="3200" dirty="0" err="1">
                <a:latin typeface="Bahnschrift" pitchFamily="34" charset="0"/>
              </a:rPr>
              <a:t>baik</a:t>
            </a:r>
            <a:r>
              <a:rPr lang="en-US" sz="3200" dirty="0">
                <a:latin typeface="Bahnschrift" pitchFamily="34" charset="0"/>
              </a:rPr>
              <a:t> </a:t>
            </a:r>
            <a:r>
              <a:rPr lang="en-US" sz="3200" dirty="0" err="1">
                <a:latin typeface="Bahnschrift" pitchFamily="34" charset="0"/>
              </a:rPr>
              <a:t>adalah</a:t>
            </a:r>
            <a:r>
              <a:rPr lang="en-US" sz="3200" dirty="0">
                <a:latin typeface="Bahnschrift" pitchFamily="34" charset="0"/>
              </a:rPr>
              <a:t> test case yang </a:t>
            </a:r>
            <a:r>
              <a:rPr lang="en-US" sz="3200" dirty="0" err="1">
                <a:latin typeface="Bahnschrift" pitchFamily="34" charset="0"/>
              </a:rPr>
              <a:t>memiliki</a:t>
            </a:r>
            <a:r>
              <a:rPr lang="en-US" sz="3200" dirty="0">
                <a:latin typeface="Bahnschrift" pitchFamily="34" charset="0"/>
              </a:rPr>
              <a:t> </a:t>
            </a:r>
            <a:r>
              <a:rPr lang="en-US" sz="3200" dirty="0" err="1">
                <a:latin typeface="Bahnschrift" pitchFamily="34" charset="0"/>
              </a:rPr>
              <a:t>probabilitas</a:t>
            </a:r>
            <a:r>
              <a:rPr lang="en-US" sz="3200" dirty="0">
                <a:latin typeface="Bahnschrift" pitchFamily="34" charset="0"/>
              </a:rPr>
              <a:t> </a:t>
            </a:r>
            <a:r>
              <a:rPr lang="en-US" sz="3200" dirty="0" err="1">
                <a:latin typeface="Bahnschrift" pitchFamily="34" charset="0"/>
              </a:rPr>
              <a:t>tinggi</a:t>
            </a:r>
            <a:r>
              <a:rPr lang="en-US" sz="3200" dirty="0">
                <a:latin typeface="Bahnschrift" pitchFamily="34" charset="0"/>
              </a:rPr>
              <a:t> </a:t>
            </a:r>
            <a:r>
              <a:rPr lang="en-US" sz="3200" dirty="0" err="1">
                <a:latin typeface="Bahnschrift" pitchFamily="34" charset="0"/>
              </a:rPr>
              <a:t>untuk</a:t>
            </a:r>
            <a:r>
              <a:rPr lang="en-US" sz="3200" dirty="0">
                <a:latin typeface="Bahnschrift" pitchFamily="34" charset="0"/>
              </a:rPr>
              <a:t> </a:t>
            </a:r>
            <a:r>
              <a:rPr lang="en-US" sz="3200" dirty="0" err="1">
                <a:latin typeface="Bahnschrift" pitchFamily="34" charset="0"/>
              </a:rPr>
              <a:t>menemukan</a:t>
            </a:r>
            <a:r>
              <a:rPr lang="en-US" sz="3200" dirty="0">
                <a:latin typeface="Bahnschrift" pitchFamily="34" charset="0"/>
              </a:rPr>
              <a:t> </a:t>
            </a:r>
            <a:r>
              <a:rPr lang="en-US" sz="3200" dirty="0" err="1">
                <a:latin typeface="Bahnschrift" pitchFamily="34" charset="0"/>
              </a:rPr>
              <a:t>kesalahan</a:t>
            </a:r>
            <a:r>
              <a:rPr lang="en-US" sz="3200" dirty="0">
                <a:latin typeface="Bahnschrift" pitchFamily="34" charset="0"/>
              </a:rPr>
              <a:t> yang </a:t>
            </a:r>
            <a:r>
              <a:rPr lang="en-US" sz="3200" dirty="0" err="1">
                <a:latin typeface="Bahnschrift" pitchFamily="34" charset="0"/>
              </a:rPr>
              <a:t>belum</a:t>
            </a:r>
            <a:r>
              <a:rPr lang="en-US" sz="3200" dirty="0">
                <a:latin typeface="Bahnschrift" pitchFamily="34" charset="0"/>
              </a:rPr>
              <a:t> </a:t>
            </a:r>
            <a:r>
              <a:rPr lang="en-US" sz="3200" dirty="0" err="1">
                <a:latin typeface="Bahnschrift" pitchFamily="34" charset="0"/>
              </a:rPr>
              <a:t>pernah</a:t>
            </a:r>
            <a:r>
              <a:rPr lang="en-US" sz="3200" dirty="0">
                <a:latin typeface="Bahnschrift" pitchFamily="34" charset="0"/>
              </a:rPr>
              <a:t> </a:t>
            </a:r>
            <a:r>
              <a:rPr lang="en-US" sz="3200" dirty="0" err="1">
                <a:latin typeface="Bahnschrift" pitchFamily="34" charset="0"/>
              </a:rPr>
              <a:t>ditemukan</a:t>
            </a:r>
            <a:r>
              <a:rPr lang="en-US" sz="3200" dirty="0">
                <a:latin typeface="Bahnschrift" pitchFamily="34" charset="0"/>
              </a:rPr>
              <a:t> </a:t>
            </a:r>
            <a:r>
              <a:rPr lang="en-US" sz="3200" dirty="0" err="1">
                <a:latin typeface="Bahnschrift" pitchFamily="34" charset="0"/>
              </a:rPr>
              <a:t>sebelumnya</a:t>
            </a:r>
            <a:r>
              <a:rPr lang="en-US" sz="3200" dirty="0">
                <a:latin typeface="Bahnschrift" pitchFamily="34" charset="0"/>
              </a:rPr>
              <a:t> </a:t>
            </a:r>
          </a:p>
          <a:p>
            <a:pPr marL="514350" indent="-514350" algn="just">
              <a:buAutoNum type="alphaLcParenR"/>
            </a:pPr>
            <a:r>
              <a:rPr lang="en-US" sz="3200" dirty="0" err="1" smtClean="0">
                <a:latin typeface="Bahnschrift" pitchFamily="34" charset="0"/>
              </a:rPr>
              <a:t>Pengujian</a:t>
            </a:r>
            <a:r>
              <a:rPr lang="en-US" sz="3200" dirty="0" smtClean="0">
                <a:latin typeface="Bahnschrift" pitchFamily="34" charset="0"/>
              </a:rPr>
              <a:t> </a:t>
            </a:r>
            <a:r>
              <a:rPr lang="en-US" sz="3200" dirty="0">
                <a:latin typeface="Bahnschrift" pitchFamily="34" charset="0"/>
              </a:rPr>
              <a:t>yang </a:t>
            </a:r>
            <a:r>
              <a:rPr lang="en-US" sz="3200" dirty="0" err="1">
                <a:latin typeface="Bahnschrift" pitchFamily="34" charset="0"/>
              </a:rPr>
              <a:t>sukses</a:t>
            </a:r>
            <a:r>
              <a:rPr lang="en-US" sz="3200" dirty="0">
                <a:latin typeface="Bahnschrift" pitchFamily="34" charset="0"/>
              </a:rPr>
              <a:t> </a:t>
            </a:r>
            <a:r>
              <a:rPr lang="en-US" sz="3200" dirty="0" err="1">
                <a:latin typeface="Bahnschrift" pitchFamily="34" charset="0"/>
              </a:rPr>
              <a:t>adalah</a:t>
            </a:r>
            <a:r>
              <a:rPr lang="en-US" sz="3200" dirty="0">
                <a:latin typeface="Bahnschrift" pitchFamily="34" charset="0"/>
              </a:rPr>
              <a:t> </a:t>
            </a:r>
            <a:r>
              <a:rPr lang="en-US" sz="3200" dirty="0" err="1">
                <a:latin typeface="Bahnschrift" pitchFamily="34" charset="0"/>
              </a:rPr>
              <a:t>pengujian</a:t>
            </a:r>
            <a:r>
              <a:rPr lang="en-US" sz="3200" dirty="0">
                <a:latin typeface="Bahnschrift" pitchFamily="34" charset="0"/>
              </a:rPr>
              <a:t> yang </a:t>
            </a:r>
            <a:r>
              <a:rPr lang="en-US" sz="3200" dirty="0" err="1">
                <a:latin typeface="Bahnschrift" pitchFamily="34" charset="0"/>
              </a:rPr>
              <a:t>mengungkap</a:t>
            </a:r>
            <a:r>
              <a:rPr lang="en-US" sz="3200" dirty="0">
                <a:latin typeface="Bahnschrift" pitchFamily="34" charset="0"/>
              </a:rPr>
              <a:t> </a:t>
            </a:r>
            <a:r>
              <a:rPr lang="en-US" sz="3200" dirty="0" err="1">
                <a:latin typeface="Bahnschrift" pitchFamily="34" charset="0"/>
              </a:rPr>
              <a:t>semua</a:t>
            </a:r>
            <a:r>
              <a:rPr lang="en-US" sz="3200" dirty="0">
                <a:latin typeface="Bahnschrift" pitchFamily="34" charset="0"/>
              </a:rPr>
              <a:t> </a:t>
            </a:r>
            <a:r>
              <a:rPr lang="en-US" sz="3200" dirty="0" err="1">
                <a:latin typeface="Bahnschrift" pitchFamily="34" charset="0"/>
              </a:rPr>
              <a:t>kesalahan</a:t>
            </a:r>
            <a:r>
              <a:rPr lang="en-US" sz="3200" dirty="0">
                <a:latin typeface="Bahnschrift" pitchFamily="34" charset="0"/>
              </a:rPr>
              <a:t> yang </a:t>
            </a:r>
            <a:r>
              <a:rPr lang="en-US" sz="3200" dirty="0" err="1">
                <a:latin typeface="Bahnschrift" pitchFamily="34" charset="0"/>
              </a:rPr>
              <a:t>belum</a:t>
            </a:r>
            <a:r>
              <a:rPr lang="en-US" sz="3200" dirty="0">
                <a:latin typeface="Bahnschrift" pitchFamily="34" charset="0"/>
              </a:rPr>
              <a:t> </a:t>
            </a:r>
            <a:r>
              <a:rPr lang="en-US" sz="3200" dirty="0" err="1">
                <a:latin typeface="Bahnschrift" pitchFamily="34" charset="0"/>
              </a:rPr>
              <a:t>pernah</a:t>
            </a:r>
            <a:r>
              <a:rPr lang="en-US" sz="3200" dirty="0">
                <a:latin typeface="Bahnschrift" pitchFamily="34" charset="0"/>
              </a:rPr>
              <a:t> </a:t>
            </a:r>
            <a:r>
              <a:rPr lang="en-US" sz="3200" dirty="0" err="1">
                <a:latin typeface="Bahnschrift" pitchFamily="34" charset="0"/>
              </a:rPr>
              <a:t>ditemukan</a:t>
            </a:r>
            <a:r>
              <a:rPr lang="en-US" sz="3200" dirty="0">
                <a:latin typeface="Bahnschrift" pitchFamily="34" charset="0"/>
              </a:rPr>
              <a:t> </a:t>
            </a:r>
            <a:r>
              <a:rPr lang="en-US" sz="3200" dirty="0" err="1">
                <a:latin typeface="Bahnschrift" pitchFamily="34" charset="0"/>
              </a:rPr>
              <a:t>sebelumnya</a:t>
            </a:r>
            <a:r>
              <a:rPr lang="en-US" sz="3200" dirty="0">
                <a:latin typeface="Bahnschrift" pitchFamily="34" charset="0"/>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1FAFF"/>
        </a:solidFill>
        <a:effectLst/>
      </p:bgPr>
    </p:bg>
    <p:spTree>
      <p:nvGrpSpPr>
        <p:cNvPr id="1" name=""/>
        <p:cNvGrpSpPr/>
        <p:nvPr/>
      </p:nvGrpSpPr>
      <p:grpSpPr>
        <a:xfrm>
          <a:off x="0" y="0"/>
          <a:ext cx="0" cy="0"/>
          <a:chOff x="0" y="0"/>
          <a:chExt cx="0" cy="0"/>
        </a:xfrm>
      </p:grpSpPr>
      <p:sp>
        <p:nvSpPr>
          <p:cNvPr id="2" name="Freeform 2"/>
          <p:cNvSpPr/>
          <p:nvPr/>
        </p:nvSpPr>
        <p:spPr>
          <a:xfrm>
            <a:off x="-731723" y="-1717585"/>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4" name="Group 4"/>
          <p:cNvGrpSpPr/>
          <p:nvPr/>
        </p:nvGrpSpPr>
        <p:grpSpPr>
          <a:xfrm>
            <a:off x="923597" y="6998243"/>
            <a:ext cx="210207" cy="210207"/>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7" name="Group 7"/>
          <p:cNvGrpSpPr/>
          <p:nvPr/>
        </p:nvGrpSpPr>
        <p:grpSpPr>
          <a:xfrm>
            <a:off x="3283169" y="1134403"/>
            <a:ext cx="210207" cy="21020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0" name="Group 10"/>
          <p:cNvGrpSpPr/>
          <p:nvPr/>
        </p:nvGrpSpPr>
        <p:grpSpPr>
          <a:xfrm>
            <a:off x="15971783" y="9357108"/>
            <a:ext cx="210207" cy="21020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3" name="Group 13"/>
          <p:cNvGrpSpPr/>
          <p:nvPr/>
        </p:nvGrpSpPr>
        <p:grpSpPr>
          <a:xfrm>
            <a:off x="17497641" y="2687833"/>
            <a:ext cx="210207" cy="210207"/>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6" name="Group 16"/>
          <p:cNvGrpSpPr/>
          <p:nvPr/>
        </p:nvGrpSpPr>
        <p:grpSpPr>
          <a:xfrm>
            <a:off x="5879784" y="9567315"/>
            <a:ext cx="210207" cy="210207"/>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9" name="Group 19"/>
          <p:cNvGrpSpPr/>
          <p:nvPr/>
        </p:nvGrpSpPr>
        <p:grpSpPr>
          <a:xfrm>
            <a:off x="11523839" y="1340348"/>
            <a:ext cx="210207" cy="210207"/>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2" name="Group 22"/>
          <p:cNvGrpSpPr/>
          <p:nvPr/>
        </p:nvGrpSpPr>
        <p:grpSpPr>
          <a:xfrm>
            <a:off x="13639912" y="654220"/>
            <a:ext cx="210207" cy="210207"/>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24" name="TextBox 2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5" name="Group 25"/>
          <p:cNvGrpSpPr/>
          <p:nvPr/>
        </p:nvGrpSpPr>
        <p:grpSpPr>
          <a:xfrm>
            <a:off x="14575202" y="2156471"/>
            <a:ext cx="210207" cy="210207"/>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7" name="TextBox 2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8" name="Group 28"/>
          <p:cNvGrpSpPr/>
          <p:nvPr/>
        </p:nvGrpSpPr>
        <p:grpSpPr>
          <a:xfrm>
            <a:off x="413662" y="2687833"/>
            <a:ext cx="210207" cy="210207"/>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0" name="TextBox 3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sp>
        <p:nvSpPr>
          <p:cNvPr id="31" name="Freeform 31"/>
          <p:cNvSpPr/>
          <p:nvPr/>
        </p:nvSpPr>
        <p:spPr>
          <a:xfrm rot="256394">
            <a:off x="16993334" y="8077239"/>
            <a:ext cx="690949" cy="658286"/>
          </a:xfrm>
          <a:custGeom>
            <a:avLst/>
            <a:gdLst/>
            <a:ahLst/>
            <a:cxnLst/>
            <a:rect l="l" t="t" r="r" b="b"/>
            <a:pathLst>
              <a:path w="690949" h="658286">
                <a:moveTo>
                  <a:pt x="0" y="0"/>
                </a:moveTo>
                <a:lnTo>
                  <a:pt x="690949" y="0"/>
                </a:lnTo>
                <a:lnTo>
                  <a:pt x="690949" y="658286"/>
                </a:lnTo>
                <a:lnTo>
                  <a:pt x="0" y="65828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a:ln cap="sq">
            <a:noFill/>
            <a:prstDash val="solid"/>
            <a:miter/>
          </a:ln>
        </p:spPr>
      </p:sp>
      <p:grpSp>
        <p:nvGrpSpPr>
          <p:cNvPr id="32" name="Group 32"/>
          <p:cNvGrpSpPr/>
          <p:nvPr/>
        </p:nvGrpSpPr>
        <p:grpSpPr>
          <a:xfrm>
            <a:off x="11807049" y="8737005"/>
            <a:ext cx="210207" cy="210207"/>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34" name="TextBox 3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5" name="Group 35"/>
          <p:cNvGrpSpPr/>
          <p:nvPr/>
        </p:nvGrpSpPr>
        <p:grpSpPr>
          <a:xfrm>
            <a:off x="7694581" y="3135996"/>
            <a:ext cx="210207" cy="210207"/>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8" name="Group 38"/>
          <p:cNvGrpSpPr/>
          <p:nvPr/>
        </p:nvGrpSpPr>
        <p:grpSpPr>
          <a:xfrm>
            <a:off x="8933793" y="1235245"/>
            <a:ext cx="210207" cy="210207"/>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40" name="TextBox 4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1" name="Group 41"/>
          <p:cNvGrpSpPr/>
          <p:nvPr/>
        </p:nvGrpSpPr>
        <p:grpSpPr>
          <a:xfrm>
            <a:off x="9406965" y="8103128"/>
            <a:ext cx="210207" cy="210207"/>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3" name="TextBox 4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sp>
        <p:nvSpPr>
          <p:cNvPr id="45" name="Freeform 45"/>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6">
              <a:extLst>
                <a:ext uri="{96DAC541-7B7A-43D3-8B79-37D633B846F1}">
                  <asvg:svgBlip xmlns="" xmlns:asvg="http://schemas.microsoft.com/office/drawing/2016/SVG/main" r:embed="rId9"/>
                </a:ext>
              </a:extLst>
            </a:blip>
            <a:stretch>
              <a:fillRect/>
            </a:stretch>
          </a:blipFill>
        </p:spPr>
      </p:sp>
      <p:sp>
        <p:nvSpPr>
          <p:cNvPr id="46" name="Freeform 46"/>
          <p:cNvSpPr/>
          <p:nvPr/>
        </p:nvSpPr>
        <p:spPr>
          <a:xfrm flipV="1">
            <a:off x="-538641" y="8455721"/>
            <a:ext cx="3461259" cy="1605159"/>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6">
              <a:extLst>
                <a:ext uri="{96DAC541-7B7A-43D3-8B79-37D633B846F1}">
                  <asvg:svgBlip xmlns="" xmlns:asvg="http://schemas.microsoft.com/office/drawing/2016/SVG/main" r:embed="rId9"/>
                </a:ext>
              </a:extLst>
            </a:blip>
            <a:stretch>
              <a:fillRect/>
            </a:stretch>
          </a:blipFill>
        </p:spPr>
      </p:sp>
      <p:sp>
        <p:nvSpPr>
          <p:cNvPr id="49" name="TextBox 49"/>
          <p:cNvSpPr txBox="1"/>
          <p:nvPr/>
        </p:nvSpPr>
        <p:spPr>
          <a:xfrm>
            <a:off x="423914" y="1196748"/>
            <a:ext cx="17264227" cy="7386638"/>
          </a:xfrm>
          <a:prstGeom prst="rect">
            <a:avLst/>
          </a:prstGeom>
        </p:spPr>
        <p:txBody>
          <a:bodyPr wrap="square" lIns="0" tIns="0" rIns="0" bIns="0" rtlCol="0" anchor="t">
            <a:spAutoFit/>
          </a:bodyPr>
          <a:lstStyle/>
          <a:p>
            <a:pPr marL="457200" indent="-457200" algn="just">
              <a:lnSpc>
                <a:spcPts val="3600"/>
              </a:lnSpc>
              <a:buFont typeface="Arial" pitchFamily="34" charset="0"/>
              <a:buChar char="•"/>
            </a:pPr>
            <a:r>
              <a:rPr lang="en-US" sz="3200" b="1" dirty="0" err="1" smtClean="0">
                <a:solidFill>
                  <a:schemeClr val="tx1">
                    <a:lumMod val="75000"/>
                    <a:lumOff val="25000"/>
                  </a:schemeClr>
                </a:solidFill>
                <a:latin typeface="Bahnschrift" pitchFamily="34" charset="0"/>
              </a:rPr>
              <a:t>Pengujian</a:t>
            </a:r>
            <a:r>
              <a:rPr lang="en-US" sz="3200" b="1" dirty="0" smtClean="0">
                <a:solidFill>
                  <a:schemeClr val="tx1">
                    <a:lumMod val="75000"/>
                    <a:lumOff val="25000"/>
                  </a:schemeClr>
                </a:solidFill>
                <a:latin typeface="Bahnschrift" pitchFamily="34" charset="0"/>
              </a:rPr>
              <a:t> </a:t>
            </a:r>
            <a:r>
              <a:rPr lang="en-US" sz="3200" b="1" dirty="0" err="1">
                <a:solidFill>
                  <a:schemeClr val="tx1">
                    <a:lumMod val="75000"/>
                    <a:lumOff val="25000"/>
                  </a:schemeClr>
                </a:solidFill>
                <a:latin typeface="Bahnschrift" pitchFamily="34" charset="0"/>
              </a:rPr>
              <a:t>tingkah</a:t>
            </a:r>
            <a:r>
              <a:rPr lang="en-US" sz="3200" b="1" dirty="0">
                <a:solidFill>
                  <a:schemeClr val="tx1">
                    <a:lumMod val="75000"/>
                    <a:lumOff val="25000"/>
                  </a:schemeClr>
                </a:solidFill>
                <a:latin typeface="Bahnschrift" pitchFamily="34" charset="0"/>
              </a:rPr>
              <a:t> </a:t>
            </a:r>
            <a:r>
              <a:rPr lang="en-US" sz="3200" b="1" dirty="0" err="1">
                <a:solidFill>
                  <a:schemeClr val="tx1">
                    <a:lumMod val="75000"/>
                    <a:lumOff val="25000"/>
                  </a:schemeClr>
                </a:solidFill>
                <a:latin typeface="Bahnschrift" pitchFamily="34" charset="0"/>
              </a:rPr>
              <a:t>laku</a:t>
            </a:r>
            <a:r>
              <a:rPr lang="en-US" sz="3200" b="1"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Dengan</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menggunakan</a:t>
            </a:r>
            <a:r>
              <a:rPr lang="en-US" sz="3200" dirty="0">
                <a:solidFill>
                  <a:schemeClr val="tx1">
                    <a:lumMod val="75000"/>
                    <a:lumOff val="25000"/>
                  </a:schemeClr>
                </a:solidFill>
                <a:latin typeface="Bahnschrift" pitchFamily="34" charset="0"/>
              </a:rPr>
              <a:t> model yang </a:t>
            </a:r>
            <a:r>
              <a:rPr lang="en-US" sz="3200" dirty="0" err="1">
                <a:solidFill>
                  <a:schemeClr val="tx1">
                    <a:lumMod val="75000"/>
                    <a:lumOff val="25000"/>
                  </a:schemeClr>
                </a:solidFill>
                <a:latin typeface="Bahnschrift" pitchFamily="34" charset="0"/>
              </a:rPr>
              <a:t>idciptakan</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dengan</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peranti</a:t>
            </a:r>
            <a:r>
              <a:rPr lang="en-US" sz="3200" dirty="0">
                <a:solidFill>
                  <a:schemeClr val="tx1">
                    <a:lumMod val="75000"/>
                    <a:lumOff val="25000"/>
                  </a:schemeClr>
                </a:solidFill>
                <a:latin typeface="Bahnschrift" pitchFamily="34" charset="0"/>
              </a:rPr>
              <a:t> CASE, </a:t>
            </a:r>
            <a:r>
              <a:rPr lang="en-US" sz="3200" dirty="0" err="1">
                <a:solidFill>
                  <a:schemeClr val="tx1">
                    <a:lumMod val="75000"/>
                    <a:lumOff val="25000"/>
                  </a:schemeClr>
                </a:solidFill>
                <a:latin typeface="Bahnschrift" pitchFamily="34" charset="0"/>
              </a:rPr>
              <a:t>dimungkinkan</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untuk</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mensimulasi</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tingkah</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laku</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sistem</a:t>
            </a:r>
            <a:r>
              <a:rPr lang="en-US" sz="3200" dirty="0">
                <a:solidFill>
                  <a:schemeClr val="tx1">
                    <a:lumMod val="75000"/>
                    <a:lumOff val="25000"/>
                  </a:schemeClr>
                </a:solidFill>
                <a:latin typeface="Bahnschrift" pitchFamily="34" charset="0"/>
              </a:rPr>
              <a:t> real time </a:t>
            </a:r>
            <a:r>
              <a:rPr lang="en-US" sz="3200" dirty="0" err="1">
                <a:solidFill>
                  <a:schemeClr val="tx1">
                    <a:lumMod val="75000"/>
                    <a:lumOff val="25000"/>
                  </a:schemeClr>
                </a:solidFill>
                <a:latin typeface="Bahnschrift" pitchFamily="34" charset="0"/>
              </a:rPr>
              <a:t>dan</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menguji</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tingkah</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lakunya</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sebagai</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konsekuensi</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dari</a:t>
            </a:r>
            <a:r>
              <a:rPr lang="en-US" sz="3200" dirty="0">
                <a:solidFill>
                  <a:schemeClr val="tx1">
                    <a:lumMod val="75000"/>
                    <a:lumOff val="25000"/>
                  </a:schemeClr>
                </a:solidFill>
                <a:latin typeface="Bahnschrift" pitchFamily="34" charset="0"/>
              </a:rPr>
              <a:t> event </a:t>
            </a:r>
            <a:r>
              <a:rPr lang="en-US" sz="3200" dirty="0" err="1">
                <a:solidFill>
                  <a:schemeClr val="tx1">
                    <a:lumMod val="75000"/>
                    <a:lumOff val="25000"/>
                  </a:schemeClr>
                </a:solidFill>
                <a:latin typeface="Bahnschrift" pitchFamily="34" charset="0"/>
              </a:rPr>
              <a:t>eksternal</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Aktivitas</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analisis</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ini</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dapat</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berfungsi</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sebgai</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dasar</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bagi</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desain</a:t>
            </a:r>
            <a:r>
              <a:rPr lang="en-US" sz="3200" dirty="0">
                <a:solidFill>
                  <a:schemeClr val="tx1">
                    <a:lumMod val="75000"/>
                    <a:lumOff val="25000"/>
                  </a:schemeClr>
                </a:solidFill>
                <a:latin typeface="Bahnschrift" pitchFamily="34" charset="0"/>
              </a:rPr>
              <a:t> test case yang </a:t>
            </a:r>
            <a:r>
              <a:rPr lang="en-US" sz="3200" dirty="0" err="1">
                <a:solidFill>
                  <a:schemeClr val="tx1">
                    <a:lumMod val="75000"/>
                    <a:lumOff val="25000"/>
                  </a:schemeClr>
                </a:solidFill>
                <a:latin typeface="Bahnschrift" pitchFamily="34" charset="0"/>
              </a:rPr>
              <a:t>dilakukan</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pada</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saat</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perangkat</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lunak</a:t>
            </a:r>
            <a:r>
              <a:rPr lang="en-US" sz="3200" dirty="0">
                <a:solidFill>
                  <a:schemeClr val="tx1">
                    <a:lumMod val="75000"/>
                    <a:lumOff val="25000"/>
                  </a:schemeClr>
                </a:solidFill>
                <a:latin typeface="Bahnschrift" pitchFamily="34" charset="0"/>
              </a:rPr>
              <a:t> real time </a:t>
            </a:r>
            <a:r>
              <a:rPr lang="en-US" sz="3200" dirty="0" err="1">
                <a:solidFill>
                  <a:schemeClr val="tx1">
                    <a:lumMod val="75000"/>
                    <a:lumOff val="25000"/>
                  </a:schemeClr>
                </a:solidFill>
                <a:latin typeface="Bahnschrift" pitchFamily="34" charset="0"/>
              </a:rPr>
              <a:t>dibangun</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Dengan</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menggunakan</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teknik</a:t>
            </a:r>
            <a:r>
              <a:rPr lang="en-US" sz="3200" dirty="0">
                <a:solidFill>
                  <a:schemeClr val="tx1">
                    <a:lumMod val="75000"/>
                    <a:lumOff val="25000"/>
                  </a:schemeClr>
                </a:solidFill>
                <a:latin typeface="Bahnschrift" pitchFamily="34" charset="0"/>
              </a:rPr>
              <a:t> yang </a:t>
            </a:r>
            <a:r>
              <a:rPr lang="en-US" sz="3200" dirty="0" err="1">
                <a:solidFill>
                  <a:schemeClr val="tx1">
                    <a:lumMod val="75000"/>
                    <a:lumOff val="25000"/>
                  </a:schemeClr>
                </a:solidFill>
                <a:latin typeface="Bahnschrift" pitchFamily="34" charset="0"/>
              </a:rPr>
              <a:t>sama</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dengan</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partisi</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ekuivalensi</a:t>
            </a:r>
            <a:r>
              <a:rPr lang="en-US" sz="3200" dirty="0">
                <a:solidFill>
                  <a:schemeClr val="tx1">
                    <a:lumMod val="75000"/>
                    <a:lumOff val="25000"/>
                  </a:schemeClr>
                </a:solidFill>
                <a:latin typeface="Bahnschrift" pitchFamily="34" charset="0"/>
              </a:rPr>
              <a:t>, event-event (</a:t>
            </a:r>
            <a:r>
              <a:rPr lang="en-US" sz="3200" dirty="0" err="1">
                <a:solidFill>
                  <a:schemeClr val="tx1">
                    <a:lumMod val="75000"/>
                    <a:lumOff val="25000"/>
                  </a:schemeClr>
                </a:solidFill>
                <a:latin typeface="Bahnschrift" pitchFamily="34" charset="0"/>
              </a:rPr>
              <a:t>misal</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interupsi</a:t>
            </a:r>
            <a:r>
              <a:rPr lang="en-US" sz="3200" dirty="0">
                <a:solidFill>
                  <a:schemeClr val="tx1">
                    <a:lumMod val="75000"/>
                    <a:lumOff val="25000"/>
                  </a:schemeClr>
                </a:solidFill>
                <a:latin typeface="Bahnschrift" pitchFamily="34" charset="0"/>
              </a:rPr>
              <a:t>, signal, </a:t>
            </a:r>
            <a:r>
              <a:rPr lang="en-US" sz="3200" dirty="0" err="1">
                <a:solidFill>
                  <a:schemeClr val="tx1">
                    <a:lumMod val="75000"/>
                    <a:lumOff val="25000"/>
                  </a:schemeClr>
                </a:solidFill>
                <a:latin typeface="Bahnschrift" pitchFamily="34" charset="0"/>
              </a:rPr>
              <a:t>kontrol</a:t>
            </a:r>
            <a:r>
              <a:rPr lang="en-US" sz="3200" dirty="0">
                <a:solidFill>
                  <a:schemeClr val="tx1">
                    <a:lumMod val="75000"/>
                    <a:lumOff val="25000"/>
                  </a:schemeClr>
                </a:solidFill>
                <a:latin typeface="Bahnschrift" pitchFamily="34" charset="0"/>
              </a:rPr>
              <a:t>, data) </a:t>
            </a:r>
            <a:r>
              <a:rPr lang="en-US" sz="3200" dirty="0" err="1">
                <a:solidFill>
                  <a:schemeClr val="tx1">
                    <a:lumMod val="75000"/>
                    <a:lumOff val="25000"/>
                  </a:schemeClr>
                </a:solidFill>
                <a:latin typeface="Bahnschrift" pitchFamily="34" charset="0"/>
              </a:rPr>
              <a:t>dikategorikan</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untuk</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pengujian</a:t>
            </a:r>
            <a:r>
              <a:rPr lang="en-US" sz="3200" dirty="0">
                <a:solidFill>
                  <a:schemeClr val="tx1">
                    <a:lumMod val="75000"/>
                    <a:lumOff val="25000"/>
                  </a:schemeClr>
                </a:solidFill>
                <a:latin typeface="Bahnschrift" pitchFamily="34" charset="0"/>
              </a:rPr>
              <a:t>. </a:t>
            </a:r>
            <a:r>
              <a:rPr lang="en-US" sz="3200" dirty="0" smtClean="0">
                <a:solidFill>
                  <a:schemeClr val="tx1">
                    <a:lumMod val="75000"/>
                    <a:lumOff val="25000"/>
                  </a:schemeClr>
                </a:solidFill>
                <a:latin typeface="Bahnschrift" pitchFamily="34" charset="0"/>
              </a:rPr>
              <a:t>•</a:t>
            </a:r>
            <a:r>
              <a:rPr lang="en-US" sz="3200" dirty="0">
                <a:solidFill>
                  <a:schemeClr val="tx1">
                    <a:lumMod val="75000"/>
                    <a:lumOff val="25000"/>
                  </a:schemeClr>
                </a:solidFill>
                <a:latin typeface="Bahnschrift" pitchFamily="34" charset="0"/>
              </a:rPr>
              <a:t>	</a:t>
            </a:r>
            <a:endParaRPr lang="en-US" sz="3200" dirty="0" smtClean="0">
              <a:solidFill>
                <a:schemeClr val="tx1">
                  <a:lumMod val="75000"/>
                  <a:lumOff val="25000"/>
                </a:schemeClr>
              </a:solidFill>
              <a:latin typeface="Bahnschrift" pitchFamily="34" charset="0"/>
            </a:endParaRPr>
          </a:p>
          <a:p>
            <a:pPr marL="457200" indent="-457200" algn="just">
              <a:lnSpc>
                <a:spcPts val="3600"/>
              </a:lnSpc>
              <a:buFont typeface="Arial" pitchFamily="34" charset="0"/>
              <a:buChar char="•"/>
            </a:pPr>
            <a:r>
              <a:rPr lang="en-US" sz="3200" b="1" dirty="0" err="1" smtClean="0">
                <a:solidFill>
                  <a:schemeClr val="tx1">
                    <a:lumMod val="75000"/>
                    <a:lumOff val="25000"/>
                  </a:schemeClr>
                </a:solidFill>
                <a:latin typeface="Bahnschrift" pitchFamily="34" charset="0"/>
              </a:rPr>
              <a:t>Pengujian</a:t>
            </a:r>
            <a:r>
              <a:rPr lang="en-US" sz="3200" b="1" dirty="0" smtClean="0">
                <a:solidFill>
                  <a:schemeClr val="tx1">
                    <a:lumMod val="75000"/>
                    <a:lumOff val="25000"/>
                  </a:schemeClr>
                </a:solidFill>
                <a:latin typeface="Bahnschrift" pitchFamily="34" charset="0"/>
              </a:rPr>
              <a:t> </a:t>
            </a:r>
            <a:r>
              <a:rPr lang="en-US" sz="3200" b="1" dirty="0" err="1">
                <a:solidFill>
                  <a:schemeClr val="tx1">
                    <a:lumMod val="75000"/>
                    <a:lumOff val="25000"/>
                  </a:schemeClr>
                </a:solidFill>
                <a:latin typeface="Bahnschrift" pitchFamily="34" charset="0"/>
              </a:rPr>
              <a:t>antar</a:t>
            </a:r>
            <a:r>
              <a:rPr lang="en-US" sz="3200" b="1" dirty="0">
                <a:solidFill>
                  <a:schemeClr val="tx1">
                    <a:lumMod val="75000"/>
                    <a:lumOff val="25000"/>
                  </a:schemeClr>
                </a:solidFill>
                <a:latin typeface="Bahnschrift" pitchFamily="34" charset="0"/>
              </a:rPr>
              <a:t> </a:t>
            </a:r>
            <a:r>
              <a:rPr lang="en-US" sz="3200" b="1" dirty="0" err="1">
                <a:solidFill>
                  <a:schemeClr val="tx1">
                    <a:lumMod val="75000"/>
                    <a:lumOff val="25000"/>
                  </a:schemeClr>
                </a:solidFill>
                <a:latin typeface="Bahnschrift" pitchFamily="34" charset="0"/>
              </a:rPr>
              <a:t>tugas</a:t>
            </a:r>
            <a:r>
              <a:rPr lang="en-US" sz="3200" b="1"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Setelah</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kesalahan-keaslahan</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pada</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tugas</a:t>
            </a:r>
            <a:r>
              <a:rPr lang="en-US" sz="3200" dirty="0">
                <a:solidFill>
                  <a:schemeClr val="tx1">
                    <a:lumMod val="75000"/>
                    <a:lumOff val="25000"/>
                  </a:schemeClr>
                </a:solidFill>
                <a:latin typeface="Bahnschrift" pitchFamily="34" charset="0"/>
              </a:rPr>
              <a:t> individual </a:t>
            </a:r>
            <a:r>
              <a:rPr lang="en-US" sz="3200" dirty="0" err="1">
                <a:solidFill>
                  <a:schemeClr val="tx1">
                    <a:lumMod val="75000"/>
                    <a:lumOff val="25000"/>
                  </a:schemeClr>
                </a:solidFill>
                <a:latin typeface="Bahnschrift" pitchFamily="34" charset="0"/>
              </a:rPr>
              <a:t>dan</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pada</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perilaku</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sistem</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diisolasi</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maka</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pengujian</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beralih</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kepada</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kesalahan</a:t>
            </a:r>
            <a:r>
              <a:rPr lang="en-US" sz="3200" dirty="0">
                <a:solidFill>
                  <a:schemeClr val="tx1">
                    <a:lumMod val="75000"/>
                    <a:lumOff val="25000"/>
                  </a:schemeClr>
                </a:solidFill>
                <a:latin typeface="Bahnschrift" pitchFamily="34" charset="0"/>
              </a:rPr>
              <a:t> yang </a:t>
            </a:r>
            <a:r>
              <a:rPr lang="en-US" sz="3200" dirty="0" err="1">
                <a:solidFill>
                  <a:schemeClr val="tx1">
                    <a:lumMod val="75000"/>
                    <a:lumOff val="25000"/>
                  </a:schemeClr>
                </a:solidFill>
                <a:latin typeface="Bahnschrift" pitchFamily="34" charset="0"/>
              </a:rPr>
              <a:t>berkaitan</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dengan</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waktu</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Tugas-tugas</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asinkronous</a:t>
            </a:r>
            <a:r>
              <a:rPr lang="en-US" sz="3200" dirty="0">
                <a:solidFill>
                  <a:schemeClr val="tx1">
                    <a:lumMod val="75000"/>
                    <a:lumOff val="25000"/>
                  </a:schemeClr>
                </a:solidFill>
                <a:latin typeface="Bahnschrift" pitchFamily="34" charset="0"/>
              </a:rPr>
              <a:t> yang </a:t>
            </a:r>
            <a:r>
              <a:rPr lang="en-US" sz="3200" dirty="0" err="1">
                <a:solidFill>
                  <a:schemeClr val="tx1">
                    <a:lumMod val="75000"/>
                    <a:lumOff val="25000"/>
                  </a:schemeClr>
                </a:solidFill>
                <a:latin typeface="Bahnschrift" pitchFamily="34" charset="0"/>
              </a:rPr>
              <a:t>dikenali</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untuk</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saling</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berkomunikasi</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diuji</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dnegna</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tingkat</a:t>
            </a:r>
            <a:r>
              <a:rPr lang="en-US" sz="3200" dirty="0">
                <a:solidFill>
                  <a:schemeClr val="tx1">
                    <a:lumMod val="75000"/>
                    <a:lumOff val="25000"/>
                  </a:schemeClr>
                </a:solidFill>
                <a:latin typeface="Bahnschrift" pitchFamily="34" charset="0"/>
              </a:rPr>
              <a:t> data yang </a:t>
            </a:r>
            <a:r>
              <a:rPr lang="en-US" sz="3200" dirty="0" err="1">
                <a:solidFill>
                  <a:schemeClr val="tx1">
                    <a:lumMod val="75000"/>
                    <a:lumOff val="25000"/>
                  </a:schemeClr>
                </a:solidFill>
                <a:latin typeface="Bahnschrift" pitchFamily="34" charset="0"/>
              </a:rPr>
              <a:t>berbeda</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dan</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pemrosesan</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dipanggil</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untuk</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menentukan</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apakah</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kesalahan</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sinkronisasi</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antar</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tugas</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akan</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terjadi</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Sebagai</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tambahan</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tugas-tugas</a:t>
            </a:r>
            <a:r>
              <a:rPr lang="en-US" sz="3200" dirty="0">
                <a:solidFill>
                  <a:schemeClr val="tx1">
                    <a:lumMod val="75000"/>
                    <a:lumOff val="25000"/>
                  </a:schemeClr>
                </a:solidFill>
                <a:latin typeface="Bahnschrift" pitchFamily="34" charset="0"/>
              </a:rPr>
              <a:t> yang </a:t>
            </a:r>
            <a:r>
              <a:rPr lang="en-US" sz="3200" dirty="0" err="1">
                <a:solidFill>
                  <a:schemeClr val="tx1">
                    <a:lumMod val="75000"/>
                    <a:lumOff val="25000"/>
                  </a:schemeClr>
                </a:solidFill>
                <a:latin typeface="Bahnschrift" pitchFamily="34" charset="0"/>
              </a:rPr>
              <a:t>berkomuniaksi</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melalui</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antrian</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pesan</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atau</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penyimpanan</a:t>
            </a:r>
            <a:r>
              <a:rPr lang="en-US" sz="3200" dirty="0">
                <a:solidFill>
                  <a:schemeClr val="tx1">
                    <a:lumMod val="75000"/>
                    <a:lumOff val="25000"/>
                  </a:schemeClr>
                </a:solidFill>
                <a:latin typeface="Bahnschrift" pitchFamily="34" charset="0"/>
              </a:rPr>
              <a:t> data, </a:t>
            </a:r>
            <a:r>
              <a:rPr lang="en-US" sz="3200" dirty="0" err="1">
                <a:solidFill>
                  <a:schemeClr val="tx1">
                    <a:lumMod val="75000"/>
                    <a:lumOff val="25000"/>
                  </a:schemeClr>
                </a:solidFill>
                <a:latin typeface="Bahnschrift" pitchFamily="34" charset="0"/>
              </a:rPr>
              <a:t>diuji</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untuk</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menemukan</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kesalahan</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dalam</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ukuran</a:t>
            </a:r>
            <a:r>
              <a:rPr lang="en-US" sz="3200" dirty="0">
                <a:solidFill>
                  <a:schemeClr val="tx1">
                    <a:lumMod val="75000"/>
                    <a:lumOff val="25000"/>
                  </a:schemeClr>
                </a:solidFill>
                <a:latin typeface="Bahnschrift" pitchFamily="34" charset="0"/>
              </a:rPr>
              <a:t> area </a:t>
            </a:r>
            <a:r>
              <a:rPr lang="en-US" sz="3200" dirty="0" err="1">
                <a:solidFill>
                  <a:schemeClr val="tx1">
                    <a:lumMod val="75000"/>
                    <a:lumOff val="25000"/>
                  </a:schemeClr>
                </a:solidFill>
                <a:latin typeface="Bahnschrift" pitchFamily="34" charset="0"/>
              </a:rPr>
              <a:t>penyimpanan</a:t>
            </a:r>
            <a:r>
              <a:rPr lang="en-US" sz="3200" dirty="0">
                <a:solidFill>
                  <a:schemeClr val="tx1">
                    <a:lumMod val="75000"/>
                    <a:lumOff val="25000"/>
                  </a:schemeClr>
                </a:solidFill>
                <a:latin typeface="Bahnschrift" pitchFamily="34" charset="0"/>
              </a:rPr>
              <a:t> data </a:t>
            </a:r>
            <a:r>
              <a:rPr lang="en-US" sz="3200" dirty="0" err="1">
                <a:solidFill>
                  <a:schemeClr val="tx1">
                    <a:lumMod val="75000"/>
                    <a:lumOff val="25000"/>
                  </a:schemeClr>
                </a:solidFill>
                <a:latin typeface="Bahnschrift" pitchFamily="34" charset="0"/>
              </a:rPr>
              <a:t>tersebut</a:t>
            </a:r>
            <a:r>
              <a:rPr lang="en-US" sz="3200" dirty="0">
                <a:solidFill>
                  <a:schemeClr val="tx1">
                    <a:lumMod val="75000"/>
                    <a:lumOff val="25000"/>
                  </a:schemeClr>
                </a:solidFill>
                <a:latin typeface="Bahnschrift" pitchFamily="34" charset="0"/>
              </a:rPr>
              <a:t>.</a:t>
            </a:r>
          </a:p>
          <a:p>
            <a:pPr marL="457200" indent="-457200" algn="just">
              <a:lnSpc>
                <a:spcPts val="3600"/>
              </a:lnSpc>
              <a:buFont typeface="Arial" pitchFamily="34" charset="0"/>
              <a:buChar char="•"/>
            </a:pPr>
            <a:r>
              <a:rPr lang="en-US" sz="3200" b="1" dirty="0" err="1" smtClean="0">
                <a:solidFill>
                  <a:schemeClr val="tx1">
                    <a:lumMod val="75000"/>
                    <a:lumOff val="25000"/>
                  </a:schemeClr>
                </a:solidFill>
                <a:latin typeface="Bahnschrift" pitchFamily="34" charset="0"/>
              </a:rPr>
              <a:t>Pengujian</a:t>
            </a:r>
            <a:r>
              <a:rPr lang="en-US" sz="3200" b="1" dirty="0" smtClean="0">
                <a:solidFill>
                  <a:schemeClr val="tx1">
                    <a:lumMod val="75000"/>
                    <a:lumOff val="25000"/>
                  </a:schemeClr>
                </a:solidFill>
                <a:latin typeface="Bahnschrift" pitchFamily="34" charset="0"/>
              </a:rPr>
              <a:t> </a:t>
            </a:r>
            <a:r>
              <a:rPr lang="en-US" sz="3200" b="1" dirty="0" err="1">
                <a:solidFill>
                  <a:schemeClr val="tx1">
                    <a:lumMod val="75000"/>
                    <a:lumOff val="25000"/>
                  </a:schemeClr>
                </a:solidFill>
                <a:latin typeface="Bahnschrift" pitchFamily="34" charset="0"/>
              </a:rPr>
              <a:t>sistem</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Perangkat</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lunak</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dan</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perangkat</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keras</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diintegrasi</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dan</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suatu</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rentang</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penuh</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dari</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pengujian</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sistem</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dilakukan</a:t>
            </a:r>
            <a:r>
              <a:rPr lang="en-US" sz="3200" dirty="0">
                <a:solidFill>
                  <a:schemeClr val="tx1">
                    <a:lumMod val="75000"/>
                    <a:lumOff val="25000"/>
                  </a:schemeClr>
                </a:solidFill>
                <a:latin typeface="Bahnschrift" pitchFamily="34" charset="0"/>
              </a:rPr>
              <a:t> di </a:t>
            </a:r>
            <a:r>
              <a:rPr lang="en-US" sz="3200" dirty="0" err="1">
                <a:solidFill>
                  <a:schemeClr val="tx1">
                    <a:lumMod val="75000"/>
                    <a:lumOff val="25000"/>
                  </a:schemeClr>
                </a:solidFill>
                <a:latin typeface="Bahnschrift" pitchFamily="34" charset="0"/>
              </a:rPr>
              <a:t>dalam</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usahan</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mengungkap</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keslahan</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pada</a:t>
            </a:r>
            <a:r>
              <a:rPr lang="en-US" sz="3200" dirty="0">
                <a:solidFill>
                  <a:schemeClr val="tx1">
                    <a:lumMod val="75000"/>
                    <a:lumOff val="25000"/>
                  </a:schemeClr>
                </a:solidFill>
                <a:latin typeface="Bahnschrift" pitchFamily="34" charset="0"/>
              </a:rPr>
              <a:t> interface </a:t>
            </a:r>
            <a:r>
              <a:rPr lang="en-US" sz="3200" dirty="0" err="1">
                <a:solidFill>
                  <a:schemeClr val="tx1">
                    <a:lumMod val="75000"/>
                    <a:lumOff val="25000"/>
                  </a:schemeClr>
                </a:solidFill>
                <a:latin typeface="Bahnschrift" pitchFamily="34" charset="0"/>
              </a:rPr>
              <a:t>perangkat</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lunak</a:t>
            </a:r>
            <a:r>
              <a:rPr lang="en-US" sz="3200" dirty="0">
                <a:solidFill>
                  <a:schemeClr val="tx1">
                    <a:lumMod val="75000"/>
                    <a:lumOff val="25000"/>
                  </a:schemeClr>
                </a:solidFill>
                <a:latin typeface="Bahnschrift" pitchFamily="34" charset="0"/>
              </a:rPr>
              <a:t>/</a:t>
            </a:r>
            <a:r>
              <a:rPr lang="en-US" sz="3200" dirty="0" err="1">
                <a:solidFill>
                  <a:schemeClr val="tx1">
                    <a:lumMod val="75000"/>
                    <a:lumOff val="25000"/>
                  </a:schemeClr>
                </a:solidFill>
                <a:latin typeface="Bahnschrift" pitchFamily="34" charset="0"/>
              </a:rPr>
              <a:t>perangkat</a:t>
            </a:r>
            <a:r>
              <a:rPr lang="en-US" sz="3200" dirty="0">
                <a:solidFill>
                  <a:schemeClr val="tx1">
                    <a:lumMod val="75000"/>
                    <a:lumOff val="25000"/>
                  </a:schemeClr>
                </a:solidFill>
                <a:latin typeface="Bahnschrift" pitchFamily="34" charset="0"/>
              </a:rPr>
              <a:t> </a:t>
            </a:r>
            <a:r>
              <a:rPr lang="en-US" sz="3200" dirty="0" err="1">
                <a:solidFill>
                  <a:schemeClr val="tx1">
                    <a:lumMod val="75000"/>
                    <a:lumOff val="25000"/>
                  </a:schemeClr>
                </a:solidFill>
                <a:latin typeface="Bahnschrift" pitchFamily="34" charset="0"/>
              </a:rPr>
              <a:t>keras</a:t>
            </a:r>
            <a:r>
              <a:rPr lang="en-US" sz="3200" dirty="0">
                <a:solidFill>
                  <a:schemeClr val="tx1">
                    <a:lumMod val="75000"/>
                    <a:lumOff val="25000"/>
                  </a:schemeClr>
                </a:solidFill>
                <a:latin typeface="Bahnschrift" pitchFamily="34" charset="0"/>
              </a:rPr>
              <a:t>.</a:t>
            </a:r>
          </a:p>
        </p:txBody>
      </p:sp>
    </p:spTree>
    <p:extLst>
      <p:ext uri="{BB962C8B-B14F-4D97-AF65-F5344CB8AC3E}">
        <p14:creationId xmlns:p14="http://schemas.microsoft.com/office/powerpoint/2010/main" val="13929325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DFA"/>
        </a:solidFill>
        <a:effectLst/>
      </p:bgPr>
    </p:bg>
    <p:spTree>
      <p:nvGrpSpPr>
        <p:cNvPr id="1" name=""/>
        <p:cNvGrpSpPr/>
        <p:nvPr/>
      </p:nvGrpSpPr>
      <p:grpSpPr>
        <a:xfrm>
          <a:off x="0" y="0"/>
          <a:ext cx="0" cy="0"/>
          <a:chOff x="0" y="0"/>
          <a:chExt cx="0" cy="0"/>
        </a:xfrm>
      </p:grpSpPr>
      <p:sp>
        <p:nvSpPr>
          <p:cNvPr id="2" name="Freeform 2"/>
          <p:cNvSpPr/>
          <p:nvPr/>
        </p:nvSpPr>
        <p:spPr>
          <a:xfrm>
            <a:off x="-731723" y="-1717585"/>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2800684" y="5066805"/>
            <a:ext cx="12686632" cy="3330241"/>
          </a:xfrm>
          <a:custGeom>
            <a:avLst/>
            <a:gdLst/>
            <a:ahLst/>
            <a:cxnLst/>
            <a:rect l="l" t="t" r="r" b="b"/>
            <a:pathLst>
              <a:path w="12686632" h="3330241">
                <a:moveTo>
                  <a:pt x="0" y="0"/>
                </a:moveTo>
                <a:lnTo>
                  <a:pt x="12686632" y="0"/>
                </a:lnTo>
                <a:lnTo>
                  <a:pt x="12686632" y="3330241"/>
                </a:lnTo>
                <a:lnTo>
                  <a:pt x="0" y="3330241"/>
                </a:lnTo>
                <a:lnTo>
                  <a:pt x="0" y="0"/>
                </a:lnTo>
                <a:close/>
              </a:path>
            </a:pathLst>
          </a:custGeom>
          <a:blipFill>
            <a:blip r:embed="rId4"/>
            <a:stretch>
              <a:fillRect/>
            </a:stretch>
          </a:blipFill>
        </p:spPr>
      </p:sp>
      <p:sp>
        <p:nvSpPr>
          <p:cNvPr id="5" name="Freeform 5"/>
          <p:cNvSpPr/>
          <p:nvPr/>
        </p:nvSpPr>
        <p:spPr>
          <a:xfrm>
            <a:off x="2800684" y="2016610"/>
            <a:ext cx="12686632" cy="5674384"/>
          </a:xfrm>
          <a:custGeom>
            <a:avLst/>
            <a:gdLst/>
            <a:ahLst/>
            <a:cxnLst/>
            <a:rect l="l" t="t" r="r" b="b"/>
            <a:pathLst>
              <a:path w="12686632" h="5674384">
                <a:moveTo>
                  <a:pt x="0" y="0"/>
                </a:moveTo>
                <a:lnTo>
                  <a:pt x="12686632" y="0"/>
                </a:lnTo>
                <a:lnTo>
                  <a:pt x="12686632" y="5674384"/>
                </a:lnTo>
                <a:lnTo>
                  <a:pt x="0" y="5674384"/>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6" name="Freeform 6"/>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p:spPr>
      </p:sp>
      <p:sp>
        <p:nvSpPr>
          <p:cNvPr id="7" name="Freeform 7"/>
          <p:cNvSpPr/>
          <p:nvPr/>
        </p:nvSpPr>
        <p:spPr>
          <a:xfrm flipV="1">
            <a:off x="-538641" y="8455721"/>
            <a:ext cx="3461259" cy="1605159"/>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7">
              <a:extLst>
                <a:ext uri="{96DAC541-7B7A-43D3-8B79-37D633B846F1}">
                  <asvg:svgBlip xmlns="" xmlns:asvg="http://schemas.microsoft.com/office/drawing/2016/SVG/main" r:embed="rId8"/>
                </a:ext>
              </a:extLst>
            </a:blip>
            <a:stretch>
              <a:fillRect/>
            </a:stretch>
          </a:blipFill>
        </p:spPr>
      </p:sp>
      <p:sp>
        <p:nvSpPr>
          <p:cNvPr id="8" name="Freeform 8"/>
          <p:cNvSpPr/>
          <p:nvPr/>
        </p:nvSpPr>
        <p:spPr>
          <a:xfrm>
            <a:off x="7626743" y="1771742"/>
            <a:ext cx="3034515" cy="800008"/>
          </a:xfrm>
          <a:custGeom>
            <a:avLst/>
            <a:gdLst/>
            <a:ahLst/>
            <a:cxnLst/>
            <a:rect l="l" t="t" r="r" b="b"/>
            <a:pathLst>
              <a:path w="3034515" h="800008">
                <a:moveTo>
                  <a:pt x="0" y="0"/>
                </a:moveTo>
                <a:lnTo>
                  <a:pt x="3034514" y="0"/>
                </a:lnTo>
                <a:lnTo>
                  <a:pt x="3034514" y="800008"/>
                </a:lnTo>
                <a:lnTo>
                  <a:pt x="0" y="800008"/>
                </a:lnTo>
                <a:lnTo>
                  <a:pt x="0" y="0"/>
                </a:lnTo>
                <a:close/>
              </a:path>
            </a:pathLst>
          </a:custGeom>
          <a:blipFill>
            <a:blip r:embed="rId9">
              <a:extLst>
                <a:ext uri="{96DAC541-7B7A-43D3-8B79-37D633B846F1}">
                  <asvg:svgBlip xmlns="" xmlns:asvg="http://schemas.microsoft.com/office/drawing/2016/SVG/main" r:embed="rId10"/>
                </a:ext>
              </a:extLst>
            </a:blip>
            <a:stretch>
              <a:fillRect/>
            </a:stretch>
          </a:blipFill>
        </p:spPr>
      </p:sp>
      <p:grpSp>
        <p:nvGrpSpPr>
          <p:cNvPr id="9" name="Group 9"/>
          <p:cNvGrpSpPr/>
          <p:nvPr/>
        </p:nvGrpSpPr>
        <p:grpSpPr>
          <a:xfrm>
            <a:off x="923597" y="6998243"/>
            <a:ext cx="210207" cy="210207"/>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3283169" y="1134403"/>
            <a:ext cx="210207" cy="210207"/>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7259300" y="8952442"/>
            <a:ext cx="210207" cy="210207"/>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7497641" y="2687833"/>
            <a:ext cx="210207" cy="210207"/>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5879784" y="9567315"/>
            <a:ext cx="210207" cy="210207"/>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3" name="TextBox 2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a:off x="11523839" y="1340348"/>
            <a:ext cx="210207" cy="210207"/>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6" name="TextBox 2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7" name="Group 27"/>
          <p:cNvGrpSpPr/>
          <p:nvPr/>
        </p:nvGrpSpPr>
        <p:grpSpPr>
          <a:xfrm>
            <a:off x="13639912" y="654220"/>
            <a:ext cx="210207" cy="210207"/>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29" name="TextBox 2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0" name="Group 30"/>
          <p:cNvGrpSpPr/>
          <p:nvPr/>
        </p:nvGrpSpPr>
        <p:grpSpPr>
          <a:xfrm>
            <a:off x="9326622" y="818493"/>
            <a:ext cx="210207" cy="210207"/>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32" name="TextBox 3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3" name="Group 33"/>
          <p:cNvGrpSpPr/>
          <p:nvPr/>
        </p:nvGrpSpPr>
        <p:grpSpPr>
          <a:xfrm>
            <a:off x="413662" y="2687833"/>
            <a:ext cx="210207" cy="210207"/>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5" name="TextBox 3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6" name="TextBox 36"/>
          <p:cNvSpPr txBox="1"/>
          <p:nvPr/>
        </p:nvSpPr>
        <p:spPr>
          <a:xfrm>
            <a:off x="2605252" y="3953903"/>
            <a:ext cx="13077497" cy="1428755"/>
          </a:xfrm>
          <a:prstGeom prst="rect">
            <a:avLst/>
          </a:prstGeom>
        </p:spPr>
        <p:txBody>
          <a:bodyPr lIns="0" tIns="0" rIns="0" bIns="0" rtlCol="0" anchor="t">
            <a:spAutoFit/>
          </a:bodyPr>
          <a:lstStyle/>
          <a:p>
            <a:pPr algn="ctr">
              <a:lnSpc>
                <a:spcPts val="10350"/>
              </a:lnSpc>
            </a:pPr>
            <a:r>
              <a:rPr lang="en-US" sz="11500">
                <a:solidFill>
                  <a:srgbClr val="FFFFFF"/>
                </a:solidFill>
                <a:latin typeface="Balsamiq Sans Bold"/>
              </a:rPr>
              <a:t>Terima Kasih</a:t>
            </a:r>
          </a:p>
        </p:txBody>
      </p:sp>
      <p:sp>
        <p:nvSpPr>
          <p:cNvPr id="37" name="Freeform 37"/>
          <p:cNvSpPr/>
          <p:nvPr/>
        </p:nvSpPr>
        <p:spPr>
          <a:xfrm>
            <a:off x="2033432" y="1867551"/>
            <a:ext cx="2499475" cy="1640564"/>
          </a:xfrm>
          <a:custGeom>
            <a:avLst/>
            <a:gdLst/>
            <a:ahLst/>
            <a:cxnLst/>
            <a:rect l="l" t="t" r="r" b="b"/>
            <a:pathLst>
              <a:path w="2499475" h="1640564">
                <a:moveTo>
                  <a:pt x="0" y="0"/>
                </a:moveTo>
                <a:lnTo>
                  <a:pt x="2499474" y="0"/>
                </a:lnTo>
                <a:lnTo>
                  <a:pt x="2499474" y="1640564"/>
                </a:lnTo>
                <a:lnTo>
                  <a:pt x="0" y="1640564"/>
                </a:lnTo>
                <a:lnTo>
                  <a:pt x="0" y="0"/>
                </a:lnTo>
                <a:close/>
              </a:path>
            </a:pathLst>
          </a:custGeom>
          <a:blipFill>
            <a:blip r:embed="rId11">
              <a:extLst>
                <a:ext uri="{96DAC541-7B7A-43D3-8B79-37D633B846F1}">
                  <asvg:svgBlip xmlns="" xmlns:asvg="http://schemas.microsoft.com/office/drawing/2016/SVG/main" r:embed="rId12"/>
                </a:ext>
              </a:extLst>
            </a:blip>
            <a:stretch>
              <a:fillRect/>
            </a:stretch>
          </a:blipFill>
        </p:spPr>
      </p:sp>
      <p:sp>
        <p:nvSpPr>
          <p:cNvPr id="39" name="Freeform 39"/>
          <p:cNvSpPr/>
          <p:nvPr/>
        </p:nvSpPr>
        <p:spPr>
          <a:xfrm flipH="1">
            <a:off x="13639912" y="6388168"/>
            <a:ext cx="2499475" cy="1640564"/>
          </a:xfrm>
          <a:custGeom>
            <a:avLst/>
            <a:gdLst/>
            <a:ahLst/>
            <a:cxnLst/>
            <a:rect l="l" t="t" r="r" b="b"/>
            <a:pathLst>
              <a:path w="2499475" h="1640564">
                <a:moveTo>
                  <a:pt x="2499475" y="0"/>
                </a:moveTo>
                <a:lnTo>
                  <a:pt x="0" y="0"/>
                </a:lnTo>
                <a:lnTo>
                  <a:pt x="0" y="1640564"/>
                </a:lnTo>
                <a:lnTo>
                  <a:pt x="2499475" y="1640564"/>
                </a:lnTo>
                <a:lnTo>
                  <a:pt x="2499475" y="0"/>
                </a:lnTo>
                <a:close/>
              </a:path>
            </a:pathLst>
          </a:custGeom>
          <a:blipFill>
            <a:blip r:embed="rId11">
              <a:extLst>
                <a:ext uri="{96DAC541-7B7A-43D3-8B79-37D633B846F1}">
                  <asvg:svgBlip xmlns="" xmlns:asvg="http://schemas.microsoft.com/office/drawing/2016/SVG/main" r:embed="rId12"/>
                </a:ext>
              </a:extLst>
            </a:blip>
            <a:stretch>
              <a:fillRect/>
            </a:stretch>
          </a:blipFill>
        </p:spPr>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DFA"/>
        </a:solidFill>
        <a:effectLst/>
      </p:bgPr>
    </p:bg>
    <p:spTree>
      <p:nvGrpSpPr>
        <p:cNvPr id="1" name=""/>
        <p:cNvGrpSpPr/>
        <p:nvPr/>
      </p:nvGrpSpPr>
      <p:grpSpPr>
        <a:xfrm>
          <a:off x="0" y="0"/>
          <a:ext cx="0" cy="0"/>
          <a:chOff x="0" y="0"/>
          <a:chExt cx="0" cy="0"/>
        </a:xfrm>
      </p:grpSpPr>
      <p:sp>
        <p:nvSpPr>
          <p:cNvPr id="2" name="Freeform 2"/>
          <p:cNvSpPr/>
          <p:nvPr/>
        </p:nvSpPr>
        <p:spPr>
          <a:xfrm>
            <a:off x="-731723" y="-1717585"/>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0" y="114301"/>
            <a:ext cx="17602745" cy="9946580"/>
          </a:xfrm>
          <a:custGeom>
            <a:avLst/>
            <a:gdLst/>
            <a:ahLst/>
            <a:cxnLst/>
            <a:rect l="l" t="t" r="r" b="b"/>
            <a:pathLst>
              <a:path w="14621190" h="7948611">
                <a:moveTo>
                  <a:pt x="0" y="0"/>
                </a:moveTo>
                <a:lnTo>
                  <a:pt x="14621191" y="0"/>
                </a:lnTo>
                <a:lnTo>
                  <a:pt x="14621191" y="7948611"/>
                </a:lnTo>
                <a:lnTo>
                  <a:pt x="0" y="7948611"/>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a:off x="15896253" y="-226059"/>
            <a:ext cx="2767590"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6" name="Freeform 6"/>
          <p:cNvSpPr/>
          <p:nvPr/>
        </p:nvSpPr>
        <p:spPr>
          <a:xfrm flipV="1">
            <a:off x="-538641" y="9460361"/>
            <a:ext cx="3461259" cy="600517"/>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7" name="Freeform 7"/>
          <p:cNvSpPr/>
          <p:nvPr/>
        </p:nvSpPr>
        <p:spPr>
          <a:xfrm rot="1077083">
            <a:off x="15317295" y="9024026"/>
            <a:ext cx="695336" cy="662466"/>
          </a:xfrm>
          <a:custGeom>
            <a:avLst/>
            <a:gdLst/>
            <a:ahLst/>
            <a:cxnLst/>
            <a:rect l="l" t="t" r="r" b="b"/>
            <a:pathLst>
              <a:path w="695336" h="662466">
                <a:moveTo>
                  <a:pt x="0" y="0"/>
                </a:moveTo>
                <a:lnTo>
                  <a:pt x="695337" y="0"/>
                </a:lnTo>
                <a:lnTo>
                  <a:pt x="695337" y="662466"/>
                </a:lnTo>
                <a:lnTo>
                  <a:pt x="0" y="662466"/>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a:ln cap="sq">
            <a:noFill/>
            <a:prstDash val="solid"/>
            <a:miter/>
          </a:ln>
        </p:spPr>
      </p:sp>
      <p:grpSp>
        <p:nvGrpSpPr>
          <p:cNvPr id="8" name="Group 8"/>
          <p:cNvGrpSpPr/>
          <p:nvPr/>
        </p:nvGrpSpPr>
        <p:grpSpPr>
          <a:xfrm>
            <a:off x="923597" y="6998243"/>
            <a:ext cx="210207" cy="21020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1" name="Group 11"/>
          <p:cNvGrpSpPr/>
          <p:nvPr/>
        </p:nvGrpSpPr>
        <p:grpSpPr>
          <a:xfrm>
            <a:off x="3283169" y="1134403"/>
            <a:ext cx="210207" cy="21020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4" name="Group 14"/>
          <p:cNvGrpSpPr/>
          <p:nvPr/>
        </p:nvGrpSpPr>
        <p:grpSpPr>
          <a:xfrm>
            <a:off x="17259300" y="8952442"/>
            <a:ext cx="210207" cy="21020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0" name="Group 20"/>
          <p:cNvGrpSpPr/>
          <p:nvPr/>
        </p:nvGrpSpPr>
        <p:grpSpPr>
          <a:xfrm>
            <a:off x="5879784" y="9567315"/>
            <a:ext cx="210207" cy="210207"/>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3" name="Group 23"/>
          <p:cNvGrpSpPr/>
          <p:nvPr/>
        </p:nvGrpSpPr>
        <p:grpSpPr>
          <a:xfrm>
            <a:off x="11523839" y="1340348"/>
            <a:ext cx="210207" cy="210207"/>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2" name="Group 32"/>
          <p:cNvGrpSpPr/>
          <p:nvPr/>
        </p:nvGrpSpPr>
        <p:grpSpPr>
          <a:xfrm>
            <a:off x="413662" y="2687833"/>
            <a:ext cx="210207" cy="210207"/>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4" name="TextBox 3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5" name="Group 35"/>
          <p:cNvGrpSpPr/>
          <p:nvPr/>
        </p:nvGrpSpPr>
        <p:grpSpPr>
          <a:xfrm>
            <a:off x="11096596" y="9355259"/>
            <a:ext cx="210207" cy="210207"/>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8" name="Group 38"/>
          <p:cNvGrpSpPr/>
          <p:nvPr/>
        </p:nvGrpSpPr>
        <p:grpSpPr>
          <a:xfrm>
            <a:off x="14129076" y="9777521"/>
            <a:ext cx="210207" cy="210207"/>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40" name="TextBox 4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1" name="Group 41"/>
          <p:cNvGrpSpPr/>
          <p:nvPr/>
        </p:nvGrpSpPr>
        <p:grpSpPr>
          <a:xfrm>
            <a:off x="713390" y="5669002"/>
            <a:ext cx="210207" cy="210207"/>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3" name="TextBox 4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4" name="Group 44"/>
          <p:cNvGrpSpPr/>
          <p:nvPr/>
        </p:nvGrpSpPr>
        <p:grpSpPr>
          <a:xfrm>
            <a:off x="17392538" y="5563899"/>
            <a:ext cx="210207" cy="210207"/>
            <a:chOff x="0" y="0"/>
            <a:chExt cx="812800" cy="812800"/>
          </a:xfrm>
        </p:grpSpPr>
        <p:sp>
          <p:nvSpPr>
            <p:cNvPr id="45" name="Freeform 4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46" name="TextBox 4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sp>
        <p:nvSpPr>
          <p:cNvPr id="50" name="TextBox 50"/>
          <p:cNvSpPr txBox="1"/>
          <p:nvPr/>
        </p:nvSpPr>
        <p:spPr>
          <a:xfrm>
            <a:off x="1223090" y="1069809"/>
            <a:ext cx="15457835" cy="8371523"/>
          </a:xfrm>
          <a:prstGeom prst="rect">
            <a:avLst/>
          </a:prstGeom>
        </p:spPr>
        <p:txBody>
          <a:bodyPr wrap="square" lIns="0" tIns="0" rIns="0" bIns="0" rtlCol="0" anchor="t">
            <a:spAutoFit/>
          </a:bodyPr>
          <a:lstStyle/>
          <a:p>
            <a:pPr algn="just"/>
            <a:r>
              <a:rPr lang="en-US" sz="3600" b="1" dirty="0" smtClean="0">
                <a:latin typeface="Bahnschrift" pitchFamily="34" charset="0"/>
              </a:rPr>
              <a:t>2. </a:t>
            </a:r>
            <a:r>
              <a:rPr lang="en-US" sz="3600" b="1" dirty="0" err="1" smtClean="0">
                <a:latin typeface="Bahnschrift" pitchFamily="34" charset="0"/>
              </a:rPr>
              <a:t>Prinsip</a:t>
            </a:r>
            <a:r>
              <a:rPr lang="en-US" sz="3600" b="1" dirty="0" smtClean="0">
                <a:latin typeface="Bahnschrift" pitchFamily="34" charset="0"/>
              </a:rPr>
              <a:t> </a:t>
            </a:r>
            <a:r>
              <a:rPr lang="en-US" sz="3600" b="1" dirty="0" err="1">
                <a:latin typeface="Bahnschrift" pitchFamily="34" charset="0"/>
              </a:rPr>
              <a:t>Pengujian</a:t>
            </a:r>
            <a:r>
              <a:rPr lang="en-US" sz="3600" b="1" dirty="0">
                <a:latin typeface="Bahnschrift" pitchFamily="34" charset="0"/>
              </a:rPr>
              <a:t> </a:t>
            </a:r>
            <a:endParaRPr lang="en-US" sz="3600" b="1" dirty="0" smtClean="0">
              <a:latin typeface="Bahnschrift" pitchFamily="34" charset="0"/>
            </a:endParaRPr>
          </a:p>
          <a:p>
            <a:pPr algn="just"/>
            <a:r>
              <a:rPr lang="en-US" sz="3200" dirty="0" err="1" smtClean="0">
                <a:latin typeface="Bahnschrift" pitchFamily="34" charset="0"/>
              </a:rPr>
              <a:t>Prinsip</a:t>
            </a:r>
            <a:r>
              <a:rPr lang="en-US" sz="3200" dirty="0" smtClean="0">
                <a:latin typeface="Bahnschrift" pitchFamily="34" charset="0"/>
              </a:rPr>
              <a:t> </a:t>
            </a:r>
            <a:r>
              <a:rPr lang="en-US" sz="3200" dirty="0" err="1">
                <a:latin typeface="Bahnschrift" pitchFamily="34" charset="0"/>
              </a:rPr>
              <a:t>Pengujian</a:t>
            </a:r>
            <a:r>
              <a:rPr lang="en-US" sz="3200" dirty="0">
                <a:latin typeface="Bahnschrift" pitchFamily="34" charset="0"/>
              </a:rPr>
              <a:t> </a:t>
            </a:r>
            <a:r>
              <a:rPr lang="en-US" sz="3200" dirty="0" err="1">
                <a:latin typeface="Bahnschrift" pitchFamily="34" charset="0"/>
              </a:rPr>
              <a:t>meliputi</a:t>
            </a:r>
            <a:r>
              <a:rPr lang="en-US" sz="3200" dirty="0">
                <a:latin typeface="Bahnschrift" pitchFamily="34" charset="0"/>
              </a:rPr>
              <a:t> : </a:t>
            </a:r>
          </a:p>
          <a:p>
            <a:pPr marL="514350" indent="-514350" algn="just">
              <a:buFont typeface="+mj-lt"/>
              <a:buAutoNum type="alphaLcParenR"/>
            </a:pPr>
            <a:r>
              <a:rPr lang="en-US" sz="3200" dirty="0" err="1" smtClean="0">
                <a:latin typeface="Bahnschrift" pitchFamily="34" charset="0"/>
              </a:rPr>
              <a:t>Semua</a:t>
            </a:r>
            <a:r>
              <a:rPr lang="en-US" sz="3200" dirty="0" smtClean="0">
                <a:latin typeface="Bahnschrift" pitchFamily="34" charset="0"/>
              </a:rPr>
              <a:t> </a:t>
            </a:r>
            <a:r>
              <a:rPr lang="en-US" sz="3200" dirty="0" err="1">
                <a:latin typeface="Bahnschrift" pitchFamily="34" charset="0"/>
              </a:rPr>
              <a:t>pengujian</a:t>
            </a:r>
            <a:r>
              <a:rPr lang="en-US" sz="3200" dirty="0">
                <a:latin typeface="Bahnschrift" pitchFamily="34" charset="0"/>
              </a:rPr>
              <a:t> </a:t>
            </a:r>
            <a:r>
              <a:rPr lang="en-US" sz="3200" dirty="0" err="1">
                <a:latin typeface="Bahnschrift" pitchFamily="34" charset="0"/>
              </a:rPr>
              <a:t>harus</a:t>
            </a:r>
            <a:r>
              <a:rPr lang="en-US" sz="3200" dirty="0">
                <a:latin typeface="Bahnschrift" pitchFamily="34" charset="0"/>
              </a:rPr>
              <a:t> </a:t>
            </a:r>
            <a:r>
              <a:rPr lang="en-US" sz="3200" dirty="0" err="1">
                <a:latin typeface="Bahnschrift" pitchFamily="34" charset="0"/>
              </a:rPr>
              <a:t>dapat</a:t>
            </a:r>
            <a:r>
              <a:rPr lang="en-US" sz="3200" dirty="0">
                <a:latin typeface="Bahnschrift" pitchFamily="34" charset="0"/>
              </a:rPr>
              <a:t> </a:t>
            </a:r>
            <a:r>
              <a:rPr lang="en-US" sz="3200" dirty="0" err="1">
                <a:latin typeface="Bahnschrift" pitchFamily="34" charset="0"/>
              </a:rPr>
              <a:t>ditelusuri</a:t>
            </a:r>
            <a:r>
              <a:rPr lang="en-US" sz="3200" dirty="0">
                <a:latin typeface="Bahnschrift" pitchFamily="34" charset="0"/>
              </a:rPr>
              <a:t> </a:t>
            </a:r>
            <a:r>
              <a:rPr lang="en-US" sz="3200" dirty="0" err="1">
                <a:latin typeface="Bahnschrift" pitchFamily="34" charset="0"/>
              </a:rPr>
              <a:t>sampai</a:t>
            </a:r>
            <a:r>
              <a:rPr lang="en-US" sz="3200" dirty="0">
                <a:latin typeface="Bahnschrift" pitchFamily="34" charset="0"/>
              </a:rPr>
              <a:t> </a:t>
            </a:r>
            <a:r>
              <a:rPr lang="en-US" sz="3200" dirty="0" err="1">
                <a:latin typeface="Bahnschrift" pitchFamily="34" charset="0"/>
              </a:rPr>
              <a:t>ke</a:t>
            </a:r>
            <a:r>
              <a:rPr lang="en-US" sz="3200" dirty="0">
                <a:latin typeface="Bahnschrift" pitchFamily="34" charset="0"/>
              </a:rPr>
              <a:t> </a:t>
            </a:r>
            <a:r>
              <a:rPr lang="en-US" sz="3200" dirty="0" err="1">
                <a:latin typeface="Bahnschrift" pitchFamily="34" charset="0"/>
              </a:rPr>
              <a:t>persyaratan</a:t>
            </a:r>
            <a:r>
              <a:rPr lang="en-US" sz="3200" dirty="0">
                <a:latin typeface="Bahnschrift" pitchFamily="34" charset="0"/>
              </a:rPr>
              <a:t> </a:t>
            </a:r>
            <a:r>
              <a:rPr lang="en-US" sz="3200" dirty="0" err="1">
                <a:latin typeface="Bahnschrift" pitchFamily="34" charset="0"/>
              </a:rPr>
              <a:t>pelanggan</a:t>
            </a:r>
            <a:r>
              <a:rPr lang="en-US" sz="3200" dirty="0">
                <a:latin typeface="Bahnschrift" pitchFamily="34" charset="0"/>
              </a:rPr>
              <a:t>. </a:t>
            </a:r>
            <a:r>
              <a:rPr lang="en-US" sz="3200" dirty="0" err="1">
                <a:latin typeface="Bahnschrift" pitchFamily="34" charset="0"/>
              </a:rPr>
              <a:t>Sebagaimana</a:t>
            </a:r>
            <a:r>
              <a:rPr lang="en-US" sz="3200" dirty="0">
                <a:latin typeface="Bahnschrift" pitchFamily="34" charset="0"/>
              </a:rPr>
              <a:t> </a:t>
            </a:r>
            <a:r>
              <a:rPr lang="en-US" sz="3200" dirty="0" err="1">
                <a:latin typeface="Bahnschrift" pitchFamily="34" charset="0"/>
              </a:rPr>
              <a:t>telah</a:t>
            </a:r>
            <a:r>
              <a:rPr lang="en-US" sz="3200" dirty="0">
                <a:latin typeface="Bahnschrift" pitchFamily="34" charset="0"/>
              </a:rPr>
              <a:t> </a:t>
            </a:r>
            <a:r>
              <a:rPr lang="en-US" sz="3200" dirty="0" err="1">
                <a:latin typeface="Bahnschrift" pitchFamily="34" charset="0"/>
              </a:rPr>
              <a:t>kita</a:t>
            </a:r>
            <a:r>
              <a:rPr lang="en-US" sz="3200" dirty="0">
                <a:latin typeface="Bahnschrift" pitchFamily="34" charset="0"/>
              </a:rPr>
              <a:t> </a:t>
            </a:r>
            <a:r>
              <a:rPr lang="en-US" sz="3200" dirty="0" err="1">
                <a:latin typeface="Bahnschrift" pitchFamily="34" charset="0"/>
              </a:rPr>
              <a:t>ketahui</a:t>
            </a:r>
            <a:r>
              <a:rPr lang="en-US" sz="3200" dirty="0">
                <a:latin typeface="Bahnschrift" pitchFamily="34" charset="0"/>
              </a:rPr>
              <a:t>, </a:t>
            </a:r>
            <a:r>
              <a:rPr lang="en-US" sz="3200" dirty="0" err="1">
                <a:latin typeface="Bahnschrift" pitchFamily="34" charset="0"/>
              </a:rPr>
              <a:t>sasaran</a:t>
            </a:r>
            <a:r>
              <a:rPr lang="en-US" sz="3200" dirty="0">
                <a:latin typeface="Bahnschrift" pitchFamily="34" charset="0"/>
              </a:rPr>
              <a:t> </a:t>
            </a:r>
            <a:r>
              <a:rPr lang="en-US" sz="3200" dirty="0" err="1">
                <a:latin typeface="Bahnschrift" pitchFamily="34" charset="0"/>
              </a:rPr>
              <a:t>pengujian</a:t>
            </a:r>
            <a:r>
              <a:rPr lang="en-US" sz="3200" dirty="0">
                <a:latin typeface="Bahnschrift" pitchFamily="34" charset="0"/>
              </a:rPr>
              <a:t> </a:t>
            </a:r>
            <a:r>
              <a:rPr lang="en-US" sz="3200" dirty="0" err="1">
                <a:latin typeface="Bahnschrift" pitchFamily="34" charset="0"/>
              </a:rPr>
              <a:t>perangkat</a:t>
            </a:r>
            <a:r>
              <a:rPr lang="en-US" sz="3200" dirty="0">
                <a:latin typeface="Bahnschrift" pitchFamily="34" charset="0"/>
              </a:rPr>
              <a:t> </a:t>
            </a:r>
            <a:r>
              <a:rPr lang="en-US" sz="3200" dirty="0" err="1">
                <a:latin typeface="Bahnschrift" pitchFamily="34" charset="0"/>
              </a:rPr>
              <a:t>lunak</a:t>
            </a:r>
            <a:r>
              <a:rPr lang="en-US" sz="3200" dirty="0">
                <a:latin typeface="Bahnschrift" pitchFamily="34" charset="0"/>
              </a:rPr>
              <a:t> </a:t>
            </a:r>
            <a:r>
              <a:rPr lang="en-US" sz="3200" dirty="0" err="1">
                <a:latin typeface="Bahnschrift" pitchFamily="34" charset="0"/>
              </a:rPr>
              <a:t>adalah</a:t>
            </a:r>
            <a:r>
              <a:rPr lang="en-US" sz="3200" dirty="0">
                <a:latin typeface="Bahnschrift" pitchFamily="34" charset="0"/>
              </a:rPr>
              <a:t> </a:t>
            </a:r>
            <a:r>
              <a:rPr lang="en-US" sz="3200" dirty="0" err="1">
                <a:latin typeface="Bahnschrift" pitchFamily="34" charset="0"/>
              </a:rPr>
              <a:t>untuk</a:t>
            </a:r>
            <a:r>
              <a:rPr lang="en-US" sz="3200" dirty="0">
                <a:latin typeface="Bahnschrift" pitchFamily="34" charset="0"/>
              </a:rPr>
              <a:t> </a:t>
            </a:r>
            <a:r>
              <a:rPr lang="en-US" sz="3200" dirty="0" err="1">
                <a:latin typeface="Bahnschrift" pitchFamily="34" charset="0"/>
              </a:rPr>
              <a:t>mengungkapkan</a:t>
            </a:r>
            <a:r>
              <a:rPr lang="en-US" sz="3200" dirty="0">
                <a:latin typeface="Bahnschrift" pitchFamily="34" charset="0"/>
              </a:rPr>
              <a:t> </a:t>
            </a:r>
            <a:r>
              <a:rPr lang="en-US" sz="3200" dirty="0" err="1">
                <a:latin typeface="Bahnschrift" pitchFamily="34" charset="0"/>
              </a:rPr>
              <a:t>kesalahan</a:t>
            </a:r>
            <a:r>
              <a:rPr lang="en-US" sz="3200" dirty="0" smtClean="0">
                <a:latin typeface="Bahnschrift" pitchFamily="34" charset="0"/>
              </a:rPr>
              <a:t>.</a:t>
            </a:r>
          </a:p>
          <a:p>
            <a:pPr marL="514350" indent="-514350" algn="just">
              <a:buFont typeface="+mj-lt"/>
              <a:buAutoNum type="alphaLcParenR"/>
            </a:pPr>
            <a:r>
              <a:rPr lang="en-US" sz="3200" dirty="0" err="1">
                <a:latin typeface="Bahnschrift" pitchFamily="34" charset="0"/>
              </a:rPr>
              <a:t>Pengujian</a:t>
            </a:r>
            <a:r>
              <a:rPr lang="en-US" sz="3200" dirty="0">
                <a:latin typeface="Bahnschrift" pitchFamily="34" charset="0"/>
              </a:rPr>
              <a:t> </a:t>
            </a:r>
            <a:r>
              <a:rPr lang="en-US" sz="3200" dirty="0" err="1">
                <a:latin typeface="Bahnschrift" pitchFamily="34" charset="0"/>
              </a:rPr>
              <a:t>harus</a:t>
            </a:r>
            <a:r>
              <a:rPr lang="en-US" sz="3200" dirty="0">
                <a:latin typeface="Bahnschrift" pitchFamily="34" charset="0"/>
              </a:rPr>
              <a:t> </a:t>
            </a:r>
            <a:r>
              <a:rPr lang="en-US" sz="3200" dirty="0" err="1">
                <a:latin typeface="Bahnschrift" pitchFamily="34" charset="0"/>
              </a:rPr>
              <a:t>direncanakan</a:t>
            </a:r>
            <a:r>
              <a:rPr lang="en-US" sz="3200" dirty="0">
                <a:latin typeface="Bahnschrift" pitchFamily="34" charset="0"/>
              </a:rPr>
              <a:t> lama </a:t>
            </a:r>
            <a:r>
              <a:rPr lang="en-US" sz="3200" dirty="0" err="1">
                <a:latin typeface="Bahnschrift" pitchFamily="34" charset="0"/>
              </a:rPr>
              <a:t>sebelum</a:t>
            </a:r>
            <a:r>
              <a:rPr lang="en-US" sz="3200" dirty="0">
                <a:latin typeface="Bahnschrift" pitchFamily="34" charset="0"/>
              </a:rPr>
              <a:t> </a:t>
            </a:r>
            <a:r>
              <a:rPr lang="en-US" sz="3200" dirty="0" err="1">
                <a:latin typeface="Bahnschrift" pitchFamily="34" charset="0"/>
              </a:rPr>
              <a:t>pengujian</a:t>
            </a:r>
            <a:r>
              <a:rPr lang="en-US" sz="3200" dirty="0">
                <a:latin typeface="Bahnschrift" pitchFamily="34" charset="0"/>
              </a:rPr>
              <a:t> </a:t>
            </a:r>
            <a:r>
              <a:rPr lang="en-US" sz="3200" dirty="0" err="1">
                <a:latin typeface="Bahnschrift" pitchFamily="34" charset="0"/>
              </a:rPr>
              <a:t>itu</a:t>
            </a:r>
            <a:r>
              <a:rPr lang="en-US" sz="3200" dirty="0">
                <a:latin typeface="Bahnschrift" pitchFamily="34" charset="0"/>
              </a:rPr>
              <a:t> </a:t>
            </a:r>
            <a:r>
              <a:rPr lang="en-US" sz="3200" dirty="0" err="1">
                <a:latin typeface="Bahnschrift" pitchFamily="34" charset="0"/>
              </a:rPr>
              <a:t>mulai</a:t>
            </a:r>
            <a:r>
              <a:rPr lang="en-US" sz="3200" dirty="0">
                <a:latin typeface="Bahnschrift" pitchFamily="34" charset="0"/>
              </a:rPr>
              <a:t>. </a:t>
            </a:r>
            <a:r>
              <a:rPr lang="en-US" sz="3200" dirty="0" err="1">
                <a:latin typeface="Bahnschrift" pitchFamily="34" charset="0"/>
              </a:rPr>
              <a:t>Perencanaan</a:t>
            </a:r>
            <a:r>
              <a:rPr lang="en-US" sz="3200" dirty="0">
                <a:latin typeface="Bahnschrift" pitchFamily="34" charset="0"/>
              </a:rPr>
              <a:t> </a:t>
            </a:r>
            <a:r>
              <a:rPr lang="en-US" sz="3200" dirty="0" err="1">
                <a:latin typeface="Bahnschrift" pitchFamily="34" charset="0"/>
              </a:rPr>
              <a:t>pengujian</a:t>
            </a:r>
            <a:r>
              <a:rPr lang="en-US" sz="3200" dirty="0">
                <a:latin typeface="Bahnschrift" pitchFamily="34" charset="0"/>
              </a:rPr>
              <a:t> </a:t>
            </a:r>
            <a:r>
              <a:rPr lang="en-US" sz="3200" dirty="0" err="1">
                <a:latin typeface="Bahnschrift" pitchFamily="34" charset="0"/>
              </a:rPr>
              <a:t>dapat</a:t>
            </a:r>
            <a:r>
              <a:rPr lang="en-US" sz="3200" dirty="0">
                <a:latin typeface="Bahnschrift" pitchFamily="34" charset="0"/>
              </a:rPr>
              <a:t> </a:t>
            </a:r>
            <a:r>
              <a:rPr lang="en-US" sz="3200" dirty="0" err="1">
                <a:latin typeface="Bahnschrift" pitchFamily="34" charset="0"/>
              </a:rPr>
              <a:t>dimulai</a:t>
            </a:r>
            <a:r>
              <a:rPr lang="en-US" sz="3200" dirty="0">
                <a:latin typeface="Bahnschrift" pitchFamily="34" charset="0"/>
              </a:rPr>
              <a:t> </a:t>
            </a:r>
            <a:r>
              <a:rPr lang="en-US" sz="3200" dirty="0" err="1">
                <a:latin typeface="Bahnschrift" pitchFamily="34" charset="0"/>
              </a:rPr>
              <a:t>segera</a:t>
            </a:r>
            <a:r>
              <a:rPr lang="en-US" sz="3200" dirty="0">
                <a:latin typeface="Bahnschrift" pitchFamily="34" charset="0"/>
              </a:rPr>
              <a:t> </a:t>
            </a:r>
            <a:r>
              <a:rPr lang="en-US" sz="3200" dirty="0" err="1">
                <a:latin typeface="Bahnschrift" pitchFamily="34" charset="0"/>
              </a:rPr>
              <a:t>setelah</a:t>
            </a:r>
            <a:r>
              <a:rPr lang="en-US" sz="3200" dirty="0">
                <a:latin typeface="Bahnschrift" pitchFamily="34" charset="0"/>
              </a:rPr>
              <a:t> model </a:t>
            </a:r>
            <a:r>
              <a:rPr lang="en-US" sz="3200" dirty="0" err="1">
                <a:latin typeface="Bahnschrift" pitchFamily="34" charset="0"/>
              </a:rPr>
              <a:t>pernyaratan</a:t>
            </a:r>
            <a:r>
              <a:rPr lang="en-US" sz="3200" dirty="0">
                <a:latin typeface="Bahnschrift" pitchFamily="34" charset="0"/>
              </a:rPr>
              <a:t> </a:t>
            </a:r>
            <a:r>
              <a:rPr lang="en-US" sz="3200" dirty="0" err="1">
                <a:latin typeface="Bahnschrift" pitchFamily="34" charset="0"/>
              </a:rPr>
              <a:t>dilengkapi</a:t>
            </a:r>
            <a:r>
              <a:rPr lang="en-US" sz="3200" dirty="0">
                <a:latin typeface="Bahnschrift" pitchFamily="34" charset="0"/>
              </a:rPr>
              <a:t>. </a:t>
            </a:r>
            <a:endParaRPr lang="en-US" sz="3200" dirty="0" smtClean="0">
              <a:latin typeface="Bahnschrift" pitchFamily="34" charset="0"/>
            </a:endParaRPr>
          </a:p>
          <a:p>
            <a:pPr marL="514350" indent="-514350" algn="just">
              <a:buFont typeface="+mj-lt"/>
              <a:buAutoNum type="alphaLcParenR"/>
            </a:pPr>
            <a:r>
              <a:rPr lang="en-US" sz="3200" dirty="0" err="1" smtClean="0">
                <a:latin typeface="Bahnschrift" pitchFamily="34" charset="0"/>
              </a:rPr>
              <a:t>Prinsip</a:t>
            </a:r>
            <a:r>
              <a:rPr lang="en-US" sz="3200" dirty="0" smtClean="0">
                <a:latin typeface="Bahnschrift" pitchFamily="34" charset="0"/>
              </a:rPr>
              <a:t> Pareto </a:t>
            </a:r>
            <a:r>
              <a:rPr lang="en-US" sz="3200" dirty="0" err="1" smtClean="0">
                <a:latin typeface="Bahnschrift" pitchFamily="34" charset="0"/>
              </a:rPr>
              <a:t>berlaku</a:t>
            </a:r>
            <a:r>
              <a:rPr lang="en-US" sz="3200" dirty="0" smtClean="0">
                <a:latin typeface="Bahnschrift" pitchFamily="34" charset="0"/>
              </a:rPr>
              <a:t> </a:t>
            </a:r>
            <a:r>
              <a:rPr lang="en-US" sz="3200" dirty="0" err="1" smtClean="0">
                <a:latin typeface="Bahnschrift" pitchFamily="34" charset="0"/>
              </a:rPr>
              <a:t>untuk</a:t>
            </a:r>
            <a:r>
              <a:rPr lang="en-US" sz="3200" dirty="0" smtClean="0">
                <a:latin typeface="Bahnschrift" pitchFamily="34" charset="0"/>
              </a:rPr>
              <a:t> </a:t>
            </a:r>
            <a:r>
              <a:rPr lang="en-US" sz="3200" dirty="0" err="1" smtClean="0">
                <a:latin typeface="Bahnschrift" pitchFamily="34" charset="0"/>
              </a:rPr>
              <a:t>pengujian</a:t>
            </a:r>
            <a:r>
              <a:rPr lang="en-US" sz="3200" dirty="0" smtClean="0">
                <a:latin typeface="Bahnschrift" pitchFamily="34" charset="0"/>
              </a:rPr>
              <a:t> </a:t>
            </a:r>
            <a:r>
              <a:rPr lang="en-US" sz="3200" dirty="0" err="1" smtClean="0">
                <a:latin typeface="Bahnschrift" pitchFamily="34" charset="0"/>
              </a:rPr>
              <a:t>perangkat</a:t>
            </a:r>
            <a:r>
              <a:rPr lang="en-US" sz="3200" dirty="0" smtClean="0">
                <a:latin typeface="Bahnschrift" pitchFamily="34" charset="0"/>
              </a:rPr>
              <a:t> </a:t>
            </a:r>
            <a:r>
              <a:rPr lang="en-US" sz="3200" dirty="0" err="1" smtClean="0">
                <a:latin typeface="Bahnschrift" pitchFamily="34" charset="0"/>
              </a:rPr>
              <a:t>lunak</a:t>
            </a:r>
            <a:r>
              <a:rPr lang="en-US" sz="3200" dirty="0" smtClean="0">
                <a:latin typeface="Bahnschrift" pitchFamily="34" charset="0"/>
              </a:rPr>
              <a:t>. </a:t>
            </a:r>
            <a:r>
              <a:rPr lang="en-US" sz="3200" dirty="0" err="1" smtClean="0">
                <a:latin typeface="Bahnschrift" pitchFamily="34" charset="0"/>
              </a:rPr>
              <a:t>Secara</a:t>
            </a:r>
            <a:r>
              <a:rPr lang="en-US" sz="3200" dirty="0" smtClean="0">
                <a:latin typeface="Bahnschrift" pitchFamily="34" charset="0"/>
              </a:rPr>
              <a:t> </a:t>
            </a:r>
            <a:r>
              <a:rPr lang="en-US" sz="3200" dirty="0" err="1" smtClean="0">
                <a:latin typeface="Bahnschrift" pitchFamily="34" charset="0"/>
              </a:rPr>
              <a:t>singkat</a:t>
            </a:r>
            <a:r>
              <a:rPr lang="en-US" sz="3200" dirty="0" smtClean="0">
                <a:latin typeface="Bahnschrift" pitchFamily="34" charset="0"/>
              </a:rPr>
              <a:t> </a:t>
            </a:r>
            <a:r>
              <a:rPr lang="en-US" sz="3200" dirty="0" err="1" smtClean="0">
                <a:latin typeface="Bahnschrift" pitchFamily="34" charset="0"/>
              </a:rPr>
              <a:t>prinsip</a:t>
            </a:r>
            <a:r>
              <a:rPr lang="en-US" sz="3200" dirty="0" smtClean="0">
                <a:latin typeface="Bahnschrift" pitchFamily="34" charset="0"/>
              </a:rPr>
              <a:t> Pareto </a:t>
            </a:r>
            <a:r>
              <a:rPr lang="en-US" sz="3200" dirty="0" err="1" smtClean="0">
                <a:latin typeface="Bahnschrift" pitchFamily="34" charset="0"/>
              </a:rPr>
              <a:t>mengimplikasikan</a:t>
            </a:r>
            <a:r>
              <a:rPr lang="en-US" sz="3200" dirty="0" smtClean="0">
                <a:latin typeface="Bahnschrift" pitchFamily="34" charset="0"/>
              </a:rPr>
              <a:t> </a:t>
            </a:r>
            <a:r>
              <a:rPr lang="en-US" sz="3200" dirty="0" err="1" smtClean="0">
                <a:latin typeface="Bahnschrift" pitchFamily="34" charset="0"/>
              </a:rPr>
              <a:t>bahwa</a:t>
            </a:r>
            <a:r>
              <a:rPr lang="en-US" sz="3200" dirty="0" smtClean="0">
                <a:latin typeface="Bahnschrift" pitchFamily="34" charset="0"/>
              </a:rPr>
              <a:t> 80 </a:t>
            </a:r>
            <a:r>
              <a:rPr lang="en-US" sz="3200" dirty="0" err="1" smtClean="0">
                <a:latin typeface="Bahnschrift" pitchFamily="34" charset="0"/>
              </a:rPr>
              <a:t>persen</a:t>
            </a:r>
            <a:r>
              <a:rPr lang="en-US" sz="3200" dirty="0" smtClean="0">
                <a:latin typeface="Bahnschrift" pitchFamily="34" charset="0"/>
              </a:rPr>
              <a:t> </a:t>
            </a:r>
            <a:r>
              <a:rPr lang="en-US" sz="3200" dirty="0" err="1" smtClean="0">
                <a:latin typeface="Bahnschrift" pitchFamily="34" charset="0"/>
              </a:rPr>
              <a:t>dari</a:t>
            </a:r>
            <a:r>
              <a:rPr lang="en-US" sz="3200" dirty="0" smtClean="0">
                <a:latin typeface="Bahnschrift" pitchFamily="34" charset="0"/>
              </a:rPr>
              <a:t> </a:t>
            </a:r>
            <a:r>
              <a:rPr lang="en-US" sz="3200" dirty="0" err="1" smtClean="0">
                <a:latin typeface="Bahnschrift" pitchFamily="34" charset="0"/>
              </a:rPr>
              <a:t>semua</a:t>
            </a:r>
            <a:r>
              <a:rPr lang="en-US" sz="3200" dirty="0" smtClean="0">
                <a:latin typeface="Bahnschrift" pitchFamily="34" charset="0"/>
              </a:rPr>
              <a:t> </a:t>
            </a:r>
            <a:r>
              <a:rPr lang="en-US" sz="3200" dirty="0" err="1" smtClean="0">
                <a:latin typeface="Bahnschrift" pitchFamily="34" charset="0"/>
              </a:rPr>
              <a:t>kesalahan</a:t>
            </a:r>
            <a:r>
              <a:rPr lang="en-US" sz="3200" dirty="0" smtClean="0">
                <a:latin typeface="Bahnschrift" pitchFamily="34" charset="0"/>
              </a:rPr>
              <a:t> yang </a:t>
            </a:r>
            <a:r>
              <a:rPr lang="en-US" sz="3200" dirty="0" err="1" smtClean="0">
                <a:latin typeface="Bahnschrift" pitchFamily="34" charset="0"/>
              </a:rPr>
              <a:t>ditemukan</a:t>
            </a:r>
            <a:r>
              <a:rPr lang="en-US" sz="3200" dirty="0" smtClean="0">
                <a:latin typeface="Bahnschrift" pitchFamily="34" charset="0"/>
              </a:rPr>
              <a:t> </a:t>
            </a:r>
            <a:r>
              <a:rPr lang="en-US" sz="3200" dirty="0" err="1" smtClean="0">
                <a:latin typeface="Bahnschrift" pitchFamily="34" charset="0"/>
              </a:rPr>
              <a:t>selama</a:t>
            </a:r>
            <a:r>
              <a:rPr lang="en-US" sz="3200" dirty="0" smtClean="0">
                <a:latin typeface="Bahnschrift" pitchFamily="34" charset="0"/>
              </a:rPr>
              <a:t> </a:t>
            </a:r>
            <a:r>
              <a:rPr lang="en-US" sz="3200" dirty="0" err="1" smtClean="0">
                <a:latin typeface="Bahnschrift" pitchFamily="34" charset="0"/>
              </a:rPr>
              <a:t>pengujian</a:t>
            </a:r>
            <a:r>
              <a:rPr lang="en-US" sz="3200" dirty="0" smtClean="0">
                <a:latin typeface="Bahnschrift" pitchFamily="34" charset="0"/>
              </a:rPr>
              <a:t> </a:t>
            </a:r>
            <a:r>
              <a:rPr lang="en-US" sz="3200" dirty="0" err="1" smtClean="0">
                <a:latin typeface="Bahnschrift" pitchFamily="34" charset="0"/>
              </a:rPr>
              <a:t>sepertinya</a:t>
            </a:r>
            <a:r>
              <a:rPr lang="en-US" sz="3200" dirty="0" smtClean="0">
                <a:latin typeface="Bahnschrift" pitchFamily="34" charset="0"/>
              </a:rPr>
              <a:t> </a:t>
            </a:r>
            <a:r>
              <a:rPr lang="en-US" sz="3200" dirty="0" err="1" smtClean="0">
                <a:latin typeface="Bahnschrift" pitchFamily="34" charset="0"/>
              </a:rPr>
              <a:t>akan</a:t>
            </a:r>
            <a:r>
              <a:rPr lang="en-US" sz="3200" dirty="0" smtClean="0">
                <a:latin typeface="Bahnschrift" pitchFamily="34" charset="0"/>
              </a:rPr>
              <a:t> </a:t>
            </a:r>
            <a:r>
              <a:rPr lang="en-US" sz="3200" dirty="0" err="1" smtClean="0">
                <a:latin typeface="Bahnschrift" pitchFamily="34" charset="0"/>
              </a:rPr>
              <a:t>dapat</a:t>
            </a:r>
            <a:r>
              <a:rPr lang="en-US" sz="3200" dirty="0" smtClean="0">
                <a:latin typeface="Bahnschrift" pitchFamily="34" charset="0"/>
              </a:rPr>
              <a:t> </a:t>
            </a:r>
            <a:r>
              <a:rPr lang="en-US" sz="3200" dirty="0" err="1" smtClean="0">
                <a:latin typeface="Bahnschrift" pitchFamily="34" charset="0"/>
              </a:rPr>
              <a:t>ditelusuri</a:t>
            </a:r>
            <a:r>
              <a:rPr lang="en-US" sz="3200" dirty="0" smtClean="0">
                <a:latin typeface="Bahnschrift" pitchFamily="34" charset="0"/>
              </a:rPr>
              <a:t> </a:t>
            </a:r>
            <a:r>
              <a:rPr lang="en-US" sz="3200" dirty="0" err="1" smtClean="0">
                <a:latin typeface="Bahnschrift" pitchFamily="34" charset="0"/>
              </a:rPr>
              <a:t>sampai</a:t>
            </a:r>
            <a:r>
              <a:rPr lang="en-US" sz="3200" dirty="0" smtClean="0">
                <a:latin typeface="Bahnschrift" pitchFamily="34" charset="0"/>
              </a:rPr>
              <a:t> 20 </a:t>
            </a:r>
            <a:r>
              <a:rPr lang="en-US" sz="3200" dirty="0" err="1" smtClean="0">
                <a:latin typeface="Bahnschrift" pitchFamily="34" charset="0"/>
              </a:rPr>
              <a:t>persen</a:t>
            </a:r>
            <a:r>
              <a:rPr lang="en-US" sz="3200" dirty="0" smtClean="0">
                <a:latin typeface="Bahnschrift" pitchFamily="34" charset="0"/>
              </a:rPr>
              <a:t> </a:t>
            </a:r>
            <a:r>
              <a:rPr lang="en-US" sz="3200" dirty="0" err="1" smtClean="0">
                <a:latin typeface="Bahnschrift" pitchFamily="34" charset="0"/>
              </a:rPr>
              <a:t>dari</a:t>
            </a:r>
            <a:r>
              <a:rPr lang="en-US" sz="3200" dirty="0" smtClean="0">
                <a:latin typeface="Bahnschrift" pitchFamily="34" charset="0"/>
              </a:rPr>
              <a:t> </a:t>
            </a:r>
            <a:r>
              <a:rPr lang="en-US" sz="3200" dirty="0" err="1" smtClean="0">
                <a:latin typeface="Bahnschrift" pitchFamily="34" charset="0"/>
              </a:rPr>
              <a:t>semua</a:t>
            </a:r>
            <a:r>
              <a:rPr lang="en-US" sz="3200" dirty="0" smtClean="0">
                <a:latin typeface="Bahnschrift" pitchFamily="34" charset="0"/>
              </a:rPr>
              <a:t> </a:t>
            </a:r>
            <a:r>
              <a:rPr lang="en-US" sz="3200" dirty="0" err="1" smtClean="0">
                <a:latin typeface="Bahnschrift" pitchFamily="34" charset="0"/>
              </a:rPr>
              <a:t>modul</a:t>
            </a:r>
            <a:r>
              <a:rPr lang="en-US" sz="3200" dirty="0" smtClean="0">
                <a:latin typeface="Bahnschrift" pitchFamily="34" charset="0"/>
              </a:rPr>
              <a:t> program.</a:t>
            </a:r>
          </a:p>
          <a:p>
            <a:pPr marL="514350" indent="-514350" algn="just">
              <a:buFont typeface="+mj-lt"/>
              <a:buAutoNum type="alphaLcParenR"/>
            </a:pPr>
            <a:r>
              <a:rPr lang="en-US" sz="3200" dirty="0" err="1" smtClean="0">
                <a:latin typeface="Bahnschrift" pitchFamily="34" charset="0"/>
              </a:rPr>
              <a:t>Pengujian</a:t>
            </a:r>
            <a:r>
              <a:rPr lang="en-US" sz="3200" dirty="0" smtClean="0">
                <a:latin typeface="Bahnschrift" pitchFamily="34" charset="0"/>
              </a:rPr>
              <a:t> </a:t>
            </a:r>
            <a:r>
              <a:rPr lang="en-US" sz="3200" dirty="0" err="1">
                <a:latin typeface="Bahnschrift" pitchFamily="34" charset="0"/>
              </a:rPr>
              <a:t>harus</a:t>
            </a:r>
            <a:r>
              <a:rPr lang="en-US" sz="3200" dirty="0">
                <a:latin typeface="Bahnschrift" pitchFamily="34" charset="0"/>
              </a:rPr>
              <a:t> </a:t>
            </a:r>
            <a:r>
              <a:rPr lang="en-US" sz="3200" dirty="0" err="1">
                <a:latin typeface="Bahnschrift" pitchFamily="34" charset="0"/>
              </a:rPr>
              <a:t>mulai</a:t>
            </a:r>
            <a:r>
              <a:rPr lang="en-US" sz="3200" dirty="0">
                <a:latin typeface="Bahnschrift" pitchFamily="34" charset="0"/>
              </a:rPr>
              <a:t> “</a:t>
            </a:r>
            <a:r>
              <a:rPr lang="en-US" sz="3200" dirty="0" err="1">
                <a:latin typeface="Bahnschrift" pitchFamily="34" charset="0"/>
              </a:rPr>
              <a:t>dari</a:t>
            </a:r>
            <a:r>
              <a:rPr lang="en-US" sz="3200" dirty="0">
                <a:latin typeface="Bahnschrift" pitchFamily="34" charset="0"/>
              </a:rPr>
              <a:t> yang </a:t>
            </a:r>
            <a:r>
              <a:rPr lang="en-US" sz="3200" dirty="0" err="1">
                <a:latin typeface="Bahnschrift" pitchFamily="34" charset="0"/>
              </a:rPr>
              <a:t>kecil</a:t>
            </a:r>
            <a:r>
              <a:rPr lang="en-US" sz="3200" dirty="0">
                <a:latin typeface="Bahnschrift" pitchFamily="34" charset="0"/>
              </a:rPr>
              <a:t>” </a:t>
            </a:r>
            <a:r>
              <a:rPr lang="en-US" sz="3200" dirty="0" err="1">
                <a:latin typeface="Bahnschrift" pitchFamily="34" charset="0"/>
              </a:rPr>
              <a:t>dan</a:t>
            </a:r>
            <a:r>
              <a:rPr lang="en-US" sz="3200" dirty="0">
                <a:latin typeface="Bahnschrift" pitchFamily="34" charset="0"/>
              </a:rPr>
              <a:t> </a:t>
            </a:r>
            <a:r>
              <a:rPr lang="en-US" sz="3200" dirty="0" err="1">
                <a:latin typeface="Bahnschrift" pitchFamily="34" charset="0"/>
              </a:rPr>
              <a:t>berkembang</a:t>
            </a:r>
            <a:r>
              <a:rPr lang="en-US" sz="3200" dirty="0">
                <a:latin typeface="Bahnschrift" pitchFamily="34" charset="0"/>
              </a:rPr>
              <a:t> </a:t>
            </a:r>
            <a:r>
              <a:rPr lang="en-US" sz="3200" dirty="0" err="1">
                <a:latin typeface="Bahnschrift" pitchFamily="34" charset="0"/>
              </a:rPr>
              <a:t>ke</a:t>
            </a:r>
            <a:r>
              <a:rPr lang="en-US" sz="3200" dirty="0">
                <a:latin typeface="Bahnschrift" pitchFamily="34" charset="0"/>
              </a:rPr>
              <a:t> </a:t>
            </a:r>
            <a:r>
              <a:rPr lang="en-US" sz="3200" dirty="0" err="1">
                <a:latin typeface="Bahnschrift" pitchFamily="34" charset="0"/>
              </a:rPr>
              <a:t>pengujian</a:t>
            </a:r>
            <a:r>
              <a:rPr lang="en-US" sz="3200" dirty="0">
                <a:latin typeface="Bahnschrift" pitchFamily="34" charset="0"/>
              </a:rPr>
              <a:t> “yang </a:t>
            </a:r>
            <a:r>
              <a:rPr lang="en-US" sz="3200" dirty="0" err="1">
                <a:latin typeface="Bahnschrift" pitchFamily="34" charset="0"/>
              </a:rPr>
              <a:t>besar</a:t>
            </a:r>
            <a:r>
              <a:rPr lang="en-US" sz="3200" dirty="0">
                <a:latin typeface="Bahnschrift" pitchFamily="34" charset="0"/>
              </a:rPr>
              <a:t>”. </a:t>
            </a:r>
          </a:p>
          <a:p>
            <a:pPr marL="514350" indent="-514350" algn="just">
              <a:buFont typeface="+mj-lt"/>
              <a:buAutoNum type="alphaLcParenR"/>
            </a:pPr>
            <a:r>
              <a:rPr lang="en-US" sz="3200" dirty="0" err="1" smtClean="0">
                <a:latin typeface="Bahnschrift" pitchFamily="34" charset="0"/>
              </a:rPr>
              <a:t>Untuk</a:t>
            </a:r>
            <a:r>
              <a:rPr lang="en-US" sz="3200" dirty="0" smtClean="0">
                <a:latin typeface="Bahnschrift" pitchFamily="34" charset="0"/>
              </a:rPr>
              <a:t> </a:t>
            </a:r>
            <a:r>
              <a:rPr lang="en-US" sz="3200" dirty="0" err="1">
                <a:latin typeface="Bahnschrift" pitchFamily="34" charset="0"/>
              </a:rPr>
              <a:t>menjadi</a:t>
            </a:r>
            <a:r>
              <a:rPr lang="en-US" sz="3200" dirty="0">
                <a:latin typeface="Bahnschrift" pitchFamily="34" charset="0"/>
              </a:rPr>
              <a:t> paling </a:t>
            </a:r>
            <a:r>
              <a:rPr lang="en-US" sz="3200" dirty="0" err="1">
                <a:latin typeface="Bahnschrift" pitchFamily="34" charset="0"/>
              </a:rPr>
              <a:t>efektif</a:t>
            </a:r>
            <a:r>
              <a:rPr lang="en-US" sz="3200" dirty="0">
                <a:latin typeface="Bahnschrift" pitchFamily="34" charset="0"/>
              </a:rPr>
              <a:t>, </a:t>
            </a:r>
            <a:r>
              <a:rPr lang="en-US" sz="3200" dirty="0" err="1">
                <a:latin typeface="Bahnschrift" pitchFamily="34" charset="0"/>
              </a:rPr>
              <a:t>pengujian</a:t>
            </a:r>
            <a:r>
              <a:rPr lang="en-US" sz="3200" dirty="0">
                <a:latin typeface="Bahnschrift" pitchFamily="34" charset="0"/>
              </a:rPr>
              <a:t> </a:t>
            </a:r>
            <a:r>
              <a:rPr lang="en-US" sz="3200" dirty="0" err="1">
                <a:latin typeface="Bahnschrift" pitchFamily="34" charset="0"/>
              </a:rPr>
              <a:t>harus</a:t>
            </a:r>
            <a:r>
              <a:rPr lang="en-US" sz="3200" dirty="0">
                <a:latin typeface="Bahnschrift" pitchFamily="34" charset="0"/>
              </a:rPr>
              <a:t> </a:t>
            </a:r>
            <a:r>
              <a:rPr lang="en-US" sz="3200" dirty="0" err="1">
                <a:latin typeface="Bahnschrift" pitchFamily="34" charset="0"/>
              </a:rPr>
              <a:t>dilakukan</a:t>
            </a:r>
            <a:r>
              <a:rPr lang="en-US" sz="3200" dirty="0">
                <a:latin typeface="Bahnschrift" pitchFamily="34" charset="0"/>
              </a:rPr>
              <a:t> </a:t>
            </a:r>
            <a:r>
              <a:rPr lang="en-US" sz="3200" dirty="0" err="1">
                <a:latin typeface="Bahnschrift" pitchFamily="34" charset="0"/>
              </a:rPr>
              <a:t>oleh</a:t>
            </a:r>
            <a:r>
              <a:rPr lang="en-US" sz="3200" dirty="0">
                <a:latin typeface="Bahnschrift" pitchFamily="34" charset="0"/>
              </a:rPr>
              <a:t> </a:t>
            </a:r>
            <a:r>
              <a:rPr lang="en-US" sz="3200" dirty="0" err="1">
                <a:latin typeface="Bahnschrift" pitchFamily="34" charset="0"/>
              </a:rPr>
              <a:t>pihak</a:t>
            </a:r>
            <a:r>
              <a:rPr lang="en-US" sz="3200" dirty="0">
                <a:latin typeface="Bahnschrift" pitchFamily="34" charset="0"/>
              </a:rPr>
              <a:t> </a:t>
            </a:r>
            <a:r>
              <a:rPr lang="en-US" sz="3200" dirty="0" err="1">
                <a:latin typeface="Bahnschrift" pitchFamily="34" charset="0"/>
              </a:rPr>
              <a:t>ketiga</a:t>
            </a:r>
            <a:r>
              <a:rPr lang="en-US" sz="3200" dirty="0">
                <a:latin typeface="Bahnschrift" pitchFamily="34" charset="0"/>
              </a:rPr>
              <a:t> yang independent. Yang </a:t>
            </a:r>
            <a:r>
              <a:rPr lang="en-US" sz="3200" dirty="0" err="1">
                <a:latin typeface="Bahnschrift" pitchFamily="34" charset="0"/>
              </a:rPr>
              <a:t>dimaksud</a:t>
            </a:r>
            <a:r>
              <a:rPr lang="en-US" sz="3200" dirty="0">
                <a:latin typeface="Bahnschrift" pitchFamily="34" charset="0"/>
              </a:rPr>
              <a:t> </a:t>
            </a:r>
            <a:r>
              <a:rPr lang="en-US" sz="3200" dirty="0" err="1">
                <a:latin typeface="Bahnschrift" pitchFamily="34" charset="0"/>
              </a:rPr>
              <a:t>dengan</a:t>
            </a:r>
            <a:r>
              <a:rPr lang="en-US" sz="3200" dirty="0">
                <a:latin typeface="Bahnschrift" pitchFamily="34" charset="0"/>
              </a:rPr>
              <a:t> kata “yang paling </a:t>
            </a:r>
            <a:r>
              <a:rPr lang="en-US" sz="3200" dirty="0" err="1">
                <a:latin typeface="Bahnschrift" pitchFamily="34" charset="0"/>
              </a:rPr>
              <a:t>efektif</a:t>
            </a:r>
            <a:r>
              <a:rPr lang="en-US" sz="3200" dirty="0">
                <a:latin typeface="Bahnschrift" pitchFamily="34" charset="0"/>
              </a:rPr>
              <a:t>” </a:t>
            </a:r>
            <a:r>
              <a:rPr lang="en-US" sz="3200" dirty="0" err="1">
                <a:latin typeface="Bahnschrift" pitchFamily="34" charset="0"/>
              </a:rPr>
              <a:t>adalah</a:t>
            </a:r>
            <a:r>
              <a:rPr lang="en-US" sz="3200" dirty="0">
                <a:latin typeface="Bahnschrift" pitchFamily="34" charset="0"/>
              </a:rPr>
              <a:t> </a:t>
            </a:r>
            <a:r>
              <a:rPr lang="en-US" sz="3200" dirty="0" err="1">
                <a:latin typeface="Bahnschrift" pitchFamily="34" charset="0"/>
              </a:rPr>
              <a:t>pengujian</a:t>
            </a:r>
            <a:r>
              <a:rPr lang="en-US" sz="3200" dirty="0">
                <a:latin typeface="Bahnschrift" pitchFamily="34" charset="0"/>
              </a:rPr>
              <a:t> yang </a:t>
            </a:r>
            <a:r>
              <a:rPr lang="en-US" sz="3200" dirty="0" err="1">
                <a:latin typeface="Bahnschrift" pitchFamily="34" charset="0"/>
              </a:rPr>
              <a:t>memiliki</a:t>
            </a:r>
            <a:r>
              <a:rPr lang="en-US" sz="3200" dirty="0">
                <a:latin typeface="Bahnschrift" pitchFamily="34" charset="0"/>
              </a:rPr>
              <a:t> </a:t>
            </a:r>
            <a:r>
              <a:rPr lang="en-US" sz="3200" dirty="0" err="1">
                <a:latin typeface="Bahnschrift" pitchFamily="34" charset="0"/>
              </a:rPr>
              <a:t>probabilitas</a:t>
            </a:r>
            <a:r>
              <a:rPr lang="en-US" sz="3200" dirty="0">
                <a:latin typeface="Bahnschrift" pitchFamily="34" charset="0"/>
              </a:rPr>
              <a:t> </a:t>
            </a:r>
            <a:r>
              <a:rPr lang="en-US" sz="3200" dirty="0" err="1">
                <a:latin typeface="Bahnschrift" pitchFamily="34" charset="0"/>
              </a:rPr>
              <a:t>tertinggi</a:t>
            </a:r>
            <a:r>
              <a:rPr lang="en-US" sz="3200" dirty="0">
                <a:latin typeface="Bahnschrift" pitchFamily="34" charset="0"/>
              </a:rPr>
              <a:t> di </a:t>
            </a:r>
            <a:r>
              <a:rPr lang="en-US" sz="3200" dirty="0" err="1">
                <a:latin typeface="Bahnschrift" pitchFamily="34" charset="0"/>
              </a:rPr>
              <a:t>dalam</a:t>
            </a:r>
            <a:r>
              <a:rPr lang="en-US" sz="3200" dirty="0">
                <a:latin typeface="Bahnschrift" pitchFamily="34" charset="0"/>
              </a:rPr>
              <a:t> </a:t>
            </a:r>
            <a:r>
              <a:rPr lang="en-US" sz="3200" dirty="0" err="1">
                <a:latin typeface="Bahnschrift" pitchFamily="34" charset="0"/>
              </a:rPr>
              <a:t>menemukan</a:t>
            </a:r>
            <a:r>
              <a:rPr lang="en-US" sz="3200" dirty="0">
                <a:latin typeface="Bahnschrift" pitchFamily="34" charset="0"/>
              </a:rPr>
              <a:t> </a:t>
            </a:r>
            <a:r>
              <a:rPr lang="en-US" sz="3200" dirty="0" err="1">
                <a:latin typeface="Bahnschrift" pitchFamily="34" charset="0"/>
              </a:rPr>
              <a:t>kesalahan</a:t>
            </a:r>
            <a:r>
              <a:rPr lang="en-US" sz="3200" dirty="0">
                <a:latin typeface="Bahnschrift" pitchFamily="34" charset="0"/>
              </a:rPr>
              <a:t> (</a:t>
            </a:r>
            <a:r>
              <a:rPr lang="en-US" sz="3200" dirty="0" err="1">
                <a:latin typeface="Bahnschrift" pitchFamily="34" charset="0"/>
              </a:rPr>
              <a:t>sasaran</a:t>
            </a:r>
            <a:r>
              <a:rPr lang="en-US" sz="3200" dirty="0">
                <a:latin typeface="Bahnschrift" pitchFamily="34" charset="0"/>
              </a:rPr>
              <a:t> </a:t>
            </a:r>
            <a:r>
              <a:rPr lang="en-US" sz="3200" dirty="0" err="1">
                <a:latin typeface="Bahnschrift" pitchFamily="34" charset="0"/>
              </a:rPr>
              <a:t>utama</a:t>
            </a:r>
            <a:r>
              <a:rPr lang="en-US" sz="3200" dirty="0">
                <a:latin typeface="Bahnschrift" pitchFamily="34" charset="0"/>
              </a:rPr>
              <a:t> </a:t>
            </a:r>
            <a:r>
              <a:rPr lang="en-US" sz="3200" dirty="0" err="1">
                <a:latin typeface="Bahnschrift" pitchFamily="34" charset="0"/>
              </a:rPr>
              <a:t>pengujian</a:t>
            </a:r>
            <a:r>
              <a:rPr lang="en-US" sz="3200" dirty="0">
                <a:latin typeface="Bahnschrift" pitchFamily="34" charset="0"/>
              </a:rPr>
              <a:t>).</a:t>
            </a:r>
            <a:endParaRPr lang="en-US" sz="3200" dirty="0">
              <a:solidFill>
                <a:prstClr val="black"/>
              </a:solidFill>
              <a:latin typeface="Bahnschrift" pitchFamily="34" charset="0"/>
            </a:endParaRPr>
          </a:p>
        </p:txBody>
      </p:sp>
    </p:spTree>
    <p:extLst>
      <p:ext uri="{BB962C8B-B14F-4D97-AF65-F5344CB8AC3E}">
        <p14:creationId xmlns:p14="http://schemas.microsoft.com/office/powerpoint/2010/main" val="2933693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DFA"/>
        </a:solidFill>
        <a:effectLst/>
      </p:bgPr>
    </p:bg>
    <p:spTree>
      <p:nvGrpSpPr>
        <p:cNvPr id="1" name=""/>
        <p:cNvGrpSpPr/>
        <p:nvPr/>
      </p:nvGrpSpPr>
      <p:grpSpPr>
        <a:xfrm>
          <a:off x="0" y="0"/>
          <a:ext cx="0" cy="0"/>
          <a:chOff x="0" y="0"/>
          <a:chExt cx="0" cy="0"/>
        </a:xfrm>
      </p:grpSpPr>
      <p:sp>
        <p:nvSpPr>
          <p:cNvPr id="2" name="Freeform 2"/>
          <p:cNvSpPr/>
          <p:nvPr/>
        </p:nvSpPr>
        <p:spPr>
          <a:xfrm>
            <a:off x="-731723" y="-1717585"/>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538640" y="1"/>
            <a:ext cx="18141386" cy="10060880"/>
          </a:xfrm>
          <a:custGeom>
            <a:avLst/>
            <a:gdLst/>
            <a:ahLst/>
            <a:cxnLst/>
            <a:rect l="l" t="t" r="r" b="b"/>
            <a:pathLst>
              <a:path w="14621190" h="7948611">
                <a:moveTo>
                  <a:pt x="0" y="0"/>
                </a:moveTo>
                <a:lnTo>
                  <a:pt x="14621191" y="0"/>
                </a:lnTo>
                <a:lnTo>
                  <a:pt x="14621191" y="7948611"/>
                </a:lnTo>
                <a:lnTo>
                  <a:pt x="0" y="7948611"/>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6" name="Freeform 6"/>
          <p:cNvSpPr/>
          <p:nvPr/>
        </p:nvSpPr>
        <p:spPr>
          <a:xfrm flipV="1">
            <a:off x="-538641" y="9162648"/>
            <a:ext cx="3461259" cy="898231"/>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7" name="Freeform 7"/>
          <p:cNvSpPr/>
          <p:nvPr/>
        </p:nvSpPr>
        <p:spPr>
          <a:xfrm rot="1077083">
            <a:off x="15317295" y="9024026"/>
            <a:ext cx="695336" cy="662466"/>
          </a:xfrm>
          <a:custGeom>
            <a:avLst/>
            <a:gdLst/>
            <a:ahLst/>
            <a:cxnLst/>
            <a:rect l="l" t="t" r="r" b="b"/>
            <a:pathLst>
              <a:path w="695336" h="662466">
                <a:moveTo>
                  <a:pt x="0" y="0"/>
                </a:moveTo>
                <a:lnTo>
                  <a:pt x="695337" y="0"/>
                </a:lnTo>
                <a:lnTo>
                  <a:pt x="695337" y="662466"/>
                </a:lnTo>
                <a:lnTo>
                  <a:pt x="0" y="662466"/>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a:ln cap="sq">
            <a:noFill/>
            <a:prstDash val="solid"/>
            <a:miter/>
          </a:ln>
        </p:spPr>
      </p:sp>
      <p:grpSp>
        <p:nvGrpSpPr>
          <p:cNvPr id="8" name="Group 8"/>
          <p:cNvGrpSpPr/>
          <p:nvPr/>
        </p:nvGrpSpPr>
        <p:grpSpPr>
          <a:xfrm>
            <a:off x="923597" y="6998243"/>
            <a:ext cx="210207" cy="21020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1" name="Group 11"/>
          <p:cNvGrpSpPr/>
          <p:nvPr/>
        </p:nvGrpSpPr>
        <p:grpSpPr>
          <a:xfrm>
            <a:off x="3283169" y="1134403"/>
            <a:ext cx="210207" cy="21020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4" name="Group 14"/>
          <p:cNvGrpSpPr/>
          <p:nvPr/>
        </p:nvGrpSpPr>
        <p:grpSpPr>
          <a:xfrm>
            <a:off x="17259300" y="8952442"/>
            <a:ext cx="210207" cy="21020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0" name="Group 20"/>
          <p:cNvGrpSpPr/>
          <p:nvPr/>
        </p:nvGrpSpPr>
        <p:grpSpPr>
          <a:xfrm>
            <a:off x="5879784" y="9567315"/>
            <a:ext cx="210207" cy="210207"/>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3" name="Group 23"/>
          <p:cNvGrpSpPr/>
          <p:nvPr/>
        </p:nvGrpSpPr>
        <p:grpSpPr>
          <a:xfrm>
            <a:off x="11523839" y="1340348"/>
            <a:ext cx="210207" cy="210207"/>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2" name="Group 32"/>
          <p:cNvGrpSpPr/>
          <p:nvPr/>
        </p:nvGrpSpPr>
        <p:grpSpPr>
          <a:xfrm>
            <a:off x="413662" y="2687833"/>
            <a:ext cx="210207" cy="210207"/>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4" name="TextBox 3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5" name="Group 35"/>
          <p:cNvGrpSpPr/>
          <p:nvPr/>
        </p:nvGrpSpPr>
        <p:grpSpPr>
          <a:xfrm>
            <a:off x="11096596" y="9355259"/>
            <a:ext cx="210207" cy="210207"/>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8" name="Group 38"/>
          <p:cNvGrpSpPr/>
          <p:nvPr/>
        </p:nvGrpSpPr>
        <p:grpSpPr>
          <a:xfrm>
            <a:off x="14129076" y="9777521"/>
            <a:ext cx="210207" cy="210207"/>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40" name="TextBox 4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1" name="Group 41"/>
          <p:cNvGrpSpPr/>
          <p:nvPr/>
        </p:nvGrpSpPr>
        <p:grpSpPr>
          <a:xfrm>
            <a:off x="713390" y="5669002"/>
            <a:ext cx="210207" cy="210207"/>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3" name="TextBox 4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4" name="Group 44"/>
          <p:cNvGrpSpPr/>
          <p:nvPr/>
        </p:nvGrpSpPr>
        <p:grpSpPr>
          <a:xfrm>
            <a:off x="17392538" y="5563899"/>
            <a:ext cx="210207" cy="210207"/>
            <a:chOff x="0" y="0"/>
            <a:chExt cx="812800" cy="812800"/>
          </a:xfrm>
        </p:grpSpPr>
        <p:sp>
          <p:nvSpPr>
            <p:cNvPr id="45" name="Freeform 4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46" name="TextBox 4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sp>
        <p:nvSpPr>
          <p:cNvPr id="50" name="TextBox 50"/>
          <p:cNvSpPr txBox="1"/>
          <p:nvPr/>
        </p:nvSpPr>
        <p:spPr>
          <a:xfrm>
            <a:off x="987562" y="1324903"/>
            <a:ext cx="15110234" cy="7386638"/>
          </a:xfrm>
          <a:prstGeom prst="rect">
            <a:avLst/>
          </a:prstGeom>
        </p:spPr>
        <p:txBody>
          <a:bodyPr wrap="square" lIns="0" tIns="0" rIns="0" bIns="0" rtlCol="0" anchor="t">
            <a:spAutoFit/>
          </a:bodyPr>
          <a:lstStyle/>
          <a:p>
            <a:pPr algn="just"/>
            <a:r>
              <a:rPr lang="en-US" sz="3600" b="1" dirty="0" smtClean="0">
                <a:latin typeface="Bahnschrift" pitchFamily="34" charset="0"/>
              </a:rPr>
              <a:t>3. </a:t>
            </a:r>
            <a:r>
              <a:rPr lang="en-US" sz="3600" b="1" dirty="0" err="1" smtClean="0">
                <a:latin typeface="Bahnschrift" pitchFamily="34" charset="0"/>
              </a:rPr>
              <a:t>Testabilitas</a:t>
            </a:r>
            <a:r>
              <a:rPr lang="en-US" sz="3600" b="1" dirty="0" smtClean="0">
                <a:latin typeface="Bahnschrift" pitchFamily="34" charset="0"/>
              </a:rPr>
              <a:t> </a:t>
            </a:r>
          </a:p>
          <a:p>
            <a:pPr algn="just"/>
            <a:r>
              <a:rPr lang="en-US" sz="3200" dirty="0" err="1" smtClean="0">
                <a:latin typeface="Bahnschrift" pitchFamily="34" charset="0"/>
              </a:rPr>
              <a:t>Testabilitas</a:t>
            </a:r>
            <a:r>
              <a:rPr lang="en-US" sz="3200" dirty="0" smtClean="0">
                <a:latin typeface="Bahnschrift" pitchFamily="34" charset="0"/>
              </a:rPr>
              <a:t> </a:t>
            </a:r>
            <a:r>
              <a:rPr lang="en-US" sz="3200" dirty="0" err="1">
                <a:latin typeface="Bahnschrift" pitchFamily="34" charset="0"/>
              </a:rPr>
              <a:t>perangkat</a:t>
            </a:r>
            <a:r>
              <a:rPr lang="en-US" sz="3200" dirty="0">
                <a:latin typeface="Bahnschrift" pitchFamily="34" charset="0"/>
              </a:rPr>
              <a:t> </a:t>
            </a:r>
            <a:r>
              <a:rPr lang="en-US" sz="3200" dirty="0" err="1">
                <a:latin typeface="Bahnschrift" pitchFamily="34" charset="0"/>
              </a:rPr>
              <a:t>lunak</a:t>
            </a:r>
            <a:r>
              <a:rPr lang="en-US" sz="3200" dirty="0">
                <a:latin typeface="Bahnschrift" pitchFamily="34" charset="0"/>
              </a:rPr>
              <a:t> </a:t>
            </a:r>
            <a:r>
              <a:rPr lang="en-US" sz="3200" dirty="0" err="1">
                <a:latin typeface="Bahnschrift" pitchFamily="34" charset="0"/>
              </a:rPr>
              <a:t>adalah</a:t>
            </a:r>
            <a:r>
              <a:rPr lang="en-US" sz="3200" dirty="0">
                <a:latin typeface="Bahnschrift" pitchFamily="34" charset="0"/>
              </a:rPr>
              <a:t> </a:t>
            </a:r>
            <a:r>
              <a:rPr lang="en-US" sz="3200" dirty="0" err="1">
                <a:latin typeface="Bahnschrift" pitchFamily="34" charset="0"/>
              </a:rPr>
              <a:t>seberapa</a:t>
            </a:r>
            <a:r>
              <a:rPr lang="en-US" sz="3200" dirty="0">
                <a:latin typeface="Bahnschrift" pitchFamily="34" charset="0"/>
              </a:rPr>
              <a:t> </a:t>
            </a:r>
            <a:r>
              <a:rPr lang="en-US" sz="3200" dirty="0" err="1">
                <a:latin typeface="Bahnschrift" pitchFamily="34" charset="0"/>
              </a:rPr>
              <a:t>mudah</a:t>
            </a:r>
            <a:r>
              <a:rPr lang="en-US" sz="3200" dirty="0">
                <a:latin typeface="Bahnschrift" pitchFamily="34" charset="0"/>
              </a:rPr>
              <a:t> </a:t>
            </a:r>
            <a:r>
              <a:rPr lang="en-US" sz="3200" dirty="0" err="1">
                <a:latin typeface="Bahnschrift" pitchFamily="34" charset="0"/>
              </a:rPr>
              <a:t>sebuah</a:t>
            </a:r>
            <a:r>
              <a:rPr lang="en-US" sz="3200" dirty="0">
                <a:latin typeface="Bahnschrift" pitchFamily="34" charset="0"/>
              </a:rPr>
              <a:t> program </a:t>
            </a:r>
            <a:r>
              <a:rPr lang="en-US" sz="3200" dirty="0" err="1">
                <a:latin typeface="Bahnschrift" pitchFamily="34" charset="0"/>
              </a:rPr>
              <a:t>komputer</a:t>
            </a:r>
            <a:r>
              <a:rPr lang="en-US" sz="3200" dirty="0">
                <a:latin typeface="Bahnschrift" pitchFamily="34" charset="0"/>
              </a:rPr>
              <a:t> </a:t>
            </a:r>
            <a:r>
              <a:rPr lang="en-US" sz="3200" dirty="0" err="1">
                <a:latin typeface="Bahnschrift" pitchFamily="34" charset="0"/>
              </a:rPr>
              <a:t>dapat</a:t>
            </a:r>
            <a:r>
              <a:rPr lang="en-US" sz="3200" dirty="0">
                <a:latin typeface="Bahnschrift" pitchFamily="34" charset="0"/>
              </a:rPr>
              <a:t> </a:t>
            </a:r>
            <a:r>
              <a:rPr lang="en-US" sz="3200" dirty="0" err="1">
                <a:latin typeface="Bahnschrift" pitchFamily="34" charset="0"/>
              </a:rPr>
              <a:t>diuji</a:t>
            </a:r>
            <a:r>
              <a:rPr lang="en-US" sz="3200" dirty="0" smtClean="0">
                <a:latin typeface="Bahnschrift" pitchFamily="34" charset="0"/>
              </a:rPr>
              <a:t>.</a:t>
            </a:r>
          </a:p>
          <a:p>
            <a:pPr marL="457200" indent="-457200" algn="just">
              <a:buFont typeface="Wingdings" pitchFamily="2" charset="2"/>
              <a:buChar char="Ø"/>
            </a:pPr>
            <a:r>
              <a:rPr lang="en-US" sz="3200" dirty="0" err="1" smtClean="0">
                <a:latin typeface="Bahnschrift" pitchFamily="34" charset="0"/>
              </a:rPr>
              <a:t>OperabilitObservabilitas</a:t>
            </a:r>
            <a:r>
              <a:rPr lang="en-US" sz="3200" dirty="0">
                <a:latin typeface="Bahnschrift" pitchFamily="34" charset="0"/>
              </a:rPr>
              <a:t>. “</a:t>
            </a:r>
            <a:r>
              <a:rPr lang="en-US" sz="3200" dirty="0" err="1">
                <a:latin typeface="Bahnschrift" pitchFamily="34" charset="0"/>
              </a:rPr>
              <a:t>Apa</a:t>
            </a:r>
            <a:r>
              <a:rPr lang="en-US" sz="3200" dirty="0">
                <a:latin typeface="Bahnschrift" pitchFamily="34" charset="0"/>
              </a:rPr>
              <a:t> yang </a:t>
            </a:r>
            <a:r>
              <a:rPr lang="en-US" sz="3200" dirty="0" err="1">
                <a:latin typeface="Bahnschrift" pitchFamily="34" charset="0"/>
              </a:rPr>
              <a:t>Anda</a:t>
            </a:r>
            <a:r>
              <a:rPr lang="en-US" sz="3200" dirty="0">
                <a:latin typeface="Bahnschrift" pitchFamily="34" charset="0"/>
              </a:rPr>
              <a:t> </a:t>
            </a:r>
            <a:r>
              <a:rPr lang="en-US" sz="3200" dirty="0" err="1">
                <a:latin typeface="Bahnschrift" pitchFamily="34" charset="0"/>
              </a:rPr>
              <a:t>lihat</a:t>
            </a:r>
            <a:r>
              <a:rPr lang="en-US" sz="3200" dirty="0">
                <a:latin typeface="Bahnschrift" pitchFamily="34" charset="0"/>
              </a:rPr>
              <a:t> </a:t>
            </a:r>
            <a:r>
              <a:rPr lang="en-US" sz="3200" dirty="0" err="1">
                <a:latin typeface="Bahnschrift" pitchFamily="34" charset="0"/>
              </a:rPr>
              <a:t>adalah</a:t>
            </a:r>
            <a:r>
              <a:rPr lang="en-US" sz="3200" dirty="0">
                <a:latin typeface="Bahnschrift" pitchFamily="34" charset="0"/>
              </a:rPr>
              <a:t> </a:t>
            </a:r>
            <a:r>
              <a:rPr lang="en-US" sz="3200" dirty="0" err="1">
                <a:latin typeface="Bahnschrift" pitchFamily="34" charset="0"/>
              </a:rPr>
              <a:t>apa</a:t>
            </a:r>
            <a:r>
              <a:rPr lang="en-US" sz="3200" dirty="0">
                <a:latin typeface="Bahnschrift" pitchFamily="34" charset="0"/>
              </a:rPr>
              <a:t> yang </a:t>
            </a:r>
            <a:r>
              <a:rPr lang="en-US" sz="3200" dirty="0" err="1">
                <a:latin typeface="Bahnschrift" pitchFamily="34" charset="0"/>
              </a:rPr>
              <a:t>Anda</a:t>
            </a:r>
            <a:r>
              <a:rPr lang="en-US" sz="3200" dirty="0">
                <a:latin typeface="Bahnschrift" pitchFamily="34" charset="0"/>
              </a:rPr>
              <a:t> </a:t>
            </a:r>
            <a:r>
              <a:rPr lang="en-US" sz="3200" dirty="0" err="1">
                <a:latin typeface="Bahnschrift" pitchFamily="34" charset="0"/>
              </a:rPr>
              <a:t>uji</a:t>
            </a:r>
            <a:r>
              <a:rPr lang="en-US" sz="3200" dirty="0" smtClean="0">
                <a:latin typeface="Bahnschrift" pitchFamily="34" charset="0"/>
              </a:rPr>
              <a:t>”</a:t>
            </a:r>
          </a:p>
          <a:p>
            <a:pPr marL="457200" indent="-457200" algn="just">
              <a:buFont typeface="Wingdings" pitchFamily="2" charset="2"/>
              <a:buChar char="Ø"/>
            </a:pPr>
            <a:r>
              <a:rPr lang="en-US" sz="3200" dirty="0" err="1" smtClean="0">
                <a:latin typeface="Bahnschrift" pitchFamily="34" charset="0"/>
              </a:rPr>
              <a:t>Kontrolabilitas</a:t>
            </a:r>
            <a:r>
              <a:rPr lang="en-US" sz="3200" dirty="0">
                <a:latin typeface="Bahnschrift" pitchFamily="34" charset="0"/>
              </a:rPr>
              <a:t>. “</a:t>
            </a:r>
            <a:r>
              <a:rPr lang="en-US" sz="3200" dirty="0" err="1">
                <a:latin typeface="Bahnschrift" pitchFamily="34" charset="0"/>
              </a:rPr>
              <a:t>Semakin</a:t>
            </a:r>
            <a:r>
              <a:rPr lang="en-US" sz="3200" dirty="0">
                <a:latin typeface="Bahnschrift" pitchFamily="34" charset="0"/>
              </a:rPr>
              <a:t> </a:t>
            </a:r>
            <a:r>
              <a:rPr lang="en-US" sz="3200" dirty="0" err="1">
                <a:latin typeface="Bahnschrift" pitchFamily="34" charset="0"/>
              </a:rPr>
              <a:t>baik</a:t>
            </a:r>
            <a:r>
              <a:rPr lang="en-US" sz="3200" dirty="0">
                <a:latin typeface="Bahnschrift" pitchFamily="34" charset="0"/>
              </a:rPr>
              <a:t> </a:t>
            </a:r>
            <a:r>
              <a:rPr lang="en-US" sz="3200" dirty="0" err="1">
                <a:latin typeface="Bahnschrift" pitchFamily="34" charset="0"/>
              </a:rPr>
              <a:t>kita</a:t>
            </a:r>
            <a:r>
              <a:rPr lang="en-US" sz="3200" dirty="0">
                <a:latin typeface="Bahnschrift" pitchFamily="34" charset="0"/>
              </a:rPr>
              <a:t> </a:t>
            </a:r>
            <a:r>
              <a:rPr lang="en-US" sz="3200" dirty="0" err="1">
                <a:latin typeface="Bahnschrift" pitchFamily="34" charset="0"/>
              </a:rPr>
              <a:t>dapat</a:t>
            </a:r>
            <a:r>
              <a:rPr lang="en-US" sz="3200" dirty="0">
                <a:latin typeface="Bahnschrift" pitchFamily="34" charset="0"/>
              </a:rPr>
              <a:t> </a:t>
            </a:r>
            <a:r>
              <a:rPr lang="en-US" sz="3200" dirty="0" err="1">
                <a:latin typeface="Bahnschrift" pitchFamily="34" charset="0"/>
              </a:rPr>
              <a:t>mengontrol</a:t>
            </a:r>
            <a:r>
              <a:rPr lang="en-US" sz="3200" dirty="0">
                <a:latin typeface="Bahnschrift" pitchFamily="34" charset="0"/>
              </a:rPr>
              <a:t> </a:t>
            </a:r>
            <a:r>
              <a:rPr lang="en-US" sz="3200" dirty="0" err="1">
                <a:latin typeface="Bahnschrift" pitchFamily="34" charset="0"/>
              </a:rPr>
              <a:t>perangkat</a:t>
            </a:r>
            <a:r>
              <a:rPr lang="en-US" sz="3200" dirty="0">
                <a:latin typeface="Bahnschrift" pitchFamily="34" charset="0"/>
              </a:rPr>
              <a:t> </a:t>
            </a:r>
            <a:r>
              <a:rPr lang="en-US" sz="3200" dirty="0" err="1">
                <a:latin typeface="Bahnschrift" pitchFamily="34" charset="0"/>
              </a:rPr>
              <a:t>luank</a:t>
            </a:r>
            <a:r>
              <a:rPr lang="en-US" sz="3200" dirty="0">
                <a:latin typeface="Bahnschrift" pitchFamily="34" charset="0"/>
              </a:rPr>
              <a:t>, </a:t>
            </a:r>
            <a:r>
              <a:rPr lang="en-US" sz="3200" dirty="0" err="1">
                <a:latin typeface="Bahnschrift" pitchFamily="34" charset="0"/>
              </a:rPr>
              <a:t>semakin</a:t>
            </a:r>
            <a:r>
              <a:rPr lang="en-US" sz="3200" dirty="0">
                <a:latin typeface="Bahnschrift" pitchFamily="34" charset="0"/>
              </a:rPr>
              <a:t> </a:t>
            </a:r>
            <a:r>
              <a:rPr lang="en-US" sz="3200" dirty="0" err="1">
                <a:latin typeface="Bahnschrift" pitchFamily="34" charset="0"/>
              </a:rPr>
              <a:t>banyak</a:t>
            </a:r>
            <a:r>
              <a:rPr lang="en-US" sz="3200" dirty="0">
                <a:latin typeface="Bahnschrift" pitchFamily="34" charset="0"/>
              </a:rPr>
              <a:t> </a:t>
            </a:r>
            <a:r>
              <a:rPr lang="en-US" sz="3200" dirty="0" err="1">
                <a:latin typeface="Bahnschrift" pitchFamily="34" charset="0"/>
              </a:rPr>
              <a:t>pengujian</a:t>
            </a:r>
            <a:r>
              <a:rPr lang="en-US" sz="3200" dirty="0">
                <a:latin typeface="Bahnschrift" pitchFamily="34" charset="0"/>
              </a:rPr>
              <a:t> yang </a:t>
            </a:r>
            <a:r>
              <a:rPr lang="en-US" sz="3200" dirty="0" err="1">
                <a:latin typeface="Bahnschrift" pitchFamily="34" charset="0"/>
              </a:rPr>
              <a:t>dapat</a:t>
            </a:r>
            <a:r>
              <a:rPr lang="en-US" sz="3200" dirty="0">
                <a:latin typeface="Bahnschrift" pitchFamily="34" charset="0"/>
              </a:rPr>
              <a:t> </a:t>
            </a:r>
            <a:r>
              <a:rPr lang="en-US" sz="3200" dirty="0" err="1">
                <a:latin typeface="Bahnschrift" pitchFamily="34" charset="0"/>
              </a:rPr>
              <a:t>diotomatisasi</a:t>
            </a:r>
            <a:r>
              <a:rPr lang="en-US" sz="3200" dirty="0">
                <a:latin typeface="Bahnschrift" pitchFamily="34" charset="0"/>
              </a:rPr>
              <a:t> </a:t>
            </a:r>
            <a:r>
              <a:rPr lang="en-US" sz="3200" dirty="0" err="1">
                <a:latin typeface="Bahnschrift" pitchFamily="34" charset="0"/>
              </a:rPr>
              <a:t>dan</a:t>
            </a:r>
            <a:r>
              <a:rPr lang="en-US" sz="3200" dirty="0">
                <a:latin typeface="Bahnschrift" pitchFamily="34" charset="0"/>
              </a:rPr>
              <a:t> </a:t>
            </a:r>
            <a:r>
              <a:rPr lang="en-US" sz="3200" dirty="0" err="1">
                <a:latin typeface="Bahnschrift" pitchFamily="34" charset="0"/>
              </a:rPr>
              <a:t>dioptimalkan</a:t>
            </a:r>
            <a:r>
              <a:rPr lang="en-US" sz="3200" dirty="0">
                <a:latin typeface="Bahnschrift" pitchFamily="34" charset="0"/>
              </a:rPr>
              <a:t>” </a:t>
            </a:r>
            <a:endParaRPr lang="en-US" sz="3200" dirty="0" smtClean="0">
              <a:latin typeface="Bahnschrift" pitchFamily="34" charset="0"/>
            </a:endParaRPr>
          </a:p>
          <a:p>
            <a:pPr marL="457200" indent="-457200" algn="just">
              <a:buFont typeface="Wingdings" pitchFamily="2" charset="2"/>
              <a:buChar char="Ø"/>
            </a:pPr>
            <a:r>
              <a:rPr lang="en-US" sz="3200" dirty="0" err="1">
                <a:latin typeface="Bahnschrift" pitchFamily="34" charset="0"/>
              </a:rPr>
              <a:t>Dekomposabilitas</a:t>
            </a:r>
            <a:r>
              <a:rPr lang="en-US" sz="3200" dirty="0">
                <a:latin typeface="Bahnschrift" pitchFamily="34" charset="0"/>
              </a:rPr>
              <a:t>. “</a:t>
            </a:r>
            <a:r>
              <a:rPr lang="en-US" sz="3200" dirty="0" err="1">
                <a:latin typeface="Bahnschrift" pitchFamily="34" charset="0"/>
              </a:rPr>
              <a:t>Dengan</a:t>
            </a:r>
            <a:r>
              <a:rPr lang="en-US" sz="3200" dirty="0">
                <a:latin typeface="Bahnschrift" pitchFamily="34" charset="0"/>
              </a:rPr>
              <a:t> </a:t>
            </a:r>
            <a:r>
              <a:rPr lang="en-US" sz="3200" dirty="0" err="1">
                <a:latin typeface="Bahnschrift" pitchFamily="34" charset="0"/>
              </a:rPr>
              <a:t>mengontrol</a:t>
            </a:r>
            <a:r>
              <a:rPr lang="en-US" sz="3200" dirty="0">
                <a:latin typeface="Bahnschrift" pitchFamily="34" charset="0"/>
              </a:rPr>
              <a:t> </a:t>
            </a:r>
            <a:r>
              <a:rPr lang="en-US" sz="3200" dirty="0" err="1">
                <a:latin typeface="Bahnschrift" pitchFamily="34" charset="0"/>
              </a:rPr>
              <a:t>ruang</a:t>
            </a:r>
            <a:r>
              <a:rPr lang="en-US" sz="3200" dirty="0">
                <a:latin typeface="Bahnschrift" pitchFamily="34" charset="0"/>
              </a:rPr>
              <a:t> </a:t>
            </a:r>
            <a:r>
              <a:rPr lang="en-US" sz="3200" dirty="0" err="1">
                <a:latin typeface="Bahnschrift" pitchFamily="34" charset="0"/>
              </a:rPr>
              <a:t>lingkup</a:t>
            </a:r>
            <a:r>
              <a:rPr lang="en-US" sz="3200" dirty="0">
                <a:latin typeface="Bahnschrift" pitchFamily="34" charset="0"/>
              </a:rPr>
              <a:t> </a:t>
            </a:r>
            <a:r>
              <a:rPr lang="en-US" sz="3200" dirty="0" err="1">
                <a:latin typeface="Bahnschrift" pitchFamily="34" charset="0"/>
              </a:rPr>
              <a:t>pengujian</a:t>
            </a:r>
            <a:r>
              <a:rPr lang="en-US" sz="3200" dirty="0">
                <a:latin typeface="Bahnschrift" pitchFamily="34" charset="0"/>
              </a:rPr>
              <a:t>, </a:t>
            </a:r>
            <a:r>
              <a:rPr lang="en-US" sz="3200" dirty="0" err="1">
                <a:latin typeface="Bahnschrift" pitchFamily="34" charset="0"/>
              </a:rPr>
              <a:t>kita</a:t>
            </a:r>
            <a:r>
              <a:rPr lang="en-US" sz="3200" dirty="0">
                <a:latin typeface="Bahnschrift" pitchFamily="34" charset="0"/>
              </a:rPr>
              <a:t> </a:t>
            </a:r>
            <a:r>
              <a:rPr lang="en-US" sz="3200" dirty="0" err="1">
                <a:latin typeface="Bahnschrift" pitchFamily="34" charset="0"/>
              </a:rPr>
              <a:t>dapat</a:t>
            </a:r>
            <a:r>
              <a:rPr lang="en-US" sz="3200" dirty="0">
                <a:latin typeface="Bahnschrift" pitchFamily="34" charset="0"/>
              </a:rPr>
              <a:t> </a:t>
            </a:r>
            <a:r>
              <a:rPr lang="en-US" sz="3200" dirty="0" err="1">
                <a:latin typeface="Bahnschrift" pitchFamily="34" charset="0"/>
              </a:rPr>
              <a:t>dengan</a:t>
            </a:r>
            <a:r>
              <a:rPr lang="en-US" sz="3200" dirty="0">
                <a:latin typeface="Bahnschrift" pitchFamily="34" charset="0"/>
              </a:rPr>
              <a:t> </a:t>
            </a:r>
            <a:r>
              <a:rPr lang="en-US" sz="3200" dirty="0" err="1">
                <a:latin typeface="Bahnschrift" pitchFamily="34" charset="0"/>
              </a:rPr>
              <a:t>lebih</a:t>
            </a:r>
            <a:r>
              <a:rPr lang="en-US" sz="3200" dirty="0">
                <a:latin typeface="Bahnschrift" pitchFamily="34" charset="0"/>
              </a:rPr>
              <a:t> </a:t>
            </a:r>
            <a:r>
              <a:rPr lang="en-US" sz="3200" dirty="0" err="1">
                <a:latin typeface="Bahnschrift" pitchFamily="34" charset="0"/>
              </a:rPr>
              <a:t>cepat</a:t>
            </a:r>
            <a:r>
              <a:rPr lang="en-US" sz="3200" dirty="0">
                <a:latin typeface="Bahnschrift" pitchFamily="34" charset="0"/>
              </a:rPr>
              <a:t> </a:t>
            </a:r>
            <a:r>
              <a:rPr lang="en-US" sz="3200" dirty="0" err="1">
                <a:latin typeface="Bahnschrift" pitchFamily="34" charset="0"/>
              </a:rPr>
              <a:t>mengisolasi</a:t>
            </a:r>
            <a:r>
              <a:rPr lang="en-US" sz="3200" dirty="0">
                <a:latin typeface="Bahnschrift" pitchFamily="34" charset="0"/>
              </a:rPr>
              <a:t> </a:t>
            </a:r>
            <a:r>
              <a:rPr lang="en-US" sz="3200" dirty="0" err="1">
                <a:latin typeface="Bahnschrift" pitchFamily="34" charset="0"/>
              </a:rPr>
              <a:t>masalah</a:t>
            </a:r>
            <a:r>
              <a:rPr lang="en-US" sz="3200" dirty="0">
                <a:latin typeface="Bahnschrift" pitchFamily="34" charset="0"/>
              </a:rPr>
              <a:t> </a:t>
            </a:r>
            <a:r>
              <a:rPr lang="en-US" sz="3200" dirty="0" err="1">
                <a:latin typeface="Bahnschrift" pitchFamily="34" charset="0"/>
              </a:rPr>
              <a:t>dan</a:t>
            </a:r>
            <a:r>
              <a:rPr lang="en-US" sz="3200" dirty="0">
                <a:latin typeface="Bahnschrift" pitchFamily="34" charset="0"/>
              </a:rPr>
              <a:t> </a:t>
            </a:r>
            <a:r>
              <a:rPr lang="en-US" sz="3200" dirty="0" err="1">
                <a:latin typeface="Bahnschrift" pitchFamily="34" charset="0"/>
              </a:rPr>
              <a:t>melakuakn</a:t>
            </a:r>
            <a:r>
              <a:rPr lang="en-US" sz="3200" dirty="0">
                <a:latin typeface="Bahnschrift" pitchFamily="34" charset="0"/>
              </a:rPr>
              <a:t> </a:t>
            </a:r>
            <a:r>
              <a:rPr lang="en-US" sz="3200" dirty="0" err="1">
                <a:latin typeface="Bahnschrift" pitchFamily="34" charset="0"/>
              </a:rPr>
              <a:t>pengujian</a:t>
            </a:r>
            <a:r>
              <a:rPr lang="en-US" sz="3200" dirty="0">
                <a:latin typeface="Bahnschrift" pitchFamily="34" charset="0"/>
              </a:rPr>
              <a:t> </a:t>
            </a:r>
            <a:r>
              <a:rPr lang="en-US" sz="3200" dirty="0" err="1">
                <a:latin typeface="Bahnschrift" pitchFamily="34" charset="0"/>
              </a:rPr>
              <a:t>kembali</a:t>
            </a:r>
            <a:r>
              <a:rPr lang="en-US" sz="3200" dirty="0">
                <a:latin typeface="Bahnschrift" pitchFamily="34" charset="0"/>
              </a:rPr>
              <a:t> </a:t>
            </a:r>
            <a:r>
              <a:rPr lang="en-US" sz="3200" dirty="0" err="1">
                <a:latin typeface="Bahnschrift" pitchFamily="34" charset="0"/>
              </a:rPr>
              <a:t>secara</a:t>
            </a:r>
            <a:r>
              <a:rPr lang="en-US" sz="3200" dirty="0">
                <a:latin typeface="Bahnschrift" pitchFamily="34" charset="0"/>
              </a:rPr>
              <a:t> </a:t>
            </a:r>
            <a:r>
              <a:rPr lang="en-US" sz="3200" dirty="0" err="1">
                <a:latin typeface="Bahnschrift" pitchFamily="34" charset="0"/>
              </a:rPr>
              <a:t>lebih</a:t>
            </a:r>
            <a:r>
              <a:rPr lang="en-US" sz="3200" dirty="0">
                <a:latin typeface="Bahnschrift" pitchFamily="34" charset="0"/>
              </a:rPr>
              <a:t> </a:t>
            </a:r>
            <a:r>
              <a:rPr lang="en-US" sz="3200" dirty="0" err="1">
                <a:latin typeface="Bahnschrift" pitchFamily="34" charset="0"/>
              </a:rPr>
              <a:t>halus</a:t>
            </a:r>
            <a:r>
              <a:rPr lang="en-US" sz="3200" dirty="0" smtClean="0">
                <a:latin typeface="Bahnschrift" pitchFamily="34" charset="0"/>
              </a:rPr>
              <a:t>”</a:t>
            </a:r>
          </a:p>
          <a:p>
            <a:pPr marL="457200" indent="-457200" algn="just">
              <a:buFont typeface="Wingdings" pitchFamily="2" charset="2"/>
              <a:buChar char="Ø"/>
            </a:pPr>
            <a:r>
              <a:rPr lang="en-US" sz="3200" dirty="0" err="1">
                <a:latin typeface="Bahnschrift" pitchFamily="34" charset="0"/>
              </a:rPr>
              <a:t>Kesederhanaan</a:t>
            </a:r>
            <a:r>
              <a:rPr lang="en-US" sz="3200" dirty="0">
                <a:latin typeface="Bahnschrift" pitchFamily="34" charset="0"/>
              </a:rPr>
              <a:t>. “</a:t>
            </a:r>
            <a:r>
              <a:rPr lang="en-US" sz="3200" dirty="0" err="1">
                <a:latin typeface="Bahnschrift" pitchFamily="34" charset="0"/>
              </a:rPr>
              <a:t>Semakin</a:t>
            </a:r>
            <a:r>
              <a:rPr lang="en-US" sz="3200" dirty="0">
                <a:latin typeface="Bahnschrift" pitchFamily="34" charset="0"/>
              </a:rPr>
              <a:t> </a:t>
            </a:r>
            <a:r>
              <a:rPr lang="en-US" sz="3200" dirty="0" err="1">
                <a:latin typeface="Bahnschrift" pitchFamily="34" charset="0"/>
              </a:rPr>
              <a:t>sedikit</a:t>
            </a:r>
            <a:r>
              <a:rPr lang="en-US" sz="3200" dirty="0">
                <a:latin typeface="Bahnschrift" pitchFamily="34" charset="0"/>
              </a:rPr>
              <a:t> yang </a:t>
            </a:r>
            <a:r>
              <a:rPr lang="en-US" sz="3200" dirty="0" err="1">
                <a:latin typeface="Bahnschrift" pitchFamily="34" charset="0"/>
              </a:rPr>
              <a:t>diuji</a:t>
            </a:r>
            <a:r>
              <a:rPr lang="en-US" sz="3200" dirty="0">
                <a:latin typeface="Bahnschrift" pitchFamily="34" charset="0"/>
              </a:rPr>
              <a:t>, </a:t>
            </a:r>
            <a:r>
              <a:rPr lang="en-US" sz="3200" dirty="0" err="1">
                <a:latin typeface="Bahnschrift" pitchFamily="34" charset="0"/>
              </a:rPr>
              <a:t>semakin</a:t>
            </a:r>
            <a:r>
              <a:rPr lang="en-US" sz="3200" dirty="0">
                <a:latin typeface="Bahnschrift" pitchFamily="34" charset="0"/>
              </a:rPr>
              <a:t> </a:t>
            </a:r>
            <a:r>
              <a:rPr lang="en-US" sz="3200" dirty="0" err="1">
                <a:latin typeface="Bahnschrift" pitchFamily="34" charset="0"/>
              </a:rPr>
              <a:t>cepat</a:t>
            </a:r>
            <a:r>
              <a:rPr lang="en-US" sz="3200" dirty="0">
                <a:latin typeface="Bahnschrift" pitchFamily="34" charset="0"/>
              </a:rPr>
              <a:t> </a:t>
            </a:r>
            <a:r>
              <a:rPr lang="en-US" sz="3200" dirty="0" err="1">
                <a:latin typeface="Bahnschrift" pitchFamily="34" charset="0"/>
              </a:rPr>
              <a:t>kita</a:t>
            </a:r>
            <a:r>
              <a:rPr lang="en-US" sz="3200" dirty="0">
                <a:latin typeface="Bahnschrift" pitchFamily="34" charset="0"/>
              </a:rPr>
              <a:t> </a:t>
            </a:r>
            <a:r>
              <a:rPr lang="en-US" sz="3200" dirty="0" err="1">
                <a:latin typeface="Bahnschrift" pitchFamily="34" charset="0"/>
              </a:rPr>
              <a:t>dapatmengujinya</a:t>
            </a:r>
            <a:r>
              <a:rPr lang="en-US" sz="3200" dirty="0" smtClean="0">
                <a:latin typeface="Bahnschrift" pitchFamily="34" charset="0"/>
              </a:rPr>
              <a:t>”</a:t>
            </a:r>
            <a:endParaRPr lang="en-US" sz="3200" dirty="0">
              <a:solidFill>
                <a:prstClr val="black"/>
              </a:solidFill>
              <a:latin typeface="Bahnschrift" pitchFamily="34" charset="0"/>
            </a:endParaRPr>
          </a:p>
          <a:p>
            <a:pPr marL="457200" indent="-457200" algn="just">
              <a:buFont typeface="Wingdings" pitchFamily="2" charset="2"/>
              <a:buChar char="Ø"/>
            </a:pPr>
            <a:r>
              <a:rPr lang="en-US" sz="3200" dirty="0" err="1">
                <a:latin typeface="Bahnschrift" pitchFamily="34" charset="0"/>
              </a:rPr>
              <a:t>Stabilitas</a:t>
            </a:r>
            <a:r>
              <a:rPr lang="en-US" sz="3200" dirty="0">
                <a:latin typeface="Bahnschrift" pitchFamily="34" charset="0"/>
              </a:rPr>
              <a:t>. “</a:t>
            </a:r>
            <a:r>
              <a:rPr lang="en-US" sz="3200" dirty="0" err="1">
                <a:latin typeface="Bahnschrift" pitchFamily="34" charset="0"/>
              </a:rPr>
              <a:t>Semakin</a:t>
            </a:r>
            <a:r>
              <a:rPr lang="en-US" sz="3200" dirty="0">
                <a:latin typeface="Bahnschrift" pitchFamily="34" charset="0"/>
              </a:rPr>
              <a:t> </a:t>
            </a:r>
            <a:r>
              <a:rPr lang="en-US" sz="3200" dirty="0" err="1">
                <a:latin typeface="Bahnschrift" pitchFamily="34" charset="0"/>
              </a:rPr>
              <a:t>sedikti</a:t>
            </a:r>
            <a:r>
              <a:rPr lang="en-US" sz="3200" dirty="0">
                <a:latin typeface="Bahnschrift" pitchFamily="34" charset="0"/>
              </a:rPr>
              <a:t> </a:t>
            </a:r>
            <a:r>
              <a:rPr lang="en-US" sz="3200" dirty="0" err="1">
                <a:latin typeface="Bahnschrift" pitchFamily="34" charset="0"/>
              </a:rPr>
              <a:t>perubahan</a:t>
            </a:r>
            <a:r>
              <a:rPr lang="en-US" sz="3200" dirty="0">
                <a:latin typeface="Bahnschrift" pitchFamily="34" charset="0"/>
              </a:rPr>
              <a:t>, </a:t>
            </a:r>
            <a:r>
              <a:rPr lang="en-US" sz="3200" dirty="0" err="1">
                <a:latin typeface="Bahnschrift" pitchFamily="34" charset="0"/>
              </a:rPr>
              <a:t>semakin</a:t>
            </a:r>
            <a:r>
              <a:rPr lang="en-US" sz="3200" dirty="0">
                <a:latin typeface="Bahnschrift" pitchFamily="34" charset="0"/>
              </a:rPr>
              <a:t> </a:t>
            </a:r>
            <a:r>
              <a:rPr lang="en-US" sz="3200" dirty="0" err="1">
                <a:latin typeface="Bahnschrift" pitchFamily="34" charset="0"/>
              </a:rPr>
              <a:t>sedikit</a:t>
            </a:r>
            <a:r>
              <a:rPr lang="en-US" sz="3200" dirty="0">
                <a:latin typeface="Bahnschrift" pitchFamily="34" charset="0"/>
              </a:rPr>
              <a:t> </a:t>
            </a:r>
            <a:r>
              <a:rPr lang="en-US" sz="3200" dirty="0" err="1">
                <a:latin typeface="Bahnschrift" pitchFamily="34" charset="0"/>
              </a:rPr>
              <a:t>ganggunan</a:t>
            </a:r>
            <a:r>
              <a:rPr lang="en-US" sz="3200" dirty="0">
                <a:latin typeface="Bahnschrift" pitchFamily="34" charset="0"/>
              </a:rPr>
              <a:t> </a:t>
            </a:r>
            <a:r>
              <a:rPr lang="en-US" sz="3200" dirty="0" err="1">
                <a:latin typeface="Bahnschrift" pitchFamily="34" charset="0"/>
              </a:rPr>
              <a:t>dalam</a:t>
            </a:r>
            <a:r>
              <a:rPr lang="en-US" sz="3200" dirty="0">
                <a:latin typeface="Bahnschrift" pitchFamily="34" charset="0"/>
              </a:rPr>
              <a:t> </a:t>
            </a:r>
            <a:r>
              <a:rPr lang="en-US" sz="3200" dirty="0" err="1">
                <a:latin typeface="Bahnschrift" pitchFamily="34" charset="0"/>
              </a:rPr>
              <a:t>pengujian</a:t>
            </a:r>
            <a:r>
              <a:rPr lang="en-US" sz="3200" dirty="0">
                <a:latin typeface="Bahnschrift" pitchFamily="34" charset="0"/>
              </a:rPr>
              <a:t>” </a:t>
            </a:r>
            <a:endParaRPr lang="en-US" sz="3200" dirty="0" smtClean="0">
              <a:latin typeface="Bahnschrift" pitchFamily="34" charset="0"/>
            </a:endParaRPr>
          </a:p>
          <a:p>
            <a:pPr marL="457200" indent="-457200" algn="just">
              <a:buFont typeface="Wingdings" pitchFamily="2" charset="2"/>
              <a:buChar char="Ø"/>
            </a:pPr>
            <a:r>
              <a:rPr lang="en-US" sz="3200" dirty="0" err="1">
                <a:latin typeface="Bahnschrift" pitchFamily="34" charset="0"/>
              </a:rPr>
              <a:t>Kemampuan</a:t>
            </a:r>
            <a:r>
              <a:rPr lang="en-US" sz="3200" dirty="0">
                <a:latin typeface="Bahnschrift" pitchFamily="34" charset="0"/>
              </a:rPr>
              <a:t> </a:t>
            </a:r>
            <a:r>
              <a:rPr lang="en-US" sz="3200" dirty="0" err="1">
                <a:latin typeface="Bahnschrift" pitchFamily="34" charset="0"/>
              </a:rPr>
              <a:t>untuk</a:t>
            </a:r>
            <a:r>
              <a:rPr lang="en-US" sz="3200" dirty="0">
                <a:latin typeface="Bahnschrift" pitchFamily="34" charset="0"/>
              </a:rPr>
              <a:t> </a:t>
            </a:r>
            <a:r>
              <a:rPr lang="en-US" sz="3200" dirty="0" err="1">
                <a:latin typeface="Bahnschrift" pitchFamily="34" charset="0"/>
              </a:rPr>
              <a:t>dapat</a:t>
            </a:r>
            <a:r>
              <a:rPr lang="en-US" sz="3200" dirty="0">
                <a:latin typeface="Bahnschrift" pitchFamily="34" charset="0"/>
              </a:rPr>
              <a:t> </a:t>
            </a:r>
            <a:r>
              <a:rPr lang="en-US" sz="3200" dirty="0" err="1">
                <a:latin typeface="Bahnschrift" pitchFamily="34" charset="0"/>
              </a:rPr>
              <a:t>dipahami</a:t>
            </a:r>
            <a:r>
              <a:rPr lang="en-US" sz="3200" dirty="0">
                <a:latin typeface="Bahnschrift" pitchFamily="34" charset="0"/>
              </a:rPr>
              <a:t>. “</a:t>
            </a:r>
            <a:r>
              <a:rPr lang="en-US" sz="3200" dirty="0" err="1">
                <a:latin typeface="Bahnschrift" pitchFamily="34" charset="0"/>
              </a:rPr>
              <a:t>Semakin</a:t>
            </a:r>
            <a:r>
              <a:rPr lang="en-US" sz="3200" dirty="0">
                <a:latin typeface="Bahnschrift" pitchFamily="34" charset="0"/>
              </a:rPr>
              <a:t> </a:t>
            </a:r>
            <a:r>
              <a:rPr lang="en-US" sz="3200" dirty="0" err="1">
                <a:latin typeface="Bahnschrift" pitchFamily="34" charset="0"/>
              </a:rPr>
              <a:t>banyak</a:t>
            </a:r>
            <a:r>
              <a:rPr lang="en-US" sz="3200" dirty="0">
                <a:latin typeface="Bahnschrift" pitchFamily="34" charset="0"/>
              </a:rPr>
              <a:t> </a:t>
            </a:r>
            <a:r>
              <a:rPr lang="en-US" sz="3200" dirty="0" err="1">
                <a:latin typeface="Bahnschrift" pitchFamily="34" charset="0"/>
              </a:rPr>
              <a:t>informasi</a:t>
            </a:r>
            <a:r>
              <a:rPr lang="en-US" sz="3200" dirty="0">
                <a:latin typeface="Bahnschrift" pitchFamily="34" charset="0"/>
              </a:rPr>
              <a:t> yang </a:t>
            </a:r>
            <a:r>
              <a:rPr lang="en-US" sz="3200" dirty="0" err="1">
                <a:latin typeface="Bahnschrift" pitchFamily="34" charset="0"/>
              </a:rPr>
              <a:t>kita</a:t>
            </a:r>
            <a:r>
              <a:rPr lang="en-US" sz="3200" dirty="0">
                <a:latin typeface="Bahnschrift" pitchFamily="34" charset="0"/>
              </a:rPr>
              <a:t> </a:t>
            </a:r>
            <a:r>
              <a:rPr lang="en-US" sz="3200" dirty="0" err="1">
                <a:latin typeface="Bahnschrift" pitchFamily="34" charset="0"/>
              </a:rPr>
              <a:t>miliki</a:t>
            </a:r>
            <a:r>
              <a:rPr lang="en-US" sz="3200" dirty="0">
                <a:latin typeface="Bahnschrift" pitchFamily="34" charset="0"/>
              </a:rPr>
              <a:t>, </a:t>
            </a:r>
            <a:r>
              <a:rPr lang="en-US" sz="3200" dirty="0" err="1">
                <a:latin typeface="Bahnschrift" pitchFamily="34" charset="0"/>
              </a:rPr>
              <a:t>semakin</a:t>
            </a:r>
            <a:r>
              <a:rPr lang="en-US" sz="3200" dirty="0">
                <a:latin typeface="Bahnschrift" pitchFamily="34" charset="0"/>
              </a:rPr>
              <a:t> </a:t>
            </a:r>
            <a:r>
              <a:rPr lang="en-US" sz="3200" dirty="0" err="1">
                <a:latin typeface="Bahnschrift" pitchFamily="34" charset="0"/>
              </a:rPr>
              <a:t>halus</a:t>
            </a:r>
            <a:r>
              <a:rPr lang="en-US" sz="3200" dirty="0">
                <a:latin typeface="Bahnschrift" pitchFamily="34" charset="0"/>
              </a:rPr>
              <a:t> </a:t>
            </a:r>
            <a:r>
              <a:rPr lang="en-US" sz="3200" dirty="0" err="1">
                <a:latin typeface="Bahnschrift" pitchFamily="34" charset="0"/>
              </a:rPr>
              <a:t>pengujian</a:t>
            </a:r>
            <a:r>
              <a:rPr lang="en-US" sz="3200" dirty="0">
                <a:latin typeface="Bahnschrift" pitchFamily="34" charset="0"/>
              </a:rPr>
              <a:t> yang </a:t>
            </a:r>
            <a:r>
              <a:rPr lang="en-US" sz="3200" dirty="0" err="1">
                <a:latin typeface="Bahnschrift" pitchFamily="34" charset="0"/>
              </a:rPr>
              <a:t>akan</a:t>
            </a:r>
            <a:r>
              <a:rPr lang="en-US" sz="3200" dirty="0">
                <a:latin typeface="Bahnschrift" pitchFamily="34" charset="0"/>
              </a:rPr>
              <a:t> </a:t>
            </a:r>
            <a:r>
              <a:rPr lang="en-US" sz="3200" dirty="0" err="1">
                <a:latin typeface="Bahnschrift" pitchFamily="34" charset="0"/>
              </a:rPr>
              <a:t>dilakukan</a:t>
            </a:r>
            <a:r>
              <a:rPr lang="en-US" sz="3200" dirty="0">
                <a:latin typeface="Bahnschrift" pitchFamily="34" charset="0"/>
              </a:rPr>
              <a:t>”</a:t>
            </a:r>
            <a:endParaRPr lang="en-US" sz="3200" dirty="0" smtClean="0">
              <a:latin typeface="Bahnschrift" pitchFamily="34" charset="0"/>
            </a:endParaRPr>
          </a:p>
        </p:txBody>
      </p:sp>
    </p:spTree>
    <p:extLst>
      <p:ext uri="{BB962C8B-B14F-4D97-AF65-F5344CB8AC3E}">
        <p14:creationId xmlns:p14="http://schemas.microsoft.com/office/powerpoint/2010/main" val="2933693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DFA"/>
        </a:solidFill>
        <a:effectLst/>
      </p:bgPr>
    </p:bg>
    <p:spTree>
      <p:nvGrpSpPr>
        <p:cNvPr id="1" name=""/>
        <p:cNvGrpSpPr/>
        <p:nvPr/>
      </p:nvGrpSpPr>
      <p:grpSpPr>
        <a:xfrm>
          <a:off x="0" y="0"/>
          <a:ext cx="0" cy="0"/>
          <a:chOff x="0" y="0"/>
          <a:chExt cx="0" cy="0"/>
        </a:xfrm>
      </p:grpSpPr>
      <p:sp>
        <p:nvSpPr>
          <p:cNvPr id="2" name="Freeform 2"/>
          <p:cNvSpPr/>
          <p:nvPr/>
        </p:nvSpPr>
        <p:spPr>
          <a:xfrm>
            <a:off x="-731723" y="-1717585"/>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0" y="1"/>
            <a:ext cx="17602745" cy="10060880"/>
          </a:xfrm>
          <a:custGeom>
            <a:avLst/>
            <a:gdLst/>
            <a:ahLst/>
            <a:cxnLst/>
            <a:rect l="l" t="t" r="r" b="b"/>
            <a:pathLst>
              <a:path w="14621190" h="7948611">
                <a:moveTo>
                  <a:pt x="0" y="0"/>
                </a:moveTo>
                <a:lnTo>
                  <a:pt x="14621191" y="0"/>
                </a:lnTo>
                <a:lnTo>
                  <a:pt x="14621191" y="7948611"/>
                </a:lnTo>
                <a:lnTo>
                  <a:pt x="0" y="7948611"/>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6" name="Freeform 6"/>
          <p:cNvSpPr/>
          <p:nvPr/>
        </p:nvSpPr>
        <p:spPr>
          <a:xfrm flipV="1">
            <a:off x="-538641" y="9162648"/>
            <a:ext cx="3461259" cy="898231"/>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7" name="Freeform 7"/>
          <p:cNvSpPr/>
          <p:nvPr/>
        </p:nvSpPr>
        <p:spPr>
          <a:xfrm rot="1077083">
            <a:off x="15317295" y="9024026"/>
            <a:ext cx="695336" cy="662466"/>
          </a:xfrm>
          <a:custGeom>
            <a:avLst/>
            <a:gdLst/>
            <a:ahLst/>
            <a:cxnLst/>
            <a:rect l="l" t="t" r="r" b="b"/>
            <a:pathLst>
              <a:path w="695336" h="662466">
                <a:moveTo>
                  <a:pt x="0" y="0"/>
                </a:moveTo>
                <a:lnTo>
                  <a:pt x="695337" y="0"/>
                </a:lnTo>
                <a:lnTo>
                  <a:pt x="695337" y="662466"/>
                </a:lnTo>
                <a:lnTo>
                  <a:pt x="0" y="662466"/>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a:ln cap="sq">
            <a:noFill/>
            <a:prstDash val="solid"/>
            <a:miter/>
          </a:ln>
        </p:spPr>
      </p:sp>
      <p:grpSp>
        <p:nvGrpSpPr>
          <p:cNvPr id="8" name="Group 8"/>
          <p:cNvGrpSpPr/>
          <p:nvPr/>
        </p:nvGrpSpPr>
        <p:grpSpPr>
          <a:xfrm>
            <a:off x="923597" y="6998243"/>
            <a:ext cx="210207" cy="21020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1" name="Group 11"/>
          <p:cNvGrpSpPr/>
          <p:nvPr/>
        </p:nvGrpSpPr>
        <p:grpSpPr>
          <a:xfrm>
            <a:off x="3283169" y="1134403"/>
            <a:ext cx="210207" cy="21020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4" name="Group 14"/>
          <p:cNvGrpSpPr/>
          <p:nvPr/>
        </p:nvGrpSpPr>
        <p:grpSpPr>
          <a:xfrm>
            <a:off x="17259300" y="8952442"/>
            <a:ext cx="210207" cy="21020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0" name="Group 20"/>
          <p:cNvGrpSpPr/>
          <p:nvPr/>
        </p:nvGrpSpPr>
        <p:grpSpPr>
          <a:xfrm>
            <a:off x="5879784" y="9567315"/>
            <a:ext cx="210207" cy="210207"/>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3" name="Group 23"/>
          <p:cNvGrpSpPr/>
          <p:nvPr/>
        </p:nvGrpSpPr>
        <p:grpSpPr>
          <a:xfrm>
            <a:off x="11523839" y="1340348"/>
            <a:ext cx="210207" cy="210207"/>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2" name="Group 32"/>
          <p:cNvGrpSpPr/>
          <p:nvPr/>
        </p:nvGrpSpPr>
        <p:grpSpPr>
          <a:xfrm>
            <a:off x="413662" y="2687833"/>
            <a:ext cx="210207" cy="210207"/>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4" name="TextBox 3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5" name="Group 35"/>
          <p:cNvGrpSpPr/>
          <p:nvPr/>
        </p:nvGrpSpPr>
        <p:grpSpPr>
          <a:xfrm>
            <a:off x="11096596" y="9355259"/>
            <a:ext cx="210207" cy="210207"/>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8" name="Group 38"/>
          <p:cNvGrpSpPr/>
          <p:nvPr/>
        </p:nvGrpSpPr>
        <p:grpSpPr>
          <a:xfrm>
            <a:off x="14129076" y="9777521"/>
            <a:ext cx="210207" cy="210207"/>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40" name="TextBox 4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1" name="Group 41"/>
          <p:cNvGrpSpPr/>
          <p:nvPr/>
        </p:nvGrpSpPr>
        <p:grpSpPr>
          <a:xfrm>
            <a:off x="713390" y="5669002"/>
            <a:ext cx="210207" cy="210207"/>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3" name="TextBox 4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4" name="Group 44"/>
          <p:cNvGrpSpPr/>
          <p:nvPr/>
        </p:nvGrpSpPr>
        <p:grpSpPr>
          <a:xfrm>
            <a:off x="17392538" y="5563899"/>
            <a:ext cx="210207" cy="210207"/>
            <a:chOff x="0" y="0"/>
            <a:chExt cx="812800" cy="812800"/>
          </a:xfrm>
        </p:grpSpPr>
        <p:sp>
          <p:nvSpPr>
            <p:cNvPr id="45" name="Freeform 4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46" name="TextBox 4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sp>
        <p:nvSpPr>
          <p:cNvPr id="50" name="TextBox 50"/>
          <p:cNvSpPr txBox="1"/>
          <p:nvPr/>
        </p:nvSpPr>
        <p:spPr>
          <a:xfrm>
            <a:off x="1473181" y="1783807"/>
            <a:ext cx="14986019" cy="6401753"/>
          </a:xfrm>
          <a:prstGeom prst="rect">
            <a:avLst/>
          </a:prstGeom>
        </p:spPr>
        <p:txBody>
          <a:bodyPr wrap="square" lIns="0" tIns="0" rIns="0" bIns="0" rtlCol="0" anchor="t">
            <a:spAutoFit/>
          </a:bodyPr>
          <a:lstStyle/>
          <a:p>
            <a:pPr algn="just"/>
            <a:r>
              <a:rPr lang="en-US" sz="3600" b="1" dirty="0" smtClean="0">
                <a:solidFill>
                  <a:prstClr val="black"/>
                </a:solidFill>
                <a:latin typeface="Bahnschrift" pitchFamily="34" charset="0"/>
              </a:rPr>
              <a:t>4. </a:t>
            </a:r>
            <a:r>
              <a:rPr lang="en-US" sz="3600" b="1" dirty="0" err="1" smtClean="0">
                <a:latin typeface="Bahnschrift" pitchFamily="34" charset="0"/>
              </a:rPr>
              <a:t>Desain</a:t>
            </a:r>
            <a:r>
              <a:rPr lang="en-US" sz="3600" b="1" dirty="0" smtClean="0">
                <a:latin typeface="Bahnschrift" pitchFamily="34" charset="0"/>
              </a:rPr>
              <a:t> </a:t>
            </a:r>
            <a:r>
              <a:rPr lang="en-US" sz="3600" b="1" dirty="0">
                <a:latin typeface="Bahnschrift" pitchFamily="34" charset="0"/>
              </a:rPr>
              <a:t>Test </a:t>
            </a:r>
            <a:r>
              <a:rPr lang="en-US" sz="3600" b="1" dirty="0" smtClean="0">
                <a:latin typeface="Bahnschrift" pitchFamily="34" charset="0"/>
              </a:rPr>
              <a:t>Case</a:t>
            </a:r>
          </a:p>
          <a:p>
            <a:pPr algn="just"/>
            <a:r>
              <a:rPr lang="en-US" sz="3200" dirty="0" err="1">
                <a:latin typeface="Bahnschrift" pitchFamily="34" charset="0"/>
              </a:rPr>
              <a:t>Semua</a:t>
            </a:r>
            <a:r>
              <a:rPr lang="en-US" sz="3200" dirty="0">
                <a:latin typeface="Bahnschrift" pitchFamily="34" charset="0"/>
              </a:rPr>
              <a:t> </a:t>
            </a:r>
            <a:r>
              <a:rPr lang="en-US" sz="3200" dirty="0" err="1">
                <a:latin typeface="Bahnschrift" pitchFamily="34" charset="0"/>
              </a:rPr>
              <a:t>produk</a:t>
            </a:r>
            <a:r>
              <a:rPr lang="en-US" sz="3200" dirty="0">
                <a:latin typeface="Bahnschrift" pitchFamily="34" charset="0"/>
              </a:rPr>
              <a:t> yang </a:t>
            </a:r>
            <a:r>
              <a:rPr lang="en-US" sz="3200" dirty="0" err="1">
                <a:latin typeface="Bahnschrift" pitchFamily="34" charset="0"/>
              </a:rPr>
              <a:t>direkayasa</a:t>
            </a:r>
            <a:r>
              <a:rPr lang="en-US" sz="3200" dirty="0">
                <a:latin typeface="Bahnschrift" pitchFamily="34" charset="0"/>
              </a:rPr>
              <a:t> </a:t>
            </a:r>
            <a:r>
              <a:rPr lang="en-US" sz="3200" dirty="0" err="1">
                <a:latin typeface="Bahnschrift" pitchFamily="34" charset="0"/>
              </a:rPr>
              <a:t>dapat</a:t>
            </a:r>
            <a:r>
              <a:rPr lang="en-US" sz="3200" dirty="0">
                <a:latin typeface="Bahnschrift" pitchFamily="34" charset="0"/>
              </a:rPr>
              <a:t> </a:t>
            </a:r>
            <a:r>
              <a:rPr lang="en-US" sz="3200" dirty="0" err="1">
                <a:latin typeface="Bahnschrift" pitchFamily="34" charset="0"/>
              </a:rPr>
              <a:t>diuji</a:t>
            </a:r>
            <a:r>
              <a:rPr lang="en-US" sz="3200" dirty="0">
                <a:latin typeface="Bahnschrift" pitchFamily="34" charset="0"/>
              </a:rPr>
              <a:t> </a:t>
            </a:r>
            <a:r>
              <a:rPr lang="en-US" sz="3200" dirty="0" err="1">
                <a:latin typeface="Bahnschrift" pitchFamily="34" charset="0"/>
              </a:rPr>
              <a:t>dengan</a:t>
            </a:r>
            <a:r>
              <a:rPr lang="en-US" sz="3200" dirty="0">
                <a:latin typeface="Bahnschrift" pitchFamily="34" charset="0"/>
              </a:rPr>
              <a:t> </a:t>
            </a:r>
            <a:r>
              <a:rPr lang="en-US" sz="3200" dirty="0" err="1">
                <a:latin typeface="Bahnschrift" pitchFamily="34" charset="0"/>
              </a:rPr>
              <a:t>satu</a:t>
            </a:r>
            <a:r>
              <a:rPr lang="en-US" sz="3200" dirty="0">
                <a:latin typeface="Bahnschrift" pitchFamily="34" charset="0"/>
              </a:rPr>
              <a:t> </a:t>
            </a:r>
            <a:r>
              <a:rPr lang="en-US" sz="3200" dirty="0" err="1">
                <a:latin typeface="Bahnschrift" pitchFamily="34" charset="0"/>
              </a:rPr>
              <a:t>atau</a:t>
            </a:r>
            <a:r>
              <a:rPr lang="en-US" sz="3200" dirty="0">
                <a:latin typeface="Bahnschrift" pitchFamily="34" charset="0"/>
              </a:rPr>
              <a:t> </a:t>
            </a:r>
            <a:r>
              <a:rPr lang="en-US" sz="3200" dirty="0" err="1">
                <a:latin typeface="Bahnschrift" pitchFamily="34" charset="0"/>
              </a:rPr>
              <a:t>dua</a:t>
            </a:r>
            <a:r>
              <a:rPr lang="en-US" sz="3200" dirty="0">
                <a:latin typeface="Bahnschrift" pitchFamily="34" charset="0"/>
              </a:rPr>
              <a:t> </a:t>
            </a:r>
            <a:r>
              <a:rPr lang="en-US" sz="3200" dirty="0" err="1">
                <a:latin typeface="Bahnschrift" pitchFamily="34" charset="0"/>
              </a:rPr>
              <a:t>cara</a:t>
            </a:r>
            <a:r>
              <a:rPr lang="en-US" sz="3200" dirty="0">
                <a:latin typeface="Bahnschrift" pitchFamily="34" charset="0"/>
              </a:rPr>
              <a:t> </a:t>
            </a:r>
            <a:r>
              <a:rPr lang="en-US" sz="3200" dirty="0" smtClean="0">
                <a:latin typeface="Bahnschrift" pitchFamily="34" charset="0"/>
              </a:rPr>
              <a:t>:</a:t>
            </a:r>
          </a:p>
          <a:p>
            <a:pPr marL="514350" indent="-514350" algn="just">
              <a:buFont typeface="+mj-lt"/>
              <a:buAutoNum type="arabicPeriod"/>
            </a:pPr>
            <a:r>
              <a:rPr lang="en-US" sz="3200" dirty="0" err="1">
                <a:latin typeface="Bahnschrift" pitchFamily="34" charset="0"/>
              </a:rPr>
              <a:t>D</a:t>
            </a:r>
            <a:r>
              <a:rPr lang="en-US" sz="3200" dirty="0" err="1" smtClean="0">
                <a:latin typeface="Bahnschrift" pitchFamily="34" charset="0"/>
              </a:rPr>
              <a:t>engan</a:t>
            </a:r>
            <a:r>
              <a:rPr lang="en-US" sz="3200" dirty="0" smtClean="0">
                <a:latin typeface="Bahnschrift" pitchFamily="34" charset="0"/>
              </a:rPr>
              <a:t> </a:t>
            </a:r>
            <a:r>
              <a:rPr lang="en-US" sz="3200" dirty="0" err="1">
                <a:latin typeface="Bahnschrift" pitchFamily="34" charset="0"/>
              </a:rPr>
              <a:t>mengetahui</a:t>
            </a:r>
            <a:r>
              <a:rPr lang="en-US" sz="3200" dirty="0">
                <a:latin typeface="Bahnschrift" pitchFamily="34" charset="0"/>
              </a:rPr>
              <a:t> </a:t>
            </a:r>
            <a:r>
              <a:rPr lang="en-US" sz="3200" dirty="0" err="1">
                <a:latin typeface="Bahnschrift" pitchFamily="34" charset="0"/>
              </a:rPr>
              <a:t>fungsi</a:t>
            </a:r>
            <a:r>
              <a:rPr lang="en-US" sz="3200" dirty="0">
                <a:latin typeface="Bahnschrift" pitchFamily="34" charset="0"/>
              </a:rPr>
              <a:t> yang </a:t>
            </a:r>
            <a:r>
              <a:rPr lang="en-US" sz="3200" dirty="0" err="1">
                <a:latin typeface="Bahnschrift" pitchFamily="34" charset="0"/>
              </a:rPr>
              <a:t>ditentukan</a:t>
            </a:r>
            <a:r>
              <a:rPr lang="en-US" sz="3200" dirty="0">
                <a:latin typeface="Bahnschrift" pitchFamily="34" charset="0"/>
              </a:rPr>
              <a:t> </a:t>
            </a:r>
            <a:r>
              <a:rPr lang="en-US" sz="3200" dirty="0" err="1">
                <a:latin typeface="Bahnschrift" pitchFamily="34" charset="0"/>
              </a:rPr>
              <a:t>dimana</a:t>
            </a:r>
            <a:r>
              <a:rPr lang="en-US" sz="3200" dirty="0">
                <a:latin typeface="Bahnschrift" pitchFamily="34" charset="0"/>
              </a:rPr>
              <a:t> </a:t>
            </a:r>
            <a:r>
              <a:rPr lang="en-US" sz="3200" dirty="0" err="1">
                <a:latin typeface="Bahnschrift" pitchFamily="34" charset="0"/>
              </a:rPr>
              <a:t>produk</a:t>
            </a:r>
            <a:r>
              <a:rPr lang="en-US" sz="3200" dirty="0">
                <a:latin typeface="Bahnschrift" pitchFamily="34" charset="0"/>
              </a:rPr>
              <a:t> </a:t>
            </a:r>
            <a:r>
              <a:rPr lang="en-US" sz="3200" dirty="0" err="1">
                <a:latin typeface="Bahnschrift" pitchFamily="34" charset="0"/>
              </a:rPr>
              <a:t>dirancang</a:t>
            </a:r>
            <a:r>
              <a:rPr lang="en-US" sz="3200" dirty="0">
                <a:latin typeface="Bahnschrift" pitchFamily="34" charset="0"/>
              </a:rPr>
              <a:t> </a:t>
            </a:r>
            <a:r>
              <a:rPr lang="en-US" sz="3200" dirty="0" err="1">
                <a:latin typeface="Bahnschrift" pitchFamily="34" charset="0"/>
              </a:rPr>
              <a:t>untuk</a:t>
            </a:r>
            <a:r>
              <a:rPr lang="en-US" sz="3200" dirty="0">
                <a:latin typeface="Bahnschrift" pitchFamily="34" charset="0"/>
              </a:rPr>
              <a:t> </a:t>
            </a:r>
            <a:r>
              <a:rPr lang="en-US" sz="3200" dirty="0" err="1">
                <a:latin typeface="Bahnschrift" pitchFamily="34" charset="0"/>
              </a:rPr>
              <a:t>melakukannya</a:t>
            </a:r>
            <a:r>
              <a:rPr lang="en-US" sz="3200" dirty="0">
                <a:latin typeface="Bahnschrift" pitchFamily="34" charset="0"/>
              </a:rPr>
              <a:t>, </a:t>
            </a:r>
            <a:r>
              <a:rPr lang="en-US" sz="3200" dirty="0" err="1">
                <a:latin typeface="Bahnschrift" pitchFamily="34" charset="0"/>
              </a:rPr>
              <a:t>pengujian</a:t>
            </a:r>
            <a:r>
              <a:rPr lang="en-US" sz="3200" dirty="0">
                <a:latin typeface="Bahnschrift" pitchFamily="34" charset="0"/>
              </a:rPr>
              <a:t> </a:t>
            </a:r>
            <a:r>
              <a:rPr lang="en-US" sz="3200" dirty="0" err="1">
                <a:latin typeface="Bahnschrift" pitchFamily="34" charset="0"/>
              </a:rPr>
              <a:t>dapat</a:t>
            </a:r>
            <a:r>
              <a:rPr lang="en-US" sz="3200" dirty="0">
                <a:latin typeface="Bahnschrift" pitchFamily="34" charset="0"/>
              </a:rPr>
              <a:t> </a:t>
            </a:r>
            <a:r>
              <a:rPr lang="en-US" sz="3200" dirty="0" err="1">
                <a:latin typeface="Bahnschrift" pitchFamily="34" charset="0"/>
              </a:rPr>
              <a:t>dilakukan</a:t>
            </a:r>
            <a:r>
              <a:rPr lang="en-US" sz="3200" dirty="0">
                <a:latin typeface="Bahnschrift" pitchFamily="34" charset="0"/>
              </a:rPr>
              <a:t> </a:t>
            </a:r>
            <a:r>
              <a:rPr lang="en-US" sz="3200" dirty="0" err="1">
                <a:latin typeface="Bahnschrift" pitchFamily="34" charset="0"/>
              </a:rPr>
              <a:t>untuk</a:t>
            </a:r>
            <a:r>
              <a:rPr lang="en-US" sz="3200" dirty="0">
                <a:latin typeface="Bahnschrift" pitchFamily="34" charset="0"/>
              </a:rPr>
              <a:t> </a:t>
            </a:r>
            <a:r>
              <a:rPr lang="en-US" sz="3200" dirty="0" err="1">
                <a:latin typeface="Bahnschrift" pitchFamily="34" charset="0"/>
              </a:rPr>
              <a:t>memperlihatkan</a:t>
            </a:r>
            <a:r>
              <a:rPr lang="en-US" sz="3200" dirty="0">
                <a:latin typeface="Bahnschrift" pitchFamily="34" charset="0"/>
              </a:rPr>
              <a:t> </a:t>
            </a:r>
            <a:r>
              <a:rPr lang="en-US" sz="3200" dirty="0" err="1">
                <a:latin typeface="Bahnschrift" pitchFamily="34" charset="0"/>
              </a:rPr>
              <a:t>bahwa</a:t>
            </a:r>
            <a:r>
              <a:rPr lang="en-US" sz="3200" dirty="0">
                <a:latin typeface="Bahnschrift" pitchFamily="34" charset="0"/>
              </a:rPr>
              <a:t> </a:t>
            </a:r>
            <a:r>
              <a:rPr lang="en-US" sz="3200" dirty="0" err="1">
                <a:latin typeface="Bahnschrift" pitchFamily="34" charset="0"/>
              </a:rPr>
              <a:t>masing-masing</a:t>
            </a:r>
            <a:r>
              <a:rPr lang="en-US" sz="3200" dirty="0">
                <a:latin typeface="Bahnschrift" pitchFamily="34" charset="0"/>
              </a:rPr>
              <a:t> </a:t>
            </a:r>
            <a:r>
              <a:rPr lang="en-US" sz="3200" dirty="0" err="1">
                <a:latin typeface="Bahnschrift" pitchFamily="34" charset="0"/>
              </a:rPr>
              <a:t>fungsi</a:t>
            </a:r>
            <a:r>
              <a:rPr lang="en-US" sz="3200" dirty="0">
                <a:latin typeface="Bahnschrift" pitchFamily="34" charset="0"/>
              </a:rPr>
              <a:t> </a:t>
            </a:r>
            <a:r>
              <a:rPr lang="en-US" sz="3200" dirty="0" err="1">
                <a:latin typeface="Bahnschrift" pitchFamily="34" charset="0"/>
              </a:rPr>
              <a:t>beroperasi</a:t>
            </a:r>
            <a:r>
              <a:rPr lang="en-US" sz="3200" dirty="0">
                <a:latin typeface="Bahnschrift" pitchFamily="34" charset="0"/>
              </a:rPr>
              <a:t> </a:t>
            </a:r>
            <a:r>
              <a:rPr lang="en-US" sz="3200" dirty="0" err="1">
                <a:latin typeface="Bahnschrift" pitchFamily="34" charset="0"/>
              </a:rPr>
              <a:t>sepenuhnya</a:t>
            </a:r>
            <a:r>
              <a:rPr lang="en-US" sz="3200" dirty="0">
                <a:latin typeface="Bahnschrift" pitchFamily="34" charset="0"/>
              </a:rPr>
              <a:t>, </a:t>
            </a:r>
            <a:r>
              <a:rPr lang="en-US" sz="3200" dirty="0" err="1">
                <a:latin typeface="Bahnschrift" pitchFamily="34" charset="0"/>
              </a:rPr>
              <a:t>pada</a:t>
            </a:r>
            <a:r>
              <a:rPr lang="en-US" sz="3200" dirty="0">
                <a:latin typeface="Bahnschrift" pitchFamily="34" charset="0"/>
              </a:rPr>
              <a:t> </a:t>
            </a:r>
            <a:r>
              <a:rPr lang="en-US" sz="3200" dirty="0" err="1">
                <a:latin typeface="Bahnschrift" pitchFamily="34" charset="0"/>
              </a:rPr>
              <a:t>waktu</a:t>
            </a:r>
            <a:r>
              <a:rPr lang="en-US" sz="3200" dirty="0">
                <a:latin typeface="Bahnschrift" pitchFamily="34" charset="0"/>
              </a:rPr>
              <a:t> yang </a:t>
            </a:r>
            <a:r>
              <a:rPr lang="en-US" sz="3200" dirty="0" err="1">
                <a:latin typeface="Bahnschrift" pitchFamily="34" charset="0"/>
              </a:rPr>
              <a:t>sama</a:t>
            </a:r>
            <a:r>
              <a:rPr lang="en-US" sz="3200" dirty="0">
                <a:latin typeface="Bahnschrift" pitchFamily="34" charset="0"/>
              </a:rPr>
              <a:t> </a:t>
            </a:r>
            <a:r>
              <a:rPr lang="en-US" sz="3200" dirty="0" err="1">
                <a:latin typeface="Bahnschrift" pitchFamily="34" charset="0"/>
              </a:rPr>
              <a:t>mencari</a:t>
            </a:r>
            <a:r>
              <a:rPr lang="en-US" sz="3200" dirty="0">
                <a:latin typeface="Bahnschrift" pitchFamily="34" charset="0"/>
              </a:rPr>
              <a:t> </a:t>
            </a:r>
            <a:r>
              <a:rPr lang="en-US" sz="3200" dirty="0" err="1">
                <a:latin typeface="Bahnschrift" pitchFamily="34" charset="0"/>
              </a:rPr>
              <a:t>kesalahan</a:t>
            </a:r>
            <a:r>
              <a:rPr lang="en-US" sz="3200" dirty="0">
                <a:latin typeface="Bahnschrift" pitchFamily="34" charset="0"/>
              </a:rPr>
              <a:t> </a:t>
            </a:r>
            <a:r>
              <a:rPr lang="en-US" sz="3200" dirty="0" err="1">
                <a:latin typeface="Bahnschrift" pitchFamily="34" charset="0"/>
              </a:rPr>
              <a:t>pada</a:t>
            </a:r>
            <a:r>
              <a:rPr lang="en-US" sz="3200" dirty="0">
                <a:latin typeface="Bahnschrift" pitchFamily="34" charset="0"/>
              </a:rPr>
              <a:t> </a:t>
            </a:r>
            <a:r>
              <a:rPr lang="en-US" sz="3200" dirty="0" err="1">
                <a:latin typeface="Bahnschrift" pitchFamily="34" charset="0"/>
              </a:rPr>
              <a:t>setiap</a:t>
            </a:r>
            <a:r>
              <a:rPr lang="en-US" sz="3200" dirty="0">
                <a:latin typeface="Bahnschrift" pitchFamily="34" charset="0"/>
              </a:rPr>
              <a:t> </a:t>
            </a:r>
            <a:r>
              <a:rPr lang="en-US" sz="3200" dirty="0" err="1">
                <a:latin typeface="Bahnschrift" pitchFamily="34" charset="0"/>
              </a:rPr>
              <a:t>fungsi</a:t>
            </a:r>
            <a:r>
              <a:rPr lang="en-US" sz="3200" dirty="0">
                <a:latin typeface="Bahnschrift" pitchFamily="34" charset="0"/>
              </a:rPr>
              <a:t>; </a:t>
            </a:r>
            <a:endParaRPr lang="en-US" sz="3200" dirty="0" smtClean="0">
              <a:latin typeface="Bahnschrift" pitchFamily="34" charset="0"/>
            </a:endParaRPr>
          </a:p>
          <a:p>
            <a:pPr marL="514350" indent="-514350" algn="just">
              <a:buFont typeface="+mj-lt"/>
              <a:buAutoNum type="arabicPeriod"/>
            </a:pPr>
            <a:r>
              <a:rPr lang="en-US" sz="3200" dirty="0" err="1">
                <a:latin typeface="Bahnschrift" pitchFamily="34" charset="0"/>
              </a:rPr>
              <a:t>M</a:t>
            </a:r>
            <a:r>
              <a:rPr lang="en-US" sz="3200" dirty="0" err="1" smtClean="0">
                <a:latin typeface="Bahnschrift" pitchFamily="34" charset="0"/>
              </a:rPr>
              <a:t>engetahui</a:t>
            </a:r>
            <a:r>
              <a:rPr lang="en-US" sz="3200" dirty="0" smtClean="0">
                <a:latin typeface="Bahnschrift" pitchFamily="34" charset="0"/>
              </a:rPr>
              <a:t> </a:t>
            </a:r>
            <a:r>
              <a:rPr lang="en-US" sz="3200" dirty="0" err="1">
                <a:latin typeface="Bahnschrift" pitchFamily="34" charset="0"/>
              </a:rPr>
              <a:t>kerja</a:t>
            </a:r>
            <a:r>
              <a:rPr lang="en-US" sz="3200" dirty="0">
                <a:latin typeface="Bahnschrift" pitchFamily="34" charset="0"/>
              </a:rPr>
              <a:t> internal </a:t>
            </a:r>
            <a:r>
              <a:rPr lang="en-US" sz="3200" dirty="0" err="1">
                <a:latin typeface="Bahnschrift" pitchFamily="34" charset="0"/>
              </a:rPr>
              <a:t>suatu</a:t>
            </a:r>
            <a:r>
              <a:rPr lang="en-US" sz="3200" dirty="0">
                <a:latin typeface="Bahnschrift" pitchFamily="34" charset="0"/>
              </a:rPr>
              <a:t> </a:t>
            </a:r>
            <a:r>
              <a:rPr lang="en-US" sz="3200" dirty="0" err="1">
                <a:latin typeface="Bahnschrift" pitchFamily="34" charset="0"/>
              </a:rPr>
              <a:t>produk</a:t>
            </a:r>
            <a:r>
              <a:rPr lang="en-US" sz="3200" dirty="0">
                <a:latin typeface="Bahnschrift" pitchFamily="34" charset="0"/>
              </a:rPr>
              <a:t>, </a:t>
            </a:r>
            <a:r>
              <a:rPr lang="en-US" sz="3200" dirty="0" err="1">
                <a:latin typeface="Bahnschrift" pitchFamily="34" charset="0"/>
              </a:rPr>
              <a:t>maka</a:t>
            </a:r>
            <a:r>
              <a:rPr lang="en-US" sz="3200" dirty="0">
                <a:latin typeface="Bahnschrift" pitchFamily="34" charset="0"/>
              </a:rPr>
              <a:t> </a:t>
            </a:r>
            <a:r>
              <a:rPr lang="en-US" sz="3200" dirty="0" err="1">
                <a:latin typeface="Bahnschrift" pitchFamily="34" charset="0"/>
              </a:rPr>
              <a:t>pengujian</a:t>
            </a:r>
            <a:r>
              <a:rPr lang="en-US" sz="3200" dirty="0">
                <a:latin typeface="Bahnschrift" pitchFamily="34" charset="0"/>
              </a:rPr>
              <a:t> </a:t>
            </a:r>
            <a:r>
              <a:rPr lang="en-US" sz="3200" dirty="0" err="1">
                <a:latin typeface="Bahnschrift" pitchFamily="34" charset="0"/>
              </a:rPr>
              <a:t>dapat</a:t>
            </a:r>
            <a:r>
              <a:rPr lang="en-US" sz="3200" dirty="0">
                <a:latin typeface="Bahnschrift" pitchFamily="34" charset="0"/>
              </a:rPr>
              <a:t> </a:t>
            </a:r>
            <a:r>
              <a:rPr lang="en-US" sz="3200" dirty="0" err="1">
                <a:latin typeface="Bahnschrift" pitchFamily="34" charset="0"/>
              </a:rPr>
              <a:t>dilakukan</a:t>
            </a:r>
            <a:r>
              <a:rPr lang="en-US" sz="3200" dirty="0">
                <a:latin typeface="Bahnschrift" pitchFamily="34" charset="0"/>
              </a:rPr>
              <a:t> </a:t>
            </a:r>
            <a:r>
              <a:rPr lang="en-US" sz="3200" dirty="0" err="1">
                <a:latin typeface="Bahnschrift" pitchFamily="34" charset="0"/>
              </a:rPr>
              <a:t>untuk</a:t>
            </a:r>
            <a:r>
              <a:rPr lang="en-US" sz="3200" dirty="0">
                <a:latin typeface="Bahnschrift" pitchFamily="34" charset="0"/>
              </a:rPr>
              <a:t> </a:t>
            </a:r>
            <a:r>
              <a:rPr lang="en-US" sz="3200" dirty="0" err="1">
                <a:latin typeface="Bahnschrift" pitchFamily="34" charset="0"/>
              </a:rPr>
              <a:t>memastikan</a:t>
            </a:r>
            <a:r>
              <a:rPr lang="en-US" sz="3200" dirty="0">
                <a:latin typeface="Bahnschrift" pitchFamily="34" charset="0"/>
              </a:rPr>
              <a:t> </a:t>
            </a:r>
            <a:r>
              <a:rPr lang="en-US" sz="3200" dirty="0" err="1">
                <a:latin typeface="Bahnschrift" pitchFamily="34" charset="0"/>
              </a:rPr>
              <a:t>bahwa</a:t>
            </a:r>
            <a:r>
              <a:rPr lang="en-US" sz="3200" dirty="0">
                <a:latin typeface="Bahnschrift" pitchFamily="34" charset="0"/>
              </a:rPr>
              <a:t> “</a:t>
            </a:r>
            <a:r>
              <a:rPr lang="en-US" sz="3200" dirty="0" err="1">
                <a:latin typeface="Bahnschrift" pitchFamily="34" charset="0"/>
              </a:rPr>
              <a:t>semua</a:t>
            </a:r>
            <a:r>
              <a:rPr lang="en-US" sz="3200" dirty="0">
                <a:latin typeface="Bahnschrift" pitchFamily="34" charset="0"/>
              </a:rPr>
              <a:t> </a:t>
            </a:r>
            <a:r>
              <a:rPr lang="en-US" sz="3200" dirty="0" err="1">
                <a:latin typeface="Bahnschrift" pitchFamily="34" charset="0"/>
              </a:rPr>
              <a:t>roda</a:t>
            </a:r>
            <a:r>
              <a:rPr lang="en-US" sz="3200" dirty="0">
                <a:latin typeface="Bahnschrift" pitchFamily="34" charset="0"/>
              </a:rPr>
              <a:t> </a:t>
            </a:r>
            <a:r>
              <a:rPr lang="en-US" sz="3200" dirty="0" err="1">
                <a:latin typeface="Bahnschrift" pitchFamily="34" charset="0"/>
              </a:rPr>
              <a:t>gigi</a:t>
            </a:r>
            <a:r>
              <a:rPr lang="en-US" sz="3200" dirty="0">
                <a:latin typeface="Bahnschrift" pitchFamily="34" charset="0"/>
              </a:rPr>
              <a:t> </a:t>
            </a:r>
            <a:r>
              <a:rPr lang="en-US" sz="3200" dirty="0" err="1">
                <a:latin typeface="Bahnschrift" pitchFamily="34" charset="0"/>
              </a:rPr>
              <a:t>berhubungan</a:t>
            </a:r>
            <a:r>
              <a:rPr lang="en-US" sz="3200" dirty="0">
                <a:latin typeface="Bahnschrift" pitchFamily="34" charset="0"/>
              </a:rPr>
              <a:t>”, </a:t>
            </a:r>
            <a:r>
              <a:rPr lang="en-US" sz="3200" dirty="0" err="1">
                <a:latin typeface="Bahnschrift" pitchFamily="34" charset="0"/>
              </a:rPr>
              <a:t>yaitu</a:t>
            </a:r>
            <a:r>
              <a:rPr lang="en-US" sz="3200" dirty="0">
                <a:latin typeface="Bahnschrift" pitchFamily="34" charset="0"/>
              </a:rPr>
              <a:t> </a:t>
            </a:r>
            <a:r>
              <a:rPr lang="en-US" sz="3200" dirty="0" err="1">
                <a:latin typeface="Bahnschrift" pitchFamily="34" charset="0"/>
              </a:rPr>
              <a:t>operasi</a:t>
            </a:r>
            <a:r>
              <a:rPr lang="en-US" sz="3200" dirty="0">
                <a:latin typeface="Bahnschrift" pitchFamily="34" charset="0"/>
              </a:rPr>
              <a:t> internal </a:t>
            </a:r>
            <a:r>
              <a:rPr lang="en-US" sz="3200" dirty="0" err="1">
                <a:latin typeface="Bahnschrift" pitchFamily="34" charset="0"/>
              </a:rPr>
              <a:t>bekerja</a:t>
            </a:r>
            <a:r>
              <a:rPr lang="en-US" sz="3200" dirty="0">
                <a:latin typeface="Bahnschrift" pitchFamily="34" charset="0"/>
              </a:rPr>
              <a:t> </a:t>
            </a:r>
            <a:r>
              <a:rPr lang="en-US" sz="3200" dirty="0" err="1">
                <a:latin typeface="Bahnschrift" pitchFamily="34" charset="0"/>
              </a:rPr>
              <a:t>sesuai</a:t>
            </a:r>
            <a:r>
              <a:rPr lang="en-US" sz="3200" dirty="0">
                <a:latin typeface="Bahnschrift" pitchFamily="34" charset="0"/>
              </a:rPr>
              <a:t> </a:t>
            </a:r>
            <a:r>
              <a:rPr lang="en-US" sz="3200" dirty="0" err="1">
                <a:latin typeface="Bahnschrift" pitchFamily="34" charset="0"/>
              </a:rPr>
              <a:t>dengan</a:t>
            </a:r>
            <a:r>
              <a:rPr lang="en-US" sz="3200" dirty="0">
                <a:latin typeface="Bahnschrift" pitchFamily="34" charset="0"/>
              </a:rPr>
              <a:t> </a:t>
            </a:r>
            <a:r>
              <a:rPr lang="en-US" sz="3200" dirty="0" err="1">
                <a:latin typeface="Bahnschrift" pitchFamily="34" charset="0"/>
              </a:rPr>
              <a:t>spesifikasi</a:t>
            </a:r>
            <a:r>
              <a:rPr lang="en-US" sz="3200" dirty="0">
                <a:latin typeface="Bahnschrift" pitchFamily="34" charset="0"/>
              </a:rPr>
              <a:t> </a:t>
            </a:r>
            <a:r>
              <a:rPr lang="en-US" sz="3200" dirty="0" err="1">
                <a:latin typeface="Bahnschrift" pitchFamily="34" charset="0"/>
              </a:rPr>
              <a:t>dan</a:t>
            </a:r>
            <a:r>
              <a:rPr lang="en-US" sz="3200" dirty="0">
                <a:latin typeface="Bahnschrift" pitchFamily="34" charset="0"/>
              </a:rPr>
              <a:t> </a:t>
            </a:r>
            <a:r>
              <a:rPr lang="en-US" sz="3200" dirty="0" err="1">
                <a:latin typeface="Bahnschrift" pitchFamily="34" charset="0"/>
              </a:rPr>
              <a:t>semua</a:t>
            </a:r>
            <a:r>
              <a:rPr lang="en-US" sz="3200" dirty="0">
                <a:latin typeface="Bahnschrift" pitchFamily="34" charset="0"/>
              </a:rPr>
              <a:t> </a:t>
            </a:r>
            <a:r>
              <a:rPr lang="en-US" sz="3200" dirty="0" err="1">
                <a:latin typeface="Bahnschrift" pitchFamily="34" charset="0"/>
              </a:rPr>
              <a:t>komponen</a:t>
            </a:r>
            <a:r>
              <a:rPr lang="en-US" sz="3200" dirty="0">
                <a:latin typeface="Bahnschrift" pitchFamily="34" charset="0"/>
              </a:rPr>
              <a:t> </a:t>
            </a:r>
            <a:r>
              <a:rPr lang="en-US" sz="3200" dirty="0" err="1">
                <a:latin typeface="Bahnschrift" pitchFamily="34" charset="0"/>
              </a:rPr>
              <a:t>ineternal</a:t>
            </a:r>
            <a:r>
              <a:rPr lang="en-US" sz="3200" dirty="0">
                <a:latin typeface="Bahnschrift" pitchFamily="34" charset="0"/>
              </a:rPr>
              <a:t> </a:t>
            </a:r>
            <a:r>
              <a:rPr lang="en-US" sz="3200" dirty="0" err="1">
                <a:latin typeface="Bahnschrift" pitchFamily="34" charset="0"/>
              </a:rPr>
              <a:t>telah</a:t>
            </a:r>
            <a:r>
              <a:rPr lang="en-US" sz="3200" dirty="0">
                <a:latin typeface="Bahnschrift" pitchFamily="34" charset="0"/>
              </a:rPr>
              <a:t> </a:t>
            </a:r>
            <a:r>
              <a:rPr lang="en-US" sz="3200" dirty="0" err="1">
                <a:latin typeface="Bahnschrift" pitchFamily="34" charset="0"/>
              </a:rPr>
              <a:t>diamati</a:t>
            </a:r>
            <a:r>
              <a:rPr lang="en-US" sz="3200" dirty="0">
                <a:latin typeface="Bahnschrift" pitchFamily="34" charset="0"/>
              </a:rPr>
              <a:t> </a:t>
            </a:r>
            <a:r>
              <a:rPr lang="en-US" sz="3200" dirty="0" err="1">
                <a:latin typeface="Bahnschrift" pitchFamily="34" charset="0"/>
              </a:rPr>
              <a:t>dengan</a:t>
            </a:r>
            <a:r>
              <a:rPr lang="en-US" sz="3200" dirty="0">
                <a:latin typeface="Bahnschrift" pitchFamily="34" charset="0"/>
              </a:rPr>
              <a:t> </a:t>
            </a:r>
            <a:r>
              <a:rPr lang="en-US" sz="3200" dirty="0" err="1">
                <a:latin typeface="Bahnschrift" pitchFamily="34" charset="0"/>
              </a:rPr>
              <a:t>baik</a:t>
            </a:r>
            <a:r>
              <a:rPr lang="en-US" sz="3200" dirty="0" smtClean="0">
                <a:latin typeface="Bahnschrift" pitchFamily="34" charset="0"/>
              </a:rPr>
              <a:t>.</a:t>
            </a:r>
          </a:p>
          <a:p>
            <a:pPr algn="just"/>
            <a:endParaRPr lang="en-US" sz="3200" dirty="0" smtClean="0">
              <a:latin typeface="Bahnschrift" pitchFamily="34" charset="0"/>
            </a:endParaRPr>
          </a:p>
          <a:p>
            <a:pPr algn="just"/>
            <a:r>
              <a:rPr lang="en-US" sz="3200" dirty="0" err="1">
                <a:latin typeface="Bahnschrift" pitchFamily="34" charset="0"/>
              </a:rPr>
              <a:t>Pendekatan</a:t>
            </a:r>
            <a:r>
              <a:rPr lang="en-US" sz="3200" dirty="0">
                <a:latin typeface="Bahnschrift" pitchFamily="34" charset="0"/>
              </a:rPr>
              <a:t> </a:t>
            </a:r>
            <a:r>
              <a:rPr lang="en-US" sz="3200" dirty="0" err="1">
                <a:latin typeface="Bahnschrift" pitchFamily="34" charset="0"/>
              </a:rPr>
              <a:t>pengujian</a:t>
            </a:r>
            <a:r>
              <a:rPr lang="en-US" sz="3200" dirty="0">
                <a:latin typeface="Bahnschrift" pitchFamily="34" charset="0"/>
              </a:rPr>
              <a:t> </a:t>
            </a:r>
            <a:r>
              <a:rPr lang="en-US" sz="3200" dirty="0" err="1">
                <a:latin typeface="Bahnschrift" pitchFamily="34" charset="0"/>
              </a:rPr>
              <a:t>pertama</a:t>
            </a:r>
            <a:r>
              <a:rPr lang="en-US" sz="3200" dirty="0">
                <a:latin typeface="Bahnschrift" pitchFamily="34" charset="0"/>
              </a:rPr>
              <a:t> </a:t>
            </a:r>
            <a:r>
              <a:rPr lang="en-US" sz="3200" dirty="0" err="1">
                <a:latin typeface="Bahnschrift" pitchFamily="34" charset="0"/>
              </a:rPr>
              <a:t>disebut</a:t>
            </a:r>
            <a:r>
              <a:rPr lang="en-US" sz="3200" dirty="0">
                <a:latin typeface="Bahnschrift" pitchFamily="34" charset="0"/>
              </a:rPr>
              <a:t> </a:t>
            </a:r>
            <a:r>
              <a:rPr lang="en-US" sz="3200" dirty="0" err="1">
                <a:latin typeface="Bahnschrift" pitchFamily="34" charset="0"/>
              </a:rPr>
              <a:t>pengujian</a:t>
            </a:r>
            <a:r>
              <a:rPr lang="en-US" sz="3200" dirty="0">
                <a:latin typeface="Bahnschrift" pitchFamily="34" charset="0"/>
              </a:rPr>
              <a:t> </a:t>
            </a:r>
            <a:r>
              <a:rPr lang="en-US" sz="3200" i="1" dirty="0">
                <a:latin typeface="Bahnschrift" pitchFamily="34" charset="0"/>
              </a:rPr>
              <a:t>black box </a:t>
            </a:r>
            <a:r>
              <a:rPr lang="en-US" sz="3200" dirty="0" err="1">
                <a:latin typeface="Bahnschrift" pitchFamily="34" charset="0"/>
              </a:rPr>
              <a:t>dan</a:t>
            </a:r>
            <a:r>
              <a:rPr lang="en-US" sz="3200" dirty="0">
                <a:latin typeface="Bahnschrift" pitchFamily="34" charset="0"/>
              </a:rPr>
              <a:t> yang </a:t>
            </a:r>
            <a:r>
              <a:rPr lang="en-US" sz="3200" dirty="0" err="1">
                <a:latin typeface="Bahnschrift" pitchFamily="34" charset="0"/>
              </a:rPr>
              <a:t>kedua</a:t>
            </a:r>
            <a:r>
              <a:rPr lang="en-US" sz="3200" dirty="0">
                <a:latin typeface="Bahnschrift" pitchFamily="34" charset="0"/>
              </a:rPr>
              <a:t> </a:t>
            </a:r>
            <a:r>
              <a:rPr lang="en-US" sz="3200" dirty="0" err="1">
                <a:latin typeface="Bahnschrift" pitchFamily="34" charset="0"/>
              </a:rPr>
              <a:t>disebut</a:t>
            </a:r>
            <a:r>
              <a:rPr lang="en-US" sz="3200" dirty="0">
                <a:latin typeface="Bahnschrift" pitchFamily="34" charset="0"/>
              </a:rPr>
              <a:t> </a:t>
            </a:r>
            <a:r>
              <a:rPr lang="en-US" sz="3200" i="1" dirty="0">
                <a:latin typeface="Bahnschrift" pitchFamily="34" charset="0"/>
              </a:rPr>
              <a:t>white box.</a:t>
            </a:r>
            <a:endParaRPr lang="en-US" sz="3200" i="1" dirty="0">
              <a:solidFill>
                <a:prstClr val="black"/>
              </a:solidFill>
              <a:latin typeface="Bahnschrift" pitchFamily="34" charset="0"/>
            </a:endParaRPr>
          </a:p>
        </p:txBody>
      </p:sp>
    </p:spTree>
    <p:extLst>
      <p:ext uri="{BB962C8B-B14F-4D97-AF65-F5344CB8AC3E}">
        <p14:creationId xmlns:p14="http://schemas.microsoft.com/office/powerpoint/2010/main" val="2933693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DFA"/>
        </a:solidFill>
        <a:effectLst/>
      </p:bgPr>
    </p:bg>
    <p:spTree>
      <p:nvGrpSpPr>
        <p:cNvPr id="1" name=""/>
        <p:cNvGrpSpPr/>
        <p:nvPr/>
      </p:nvGrpSpPr>
      <p:grpSpPr>
        <a:xfrm>
          <a:off x="0" y="0"/>
          <a:ext cx="0" cy="0"/>
          <a:chOff x="0" y="0"/>
          <a:chExt cx="0" cy="0"/>
        </a:xfrm>
      </p:grpSpPr>
      <p:sp>
        <p:nvSpPr>
          <p:cNvPr id="2" name="Freeform 2"/>
          <p:cNvSpPr/>
          <p:nvPr/>
        </p:nvSpPr>
        <p:spPr>
          <a:xfrm>
            <a:off x="-731723" y="-1717585"/>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0" y="1"/>
            <a:ext cx="17602745" cy="10060880"/>
          </a:xfrm>
          <a:custGeom>
            <a:avLst/>
            <a:gdLst/>
            <a:ahLst/>
            <a:cxnLst/>
            <a:rect l="l" t="t" r="r" b="b"/>
            <a:pathLst>
              <a:path w="14621190" h="7948611">
                <a:moveTo>
                  <a:pt x="0" y="0"/>
                </a:moveTo>
                <a:lnTo>
                  <a:pt x="14621191" y="0"/>
                </a:lnTo>
                <a:lnTo>
                  <a:pt x="14621191" y="7948611"/>
                </a:lnTo>
                <a:lnTo>
                  <a:pt x="0" y="7948611"/>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6" name="Freeform 6"/>
          <p:cNvSpPr/>
          <p:nvPr/>
        </p:nvSpPr>
        <p:spPr>
          <a:xfrm flipV="1">
            <a:off x="-538641" y="9162648"/>
            <a:ext cx="3461259" cy="898231"/>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7" name="Freeform 7"/>
          <p:cNvSpPr/>
          <p:nvPr/>
        </p:nvSpPr>
        <p:spPr>
          <a:xfrm rot="1077083">
            <a:off x="15317295" y="9024026"/>
            <a:ext cx="695336" cy="662466"/>
          </a:xfrm>
          <a:custGeom>
            <a:avLst/>
            <a:gdLst/>
            <a:ahLst/>
            <a:cxnLst/>
            <a:rect l="l" t="t" r="r" b="b"/>
            <a:pathLst>
              <a:path w="695336" h="662466">
                <a:moveTo>
                  <a:pt x="0" y="0"/>
                </a:moveTo>
                <a:lnTo>
                  <a:pt x="695337" y="0"/>
                </a:lnTo>
                <a:lnTo>
                  <a:pt x="695337" y="662466"/>
                </a:lnTo>
                <a:lnTo>
                  <a:pt x="0" y="662466"/>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a:ln cap="sq">
            <a:noFill/>
            <a:prstDash val="solid"/>
            <a:miter/>
          </a:ln>
        </p:spPr>
      </p:sp>
      <p:grpSp>
        <p:nvGrpSpPr>
          <p:cNvPr id="8" name="Group 8"/>
          <p:cNvGrpSpPr/>
          <p:nvPr/>
        </p:nvGrpSpPr>
        <p:grpSpPr>
          <a:xfrm>
            <a:off x="923597" y="6998243"/>
            <a:ext cx="210207" cy="21020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1" name="Group 11"/>
          <p:cNvGrpSpPr/>
          <p:nvPr/>
        </p:nvGrpSpPr>
        <p:grpSpPr>
          <a:xfrm>
            <a:off x="3283169" y="1134403"/>
            <a:ext cx="210207" cy="21020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4" name="Group 14"/>
          <p:cNvGrpSpPr/>
          <p:nvPr/>
        </p:nvGrpSpPr>
        <p:grpSpPr>
          <a:xfrm>
            <a:off x="17259300" y="8952442"/>
            <a:ext cx="210207" cy="21020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0" name="Group 20"/>
          <p:cNvGrpSpPr/>
          <p:nvPr/>
        </p:nvGrpSpPr>
        <p:grpSpPr>
          <a:xfrm>
            <a:off x="5879784" y="9567315"/>
            <a:ext cx="210207" cy="210207"/>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3" name="Group 23"/>
          <p:cNvGrpSpPr/>
          <p:nvPr/>
        </p:nvGrpSpPr>
        <p:grpSpPr>
          <a:xfrm>
            <a:off x="11523839" y="1340348"/>
            <a:ext cx="210207" cy="210207"/>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2" name="Group 32"/>
          <p:cNvGrpSpPr/>
          <p:nvPr/>
        </p:nvGrpSpPr>
        <p:grpSpPr>
          <a:xfrm>
            <a:off x="413662" y="2687833"/>
            <a:ext cx="210207" cy="210207"/>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4" name="TextBox 3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5" name="Group 35"/>
          <p:cNvGrpSpPr/>
          <p:nvPr/>
        </p:nvGrpSpPr>
        <p:grpSpPr>
          <a:xfrm>
            <a:off x="11096596" y="9355259"/>
            <a:ext cx="210207" cy="210207"/>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8" name="Group 38"/>
          <p:cNvGrpSpPr/>
          <p:nvPr/>
        </p:nvGrpSpPr>
        <p:grpSpPr>
          <a:xfrm>
            <a:off x="14129076" y="9777521"/>
            <a:ext cx="210207" cy="210207"/>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40" name="TextBox 4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1" name="Group 41"/>
          <p:cNvGrpSpPr/>
          <p:nvPr/>
        </p:nvGrpSpPr>
        <p:grpSpPr>
          <a:xfrm>
            <a:off x="713390" y="5669002"/>
            <a:ext cx="210207" cy="210207"/>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3" name="TextBox 4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4" name="Group 44"/>
          <p:cNvGrpSpPr/>
          <p:nvPr/>
        </p:nvGrpSpPr>
        <p:grpSpPr>
          <a:xfrm>
            <a:off x="17392538" y="5563899"/>
            <a:ext cx="210207" cy="210207"/>
            <a:chOff x="0" y="0"/>
            <a:chExt cx="812800" cy="812800"/>
          </a:xfrm>
        </p:grpSpPr>
        <p:sp>
          <p:nvSpPr>
            <p:cNvPr id="45" name="Freeform 4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46" name="TextBox 4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sp>
        <p:nvSpPr>
          <p:cNvPr id="50" name="TextBox 50"/>
          <p:cNvSpPr txBox="1"/>
          <p:nvPr/>
        </p:nvSpPr>
        <p:spPr>
          <a:xfrm>
            <a:off x="1473181" y="1783807"/>
            <a:ext cx="14986019" cy="4985980"/>
          </a:xfrm>
          <a:prstGeom prst="rect">
            <a:avLst/>
          </a:prstGeom>
        </p:spPr>
        <p:txBody>
          <a:bodyPr wrap="square" lIns="0" tIns="0" rIns="0" bIns="0" rtlCol="0" anchor="t">
            <a:spAutoFit/>
          </a:bodyPr>
          <a:lstStyle/>
          <a:p>
            <a:pPr algn="just"/>
            <a:r>
              <a:rPr lang="en-US" sz="3600" b="1" dirty="0" smtClean="0"/>
              <a:t>5. </a:t>
            </a:r>
            <a:r>
              <a:rPr lang="en-US" sz="3600" b="1" dirty="0" err="1" smtClean="0"/>
              <a:t>Pengujian</a:t>
            </a:r>
            <a:r>
              <a:rPr lang="en-US" sz="3600" b="1" dirty="0" smtClean="0"/>
              <a:t> </a:t>
            </a:r>
            <a:r>
              <a:rPr lang="en-US" sz="3600" b="1" dirty="0"/>
              <a:t>White-Box </a:t>
            </a:r>
            <a:endParaRPr lang="en-US" sz="3600" b="1" dirty="0" smtClean="0"/>
          </a:p>
          <a:p>
            <a:pPr algn="just"/>
            <a:r>
              <a:rPr lang="en-US" sz="3200" dirty="0" err="1" smtClean="0"/>
              <a:t>Pengujian</a:t>
            </a:r>
            <a:r>
              <a:rPr lang="en-US" sz="3200" dirty="0" smtClean="0"/>
              <a:t> </a:t>
            </a:r>
            <a:r>
              <a:rPr lang="en-US" sz="3200" dirty="0"/>
              <a:t>white box, </a:t>
            </a:r>
            <a:r>
              <a:rPr lang="en-US" sz="3200" dirty="0" err="1"/>
              <a:t>kadang-kadang</a:t>
            </a:r>
            <a:r>
              <a:rPr lang="en-US" sz="3200" dirty="0"/>
              <a:t> </a:t>
            </a:r>
            <a:r>
              <a:rPr lang="en-US" sz="3200" dirty="0" err="1"/>
              <a:t>disebut</a:t>
            </a:r>
            <a:r>
              <a:rPr lang="en-US" sz="3200" dirty="0"/>
              <a:t> </a:t>
            </a:r>
            <a:r>
              <a:rPr lang="en-US" sz="3200" dirty="0" err="1"/>
              <a:t>pengujian</a:t>
            </a:r>
            <a:r>
              <a:rPr lang="en-US" sz="3200" dirty="0"/>
              <a:t> glass box, </a:t>
            </a:r>
            <a:r>
              <a:rPr lang="en-US" sz="3200" dirty="0" err="1"/>
              <a:t>adalah</a:t>
            </a:r>
            <a:r>
              <a:rPr lang="en-US" sz="3200" dirty="0"/>
              <a:t> </a:t>
            </a:r>
            <a:r>
              <a:rPr lang="en-US" sz="3200" dirty="0" err="1"/>
              <a:t>metode</a:t>
            </a:r>
            <a:r>
              <a:rPr lang="en-US" sz="3200" dirty="0"/>
              <a:t> </a:t>
            </a:r>
            <a:r>
              <a:rPr lang="en-US" sz="3200" dirty="0" err="1"/>
              <a:t>desaintest</a:t>
            </a:r>
            <a:r>
              <a:rPr lang="en-US" sz="3200" dirty="0"/>
              <a:t> case yang </a:t>
            </a:r>
            <a:r>
              <a:rPr lang="en-US" sz="3200" dirty="0" err="1"/>
              <a:t>menggunakan</a:t>
            </a:r>
            <a:r>
              <a:rPr lang="en-US" sz="3200" dirty="0"/>
              <a:t> </a:t>
            </a:r>
            <a:r>
              <a:rPr lang="en-US" sz="3200" dirty="0" err="1"/>
              <a:t>struktur</a:t>
            </a:r>
            <a:r>
              <a:rPr lang="en-US" sz="3200" dirty="0"/>
              <a:t> </a:t>
            </a:r>
            <a:r>
              <a:rPr lang="en-US" sz="3200" dirty="0" err="1"/>
              <a:t>kontrol</a:t>
            </a:r>
            <a:r>
              <a:rPr lang="en-US" sz="3200" dirty="0"/>
              <a:t> </a:t>
            </a:r>
            <a:r>
              <a:rPr lang="en-US" sz="3200" dirty="0" err="1"/>
              <a:t>desain</a:t>
            </a:r>
            <a:r>
              <a:rPr lang="en-US" sz="3200" dirty="0"/>
              <a:t> </a:t>
            </a:r>
            <a:r>
              <a:rPr lang="en-US" sz="3200" dirty="0" err="1"/>
              <a:t>prosedural</a:t>
            </a:r>
            <a:r>
              <a:rPr lang="en-US" sz="3200" dirty="0"/>
              <a:t> </a:t>
            </a:r>
            <a:r>
              <a:rPr lang="en-US" sz="3200" dirty="0" err="1"/>
              <a:t>untuk</a:t>
            </a:r>
            <a:r>
              <a:rPr lang="en-US" sz="3200" dirty="0"/>
              <a:t> </a:t>
            </a:r>
            <a:r>
              <a:rPr lang="en-US" sz="3200" dirty="0" err="1"/>
              <a:t>memperoleh</a:t>
            </a:r>
            <a:r>
              <a:rPr lang="en-US" sz="3200" dirty="0"/>
              <a:t> test case. </a:t>
            </a:r>
            <a:r>
              <a:rPr lang="en-US" sz="3200" dirty="0" err="1"/>
              <a:t>Dengan</a:t>
            </a:r>
            <a:r>
              <a:rPr lang="en-US" sz="3200" dirty="0"/>
              <a:t> </a:t>
            </a:r>
            <a:r>
              <a:rPr lang="en-US" sz="3200" dirty="0" err="1"/>
              <a:t>menggunakan</a:t>
            </a:r>
            <a:r>
              <a:rPr lang="en-US" sz="3200" dirty="0"/>
              <a:t> </a:t>
            </a:r>
            <a:r>
              <a:rPr lang="en-US" sz="3200" dirty="0" err="1"/>
              <a:t>metode</a:t>
            </a:r>
            <a:r>
              <a:rPr lang="en-US" sz="3200" dirty="0"/>
              <a:t> </a:t>
            </a:r>
            <a:r>
              <a:rPr lang="en-US" sz="3200" dirty="0" err="1"/>
              <a:t>pengujian</a:t>
            </a:r>
            <a:r>
              <a:rPr lang="en-US" sz="3200" dirty="0"/>
              <a:t> white box, </a:t>
            </a:r>
            <a:r>
              <a:rPr lang="en-US" sz="3200" dirty="0" err="1"/>
              <a:t>perekayasa</a:t>
            </a:r>
            <a:r>
              <a:rPr lang="en-US" sz="3200" dirty="0"/>
              <a:t> </a:t>
            </a:r>
            <a:r>
              <a:rPr lang="en-US" sz="3200" dirty="0" err="1"/>
              <a:t>sistem</a:t>
            </a:r>
            <a:r>
              <a:rPr lang="en-US" sz="3200" dirty="0"/>
              <a:t> </a:t>
            </a:r>
            <a:r>
              <a:rPr lang="en-US" sz="3200" dirty="0" err="1"/>
              <a:t>dapat</a:t>
            </a:r>
            <a:r>
              <a:rPr lang="en-US" sz="3200" dirty="0"/>
              <a:t> </a:t>
            </a:r>
            <a:r>
              <a:rPr lang="en-US" sz="3200" dirty="0" err="1"/>
              <a:t>melakukan</a:t>
            </a:r>
            <a:r>
              <a:rPr lang="en-US" sz="3200" dirty="0"/>
              <a:t> test case yang </a:t>
            </a:r>
            <a:r>
              <a:rPr lang="en-US" sz="3200" dirty="0" smtClean="0"/>
              <a:t>:</a:t>
            </a:r>
          </a:p>
          <a:p>
            <a:pPr marL="514350" indent="-514350" algn="just">
              <a:buAutoNum type="arabicPeriod"/>
            </a:pPr>
            <a:r>
              <a:rPr lang="en-US" sz="3200" dirty="0" err="1" smtClean="0"/>
              <a:t>memberikan</a:t>
            </a:r>
            <a:r>
              <a:rPr lang="en-US" sz="3200" dirty="0" smtClean="0"/>
              <a:t> </a:t>
            </a:r>
            <a:r>
              <a:rPr lang="en-US" sz="3200" dirty="0" err="1"/>
              <a:t>jaminan</a:t>
            </a:r>
            <a:r>
              <a:rPr lang="en-US" sz="3200" dirty="0"/>
              <a:t> </a:t>
            </a:r>
            <a:r>
              <a:rPr lang="en-US" sz="3200" dirty="0" err="1"/>
              <a:t>bahwa</a:t>
            </a:r>
            <a:r>
              <a:rPr lang="en-US" sz="3200" dirty="0"/>
              <a:t> </a:t>
            </a:r>
            <a:r>
              <a:rPr lang="en-US" sz="3200" dirty="0" err="1"/>
              <a:t>semua</a:t>
            </a:r>
            <a:r>
              <a:rPr lang="en-US" sz="3200" dirty="0"/>
              <a:t> </a:t>
            </a:r>
            <a:r>
              <a:rPr lang="en-US" sz="3200" dirty="0" err="1"/>
              <a:t>jalur</a:t>
            </a:r>
            <a:r>
              <a:rPr lang="en-US" sz="3200" dirty="0"/>
              <a:t> </a:t>
            </a:r>
            <a:r>
              <a:rPr lang="en-US" sz="3200" dirty="0" err="1"/>
              <a:t>independen</a:t>
            </a:r>
            <a:r>
              <a:rPr lang="en-US" sz="3200" dirty="0"/>
              <a:t> </a:t>
            </a:r>
            <a:r>
              <a:rPr lang="en-US" sz="3200" dirty="0" err="1"/>
              <a:t>pada</a:t>
            </a:r>
            <a:r>
              <a:rPr lang="en-US" sz="3200" dirty="0"/>
              <a:t> </a:t>
            </a:r>
            <a:r>
              <a:rPr lang="en-US" sz="3200" dirty="0" err="1"/>
              <a:t>suatu</a:t>
            </a:r>
            <a:r>
              <a:rPr lang="en-US" sz="3200" dirty="0"/>
              <a:t> modal </a:t>
            </a:r>
            <a:r>
              <a:rPr lang="en-US" sz="3200" dirty="0" err="1"/>
              <a:t>telah</a:t>
            </a:r>
            <a:r>
              <a:rPr lang="en-US" sz="3200" dirty="0"/>
              <a:t> </a:t>
            </a:r>
            <a:r>
              <a:rPr lang="en-US" sz="3200" dirty="0" err="1"/>
              <a:t>digunakan</a:t>
            </a:r>
            <a:r>
              <a:rPr lang="en-US" sz="3200" dirty="0"/>
              <a:t>, paling </a:t>
            </a:r>
            <a:r>
              <a:rPr lang="en-US" sz="3200" dirty="0" err="1"/>
              <a:t>tidak</a:t>
            </a:r>
            <a:r>
              <a:rPr lang="en-US" sz="3200" dirty="0"/>
              <a:t> </a:t>
            </a:r>
            <a:r>
              <a:rPr lang="en-US" sz="3200" dirty="0" err="1"/>
              <a:t>satu</a:t>
            </a:r>
            <a:r>
              <a:rPr lang="en-US" sz="3200" dirty="0"/>
              <a:t> kali. </a:t>
            </a:r>
          </a:p>
          <a:p>
            <a:pPr marL="514350" indent="-514350" algn="just">
              <a:buAutoNum type="arabicPeriod"/>
            </a:pPr>
            <a:r>
              <a:rPr lang="en-US" sz="3200" dirty="0" err="1" smtClean="0"/>
              <a:t>Menggunakan</a:t>
            </a:r>
            <a:r>
              <a:rPr lang="en-US" sz="3200" dirty="0" smtClean="0"/>
              <a:t> </a:t>
            </a:r>
            <a:r>
              <a:rPr lang="en-US" sz="3200" dirty="0" err="1"/>
              <a:t>semua</a:t>
            </a:r>
            <a:r>
              <a:rPr lang="en-US" sz="3200" dirty="0"/>
              <a:t> </a:t>
            </a:r>
            <a:r>
              <a:rPr lang="en-US" sz="3200" dirty="0" err="1"/>
              <a:t>keputusan</a:t>
            </a:r>
            <a:r>
              <a:rPr lang="en-US" sz="3200" dirty="0"/>
              <a:t> </a:t>
            </a:r>
            <a:r>
              <a:rPr lang="en-US" sz="3200" dirty="0" err="1"/>
              <a:t>logis</a:t>
            </a:r>
            <a:r>
              <a:rPr lang="en-US" sz="3200" dirty="0"/>
              <a:t> </a:t>
            </a:r>
            <a:r>
              <a:rPr lang="en-US" sz="3200" dirty="0" err="1"/>
              <a:t>pada</a:t>
            </a:r>
            <a:r>
              <a:rPr lang="en-US" sz="3200" dirty="0"/>
              <a:t> </a:t>
            </a:r>
            <a:r>
              <a:rPr lang="en-US" sz="3200" dirty="0" err="1"/>
              <a:t>sisi</a:t>
            </a:r>
            <a:r>
              <a:rPr lang="en-US" sz="3200" dirty="0"/>
              <a:t> true </a:t>
            </a:r>
            <a:r>
              <a:rPr lang="en-US" sz="3200" dirty="0" err="1"/>
              <a:t>dan</a:t>
            </a:r>
            <a:r>
              <a:rPr lang="en-US" sz="3200" dirty="0"/>
              <a:t> false </a:t>
            </a:r>
          </a:p>
          <a:p>
            <a:pPr marL="514350" indent="-514350" algn="just">
              <a:buAutoNum type="arabicPeriod"/>
            </a:pPr>
            <a:r>
              <a:rPr lang="en-US" sz="3200" dirty="0" err="1" smtClean="0"/>
              <a:t>Mengeksekusi</a:t>
            </a:r>
            <a:r>
              <a:rPr lang="en-US" sz="3200" dirty="0" smtClean="0"/>
              <a:t> </a:t>
            </a:r>
            <a:r>
              <a:rPr lang="en-US" sz="3200" dirty="0" err="1"/>
              <a:t>semua</a:t>
            </a:r>
            <a:r>
              <a:rPr lang="en-US" sz="3200" dirty="0"/>
              <a:t> loop </a:t>
            </a:r>
            <a:r>
              <a:rPr lang="en-US" sz="3200" dirty="0" err="1"/>
              <a:t>pada</a:t>
            </a:r>
            <a:r>
              <a:rPr lang="en-US" sz="3200" dirty="0"/>
              <a:t> </a:t>
            </a:r>
            <a:r>
              <a:rPr lang="en-US" sz="3200" dirty="0" err="1"/>
              <a:t>batasan</a:t>
            </a:r>
            <a:r>
              <a:rPr lang="en-US" sz="3200" dirty="0"/>
              <a:t> </a:t>
            </a:r>
            <a:r>
              <a:rPr lang="en-US" sz="3200" dirty="0" err="1"/>
              <a:t>mereka</a:t>
            </a:r>
            <a:r>
              <a:rPr lang="en-US" sz="3200" dirty="0"/>
              <a:t> </a:t>
            </a:r>
            <a:r>
              <a:rPr lang="en-US" sz="3200" dirty="0" err="1"/>
              <a:t>dan</a:t>
            </a:r>
            <a:r>
              <a:rPr lang="en-US" sz="3200" dirty="0"/>
              <a:t> baas </a:t>
            </a:r>
            <a:r>
              <a:rPr lang="en-US" sz="3200" dirty="0" err="1"/>
              <a:t>operasional</a:t>
            </a:r>
            <a:r>
              <a:rPr lang="en-US" sz="3200" dirty="0"/>
              <a:t> </a:t>
            </a:r>
            <a:r>
              <a:rPr lang="en-US" sz="3200" dirty="0" err="1" smtClean="0"/>
              <a:t>mereka</a:t>
            </a:r>
            <a:endParaRPr lang="en-US" sz="3200" dirty="0" smtClean="0"/>
          </a:p>
          <a:p>
            <a:pPr marL="514350" indent="-514350" algn="just">
              <a:buAutoNum type="arabicPeriod"/>
            </a:pPr>
            <a:r>
              <a:rPr lang="en-US" sz="3200" dirty="0" err="1" smtClean="0"/>
              <a:t>Menggunakan</a:t>
            </a:r>
            <a:r>
              <a:rPr lang="en-US" sz="3200" dirty="0" smtClean="0"/>
              <a:t> </a:t>
            </a:r>
            <a:r>
              <a:rPr lang="en-US" sz="3200" dirty="0" err="1"/>
              <a:t>struktur</a:t>
            </a:r>
            <a:r>
              <a:rPr lang="en-US" sz="3200" dirty="0"/>
              <a:t> data internal </a:t>
            </a:r>
            <a:r>
              <a:rPr lang="en-US" sz="3200" dirty="0" err="1"/>
              <a:t>untuk</a:t>
            </a:r>
            <a:r>
              <a:rPr lang="en-US" sz="3200" dirty="0"/>
              <a:t> </a:t>
            </a:r>
            <a:r>
              <a:rPr lang="en-US" sz="3200" dirty="0" err="1"/>
              <a:t>menjamin</a:t>
            </a:r>
            <a:r>
              <a:rPr lang="en-US" sz="3200" dirty="0"/>
              <a:t> </a:t>
            </a:r>
            <a:r>
              <a:rPr lang="en-US" sz="3200" dirty="0" err="1"/>
              <a:t>validitasnya</a:t>
            </a:r>
            <a:r>
              <a:rPr lang="en-US" sz="3200" dirty="0"/>
              <a:t> </a:t>
            </a:r>
            <a:endParaRPr lang="en-US" sz="3200" i="1" dirty="0">
              <a:solidFill>
                <a:prstClr val="black"/>
              </a:solidFill>
              <a:latin typeface="Bahnschrift" pitchFamily="34" charset="0"/>
            </a:endParaRPr>
          </a:p>
        </p:txBody>
      </p:sp>
    </p:spTree>
    <p:extLst>
      <p:ext uri="{BB962C8B-B14F-4D97-AF65-F5344CB8AC3E}">
        <p14:creationId xmlns:p14="http://schemas.microsoft.com/office/powerpoint/2010/main" val="3575790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DFA"/>
        </a:solidFill>
        <a:effectLst/>
      </p:bgPr>
    </p:bg>
    <p:spTree>
      <p:nvGrpSpPr>
        <p:cNvPr id="1" name=""/>
        <p:cNvGrpSpPr/>
        <p:nvPr/>
      </p:nvGrpSpPr>
      <p:grpSpPr>
        <a:xfrm>
          <a:off x="0" y="0"/>
          <a:ext cx="0" cy="0"/>
          <a:chOff x="0" y="0"/>
          <a:chExt cx="0" cy="0"/>
        </a:xfrm>
      </p:grpSpPr>
      <p:sp>
        <p:nvSpPr>
          <p:cNvPr id="2" name="Freeform 2"/>
          <p:cNvSpPr/>
          <p:nvPr/>
        </p:nvSpPr>
        <p:spPr>
          <a:xfrm>
            <a:off x="-731723" y="-1717585"/>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0" y="1"/>
            <a:ext cx="17602745" cy="10060880"/>
          </a:xfrm>
          <a:custGeom>
            <a:avLst/>
            <a:gdLst/>
            <a:ahLst/>
            <a:cxnLst/>
            <a:rect l="l" t="t" r="r" b="b"/>
            <a:pathLst>
              <a:path w="14621190" h="7948611">
                <a:moveTo>
                  <a:pt x="0" y="0"/>
                </a:moveTo>
                <a:lnTo>
                  <a:pt x="14621191" y="0"/>
                </a:lnTo>
                <a:lnTo>
                  <a:pt x="14621191" y="7948611"/>
                </a:lnTo>
                <a:lnTo>
                  <a:pt x="0" y="7948611"/>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6" name="Freeform 6"/>
          <p:cNvSpPr/>
          <p:nvPr/>
        </p:nvSpPr>
        <p:spPr>
          <a:xfrm flipV="1">
            <a:off x="-538641" y="9162648"/>
            <a:ext cx="3461259" cy="898231"/>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7" name="Freeform 7"/>
          <p:cNvSpPr/>
          <p:nvPr/>
        </p:nvSpPr>
        <p:spPr>
          <a:xfrm rot="1077083">
            <a:off x="15317295" y="9024026"/>
            <a:ext cx="695336" cy="662466"/>
          </a:xfrm>
          <a:custGeom>
            <a:avLst/>
            <a:gdLst/>
            <a:ahLst/>
            <a:cxnLst/>
            <a:rect l="l" t="t" r="r" b="b"/>
            <a:pathLst>
              <a:path w="695336" h="662466">
                <a:moveTo>
                  <a:pt x="0" y="0"/>
                </a:moveTo>
                <a:lnTo>
                  <a:pt x="695337" y="0"/>
                </a:lnTo>
                <a:lnTo>
                  <a:pt x="695337" y="662466"/>
                </a:lnTo>
                <a:lnTo>
                  <a:pt x="0" y="662466"/>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a:ln cap="sq">
            <a:noFill/>
            <a:prstDash val="solid"/>
            <a:miter/>
          </a:ln>
        </p:spPr>
      </p:sp>
      <p:grpSp>
        <p:nvGrpSpPr>
          <p:cNvPr id="8" name="Group 8"/>
          <p:cNvGrpSpPr/>
          <p:nvPr/>
        </p:nvGrpSpPr>
        <p:grpSpPr>
          <a:xfrm>
            <a:off x="923597" y="6998243"/>
            <a:ext cx="210207" cy="21020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1" name="Group 11"/>
          <p:cNvGrpSpPr/>
          <p:nvPr/>
        </p:nvGrpSpPr>
        <p:grpSpPr>
          <a:xfrm>
            <a:off x="3283169" y="1134403"/>
            <a:ext cx="210207" cy="21020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4" name="Group 14"/>
          <p:cNvGrpSpPr/>
          <p:nvPr/>
        </p:nvGrpSpPr>
        <p:grpSpPr>
          <a:xfrm>
            <a:off x="17259300" y="8952442"/>
            <a:ext cx="210207" cy="21020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0" name="Group 20"/>
          <p:cNvGrpSpPr/>
          <p:nvPr/>
        </p:nvGrpSpPr>
        <p:grpSpPr>
          <a:xfrm>
            <a:off x="5879784" y="9567315"/>
            <a:ext cx="210207" cy="210207"/>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3" name="Group 23"/>
          <p:cNvGrpSpPr/>
          <p:nvPr/>
        </p:nvGrpSpPr>
        <p:grpSpPr>
          <a:xfrm>
            <a:off x="11523839" y="1340348"/>
            <a:ext cx="210207" cy="210207"/>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2" name="Group 32"/>
          <p:cNvGrpSpPr/>
          <p:nvPr/>
        </p:nvGrpSpPr>
        <p:grpSpPr>
          <a:xfrm>
            <a:off x="413662" y="2687833"/>
            <a:ext cx="210207" cy="210207"/>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4" name="TextBox 3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5" name="Group 35"/>
          <p:cNvGrpSpPr/>
          <p:nvPr/>
        </p:nvGrpSpPr>
        <p:grpSpPr>
          <a:xfrm>
            <a:off x="11096596" y="9355259"/>
            <a:ext cx="210207" cy="210207"/>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8" name="Group 38"/>
          <p:cNvGrpSpPr/>
          <p:nvPr/>
        </p:nvGrpSpPr>
        <p:grpSpPr>
          <a:xfrm>
            <a:off x="14129076" y="9777521"/>
            <a:ext cx="210207" cy="210207"/>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40" name="TextBox 4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1" name="Group 41"/>
          <p:cNvGrpSpPr/>
          <p:nvPr/>
        </p:nvGrpSpPr>
        <p:grpSpPr>
          <a:xfrm>
            <a:off x="713390" y="5669002"/>
            <a:ext cx="210207" cy="210207"/>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3" name="TextBox 4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4" name="Group 44"/>
          <p:cNvGrpSpPr/>
          <p:nvPr/>
        </p:nvGrpSpPr>
        <p:grpSpPr>
          <a:xfrm>
            <a:off x="17392538" y="5563899"/>
            <a:ext cx="210207" cy="210207"/>
            <a:chOff x="0" y="0"/>
            <a:chExt cx="812800" cy="812800"/>
          </a:xfrm>
        </p:grpSpPr>
        <p:sp>
          <p:nvSpPr>
            <p:cNvPr id="45" name="Freeform 4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46" name="TextBox 4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sp>
        <p:nvSpPr>
          <p:cNvPr id="50" name="TextBox 50"/>
          <p:cNvSpPr txBox="1"/>
          <p:nvPr/>
        </p:nvSpPr>
        <p:spPr>
          <a:xfrm>
            <a:off x="1365268" y="352776"/>
            <a:ext cx="14812739" cy="11018401"/>
          </a:xfrm>
          <a:prstGeom prst="rect">
            <a:avLst/>
          </a:prstGeom>
        </p:spPr>
        <p:txBody>
          <a:bodyPr wrap="square" lIns="0" tIns="0" rIns="0" bIns="0" rtlCol="0" anchor="t">
            <a:spAutoFit/>
          </a:bodyPr>
          <a:lstStyle/>
          <a:p>
            <a:pPr algn="just"/>
            <a:r>
              <a:rPr lang="en-US" sz="3200" b="1" dirty="0" smtClean="0">
                <a:latin typeface="Bahnschrift" pitchFamily="34" charset="0"/>
              </a:rPr>
              <a:t>6. </a:t>
            </a:r>
            <a:r>
              <a:rPr lang="en-US" sz="3600" b="1" dirty="0" err="1" smtClean="0">
                <a:latin typeface="Bahnschrift" pitchFamily="34" charset="0"/>
              </a:rPr>
              <a:t>Pengujian</a:t>
            </a:r>
            <a:r>
              <a:rPr lang="en-US" sz="3600" b="1" dirty="0" smtClean="0">
                <a:latin typeface="Bahnschrift" pitchFamily="34" charset="0"/>
              </a:rPr>
              <a:t> Basis-Path</a:t>
            </a:r>
          </a:p>
          <a:p>
            <a:pPr algn="just"/>
            <a:r>
              <a:rPr lang="en-US" sz="3600" dirty="0" err="1">
                <a:latin typeface="Bahnschrift" pitchFamily="34" charset="0"/>
              </a:rPr>
              <a:t>Pengujian</a:t>
            </a:r>
            <a:r>
              <a:rPr lang="en-US" sz="3600" dirty="0">
                <a:latin typeface="Bahnschrift" pitchFamily="34" charset="0"/>
              </a:rPr>
              <a:t> basis path </a:t>
            </a:r>
            <a:r>
              <a:rPr lang="en-US" sz="3600" dirty="0" err="1">
                <a:latin typeface="Bahnschrift" pitchFamily="34" charset="0"/>
              </a:rPr>
              <a:t>adalah</a:t>
            </a:r>
            <a:r>
              <a:rPr lang="en-US" sz="3600" dirty="0">
                <a:latin typeface="Bahnschrift" pitchFamily="34" charset="0"/>
              </a:rPr>
              <a:t> </a:t>
            </a:r>
            <a:r>
              <a:rPr lang="en-US" sz="3600" dirty="0" err="1">
                <a:latin typeface="Bahnschrift" pitchFamily="34" charset="0"/>
              </a:rPr>
              <a:t>teknik</a:t>
            </a:r>
            <a:r>
              <a:rPr lang="en-US" sz="3600" dirty="0">
                <a:latin typeface="Bahnschrift" pitchFamily="34" charset="0"/>
              </a:rPr>
              <a:t> </a:t>
            </a:r>
            <a:r>
              <a:rPr lang="en-US" sz="3600" dirty="0" err="1">
                <a:latin typeface="Bahnschrift" pitchFamily="34" charset="0"/>
              </a:rPr>
              <a:t>pengujian</a:t>
            </a:r>
            <a:r>
              <a:rPr lang="en-US" sz="3600" dirty="0">
                <a:latin typeface="Bahnschrift" pitchFamily="34" charset="0"/>
              </a:rPr>
              <a:t> white box yang </a:t>
            </a:r>
            <a:r>
              <a:rPr lang="en-US" sz="3600" dirty="0" err="1">
                <a:latin typeface="Bahnschrift" pitchFamily="34" charset="0"/>
              </a:rPr>
              <a:t>diusulkan</a:t>
            </a:r>
            <a:r>
              <a:rPr lang="en-US" sz="3600" dirty="0">
                <a:latin typeface="Bahnschrift" pitchFamily="34" charset="0"/>
              </a:rPr>
              <a:t> </a:t>
            </a:r>
            <a:r>
              <a:rPr lang="en-US" sz="3600" dirty="0" err="1">
                <a:latin typeface="Bahnschrift" pitchFamily="34" charset="0"/>
              </a:rPr>
              <a:t>pertama</a:t>
            </a:r>
            <a:r>
              <a:rPr lang="en-US" sz="3600" dirty="0">
                <a:latin typeface="Bahnschrift" pitchFamily="34" charset="0"/>
              </a:rPr>
              <a:t> kali </a:t>
            </a:r>
            <a:r>
              <a:rPr lang="en-US" sz="3600" dirty="0" err="1">
                <a:latin typeface="Bahnschrift" pitchFamily="34" charset="0"/>
              </a:rPr>
              <a:t>oleh</a:t>
            </a:r>
            <a:r>
              <a:rPr lang="en-US" sz="3600" dirty="0">
                <a:latin typeface="Bahnschrift" pitchFamily="34" charset="0"/>
              </a:rPr>
              <a:t> Tom McCabe. </a:t>
            </a:r>
            <a:r>
              <a:rPr lang="en-US" sz="3600" dirty="0" err="1">
                <a:latin typeface="Bahnschrift" pitchFamily="34" charset="0"/>
              </a:rPr>
              <a:t>Metode</a:t>
            </a:r>
            <a:r>
              <a:rPr lang="en-US" sz="3600" dirty="0">
                <a:latin typeface="Bahnschrift" pitchFamily="34" charset="0"/>
              </a:rPr>
              <a:t> basis </a:t>
            </a:r>
            <a:r>
              <a:rPr lang="en-US" sz="3600" dirty="0" err="1">
                <a:latin typeface="Bahnschrift" pitchFamily="34" charset="0"/>
              </a:rPr>
              <a:t>ini</a:t>
            </a:r>
            <a:r>
              <a:rPr lang="en-US" sz="3600" dirty="0">
                <a:latin typeface="Bahnschrift" pitchFamily="34" charset="0"/>
              </a:rPr>
              <a:t> </a:t>
            </a:r>
            <a:r>
              <a:rPr lang="en-US" sz="3600" dirty="0" err="1">
                <a:latin typeface="Bahnschrift" pitchFamily="34" charset="0"/>
              </a:rPr>
              <a:t>memungkinkan</a:t>
            </a:r>
            <a:r>
              <a:rPr lang="en-US" sz="3600" dirty="0">
                <a:latin typeface="Bahnschrift" pitchFamily="34" charset="0"/>
              </a:rPr>
              <a:t> </a:t>
            </a:r>
            <a:r>
              <a:rPr lang="en-US" sz="3600" dirty="0" err="1">
                <a:latin typeface="Bahnschrift" pitchFamily="34" charset="0"/>
              </a:rPr>
              <a:t>desainer</a:t>
            </a:r>
            <a:r>
              <a:rPr lang="en-US" sz="3600" dirty="0">
                <a:latin typeface="Bahnschrift" pitchFamily="34" charset="0"/>
              </a:rPr>
              <a:t> test case </a:t>
            </a:r>
            <a:r>
              <a:rPr lang="en-US" sz="3600" dirty="0" err="1">
                <a:latin typeface="Bahnschrift" pitchFamily="34" charset="0"/>
              </a:rPr>
              <a:t>mengukur</a:t>
            </a:r>
            <a:r>
              <a:rPr lang="en-US" sz="3600" dirty="0">
                <a:latin typeface="Bahnschrift" pitchFamily="34" charset="0"/>
              </a:rPr>
              <a:t> </a:t>
            </a:r>
            <a:r>
              <a:rPr lang="en-US" sz="3600" dirty="0" err="1">
                <a:latin typeface="Bahnschrift" pitchFamily="34" charset="0"/>
              </a:rPr>
              <a:t>kompleksitas</a:t>
            </a:r>
            <a:r>
              <a:rPr lang="en-US" sz="3600" dirty="0">
                <a:latin typeface="Bahnschrift" pitchFamily="34" charset="0"/>
              </a:rPr>
              <a:t> </a:t>
            </a:r>
            <a:r>
              <a:rPr lang="en-US" sz="3600" dirty="0" err="1">
                <a:latin typeface="Bahnschrift" pitchFamily="34" charset="0"/>
              </a:rPr>
              <a:t>logis</a:t>
            </a:r>
            <a:r>
              <a:rPr lang="en-US" sz="3600" dirty="0">
                <a:latin typeface="Bahnschrift" pitchFamily="34" charset="0"/>
              </a:rPr>
              <a:t> </a:t>
            </a:r>
            <a:r>
              <a:rPr lang="en-US" sz="3600" dirty="0" err="1">
                <a:latin typeface="Bahnschrift" pitchFamily="34" charset="0"/>
              </a:rPr>
              <a:t>dari</a:t>
            </a:r>
            <a:r>
              <a:rPr lang="en-US" sz="3600" dirty="0">
                <a:latin typeface="Bahnschrift" pitchFamily="34" charset="0"/>
              </a:rPr>
              <a:t> </a:t>
            </a:r>
            <a:r>
              <a:rPr lang="en-US" sz="3600" dirty="0" err="1">
                <a:latin typeface="Bahnschrift" pitchFamily="34" charset="0"/>
              </a:rPr>
              <a:t>desai</a:t>
            </a:r>
            <a:r>
              <a:rPr lang="en-US" sz="3600" dirty="0">
                <a:latin typeface="Bahnschrift" pitchFamily="34" charset="0"/>
              </a:rPr>
              <a:t> </a:t>
            </a:r>
            <a:r>
              <a:rPr lang="en-US" sz="3600" dirty="0" err="1">
                <a:latin typeface="Bahnschrift" pitchFamily="34" charset="0"/>
              </a:rPr>
              <a:t>prosedural</a:t>
            </a:r>
            <a:r>
              <a:rPr lang="en-US" sz="3600" dirty="0">
                <a:latin typeface="Bahnschrift" pitchFamily="34" charset="0"/>
              </a:rPr>
              <a:t> </a:t>
            </a:r>
            <a:r>
              <a:rPr lang="en-US" sz="3600" dirty="0" err="1">
                <a:latin typeface="Bahnschrift" pitchFamily="34" charset="0"/>
              </a:rPr>
              <a:t>dan</a:t>
            </a:r>
            <a:r>
              <a:rPr lang="en-US" sz="3600" dirty="0">
                <a:latin typeface="Bahnschrift" pitchFamily="34" charset="0"/>
              </a:rPr>
              <a:t> </a:t>
            </a:r>
            <a:r>
              <a:rPr lang="en-US" sz="3600" dirty="0" err="1">
                <a:latin typeface="Bahnschrift" pitchFamily="34" charset="0"/>
              </a:rPr>
              <a:t>menggunakannya</a:t>
            </a:r>
            <a:r>
              <a:rPr lang="en-US" sz="3600" dirty="0">
                <a:latin typeface="Bahnschrift" pitchFamily="34" charset="0"/>
              </a:rPr>
              <a:t> </a:t>
            </a:r>
            <a:r>
              <a:rPr lang="en-US" sz="3600" dirty="0" err="1">
                <a:latin typeface="Bahnschrift" pitchFamily="34" charset="0"/>
              </a:rPr>
              <a:t>sebagai</a:t>
            </a:r>
            <a:r>
              <a:rPr lang="en-US" sz="3600" dirty="0">
                <a:latin typeface="Bahnschrift" pitchFamily="34" charset="0"/>
              </a:rPr>
              <a:t> </a:t>
            </a:r>
            <a:r>
              <a:rPr lang="en-US" sz="3600" dirty="0" err="1">
                <a:latin typeface="Bahnschrift" pitchFamily="34" charset="0"/>
              </a:rPr>
              <a:t>pedoman</a:t>
            </a:r>
            <a:r>
              <a:rPr lang="en-US" sz="3600" dirty="0">
                <a:latin typeface="Bahnschrift" pitchFamily="34" charset="0"/>
              </a:rPr>
              <a:t> </a:t>
            </a:r>
            <a:r>
              <a:rPr lang="en-US" sz="3600" dirty="0" err="1">
                <a:latin typeface="Bahnschrift" pitchFamily="34" charset="0"/>
              </a:rPr>
              <a:t>untuk</a:t>
            </a:r>
            <a:r>
              <a:rPr lang="en-US" sz="3600" dirty="0">
                <a:latin typeface="Bahnschrift" pitchFamily="34" charset="0"/>
              </a:rPr>
              <a:t> </a:t>
            </a:r>
            <a:r>
              <a:rPr lang="en-US" sz="3600" dirty="0" err="1">
                <a:latin typeface="Bahnschrift" pitchFamily="34" charset="0"/>
              </a:rPr>
              <a:t>menetapkan</a:t>
            </a:r>
            <a:r>
              <a:rPr lang="en-US" sz="3600" dirty="0">
                <a:latin typeface="Bahnschrift" pitchFamily="34" charset="0"/>
              </a:rPr>
              <a:t> basis set </a:t>
            </a:r>
            <a:r>
              <a:rPr lang="en-US" sz="3600" dirty="0" err="1">
                <a:latin typeface="Bahnschrift" pitchFamily="34" charset="0"/>
              </a:rPr>
              <a:t>dari</a:t>
            </a:r>
            <a:r>
              <a:rPr lang="en-US" sz="3600" dirty="0">
                <a:latin typeface="Bahnschrift" pitchFamily="34" charset="0"/>
              </a:rPr>
              <a:t> </a:t>
            </a:r>
            <a:r>
              <a:rPr lang="en-US" sz="3600" dirty="0" err="1">
                <a:latin typeface="Bahnschrift" pitchFamily="34" charset="0"/>
              </a:rPr>
              <a:t>jalur</a:t>
            </a:r>
            <a:r>
              <a:rPr lang="en-US" sz="3600" dirty="0">
                <a:latin typeface="Bahnschrift" pitchFamily="34" charset="0"/>
              </a:rPr>
              <a:t> </a:t>
            </a:r>
            <a:r>
              <a:rPr lang="en-US" sz="3600" dirty="0" err="1" smtClean="0">
                <a:latin typeface="Bahnschrift" pitchFamily="34" charset="0"/>
              </a:rPr>
              <a:t>eksekusi</a:t>
            </a:r>
            <a:r>
              <a:rPr lang="en-US" sz="3600" dirty="0" smtClean="0">
                <a:latin typeface="Bahnschrift" pitchFamily="34" charset="0"/>
              </a:rPr>
              <a:t>.</a:t>
            </a:r>
          </a:p>
          <a:p>
            <a:pPr algn="just"/>
            <a:r>
              <a:rPr lang="en-US" sz="3200" b="1" dirty="0" smtClean="0">
                <a:latin typeface="Bahnschrift" pitchFamily="34" charset="0"/>
              </a:rPr>
              <a:t>1. </a:t>
            </a:r>
            <a:r>
              <a:rPr lang="id-ID" sz="3200" b="1" dirty="0" smtClean="0">
                <a:latin typeface="Bahnschrift" pitchFamily="34" charset="0"/>
              </a:rPr>
              <a:t>Notasi Diagram Alir</a:t>
            </a:r>
            <a:endParaRPr lang="en-US" sz="3200" dirty="0" smtClean="0">
              <a:latin typeface="Bahnschrift" pitchFamily="34" charset="0"/>
            </a:endParaRPr>
          </a:p>
          <a:p>
            <a:pPr algn="just"/>
            <a:r>
              <a:rPr lang="id-ID" sz="3600" dirty="0" smtClean="0">
                <a:latin typeface="Bahnschrift" pitchFamily="34" charset="0"/>
              </a:rPr>
              <a:t>Sebelum </a:t>
            </a:r>
            <a:r>
              <a:rPr lang="id-ID" sz="3600" dirty="0">
                <a:latin typeface="Bahnschrift" pitchFamily="34" charset="0"/>
              </a:rPr>
              <a:t>metode babsis path diperkenalkan, terlebih dahulu akan dijelaskanmengenasi notasi sederhana dalam bentuk diagram alir (grafik alir</a:t>
            </a:r>
            <a:r>
              <a:rPr lang="id-ID" sz="3600" dirty="0" smtClean="0">
                <a:latin typeface="Bahnschrift" pitchFamily="34" charset="0"/>
              </a:rPr>
              <a:t>).</a:t>
            </a:r>
            <a:endParaRPr lang="en-US" sz="3600" dirty="0" smtClean="0">
              <a:latin typeface="Bahnschrift" pitchFamily="34" charset="0"/>
            </a:endParaRPr>
          </a:p>
          <a:p>
            <a:r>
              <a:rPr lang="id-ID" sz="3600" dirty="0">
                <a:latin typeface="Bahnschrift" pitchFamily="34" charset="0"/>
              </a:rPr>
              <a:t>	 	 	 </a:t>
            </a:r>
            <a:endParaRPr lang="en-US" sz="3600" dirty="0">
              <a:latin typeface="Bahnschrift" pitchFamily="34" charset="0"/>
            </a:endParaRPr>
          </a:p>
          <a:p>
            <a:r>
              <a:rPr lang="en-US" sz="3600" dirty="0">
                <a:latin typeface="Bahnschrift" pitchFamily="34" charset="0"/>
              </a:rPr>
              <a:t/>
            </a:r>
            <a:br>
              <a:rPr lang="en-US" sz="3600" dirty="0">
                <a:latin typeface="Bahnschrift" pitchFamily="34" charset="0"/>
              </a:rPr>
            </a:br>
            <a:endParaRPr lang="en-US" sz="3600" dirty="0" smtClean="0">
              <a:latin typeface="Bahnschrift" pitchFamily="34" charset="0"/>
            </a:endParaRPr>
          </a:p>
          <a:p>
            <a:endParaRPr lang="en-US" sz="3600" dirty="0">
              <a:latin typeface="Bahnschrift" pitchFamily="34" charset="0"/>
            </a:endParaRPr>
          </a:p>
          <a:p>
            <a:endParaRPr lang="en-US" sz="3600" dirty="0" smtClean="0">
              <a:latin typeface="Bahnschrift" pitchFamily="34" charset="0"/>
            </a:endParaRPr>
          </a:p>
          <a:p>
            <a:endParaRPr lang="en-US" sz="3600" dirty="0">
              <a:latin typeface="Bahnschrift" pitchFamily="34" charset="0"/>
            </a:endParaRPr>
          </a:p>
          <a:p>
            <a:r>
              <a:rPr lang="id-ID" sz="3600" dirty="0" smtClean="0">
                <a:latin typeface="Bahnschrift" pitchFamily="34" charset="0"/>
              </a:rPr>
              <a:t>Sequence</a:t>
            </a:r>
            <a:r>
              <a:rPr lang="en-US" sz="3600" dirty="0" smtClean="0">
                <a:latin typeface="Bahnschrift" pitchFamily="34" charset="0"/>
              </a:rPr>
              <a:t>	</a:t>
            </a:r>
            <a:r>
              <a:rPr lang="id-ID" sz="3600" dirty="0">
                <a:latin typeface="Bahnschrift" pitchFamily="34" charset="0"/>
              </a:rPr>
              <a:t>	If	</a:t>
            </a:r>
            <a:r>
              <a:rPr lang="en-US" sz="3600" dirty="0" smtClean="0">
                <a:latin typeface="Bahnschrift" pitchFamily="34" charset="0"/>
              </a:rPr>
              <a:t>	</a:t>
            </a:r>
            <a:r>
              <a:rPr lang="id-ID" sz="3600" dirty="0" smtClean="0">
                <a:latin typeface="Bahnschrift" pitchFamily="34" charset="0"/>
              </a:rPr>
              <a:t>While</a:t>
            </a:r>
            <a:r>
              <a:rPr lang="id-ID" sz="3600" dirty="0">
                <a:latin typeface="Bahnschrift" pitchFamily="34" charset="0"/>
              </a:rPr>
              <a:t>	Until </a:t>
            </a:r>
            <a:endParaRPr lang="en-US" sz="3600" dirty="0" smtClean="0">
              <a:latin typeface="Bahnschrift" pitchFamily="34" charset="0"/>
            </a:endParaRPr>
          </a:p>
          <a:p>
            <a:r>
              <a:rPr lang="id-ID" sz="3600" dirty="0" smtClean="0">
                <a:latin typeface="Bahnschrift" pitchFamily="34" charset="0"/>
              </a:rPr>
              <a:t>Case</a:t>
            </a:r>
            <a:endParaRPr lang="en-US" sz="3600" dirty="0">
              <a:latin typeface="Bahnschrift" pitchFamily="34" charset="0"/>
            </a:endParaRPr>
          </a:p>
          <a:p>
            <a:r>
              <a:rPr lang="id-ID" sz="3600" dirty="0">
                <a:latin typeface="Bahnschrift" pitchFamily="34" charset="0"/>
              </a:rPr>
              <a:t> </a:t>
            </a:r>
            <a:r>
              <a:rPr lang="en-US" sz="3600" dirty="0" smtClean="0">
                <a:latin typeface="Bahnschrift" pitchFamily="34" charset="0"/>
              </a:rPr>
              <a:t>				</a:t>
            </a:r>
            <a:endParaRPr lang="en-US" sz="3600" dirty="0">
              <a:latin typeface="Bahnschrift" pitchFamily="34" charset="0"/>
            </a:endParaRPr>
          </a:p>
          <a:p>
            <a:pPr algn="just"/>
            <a:endParaRPr lang="en-US" sz="3600" b="1" i="1" dirty="0">
              <a:solidFill>
                <a:prstClr val="black"/>
              </a:solidFill>
              <a:latin typeface="Bahnschrift" pitchFamily="34" charset="0"/>
            </a:endParaRPr>
          </a:p>
        </p:txBody>
      </p:sp>
      <p:pic>
        <p:nvPicPr>
          <p:cNvPr id="4098"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6400" y="6096504"/>
            <a:ext cx="927063" cy="411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85755"/>
          <a:stretch/>
        </p:blipFill>
        <p:spPr bwMode="auto">
          <a:xfrm>
            <a:off x="4679498" y="5999667"/>
            <a:ext cx="770229"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81873"/>
          <a:stretch/>
        </p:blipFill>
        <p:spPr bwMode="auto">
          <a:xfrm>
            <a:off x="6337120" y="6264981"/>
            <a:ext cx="1422084"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693157" y="5999667"/>
            <a:ext cx="1012433" cy="506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79498" y="7688969"/>
            <a:ext cx="6858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5790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DFA"/>
        </a:solidFill>
        <a:effectLst/>
      </p:bgPr>
    </p:bg>
    <p:spTree>
      <p:nvGrpSpPr>
        <p:cNvPr id="1" name=""/>
        <p:cNvGrpSpPr/>
        <p:nvPr/>
      </p:nvGrpSpPr>
      <p:grpSpPr>
        <a:xfrm>
          <a:off x="0" y="0"/>
          <a:ext cx="0" cy="0"/>
          <a:chOff x="0" y="0"/>
          <a:chExt cx="0" cy="0"/>
        </a:xfrm>
      </p:grpSpPr>
      <p:sp>
        <p:nvSpPr>
          <p:cNvPr id="2" name="Freeform 2"/>
          <p:cNvSpPr/>
          <p:nvPr/>
        </p:nvSpPr>
        <p:spPr>
          <a:xfrm>
            <a:off x="-731723" y="-1717585"/>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70437" y="590609"/>
            <a:ext cx="18059400" cy="9946580"/>
          </a:xfrm>
          <a:custGeom>
            <a:avLst/>
            <a:gdLst/>
            <a:ahLst/>
            <a:cxnLst/>
            <a:rect l="l" t="t" r="r" b="b"/>
            <a:pathLst>
              <a:path w="14621190" h="7948611">
                <a:moveTo>
                  <a:pt x="0" y="0"/>
                </a:moveTo>
                <a:lnTo>
                  <a:pt x="14621191" y="0"/>
                </a:lnTo>
                <a:lnTo>
                  <a:pt x="14621191" y="7948611"/>
                </a:lnTo>
                <a:lnTo>
                  <a:pt x="0" y="7948611"/>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6" name="Freeform 6"/>
          <p:cNvSpPr/>
          <p:nvPr/>
        </p:nvSpPr>
        <p:spPr>
          <a:xfrm flipV="1">
            <a:off x="-538641" y="9162648"/>
            <a:ext cx="3461259" cy="898231"/>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7" name="Freeform 7"/>
          <p:cNvSpPr/>
          <p:nvPr/>
        </p:nvSpPr>
        <p:spPr>
          <a:xfrm rot="1077083">
            <a:off x="15317295" y="9024026"/>
            <a:ext cx="695336" cy="662466"/>
          </a:xfrm>
          <a:custGeom>
            <a:avLst/>
            <a:gdLst/>
            <a:ahLst/>
            <a:cxnLst/>
            <a:rect l="l" t="t" r="r" b="b"/>
            <a:pathLst>
              <a:path w="695336" h="662466">
                <a:moveTo>
                  <a:pt x="0" y="0"/>
                </a:moveTo>
                <a:lnTo>
                  <a:pt x="695337" y="0"/>
                </a:lnTo>
                <a:lnTo>
                  <a:pt x="695337" y="662466"/>
                </a:lnTo>
                <a:lnTo>
                  <a:pt x="0" y="662466"/>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a:ln cap="sq">
            <a:noFill/>
            <a:prstDash val="solid"/>
            <a:miter/>
          </a:ln>
        </p:spPr>
      </p:sp>
      <p:grpSp>
        <p:nvGrpSpPr>
          <p:cNvPr id="8" name="Group 8"/>
          <p:cNvGrpSpPr/>
          <p:nvPr/>
        </p:nvGrpSpPr>
        <p:grpSpPr>
          <a:xfrm>
            <a:off x="923597" y="6998243"/>
            <a:ext cx="210207" cy="21020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1" name="Group 11"/>
          <p:cNvGrpSpPr/>
          <p:nvPr/>
        </p:nvGrpSpPr>
        <p:grpSpPr>
          <a:xfrm>
            <a:off x="3283169" y="1134403"/>
            <a:ext cx="210207" cy="21020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14" name="Group 14"/>
          <p:cNvGrpSpPr/>
          <p:nvPr/>
        </p:nvGrpSpPr>
        <p:grpSpPr>
          <a:xfrm>
            <a:off x="17259300" y="8952442"/>
            <a:ext cx="210207" cy="21020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0" name="Group 20"/>
          <p:cNvGrpSpPr/>
          <p:nvPr/>
        </p:nvGrpSpPr>
        <p:grpSpPr>
          <a:xfrm>
            <a:off x="5879784" y="9567315"/>
            <a:ext cx="210207" cy="210207"/>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23" name="Group 23"/>
          <p:cNvGrpSpPr/>
          <p:nvPr/>
        </p:nvGrpSpPr>
        <p:grpSpPr>
          <a:xfrm>
            <a:off x="11523839" y="1340348"/>
            <a:ext cx="210207" cy="210207"/>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2" name="Group 32"/>
          <p:cNvGrpSpPr/>
          <p:nvPr/>
        </p:nvGrpSpPr>
        <p:grpSpPr>
          <a:xfrm>
            <a:off x="413662" y="2687833"/>
            <a:ext cx="210207" cy="210207"/>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4" name="TextBox 3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5" name="Group 35"/>
          <p:cNvGrpSpPr/>
          <p:nvPr/>
        </p:nvGrpSpPr>
        <p:grpSpPr>
          <a:xfrm>
            <a:off x="11096596" y="9355259"/>
            <a:ext cx="210207" cy="210207"/>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38" name="Group 38"/>
          <p:cNvGrpSpPr/>
          <p:nvPr/>
        </p:nvGrpSpPr>
        <p:grpSpPr>
          <a:xfrm>
            <a:off x="14129076" y="9777521"/>
            <a:ext cx="210207" cy="210207"/>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40" name="TextBox 4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1" name="Group 41"/>
          <p:cNvGrpSpPr/>
          <p:nvPr/>
        </p:nvGrpSpPr>
        <p:grpSpPr>
          <a:xfrm>
            <a:off x="713390" y="5669002"/>
            <a:ext cx="210207" cy="210207"/>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3" name="TextBox 4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grpSp>
        <p:nvGrpSpPr>
          <p:cNvPr id="44" name="Group 44"/>
          <p:cNvGrpSpPr/>
          <p:nvPr/>
        </p:nvGrpSpPr>
        <p:grpSpPr>
          <a:xfrm>
            <a:off x="17392538" y="5563899"/>
            <a:ext cx="210207" cy="210207"/>
            <a:chOff x="0" y="0"/>
            <a:chExt cx="812800" cy="812800"/>
          </a:xfrm>
        </p:grpSpPr>
        <p:sp>
          <p:nvSpPr>
            <p:cNvPr id="45" name="Freeform 4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46" name="TextBox 4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solidFill>
                  <a:prstClr val="black"/>
                </a:solidFill>
              </a:endParaRPr>
            </a:p>
          </p:txBody>
        </p:sp>
      </p:grpSp>
      <p:sp>
        <p:nvSpPr>
          <p:cNvPr id="50" name="TextBox 50"/>
          <p:cNvSpPr txBox="1"/>
          <p:nvPr/>
        </p:nvSpPr>
        <p:spPr>
          <a:xfrm>
            <a:off x="1211038" y="1293880"/>
            <a:ext cx="15891222" cy="7909858"/>
          </a:xfrm>
          <a:prstGeom prst="rect">
            <a:avLst/>
          </a:prstGeom>
        </p:spPr>
        <p:txBody>
          <a:bodyPr wrap="square" lIns="0" tIns="0" rIns="0" bIns="0" rtlCol="0" anchor="t">
            <a:spAutoFit/>
          </a:bodyPr>
          <a:lstStyle/>
          <a:p>
            <a:pPr marL="457200" indent="-457200" algn="just">
              <a:buFont typeface="Arial" pitchFamily="34" charset="0"/>
              <a:buChar char="•"/>
            </a:pPr>
            <a:r>
              <a:rPr lang="id-ID" sz="3200" dirty="0" smtClean="0"/>
              <a:t>Tampak </a:t>
            </a:r>
            <a:r>
              <a:rPr lang="id-ID" sz="3200" dirty="0"/>
              <a:t>bahawa statemen PDL telah diberi nomor dan penomoran yang sesuai digunakan untuk grafik alir tersebut</a:t>
            </a:r>
            <a:r>
              <a:rPr lang="en-US" sz="3000" dirty="0" smtClean="0"/>
              <a:t>																								</a:t>
            </a:r>
            <a:r>
              <a:rPr lang="id-ID" sz="3000" dirty="0" smtClean="0"/>
              <a:t>PDL</a:t>
            </a:r>
            <a:endParaRPr lang="en-US" sz="3000" dirty="0"/>
          </a:p>
          <a:p>
            <a:r>
              <a:rPr lang="en-US" sz="3000" dirty="0" smtClean="0"/>
              <a:t>										</a:t>
            </a:r>
            <a:r>
              <a:rPr lang="id-ID" sz="3000" dirty="0" smtClean="0"/>
              <a:t>Procedure </a:t>
            </a:r>
            <a:r>
              <a:rPr lang="id-ID" sz="3000" dirty="0"/>
              <a:t>: sort</a:t>
            </a:r>
            <a:endParaRPr lang="en-US" sz="3000" dirty="0"/>
          </a:p>
          <a:p>
            <a:r>
              <a:rPr lang="en-US" sz="3000" dirty="0" smtClean="0"/>
              <a:t>										</a:t>
            </a:r>
            <a:r>
              <a:rPr lang="id-ID" sz="3000" dirty="0" smtClean="0"/>
              <a:t>1 </a:t>
            </a:r>
            <a:r>
              <a:rPr lang="id-ID" sz="3000" dirty="0"/>
              <a:t>: </a:t>
            </a:r>
            <a:r>
              <a:rPr lang="en-US" sz="3000" dirty="0" smtClean="0"/>
              <a:t>     </a:t>
            </a:r>
            <a:r>
              <a:rPr lang="id-ID" sz="3000" dirty="0" smtClean="0"/>
              <a:t>do </a:t>
            </a:r>
            <a:r>
              <a:rPr lang="id-ID" sz="3000" dirty="0"/>
              <a:t>while records remain Read record;</a:t>
            </a:r>
            <a:endParaRPr lang="en-US" sz="3000" dirty="0"/>
          </a:p>
          <a:p>
            <a:r>
              <a:rPr lang="en-US" sz="3000" dirty="0" smtClean="0"/>
              <a:t>										</a:t>
            </a:r>
            <a:r>
              <a:rPr lang="id-ID" sz="3000" dirty="0" smtClean="0"/>
              <a:t>2</a:t>
            </a:r>
            <a:r>
              <a:rPr lang="id-ID" sz="3000" dirty="0"/>
              <a:t>:	if record field 1 = 0</a:t>
            </a:r>
            <a:endParaRPr lang="en-US" sz="3000" dirty="0"/>
          </a:p>
          <a:p>
            <a:pPr lvl="0"/>
            <a:r>
              <a:rPr lang="en-US" sz="3000" dirty="0" smtClean="0"/>
              <a:t>										3</a:t>
            </a:r>
            <a:r>
              <a:rPr lang="id-ID" sz="3000" dirty="0" smtClean="0"/>
              <a:t>:</a:t>
            </a:r>
            <a:r>
              <a:rPr lang="id-ID" sz="3000" dirty="0"/>
              <a:t>	then process record;</a:t>
            </a:r>
            <a:endParaRPr lang="en-US" sz="3000" dirty="0"/>
          </a:p>
          <a:p>
            <a:r>
              <a:rPr lang="en-US" sz="3000" dirty="0" smtClean="0"/>
              <a:t>											</a:t>
            </a:r>
            <a:r>
              <a:rPr lang="id-ID" sz="3000" dirty="0" smtClean="0"/>
              <a:t>Store </a:t>
            </a:r>
            <a:r>
              <a:rPr lang="id-ID" sz="3000" dirty="0"/>
              <a:t>in buffer; </a:t>
            </a:r>
            <a:endParaRPr lang="en-US" sz="3000" dirty="0" smtClean="0"/>
          </a:p>
          <a:p>
            <a:r>
              <a:rPr lang="en-US" sz="3000" dirty="0"/>
              <a:t>	</a:t>
            </a:r>
            <a:r>
              <a:rPr lang="en-US" sz="3000" dirty="0" smtClean="0"/>
              <a:t>										</a:t>
            </a:r>
            <a:r>
              <a:rPr lang="id-ID" sz="3000" dirty="0" smtClean="0"/>
              <a:t>Increment </a:t>
            </a:r>
            <a:r>
              <a:rPr lang="id-ID" sz="3000" dirty="0"/>
              <a:t>counter;</a:t>
            </a:r>
            <a:endParaRPr lang="en-US" sz="3000" dirty="0"/>
          </a:p>
          <a:p>
            <a:pPr lvl="0"/>
            <a:r>
              <a:rPr lang="en-US" sz="3000" dirty="0" smtClean="0"/>
              <a:t>										4</a:t>
            </a:r>
            <a:r>
              <a:rPr lang="id-ID" sz="3000" dirty="0" smtClean="0"/>
              <a:t>:</a:t>
            </a:r>
            <a:r>
              <a:rPr lang="en-US" sz="3000" dirty="0" smtClean="0"/>
              <a:t>	</a:t>
            </a:r>
            <a:r>
              <a:rPr lang="id-ID" sz="3000" dirty="0" smtClean="0"/>
              <a:t>elseif </a:t>
            </a:r>
            <a:r>
              <a:rPr lang="id-ID" sz="3000" dirty="0"/>
              <a:t>record field 2 = 0 5 :		</a:t>
            </a:r>
            <a:endParaRPr lang="en-US" sz="3000" dirty="0" smtClean="0"/>
          </a:p>
          <a:p>
            <a:pPr lvl="0"/>
            <a:r>
              <a:rPr lang="en-US" sz="3000" dirty="0"/>
              <a:t>	</a:t>
            </a:r>
            <a:r>
              <a:rPr lang="en-US" sz="3000" dirty="0" smtClean="0"/>
              <a:t>									5:	 </a:t>
            </a:r>
            <a:r>
              <a:rPr lang="id-ID" sz="3000" dirty="0" smtClean="0"/>
              <a:t>then </a:t>
            </a:r>
            <a:r>
              <a:rPr lang="id-ID" sz="3000" dirty="0"/>
              <a:t>reset counter;</a:t>
            </a:r>
            <a:endParaRPr lang="en-US" sz="3000" dirty="0"/>
          </a:p>
          <a:p>
            <a:r>
              <a:rPr lang="en-US" sz="3000" dirty="0" smtClean="0"/>
              <a:t>										</a:t>
            </a:r>
            <a:r>
              <a:rPr lang="id-ID" sz="3000" dirty="0" smtClean="0"/>
              <a:t>6</a:t>
            </a:r>
            <a:r>
              <a:rPr lang="id-ID" sz="3000" dirty="0"/>
              <a:t>:	else process record; Store in file;</a:t>
            </a:r>
            <a:endParaRPr lang="en-US" sz="3000" dirty="0"/>
          </a:p>
          <a:p>
            <a:r>
              <a:rPr lang="en-US" sz="3000" dirty="0" smtClean="0"/>
              <a:t>		</a:t>
            </a:r>
            <a:r>
              <a:rPr lang="id-ID" sz="3200" dirty="0"/>
              <a:t>Menterjemahkan PDL ke grafik alir</a:t>
            </a:r>
            <a:r>
              <a:rPr lang="en-US" sz="3000" dirty="0" smtClean="0"/>
              <a:t>		</a:t>
            </a:r>
            <a:r>
              <a:rPr lang="id-ID" sz="3000" dirty="0" smtClean="0"/>
              <a:t>7a</a:t>
            </a:r>
            <a:r>
              <a:rPr lang="id-ID" sz="3000" dirty="0"/>
              <a:t>:</a:t>
            </a:r>
            <a:endParaRPr lang="en-US" sz="3000" dirty="0"/>
          </a:p>
          <a:p>
            <a:r>
              <a:rPr lang="en-US" sz="3000" dirty="0" smtClean="0"/>
              <a:t>											</a:t>
            </a:r>
            <a:r>
              <a:rPr lang="id-ID" sz="3000" dirty="0" smtClean="0"/>
              <a:t>endi </a:t>
            </a:r>
            <a:r>
              <a:rPr lang="id-ID" sz="3000" dirty="0"/>
              <a:t>f </a:t>
            </a:r>
            <a:endParaRPr lang="en-US" sz="3000" dirty="0" smtClean="0"/>
          </a:p>
          <a:p>
            <a:r>
              <a:rPr lang="en-US" sz="3000" dirty="0" smtClean="0"/>
              <a:t>											</a:t>
            </a:r>
            <a:r>
              <a:rPr lang="id-ID" sz="3000" dirty="0" smtClean="0"/>
              <a:t>Endif</a:t>
            </a:r>
            <a:endParaRPr lang="en-US" sz="3000" dirty="0"/>
          </a:p>
          <a:p>
            <a:r>
              <a:rPr lang="en-US" sz="3000" dirty="0" smtClean="0"/>
              <a:t>										</a:t>
            </a:r>
            <a:r>
              <a:rPr lang="id-ID" sz="3000" dirty="0" smtClean="0"/>
              <a:t>7b</a:t>
            </a:r>
            <a:r>
              <a:rPr lang="id-ID" sz="3000" dirty="0"/>
              <a:t>: </a:t>
            </a:r>
            <a:r>
              <a:rPr lang="id-ID" sz="3000" dirty="0" smtClean="0"/>
              <a:t>enddo</a:t>
            </a:r>
            <a:endParaRPr lang="en-US" sz="3000" dirty="0" smtClean="0"/>
          </a:p>
          <a:p>
            <a:r>
              <a:rPr lang="en-US" sz="3000" dirty="0"/>
              <a:t>	</a:t>
            </a:r>
            <a:r>
              <a:rPr lang="en-US" sz="3000" dirty="0" smtClean="0"/>
              <a:t>									</a:t>
            </a:r>
            <a:r>
              <a:rPr lang="id-ID" sz="3000" dirty="0" smtClean="0"/>
              <a:t> </a:t>
            </a:r>
            <a:r>
              <a:rPr lang="id-ID" sz="3000" dirty="0"/>
              <a:t>8 : </a:t>
            </a:r>
            <a:r>
              <a:rPr lang="id-ID" sz="3000" dirty="0" smtClean="0"/>
              <a:t>end</a:t>
            </a:r>
            <a:endParaRPr lang="en-US" sz="3000" dirty="0"/>
          </a:p>
        </p:txBody>
      </p:sp>
      <p:pic>
        <p:nvPicPr>
          <p:cNvPr id="5123"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3600" y="2324100"/>
            <a:ext cx="5638800" cy="454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3693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1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TotalTime>
  <Words>2889</Words>
  <Application>Microsoft Office PowerPoint</Application>
  <PresentationFormat>Custom</PresentationFormat>
  <Paragraphs>218</Paragraphs>
  <Slides>31</Slides>
  <Notes>0</Notes>
  <HiddenSlides>0</HiddenSlides>
  <MMClips>0</MMClips>
  <ScaleCrop>false</ScaleCrop>
  <HeadingPairs>
    <vt:vector size="6" baseType="variant">
      <vt:variant>
        <vt:lpstr>Fonts Used</vt:lpstr>
      </vt:variant>
      <vt:variant>
        <vt:i4>8</vt:i4>
      </vt:variant>
      <vt:variant>
        <vt:lpstr>Theme</vt:lpstr>
      </vt:variant>
      <vt:variant>
        <vt:i4>15</vt:i4>
      </vt:variant>
      <vt:variant>
        <vt:lpstr>Slide Titles</vt:lpstr>
      </vt:variant>
      <vt:variant>
        <vt:i4>31</vt:i4>
      </vt:variant>
    </vt:vector>
  </HeadingPairs>
  <TitlesOfParts>
    <vt:vector size="54" baseType="lpstr">
      <vt:lpstr>Arial</vt:lpstr>
      <vt:lpstr>Bahnschrift</vt:lpstr>
      <vt:lpstr>Balsamiq Sans</vt:lpstr>
      <vt:lpstr>Arial Rounded MT Bold</vt:lpstr>
      <vt:lpstr>Wingdings</vt:lpstr>
      <vt:lpstr>Times New Roman</vt:lpstr>
      <vt:lpstr>Balsamiq Sans Bold</vt:lpstr>
      <vt:lpstr>Calibri</vt:lpstr>
      <vt:lpstr>Office Theme</vt:lpstr>
      <vt:lpstr>1_Office Theme</vt:lpstr>
      <vt:lpstr>2_Office Theme</vt:lpstr>
      <vt:lpstr>3_Office Theme</vt:lpstr>
      <vt:lpstr>4_Office Theme</vt:lpstr>
      <vt:lpstr>5_Office Theme</vt:lpstr>
      <vt:lpstr>6_Office Theme</vt:lpstr>
      <vt:lpstr>7_Office Theme</vt:lpstr>
      <vt:lpstr>8_Office Theme</vt:lpstr>
      <vt:lpstr>9_Office Theme</vt:lpstr>
      <vt:lpstr>10_Office Theme</vt:lpstr>
      <vt:lpstr>11_Office Theme</vt:lpstr>
      <vt:lpstr>12_Office Theme</vt:lpstr>
      <vt:lpstr>13_Office Theme</vt:lpstr>
      <vt:lpstr>14_Office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Penuh Warna Ceria Lucu Presentasi Tugas Kelompok</dc:title>
  <cp:lastModifiedBy>ACER</cp:lastModifiedBy>
  <cp:revision>27</cp:revision>
  <dcterms:created xsi:type="dcterms:W3CDTF">2006-08-16T00:00:00Z</dcterms:created>
  <dcterms:modified xsi:type="dcterms:W3CDTF">2024-03-02T18:52:56Z</dcterms:modified>
  <dc:identifier>DAF-V6e4pR8</dc:identifier>
</cp:coreProperties>
</file>