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1" r:id="rId3"/>
    <p:sldId id="262" r:id="rId4"/>
    <p:sldId id="274" r:id="rId5"/>
    <p:sldId id="278" r:id="rId6"/>
    <p:sldId id="279" r:id="rId7"/>
    <p:sldId id="280" r:id="rId8"/>
    <p:sldId id="281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4" r:id="rId18"/>
    <p:sldId id="286" r:id="rId19"/>
    <p:sldId id="285" r:id="rId20"/>
    <p:sldId id="288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5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5813C-B08E-4112-9D5C-482231770A4A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2DF87-F129-484B-B531-694D4D04070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64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Please observe: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NaN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an array is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 date is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null is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an undefined variable is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undefined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*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data type of a variable that has not been assigned a value is also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undefined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DF87-F129-484B-B531-694D4D040700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999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DF87-F129-484B-B531-694D4D040700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850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DF87-F129-484B-B531-694D4D040700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892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DF87-F129-484B-B531-694D4D040700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307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DF87-F129-484B-B531-694D4D040700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169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92DF87-F129-484B-B531-694D4D040700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5160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436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8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46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7921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683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3793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0200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75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083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9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288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51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76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15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67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09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36DC1-C78B-4B1C-B8BD-3A5D0BAF5917}" type="datetimeFigureOut">
              <a:rPr lang="en-ID" smtClean="0"/>
              <a:t>29/04/2021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9E7328-FA6B-4301-8768-EC873D28EA1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380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kata/53da3dbb4a5168369a0000fe" TargetMode="External"/><Relationship Id="rId2" Type="http://schemas.openxmlformats.org/officeDocument/2006/relationships/hyperlink" Target="https://www.codewars.com/kata/59ca8e8e1a68b7de740001f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kata/5265326f5fda8eb1160004c8" TargetMode="External"/><Relationship Id="rId2" Type="http://schemas.openxmlformats.org/officeDocument/2006/relationships/hyperlink" Target="https://www.codewars.com/kata/59ca8e8e1a68b7de740001f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wars.com/kata/59fca81a5712f9fa4700159a" TargetMode="External"/><Relationship Id="rId5" Type="http://schemas.openxmlformats.org/officeDocument/2006/relationships/hyperlink" Target="https://www.codewars.com/kata/53369039d7ab3ac506000467" TargetMode="External"/><Relationship Id="rId4" Type="http://schemas.openxmlformats.org/officeDocument/2006/relationships/hyperlink" Target="https://www.codewars.com/kata/582cb0224e56e068d800003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70A3-92FD-4DD8-B7C8-D053CA8A3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2332-9EBF-4F53-A74A-DCF8C38C4C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</a:t>
            </a:r>
            <a:r>
              <a:rPr lang="en-US" dirty="0" err="1"/>
              <a:t>Agustian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675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OPERATORS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A8A7-E524-4871-8B5E-B8DA9AD0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4911"/>
            <a:ext cx="8596668" cy="4806451"/>
          </a:xfrm>
        </p:spPr>
        <p:txBody>
          <a:bodyPr/>
          <a:lstStyle/>
          <a:p>
            <a:r>
              <a:rPr lang="en-ID" dirty="0"/>
              <a:t>6 types of operator in programming:</a:t>
            </a:r>
          </a:p>
          <a:p>
            <a:pPr lvl="1">
              <a:buFont typeface="+mj-lt"/>
              <a:buAutoNum type="arabicPeriod"/>
            </a:pPr>
            <a:r>
              <a:rPr lang="en-ID" dirty="0"/>
              <a:t>Arithmetic Operator</a:t>
            </a:r>
          </a:p>
          <a:p>
            <a:pPr lvl="1">
              <a:buFont typeface="+mj-lt"/>
              <a:buAutoNum type="arabicPeriod"/>
            </a:pPr>
            <a:r>
              <a:rPr lang="en-ID" dirty="0"/>
              <a:t>Assignment Operator</a:t>
            </a:r>
          </a:p>
          <a:p>
            <a:pPr lvl="1">
              <a:buFont typeface="+mj-lt"/>
              <a:buAutoNum type="arabicPeriod"/>
            </a:pPr>
            <a:r>
              <a:rPr lang="en-ID" dirty="0"/>
              <a:t>Comparison Operator</a:t>
            </a:r>
          </a:p>
          <a:p>
            <a:pPr lvl="1">
              <a:buFont typeface="+mj-lt"/>
              <a:buAutoNum type="arabicPeriod"/>
            </a:pPr>
            <a:r>
              <a:rPr lang="en-ID" dirty="0"/>
              <a:t>Logic Operator</a:t>
            </a:r>
          </a:p>
          <a:p>
            <a:pPr lvl="1">
              <a:buFont typeface="+mj-lt"/>
              <a:buAutoNum type="arabicPeriod"/>
            </a:pPr>
            <a:r>
              <a:rPr lang="en-ID" dirty="0"/>
              <a:t>Bitwise Operator</a:t>
            </a:r>
          </a:p>
          <a:p>
            <a:pPr lvl="1">
              <a:buFont typeface="+mj-lt"/>
              <a:buAutoNum type="arabicPeriod"/>
            </a:pPr>
            <a:r>
              <a:rPr lang="en-ID" dirty="0"/>
              <a:t>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332625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ARITHMETIC OPERATORS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810D58-A179-4FF3-8D30-A54C8BE25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76620"/>
              </p:ext>
            </p:extLst>
          </p:nvPr>
        </p:nvGraphicFramePr>
        <p:xfrm>
          <a:off x="685800" y="1300899"/>
          <a:ext cx="8588200" cy="3566160"/>
        </p:xfrm>
        <a:graphic>
          <a:graphicData uri="http://schemas.openxmlformats.org/drawingml/2006/table">
            <a:tbl>
              <a:tblPr/>
              <a:tblGrid>
                <a:gridCol w="1406951">
                  <a:extLst>
                    <a:ext uri="{9D8B030D-6E8A-4147-A177-3AD203B41FA5}">
                      <a16:colId xmlns:a16="http://schemas.microsoft.com/office/drawing/2014/main" val="3622809110"/>
                    </a:ext>
                  </a:extLst>
                </a:gridCol>
                <a:gridCol w="3214540">
                  <a:extLst>
                    <a:ext uri="{9D8B030D-6E8A-4147-A177-3AD203B41FA5}">
                      <a16:colId xmlns:a16="http://schemas.microsoft.com/office/drawing/2014/main" val="120517184"/>
                    </a:ext>
                  </a:extLst>
                </a:gridCol>
                <a:gridCol w="2281286">
                  <a:extLst>
                    <a:ext uri="{9D8B030D-6E8A-4147-A177-3AD203B41FA5}">
                      <a16:colId xmlns:a16="http://schemas.microsoft.com/office/drawing/2014/main" val="2267473007"/>
                    </a:ext>
                  </a:extLst>
                </a:gridCol>
                <a:gridCol w="1685423">
                  <a:extLst>
                    <a:ext uri="{9D8B030D-6E8A-4147-A177-3AD203B41FA5}">
                      <a16:colId xmlns:a16="http://schemas.microsoft.com/office/drawing/2014/main" val="2518837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092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 + 3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5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33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3 – 2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49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 * 3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6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38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**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Exponentiation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2**3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8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30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/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4/2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8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%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Modulus (Remainder)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5%3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50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++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Increment (x += 1)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1++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27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--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Decrement (x -= 1)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1--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0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8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99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ID" dirty="0"/>
              <a:t>ASSIGNMENT </a:t>
            </a:r>
            <a:r>
              <a:rPr lang="en-US" dirty="0"/>
              <a:t>OPERATORS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516B14-40C9-4EE4-929E-9F5B292365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1300899"/>
          <a:ext cx="8596669" cy="5034764"/>
        </p:xfrm>
        <a:graphic>
          <a:graphicData uri="http://schemas.openxmlformats.org/drawingml/2006/table">
            <a:tbl>
              <a:tblPr/>
              <a:tblGrid>
                <a:gridCol w="2142409">
                  <a:extLst>
                    <a:ext uri="{9D8B030D-6E8A-4147-A177-3AD203B41FA5}">
                      <a16:colId xmlns:a16="http://schemas.microsoft.com/office/drawing/2014/main" val="1099775930"/>
                    </a:ext>
                  </a:extLst>
                </a:gridCol>
                <a:gridCol w="3227130">
                  <a:extLst>
                    <a:ext uri="{9D8B030D-6E8A-4147-A177-3AD203B41FA5}">
                      <a16:colId xmlns:a16="http://schemas.microsoft.com/office/drawing/2014/main" val="3378372056"/>
                    </a:ext>
                  </a:extLst>
                </a:gridCol>
                <a:gridCol w="3227130">
                  <a:extLst>
                    <a:ext uri="{9D8B030D-6E8A-4147-A177-3AD203B41FA5}">
                      <a16:colId xmlns:a16="http://schemas.microsoft.com/office/drawing/2014/main" val="3199002426"/>
                    </a:ext>
                  </a:extLst>
                </a:gridCol>
              </a:tblGrid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Operator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Example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Same As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02101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50086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+=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+=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 x +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76286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-=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-=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 x -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00967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*=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*=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x = x *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61742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/=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/=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x = x /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865984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%=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%=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 x %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070605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&lt;&lt;=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&lt;&lt;=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 x &lt;&lt;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19497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&gt;&gt;=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&gt;&gt;=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 x &gt;&gt;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481013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&gt;&gt;&gt;=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&gt;&gt;&gt;=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 x &gt;&gt;&gt;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48089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&amp;=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&amp;=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 x &amp;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50445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^=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^=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 x ^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34614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|=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x |=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 x |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12622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**=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x **=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 x ** 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3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651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COMPARISON OPERATORS</a:t>
            </a:r>
            <a:endParaRPr lang="en-ID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9A7439-E129-455C-8BC8-C7ADCC3E4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9654"/>
              </p:ext>
            </p:extLst>
          </p:nvPr>
        </p:nvGraphicFramePr>
        <p:xfrm>
          <a:off x="677334" y="1300899"/>
          <a:ext cx="8596667" cy="4546192"/>
        </p:xfrm>
        <a:graphic>
          <a:graphicData uri="http://schemas.openxmlformats.org/drawingml/2006/table">
            <a:tbl>
              <a:tblPr/>
              <a:tblGrid>
                <a:gridCol w="1141217">
                  <a:extLst>
                    <a:ext uri="{9D8B030D-6E8A-4147-A177-3AD203B41FA5}">
                      <a16:colId xmlns:a16="http://schemas.microsoft.com/office/drawing/2014/main" val="985585436"/>
                    </a:ext>
                  </a:extLst>
                </a:gridCol>
                <a:gridCol w="2762876">
                  <a:extLst>
                    <a:ext uri="{9D8B030D-6E8A-4147-A177-3AD203B41FA5}">
                      <a16:colId xmlns:a16="http://schemas.microsoft.com/office/drawing/2014/main" val="2070863566"/>
                    </a:ext>
                  </a:extLst>
                </a:gridCol>
                <a:gridCol w="2207424">
                  <a:extLst>
                    <a:ext uri="{9D8B030D-6E8A-4147-A177-3AD203B41FA5}">
                      <a16:colId xmlns:a16="http://schemas.microsoft.com/office/drawing/2014/main" val="571114151"/>
                    </a:ext>
                  </a:extLst>
                </a:gridCol>
                <a:gridCol w="2485150">
                  <a:extLst>
                    <a:ext uri="{9D8B030D-6E8A-4147-A177-3AD203B41FA5}">
                      <a16:colId xmlns:a16="http://schemas.microsoft.com/office/drawing/2014/main" val="3723414076"/>
                    </a:ext>
                  </a:extLst>
                </a:gridCol>
              </a:tblGrid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Operator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Description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Comparing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Returns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641881"/>
                  </a:ext>
                </a:extLst>
              </a:tr>
              <a:tr h="277245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==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equal to. Exp : x = 5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== 8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False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47682"/>
                  </a:ext>
                </a:extLst>
              </a:tr>
              <a:tr h="27724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== 5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True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22783"/>
                  </a:ext>
                </a:extLst>
              </a:tr>
              <a:tr h="27724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== "5"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True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641549"/>
                  </a:ext>
                </a:extLst>
              </a:tr>
              <a:tr h="277245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===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equal value and equal type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x === 5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True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811266"/>
                  </a:ext>
                </a:extLst>
              </a:tr>
              <a:tr h="27724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=== "5"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False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16362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!=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not equal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!= 8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True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953226"/>
                  </a:ext>
                </a:extLst>
              </a:tr>
              <a:tr h="277245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!==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not equal value or not equal type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x !== 5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False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41525"/>
                  </a:ext>
                </a:extLst>
              </a:tr>
              <a:tr h="27724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!== "5"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True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48963"/>
                  </a:ext>
                </a:extLst>
              </a:tr>
              <a:tr h="277245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x !== 8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True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477002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&gt;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greater than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>
                          <a:effectLst/>
                        </a:rPr>
                        <a:t>x &gt; 8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False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716580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&lt;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less than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&lt; 8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True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148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&gt;=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greater than or equal to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&gt;= 8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False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807062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&lt;=</a:t>
                      </a:r>
                    </a:p>
                  </a:txBody>
                  <a:tcPr marL="50408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less than or equal to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x &lt;= 8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True</a:t>
                      </a:r>
                    </a:p>
                  </a:txBody>
                  <a:tcPr marL="25204" marR="25204" marT="25204" marB="25204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6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74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LOGIC OPERATORS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3705F8-48CC-444B-A114-A2FFE68FF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72668"/>
              </p:ext>
            </p:extLst>
          </p:nvPr>
        </p:nvGraphicFramePr>
        <p:xfrm>
          <a:off x="685800" y="1300899"/>
          <a:ext cx="7745646" cy="1584960"/>
        </p:xfrm>
        <a:graphic>
          <a:graphicData uri="http://schemas.openxmlformats.org/drawingml/2006/table">
            <a:tbl>
              <a:tblPr/>
              <a:tblGrid>
                <a:gridCol w="1180707">
                  <a:extLst>
                    <a:ext uri="{9D8B030D-6E8A-4147-A177-3AD203B41FA5}">
                      <a16:colId xmlns:a16="http://schemas.microsoft.com/office/drawing/2014/main" val="3834208129"/>
                    </a:ext>
                  </a:extLst>
                </a:gridCol>
                <a:gridCol w="1866507">
                  <a:extLst>
                    <a:ext uri="{9D8B030D-6E8A-4147-A177-3AD203B41FA5}">
                      <a16:colId xmlns:a16="http://schemas.microsoft.com/office/drawing/2014/main" val="2576952093"/>
                    </a:ext>
                  </a:extLst>
                </a:gridCol>
                <a:gridCol w="3365370">
                  <a:extLst>
                    <a:ext uri="{9D8B030D-6E8A-4147-A177-3AD203B41FA5}">
                      <a16:colId xmlns:a16="http://schemas.microsoft.com/office/drawing/2014/main" val="2041813961"/>
                    </a:ext>
                  </a:extLst>
                </a:gridCol>
                <a:gridCol w="1333062">
                  <a:extLst>
                    <a:ext uri="{9D8B030D-6E8A-4147-A177-3AD203B41FA5}">
                      <a16:colId xmlns:a16="http://schemas.microsoft.com/office/drawing/2014/main" val="546788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Example x = 6, y =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</a:t>
                      </a:r>
                      <a:r>
                        <a:rPr lang="en-ID" dirty="0" err="1">
                          <a:effectLst/>
                        </a:rPr>
                        <a:t>eturn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99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&amp;&amp;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(x &lt; 10 &amp;&amp; y &gt; 1)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True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01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||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(x == 6 || y == 5)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False</a:t>
                      </a:r>
                      <a:endParaRPr lang="en-ID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840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!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dirty="0">
                          <a:effectLst/>
                        </a:rPr>
                        <a:t>!(x == y)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D" dirty="0"/>
                    </a:p>
                  </a:txBody>
                  <a:tcPr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716422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70A152-C11F-4706-B9B4-17A11533BC83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3764124"/>
          <a:ext cx="3470460" cy="2000839"/>
        </p:xfrm>
        <a:graphic>
          <a:graphicData uri="http://schemas.openxmlformats.org/drawingml/2006/table">
            <a:tbl>
              <a:tblPr/>
              <a:tblGrid>
                <a:gridCol w="1123186">
                  <a:extLst>
                    <a:ext uri="{9D8B030D-6E8A-4147-A177-3AD203B41FA5}">
                      <a16:colId xmlns:a16="http://schemas.microsoft.com/office/drawing/2014/main" val="551255851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869712729"/>
                    </a:ext>
                  </a:extLst>
                </a:gridCol>
                <a:gridCol w="1178351">
                  <a:extLst>
                    <a:ext uri="{9D8B030D-6E8A-4147-A177-3AD203B41FA5}">
                      <a16:colId xmlns:a16="http://schemas.microsoft.com/office/drawing/2014/main" val="1433988097"/>
                    </a:ext>
                  </a:extLst>
                </a:gridCol>
              </a:tblGrid>
              <a:tr h="605672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Condition 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Condition 2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Result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43210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481286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35126" marR="35126" marT="35126" marB="351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97373"/>
                  </a:ext>
                </a:extLst>
              </a:tr>
              <a:tr h="3386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35126" marR="35126" marT="35126" marB="351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41792"/>
                  </a:ext>
                </a:extLst>
              </a:tr>
              <a:tr h="3777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ID" sz="1400" dirty="0">
                        <a:effectLst/>
                      </a:endParaRPr>
                    </a:p>
                  </a:txBody>
                  <a:tcPr marL="35126" marR="35126" marT="35126" marB="351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9423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7287E8-2E7C-4B50-8DDA-DE1A3D2AE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72120"/>
            <a:ext cx="2276399" cy="513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OPERATOR</a:t>
            </a:r>
            <a:endParaRPr lang="en-ID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A71BE2-BD7E-4837-99DF-2121DD5BDD4D}"/>
              </a:ext>
            </a:extLst>
          </p:cNvPr>
          <p:cNvSpPr txBox="1">
            <a:spLocks/>
          </p:cNvSpPr>
          <p:nvPr/>
        </p:nvSpPr>
        <p:spPr>
          <a:xfrm>
            <a:off x="4975668" y="3172120"/>
            <a:ext cx="2276399" cy="51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OR OPERATOR</a:t>
            </a:r>
            <a:endParaRPr lang="en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4C2464-31D8-4940-A415-05D9F850AF00}"/>
              </a:ext>
            </a:extLst>
          </p:cNvPr>
          <p:cNvGraphicFramePr>
            <a:graphicFrameLocks noGrp="1"/>
          </p:cNvGraphicFramePr>
          <p:nvPr/>
        </p:nvGraphicFramePr>
        <p:xfrm>
          <a:off x="4960986" y="3764124"/>
          <a:ext cx="3470460" cy="2000839"/>
        </p:xfrm>
        <a:graphic>
          <a:graphicData uri="http://schemas.openxmlformats.org/drawingml/2006/table">
            <a:tbl>
              <a:tblPr/>
              <a:tblGrid>
                <a:gridCol w="1123186">
                  <a:extLst>
                    <a:ext uri="{9D8B030D-6E8A-4147-A177-3AD203B41FA5}">
                      <a16:colId xmlns:a16="http://schemas.microsoft.com/office/drawing/2014/main" val="551255851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869712729"/>
                    </a:ext>
                  </a:extLst>
                </a:gridCol>
                <a:gridCol w="1178351">
                  <a:extLst>
                    <a:ext uri="{9D8B030D-6E8A-4147-A177-3AD203B41FA5}">
                      <a16:colId xmlns:a16="http://schemas.microsoft.com/office/drawing/2014/main" val="1433988097"/>
                    </a:ext>
                  </a:extLst>
                </a:gridCol>
              </a:tblGrid>
              <a:tr h="605672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Condition 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Condition 2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Result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43210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481286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False</a:t>
                      </a:r>
                    </a:p>
                  </a:txBody>
                  <a:tcPr marL="35126" marR="35126" marT="35126" marB="351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97373"/>
                  </a:ext>
                </a:extLst>
              </a:tr>
              <a:tr h="33864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True</a:t>
                      </a:r>
                    </a:p>
                  </a:txBody>
                  <a:tcPr marL="35126" marR="35126" marT="35126" marB="351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True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41792"/>
                  </a:ext>
                </a:extLst>
              </a:tr>
              <a:tr h="3777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ID" sz="1400" dirty="0">
                        <a:effectLst/>
                      </a:endParaRPr>
                    </a:p>
                  </a:txBody>
                  <a:tcPr marL="35126" marR="35126" marT="35126" marB="351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False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9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92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BITWISE OPERATORS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CEE584-F812-4BA3-AC64-C00ACFD08FA1}"/>
              </a:ext>
            </a:extLst>
          </p:cNvPr>
          <p:cNvGraphicFramePr>
            <a:graphicFrameLocks noGrp="1"/>
          </p:cNvGraphicFramePr>
          <p:nvPr/>
        </p:nvGraphicFramePr>
        <p:xfrm>
          <a:off x="677334" y="1300899"/>
          <a:ext cx="8596668" cy="4920360"/>
        </p:xfrm>
        <a:graphic>
          <a:graphicData uri="http://schemas.openxmlformats.org/drawingml/2006/table">
            <a:tbl>
              <a:tblPr/>
              <a:tblGrid>
                <a:gridCol w="887515">
                  <a:extLst>
                    <a:ext uri="{9D8B030D-6E8A-4147-A177-3AD203B41FA5}">
                      <a16:colId xmlns:a16="http://schemas.microsoft.com/office/drawing/2014/main" val="1706470200"/>
                    </a:ext>
                  </a:extLst>
                </a:gridCol>
                <a:gridCol w="1131217">
                  <a:extLst>
                    <a:ext uri="{9D8B030D-6E8A-4147-A177-3AD203B41FA5}">
                      <a16:colId xmlns:a16="http://schemas.microsoft.com/office/drawing/2014/main" val="4292367525"/>
                    </a:ext>
                  </a:extLst>
                </a:gridCol>
                <a:gridCol w="2960016">
                  <a:extLst>
                    <a:ext uri="{9D8B030D-6E8A-4147-A177-3AD203B41FA5}">
                      <a16:colId xmlns:a16="http://schemas.microsoft.com/office/drawing/2014/main" val="3214959514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1942855256"/>
                    </a:ext>
                  </a:extLst>
                </a:gridCol>
                <a:gridCol w="1131217">
                  <a:extLst>
                    <a:ext uri="{9D8B030D-6E8A-4147-A177-3AD203B41FA5}">
                      <a16:colId xmlns:a16="http://schemas.microsoft.com/office/drawing/2014/main" val="1095925309"/>
                    </a:ext>
                  </a:extLst>
                </a:gridCol>
                <a:gridCol w="876692">
                  <a:extLst>
                    <a:ext uri="{9D8B030D-6E8A-4147-A177-3AD203B41FA5}">
                      <a16:colId xmlns:a16="http://schemas.microsoft.com/office/drawing/2014/main" val="1294286877"/>
                    </a:ext>
                  </a:extLst>
                </a:gridCol>
                <a:gridCol w="818159">
                  <a:extLst>
                    <a:ext uri="{9D8B030D-6E8A-4147-A177-3AD203B41FA5}">
                      <a16:colId xmlns:a16="http://schemas.microsoft.com/office/drawing/2014/main" val="2421015097"/>
                    </a:ext>
                  </a:extLst>
                </a:gridCol>
              </a:tblGrid>
              <a:tr h="573098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Operator</a:t>
                      </a:r>
                    </a:p>
                  </a:txBody>
                  <a:tcPr marL="1042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Name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Example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Same as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Result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Decimal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12591"/>
                  </a:ext>
                </a:extLst>
              </a:tr>
              <a:tr h="573098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&amp;</a:t>
                      </a:r>
                    </a:p>
                  </a:txBody>
                  <a:tcPr marL="1042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AND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Sets each bit to 1 if both bits are 1</a:t>
                      </a:r>
                    </a:p>
                    <a:p>
                      <a:pPr algn="l" fontAlgn="t"/>
                      <a:endParaRPr lang="en-ID" sz="1400" dirty="0">
                        <a:effectLst/>
                      </a:endParaRP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5 &amp; 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0101 &amp; 0001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0001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 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36536"/>
                  </a:ext>
                </a:extLst>
              </a:tr>
              <a:tr h="573098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|</a:t>
                      </a:r>
                    </a:p>
                  </a:txBody>
                  <a:tcPr marL="1042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OR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Sets each bit to 1 if one of two bits is 1</a:t>
                      </a:r>
                    </a:p>
                  </a:txBody>
                  <a:tcPr marL="35126" marR="35126" marT="35126" marB="351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5 | 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0101 | 0001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0101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 5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95416"/>
                  </a:ext>
                </a:extLst>
              </a:tr>
              <a:tr h="338649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~</a:t>
                      </a:r>
                    </a:p>
                  </a:txBody>
                  <a:tcPr marL="1042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NOT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Sets each bit to 1 if only one of two bits is 1</a:t>
                      </a:r>
                    </a:p>
                  </a:txBody>
                  <a:tcPr marL="35126" marR="35126" marT="35126" marB="351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~ 5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 ~0101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1010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 10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45196"/>
                  </a:ext>
                </a:extLst>
              </a:tr>
              <a:tr h="573098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^</a:t>
                      </a:r>
                    </a:p>
                  </a:txBody>
                  <a:tcPr marL="1042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XOR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Inverts all the bits</a:t>
                      </a:r>
                    </a:p>
                  </a:txBody>
                  <a:tcPr marL="35126" marR="35126" marT="35126" marB="351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5 ^ 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0101 ^ 0001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0100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 4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47327"/>
                  </a:ext>
                </a:extLst>
              </a:tr>
              <a:tr h="338649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&lt;&lt;</a:t>
                      </a:r>
                    </a:p>
                  </a:txBody>
                  <a:tcPr marL="1042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Zero fill left shift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Shifts left by pushing zeros in from the right and let the leftmost bits fall off</a:t>
                      </a:r>
                    </a:p>
                  </a:txBody>
                  <a:tcPr marL="35126" marR="35126" marT="35126" marB="351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5 &lt;&lt; 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0101 &lt;&lt; 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1010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 10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08931"/>
                  </a:ext>
                </a:extLst>
              </a:tr>
              <a:tr h="338649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&gt;&gt;</a:t>
                      </a:r>
                    </a:p>
                  </a:txBody>
                  <a:tcPr marL="1042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Signed right shift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Shifts right by pushing copies of the leftmost bit in from the left, and let the rightmost bits fall off</a:t>
                      </a:r>
                    </a:p>
                  </a:txBody>
                  <a:tcPr marL="35126" marR="35126" marT="35126" marB="351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5 &gt;&gt; 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0101 &gt;&gt; 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0010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  2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312130"/>
                  </a:ext>
                </a:extLst>
              </a:tr>
              <a:tr h="573098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&gt;&gt;&gt;</a:t>
                      </a:r>
                    </a:p>
                  </a:txBody>
                  <a:tcPr marL="1042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Zero fill right shift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Shifts right by pushing zeros in from the left, and let the rightmost bits fall off</a:t>
                      </a:r>
                    </a:p>
                  </a:txBody>
                  <a:tcPr marL="35126" marR="35126" marT="35126" marB="3512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5 &gt;&gt;&gt; 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0101 &gt;&gt;&gt; 1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0010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  2</a:t>
                      </a:r>
                    </a:p>
                  </a:txBody>
                  <a:tcPr marL="52100" marR="52100" marT="52100" marB="52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5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2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TERNARY OPERATORS</a:t>
            </a:r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FD4A88-F06B-467A-83E4-47654DEF1158}"/>
              </a:ext>
            </a:extLst>
          </p:cNvPr>
          <p:cNvGraphicFramePr>
            <a:graphicFrameLocks noGrp="1"/>
          </p:cNvGraphicFramePr>
          <p:nvPr/>
        </p:nvGraphicFramePr>
        <p:xfrm>
          <a:off x="677333" y="1300899"/>
          <a:ext cx="8596668" cy="1267892"/>
        </p:xfrm>
        <a:graphic>
          <a:graphicData uri="http://schemas.openxmlformats.org/drawingml/2006/table">
            <a:tbl>
              <a:tblPr/>
              <a:tblGrid>
                <a:gridCol w="2612622">
                  <a:extLst>
                    <a:ext uri="{9D8B030D-6E8A-4147-A177-3AD203B41FA5}">
                      <a16:colId xmlns:a16="http://schemas.microsoft.com/office/drawing/2014/main" val="2510527696"/>
                    </a:ext>
                  </a:extLst>
                </a:gridCol>
                <a:gridCol w="2441542">
                  <a:extLst>
                    <a:ext uri="{9D8B030D-6E8A-4147-A177-3AD203B41FA5}">
                      <a16:colId xmlns:a16="http://schemas.microsoft.com/office/drawing/2014/main" val="2395075396"/>
                    </a:ext>
                  </a:extLst>
                </a:gridCol>
                <a:gridCol w="2507530">
                  <a:extLst>
                    <a:ext uri="{9D8B030D-6E8A-4147-A177-3AD203B41FA5}">
                      <a16:colId xmlns:a16="http://schemas.microsoft.com/office/drawing/2014/main" val="2672825165"/>
                    </a:ext>
                  </a:extLst>
                </a:gridCol>
                <a:gridCol w="1034974">
                  <a:extLst>
                    <a:ext uri="{9D8B030D-6E8A-4147-A177-3AD203B41FA5}">
                      <a16:colId xmlns:a16="http://schemas.microsoft.com/office/drawing/2014/main" val="1135197820"/>
                    </a:ext>
                  </a:extLst>
                </a:gridCol>
              </a:tblGrid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Operator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Example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Return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9837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Condition ? true : false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Condition operator, simple way to use if else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4&gt;2 ? “</a:t>
                      </a:r>
                      <a:r>
                        <a:rPr lang="en-ID" sz="1800" dirty="0" err="1">
                          <a:effectLst/>
                        </a:rPr>
                        <a:t>Yuhuu</a:t>
                      </a:r>
                      <a:r>
                        <a:rPr lang="en-ID" sz="1800" dirty="0">
                          <a:effectLst/>
                        </a:rPr>
                        <a:t>” : “</a:t>
                      </a:r>
                      <a:r>
                        <a:rPr lang="en-ID" sz="1800" dirty="0" err="1">
                          <a:effectLst/>
                        </a:rPr>
                        <a:t>Nooo</a:t>
                      </a:r>
                      <a:r>
                        <a:rPr lang="en-ID" sz="1800" dirty="0">
                          <a:effectLst/>
                        </a:rPr>
                        <a:t>”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“</a:t>
                      </a:r>
                      <a:r>
                        <a:rPr lang="en-ID" sz="1800" dirty="0" err="1">
                          <a:effectLst/>
                        </a:rPr>
                        <a:t>Yuhuu</a:t>
                      </a:r>
                      <a:r>
                        <a:rPr lang="en-ID" sz="1800" dirty="0">
                          <a:effectLst/>
                        </a:rPr>
                        <a:t>”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850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04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Practice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1. Even Odd</a:t>
            </a:r>
            <a:endParaRPr lang="en-US" dirty="0">
              <a:solidFill>
                <a:schemeClr val="bg2">
                  <a:lumMod val="2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accent1"/>
                </a:solidFill>
                <a:hlinkClick r:id="rId3"/>
              </a:rPr>
              <a:t>https://www.codewars.com/kata/53da3dbb4a5168369a0000fe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C13-812C-4C67-9501-890CB84E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Type, Operator &amp; Check Data Type, Convert Data Type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4FF71-4B9E-49D1-9842-14ED1C71D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5968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String &amp; Number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516B14-40C9-4EE4-929E-9F5B29236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905973"/>
              </p:ext>
            </p:extLst>
          </p:nvPr>
        </p:nvGraphicFramePr>
        <p:xfrm>
          <a:off x="677334" y="1300899"/>
          <a:ext cx="8740044" cy="5045707"/>
        </p:xfrm>
        <a:graphic>
          <a:graphicData uri="http://schemas.openxmlformats.org/drawingml/2006/table">
            <a:tbl>
              <a:tblPr/>
              <a:tblGrid>
                <a:gridCol w="2178140">
                  <a:extLst>
                    <a:ext uri="{9D8B030D-6E8A-4147-A177-3AD203B41FA5}">
                      <a16:colId xmlns:a16="http://schemas.microsoft.com/office/drawing/2014/main" val="1099775930"/>
                    </a:ext>
                  </a:extLst>
                </a:gridCol>
                <a:gridCol w="3280952">
                  <a:extLst>
                    <a:ext uri="{9D8B030D-6E8A-4147-A177-3AD203B41FA5}">
                      <a16:colId xmlns:a16="http://schemas.microsoft.com/office/drawing/2014/main" val="3378372056"/>
                    </a:ext>
                  </a:extLst>
                </a:gridCol>
                <a:gridCol w="3280952">
                  <a:extLst>
                    <a:ext uri="{9D8B030D-6E8A-4147-A177-3AD203B41FA5}">
                      <a16:colId xmlns:a16="http://schemas.microsoft.com/office/drawing/2014/main" val="2636772777"/>
                    </a:ext>
                  </a:extLst>
                </a:gridCol>
              </a:tblGrid>
              <a:tr h="370569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Example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Result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Data Type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02101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10 + 20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30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number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50086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“10” + “20”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“1020”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76286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10 + “20”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1020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number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00967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“</a:t>
                      </a:r>
                      <a:r>
                        <a:rPr lang="en-ID" sz="1800" dirty="0">
                          <a:effectLst/>
                        </a:rPr>
                        <a:t>10” + 20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“1020”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61742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10 + 10 + “30”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“2030”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865984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“</a:t>
                      </a:r>
                      <a:r>
                        <a:rPr lang="en-ID" sz="1800" dirty="0">
                          <a:effectLst/>
                        </a:rPr>
                        <a:t>30” + 10 + 10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“301010”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070605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“100” / “10”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“10”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19497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“100” * 10”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“1000”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481013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“100” – “10”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“90”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48089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“100” / “Apple”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NaN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number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50445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NaN</a:t>
                      </a:r>
                      <a:r>
                        <a:rPr lang="en-US" sz="1800" dirty="0">
                          <a:effectLst/>
                        </a:rPr>
                        <a:t> / 5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NaN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number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34614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NaN</a:t>
                      </a:r>
                      <a:r>
                        <a:rPr lang="en-US" sz="1800" dirty="0">
                          <a:effectLst/>
                        </a:rPr>
                        <a:t> / “5”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NaN5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number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12622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 / 0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Infinity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number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3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64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1CEB-713C-43A8-935B-39575782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6D49B-1FE2-4D06-9B4A-33400FEC4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99510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Data Type Check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typeof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variable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Example: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typeof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5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typeof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“5”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typeof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2539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Convert Data Type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516B14-40C9-4EE4-929E-9F5B29236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800131"/>
              </p:ext>
            </p:extLst>
          </p:nvPr>
        </p:nvGraphicFramePr>
        <p:xfrm>
          <a:off x="677334" y="1300899"/>
          <a:ext cx="8740042" cy="5149415"/>
        </p:xfrm>
        <a:graphic>
          <a:graphicData uri="http://schemas.openxmlformats.org/drawingml/2006/table">
            <a:tbl>
              <a:tblPr/>
              <a:tblGrid>
                <a:gridCol w="2122427">
                  <a:extLst>
                    <a:ext uri="{9D8B030D-6E8A-4147-A177-3AD203B41FA5}">
                      <a16:colId xmlns:a16="http://schemas.microsoft.com/office/drawing/2014/main" val="1099775930"/>
                    </a:ext>
                  </a:extLst>
                </a:gridCol>
                <a:gridCol w="2243579">
                  <a:extLst>
                    <a:ext uri="{9D8B030D-6E8A-4147-A177-3AD203B41FA5}">
                      <a16:colId xmlns:a16="http://schemas.microsoft.com/office/drawing/2014/main" val="3378372056"/>
                    </a:ext>
                  </a:extLst>
                </a:gridCol>
                <a:gridCol w="2139885">
                  <a:extLst>
                    <a:ext uri="{9D8B030D-6E8A-4147-A177-3AD203B41FA5}">
                      <a16:colId xmlns:a16="http://schemas.microsoft.com/office/drawing/2014/main" val="2636772777"/>
                    </a:ext>
                  </a:extLst>
                </a:gridCol>
                <a:gridCol w="952107">
                  <a:extLst>
                    <a:ext uri="{9D8B030D-6E8A-4147-A177-3AD203B41FA5}">
                      <a16:colId xmlns:a16="http://schemas.microsoft.com/office/drawing/2014/main" val="1828907223"/>
                    </a:ext>
                  </a:extLst>
                </a:gridCol>
                <a:gridCol w="1282044">
                  <a:extLst>
                    <a:ext uri="{9D8B030D-6E8A-4147-A177-3AD203B41FA5}">
                      <a16:colId xmlns:a16="http://schemas.microsoft.com/office/drawing/2014/main" val="4240014817"/>
                    </a:ext>
                  </a:extLst>
                </a:gridCol>
              </a:tblGrid>
              <a:tr h="370569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Syntax</a:t>
                      </a: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Description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Example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Result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Data Type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802101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ID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D" dirty="0">
                          <a:effectLst/>
                        </a:rPr>
                        <a:t>string</a:t>
                      </a:r>
                      <a:r>
                        <a:rPr lang="en-ID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Ignore non digit &amp; convert to integer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parseInt</a:t>
                      </a:r>
                      <a:r>
                        <a:rPr lang="en-US" sz="1800" dirty="0">
                          <a:effectLst/>
                        </a:rPr>
                        <a:t>(“10px”)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number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50086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parseFloat</a:t>
                      </a: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(string)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Ignore non digit &amp; convert to float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parseFloat</a:t>
                      </a:r>
                      <a:r>
                        <a:rPr lang="en-US" sz="1800" dirty="0">
                          <a:effectLst/>
                        </a:rPr>
                        <a:t>(“1.2px”)</a:t>
                      </a:r>
                      <a:endParaRPr lang="en-ID" sz="1800" dirty="0">
                        <a:effectLst/>
                      </a:endParaRPr>
                    </a:p>
                    <a:p>
                      <a:pPr algn="l" fontAlgn="t"/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1.2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number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76286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Number(string)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b="0" dirty="0">
                          <a:effectLst/>
                        </a:rPr>
                        <a:t>Convert to decimal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en-US" sz="1800" dirty="0">
                          <a:effectLst/>
                        </a:rPr>
                        <a:t>(“10px”)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NaN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number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00967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num.toString</a:t>
                      </a: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Convert to binary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18.toString(2)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“</a:t>
                      </a: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10010</a:t>
                      </a:r>
                      <a:r>
                        <a:rPr lang="en-US" sz="1800" dirty="0">
                          <a:effectLst/>
                        </a:rPr>
                        <a:t>”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61742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num.toString</a:t>
                      </a: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(8)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Convert to octa</a:t>
                      </a: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18.toString(8)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“22”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070605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num.toString</a:t>
                      </a: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Default to decimal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18.toString()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“18”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19497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num.toString</a:t>
                      </a: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(16)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800" dirty="0">
                          <a:effectLst/>
                        </a:rPr>
                        <a:t>Convert to </a:t>
                      </a:r>
                      <a:r>
                        <a:rPr lang="en-ID" sz="1800" dirty="0" err="1">
                          <a:effectLst/>
                        </a:rPr>
                        <a:t>hexa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18.toString(16)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“12”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481013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String(num)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Convert to 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String(18)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“18”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748089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Boolean(variable)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Every empty or false will be false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Boolean(0)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false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Boolean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50445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bool.toString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Convert to 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true.toString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“true”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string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134614"/>
                  </a:ext>
                </a:extLst>
              </a:tr>
              <a:tr h="27724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+bool</a:t>
                      </a:r>
                      <a:endParaRPr lang="en-ID" sz="1800" dirty="0">
                        <a:effectLst/>
                      </a:endParaRPr>
                    </a:p>
                  </a:txBody>
                  <a:tcPr marL="85306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Convert to number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+true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number</a:t>
                      </a:r>
                      <a:endParaRPr lang="en-ID" sz="1800" dirty="0">
                        <a:effectLst/>
                      </a:endParaRPr>
                    </a:p>
                  </a:txBody>
                  <a:tcPr marL="42653" marR="42653" marT="42653" marB="42653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553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965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648-8E43-478C-A400-D0665A76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409"/>
          </a:xfrm>
        </p:spPr>
        <p:txBody>
          <a:bodyPr/>
          <a:lstStyle/>
          <a:p>
            <a:r>
              <a:rPr lang="en-US" dirty="0"/>
              <a:t>Practice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7EC-0187-4781-AF10-7D88FD15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009"/>
            <a:ext cx="8596668" cy="45613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1. Number to String</a:t>
            </a:r>
            <a:endParaRPr lang="en-US" dirty="0">
              <a:solidFill>
                <a:schemeClr val="bg2">
                  <a:lumMod val="2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accent1"/>
                </a:solidFill>
                <a:hlinkClick r:id="rId3"/>
              </a:rPr>
              <a:t>https://www.codewars.com/kata/5265326f5fda8eb1160004c8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2. Keep Hydrated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99CA3C"/>
                </a:solidFill>
                <a:hlinkClick r:id="rId4"/>
              </a:rPr>
              <a:t>https://www.codewars.com/kata/582cb0224e56e068d800003c</a:t>
            </a:r>
            <a:endParaRPr lang="en-US" dirty="0">
              <a:solidFill>
                <a:srgbClr val="99CA3C"/>
              </a:solidFill>
            </a:endParaRPr>
          </a:p>
          <a:p>
            <a:endParaRPr lang="en-US" dirty="0"/>
          </a:p>
          <a:p>
            <a:r>
              <a:rPr lang="en-US" dirty="0"/>
              <a:t>3. Boolean to String (Yes or No)</a:t>
            </a:r>
          </a:p>
          <a:p>
            <a:r>
              <a:rPr lang="en-US" dirty="0">
                <a:solidFill>
                  <a:schemeClr val="accent1"/>
                </a:solidFill>
                <a:hlinkClick r:id="rId5"/>
              </a:rPr>
              <a:t>https://www.codewars.com/kata/53369039d7ab3ac506000467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dirty="0"/>
              <a:t>4. Number to Binary</a:t>
            </a:r>
          </a:p>
          <a:p>
            <a:r>
              <a:rPr lang="en-US" dirty="0">
                <a:solidFill>
                  <a:schemeClr val="accent1"/>
                </a:solidFill>
                <a:hlinkClick r:id="rId6"/>
              </a:rPr>
              <a:t>https://www.codewars.com/kata/59fca81a5712f9fa4700159a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73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VARIABEL / DATA TYPE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A8A7-E524-4871-8B5E-B8DA9AD0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4911"/>
            <a:ext cx="8596668" cy="5184743"/>
          </a:xfrm>
        </p:spPr>
        <p:txBody>
          <a:bodyPr>
            <a:noAutofit/>
          </a:bodyPr>
          <a:lstStyle/>
          <a:p>
            <a:r>
              <a:rPr lang="en-US" sz="1600" dirty="0"/>
              <a:t>2 types of variable: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Static </a:t>
            </a:r>
            <a:r>
              <a:rPr lang="en-US" dirty="0" err="1"/>
              <a:t>Variabel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Dynamic </a:t>
            </a:r>
            <a:r>
              <a:rPr lang="en-US" dirty="0" err="1"/>
              <a:t>Variabel</a:t>
            </a:r>
            <a:endParaRPr lang="en-US" dirty="0"/>
          </a:p>
          <a:p>
            <a:endParaRPr lang="en-US" sz="1600" dirty="0"/>
          </a:p>
          <a:p>
            <a:r>
              <a:rPr lang="en-US" sz="1600" dirty="0" err="1"/>
              <a:t>Javascript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Initial: (Case Sensitive)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var x;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let x;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const x;</a:t>
            </a:r>
          </a:p>
          <a:p>
            <a:endParaRPr lang="en-US" sz="1600" dirty="0"/>
          </a:p>
          <a:p>
            <a:r>
              <a:rPr lang="en-ID" sz="1600" dirty="0" err="1"/>
              <a:t>Javascript</a:t>
            </a:r>
            <a:r>
              <a:rPr lang="en-ID" sz="1600" dirty="0"/>
              <a:t> Datatype: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dirty="0"/>
              <a:t>String (Text)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dirty="0"/>
              <a:t>Number (Float &amp; Integer)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dirty="0"/>
              <a:t>Boolean (True/False)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dirty="0"/>
              <a:t>Object (Object, Array, String, Number, Boolean)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D" dirty="0"/>
              <a:t>Function</a:t>
            </a:r>
          </a:p>
          <a:p>
            <a:endParaRPr lang="en-ID" sz="1600" dirty="0"/>
          </a:p>
          <a:p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20297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STRING CHARACTERISTIC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E506EB-AA79-455A-95D5-2349C9C83D80}"/>
              </a:ext>
            </a:extLst>
          </p:cNvPr>
          <p:cNvSpPr txBox="1">
            <a:spLocks/>
          </p:cNvSpPr>
          <p:nvPr/>
        </p:nvSpPr>
        <p:spPr>
          <a:xfrm>
            <a:off x="677334" y="1234910"/>
            <a:ext cx="8596668" cy="501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 test1 = “It’s alright” </a:t>
            </a:r>
            <a:r>
              <a:rPr lang="en-ID" dirty="0"/>
              <a:t>// Double quotes</a:t>
            </a:r>
            <a:endParaRPr lang="en-US" sz="1600" dirty="0"/>
          </a:p>
          <a:p>
            <a:r>
              <a:rPr lang="en-US" dirty="0"/>
              <a:t>var test2 = “He is called ‘Johnny’”; </a:t>
            </a:r>
            <a:r>
              <a:rPr lang="en-ID" dirty="0"/>
              <a:t>// Double quotes</a:t>
            </a:r>
            <a:endParaRPr lang="en-US" sz="1600" dirty="0"/>
          </a:p>
          <a:p>
            <a:r>
              <a:rPr lang="en-US" dirty="0"/>
              <a:t>var test3 = ‘He is called “Johnny”’; </a:t>
            </a:r>
            <a:r>
              <a:rPr lang="en-ID" dirty="0"/>
              <a:t>// Single quotes</a:t>
            </a:r>
          </a:p>
          <a:p>
            <a:r>
              <a:rPr lang="en-US" dirty="0"/>
              <a:t>var test4 = new String(“He is called Johnny”); //Not String but an Object</a:t>
            </a:r>
          </a:p>
          <a:p>
            <a:r>
              <a:rPr lang="en-US" dirty="0"/>
              <a:t>Never Create Strings as an Objects.</a:t>
            </a:r>
          </a:p>
          <a:p>
            <a:endParaRPr lang="en-ID" sz="1600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F9CBB76-327F-4B2A-BC1B-BE274A1AAD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403164"/>
              </p:ext>
            </p:extLst>
          </p:nvPr>
        </p:nvGraphicFramePr>
        <p:xfrm>
          <a:off x="677334" y="3429000"/>
          <a:ext cx="7754112" cy="3352800"/>
        </p:xfrm>
        <a:graphic>
          <a:graphicData uri="http://schemas.openxmlformats.org/drawingml/2006/table">
            <a:tbl>
              <a:tblPr/>
              <a:tblGrid>
                <a:gridCol w="1938528">
                  <a:extLst>
                    <a:ext uri="{9D8B030D-6E8A-4147-A177-3AD203B41FA5}">
                      <a16:colId xmlns:a16="http://schemas.microsoft.com/office/drawing/2014/main" val="1342721549"/>
                    </a:ext>
                  </a:extLst>
                </a:gridCol>
                <a:gridCol w="5815584">
                  <a:extLst>
                    <a:ext uri="{9D8B030D-6E8A-4147-A177-3AD203B41FA5}">
                      <a16:colId xmlns:a16="http://schemas.microsoft.com/office/drawing/2014/main" val="3895941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Code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Result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430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\”</a:t>
                      </a:r>
                      <a:endParaRPr lang="en-ID" sz="1400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“</a:t>
                      </a:r>
                      <a:endParaRPr lang="en-ID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827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\’</a:t>
                      </a:r>
                      <a:endParaRPr lang="en-ID" sz="1400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‘</a:t>
                      </a:r>
                      <a:endParaRPr lang="en-ID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112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\\</a:t>
                      </a:r>
                      <a:endParaRPr lang="en-ID" sz="1400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\</a:t>
                      </a:r>
                      <a:endParaRPr lang="en-ID" sz="1400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65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\b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Backspace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103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\f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Form Feed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929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\n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New Line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44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\r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Carriage Return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529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>
                          <a:effectLst/>
                        </a:rPr>
                        <a:t>\t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Horizontal Tabulator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204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\v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400" dirty="0">
                          <a:effectLst/>
                        </a:rPr>
                        <a:t>Vertical Tabulator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06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9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NUMBER CHARACTERISTIC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E506EB-AA79-455A-95D5-2349C9C83D80}"/>
              </a:ext>
            </a:extLst>
          </p:cNvPr>
          <p:cNvSpPr txBox="1">
            <a:spLocks/>
          </p:cNvSpPr>
          <p:nvPr/>
        </p:nvSpPr>
        <p:spPr>
          <a:xfrm>
            <a:off x="677334" y="1234910"/>
            <a:ext cx="8596668" cy="501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8000"/>
                </a:solidFill>
              </a:rPr>
              <a:t>Can be put as decimal or with decimal</a:t>
            </a:r>
            <a:endParaRPr lang="en-US" b="0" i="0" dirty="0">
              <a:solidFill>
                <a:srgbClr val="0000CD"/>
              </a:solidFill>
              <a:effectLst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x = </a:t>
            </a:r>
            <a:r>
              <a:rPr lang="en-US" b="0" i="0" dirty="0">
                <a:solidFill>
                  <a:srgbClr val="FF0000"/>
                </a:solidFill>
                <a:effectLst/>
              </a:rPr>
              <a:t>3.14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    </a:t>
            </a:r>
            <a:r>
              <a:rPr lang="en-US" b="0" i="0" dirty="0">
                <a:solidFill>
                  <a:srgbClr val="008000"/>
                </a:solidFill>
                <a:effectLst/>
              </a:rPr>
              <a:t>// A number with decimals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y = </a:t>
            </a:r>
            <a:r>
              <a:rPr lang="en-US" b="0" i="0" dirty="0">
                <a:solidFill>
                  <a:srgbClr val="FF0000"/>
                </a:solidFill>
                <a:effectLst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       </a:t>
            </a:r>
            <a:r>
              <a:rPr lang="en-US" b="0" i="0" dirty="0">
                <a:solidFill>
                  <a:srgbClr val="008000"/>
                </a:solidFill>
                <a:effectLst/>
              </a:rPr>
              <a:t>// A number without decimals</a:t>
            </a:r>
          </a:p>
          <a:p>
            <a:r>
              <a:rPr lang="en-US" dirty="0">
                <a:solidFill>
                  <a:srgbClr val="008000"/>
                </a:solidFill>
              </a:rPr>
              <a:t>Can be put as exponent number</a:t>
            </a:r>
            <a:endParaRPr lang="en-US" b="0" i="0" dirty="0">
              <a:solidFill>
                <a:srgbClr val="008000"/>
              </a:solidFill>
              <a:effectLst/>
            </a:endParaRPr>
          </a:p>
          <a:p>
            <a:r>
              <a:rPr lang="en-ID" b="0" i="0" dirty="0">
                <a:solidFill>
                  <a:srgbClr val="0000CD"/>
                </a:solidFill>
                <a:effectLst/>
              </a:rPr>
              <a:t>var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 x = </a:t>
            </a:r>
            <a:r>
              <a:rPr lang="en-ID" b="0" i="0" dirty="0">
                <a:solidFill>
                  <a:srgbClr val="FF0000"/>
                </a:solidFill>
                <a:effectLst/>
              </a:rPr>
              <a:t>123e5</a:t>
            </a:r>
            <a:r>
              <a:rPr lang="en-ID" b="0" i="0" dirty="0">
                <a:solidFill>
                  <a:srgbClr val="000000"/>
                </a:solidFill>
                <a:effectLst/>
              </a:rPr>
              <a:t>;     </a:t>
            </a:r>
            <a:r>
              <a:rPr lang="en-ID" b="0" i="0" dirty="0">
                <a:solidFill>
                  <a:srgbClr val="008000"/>
                </a:solidFill>
                <a:effectLst/>
              </a:rPr>
              <a:t>// 12300000</a:t>
            </a:r>
          </a:p>
          <a:p>
            <a:r>
              <a:rPr lang="en-ID" b="0" i="0" dirty="0">
                <a:solidFill>
                  <a:srgbClr val="0000CD"/>
                </a:solidFill>
                <a:effectLst/>
              </a:rPr>
              <a:t>var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 y = </a:t>
            </a:r>
            <a:r>
              <a:rPr lang="en-ID" b="0" i="0" dirty="0">
                <a:solidFill>
                  <a:srgbClr val="FF0000"/>
                </a:solidFill>
                <a:effectLst/>
              </a:rPr>
              <a:t>123e-5</a:t>
            </a:r>
            <a:r>
              <a:rPr lang="en-ID" b="0" i="0" dirty="0">
                <a:solidFill>
                  <a:srgbClr val="000000"/>
                </a:solidFill>
                <a:effectLst/>
              </a:rPr>
              <a:t>;    </a:t>
            </a:r>
            <a:r>
              <a:rPr lang="en-ID" b="0" i="0" dirty="0">
                <a:solidFill>
                  <a:srgbClr val="008000"/>
                </a:solidFill>
                <a:effectLst/>
              </a:rPr>
              <a:t>// 0.00123</a:t>
            </a:r>
          </a:p>
          <a:p>
            <a:r>
              <a:rPr lang="en-ID" b="0" i="0" dirty="0">
                <a:solidFill>
                  <a:srgbClr val="008000"/>
                </a:solidFill>
                <a:effectLst/>
              </a:rPr>
              <a:t>Accurate to 15 digits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x = </a:t>
            </a:r>
            <a:r>
              <a:rPr lang="en-US" b="0" i="0" dirty="0">
                <a:solidFill>
                  <a:srgbClr val="FF0000"/>
                </a:solidFill>
                <a:effectLst/>
              </a:rPr>
              <a:t>999999999999999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   </a:t>
            </a:r>
            <a:r>
              <a:rPr lang="en-US" b="0" i="0" dirty="0">
                <a:solidFill>
                  <a:srgbClr val="008000"/>
                </a:solidFill>
                <a:effectLst/>
              </a:rPr>
              <a:t>// x will be 999999999999999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y = </a:t>
            </a:r>
            <a:r>
              <a:rPr lang="en-US" b="0" i="0" dirty="0">
                <a:solidFill>
                  <a:srgbClr val="FF0000"/>
                </a:solidFill>
                <a:effectLst/>
              </a:rPr>
              <a:t>9999999999999999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  </a:t>
            </a:r>
            <a:r>
              <a:rPr lang="en-US" b="0" i="0" dirty="0">
                <a:solidFill>
                  <a:srgbClr val="008000"/>
                </a:solidFill>
                <a:effectLst/>
              </a:rPr>
              <a:t>// y will be 10000000000000000</a:t>
            </a:r>
          </a:p>
          <a:p>
            <a:r>
              <a:rPr lang="en-US" dirty="0">
                <a:solidFill>
                  <a:srgbClr val="008000"/>
                </a:solidFill>
              </a:rPr>
              <a:t>Maximum Decimal is 17 digits, but floating is not always 100% accurate</a:t>
            </a:r>
            <a:endParaRPr lang="en-US" b="0" i="0" dirty="0">
              <a:solidFill>
                <a:srgbClr val="008000"/>
              </a:solidFill>
              <a:effectLst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x = </a:t>
            </a:r>
            <a:r>
              <a:rPr lang="en-US" b="0" i="0" dirty="0">
                <a:solidFill>
                  <a:srgbClr val="FF0000"/>
                </a:solidFill>
                <a:effectLst/>
              </a:rPr>
              <a:t>0.2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+ </a:t>
            </a:r>
            <a:r>
              <a:rPr lang="en-US" b="0" i="0" dirty="0">
                <a:solidFill>
                  <a:srgbClr val="FF0000"/>
                </a:solidFill>
                <a:effectLst/>
              </a:rPr>
              <a:t>0.1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         </a:t>
            </a:r>
            <a:r>
              <a:rPr lang="en-US" b="0" i="0" dirty="0">
                <a:solidFill>
                  <a:srgbClr val="008000"/>
                </a:solidFill>
                <a:effectLst/>
              </a:rPr>
              <a:t>// x will be 0.30000000000000004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ID" b="0" i="0" dirty="0">
                <a:solidFill>
                  <a:srgbClr val="0000CD"/>
                </a:solidFill>
                <a:effectLst/>
              </a:rPr>
              <a:t>var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 x = (</a:t>
            </a:r>
            <a:r>
              <a:rPr lang="en-ID" b="0" i="0" dirty="0">
                <a:solidFill>
                  <a:srgbClr val="FF0000"/>
                </a:solidFill>
                <a:effectLst/>
              </a:rPr>
              <a:t>0.2</a:t>
            </a:r>
            <a:r>
              <a:rPr lang="en-ID" b="0" i="0" dirty="0">
                <a:solidFill>
                  <a:srgbClr val="000000"/>
                </a:solidFill>
                <a:effectLst/>
              </a:rPr>
              <a:t> * </a:t>
            </a:r>
            <a:r>
              <a:rPr lang="en-ID" b="0" i="0" dirty="0">
                <a:solidFill>
                  <a:srgbClr val="FF0000"/>
                </a:solidFill>
                <a:effectLst/>
              </a:rPr>
              <a:t>10</a:t>
            </a:r>
            <a:r>
              <a:rPr lang="en-ID" b="0" i="0" dirty="0">
                <a:solidFill>
                  <a:srgbClr val="000000"/>
                </a:solidFill>
                <a:effectLst/>
              </a:rPr>
              <a:t> + </a:t>
            </a:r>
            <a:r>
              <a:rPr lang="en-ID" b="0" i="0" dirty="0">
                <a:solidFill>
                  <a:srgbClr val="FF0000"/>
                </a:solidFill>
                <a:effectLst/>
              </a:rPr>
              <a:t>0.1</a:t>
            </a:r>
            <a:r>
              <a:rPr lang="en-ID" b="0" i="0" dirty="0">
                <a:solidFill>
                  <a:srgbClr val="000000"/>
                </a:solidFill>
                <a:effectLst/>
              </a:rPr>
              <a:t> * </a:t>
            </a:r>
            <a:r>
              <a:rPr lang="en-ID" b="0" i="0" dirty="0">
                <a:solidFill>
                  <a:srgbClr val="FF0000"/>
                </a:solidFill>
                <a:effectLst/>
              </a:rPr>
              <a:t>10</a:t>
            </a:r>
            <a:r>
              <a:rPr lang="en-ID" b="0" i="0" dirty="0">
                <a:solidFill>
                  <a:srgbClr val="000000"/>
                </a:solidFill>
                <a:effectLst/>
              </a:rPr>
              <a:t>) / </a:t>
            </a:r>
            <a:r>
              <a:rPr lang="en-ID" b="0" i="0" dirty="0">
                <a:solidFill>
                  <a:srgbClr val="FF0000"/>
                </a:solidFill>
                <a:effectLst/>
              </a:rPr>
              <a:t>10</a:t>
            </a:r>
            <a:r>
              <a:rPr lang="en-ID" b="0" i="0" dirty="0">
                <a:solidFill>
                  <a:srgbClr val="000000"/>
                </a:solidFill>
                <a:effectLst/>
              </a:rPr>
              <a:t>;        </a:t>
            </a:r>
            <a:r>
              <a:rPr lang="en-ID" b="0" i="0" dirty="0">
                <a:solidFill>
                  <a:srgbClr val="008000"/>
                </a:solidFill>
                <a:effectLst/>
              </a:rPr>
              <a:t>// x will be 0.3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7342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BOOLEAN CHARACTERISTIC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E506EB-AA79-455A-95D5-2349C9C83D80}"/>
              </a:ext>
            </a:extLst>
          </p:cNvPr>
          <p:cNvSpPr txBox="1">
            <a:spLocks/>
          </p:cNvSpPr>
          <p:nvPr/>
        </p:nvSpPr>
        <p:spPr>
          <a:xfrm>
            <a:off x="677334" y="1234910"/>
            <a:ext cx="8596668" cy="501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8000"/>
                </a:solidFill>
              </a:rPr>
              <a:t>Everything Has Value is True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var x = 3.14;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var x = ”3”;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var x = Infinity;</a:t>
            </a:r>
          </a:p>
          <a:p>
            <a:r>
              <a:rPr lang="en-US" dirty="0">
                <a:solidFill>
                  <a:srgbClr val="008000"/>
                </a:solidFill>
              </a:rPr>
              <a:t>Everything Without Value is False</a:t>
            </a:r>
          </a:p>
          <a:p>
            <a:r>
              <a:rPr lang="en-US" dirty="0">
                <a:solidFill>
                  <a:schemeClr val="tx1"/>
                </a:solidFill>
              </a:rPr>
              <a:t>Var x = 0</a:t>
            </a:r>
          </a:p>
          <a:p>
            <a:r>
              <a:rPr lang="en-US" dirty="0">
                <a:solidFill>
                  <a:schemeClr val="tx1"/>
                </a:solidFill>
              </a:rPr>
              <a:t>Var x = -0</a:t>
            </a:r>
          </a:p>
          <a:p>
            <a:r>
              <a:rPr lang="en-US" dirty="0">
                <a:solidFill>
                  <a:schemeClr val="tx1"/>
                </a:solidFill>
              </a:rPr>
              <a:t>Var x = </a:t>
            </a:r>
            <a:r>
              <a:rPr lang="en-US" dirty="0" err="1">
                <a:solidFill>
                  <a:schemeClr val="tx1"/>
                </a:solidFill>
              </a:rPr>
              <a:t>NaN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Var x = undefined</a:t>
            </a:r>
          </a:p>
          <a:p>
            <a:r>
              <a:rPr lang="en-US" dirty="0">
                <a:solidFill>
                  <a:schemeClr val="tx1"/>
                </a:solidFill>
              </a:rPr>
              <a:t>Var x = null</a:t>
            </a:r>
          </a:p>
          <a:p>
            <a:r>
              <a:rPr lang="en-US" dirty="0">
                <a:solidFill>
                  <a:schemeClr val="tx1"/>
                </a:solidFill>
              </a:rPr>
              <a:t>Var x = false</a:t>
            </a:r>
          </a:p>
          <a:p>
            <a:r>
              <a:rPr lang="en-US" dirty="0">
                <a:solidFill>
                  <a:schemeClr val="tx1"/>
                </a:solidFill>
              </a:rPr>
              <a:t>Var x = “”</a:t>
            </a: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3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OBJECT CHARACTERISTIC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E506EB-AA79-455A-95D5-2349C9C83D80}"/>
              </a:ext>
            </a:extLst>
          </p:cNvPr>
          <p:cNvSpPr txBox="1">
            <a:spLocks/>
          </p:cNvSpPr>
          <p:nvPr/>
        </p:nvSpPr>
        <p:spPr>
          <a:xfrm>
            <a:off x="677334" y="1234910"/>
            <a:ext cx="8596668" cy="501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var car = {</a:t>
            </a:r>
            <a:r>
              <a:rPr lang="en-US" dirty="0" err="1">
                <a:solidFill>
                  <a:schemeClr val="tx1"/>
                </a:solidFill>
              </a:rPr>
              <a:t>type:"Fiat</a:t>
            </a:r>
            <a:r>
              <a:rPr lang="en-US" dirty="0">
                <a:solidFill>
                  <a:schemeClr val="tx1"/>
                </a:solidFill>
              </a:rPr>
              <a:t>", model:"500", </a:t>
            </a:r>
            <a:r>
              <a:rPr lang="en-US" dirty="0" err="1">
                <a:solidFill>
                  <a:schemeClr val="tx1"/>
                </a:solidFill>
              </a:rPr>
              <a:t>color:"white</a:t>
            </a:r>
            <a:r>
              <a:rPr lang="en-US" dirty="0">
                <a:solidFill>
                  <a:schemeClr val="tx1"/>
                </a:solidFill>
              </a:rPr>
              <a:t>"}; -&gt; This is Object</a:t>
            </a:r>
          </a:p>
          <a:p>
            <a:r>
              <a:rPr lang="en-US" dirty="0">
                <a:solidFill>
                  <a:schemeClr val="tx1"/>
                </a:solidFill>
              </a:rPr>
              <a:t>var cars = ["Saab", "Volvo", "BMW"];  -&gt; This is Array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new Date()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new String()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new </a:t>
            </a:r>
            <a:r>
              <a:rPr lang="en-US" dirty="0">
                <a:solidFill>
                  <a:schemeClr val="tx1"/>
                </a:solidFill>
              </a:rPr>
              <a:t>Number()</a:t>
            </a:r>
          </a:p>
          <a:p>
            <a:r>
              <a:rPr lang="en-US" dirty="0">
                <a:solidFill>
                  <a:schemeClr val="tx1"/>
                </a:solidFill>
              </a:rPr>
              <a:t>new Boolean()</a:t>
            </a:r>
            <a:endParaRPr lang="en-US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977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4F3-0215-4E37-B170-A00F16CEC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299"/>
          </a:xfrm>
        </p:spPr>
        <p:txBody>
          <a:bodyPr/>
          <a:lstStyle/>
          <a:p>
            <a:r>
              <a:rPr lang="en-US" dirty="0"/>
              <a:t>FUNCTION CHARACTERISTIC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E506EB-AA79-455A-95D5-2349C9C83D80}"/>
              </a:ext>
            </a:extLst>
          </p:cNvPr>
          <p:cNvSpPr txBox="1">
            <a:spLocks/>
          </p:cNvSpPr>
          <p:nvPr/>
        </p:nvSpPr>
        <p:spPr>
          <a:xfrm>
            <a:off x="677334" y="1234910"/>
            <a:ext cx="8596668" cy="50134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chemeClr val="tx1"/>
                </a:solidFill>
                <a:effectLst/>
              </a:rPr>
              <a:t>Function Syntax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function </a:t>
            </a:r>
            <a:r>
              <a:rPr lang="en-US" b="0" i="1" dirty="0">
                <a:solidFill>
                  <a:schemeClr val="tx1"/>
                </a:solidFill>
                <a:effectLst/>
              </a:rPr>
              <a:t>name</a:t>
            </a:r>
            <a:r>
              <a:rPr lang="en-US" b="0" i="0" dirty="0">
                <a:solidFill>
                  <a:schemeClr val="tx1"/>
                </a:solidFill>
                <a:effectLst/>
              </a:rPr>
              <a:t>(</a:t>
            </a:r>
            <a:r>
              <a:rPr lang="en-US" b="0" i="1" dirty="0">
                <a:solidFill>
                  <a:schemeClr val="tx1"/>
                </a:solidFill>
                <a:effectLst/>
              </a:rPr>
              <a:t>parameter1, parameter2, parameter3</a:t>
            </a:r>
            <a:r>
              <a:rPr lang="en-US" b="0" i="0" dirty="0">
                <a:solidFill>
                  <a:schemeClr val="tx1"/>
                </a:solidFill>
                <a:effectLst/>
              </a:rPr>
              <a:t>) 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</a:rPr>
              <a:t>  // </a:t>
            </a:r>
            <a:r>
              <a:rPr lang="en-US" b="0" i="1" dirty="0">
                <a:solidFill>
                  <a:schemeClr val="tx1"/>
                </a:solidFill>
                <a:effectLst/>
              </a:rPr>
              <a:t>code to be executed</a:t>
            </a:r>
            <a:br>
              <a:rPr lang="en-US" b="0" i="0" dirty="0">
                <a:solidFill>
                  <a:schemeClr val="tx1"/>
                </a:solidFill>
                <a:effectLst/>
              </a:rPr>
            </a:br>
            <a:r>
              <a:rPr lang="en-US" b="0" i="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Make Function Example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function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myFunction</a:t>
            </a:r>
            <a:r>
              <a:rPr lang="en-US" b="0" i="0" dirty="0">
                <a:solidFill>
                  <a:schemeClr val="tx1"/>
                </a:solidFill>
                <a:effectLst/>
              </a:rPr>
              <a:t>(p1, p2) {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  return p1 * p2;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</a:rPr>
              <a:t>How to call function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var x =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myFunction</a:t>
            </a:r>
            <a:r>
              <a:rPr lang="en-US" b="0" i="0" dirty="0">
                <a:solidFill>
                  <a:schemeClr val="tx1"/>
                </a:solidFill>
                <a:effectLst/>
              </a:rPr>
              <a:t>(4, 3);</a:t>
            </a:r>
          </a:p>
        </p:txBody>
      </p:sp>
    </p:spTree>
    <p:extLst>
      <p:ext uri="{BB962C8B-B14F-4D97-AF65-F5344CB8AC3E}">
        <p14:creationId xmlns:p14="http://schemas.microsoft.com/office/powerpoint/2010/main" val="303581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AC13-812C-4C67-9501-890CB84E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4FF71-4B9E-49D1-9842-14ED1C71D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2020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4235</TotalTime>
  <Words>1542</Words>
  <Application>Microsoft Office PowerPoint</Application>
  <PresentationFormat>Widescreen</PresentationFormat>
  <Paragraphs>477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Verdana</vt:lpstr>
      <vt:lpstr>Wingdings 3</vt:lpstr>
      <vt:lpstr>Facet</vt:lpstr>
      <vt:lpstr>Lesson 1</vt:lpstr>
      <vt:lpstr>DATA TYPE CHARACTERISTIC</vt:lpstr>
      <vt:lpstr>VARIABEL / DATA TYPE</vt:lpstr>
      <vt:lpstr>STRING CHARACTERISTIC</vt:lpstr>
      <vt:lpstr>NUMBER CHARACTERISTIC</vt:lpstr>
      <vt:lpstr>BOOLEAN CHARACTERISTIC</vt:lpstr>
      <vt:lpstr>OBJECT CHARACTERISTIC</vt:lpstr>
      <vt:lpstr>FUNCTION CHARACTERISTIC</vt:lpstr>
      <vt:lpstr>OPERATOR</vt:lpstr>
      <vt:lpstr>OPERATORS</vt:lpstr>
      <vt:lpstr>ARITHMETIC OPERATORS</vt:lpstr>
      <vt:lpstr>ASSIGNMENT OPERATORS</vt:lpstr>
      <vt:lpstr>COMPARISON OPERATORS</vt:lpstr>
      <vt:lpstr>LOGIC OPERATORS</vt:lpstr>
      <vt:lpstr>BITWISE OPERATORS</vt:lpstr>
      <vt:lpstr>TERNARY OPERATORS</vt:lpstr>
      <vt:lpstr>Practice</vt:lpstr>
      <vt:lpstr>Data Type, Operator &amp; Check Data Type, Convert Data Type</vt:lpstr>
      <vt:lpstr>String &amp; Number</vt:lpstr>
      <vt:lpstr>Data Type Check</vt:lpstr>
      <vt:lpstr>Convert Data Type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rede AKBAR</dc:creator>
  <cp:lastModifiedBy>rede AKBAR</cp:lastModifiedBy>
  <cp:revision>83</cp:revision>
  <dcterms:created xsi:type="dcterms:W3CDTF">2021-02-04T12:30:34Z</dcterms:created>
  <dcterms:modified xsi:type="dcterms:W3CDTF">2021-04-29T14:31:19Z</dcterms:modified>
</cp:coreProperties>
</file>