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62" r:id="rId3"/>
    <p:sldId id="258" r:id="rId4"/>
    <p:sldId id="263" r:id="rId5"/>
    <p:sldId id="259" r:id="rId6"/>
    <p:sldId id="264"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12" d="100"/>
          <a:sy n="112" d="100"/>
        </p:scale>
        <p:origin x="5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F7ED7E2-B034-40BA-AB88-74F0508B304D}" type="datetimeFigureOut">
              <a:rPr lang="es-AR" smtClean="0"/>
              <a:t>19/3/2023</a:t>
            </a:fld>
            <a:endParaRPr lang="es-AR"/>
          </a:p>
        </p:txBody>
      </p:sp>
      <p:sp>
        <p:nvSpPr>
          <p:cNvPr id="5" name="Footer Placeholder 4"/>
          <p:cNvSpPr>
            <a:spLocks noGrp="1"/>
          </p:cNvSpPr>
          <p:nvPr>
            <p:ph type="ftr" sz="quarter" idx="11"/>
          </p:nvPr>
        </p:nvSpPr>
        <p:spPr>
          <a:xfrm>
            <a:off x="1371600" y="4323845"/>
            <a:ext cx="6400800" cy="365125"/>
          </a:xfrm>
        </p:spPr>
        <p:txBody>
          <a:bodyPr/>
          <a:lstStyle/>
          <a:p>
            <a:endParaRPr lang="es-AR"/>
          </a:p>
        </p:txBody>
      </p:sp>
      <p:sp>
        <p:nvSpPr>
          <p:cNvPr id="6" name="Slide Number Placeholder 5"/>
          <p:cNvSpPr>
            <a:spLocks noGrp="1"/>
          </p:cNvSpPr>
          <p:nvPr>
            <p:ph type="sldNum" sz="quarter" idx="12"/>
          </p:nvPr>
        </p:nvSpPr>
        <p:spPr>
          <a:xfrm>
            <a:off x="8077200" y="1430866"/>
            <a:ext cx="2743200" cy="365125"/>
          </a:xfrm>
        </p:spPr>
        <p:txBody>
          <a:bodyPr/>
          <a:lstStyle/>
          <a:p>
            <a:fld id="{4B2F06A3-9FA9-4C08-B512-3E3B538424B9}" type="slidenum">
              <a:rPr lang="es-AR" smtClean="0"/>
              <a:t>‹Nº›</a:t>
            </a:fld>
            <a:endParaRPr lang="es-AR"/>
          </a:p>
        </p:txBody>
      </p:sp>
    </p:spTree>
    <p:extLst>
      <p:ext uri="{BB962C8B-B14F-4D97-AF65-F5344CB8AC3E}">
        <p14:creationId xmlns:p14="http://schemas.microsoft.com/office/powerpoint/2010/main" val="267113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F7ED7E2-B034-40BA-AB88-74F0508B304D}" type="datetimeFigureOut">
              <a:rPr lang="es-AR" smtClean="0"/>
              <a:t>19/3/2023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B2F06A3-9FA9-4C08-B512-3E3B538424B9}" type="slidenum">
              <a:rPr lang="es-AR" smtClean="0"/>
              <a:t>‹Nº›</a:t>
            </a:fld>
            <a:endParaRPr lang="es-AR"/>
          </a:p>
        </p:txBody>
      </p:sp>
    </p:spTree>
    <p:extLst>
      <p:ext uri="{BB962C8B-B14F-4D97-AF65-F5344CB8AC3E}">
        <p14:creationId xmlns:p14="http://schemas.microsoft.com/office/powerpoint/2010/main" val="155605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F7ED7E2-B034-40BA-AB88-74F0508B304D}" type="datetimeFigureOut">
              <a:rPr lang="es-AR" smtClean="0"/>
              <a:t>19/3/2023</a:t>
            </a:fld>
            <a:endParaRPr lang="es-AR"/>
          </a:p>
        </p:txBody>
      </p:sp>
      <p:sp>
        <p:nvSpPr>
          <p:cNvPr id="6" name="Footer Placeholder 5"/>
          <p:cNvSpPr>
            <a:spLocks noGrp="1"/>
          </p:cNvSpPr>
          <p:nvPr>
            <p:ph type="ftr" sz="quarter" idx="11"/>
          </p:nvPr>
        </p:nvSpPr>
        <p:spPr>
          <a:xfrm>
            <a:off x="685800" y="379941"/>
            <a:ext cx="6991492" cy="365125"/>
          </a:xfrm>
        </p:spPr>
        <p:txBody>
          <a:bodyPr/>
          <a:lstStyle/>
          <a:p>
            <a:endParaRPr lang="es-AR"/>
          </a:p>
        </p:txBody>
      </p:sp>
      <p:sp>
        <p:nvSpPr>
          <p:cNvPr id="7" name="Slide Number Placeholder 6"/>
          <p:cNvSpPr>
            <a:spLocks noGrp="1"/>
          </p:cNvSpPr>
          <p:nvPr>
            <p:ph type="sldNum" sz="quarter" idx="12"/>
          </p:nvPr>
        </p:nvSpPr>
        <p:spPr>
          <a:xfrm>
            <a:off x="10862452" y="381000"/>
            <a:ext cx="643748" cy="365125"/>
          </a:xfrm>
        </p:spPr>
        <p:txBody>
          <a:bodyPr/>
          <a:lstStyle/>
          <a:p>
            <a:fld id="{4B2F06A3-9FA9-4C08-B512-3E3B538424B9}" type="slidenum">
              <a:rPr lang="es-AR" smtClean="0"/>
              <a:t>‹Nº›</a:t>
            </a:fld>
            <a:endParaRPr lang="es-AR"/>
          </a:p>
        </p:txBody>
      </p:sp>
    </p:spTree>
    <p:extLst>
      <p:ext uri="{BB962C8B-B14F-4D97-AF65-F5344CB8AC3E}">
        <p14:creationId xmlns:p14="http://schemas.microsoft.com/office/powerpoint/2010/main" val="741214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F7ED7E2-B034-40BA-AB88-74F0508B304D}" type="datetimeFigureOut">
              <a:rPr lang="es-AR" smtClean="0"/>
              <a:t>19/3/2023</a:t>
            </a:fld>
            <a:endParaRPr lang="es-AR"/>
          </a:p>
        </p:txBody>
      </p:sp>
      <p:sp>
        <p:nvSpPr>
          <p:cNvPr id="6" name="Footer Placeholder 5"/>
          <p:cNvSpPr>
            <a:spLocks noGrp="1"/>
          </p:cNvSpPr>
          <p:nvPr>
            <p:ph type="ftr" sz="quarter" idx="11"/>
          </p:nvPr>
        </p:nvSpPr>
        <p:spPr>
          <a:xfrm>
            <a:off x="685800" y="379941"/>
            <a:ext cx="6991492" cy="365125"/>
          </a:xfrm>
        </p:spPr>
        <p:txBody>
          <a:bodyPr/>
          <a:lstStyle/>
          <a:p>
            <a:endParaRPr lang="es-AR"/>
          </a:p>
        </p:txBody>
      </p:sp>
      <p:sp>
        <p:nvSpPr>
          <p:cNvPr id="7" name="Slide Number Placeholder 6"/>
          <p:cNvSpPr>
            <a:spLocks noGrp="1"/>
          </p:cNvSpPr>
          <p:nvPr>
            <p:ph type="sldNum" sz="quarter" idx="12"/>
          </p:nvPr>
        </p:nvSpPr>
        <p:spPr>
          <a:xfrm>
            <a:off x="10862452" y="381000"/>
            <a:ext cx="643748" cy="365125"/>
          </a:xfrm>
        </p:spPr>
        <p:txBody>
          <a:bodyPr/>
          <a:lstStyle/>
          <a:p>
            <a:fld id="{4B2F06A3-9FA9-4C08-B512-3E3B538424B9}" type="slidenum">
              <a:rPr lang="es-AR" smtClean="0"/>
              <a:t>‹Nº›</a:t>
            </a:fld>
            <a:endParaRPr lang="es-A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4286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F7ED7E2-B034-40BA-AB88-74F0508B304D}" type="datetimeFigureOut">
              <a:rPr lang="es-AR" smtClean="0"/>
              <a:t>19/3/2023</a:t>
            </a:fld>
            <a:endParaRPr lang="es-AR"/>
          </a:p>
        </p:txBody>
      </p:sp>
      <p:sp>
        <p:nvSpPr>
          <p:cNvPr id="6" name="Footer Placeholder 5"/>
          <p:cNvSpPr>
            <a:spLocks noGrp="1"/>
          </p:cNvSpPr>
          <p:nvPr>
            <p:ph type="ftr" sz="quarter" idx="11"/>
          </p:nvPr>
        </p:nvSpPr>
        <p:spPr>
          <a:xfrm>
            <a:off x="685800" y="378883"/>
            <a:ext cx="6991492" cy="365125"/>
          </a:xfrm>
        </p:spPr>
        <p:txBody>
          <a:bodyPr/>
          <a:lstStyle/>
          <a:p>
            <a:endParaRPr lang="es-AR"/>
          </a:p>
        </p:txBody>
      </p:sp>
      <p:sp>
        <p:nvSpPr>
          <p:cNvPr id="7" name="Slide Number Placeholder 6"/>
          <p:cNvSpPr>
            <a:spLocks noGrp="1"/>
          </p:cNvSpPr>
          <p:nvPr>
            <p:ph type="sldNum" sz="quarter" idx="12"/>
          </p:nvPr>
        </p:nvSpPr>
        <p:spPr>
          <a:xfrm>
            <a:off x="10862452" y="381000"/>
            <a:ext cx="643748" cy="365125"/>
          </a:xfrm>
        </p:spPr>
        <p:txBody>
          <a:bodyPr/>
          <a:lstStyle/>
          <a:p>
            <a:fld id="{4B2F06A3-9FA9-4C08-B512-3E3B538424B9}" type="slidenum">
              <a:rPr lang="es-AR" smtClean="0"/>
              <a:t>‹Nº›</a:t>
            </a:fld>
            <a:endParaRPr lang="es-AR"/>
          </a:p>
        </p:txBody>
      </p:sp>
    </p:spTree>
    <p:extLst>
      <p:ext uri="{BB962C8B-B14F-4D97-AF65-F5344CB8AC3E}">
        <p14:creationId xmlns:p14="http://schemas.microsoft.com/office/powerpoint/2010/main" val="2951537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3F7ED7E2-B034-40BA-AB88-74F0508B304D}" type="datetimeFigureOut">
              <a:rPr lang="es-AR" smtClean="0"/>
              <a:t>19/3/2023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B2F06A3-9FA9-4C08-B512-3E3B538424B9}" type="slidenum">
              <a:rPr lang="es-AR" smtClean="0"/>
              <a:t>‹Nº›</a:t>
            </a:fld>
            <a:endParaRPr lang="es-AR"/>
          </a:p>
        </p:txBody>
      </p:sp>
    </p:spTree>
    <p:extLst>
      <p:ext uri="{BB962C8B-B14F-4D97-AF65-F5344CB8AC3E}">
        <p14:creationId xmlns:p14="http://schemas.microsoft.com/office/powerpoint/2010/main" val="3611115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3F7ED7E2-B034-40BA-AB88-74F0508B304D}" type="datetimeFigureOut">
              <a:rPr lang="es-AR" smtClean="0"/>
              <a:t>19/3/2023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B2F06A3-9FA9-4C08-B512-3E3B538424B9}" type="slidenum">
              <a:rPr lang="es-AR" smtClean="0"/>
              <a:t>‹Nº›</a:t>
            </a:fld>
            <a:endParaRPr lang="es-AR"/>
          </a:p>
        </p:txBody>
      </p:sp>
    </p:spTree>
    <p:extLst>
      <p:ext uri="{BB962C8B-B14F-4D97-AF65-F5344CB8AC3E}">
        <p14:creationId xmlns:p14="http://schemas.microsoft.com/office/powerpoint/2010/main" val="1395544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7ED7E2-B034-40BA-AB88-74F0508B304D}" type="datetimeFigureOut">
              <a:rPr lang="es-AR" smtClean="0"/>
              <a:t>19/3/2023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B2F06A3-9FA9-4C08-B512-3E3B538424B9}" type="slidenum">
              <a:rPr lang="es-AR" smtClean="0"/>
              <a:t>‹Nº›</a:t>
            </a:fld>
            <a:endParaRPr lang="es-AR"/>
          </a:p>
        </p:txBody>
      </p:sp>
    </p:spTree>
    <p:extLst>
      <p:ext uri="{BB962C8B-B14F-4D97-AF65-F5344CB8AC3E}">
        <p14:creationId xmlns:p14="http://schemas.microsoft.com/office/powerpoint/2010/main" val="3751149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F7ED7E2-B034-40BA-AB88-74F0508B304D}" type="datetimeFigureOut">
              <a:rPr lang="es-AR" smtClean="0"/>
              <a:t>19/3/2023</a:t>
            </a:fld>
            <a:endParaRPr lang="es-AR"/>
          </a:p>
        </p:txBody>
      </p:sp>
      <p:sp>
        <p:nvSpPr>
          <p:cNvPr id="5" name="Footer Placeholder 4"/>
          <p:cNvSpPr>
            <a:spLocks noGrp="1"/>
          </p:cNvSpPr>
          <p:nvPr>
            <p:ph type="ftr" sz="quarter" idx="11"/>
          </p:nvPr>
        </p:nvSpPr>
        <p:spPr>
          <a:xfrm>
            <a:off x="685800" y="381000"/>
            <a:ext cx="6991492" cy="365125"/>
          </a:xfrm>
        </p:spPr>
        <p:txBody>
          <a:bodyPr/>
          <a:lstStyle/>
          <a:p>
            <a:endParaRPr lang="es-AR"/>
          </a:p>
        </p:txBody>
      </p:sp>
      <p:sp>
        <p:nvSpPr>
          <p:cNvPr id="6" name="Slide Number Placeholder 5"/>
          <p:cNvSpPr>
            <a:spLocks noGrp="1"/>
          </p:cNvSpPr>
          <p:nvPr>
            <p:ph type="sldNum" sz="quarter" idx="12"/>
          </p:nvPr>
        </p:nvSpPr>
        <p:spPr>
          <a:xfrm>
            <a:off x="10862452" y="381000"/>
            <a:ext cx="643748" cy="365125"/>
          </a:xfrm>
        </p:spPr>
        <p:txBody>
          <a:bodyPr/>
          <a:lstStyle/>
          <a:p>
            <a:fld id="{4B2F06A3-9FA9-4C08-B512-3E3B538424B9}" type="slidenum">
              <a:rPr lang="es-AR" smtClean="0"/>
              <a:t>‹Nº›</a:t>
            </a:fld>
            <a:endParaRPr lang="es-AR"/>
          </a:p>
        </p:txBody>
      </p:sp>
    </p:spTree>
    <p:extLst>
      <p:ext uri="{BB962C8B-B14F-4D97-AF65-F5344CB8AC3E}">
        <p14:creationId xmlns:p14="http://schemas.microsoft.com/office/powerpoint/2010/main" val="371209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7ED7E2-B034-40BA-AB88-74F0508B304D}" type="datetimeFigureOut">
              <a:rPr lang="es-AR" smtClean="0"/>
              <a:t>19/3/2023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B2F06A3-9FA9-4C08-B512-3E3B538424B9}" type="slidenum">
              <a:rPr lang="es-AR" smtClean="0"/>
              <a:t>‹Nº›</a:t>
            </a:fld>
            <a:endParaRPr lang="es-AR"/>
          </a:p>
        </p:txBody>
      </p:sp>
    </p:spTree>
    <p:extLst>
      <p:ext uri="{BB962C8B-B14F-4D97-AF65-F5344CB8AC3E}">
        <p14:creationId xmlns:p14="http://schemas.microsoft.com/office/powerpoint/2010/main" val="487282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F7ED7E2-B034-40BA-AB88-74F0508B304D}" type="datetimeFigureOut">
              <a:rPr lang="es-AR" smtClean="0"/>
              <a:t>19/3/2023</a:t>
            </a:fld>
            <a:endParaRPr lang="es-AR"/>
          </a:p>
        </p:txBody>
      </p:sp>
      <p:sp>
        <p:nvSpPr>
          <p:cNvPr id="5" name="Footer Placeholder 4"/>
          <p:cNvSpPr>
            <a:spLocks noGrp="1"/>
          </p:cNvSpPr>
          <p:nvPr>
            <p:ph type="ftr" sz="quarter" idx="11"/>
          </p:nvPr>
        </p:nvSpPr>
        <p:spPr>
          <a:xfrm>
            <a:off x="685800" y="381001"/>
            <a:ext cx="6991492" cy="364065"/>
          </a:xfrm>
        </p:spPr>
        <p:txBody>
          <a:bodyPr/>
          <a:lstStyle/>
          <a:p>
            <a:endParaRPr lang="es-AR"/>
          </a:p>
        </p:txBody>
      </p:sp>
      <p:sp>
        <p:nvSpPr>
          <p:cNvPr id="6" name="Slide Number Placeholder 5"/>
          <p:cNvSpPr>
            <a:spLocks noGrp="1"/>
          </p:cNvSpPr>
          <p:nvPr>
            <p:ph type="sldNum" sz="quarter" idx="12"/>
          </p:nvPr>
        </p:nvSpPr>
        <p:spPr>
          <a:xfrm>
            <a:off x="10862452" y="381000"/>
            <a:ext cx="643748" cy="365125"/>
          </a:xfrm>
        </p:spPr>
        <p:txBody>
          <a:bodyPr/>
          <a:lstStyle/>
          <a:p>
            <a:fld id="{4B2F06A3-9FA9-4C08-B512-3E3B538424B9}" type="slidenum">
              <a:rPr lang="es-AR" smtClean="0"/>
              <a:t>‹Nº›</a:t>
            </a:fld>
            <a:endParaRPr lang="es-AR"/>
          </a:p>
        </p:txBody>
      </p:sp>
    </p:spTree>
    <p:extLst>
      <p:ext uri="{BB962C8B-B14F-4D97-AF65-F5344CB8AC3E}">
        <p14:creationId xmlns:p14="http://schemas.microsoft.com/office/powerpoint/2010/main" val="187033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F7ED7E2-B034-40BA-AB88-74F0508B304D}" type="datetimeFigureOut">
              <a:rPr lang="es-AR" smtClean="0"/>
              <a:t>19/3/2023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B2F06A3-9FA9-4C08-B512-3E3B538424B9}" type="slidenum">
              <a:rPr lang="es-AR" smtClean="0"/>
              <a:t>‹Nº›</a:t>
            </a:fld>
            <a:endParaRPr lang="es-AR"/>
          </a:p>
        </p:txBody>
      </p:sp>
    </p:spTree>
    <p:extLst>
      <p:ext uri="{BB962C8B-B14F-4D97-AF65-F5344CB8AC3E}">
        <p14:creationId xmlns:p14="http://schemas.microsoft.com/office/powerpoint/2010/main" val="4263959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7ED7E2-B034-40BA-AB88-74F0508B304D}" type="datetimeFigureOut">
              <a:rPr lang="es-AR" smtClean="0"/>
              <a:t>19/3/2023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B2F06A3-9FA9-4C08-B512-3E3B538424B9}" type="slidenum">
              <a:rPr lang="es-AR" smtClean="0"/>
              <a:t>‹Nº›</a:t>
            </a:fld>
            <a:endParaRPr lang="es-AR"/>
          </a:p>
        </p:txBody>
      </p:sp>
    </p:spTree>
    <p:extLst>
      <p:ext uri="{BB962C8B-B14F-4D97-AF65-F5344CB8AC3E}">
        <p14:creationId xmlns:p14="http://schemas.microsoft.com/office/powerpoint/2010/main" val="182093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F7ED7E2-B034-40BA-AB88-74F0508B304D}" type="datetimeFigureOut">
              <a:rPr lang="es-AR" smtClean="0"/>
              <a:t>19/3/2023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B2F06A3-9FA9-4C08-B512-3E3B538424B9}" type="slidenum">
              <a:rPr lang="es-AR" smtClean="0"/>
              <a:t>‹Nº›</a:t>
            </a:fld>
            <a:endParaRPr lang="es-AR"/>
          </a:p>
        </p:txBody>
      </p:sp>
    </p:spTree>
    <p:extLst>
      <p:ext uri="{BB962C8B-B14F-4D97-AF65-F5344CB8AC3E}">
        <p14:creationId xmlns:p14="http://schemas.microsoft.com/office/powerpoint/2010/main" val="14244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ED7E2-B034-40BA-AB88-74F0508B304D}" type="datetimeFigureOut">
              <a:rPr lang="es-AR" smtClean="0"/>
              <a:t>19/3/2023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B2F06A3-9FA9-4C08-B512-3E3B538424B9}" type="slidenum">
              <a:rPr lang="es-AR" smtClean="0"/>
              <a:t>‹Nº›</a:t>
            </a:fld>
            <a:endParaRPr lang="es-AR"/>
          </a:p>
        </p:txBody>
      </p:sp>
    </p:spTree>
    <p:extLst>
      <p:ext uri="{BB962C8B-B14F-4D97-AF65-F5344CB8AC3E}">
        <p14:creationId xmlns:p14="http://schemas.microsoft.com/office/powerpoint/2010/main" val="224497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F7ED7E2-B034-40BA-AB88-74F0508B304D}" type="datetimeFigureOut">
              <a:rPr lang="es-AR" smtClean="0"/>
              <a:t>19/3/2023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B2F06A3-9FA9-4C08-B512-3E3B538424B9}" type="slidenum">
              <a:rPr lang="es-AR" smtClean="0"/>
              <a:t>‹Nº›</a:t>
            </a:fld>
            <a:endParaRPr lang="es-AR"/>
          </a:p>
        </p:txBody>
      </p:sp>
    </p:spTree>
    <p:extLst>
      <p:ext uri="{BB962C8B-B14F-4D97-AF65-F5344CB8AC3E}">
        <p14:creationId xmlns:p14="http://schemas.microsoft.com/office/powerpoint/2010/main" val="293633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F7ED7E2-B034-40BA-AB88-74F0508B304D}" type="datetimeFigureOut">
              <a:rPr lang="es-AR" smtClean="0"/>
              <a:t>19/3/2023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B2F06A3-9FA9-4C08-B512-3E3B538424B9}" type="slidenum">
              <a:rPr lang="es-AR" smtClean="0"/>
              <a:t>‹Nº›</a:t>
            </a:fld>
            <a:endParaRPr lang="es-AR"/>
          </a:p>
        </p:txBody>
      </p:sp>
    </p:spTree>
    <p:extLst>
      <p:ext uri="{BB962C8B-B14F-4D97-AF65-F5344CB8AC3E}">
        <p14:creationId xmlns:p14="http://schemas.microsoft.com/office/powerpoint/2010/main" val="248734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7ED7E2-B034-40BA-AB88-74F0508B304D}" type="datetimeFigureOut">
              <a:rPr lang="es-AR" smtClean="0"/>
              <a:t>19/3/2023</a:t>
            </a:fld>
            <a:endParaRPr lang="es-A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2F06A3-9FA9-4C08-B512-3E3B538424B9}" type="slidenum">
              <a:rPr lang="es-AR" smtClean="0"/>
              <a:t>‹Nº›</a:t>
            </a:fld>
            <a:endParaRPr lang="es-AR"/>
          </a:p>
        </p:txBody>
      </p:sp>
    </p:spTree>
    <p:extLst>
      <p:ext uri="{BB962C8B-B14F-4D97-AF65-F5344CB8AC3E}">
        <p14:creationId xmlns:p14="http://schemas.microsoft.com/office/powerpoint/2010/main" val="378106954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5.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6.xml"/><Relationship Id="rId5" Type="http://schemas.openxmlformats.org/officeDocument/2006/relationships/slide" Target="slide6.xml"/><Relationship Id="rId10" Type="http://schemas.openxmlformats.org/officeDocument/2006/relationships/slide" Target="slide15.xml"/><Relationship Id="rId4" Type="http://schemas.openxmlformats.org/officeDocument/2006/relationships/slide" Target="slide4.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7718" y="1439875"/>
            <a:ext cx="8610600" cy="1293028"/>
          </a:xfrm>
        </p:spPr>
        <p:txBody>
          <a:bodyPr>
            <a:normAutofit/>
          </a:bodyPr>
          <a:lstStyle/>
          <a:p>
            <a:pPr algn="ctr"/>
            <a:r>
              <a:rPr lang="es-AR" sz="8000" dirty="0">
                <a:latin typeface="Algerian" panose="04020705040A02060702" pitchFamily="82" charset="0"/>
              </a:rPr>
              <a:t>SQL </a:t>
            </a:r>
          </a:p>
        </p:txBody>
      </p:sp>
      <p:sp>
        <p:nvSpPr>
          <p:cNvPr id="3" name="Marcador de contenido 2"/>
          <p:cNvSpPr>
            <a:spLocks noGrp="1"/>
          </p:cNvSpPr>
          <p:nvPr>
            <p:ph idx="1"/>
          </p:nvPr>
        </p:nvSpPr>
        <p:spPr>
          <a:xfrm>
            <a:off x="545756" y="3924506"/>
            <a:ext cx="10820400" cy="4024125"/>
          </a:xfrm>
        </p:spPr>
        <p:txBody>
          <a:bodyPr/>
          <a:lstStyle/>
          <a:p>
            <a:r>
              <a:rPr lang="es-AR" b="1" dirty="0"/>
              <a:t>Comisión</a:t>
            </a:r>
            <a:r>
              <a:rPr lang="es-AR" dirty="0"/>
              <a:t>: 34985</a:t>
            </a:r>
          </a:p>
          <a:p>
            <a:r>
              <a:rPr lang="es-AR" b="1" dirty="0"/>
              <a:t>Alumno</a:t>
            </a:r>
            <a:r>
              <a:rPr lang="es-AR" dirty="0"/>
              <a:t>: Ritter Agustin</a:t>
            </a:r>
          </a:p>
          <a:p>
            <a:r>
              <a:rPr lang="es-AR" b="1" dirty="0"/>
              <a:t>Días</a:t>
            </a:r>
            <a:r>
              <a:rPr lang="es-AR" dirty="0"/>
              <a:t>: Lunes y Miércoles</a:t>
            </a:r>
          </a:p>
          <a:p>
            <a:r>
              <a:rPr lang="es-AR" b="1" dirty="0"/>
              <a:t>Horario</a:t>
            </a:r>
            <a:r>
              <a:rPr lang="es-AR" dirty="0"/>
              <a:t>: 20:30 a 22:30</a:t>
            </a:r>
          </a:p>
          <a:p>
            <a:r>
              <a:rPr lang="es-AR" b="1" dirty="0"/>
              <a:t>Tutor a cargo</a:t>
            </a:r>
            <a:r>
              <a:rPr lang="es-AR" dirty="0"/>
              <a:t>: </a:t>
            </a:r>
            <a:r>
              <a:rPr lang="es-AR" dirty="0" err="1"/>
              <a:t>Yoelys</a:t>
            </a:r>
            <a:r>
              <a:rPr lang="es-AR" dirty="0"/>
              <a:t> Figueredo Padrón</a:t>
            </a:r>
          </a:p>
        </p:txBody>
      </p:sp>
    </p:spTree>
    <p:extLst>
      <p:ext uri="{BB962C8B-B14F-4D97-AF65-F5344CB8AC3E}">
        <p14:creationId xmlns:p14="http://schemas.microsoft.com/office/powerpoint/2010/main" val="1549081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FD2F6A-1C70-DDB9-FB54-30C4B817686E}"/>
              </a:ext>
            </a:extLst>
          </p:cNvPr>
          <p:cNvSpPr>
            <a:spLocks noGrp="1"/>
          </p:cNvSpPr>
          <p:nvPr>
            <p:ph type="title"/>
          </p:nvPr>
        </p:nvSpPr>
        <p:spPr>
          <a:xfrm>
            <a:off x="3302000" y="385682"/>
            <a:ext cx="8610600" cy="1293028"/>
          </a:xfrm>
        </p:spPr>
        <p:txBody>
          <a:bodyPr>
            <a:normAutofit fontScale="90000"/>
          </a:bodyPr>
          <a:lstStyle/>
          <a:p>
            <a:r>
              <a:rPr lang="es-AR" dirty="0"/>
              <a:t>Muestra de las Tablas creadas.</a:t>
            </a:r>
            <a:br>
              <a:rPr lang="es-AR" dirty="0"/>
            </a:br>
            <a:endParaRPr lang="es-AR" dirty="0"/>
          </a:p>
        </p:txBody>
      </p:sp>
      <p:pic>
        <p:nvPicPr>
          <p:cNvPr id="9" name="Imagen 8">
            <a:extLst>
              <a:ext uri="{FF2B5EF4-FFF2-40B4-BE49-F238E27FC236}">
                <a16:creationId xmlns:a16="http://schemas.microsoft.com/office/drawing/2014/main" id="{5A95AE7C-18D2-BCA6-2CCB-C65E768DE190}"/>
              </a:ext>
            </a:extLst>
          </p:cNvPr>
          <p:cNvPicPr>
            <a:picLocks noChangeAspect="1"/>
          </p:cNvPicPr>
          <p:nvPr/>
        </p:nvPicPr>
        <p:blipFill>
          <a:blip r:embed="rId2"/>
          <a:stretch>
            <a:fillRect/>
          </a:stretch>
        </p:blipFill>
        <p:spPr>
          <a:xfrm>
            <a:off x="72796" y="1032196"/>
            <a:ext cx="9478698" cy="5725324"/>
          </a:xfrm>
          <a:prstGeom prst="rect">
            <a:avLst/>
          </a:prstGeom>
        </p:spPr>
      </p:pic>
      <p:sp>
        <p:nvSpPr>
          <p:cNvPr id="10" name="CuadroTexto 9">
            <a:extLst>
              <a:ext uri="{FF2B5EF4-FFF2-40B4-BE49-F238E27FC236}">
                <a16:creationId xmlns:a16="http://schemas.microsoft.com/office/drawing/2014/main" id="{FFCD28EC-AE97-7EA5-C8CA-F7ED4F69FF25}"/>
              </a:ext>
            </a:extLst>
          </p:cNvPr>
          <p:cNvSpPr txBox="1"/>
          <p:nvPr/>
        </p:nvSpPr>
        <p:spPr>
          <a:xfrm>
            <a:off x="10554056" y="6355844"/>
            <a:ext cx="2307365" cy="253916"/>
          </a:xfrm>
          <a:prstGeom prst="rect">
            <a:avLst/>
          </a:prstGeom>
          <a:noFill/>
        </p:spPr>
        <p:txBody>
          <a:bodyPr wrap="square" rtlCol="0">
            <a:spAutoFit/>
          </a:bodyPr>
          <a:lstStyle/>
          <a:p>
            <a:r>
              <a:rPr lang="es-AR" sz="1050" dirty="0">
                <a:solidFill>
                  <a:schemeClr val="accent2"/>
                </a:solidFill>
                <a:hlinkClick r:id="rId3" action="ppaction://hlinksldjump"/>
              </a:rPr>
              <a:t>Volver al Índice</a:t>
            </a:r>
            <a:endParaRPr lang="es-AR" sz="1050" dirty="0">
              <a:solidFill>
                <a:schemeClr val="accent2"/>
              </a:solidFill>
            </a:endParaRPr>
          </a:p>
        </p:txBody>
      </p:sp>
    </p:spTree>
    <p:extLst>
      <p:ext uri="{BB962C8B-B14F-4D97-AF65-F5344CB8AC3E}">
        <p14:creationId xmlns:p14="http://schemas.microsoft.com/office/powerpoint/2010/main" val="7411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F99F38E-E0A1-45AC-784E-F41F10AFD3AD}"/>
              </a:ext>
            </a:extLst>
          </p:cNvPr>
          <p:cNvPicPr>
            <a:picLocks noChangeAspect="1"/>
          </p:cNvPicPr>
          <p:nvPr/>
        </p:nvPicPr>
        <p:blipFill>
          <a:blip r:embed="rId2"/>
          <a:stretch>
            <a:fillRect/>
          </a:stretch>
        </p:blipFill>
        <p:spPr>
          <a:xfrm>
            <a:off x="927305" y="610490"/>
            <a:ext cx="9469171" cy="5858693"/>
          </a:xfrm>
          <a:prstGeom prst="rect">
            <a:avLst/>
          </a:prstGeom>
        </p:spPr>
      </p:pic>
      <p:sp>
        <p:nvSpPr>
          <p:cNvPr id="6" name="CuadroTexto 5">
            <a:extLst>
              <a:ext uri="{FF2B5EF4-FFF2-40B4-BE49-F238E27FC236}">
                <a16:creationId xmlns:a16="http://schemas.microsoft.com/office/drawing/2014/main" id="{E4114ADA-3585-4F9E-0AA5-192C087165A5}"/>
              </a:ext>
            </a:extLst>
          </p:cNvPr>
          <p:cNvSpPr txBox="1"/>
          <p:nvPr/>
        </p:nvSpPr>
        <p:spPr>
          <a:xfrm>
            <a:off x="10554056" y="6355844"/>
            <a:ext cx="2307365" cy="253916"/>
          </a:xfrm>
          <a:prstGeom prst="rect">
            <a:avLst/>
          </a:prstGeom>
          <a:noFill/>
        </p:spPr>
        <p:txBody>
          <a:bodyPr wrap="square" rtlCol="0">
            <a:spAutoFit/>
          </a:bodyPr>
          <a:lstStyle/>
          <a:p>
            <a:r>
              <a:rPr lang="es-AR" sz="1050" dirty="0">
                <a:solidFill>
                  <a:schemeClr val="accent2"/>
                </a:solidFill>
              </a:rPr>
              <a:t>Volver al Índice</a:t>
            </a:r>
          </a:p>
        </p:txBody>
      </p:sp>
    </p:spTree>
    <p:extLst>
      <p:ext uri="{BB962C8B-B14F-4D97-AF65-F5344CB8AC3E}">
        <p14:creationId xmlns:p14="http://schemas.microsoft.com/office/powerpoint/2010/main" val="100357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A8DC250-ED4C-B6ED-9AE7-0784F842A4A1}"/>
              </a:ext>
            </a:extLst>
          </p:cNvPr>
          <p:cNvPicPr>
            <a:picLocks noChangeAspect="1"/>
          </p:cNvPicPr>
          <p:nvPr/>
        </p:nvPicPr>
        <p:blipFill>
          <a:blip r:embed="rId2"/>
          <a:stretch>
            <a:fillRect/>
          </a:stretch>
        </p:blipFill>
        <p:spPr>
          <a:xfrm>
            <a:off x="1471670" y="1463177"/>
            <a:ext cx="9507277" cy="5058481"/>
          </a:xfrm>
          <a:prstGeom prst="rect">
            <a:avLst/>
          </a:prstGeom>
        </p:spPr>
      </p:pic>
      <p:sp>
        <p:nvSpPr>
          <p:cNvPr id="6" name="CuadroTexto 5">
            <a:extLst>
              <a:ext uri="{FF2B5EF4-FFF2-40B4-BE49-F238E27FC236}">
                <a16:creationId xmlns:a16="http://schemas.microsoft.com/office/drawing/2014/main" id="{6B9E1DDD-9FE1-3E94-5569-99FE711F5456}"/>
              </a:ext>
            </a:extLst>
          </p:cNvPr>
          <p:cNvSpPr txBox="1"/>
          <p:nvPr/>
        </p:nvSpPr>
        <p:spPr>
          <a:xfrm>
            <a:off x="10978947" y="6574150"/>
            <a:ext cx="2307365" cy="253916"/>
          </a:xfrm>
          <a:prstGeom prst="rect">
            <a:avLst/>
          </a:prstGeom>
          <a:noFill/>
        </p:spPr>
        <p:txBody>
          <a:bodyPr wrap="square" rtlCol="0">
            <a:spAutoFit/>
          </a:bodyPr>
          <a:lstStyle/>
          <a:p>
            <a:r>
              <a:rPr lang="es-AR" sz="1050" dirty="0">
                <a:solidFill>
                  <a:schemeClr val="accent2"/>
                </a:solidFill>
                <a:hlinkClick r:id="rId3" action="ppaction://hlinksldjump"/>
              </a:rPr>
              <a:t>Volver al Índice</a:t>
            </a:r>
            <a:endParaRPr lang="es-AR" sz="1050" dirty="0">
              <a:solidFill>
                <a:schemeClr val="accent2"/>
              </a:solidFill>
            </a:endParaRPr>
          </a:p>
        </p:txBody>
      </p:sp>
    </p:spTree>
    <p:extLst>
      <p:ext uri="{BB962C8B-B14F-4D97-AF65-F5344CB8AC3E}">
        <p14:creationId xmlns:p14="http://schemas.microsoft.com/office/powerpoint/2010/main" val="6724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F437054-3449-FCDA-B252-FC5CE9EC666A}"/>
              </a:ext>
            </a:extLst>
          </p:cNvPr>
          <p:cNvPicPr>
            <a:picLocks noChangeAspect="1"/>
          </p:cNvPicPr>
          <p:nvPr/>
        </p:nvPicPr>
        <p:blipFill>
          <a:blip r:embed="rId2"/>
          <a:stretch>
            <a:fillRect/>
          </a:stretch>
        </p:blipFill>
        <p:spPr>
          <a:xfrm>
            <a:off x="1951910" y="522489"/>
            <a:ext cx="8288180" cy="6076891"/>
          </a:xfrm>
          <a:prstGeom prst="rect">
            <a:avLst/>
          </a:prstGeom>
        </p:spPr>
      </p:pic>
      <p:sp>
        <p:nvSpPr>
          <p:cNvPr id="6" name="CuadroTexto 5">
            <a:extLst>
              <a:ext uri="{FF2B5EF4-FFF2-40B4-BE49-F238E27FC236}">
                <a16:creationId xmlns:a16="http://schemas.microsoft.com/office/drawing/2014/main" id="{BA3008C9-B0C6-2217-9062-4E02FB30B0FF}"/>
              </a:ext>
            </a:extLst>
          </p:cNvPr>
          <p:cNvSpPr txBox="1"/>
          <p:nvPr/>
        </p:nvSpPr>
        <p:spPr>
          <a:xfrm>
            <a:off x="10554056" y="6355844"/>
            <a:ext cx="2307365" cy="253916"/>
          </a:xfrm>
          <a:prstGeom prst="rect">
            <a:avLst/>
          </a:prstGeom>
          <a:noFill/>
        </p:spPr>
        <p:txBody>
          <a:bodyPr wrap="square" rtlCol="0">
            <a:spAutoFit/>
          </a:bodyPr>
          <a:lstStyle/>
          <a:p>
            <a:r>
              <a:rPr lang="es-AR" sz="1050" dirty="0">
                <a:solidFill>
                  <a:schemeClr val="accent2"/>
                </a:solidFill>
                <a:hlinkClick r:id="rId3" action="ppaction://hlinksldjump"/>
              </a:rPr>
              <a:t>Volver al Índice</a:t>
            </a:r>
            <a:endParaRPr lang="es-AR" sz="1050" dirty="0">
              <a:solidFill>
                <a:schemeClr val="accent2"/>
              </a:solidFill>
            </a:endParaRPr>
          </a:p>
        </p:txBody>
      </p:sp>
    </p:spTree>
    <p:extLst>
      <p:ext uri="{BB962C8B-B14F-4D97-AF65-F5344CB8AC3E}">
        <p14:creationId xmlns:p14="http://schemas.microsoft.com/office/powerpoint/2010/main" val="356444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4A21D04-E578-4146-2761-B345E5F1EC8C}"/>
              </a:ext>
            </a:extLst>
          </p:cNvPr>
          <p:cNvPicPr>
            <a:picLocks noChangeAspect="1"/>
          </p:cNvPicPr>
          <p:nvPr/>
        </p:nvPicPr>
        <p:blipFill>
          <a:blip r:embed="rId2"/>
          <a:stretch>
            <a:fillRect/>
          </a:stretch>
        </p:blipFill>
        <p:spPr>
          <a:xfrm>
            <a:off x="1318546" y="2500055"/>
            <a:ext cx="9554908" cy="3686689"/>
          </a:xfrm>
          <a:prstGeom prst="rect">
            <a:avLst/>
          </a:prstGeom>
        </p:spPr>
      </p:pic>
      <p:sp>
        <p:nvSpPr>
          <p:cNvPr id="6" name="CuadroTexto 5">
            <a:extLst>
              <a:ext uri="{FF2B5EF4-FFF2-40B4-BE49-F238E27FC236}">
                <a16:creationId xmlns:a16="http://schemas.microsoft.com/office/drawing/2014/main" id="{6AF0288E-201A-8850-B0DA-97AF6DBB9D27}"/>
              </a:ext>
            </a:extLst>
          </p:cNvPr>
          <p:cNvSpPr txBox="1">
            <a:spLocks/>
          </p:cNvSpPr>
          <p:nvPr/>
        </p:nvSpPr>
        <p:spPr>
          <a:xfrm>
            <a:off x="10554056" y="6355844"/>
            <a:ext cx="2307365" cy="253916"/>
          </a:xfrm>
          <a:prstGeom prst="rect">
            <a:avLst/>
          </a:prstGeom>
          <a:noFill/>
        </p:spPr>
        <p:txBody>
          <a:bodyPr wrap="square" rtlCol="0">
            <a:spAutoFit/>
          </a:bodyPr>
          <a:lstStyle/>
          <a:p>
            <a:r>
              <a:rPr lang="es-AR" sz="1050" dirty="0">
                <a:solidFill>
                  <a:schemeClr val="accent2"/>
                </a:solidFill>
                <a:hlinkClick r:id="rId3" action="ppaction://hlinksldjump"/>
              </a:rPr>
              <a:t>Volver al Índice</a:t>
            </a:r>
            <a:endParaRPr lang="es-AR" sz="1050" dirty="0">
              <a:solidFill>
                <a:schemeClr val="accent2"/>
              </a:solidFill>
            </a:endParaRPr>
          </a:p>
        </p:txBody>
      </p:sp>
    </p:spTree>
    <p:extLst>
      <p:ext uri="{BB962C8B-B14F-4D97-AF65-F5344CB8AC3E}">
        <p14:creationId xmlns:p14="http://schemas.microsoft.com/office/powerpoint/2010/main" val="50530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83E032-DDA7-7787-F572-FB5F10162B8D}"/>
              </a:ext>
            </a:extLst>
          </p:cNvPr>
          <p:cNvSpPr>
            <a:spLocks noGrp="1"/>
          </p:cNvSpPr>
          <p:nvPr>
            <p:ph type="title"/>
          </p:nvPr>
        </p:nvSpPr>
        <p:spPr/>
        <p:txBody>
          <a:bodyPr/>
          <a:lstStyle/>
          <a:p>
            <a:r>
              <a:rPr lang="es-AR" dirty="0"/>
              <a:t>Datos de Gráficos</a:t>
            </a:r>
            <a:br>
              <a:rPr lang="es-AR" dirty="0"/>
            </a:br>
            <a:endParaRPr lang="es-AR" dirty="0"/>
          </a:p>
        </p:txBody>
      </p:sp>
      <p:sp>
        <p:nvSpPr>
          <p:cNvPr id="3" name="Marcador de contenido 2">
            <a:extLst>
              <a:ext uri="{FF2B5EF4-FFF2-40B4-BE49-F238E27FC236}">
                <a16:creationId xmlns:a16="http://schemas.microsoft.com/office/drawing/2014/main" id="{EB693E17-EE6A-08B4-EC85-794949B17148}"/>
              </a:ext>
            </a:extLst>
          </p:cNvPr>
          <p:cNvSpPr>
            <a:spLocks noGrp="1"/>
          </p:cNvSpPr>
          <p:nvPr>
            <p:ph idx="1"/>
          </p:nvPr>
        </p:nvSpPr>
        <p:spPr/>
        <p:txBody>
          <a:bodyPr/>
          <a:lstStyle/>
          <a:p>
            <a:pPr marL="0" indent="0" algn="l">
              <a:buNone/>
            </a:pPr>
            <a:r>
              <a:rPr lang="es-AR" sz="1800" dirty="0">
                <a:latin typeface="Nunito-Regular"/>
              </a:rPr>
              <a:t>Vamos a realizar una breve muestra de los datos que han sido guardados en nuestra base, los mismos contendrán datos de: </a:t>
            </a:r>
          </a:p>
          <a:p>
            <a:r>
              <a:rPr lang="es-AR" sz="1800" dirty="0">
                <a:latin typeface="Nunito-Regular"/>
              </a:rPr>
              <a:t>Tabla “ambulancia”.</a:t>
            </a:r>
          </a:p>
          <a:p>
            <a:r>
              <a:rPr lang="es-AR" sz="1800" dirty="0">
                <a:latin typeface="Nunito-Regular"/>
              </a:rPr>
              <a:t>Tabla “personal”.</a:t>
            </a:r>
          </a:p>
          <a:p>
            <a:r>
              <a:rPr lang="es-AR" sz="1800" dirty="0">
                <a:latin typeface="Nunito-Regular"/>
              </a:rPr>
              <a:t>Tabla “consultorio”.</a:t>
            </a:r>
            <a:endParaRPr lang="es-AR" dirty="0"/>
          </a:p>
        </p:txBody>
      </p:sp>
      <p:pic>
        <p:nvPicPr>
          <p:cNvPr id="5" name="Imagen 4">
            <a:extLst>
              <a:ext uri="{FF2B5EF4-FFF2-40B4-BE49-F238E27FC236}">
                <a16:creationId xmlns:a16="http://schemas.microsoft.com/office/drawing/2014/main" id="{41350017-66CC-6FB4-63EB-F8D31C00DFAF}"/>
              </a:ext>
            </a:extLst>
          </p:cNvPr>
          <p:cNvPicPr>
            <a:picLocks noChangeAspect="1"/>
          </p:cNvPicPr>
          <p:nvPr/>
        </p:nvPicPr>
        <p:blipFill>
          <a:blip r:embed="rId2"/>
          <a:stretch>
            <a:fillRect/>
          </a:stretch>
        </p:blipFill>
        <p:spPr>
          <a:xfrm>
            <a:off x="3939423" y="2631977"/>
            <a:ext cx="2495898" cy="1038370"/>
          </a:xfrm>
          <a:prstGeom prst="rect">
            <a:avLst/>
          </a:prstGeom>
        </p:spPr>
      </p:pic>
      <p:pic>
        <p:nvPicPr>
          <p:cNvPr id="7" name="Imagen 6">
            <a:extLst>
              <a:ext uri="{FF2B5EF4-FFF2-40B4-BE49-F238E27FC236}">
                <a16:creationId xmlns:a16="http://schemas.microsoft.com/office/drawing/2014/main" id="{B031659F-1A1B-AD4B-961E-D1F18C8EE565}"/>
              </a:ext>
            </a:extLst>
          </p:cNvPr>
          <p:cNvPicPr>
            <a:picLocks noChangeAspect="1"/>
          </p:cNvPicPr>
          <p:nvPr/>
        </p:nvPicPr>
        <p:blipFill>
          <a:blip r:embed="rId3"/>
          <a:stretch>
            <a:fillRect/>
          </a:stretch>
        </p:blipFill>
        <p:spPr>
          <a:xfrm>
            <a:off x="6795039" y="3110251"/>
            <a:ext cx="4952525" cy="1580091"/>
          </a:xfrm>
          <a:prstGeom prst="rect">
            <a:avLst/>
          </a:prstGeom>
        </p:spPr>
      </p:pic>
      <p:pic>
        <p:nvPicPr>
          <p:cNvPr id="9" name="Imagen 8">
            <a:extLst>
              <a:ext uri="{FF2B5EF4-FFF2-40B4-BE49-F238E27FC236}">
                <a16:creationId xmlns:a16="http://schemas.microsoft.com/office/drawing/2014/main" id="{E2FFB14B-37ED-D6F1-32B8-9B812DBF1497}"/>
              </a:ext>
            </a:extLst>
          </p:cNvPr>
          <p:cNvPicPr>
            <a:picLocks noChangeAspect="1"/>
          </p:cNvPicPr>
          <p:nvPr/>
        </p:nvPicPr>
        <p:blipFill>
          <a:blip r:embed="rId4"/>
          <a:stretch>
            <a:fillRect/>
          </a:stretch>
        </p:blipFill>
        <p:spPr>
          <a:xfrm>
            <a:off x="685800" y="4812320"/>
            <a:ext cx="6677957" cy="1076475"/>
          </a:xfrm>
          <a:prstGeom prst="rect">
            <a:avLst/>
          </a:prstGeom>
        </p:spPr>
      </p:pic>
      <p:sp>
        <p:nvSpPr>
          <p:cNvPr id="10" name="CuadroTexto 9">
            <a:extLst>
              <a:ext uri="{FF2B5EF4-FFF2-40B4-BE49-F238E27FC236}">
                <a16:creationId xmlns:a16="http://schemas.microsoft.com/office/drawing/2014/main" id="{91AA9096-6316-BC69-C02B-F1AA74E4BB90}"/>
              </a:ext>
            </a:extLst>
          </p:cNvPr>
          <p:cNvSpPr txBox="1"/>
          <p:nvPr/>
        </p:nvSpPr>
        <p:spPr>
          <a:xfrm>
            <a:off x="10554056" y="6355844"/>
            <a:ext cx="2307365" cy="253916"/>
          </a:xfrm>
          <a:prstGeom prst="rect">
            <a:avLst/>
          </a:prstGeom>
          <a:noFill/>
        </p:spPr>
        <p:txBody>
          <a:bodyPr wrap="square" rtlCol="0">
            <a:spAutoFit/>
          </a:bodyPr>
          <a:lstStyle/>
          <a:p>
            <a:r>
              <a:rPr lang="es-AR" sz="1050" dirty="0">
                <a:solidFill>
                  <a:schemeClr val="accent2"/>
                </a:solidFill>
                <a:hlinkClick r:id="rId5" action="ppaction://hlinksldjump"/>
              </a:rPr>
              <a:t>Volver al Índice</a:t>
            </a:r>
            <a:endParaRPr lang="es-AR" sz="1050" dirty="0">
              <a:solidFill>
                <a:schemeClr val="accent2"/>
              </a:solidFill>
            </a:endParaRPr>
          </a:p>
        </p:txBody>
      </p:sp>
    </p:spTree>
    <p:extLst>
      <p:ext uri="{BB962C8B-B14F-4D97-AF65-F5344CB8AC3E}">
        <p14:creationId xmlns:p14="http://schemas.microsoft.com/office/powerpoint/2010/main" val="2310746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EE321-BC54-4D4A-4794-9D84FE518E93}"/>
              </a:ext>
            </a:extLst>
          </p:cNvPr>
          <p:cNvSpPr>
            <a:spLocks noGrp="1"/>
          </p:cNvSpPr>
          <p:nvPr>
            <p:ph type="title"/>
          </p:nvPr>
        </p:nvSpPr>
        <p:spPr/>
        <p:txBody>
          <a:bodyPr/>
          <a:lstStyle/>
          <a:p>
            <a:r>
              <a:rPr lang="es-AR" dirty="0"/>
              <a:t>Informe final</a:t>
            </a:r>
          </a:p>
        </p:txBody>
      </p:sp>
      <p:sp>
        <p:nvSpPr>
          <p:cNvPr id="3" name="Marcador de contenido 2">
            <a:extLst>
              <a:ext uri="{FF2B5EF4-FFF2-40B4-BE49-F238E27FC236}">
                <a16:creationId xmlns:a16="http://schemas.microsoft.com/office/drawing/2014/main" id="{2EDCE331-BDD3-1EF1-0492-8BEFE0A2BAE5}"/>
              </a:ext>
            </a:extLst>
          </p:cNvPr>
          <p:cNvSpPr>
            <a:spLocks noGrp="1"/>
          </p:cNvSpPr>
          <p:nvPr>
            <p:ph idx="1"/>
          </p:nvPr>
        </p:nvSpPr>
        <p:spPr/>
        <p:txBody>
          <a:bodyPr/>
          <a:lstStyle/>
          <a:p>
            <a:r>
              <a:rPr lang="es-AR" dirty="0"/>
              <a:t>Como una devolución final, se pudo visualizar que hubo una mejoría en el manejo y guardado de información, brindándole un mejor servicio a los pacientes que ahora cuentan con un listado de consultorios actualizado y no repetitivo y una mejor experiencia para los empleados, tanto recepcionistas como docentes en el uso de la nueva base de datos.</a:t>
            </a:r>
          </a:p>
          <a:p>
            <a:endParaRPr lang="es-AR" dirty="0"/>
          </a:p>
          <a:p>
            <a:r>
              <a:rPr lang="es-AR" dirty="0"/>
              <a:t>También se lograron eliminar repeticiones, se pudo centralizar la información y también se logro dejar una base sencilla para que el día de mañana, las personas encargadas de trabajar en esta puedan crear o editar ciertas tablas sin ningún tipo de problema.</a:t>
            </a:r>
          </a:p>
        </p:txBody>
      </p:sp>
      <p:sp>
        <p:nvSpPr>
          <p:cNvPr id="4" name="CuadroTexto 3">
            <a:extLst>
              <a:ext uri="{FF2B5EF4-FFF2-40B4-BE49-F238E27FC236}">
                <a16:creationId xmlns:a16="http://schemas.microsoft.com/office/drawing/2014/main" id="{784A105E-9A3F-F53B-B837-3116EA8D0215}"/>
              </a:ext>
            </a:extLst>
          </p:cNvPr>
          <p:cNvSpPr txBox="1"/>
          <p:nvPr/>
        </p:nvSpPr>
        <p:spPr>
          <a:xfrm>
            <a:off x="10554056" y="6355844"/>
            <a:ext cx="2307365" cy="253916"/>
          </a:xfrm>
          <a:prstGeom prst="rect">
            <a:avLst/>
          </a:prstGeom>
          <a:noFill/>
        </p:spPr>
        <p:txBody>
          <a:bodyPr wrap="square" rtlCol="0">
            <a:spAutoFit/>
          </a:bodyPr>
          <a:lstStyle/>
          <a:p>
            <a:r>
              <a:rPr lang="es-AR" sz="1050" dirty="0">
                <a:solidFill>
                  <a:schemeClr val="accent2"/>
                </a:solidFill>
                <a:hlinkClick r:id="rId2" action="ppaction://hlinksldjump"/>
              </a:rPr>
              <a:t>Volver al Índice</a:t>
            </a:r>
            <a:endParaRPr lang="es-AR" sz="1050" dirty="0">
              <a:solidFill>
                <a:schemeClr val="accent2"/>
              </a:solidFill>
            </a:endParaRPr>
          </a:p>
        </p:txBody>
      </p:sp>
    </p:spTree>
    <p:extLst>
      <p:ext uri="{BB962C8B-B14F-4D97-AF65-F5344CB8AC3E}">
        <p14:creationId xmlns:p14="http://schemas.microsoft.com/office/powerpoint/2010/main" val="294742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B7E719-DD4A-9407-B41B-1211D142621F}"/>
              </a:ext>
            </a:extLst>
          </p:cNvPr>
          <p:cNvSpPr>
            <a:spLocks noGrp="1"/>
          </p:cNvSpPr>
          <p:nvPr>
            <p:ph type="title"/>
          </p:nvPr>
        </p:nvSpPr>
        <p:spPr/>
        <p:txBody>
          <a:bodyPr/>
          <a:lstStyle/>
          <a:p>
            <a:r>
              <a:rPr lang="es-AR" dirty="0"/>
              <a:t>Índice</a:t>
            </a:r>
          </a:p>
        </p:txBody>
      </p:sp>
      <p:sp>
        <p:nvSpPr>
          <p:cNvPr id="3" name="Marcador de contenido 2">
            <a:extLst>
              <a:ext uri="{FF2B5EF4-FFF2-40B4-BE49-F238E27FC236}">
                <a16:creationId xmlns:a16="http://schemas.microsoft.com/office/drawing/2014/main" id="{BE63F916-03B4-8A97-C4EB-5311403BD440}"/>
              </a:ext>
            </a:extLst>
          </p:cNvPr>
          <p:cNvSpPr>
            <a:spLocks noGrp="1"/>
          </p:cNvSpPr>
          <p:nvPr>
            <p:ph idx="1"/>
          </p:nvPr>
        </p:nvSpPr>
        <p:spPr/>
        <p:txBody>
          <a:bodyPr>
            <a:normAutofit lnSpcReduction="10000"/>
          </a:bodyPr>
          <a:lstStyle/>
          <a:p>
            <a:r>
              <a:rPr lang="es-AR" dirty="0">
                <a:hlinkClick r:id="rId2" action="ppaction://hlinksldjump"/>
              </a:rPr>
              <a:t>Objetivo de la consultora medica.</a:t>
            </a:r>
            <a:endParaRPr lang="es-AR" dirty="0"/>
          </a:p>
          <a:p>
            <a:r>
              <a:rPr lang="es-AR" dirty="0">
                <a:hlinkClick r:id="rId3" action="ppaction://hlinksldjump"/>
              </a:rPr>
              <a:t>DER de la consultora medica.</a:t>
            </a:r>
            <a:endParaRPr lang="es-AR" dirty="0"/>
          </a:p>
          <a:p>
            <a:r>
              <a:rPr lang="es-AR" dirty="0">
                <a:hlinkClick r:id="rId4" action="ppaction://hlinksldjump"/>
              </a:rPr>
              <a:t>Diagrama de Tablas de la consultora medica.</a:t>
            </a:r>
            <a:endParaRPr lang="es-AR" dirty="0"/>
          </a:p>
          <a:p>
            <a:r>
              <a:rPr lang="es-AR" dirty="0">
                <a:hlinkClick r:id="rId5" action="ppaction://hlinksldjump"/>
              </a:rPr>
              <a:t>Creación de Tablas Vistas.</a:t>
            </a:r>
            <a:endParaRPr lang="es-AR" dirty="0"/>
          </a:p>
          <a:p>
            <a:r>
              <a:rPr lang="es-AR" dirty="0">
                <a:hlinkClick r:id="rId6" action="ppaction://hlinksldjump"/>
              </a:rPr>
              <a:t>Agregado de Funciones.</a:t>
            </a:r>
            <a:endParaRPr lang="es-AR" dirty="0"/>
          </a:p>
          <a:p>
            <a:r>
              <a:rPr lang="es-AR" dirty="0">
                <a:hlinkClick r:id="rId7" action="ppaction://hlinksldjump"/>
              </a:rPr>
              <a:t>Store </a:t>
            </a:r>
            <a:r>
              <a:rPr lang="es-AR" dirty="0" err="1">
                <a:hlinkClick r:id="rId7" action="ppaction://hlinksldjump"/>
              </a:rPr>
              <a:t>Procedure</a:t>
            </a:r>
            <a:r>
              <a:rPr lang="es-AR" dirty="0">
                <a:hlinkClick r:id="rId7" action="ppaction://hlinksldjump"/>
              </a:rPr>
              <a:t>.</a:t>
            </a:r>
            <a:endParaRPr lang="es-AR" dirty="0"/>
          </a:p>
          <a:p>
            <a:r>
              <a:rPr lang="es-AR" dirty="0">
                <a:hlinkClick r:id="rId8" action="ppaction://hlinksldjump"/>
              </a:rPr>
              <a:t>Agregado de Triggers.</a:t>
            </a:r>
            <a:endParaRPr lang="es-AR" dirty="0"/>
          </a:p>
          <a:p>
            <a:r>
              <a:rPr lang="es-AR" dirty="0">
                <a:hlinkClick r:id="rId9" action="ppaction://hlinksldjump"/>
              </a:rPr>
              <a:t>Muestra de las Tablas creadas.</a:t>
            </a:r>
            <a:endParaRPr lang="es-AR" dirty="0"/>
          </a:p>
          <a:p>
            <a:r>
              <a:rPr lang="es-AR" dirty="0">
                <a:hlinkClick r:id="rId10" action="ppaction://hlinksldjump"/>
              </a:rPr>
              <a:t>Datos de Gráficos</a:t>
            </a:r>
            <a:endParaRPr lang="es-AR" dirty="0"/>
          </a:p>
          <a:p>
            <a:r>
              <a:rPr lang="es-AR" dirty="0">
                <a:hlinkClick r:id="rId11" action="ppaction://hlinksldjump"/>
              </a:rPr>
              <a:t>Informe Final</a:t>
            </a:r>
            <a:endParaRPr lang="es-AR" dirty="0"/>
          </a:p>
          <a:p>
            <a:endParaRPr lang="es-AR" dirty="0"/>
          </a:p>
        </p:txBody>
      </p:sp>
    </p:spTree>
    <p:extLst>
      <p:ext uri="{BB962C8B-B14F-4D97-AF65-F5344CB8AC3E}">
        <p14:creationId xmlns:p14="http://schemas.microsoft.com/office/powerpoint/2010/main" val="26629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Objetivo de la consultora medica</a:t>
            </a:r>
          </a:p>
        </p:txBody>
      </p:sp>
      <p:sp>
        <p:nvSpPr>
          <p:cNvPr id="3" name="Marcador de contenido 2"/>
          <p:cNvSpPr>
            <a:spLocks noGrp="1"/>
          </p:cNvSpPr>
          <p:nvPr>
            <p:ph idx="1"/>
          </p:nvPr>
        </p:nvSpPr>
        <p:spPr/>
        <p:txBody>
          <a:bodyPr>
            <a:normAutofit fontScale="77500" lnSpcReduction="20000"/>
          </a:bodyPr>
          <a:lstStyle/>
          <a:p>
            <a:pPr lvl="0"/>
            <a:r>
              <a:rPr lang="es-ES" dirty="0"/>
              <a:t>Un Hospital decide incursionar en el mundo de las base de datos con el objetivo de tener de manera más ordenada la información que se maneja, recordemos que la información es poder, y de esta manera obtener informes con sobre cuáles son los hospitales disponibles a través de una grilla almacenada, guardar información de proveedores y de pacientes, conocer cuál es su equipo de trabajo, profesionales y no profesionales, con cuantas salas cuenta, entre otras cosas. </a:t>
            </a:r>
          </a:p>
          <a:p>
            <a:pPr lvl="0"/>
            <a:r>
              <a:rPr lang="es-ES" dirty="0"/>
              <a:t>Sumado a esto, las constantes perdidas de información debido al uso de Excel donde se guardaban los datos, generaba una pérdida de tiempo muy importante, un disgusto en los pacientes que se acercaban para ser atendidos en la entidad, una desconfianza en los proveedores que sentían que sus datos no eran celosamente guardados sino que se podían perder muy fácilmente. </a:t>
            </a:r>
          </a:p>
          <a:p>
            <a:pPr lvl="0"/>
            <a:r>
              <a:rPr lang="es-ES" dirty="0"/>
              <a:t>Además, al ser una entidad que maneja datos sensibles de las personas, se tiene que tener un mayor cuidado a la hora de decidir dónde y cómo alojar dicha información. </a:t>
            </a:r>
          </a:p>
          <a:p>
            <a:pPr lvl="0"/>
            <a:r>
              <a:rPr lang="es-ES" dirty="0"/>
              <a:t>Se comunican con nosotros debido a la necesidad de crear una base de datos donde depositar la información de las reservas, el tipo de turnos, lugares de atenciones disponibles y profesionales a disposición, entre otras cosas. </a:t>
            </a:r>
          </a:p>
          <a:p>
            <a:pPr lvl="0"/>
            <a:r>
              <a:rPr lang="es-ES" dirty="0"/>
              <a:t>Nosotros brindaremos un Diagrama Entidad de Relación, junto a un ejemplo de las tablas en Excel y las tablas en MYSQL para que el cliente pueda apreciar la idea que tenemos en base a sus necesidades y poder llegar al objetivo final de la manera más óptima.</a:t>
            </a:r>
            <a:endParaRPr lang="es-AR" dirty="0"/>
          </a:p>
        </p:txBody>
      </p:sp>
      <p:sp>
        <p:nvSpPr>
          <p:cNvPr id="4" name="CuadroTexto 3">
            <a:extLst>
              <a:ext uri="{FF2B5EF4-FFF2-40B4-BE49-F238E27FC236}">
                <a16:creationId xmlns:a16="http://schemas.microsoft.com/office/drawing/2014/main" id="{9D48F6ED-572A-A54D-73E9-6213CEC26315}"/>
              </a:ext>
            </a:extLst>
          </p:cNvPr>
          <p:cNvSpPr txBox="1"/>
          <p:nvPr/>
        </p:nvSpPr>
        <p:spPr>
          <a:xfrm>
            <a:off x="10554056" y="6355844"/>
            <a:ext cx="2307365" cy="253916"/>
          </a:xfrm>
          <a:prstGeom prst="rect">
            <a:avLst/>
          </a:prstGeom>
          <a:noFill/>
        </p:spPr>
        <p:txBody>
          <a:bodyPr wrap="square" rtlCol="0">
            <a:spAutoFit/>
          </a:bodyPr>
          <a:lstStyle/>
          <a:p>
            <a:r>
              <a:rPr lang="es-AR" sz="1050" dirty="0">
                <a:solidFill>
                  <a:schemeClr val="accent2"/>
                </a:solidFill>
                <a:hlinkClick r:id="rId2" action="ppaction://hlinksldjump"/>
              </a:rPr>
              <a:t>Volver al Índice</a:t>
            </a:r>
            <a:endParaRPr lang="es-AR" sz="1050" dirty="0">
              <a:solidFill>
                <a:schemeClr val="accent2"/>
              </a:solidFill>
            </a:endParaRPr>
          </a:p>
        </p:txBody>
      </p:sp>
    </p:spTree>
    <p:extLst>
      <p:ext uri="{BB962C8B-B14F-4D97-AF65-F5344CB8AC3E}">
        <p14:creationId xmlns:p14="http://schemas.microsoft.com/office/powerpoint/2010/main" val="3183372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D305E-AA0B-9C46-168A-D5778B524995}"/>
              </a:ext>
            </a:extLst>
          </p:cNvPr>
          <p:cNvSpPr>
            <a:spLocks noGrp="1"/>
          </p:cNvSpPr>
          <p:nvPr>
            <p:ph type="title"/>
          </p:nvPr>
        </p:nvSpPr>
        <p:spPr>
          <a:xfrm>
            <a:off x="-92364" y="237900"/>
            <a:ext cx="11506200" cy="1293028"/>
          </a:xfrm>
        </p:spPr>
        <p:txBody>
          <a:bodyPr>
            <a:normAutofit/>
          </a:bodyPr>
          <a:lstStyle/>
          <a:p>
            <a:r>
              <a:rPr lang="es-AR" sz="2000" dirty="0"/>
              <a:t>Diagrama de Tablas de la consultora medica.</a:t>
            </a:r>
            <a:br>
              <a:rPr lang="es-AR" sz="2000" dirty="0"/>
            </a:br>
            <a:endParaRPr lang="es-AR" sz="2000" dirty="0"/>
          </a:p>
        </p:txBody>
      </p:sp>
      <p:pic>
        <p:nvPicPr>
          <p:cNvPr id="5" name="Imagen 4">
            <a:extLst>
              <a:ext uri="{FF2B5EF4-FFF2-40B4-BE49-F238E27FC236}">
                <a16:creationId xmlns:a16="http://schemas.microsoft.com/office/drawing/2014/main" id="{DA4F2B06-19A7-F043-ABCF-4D61C933EBCC}"/>
              </a:ext>
            </a:extLst>
          </p:cNvPr>
          <p:cNvPicPr>
            <a:picLocks noChangeAspect="1"/>
          </p:cNvPicPr>
          <p:nvPr/>
        </p:nvPicPr>
        <p:blipFill>
          <a:blip r:embed="rId2"/>
          <a:stretch>
            <a:fillRect/>
          </a:stretch>
        </p:blipFill>
        <p:spPr>
          <a:xfrm>
            <a:off x="1131970" y="884414"/>
            <a:ext cx="9735909" cy="5877745"/>
          </a:xfrm>
          <a:prstGeom prst="rect">
            <a:avLst/>
          </a:prstGeom>
        </p:spPr>
      </p:pic>
      <p:sp>
        <p:nvSpPr>
          <p:cNvPr id="6" name="CuadroTexto 5">
            <a:extLst>
              <a:ext uri="{FF2B5EF4-FFF2-40B4-BE49-F238E27FC236}">
                <a16:creationId xmlns:a16="http://schemas.microsoft.com/office/drawing/2014/main" id="{30E38103-F9BA-FAE9-50B2-7AB44595B76C}"/>
              </a:ext>
            </a:extLst>
          </p:cNvPr>
          <p:cNvSpPr txBox="1"/>
          <p:nvPr/>
        </p:nvSpPr>
        <p:spPr>
          <a:xfrm>
            <a:off x="10938530" y="6508243"/>
            <a:ext cx="2307365" cy="253916"/>
          </a:xfrm>
          <a:prstGeom prst="rect">
            <a:avLst/>
          </a:prstGeom>
          <a:noFill/>
        </p:spPr>
        <p:txBody>
          <a:bodyPr wrap="square" rtlCol="0">
            <a:spAutoFit/>
          </a:bodyPr>
          <a:lstStyle/>
          <a:p>
            <a:r>
              <a:rPr lang="es-AR" sz="1050" dirty="0">
                <a:solidFill>
                  <a:schemeClr val="accent2"/>
                </a:solidFill>
                <a:hlinkClick r:id="rId3" action="ppaction://hlinksldjump"/>
              </a:rPr>
              <a:t>Volver al Índice</a:t>
            </a:r>
            <a:endParaRPr lang="es-AR" sz="1050" dirty="0">
              <a:solidFill>
                <a:schemeClr val="accent2"/>
              </a:solidFill>
            </a:endParaRPr>
          </a:p>
        </p:txBody>
      </p:sp>
    </p:spTree>
    <p:extLst>
      <p:ext uri="{BB962C8B-B14F-4D97-AF65-F5344CB8AC3E}">
        <p14:creationId xmlns:p14="http://schemas.microsoft.com/office/powerpoint/2010/main" val="374833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84227" y="0"/>
            <a:ext cx="8696080" cy="1958547"/>
          </a:xfrm>
        </p:spPr>
        <p:txBody>
          <a:bodyPr>
            <a:normAutofit/>
          </a:bodyPr>
          <a:lstStyle/>
          <a:p>
            <a:r>
              <a:rPr lang="es-AR" sz="2400" dirty="0"/>
              <a:t>Diagrama DER de la consultora medica.</a:t>
            </a:r>
            <a:br>
              <a:rPr lang="es-AR" sz="2400" dirty="0"/>
            </a:br>
            <a:endParaRPr lang="es-AR" sz="2400" dirty="0"/>
          </a:p>
        </p:txBody>
      </p:sp>
      <p:pic>
        <p:nvPicPr>
          <p:cNvPr id="5" name="Imagen 4">
            <a:extLst>
              <a:ext uri="{FF2B5EF4-FFF2-40B4-BE49-F238E27FC236}">
                <a16:creationId xmlns:a16="http://schemas.microsoft.com/office/drawing/2014/main" id="{382B221D-21CE-6B71-DF14-1F7DBC1AB1B9}"/>
              </a:ext>
            </a:extLst>
          </p:cNvPr>
          <p:cNvPicPr>
            <a:picLocks noChangeAspect="1"/>
          </p:cNvPicPr>
          <p:nvPr/>
        </p:nvPicPr>
        <p:blipFill>
          <a:blip r:embed="rId2"/>
          <a:stretch>
            <a:fillRect/>
          </a:stretch>
        </p:blipFill>
        <p:spPr>
          <a:xfrm>
            <a:off x="-119816" y="1047724"/>
            <a:ext cx="10750870" cy="5930350"/>
          </a:xfrm>
          <a:prstGeom prst="rect">
            <a:avLst/>
          </a:prstGeom>
        </p:spPr>
      </p:pic>
      <p:sp>
        <p:nvSpPr>
          <p:cNvPr id="6" name="CuadroTexto 5">
            <a:extLst>
              <a:ext uri="{FF2B5EF4-FFF2-40B4-BE49-F238E27FC236}">
                <a16:creationId xmlns:a16="http://schemas.microsoft.com/office/drawing/2014/main" id="{F4264049-7D5B-24B2-C25F-7A4A9788F7F6}"/>
              </a:ext>
            </a:extLst>
          </p:cNvPr>
          <p:cNvSpPr txBox="1"/>
          <p:nvPr/>
        </p:nvSpPr>
        <p:spPr>
          <a:xfrm>
            <a:off x="10759155" y="6424210"/>
            <a:ext cx="2307365" cy="253916"/>
          </a:xfrm>
          <a:prstGeom prst="rect">
            <a:avLst/>
          </a:prstGeom>
          <a:noFill/>
        </p:spPr>
        <p:txBody>
          <a:bodyPr wrap="square" rtlCol="0">
            <a:spAutoFit/>
          </a:bodyPr>
          <a:lstStyle/>
          <a:p>
            <a:r>
              <a:rPr lang="es-AR" sz="1050" dirty="0">
                <a:solidFill>
                  <a:schemeClr val="accent2"/>
                </a:solidFill>
                <a:hlinkClick r:id="rId3" action="ppaction://hlinksldjump"/>
              </a:rPr>
              <a:t>Volver al Índice</a:t>
            </a:r>
            <a:endParaRPr lang="es-AR" sz="1050" dirty="0">
              <a:solidFill>
                <a:schemeClr val="accent2"/>
              </a:solidFill>
            </a:endParaRPr>
          </a:p>
        </p:txBody>
      </p:sp>
    </p:spTree>
    <p:extLst>
      <p:ext uri="{BB962C8B-B14F-4D97-AF65-F5344CB8AC3E}">
        <p14:creationId xmlns:p14="http://schemas.microsoft.com/office/powerpoint/2010/main" val="1412231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002D76-EB83-4C3F-E038-6624B94CB8C8}"/>
              </a:ext>
            </a:extLst>
          </p:cNvPr>
          <p:cNvSpPr>
            <a:spLocks noGrp="1"/>
          </p:cNvSpPr>
          <p:nvPr>
            <p:ph type="title"/>
          </p:nvPr>
        </p:nvSpPr>
        <p:spPr/>
        <p:txBody>
          <a:bodyPr/>
          <a:lstStyle/>
          <a:p>
            <a:r>
              <a:rPr lang="es-AR" dirty="0"/>
              <a:t>Creación de Tablas Vistas.</a:t>
            </a:r>
            <a:br>
              <a:rPr lang="es-AR" dirty="0"/>
            </a:br>
            <a:endParaRPr lang="es-AR" dirty="0"/>
          </a:p>
        </p:txBody>
      </p:sp>
      <p:pic>
        <p:nvPicPr>
          <p:cNvPr id="5" name="Marcador de contenido 4">
            <a:extLst>
              <a:ext uri="{FF2B5EF4-FFF2-40B4-BE49-F238E27FC236}">
                <a16:creationId xmlns:a16="http://schemas.microsoft.com/office/drawing/2014/main" id="{74AA4091-2930-649D-CBF7-EDD380113698}"/>
              </a:ext>
            </a:extLst>
          </p:cNvPr>
          <p:cNvPicPr>
            <a:picLocks noGrp="1" noChangeAspect="1"/>
          </p:cNvPicPr>
          <p:nvPr>
            <p:ph idx="1"/>
          </p:nvPr>
        </p:nvPicPr>
        <p:blipFill>
          <a:blip r:embed="rId2"/>
          <a:stretch>
            <a:fillRect/>
          </a:stretch>
        </p:blipFill>
        <p:spPr>
          <a:xfrm>
            <a:off x="8701106" y="2349321"/>
            <a:ext cx="3371969" cy="2887697"/>
          </a:xfrm>
        </p:spPr>
      </p:pic>
      <p:sp>
        <p:nvSpPr>
          <p:cNvPr id="6" name="CuadroTexto 5">
            <a:extLst>
              <a:ext uri="{FF2B5EF4-FFF2-40B4-BE49-F238E27FC236}">
                <a16:creationId xmlns:a16="http://schemas.microsoft.com/office/drawing/2014/main" id="{20D87BDC-9804-EEE7-24EE-DF0046193151}"/>
              </a:ext>
            </a:extLst>
          </p:cNvPr>
          <p:cNvSpPr txBox="1"/>
          <p:nvPr/>
        </p:nvSpPr>
        <p:spPr>
          <a:xfrm>
            <a:off x="333286" y="1760434"/>
            <a:ext cx="7639940" cy="3970318"/>
          </a:xfrm>
          <a:prstGeom prst="rect">
            <a:avLst/>
          </a:prstGeom>
          <a:noFill/>
        </p:spPr>
        <p:txBody>
          <a:bodyPr wrap="square" rtlCol="0">
            <a:spAutoFit/>
          </a:bodyPr>
          <a:lstStyle/>
          <a:p>
            <a:pPr algn="l"/>
            <a:r>
              <a:rPr lang="es-ES" sz="1800" b="0" i="0" u="none" strike="noStrike" baseline="0" dirty="0">
                <a:latin typeface="Nunito-Regular"/>
              </a:rPr>
              <a:t>Se crearon siete tablas vistas con el objetivo de poder obtener los datos </a:t>
            </a:r>
            <a:r>
              <a:rPr lang="es-ES" dirty="0">
                <a:latin typeface="Nunito-Regular"/>
              </a:rPr>
              <a:t>de, en este caso, ambulancias, doctores, obras social, personal, proveedores, recepcionistas, y reservas que se tienen guardados en nuestro sistema, la información será mas detallada y sin datos innecesarios. </a:t>
            </a:r>
            <a:endParaRPr lang="es-AR" sz="1800" b="0" i="0" u="none" strike="noStrike" baseline="0" dirty="0">
              <a:latin typeface="Nunito-Regular"/>
            </a:endParaRPr>
          </a:p>
          <a:p>
            <a:pPr algn="l"/>
            <a:endParaRPr lang="es-AR" dirty="0">
              <a:latin typeface="Nunito-Regular"/>
            </a:endParaRPr>
          </a:p>
          <a:p>
            <a:pPr algn="l"/>
            <a:r>
              <a:rPr lang="es-AR" sz="1800" b="0" i="0" u="none" strike="noStrike" baseline="0" dirty="0">
                <a:latin typeface="Nunito-Regular"/>
              </a:rPr>
              <a:t>Las mismas son:</a:t>
            </a:r>
            <a:endParaRPr lang="es-AR" dirty="0">
              <a:latin typeface="Nunito-Regular"/>
            </a:endParaRPr>
          </a:p>
          <a:p>
            <a:pPr marL="285750" indent="-285750" algn="l">
              <a:buFont typeface="Arial" panose="020B0604020202020204" pitchFamily="34" charset="0"/>
              <a:buChar char="•"/>
            </a:pPr>
            <a:r>
              <a:rPr lang="es-AR" dirty="0" err="1">
                <a:latin typeface="Nunito-Regular"/>
              </a:rPr>
              <a:t>ambulancia_vista</a:t>
            </a:r>
            <a:endParaRPr lang="es-AR" dirty="0">
              <a:latin typeface="Nunito-Regular"/>
            </a:endParaRPr>
          </a:p>
          <a:p>
            <a:pPr marL="285750" indent="-285750" algn="l">
              <a:buFont typeface="Arial" panose="020B0604020202020204" pitchFamily="34" charset="0"/>
              <a:buChar char="•"/>
            </a:pPr>
            <a:r>
              <a:rPr lang="es-AR" dirty="0" err="1">
                <a:latin typeface="Nunito-Regular"/>
              </a:rPr>
              <a:t>datos_doctor</a:t>
            </a:r>
            <a:endParaRPr lang="es-AR" dirty="0">
              <a:latin typeface="Nunito-Regular"/>
            </a:endParaRPr>
          </a:p>
          <a:p>
            <a:pPr marL="285750" indent="-285750" algn="l">
              <a:buFont typeface="Arial" panose="020B0604020202020204" pitchFamily="34" charset="0"/>
              <a:buChar char="•"/>
            </a:pPr>
            <a:r>
              <a:rPr lang="es-AR" dirty="0" err="1">
                <a:latin typeface="Nunito-Regular"/>
              </a:rPr>
              <a:t>datos_recepcionista</a:t>
            </a:r>
            <a:endParaRPr lang="es-AR" dirty="0">
              <a:latin typeface="Nunito-Regular"/>
            </a:endParaRPr>
          </a:p>
          <a:p>
            <a:pPr marL="285750" indent="-285750" algn="l">
              <a:buFont typeface="Arial" panose="020B0604020202020204" pitchFamily="34" charset="0"/>
              <a:buChar char="•"/>
            </a:pPr>
            <a:r>
              <a:rPr lang="es-AR" dirty="0" err="1">
                <a:latin typeface="Nunito-Regular"/>
              </a:rPr>
              <a:t>obra_social_cargadas</a:t>
            </a:r>
            <a:endParaRPr lang="es-AR" dirty="0">
              <a:latin typeface="Nunito-Regular"/>
            </a:endParaRPr>
          </a:p>
          <a:p>
            <a:pPr marL="285750" indent="-285750" algn="l">
              <a:buFont typeface="Arial" panose="020B0604020202020204" pitchFamily="34" charset="0"/>
              <a:buChar char="•"/>
            </a:pPr>
            <a:r>
              <a:rPr lang="es-AR" dirty="0" err="1">
                <a:latin typeface="Nunito-Regular"/>
              </a:rPr>
              <a:t>personal_vista</a:t>
            </a:r>
            <a:endParaRPr lang="es-AR" dirty="0">
              <a:latin typeface="Nunito-Regular"/>
            </a:endParaRPr>
          </a:p>
          <a:p>
            <a:pPr marL="285750" indent="-285750" algn="l">
              <a:buFont typeface="Arial" panose="020B0604020202020204" pitchFamily="34" charset="0"/>
              <a:buChar char="•"/>
            </a:pPr>
            <a:r>
              <a:rPr lang="es-AR" dirty="0" err="1">
                <a:latin typeface="Nunito-Regular"/>
              </a:rPr>
              <a:t>proveedor_vista</a:t>
            </a:r>
            <a:endParaRPr lang="es-AR" dirty="0">
              <a:latin typeface="Nunito-Regular"/>
            </a:endParaRPr>
          </a:p>
          <a:p>
            <a:pPr marL="285750" indent="-285750" algn="l">
              <a:buFont typeface="Arial" panose="020B0604020202020204" pitchFamily="34" charset="0"/>
              <a:buChar char="•"/>
            </a:pPr>
            <a:r>
              <a:rPr lang="es-AR" dirty="0" err="1">
                <a:latin typeface="Nunito-Regular"/>
              </a:rPr>
              <a:t>recepcionista_vista</a:t>
            </a:r>
            <a:endParaRPr lang="es-AR" dirty="0">
              <a:latin typeface="Nunito-Regular"/>
            </a:endParaRPr>
          </a:p>
        </p:txBody>
      </p:sp>
      <p:sp>
        <p:nvSpPr>
          <p:cNvPr id="7" name="CuadroTexto 6">
            <a:hlinkClick r:id="rId3" action="ppaction://hlinksldjump"/>
            <a:extLst>
              <a:ext uri="{FF2B5EF4-FFF2-40B4-BE49-F238E27FC236}">
                <a16:creationId xmlns:a16="http://schemas.microsoft.com/office/drawing/2014/main" id="{5F51254D-FF83-C0BB-11C1-56AE674602E4}"/>
              </a:ext>
            </a:extLst>
          </p:cNvPr>
          <p:cNvSpPr txBox="1"/>
          <p:nvPr/>
        </p:nvSpPr>
        <p:spPr>
          <a:xfrm>
            <a:off x="10554056" y="6355844"/>
            <a:ext cx="2307365" cy="253916"/>
          </a:xfrm>
          <a:prstGeom prst="rect">
            <a:avLst/>
          </a:prstGeom>
          <a:noFill/>
        </p:spPr>
        <p:txBody>
          <a:bodyPr wrap="square" rtlCol="0">
            <a:spAutoFit/>
          </a:bodyPr>
          <a:lstStyle/>
          <a:p>
            <a:r>
              <a:rPr lang="es-AR" sz="1050" dirty="0">
                <a:solidFill>
                  <a:schemeClr val="accent2"/>
                </a:solidFill>
              </a:rPr>
              <a:t>Volver al Índice</a:t>
            </a:r>
          </a:p>
        </p:txBody>
      </p:sp>
    </p:spTree>
    <p:extLst>
      <p:ext uri="{BB962C8B-B14F-4D97-AF65-F5344CB8AC3E}">
        <p14:creationId xmlns:p14="http://schemas.microsoft.com/office/powerpoint/2010/main" val="2072922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2B50A-E355-0456-3021-8D5AF3B91CF9}"/>
              </a:ext>
            </a:extLst>
          </p:cNvPr>
          <p:cNvSpPr>
            <a:spLocks noGrp="1"/>
          </p:cNvSpPr>
          <p:nvPr>
            <p:ph type="title"/>
          </p:nvPr>
        </p:nvSpPr>
        <p:spPr/>
        <p:txBody>
          <a:bodyPr/>
          <a:lstStyle/>
          <a:p>
            <a:r>
              <a:rPr lang="es-AR" dirty="0"/>
              <a:t>Agregado de Funciones.</a:t>
            </a:r>
            <a:br>
              <a:rPr lang="es-AR" dirty="0"/>
            </a:br>
            <a:endParaRPr lang="es-AR" dirty="0"/>
          </a:p>
        </p:txBody>
      </p:sp>
      <p:sp>
        <p:nvSpPr>
          <p:cNvPr id="3" name="Marcador de contenido 2">
            <a:extLst>
              <a:ext uri="{FF2B5EF4-FFF2-40B4-BE49-F238E27FC236}">
                <a16:creationId xmlns:a16="http://schemas.microsoft.com/office/drawing/2014/main" id="{42456663-3FFE-7086-B755-8285C20FA718}"/>
              </a:ext>
            </a:extLst>
          </p:cNvPr>
          <p:cNvSpPr>
            <a:spLocks noGrp="1"/>
          </p:cNvSpPr>
          <p:nvPr>
            <p:ph idx="1"/>
          </p:nvPr>
        </p:nvSpPr>
        <p:spPr>
          <a:xfrm>
            <a:off x="685800" y="2194560"/>
            <a:ext cx="8938491" cy="3652058"/>
          </a:xfrm>
        </p:spPr>
        <p:txBody>
          <a:bodyPr>
            <a:normAutofit lnSpcReduction="10000"/>
          </a:bodyPr>
          <a:lstStyle/>
          <a:p>
            <a:pPr marL="0" indent="0" algn="l">
              <a:buNone/>
            </a:pPr>
            <a:r>
              <a:rPr lang="es-ES" sz="1800" b="0" i="0" u="none" strike="noStrike" baseline="0" dirty="0">
                <a:latin typeface="Nunito-Regular"/>
              </a:rPr>
              <a:t>Se agregaron dos funciones, las mismas son: </a:t>
            </a:r>
          </a:p>
          <a:p>
            <a:r>
              <a:rPr lang="es-ES" sz="1800" dirty="0">
                <a:latin typeface="Nunito-Regular"/>
              </a:rPr>
              <a:t>“Bienvenida” = </a:t>
            </a:r>
            <a:r>
              <a:rPr lang="es-ES" sz="1800" b="0" i="0" u="none" strike="noStrike" baseline="0" dirty="0">
                <a:latin typeface="Nunito-Regular"/>
              </a:rPr>
              <a:t>La primer función nos va a permitir brindar un mensaje donde se realiza una confirmación del ingreso de datos del paciente en nuestra base de datos: </a:t>
            </a:r>
          </a:p>
          <a:p>
            <a:endParaRPr lang="es-ES" sz="1800" b="0" i="0" u="none" strike="noStrike" baseline="0" dirty="0">
              <a:latin typeface="Nunito-Regular"/>
            </a:endParaRPr>
          </a:p>
          <a:p>
            <a:r>
              <a:rPr lang="es-ES" sz="1800" b="0" i="0" u="none" strike="noStrike" baseline="0" dirty="0">
                <a:latin typeface="Nunito-Regular"/>
              </a:rPr>
              <a:t>“</a:t>
            </a:r>
            <a:r>
              <a:rPr lang="es-ES" sz="1800" b="0" i="0" u="none" strike="noStrike" baseline="0" dirty="0" err="1">
                <a:latin typeface="Nunito-Regular"/>
              </a:rPr>
              <a:t>Juntar_Nombres</a:t>
            </a:r>
            <a:r>
              <a:rPr lang="es-ES" sz="1800" b="0" i="0" u="none" strike="noStrike" baseline="0" dirty="0">
                <a:latin typeface="Nunito-Regular"/>
              </a:rPr>
              <a:t>” = Esta segunda función, nos va a permitir unir los datos del personal, mas específicamente el nombre y el apellido de la persona que se encuentra registrada en nuestra base: </a:t>
            </a:r>
          </a:p>
          <a:p>
            <a:endParaRPr lang="es-ES" sz="1800" dirty="0">
              <a:latin typeface="Nunito-Regular"/>
            </a:endParaRPr>
          </a:p>
          <a:p>
            <a:pPr marL="0" indent="0">
              <a:buNone/>
            </a:pPr>
            <a:r>
              <a:rPr lang="es-ES" sz="1800" dirty="0">
                <a:latin typeface="Nunito-Regular"/>
              </a:rPr>
              <a:t>No se opto por crear bases relacionada con calculo de precios y demás, porque en este hospital se pedía mas retención de información en cuanto a pacientes, reservas, doctores, lugares, entre otros.</a:t>
            </a:r>
          </a:p>
          <a:p>
            <a:pPr marL="0" indent="0">
              <a:buNone/>
            </a:pPr>
            <a:endParaRPr lang="es-ES" sz="1800" b="0" i="0" u="none" strike="noStrike" baseline="0" dirty="0">
              <a:latin typeface="Nunito-Regular"/>
            </a:endParaRPr>
          </a:p>
        </p:txBody>
      </p:sp>
      <p:pic>
        <p:nvPicPr>
          <p:cNvPr id="5" name="Imagen 4">
            <a:extLst>
              <a:ext uri="{FF2B5EF4-FFF2-40B4-BE49-F238E27FC236}">
                <a16:creationId xmlns:a16="http://schemas.microsoft.com/office/drawing/2014/main" id="{93E99EC3-667A-5897-784F-51F4A398E264}"/>
              </a:ext>
            </a:extLst>
          </p:cNvPr>
          <p:cNvPicPr>
            <a:picLocks noChangeAspect="1"/>
          </p:cNvPicPr>
          <p:nvPr/>
        </p:nvPicPr>
        <p:blipFill>
          <a:blip r:embed="rId2"/>
          <a:stretch>
            <a:fillRect/>
          </a:stretch>
        </p:blipFill>
        <p:spPr>
          <a:xfrm>
            <a:off x="9250661" y="2865013"/>
            <a:ext cx="2959368" cy="1935587"/>
          </a:xfrm>
          <a:prstGeom prst="rect">
            <a:avLst/>
          </a:prstGeom>
        </p:spPr>
      </p:pic>
      <p:pic>
        <p:nvPicPr>
          <p:cNvPr id="8" name="Imagen 7">
            <a:extLst>
              <a:ext uri="{FF2B5EF4-FFF2-40B4-BE49-F238E27FC236}">
                <a16:creationId xmlns:a16="http://schemas.microsoft.com/office/drawing/2014/main" id="{89BBE5C0-C677-BFAB-E85E-7EE1BFEB4778}"/>
              </a:ext>
            </a:extLst>
          </p:cNvPr>
          <p:cNvPicPr>
            <a:picLocks noChangeAspect="1"/>
          </p:cNvPicPr>
          <p:nvPr/>
        </p:nvPicPr>
        <p:blipFill>
          <a:blip r:embed="rId3"/>
          <a:stretch>
            <a:fillRect/>
          </a:stretch>
        </p:blipFill>
        <p:spPr>
          <a:xfrm>
            <a:off x="4990094" y="4210013"/>
            <a:ext cx="1247949" cy="352474"/>
          </a:xfrm>
          <a:prstGeom prst="rect">
            <a:avLst/>
          </a:prstGeom>
        </p:spPr>
      </p:pic>
      <p:pic>
        <p:nvPicPr>
          <p:cNvPr id="10" name="Imagen 9">
            <a:extLst>
              <a:ext uri="{FF2B5EF4-FFF2-40B4-BE49-F238E27FC236}">
                <a16:creationId xmlns:a16="http://schemas.microsoft.com/office/drawing/2014/main" id="{965344FD-2A79-6655-A366-2C48A2B27FA4}"/>
              </a:ext>
            </a:extLst>
          </p:cNvPr>
          <p:cNvPicPr>
            <a:picLocks noChangeAspect="1"/>
          </p:cNvPicPr>
          <p:nvPr/>
        </p:nvPicPr>
        <p:blipFill>
          <a:blip r:embed="rId4"/>
          <a:stretch>
            <a:fillRect/>
          </a:stretch>
        </p:blipFill>
        <p:spPr>
          <a:xfrm>
            <a:off x="1740356" y="3157031"/>
            <a:ext cx="4591691" cy="371527"/>
          </a:xfrm>
          <a:prstGeom prst="rect">
            <a:avLst/>
          </a:prstGeom>
        </p:spPr>
      </p:pic>
      <p:sp>
        <p:nvSpPr>
          <p:cNvPr id="11" name="CuadroTexto 10">
            <a:extLst>
              <a:ext uri="{FF2B5EF4-FFF2-40B4-BE49-F238E27FC236}">
                <a16:creationId xmlns:a16="http://schemas.microsoft.com/office/drawing/2014/main" id="{0E905DA1-4A64-AD0F-0A65-00BC8CDAFBC2}"/>
              </a:ext>
            </a:extLst>
          </p:cNvPr>
          <p:cNvSpPr txBox="1"/>
          <p:nvPr/>
        </p:nvSpPr>
        <p:spPr>
          <a:xfrm>
            <a:off x="10554056" y="6355844"/>
            <a:ext cx="2307365" cy="253916"/>
          </a:xfrm>
          <a:prstGeom prst="rect">
            <a:avLst/>
          </a:prstGeom>
          <a:noFill/>
        </p:spPr>
        <p:txBody>
          <a:bodyPr wrap="square" rtlCol="0">
            <a:spAutoFit/>
          </a:bodyPr>
          <a:lstStyle/>
          <a:p>
            <a:r>
              <a:rPr lang="es-AR" sz="1050" dirty="0">
                <a:solidFill>
                  <a:schemeClr val="accent2"/>
                </a:solidFill>
                <a:hlinkClick r:id="rId5" action="ppaction://hlinksldjump"/>
              </a:rPr>
              <a:t>Volver al Índice</a:t>
            </a:r>
            <a:endParaRPr lang="es-AR" sz="1050" dirty="0">
              <a:solidFill>
                <a:schemeClr val="accent2"/>
              </a:solidFill>
            </a:endParaRPr>
          </a:p>
        </p:txBody>
      </p:sp>
    </p:spTree>
    <p:extLst>
      <p:ext uri="{BB962C8B-B14F-4D97-AF65-F5344CB8AC3E}">
        <p14:creationId xmlns:p14="http://schemas.microsoft.com/office/powerpoint/2010/main" val="86839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02E3F-60DD-E1C3-4E41-CCF0323EEE39}"/>
              </a:ext>
            </a:extLst>
          </p:cNvPr>
          <p:cNvSpPr>
            <a:spLocks noGrp="1"/>
          </p:cNvSpPr>
          <p:nvPr>
            <p:ph type="title"/>
          </p:nvPr>
        </p:nvSpPr>
        <p:spPr>
          <a:xfrm>
            <a:off x="3329709" y="357973"/>
            <a:ext cx="8610600" cy="1293028"/>
          </a:xfrm>
        </p:spPr>
        <p:txBody>
          <a:bodyPr/>
          <a:lstStyle/>
          <a:p>
            <a:r>
              <a:rPr lang="es-AR" dirty="0"/>
              <a:t>Store </a:t>
            </a:r>
            <a:r>
              <a:rPr lang="es-AR" dirty="0" err="1"/>
              <a:t>Procedure</a:t>
            </a:r>
            <a:r>
              <a:rPr lang="es-AR" dirty="0"/>
              <a:t>.</a:t>
            </a:r>
            <a:br>
              <a:rPr lang="es-AR" dirty="0"/>
            </a:br>
            <a:endParaRPr lang="es-AR" dirty="0"/>
          </a:p>
        </p:txBody>
      </p:sp>
      <p:sp>
        <p:nvSpPr>
          <p:cNvPr id="3" name="Marcador de contenido 2">
            <a:extLst>
              <a:ext uri="{FF2B5EF4-FFF2-40B4-BE49-F238E27FC236}">
                <a16:creationId xmlns:a16="http://schemas.microsoft.com/office/drawing/2014/main" id="{01AFF1A9-816C-0FB4-1338-9867EF101446}"/>
              </a:ext>
            </a:extLst>
          </p:cNvPr>
          <p:cNvSpPr>
            <a:spLocks noGrp="1"/>
          </p:cNvSpPr>
          <p:nvPr>
            <p:ph idx="1"/>
          </p:nvPr>
        </p:nvSpPr>
        <p:spPr>
          <a:xfrm>
            <a:off x="140853" y="1416937"/>
            <a:ext cx="10841183" cy="4611061"/>
          </a:xfrm>
        </p:spPr>
        <p:txBody>
          <a:bodyPr>
            <a:normAutofit fontScale="92500" lnSpcReduction="10000"/>
          </a:bodyPr>
          <a:lstStyle/>
          <a:p>
            <a:pPr marL="0" indent="0">
              <a:buNone/>
            </a:pPr>
            <a:r>
              <a:rPr lang="es-AR" dirty="0"/>
              <a:t>Se guardaron los siguientes Store </a:t>
            </a:r>
            <a:r>
              <a:rPr lang="es-AR" dirty="0" err="1"/>
              <a:t>Procedure</a:t>
            </a:r>
            <a:r>
              <a:rPr lang="es-AR" dirty="0"/>
              <a:t>: </a:t>
            </a:r>
          </a:p>
          <a:p>
            <a:pPr marL="0" indent="0">
              <a:buNone/>
            </a:pPr>
            <a:endParaRPr lang="es-AR" dirty="0"/>
          </a:p>
          <a:p>
            <a:r>
              <a:rPr lang="es-AR" dirty="0" err="1"/>
              <a:t>Ingresar_Ambulancia</a:t>
            </a:r>
            <a:r>
              <a:rPr lang="es-AR" dirty="0"/>
              <a:t>: Como su mismo nombre indica, nos va a servir para poder realizar cargas de nuevas unidades en nuestro sistema. Como por ejemplo en el siguiente caso, donde se desea ingresar una nueva unidad con los siguientes datos: “</a:t>
            </a:r>
            <a:r>
              <a:rPr lang="es-AR" dirty="0" err="1"/>
              <a:t>Clio</a:t>
            </a:r>
            <a:r>
              <a:rPr lang="es-AR" dirty="0"/>
              <a:t>”, “LKO879”, llamando al </a:t>
            </a:r>
            <a:r>
              <a:rPr lang="es-AR" dirty="0" err="1"/>
              <a:t>Stored</a:t>
            </a:r>
            <a:r>
              <a:rPr lang="es-AR" dirty="0"/>
              <a:t> </a:t>
            </a:r>
            <a:r>
              <a:rPr lang="es-AR" dirty="0" err="1"/>
              <a:t>Procedures</a:t>
            </a:r>
            <a:r>
              <a:rPr lang="es-AR" dirty="0"/>
              <a:t> de “</a:t>
            </a:r>
            <a:r>
              <a:rPr lang="es-AR" dirty="0" err="1"/>
              <a:t>Ingresar_Ambulancia</a:t>
            </a:r>
            <a:r>
              <a:rPr lang="es-AR" dirty="0"/>
              <a:t>”: </a:t>
            </a:r>
          </a:p>
          <a:p>
            <a:endParaRPr lang="es-AR" dirty="0"/>
          </a:p>
          <a:p>
            <a:endParaRPr lang="es-AR" dirty="0"/>
          </a:p>
          <a:p>
            <a:r>
              <a:rPr lang="es-AR" dirty="0" err="1"/>
              <a:t>Ordenar_Columnas</a:t>
            </a:r>
            <a:r>
              <a:rPr lang="es-AR" dirty="0"/>
              <a:t>: Nos va a servir para poder ordenar tanto la tabla Nombre_hospital, como la tabla Domicilio de manera ascendente o descendente según nos lo pidan en los informes que debemos entregar. Por ejemplo: </a:t>
            </a:r>
          </a:p>
          <a:p>
            <a:pPr lvl="1">
              <a:buFont typeface="Wingdings" panose="05000000000000000000" pitchFamily="2" charset="2"/>
              <a:buChar char="Ø"/>
            </a:pPr>
            <a:r>
              <a:rPr lang="es-AR" dirty="0"/>
              <a:t>	Mandar un informe de los Hospitales disponibles en orden ascendente: </a:t>
            </a:r>
          </a:p>
          <a:p>
            <a:pPr lvl="1">
              <a:buFont typeface="Wingdings" panose="05000000000000000000" pitchFamily="2" charset="2"/>
              <a:buChar char="Ø"/>
            </a:pPr>
            <a:endParaRPr lang="es-AR" dirty="0"/>
          </a:p>
          <a:p>
            <a:pPr lvl="1">
              <a:buFont typeface="Wingdings" panose="05000000000000000000" pitchFamily="2" charset="2"/>
              <a:buChar char="Ø"/>
            </a:pPr>
            <a:endParaRPr lang="es-AR" dirty="0"/>
          </a:p>
          <a:p>
            <a:pPr lvl="1">
              <a:buFont typeface="Wingdings" panose="05000000000000000000" pitchFamily="2" charset="2"/>
              <a:buChar char="Ø"/>
            </a:pPr>
            <a:r>
              <a:rPr lang="es-AR" dirty="0"/>
              <a:t>Mandar un informe de los Domicilio de los Hospitales en orden descendente:</a:t>
            </a:r>
          </a:p>
        </p:txBody>
      </p:sp>
      <p:pic>
        <p:nvPicPr>
          <p:cNvPr id="5" name="Imagen 4">
            <a:extLst>
              <a:ext uri="{FF2B5EF4-FFF2-40B4-BE49-F238E27FC236}">
                <a16:creationId xmlns:a16="http://schemas.microsoft.com/office/drawing/2014/main" id="{A2B8AD39-157B-352C-8658-28D3D5ACC172}"/>
              </a:ext>
            </a:extLst>
          </p:cNvPr>
          <p:cNvPicPr>
            <a:picLocks noChangeAspect="1"/>
          </p:cNvPicPr>
          <p:nvPr/>
        </p:nvPicPr>
        <p:blipFill>
          <a:blip r:embed="rId2"/>
          <a:stretch>
            <a:fillRect/>
          </a:stretch>
        </p:blipFill>
        <p:spPr>
          <a:xfrm>
            <a:off x="5753646" y="915604"/>
            <a:ext cx="1881363" cy="1082931"/>
          </a:xfrm>
          <a:prstGeom prst="rect">
            <a:avLst/>
          </a:prstGeom>
        </p:spPr>
      </p:pic>
      <p:pic>
        <p:nvPicPr>
          <p:cNvPr id="7" name="Imagen 6">
            <a:extLst>
              <a:ext uri="{FF2B5EF4-FFF2-40B4-BE49-F238E27FC236}">
                <a16:creationId xmlns:a16="http://schemas.microsoft.com/office/drawing/2014/main" id="{2C9F9F93-D0E0-F851-AB79-EBD4664FA06B}"/>
              </a:ext>
            </a:extLst>
          </p:cNvPr>
          <p:cNvPicPr>
            <a:picLocks noChangeAspect="1"/>
          </p:cNvPicPr>
          <p:nvPr/>
        </p:nvPicPr>
        <p:blipFill>
          <a:blip r:embed="rId3"/>
          <a:stretch>
            <a:fillRect/>
          </a:stretch>
        </p:blipFill>
        <p:spPr>
          <a:xfrm>
            <a:off x="9880884" y="3182083"/>
            <a:ext cx="1826430" cy="953884"/>
          </a:xfrm>
          <a:prstGeom prst="rect">
            <a:avLst/>
          </a:prstGeom>
        </p:spPr>
      </p:pic>
      <p:pic>
        <p:nvPicPr>
          <p:cNvPr id="9" name="Imagen 8">
            <a:extLst>
              <a:ext uri="{FF2B5EF4-FFF2-40B4-BE49-F238E27FC236}">
                <a16:creationId xmlns:a16="http://schemas.microsoft.com/office/drawing/2014/main" id="{518818F1-08BD-E9CD-4F92-AE9EBE6A886D}"/>
              </a:ext>
            </a:extLst>
          </p:cNvPr>
          <p:cNvPicPr>
            <a:picLocks noChangeAspect="1"/>
          </p:cNvPicPr>
          <p:nvPr/>
        </p:nvPicPr>
        <p:blipFill>
          <a:blip r:embed="rId4"/>
          <a:stretch>
            <a:fillRect/>
          </a:stretch>
        </p:blipFill>
        <p:spPr>
          <a:xfrm>
            <a:off x="9459951" y="4831527"/>
            <a:ext cx="1334148" cy="827016"/>
          </a:xfrm>
          <a:prstGeom prst="rect">
            <a:avLst/>
          </a:prstGeom>
        </p:spPr>
      </p:pic>
      <p:pic>
        <p:nvPicPr>
          <p:cNvPr id="11" name="Imagen 10">
            <a:extLst>
              <a:ext uri="{FF2B5EF4-FFF2-40B4-BE49-F238E27FC236}">
                <a16:creationId xmlns:a16="http://schemas.microsoft.com/office/drawing/2014/main" id="{509A23FD-C4AF-91C1-45EE-61C67A615F8F}"/>
              </a:ext>
            </a:extLst>
          </p:cNvPr>
          <p:cNvPicPr>
            <a:picLocks noChangeAspect="1"/>
          </p:cNvPicPr>
          <p:nvPr/>
        </p:nvPicPr>
        <p:blipFill>
          <a:blip r:embed="rId5"/>
          <a:stretch>
            <a:fillRect/>
          </a:stretch>
        </p:blipFill>
        <p:spPr>
          <a:xfrm>
            <a:off x="9983722" y="5834296"/>
            <a:ext cx="1219987" cy="864801"/>
          </a:xfrm>
          <a:prstGeom prst="rect">
            <a:avLst/>
          </a:prstGeom>
        </p:spPr>
      </p:pic>
      <p:sp>
        <p:nvSpPr>
          <p:cNvPr id="12" name="CuadroTexto 11">
            <a:extLst>
              <a:ext uri="{FF2B5EF4-FFF2-40B4-BE49-F238E27FC236}">
                <a16:creationId xmlns:a16="http://schemas.microsoft.com/office/drawing/2014/main" id="{77844588-DEB9-AEBE-15C2-D7686FE45BB9}"/>
              </a:ext>
            </a:extLst>
          </p:cNvPr>
          <p:cNvSpPr txBox="1"/>
          <p:nvPr/>
        </p:nvSpPr>
        <p:spPr>
          <a:xfrm>
            <a:off x="11038317" y="6620934"/>
            <a:ext cx="2307365" cy="253916"/>
          </a:xfrm>
          <a:prstGeom prst="rect">
            <a:avLst/>
          </a:prstGeom>
          <a:noFill/>
        </p:spPr>
        <p:txBody>
          <a:bodyPr wrap="square" rtlCol="0">
            <a:spAutoFit/>
          </a:bodyPr>
          <a:lstStyle/>
          <a:p>
            <a:r>
              <a:rPr lang="es-AR" sz="1050" dirty="0">
                <a:solidFill>
                  <a:schemeClr val="accent2"/>
                </a:solidFill>
                <a:hlinkClick r:id="rId6" action="ppaction://hlinksldjump"/>
              </a:rPr>
              <a:t>Volver al Índice</a:t>
            </a:r>
            <a:endParaRPr lang="es-AR" sz="1050" dirty="0">
              <a:solidFill>
                <a:schemeClr val="accent2"/>
              </a:solidFill>
            </a:endParaRPr>
          </a:p>
        </p:txBody>
      </p:sp>
    </p:spTree>
    <p:extLst>
      <p:ext uri="{BB962C8B-B14F-4D97-AF65-F5344CB8AC3E}">
        <p14:creationId xmlns:p14="http://schemas.microsoft.com/office/powerpoint/2010/main" val="3729969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87294-A71D-5356-E71E-B4B6BF75F0E7}"/>
              </a:ext>
            </a:extLst>
          </p:cNvPr>
          <p:cNvSpPr>
            <a:spLocks noGrp="1"/>
          </p:cNvSpPr>
          <p:nvPr>
            <p:ph type="title"/>
          </p:nvPr>
        </p:nvSpPr>
        <p:spPr/>
        <p:txBody>
          <a:bodyPr/>
          <a:lstStyle/>
          <a:p>
            <a:r>
              <a:rPr lang="es-AR" dirty="0"/>
              <a:t>Agregado de Triggers.</a:t>
            </a:r>
            <a:br>
              <a:rPr lang="es-AR" dirty="0"/>
            </a:br>
            <a:endParaRPr lang="es-AR" dirty="0"/>
          </a:p>
        </p:txBody>
      </p:sp>
      <p:pic>
        <p:nvPicPr>
          <p:cNvPr id="7" name="Marcador de contenido 6">
            <a:extLst>
              <a:ext uri="{FF2B5EF4-FFF2-40B4-BE49-F238E27FC236}">
                <a16:creationId xmlns:a16="http://schemas.microsoft.com/office/drawing/2014/main" id="{9E840F7E-C65B-B4BC-23E9-228082CC9177}"/>
              </a:ext>
            </a:extLst>
          </p:cNvPr>
          <p:cNvPicPr>
            <a:picLocks noGrp="1" noChangeAspect="1"/>
          </p:cNvPicPr>
          <p:nvPr>
            <p:ph idx="1"/>
          </p:nvPr>
        </p:nvPicPr>
        <p:blipFill>
          <a:blip r:embed="rId2"/>
          <a:stretch>
            <a:fillRect/>
          </a:stretch>
        </p:blipFill>
        <p:spPr>
          <a:xfrm>
            <a:off x="10067378" y="4543996"/>
            <a:ext cx="1879249" cy="2045287"/>
          </a:xfrm>
        </p:spPr>
      </p:pic>
      <p:pic>
        <p:nvPicPr>
          <p:cNvPr id="9" name="Imagen 8">
            <a:extLst>
              <a:ext uri="{FF2B5EF4-FFF2-40B4-BE49-F238E27FC236}">
                <a16:creationId xmlns:a16="http://schemas.microsoft.com/office/drawing/2014/main" id="{14A2210F-91DB-8372-8147-7AA7D9792F8A}"/>
              </a:ext>
            </a:extLst>
          </p:cNvPr>
          <p:cNvPicPr>
            <a:picLocks noChangeAspect="1"/>
          </p:cNvPicPr>
          <p:nvPr/>
        </p:nvPicPr>
        <p:blipFill>
          <a:blip r:embed="rId3"/>
          <a:stretch>
            <a:fillRect/>
          </a:stretch>
        </p:blipFill>
        <p:spPr>
          <a:xfrm>
            <a:off x="10178473" y="2265920"/>
            <a:ext cx="1887813" cy="1933485"/>
          </a:xfrm>
          <a:prstGeom prst="rect">
            <a:avLst/>
          </a:prstGeom>
        </p:spPr>
      </p:pic>
      <p:sp>
        <p:nvSpPr>
          <p:cNvPr id="10" name="CuadroTexto 9">
            <a:extLst>
              <a:ext uri="{FF2B5EF4-FFF2-40B4-BE49-F238E27FC236}">
                <a16:creationId xmlns:a16="http://schemas.microsoft.com/office/drawing/2014/main" id="{E704839F-477D-5F69-6ACF-FDC1354EC5F6}"/>
              </a:ext>
            </a:extLst>
          </p:cNvPr>
          <p:cNvSpPr txBox="1"/>
          <p:nvPr/>
        </p:nvSpPr>
        <p:spPr>
          <a:xfrm>
            <a:off x="0" y="1939635"/>
            <a:ext cx="10178473" cy="3693319"/>
          </a:xfrm>
          <a:prstGeom prst="rect">
            <a:avLst/>
          </a:prstGeom>
          <a:noFill/>
        </p:spPr>
        <p:txBody>
          <a:bodyPr wrap="square" rtlCol="0">
            <a:spAutoFit/>
          </a:bodyPr>
          <a:lstStyle/>
          <a:p>
            <a:r>
              <a:rPr lang="es-AR" dirty="0"/>
              <a:t>Se procedió a realizar 4 Triggers, los mismos fueron repartidos de la siguiente manera: 2 Triggers para la tabla Paciente, los mismos son: </a:t>
            </a:r>
          </a:p>
          <a:p>
            <a:pPr marL="285750" indent="-285750">
              <a:buFont typeface="Arial" panose="020B0604020202020204" pitchFamily="34" charset="0"/>
              <a:buChar char="•"/>
            </a:pPr>
            <a:r>
              <a:rPr lang="es-AR" dirty="0"/>
              <a:t>Paciente_Insert: Como su mismo nombre indica, nos va a permitir Agregar a pacientes nuevos y que queden almacenados.</a:t>
            </a:r>
          </a:p>
          <a:p>
            <a:pPr marL="285750" indent="-285750">
              <a:buFont typeface="Arial" panose="020B0604020202020204" pitchFamily="34" charset="0"/>
              <a:buChar char="•"/>
            </a:pPr>
            <a:r>
              <a:rPr lang="es-AR" dirty="0"/>
              <a:t>Paciente_Eliminacion: Como su mismo nombre indicar, nos va a permitir eliminar pacientes.</a:t>
            </a:r>
          </a:p>
          <a:p>
            <a:pPr marL="285750" indent="-285750">
              <a:buFont typeface="Arial" panose="020B0604020202020204" pitchFamily="34" charset="0"/>
              <a:buChar char="•"/>
            </a:pPr>
            <a:endParaRPr lang="es-AR" dirty="0"/>
          </a:p>
          <a:p>
            <a:r>
              <a:rPr lang="es-AR" dirty="0"/>
              <a:t>Y los otros 2 Triggers corresponden a la tabla Personal, los mismos son: </a:t>
            </a:r>
          </a:p>
          <a:p>
            <a:pPr marL="285750" indent="-285750">
              <a:buFont typeface="Arial" panose="020B0604020202020204" pitchFamily="34" charset="0"/>
              <a:buChar char="•"/>
            </a:pPr>
            <a:r>
              <a:rPr lang="es-AR" dirty="0"/>
              <a:t>Personal_Insert: Como su mismo nombre indica, nos va a permitir agregar a personal nuevos y que queden almacenados.</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r>
              <a:rPr lang="es-AR" dirty="0"/>
              <a:t>Personal_Eliminacion: Como su mismo nombre indicar, nos va a permitir eliminar personal.</a:t>
            </a:r>
          </a:p>
        </p:txBody>
      </p:sp>
      <p:sp>
        <p:nvSpPr>
          <p:cNvPr id="11" name="CuadroTexto 10">
            <a:extLst>
              <a:ext uri="{FF2B5EF4-FFF2-40B4-BE49-F238E27FC236}">
                <a16:creationId xmlns:a16="http://schemas.microsoft.com/office/drawing/2014/main" id="{80AA0320-57CB-E2AA-2492-1DE804DF6E5F}"/>
              </a:ext>
            </a:extLst>
          </p:cNvPr>
          <p:cNvSpPr txBox="1"/>
          <p:nvPr/>
        </p:nvSpPr>
        <p:spPr>
          <a:xfrm>
            <a:off x="11007002" y="6604084"/>
            <a:ext cx="2307365" cy="253916"/>
          </a:xfrm>
          <a:prstGeom prst="rect">
            <a:avLst/>
          </a:prstGeom>
          <a:noFill/>
        </p:spPr>
        <p:txBody>
          <a:bodyPr wrap="square" rtlCol="0">
            <a:spAutoFit/>
          </a:bodyPr>
          <a:lstStyle/>
          <a:p>
            <a:r>
              <a:rPr lang="es-AR" sz="1050" dirty="0">
                <a:solidFill>
                  <a:schemeClr val="accent2"/>
                </a:solidFill>
                <a:hlinkClick r:id="rId4" action="ppaction://hlinksldjump"/>
              </a:rPr>
              <a:t>Volver al Índice</a:t>
            </a:r>
            <a:endParaRPr lang="es-AR" sz="1050" dirty="0">
              <a:solidFill>
                <a:schemeClr val="accent2"/>
              </a:solidFill>
            </a:endParaRPr>
          </a:p>
        </p:txBody>
      </p:sp>
    </p:spTree>
    <p:extLst>
      <p:ext uri="{BB962C8B-B14F-4D97-AF65-F5344CB8AC3E}">
        <p14:creationId xmlns:p14="http://schemas.microsoft.com/office/powerpoint/2010/main" val="221046967"/>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510</TotalTime>
  <Words>1033</Words>
  <Application>Microsoft Office PowerPoint</Application>
  <PresentationFormat>Panorámica</PresentationFormat>
  <Paragraphs>87</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Algerian</vt:lpstr>
      <vt:lpstr>Arial</vt:lpstr>
      <vt:lpstr>Century Gothic</vt:lpstr>
      <vt:lpstr>Nunito-Regular</vt:lpstr>
      <vt:lpstr>Wingdings</vt:lpstr>
      <vt:lpstr>Estela de condensación</vt:lpstr>
      <vt:lpstr>SQL </vt:lpstr>
      <vt:lpstr>Índice</vt:lpstr>
      <vt:lpstr>Objetivo de la consultora medica</vt:lpstr>
      <vt:lpstr>Diagrama de Tablas de la consultora medica. </vt:lpstr>
      <vt:lpstr>Diagrama DER de la consultora medica. </vt:lpstr>
      <vt:lpstr>Creación de Tablas Vistas. </vt:lpstr>
      <vt:lpstr>Agregado de Funciones. </vt:lpstr>
      <vt:lpstr>Store Procedure. </vt:lpstr>
      <vt:lpstr>Agregado de Triggers. </vt:lpstr>
      <vt:lpstr>Muestra de las Tablas creadas. </vt:lpstr>
      <vt:lpstr>Presentación de PowerPoint</vt:lpstr>
      <vt:lpstr>Presentación de PowerPoint</vt:lpstr>
      <vt:lpstr>Presentación de PowerPoint</vt:lpstr>
      <vt:lpstr>Presentación de PowerPoint</vt:lpstr>
      <vt:lpstr>Datos de Gráficos </vt:lpstr>
      <vt:lpstr>Informe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Agustin Ritter</dc:creator>
  <cp:lastModifiedBy>agustin ritter</cp:lastModifiedBy>
  <cp:revision>10</cp:revision>
  <dcterms:created xsi:type="dcterms:W3CDTF">2022-12-28T18:07:57Z</dcterms:created>
  <dcterms:modified xsi:type="dcterms:W3CDTF">2023-03-19T22:50:39Z</dcterms:modified>
</cp:coreProperties>
</file>