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23aeb5668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23aeb566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23aeb5668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23aeb566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23aeb566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23aeb566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23aeb5668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23aeb56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23aeb5668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23aeb566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23aeb5668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23aeb566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23aeb5668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23aeb566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23aeb566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23aeb56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23aeb5668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23aeb566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23aeb5668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23aeb566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23aeb5668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23aeb566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23aeb5668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23aeb566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23aeb5668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23aeb566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23aeb5668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23aeb566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23aeb5668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23aeb566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523aeb5668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523aeb566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23aeb5668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23aeb566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23aeb5668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523aeb566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23aeb5668_0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23aeb566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23aeb5668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23aeb566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23aeb5668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23aeb566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23aeb5668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23aeb566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23aeb566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23aeb56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23aeb566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23aeb56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23aeb5668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23aeb566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23aeb5668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23aeb566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62802"/>
            <a:ext cx="8222100" cy="13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Alzheimer’s Disease Onset Recognition by Handwriting: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Deep and Machine Learning Approach</a:t>
            </a:r>
            <a:endParaRPr/>
          </a:p>
        </p:txBody>
      </p:sp>
      <p:pic>
        <p:nvPicPr>
          <p:cNvPr id="87" name="Google Shape;87;p13"/>
          <p:cNvPicPr preferRelativeResize="0"/>
          <p:nvPr/>
        </p:nvPicPr>
        <p:blipFill>
          <a:blip r:embed="rId3">
            <a:alphaModFix/>
          </a:blip>
          <a:stretch>
            <a:fillRect/>
          </a:stretch>
        </p:blipFill>
        <p:spPr>
          <a:xfrm>
            <a:off x="137825" y="4262893"/>
            <a:ext cx="755850" cy="755850"/>
          </a:xfrm>
          <a:prstGeom prst="rect">
            <a:avLst/>
          </a:prstGeom>
          <a:noFill/>
          <a:ln>
            <a:noFill/>
          </a:ln>
        </p:spPr>
      </p:pic>
      <p:pic>
        <p:nvPicPr>
          <p:cNvPr id="88" name="Google Shape;88;p13"/>
          <p:cNvPicPr preferRelativeResize="0"/>
          <p:nvPr/>
        </p:nvPicPr>
        <p:blipFill>
          <a:blip r:embed="rId4">
            <a:alphaModFix/>
          </a:blip>
          <a:stretch>
            <a:fillRect/>
          </a:stretch>
        </p:blipFill>
        <p:spPr>
          <a:xfrm>
            <a:off x="987825" y="4316028"/>
            <a:ext cx="1804475" cy="649600"/>
          </a:xfrm>
          <a:prstGeom prst="rect">
            <a:avLst/>
          </a:prstGeom>
          <a:noFill/>
          <a:ln>
            <a:noFill/>
          </a:ln>
        </p:spPr>
      </p:pic>
      <p:sp>
        <p:nvSpPr>
          <p:cNvPr id="89" name="Google Shape;89;p13"/>
          <p:cNvSpPr txBox="1"/>
          <p:nvPr>
            <p:ph idx="1" type="subTitle"/>
          </p:nvPr>
        </p:nvSpPr>
        <p:spPr>
          <a:xfrm>
            <a:off x="4572000" y="3545125"/>
            <a:ext cx="4248300" cy="147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sz="1600"/>
              <a:t>Cartaya A.</a:t>
            </a:r>
            <a:endParaRPr sz="1600"/>
          </a:p>
          <a:p>
            <a:pPr indent="0" lvl="0" marL="0" rtl="0" algn="r">
              <a:spcBef>
                <a:spcPts val="0"/>
              </a:spcBef>
              <a:spcAft>
                <a:spcPts val="0"/>
              </a:spcAft>
              <a:buNone/>
            </a:pPr>
            <a:r>
              <a:rPr lang="es-419" sz="1600"/>
              <a:t>Gonzalez J.</a:t>
            </a:r>
            <a:endParaRPr sz="1600"/>
          </a:p>
          <a:p>
            <a:pPr indent="0" lvl="0" marL="0" rtl="0" algn="r">
              <a:spcBef>
                <a:spcPts val="0"/>
              </a:spcBef>
              <a:spcAft>
                <a:spcPts val="0"/>
              </a:spcAft>
              <a:buNone/>
            </a:pPr>
            <a:r>
              <a:rPr lang="es-419" sz="1600"/>
              <a:t>Hartmann F.</a:t>
            </a:r>
            <a:endParaRPr sz="1600"/>
          </a:p>
          <a:p>
            <a:pPr indent="0" lvl="0" marL="0" rtl="0" algn="r">
              <a:spcBef>
                <a:spcPts val="0"/>
              </a:spcBef>
              <a:spcAft>
                <a:spcPts val="0"/>
              </a:spcAft>
              <a:buNone/>
            </a:pPr>
            <a:r>
              <a:rPr lang="es-419" sz="1600"/>
              <a:t>Rivas M.</a:t>
            </a:r>
            <a:endParaRPr sz="1600"/>
          </a:p>
          <a:p>
            <a:pPr indent="0" lvl="0" marL="0" rtl="0" algn="r">
              <a:spcBef>
                <a:spcPts val="0"/>
              </a:spcBef>
              <a:spcAft>
                <a:spcPts val="0"/>
              </a:spcAft>
              <a:buNone/>
            </a:pPr>
            <a:r>
              <a:rPr lang="es-419" sz="1600"/>
              <a:t>Machine and Deep Learning 2022-2023</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Things to Consider</a:t>
            </a:r>
            <a:endParaRPr/>
          </a:p>
        </p:txBody>
      </p:sp>
      <p:sp>
        <p:nvSpPr>
          <p:cNvPr id="189" name="Google Shape;18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A pipeline was considered in order to do data preprocessing, selection of best classifier and hyperparameter tuning. All handled by a reliable subset selection method: k-fold cross validation.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ML considerations</a:t>
            </a:r>
            <a:endParaRPr/>
          </a:p>
        </p:txBody>
      </p:sp>
      <p:grpSp>
        <p:nvGrpSpPr>
          <p:cNvPr id="195" name="Google Shape;195;p23"/>
          <p:cNvGrpSpPr/>
          <p:nvPr/>
        </p:nvGrpSpPr>
        <p:grpSpPr>
          <a:xfrm>
            <a:off x="431925" y="1304875"/>
            <a:ext cx="2628925" cy="3416400"/>
            <a:chOff x="431925" y="1304875"/>
            <a:chExt cx="2628925" cy="3416400"/>
          </a:xfrm>
        </p:grpSpPr>
        <p:sp>
          <p:nvSpPr>
            <p:cNvPr id="196" name="Google Shape;196;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Preprocessing</a:t>
            </a:r>
            <a:endParaRPr>
              <a:solidFill>
                <a:schemeClr val="lt1"/>
              </a:solidFill>
            </a:endParaRPr>
          </a:p>
        </p:txBody>
      </p:sp>
      <p:sp>
        <p:nvSpPr>
          <p:cNvPr id="199" name="Google Shape;199;p23"/>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Raw data, in most cases, is not enough to guarantee the success of a classifier. Instead a tidy version of each dataset improve the results. This includes encoding categorical features, scaling and handling outliers.</a:t>
            </a:r>
            <a:endParaRPr sz="1600"/>
          </a:p>
        </p:txBody>
      </p:sp>
      <p:grpSp>
        <p:nvGrpSpPr>
          <p:cNvPr id="200" name="Google Shape;200;p23"/>
          <p:cNvGrpSpPr/>
          <p:nvPr/>
        </p:nvGrpSpPr>
        <p:grpSpPr>
          <a:xfrm>
            <a:off x="3320450" y="1304875"/>
            <a:ext cx="2632500" cy="3416400"/>
            <a:chOff x="3320450" y="1304875"/>
            <a:chExt cx="2632500" cy="3416400"/>
          </a:xfrm>
        </p:grpSpPr>
        <p:sp>
          <p:nvSpPr>
            <p:cNvPr id="201" name="Google Shape;201;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Classifier Selection</a:t>
            </a:r>
            <a:endParaRPr>
              <a:solidFill>
                <a:schemeClr val="lt1"/>
              </a:solidFill>
            </a:endParaRPr>
          </a:p>
        </p:txBody>
      </p:sp>
      <p:sp>
        <p:nvSpPr>
          <p:cNvPr id="204" name="Google Shape;204;p23"/>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For the scope of this project, we selected:</a:t>
            </a:r>
            <a:endParaRPr sz="1600"/>
          </a:p>
          <a:p>
            <a:pPr indent="-330200" lvl="0" marL="457200" rtl="0" algn="l">
              <a:spcBef>
                <a:spcPts val="1600"/>
              </a:spcBef>
              <a:spcAft>
                <a:spcPts val="0"/>
              </a:spcAft>
              <a:buSzPts val="1600"/>
              <a:buChar char="●"/>
            </a:pPr>
            <a:r>
              <a:rPr lang="es-419" sz="1600"/>
              <a:t>Decision</a:t>
            </a:r>
            <a:r>
              <a:rPr lang="es-419" sz="1600"/>
              <a:t> Tree</a:t>
            </a:r>
            <a:endParaRPr sz="1600"/>
          </a:p>
          <a:p>
            <a:pPr indent="-330200" lvl="0" marL="457200" rtl="0" algn="l">
              <a:spcBef>
                <a:spcPts val="0"/>
              </a:spcBef>
              <a:spcAft>
                <a:spcPts val="0"/>
              </a:spcAft>
              <a:buSzPts val="1600"/>
              <a:buChar char="●"/>
            </a:pPr>
            <a:r>
              <a:rPr lang="es-419" sz="1600"/>
              <a:t>Gradient Boosting</a:t>
            </a:r>
            <a:endParaRPr sz="1600"/>
          </a:p>
          <a:p>
            <a:pPr indent="-330200" lvl="0" marL="457200" rtl="0" algn="l">
              <a:spcBef>
                <a:spcPts val="0"/>
              </a:spcBef>
              <a:spcAft>
                <a:spcPts val="0"/>
              </a:spcAft>
              <a:buSzPts val="1600"/>
              <a:buChar char="●"/>
            </a:pPr>
            <a:r>
              <a:rPr lang="es-419" sz="1600"/>
              <a:t>LDA</a:t>
            </a:r>
            <a:endParaRPr sz="1600"/>
          </a:p>
          <a:p>
            <a:pPr indent="-330200" lvl="0" marL="457200" rtl="0" algn="l">
              <a:spcBef>
                <a:spcPts val="0"/>
              </a:spcBef>
              <a:spcAft>
                <a:spcPts val="0"/>
              </a:spcAft>
              <a:buSzPts val="1600"/>
              <a:buChar char="●"/>
            </a:pPr>
            <a:r>
              <a:rPr lang="es-419" sz="1600"/>
              <a:t>Random Forest</a:t>
            </a:r>
            <a:endParaRPr sz="1600"/>
          </a:p>
          <a:p>
            <a:pPr indent="-330200" lvl="0" marL="457200" rtl="0" algn="l">
              <a:spcBef>
                <a:spcPts val="0"/>
              </a:spcBef>
              <a:spcAft>
                <a:spcPts val="0"/>
              </a:spcAft>
              <a:buSzPts val="1600"/>
              <a:buChar char="●"/>
            </a:pPr>
            <a:r>
              <a:rPr lang="es-419" sz="1600"/>
              <a:t>SVC</a:t>
            </a:r>
            <a:endParaRPr sz="1600"/>
          </a:p>
          <a:p>
            <a:pPr indent="-330200" lvl="0" marL="457200" rtl="0" algn="l">
              <a:spcBef>
                <a:spcPts val="0"/>
              </a:spcBef>
              <a:spcAft>
                <a:spcPts val="0"/>
              </a:spcAft>
              <a:buSzPts val="1600"/>
              <a:buChar char="●"/>
            </a:pPr>
            <a:r>
              <a:rPr lang="es-419" sz="1600"/>
              <a:t>Extreme Gradient boosting</a:t>
            </a:r>
            <a:r>
              <a:rPr lang="es-419" sz="1600"/>
              <a:t> </a:t>
            </a:r>
            <a:endParaRPr sz="1600"/>
          </a:p>
        </p:txBody>
      </p:sp>
      <p:grpSp>
        <p:nvGrpSpPr>
          <p:cNvPr id="205" name="Google Shape;205;p23"/>
          <p:cNvGrpSpPr/>
          <p:nvPr/>
        </p:nvGrpSpPr>
        <p:grpSpPr>
          <a:xfrm>
            <a:off x="6212550" y="1304875"/>
            <a:ext cx="2632500" cy="3416400"/>
            <a:chOff x="6212550" y="1304875"/>
            <a:chExt cx="2632500" cy="3416400"/>
          </a:xfrm>
        </p:grpSpPr>
        <p:sp>
          <p:nvSpPr>
            <p:cNvPr id="206" name="Google Shape;206;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Hyperparameters</a:t>
            </a:r>
            <a:endParaRPr>
              <a:solidFill>
                <a:schemeClr val="lt1"/>
              </a:solidFill>
            </a:endParaRPr>
          </a:p>
        </p:txBody>
      </p:sp>
      <p:sp>
        <p:nvSpPr>
          <p:cNvPr id="209" name="Google Shape;209;p23"/>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Use of Gridsearch to find the best parameters for each classifier. All within a frame of cross validation.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descr="Background pointer shape in timeline graphic" id="214" name="Google Shape;214;p2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5" name="Google Shape;215;p24"/>
          <p:cNvSpPr txBox="1"/>
          <p:nvPr>
            <p:ph idx="4294967295" type="body"/>
          </p:nvPr>
        </p:nvSpPr>
        <p:spPr>
          <a:xfrm>
            <a:off x="340925" y="2336550"/>
            <a:ext cx="1542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Preprocessing</a:t>
            </a:r>
            <a:endParaRPr sz="1600">
              <a:solidFill>
                <a:schemeClr val="lt1"/>
              </a:solidFill>
            </a:endParaRPr>
          </a:p>
        </p:txBody>
      </p:sp>
      <p:grpSp>
        <p:nvGrpSpPr>
          <p:cNvPr id="216" name="Google Shape;216;p24"/>
          <p:cNvGrpSpPr/>
          <p:nvPr/>
        </p:nvGrpSpPr>
        <p:grpSpPr>
          <a:xfrm>
            <a:off x="969270" y="1610215"/>
            <a:ext cx="198900" cy="593656"/>
            <a:chOff x="777447" y="1610215"/>
            <a:chExt cx="198900" cy="593656"/>
          </a:xfrm>
        </p:grpSpPr>
        <p:cxnSp>
          <p:nvCxnSpPr>
            <p:cNvPr id="217" name="Google Shape;217;p2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8" name="Google Shape;218;p2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4"/>
          <p:cNvSpPr txBox="1"/>
          <p:nvPr>
            <p:ph idx="4294967295" type="body"/>
          </p:nvPr>
        </p:nvSpPr>
        <p:spPr>
          <a:xfrm>
            <a:off x="318375" y="385675"/>
            <a:ext cx="25653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Exploratory Analysis</a:t>
            </a:r>
            <a:endParaRPr sz="1600"/>
          </a:p>
          <a:p>
            <a:pPr indent="-330200" lvl="0" marL="457200" rtl="0" algn="l">
              <a:spcBef>
                <a:spcPts val="0"/>
              </a:spcBef>
              <a:spcAft>
                <a:spcPts val="0"/>
              </a:spcAft>
              <a:buSzPts val="1600"/>
              <a:buChar char="●"/>
            </a:pPr>
            <a:r>
              <a:rPr lang="es-419" sz="1600"/>
              <a:t>Encoding categorical features</a:t>
            </a:r>
            <a:endParaRPr sz="1600"/>
          </a:p>
        </p:txBody>
      </p:sp>
      <p:sp>
        <p:nvSpPr>
          <p:cNvPr descr="Background pointer shape in timeline graphic" id="220" name="Google Shape;220;p2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1" name="Google Shape;221;p2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Outliers</a:t>
            </a:r>
            <a:endParaRPr sz="1600">
              <a:solidFill>
                <a:schemeClr val="lt1"/>
              </a:solidFill>
            </a:endParaRPr>
          </a:p>
        </p:txBody>
      </p:sp>
      <p:grpSp>
        <p:nvGrpSpPr>
          <p:cNvPr id="222" name="Google Shape;222;p24"/>
          <p:cNvGrpSpPr/>
          <p:nvPr/>
        </p:nvGrpSpPr>
        <p:grpSpPr>
          <a:xfrm>
            <a:off x="2684632" y="2938958"/>
            <a:ext cx="198900" cy="593656"/>
            <a:chOff x="2223534" y="2938958"/>
            <a:chExt cx="198900" cy="593656"/>
          </a:xfrm>
        </p:grpSpPr>
        <p:cxnSp>
          <p:nvCxnSpPr>
            <p:cNvPr id="223" name="Google Shape;223;p2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4" name="Google Shape;224;p2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Z-score</a:t>
            </a:r>
            <a:endParaRPr sz="1600"/>
          </a:p>
          <a:p>
            <a:pPr indent="-330200" lvl="0" marL="457200" rtl="0" algn="l">
              <a:spcBef>
                <a:spcPts val="0"/>
              </a:spcBef>
              <a:spcAft>
                <a:spcPts val="0"/>
              </a:spcAft>
              <a:buSzPts val="1600"/>
              <a:buChar char="●"/>
            </a:pPr>
            <a:r>
              <a:rPr lang="es-419" sz="1600"/>
              <a:t>Modified Z-score</a:t>
            </a:r>
            <a:endParaRPr sz="1600"/>
          </a:p>
          <a:p>
            <a:pPr indent="-330200" lvl="0" marL="457200" rtl="0" algn="l">
              <a:spcBef>
                <a:spcPts val="0"/>
              </a:spcBef>
              <a:spcAft>
                <a:spcPts val="0"/>
              </a:spcAft>
              <a:buSzPts val="1600"/>
              <a:buChar char="●"/>
            </a:pPr>
            <a:r>
              <a:rPr lang="es-419" sz="1600"/>
              <a:t>quantile-based imputation</a:t>
            </a:r>
            <a:endParaRPr sz="1600"/>
          </a:p>
        </p:txBody>
      </p:sp>
      <p:sp>
        <p:nvSpPr>
          <p:cNvPr descr="Background pointer shape in timeline graphic" id="226" name="Google Shape;226;p2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7" name="Google Shape;227;p2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Scaling</a:t>
            </a:r>
            <a:endParaRPr sz="1600">
              <a:solidFill>
                <a:schemeClr val="lt1"/>
              </a:solidFill>
            </a:endParaRPr>
          </a:p>
        </p:txBody>
      </p:sp>
      <p:grpSp>
        <p:nvGrpSpPr>
          <p:cNvPr id="228" name="Google Shape;228;p24"/>
          <p:cNvGrpSpPr/>
          <p:nvPr/>
        </p:nvGrpSpPr>
        <p:grpSpPr>
          <a:xfrm>
            <a:off x="4319545" y="1610215"/>
            <a:ext cx="198900" cy="593656"/>
            <a:chOff x="3918084" y="1610215"/>
            <a:chExt cx="198900" cy="593656"/>
          </a:xfrm>
        </p:grpSpPr>
        <p:cxnSp>
          <p:nvCxnSpPr>
            <p:cNvPr id="229" name="Google Shape;229;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0" name="Google Shape;230;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4"/>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Standard</a:t>
            </a:r>
            <a:endParaRPr sz="1600"/>
          </a:p>
          <a:p>
            <a:pPr indent="-330200" lvl="0" marL="457200" rtl="0" algn="l">
              <a:spcBef>
                <a:spcPts val="0"/>
              </a:spcBef>
              <a:spcAft>
                <a:spcPts val="0"/>
              </a:spcAft>
              <a:buSzPts val="1600"/>
              <a:buChar char="●"/>
            </a:pPr>
            <a:r>
              <a:rPr lang="es-419" sz="1600"/>
              <a:t>Robust</a:t>
            </a:r>
            <a:endParaRPr sz="1600"/>
          </a:p>
          <a:p>
            <a:pPr indent="-330200" lvl="0" marL="457200" rtl="0" algn="l">
              <a:spcBef>
                <a:spcPts val="0"/>
              </a:spcBef>
              <a:spcAft>
                <a:spcPts val="0"/>
              </a:spcAft>
              <a:buSzPts val="1600"/>
              <a:buChar char="●"/>
            </a:pPr>
            <a:r>
              <a:rPr lang="es-419" sz="1600"/>
              <a:t>Minmax</a:t>
            </a:r>
            <a:endParaRPr sz="1600"/>
          </a:p>
          <a:p>
            <a:pPr indent="-330200" lvl="0" marL="457200" rtl="0" algn="l">
              <a:spcBef>
                <a:spcPts val="0"/>
              </a:spcBef>
              <a:spcAft>
                <a:spcPts val="0"/>
              </a:spcAft>
              <a:buSzPts val="1600"/>
              <a:buChar char="●"/>
            </a:pPr>
            <a:r>
              <a:rPr lang="es-419" sz="1600"/>
              <a:t>Maxabs</a:t>
            </a:r>
            <a:endParaRPr sz="1600"/>
          </a:p>
        </p:txBody>
      </p:sp>
      <p:sp>
        <p:nvSpPr>
          <p:cNvPr descr="Background pointer shape in timeline graphic" id="232" name="Google Shape;232;p2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3" name="Google Shape;233;p24"/>
          <p:cNvSpPr txBox="1"/>
          <p:nvPr>
            <p:ph idx="4294967295" type="body"/>
          </p:nvPr>
        </p:nvSpPr>
        <p:spPr>
          <a:xfrm>
            <a:off x="5286612" y="2336550"/>
            <a:ext cx="1672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Hyperparameter Tuning</a:t>
            </a:r>
            <a:endParaRPr sz="1600">
              <a:solidFill>
                <a:schemeClr val="lt1"/>
              </a:solidFill>
            </a:endParaRPr>
          </a:p>
        </p:txBody>
      </p:sp>
      <p:grpSp>
        <p:nvGrpSpPr>
          <p:cNvPr id="234" name="Google Shape;234;p24"/>
          <p:cNvGrpSpPr/>
          <p:nvPr/>
        </p:nvGrpSpPr>
        <p:grpSpPr>
          <a:xfrm>
            <a:off x="5973070" y="2938958"/>
            <a:ext cx="198900" cy="593656"/>
            <a:chOff x="5958946" y="2938958"/>
            <a:chExt cx="198900" cy="593656"/>
          </a:xfrm>
        </p:grpSpPr>
        <p:cxnSp>
          <p:nvCxnSpPr>
            <p:cNvPr id="235" name="Google Shape;235;p2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6" name="Google Shape;236;p2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4"/>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criterion</a:t>
            </a:r>
            <a:endParaRPr sz="1600"/>
          </a:p>
          <a:p>
            <a:pPr indent="-330200" lvl="0" marL="457200" rtl="0" algn="l">
              <a:spcBef>
                <a:spcPts val="0"/>
              </a:spcBef>
              <a:spcAft>
                <a:spcPts val="0"/>
              </a:spcAft>
              <a:buSzPts val="1600"/>
              <a:buChar char="●"/>
            </a:pPr>
            <a:r>
              <a:rPr lang="es-419" sz="1600"/>
              <a:t>max depth</a:t>
            </a:r>
            <a:endParaRPr sz="1600"/>
          </a:p>
          <a:p>
            <a:pPr indent="-330200" lvl="0" marL="457200" rtl="0" algn="l">
              <a:spcBef>
                <a:spcPts val="0"/>
              </a:spcBef>
              <a:spcAft>
                <a:spcPts val="0"/>
              </a:spcAft>
              <a:buSzPts val="1600"/>
              <a:buChar char="●"/>
            </a:pPr>
            <a:r>
              <a:rPr lang="es-419" sz="1600"/>
              <a:t>solver</a:t>
            </a:r>
            <a:endParaRPr sz="1600"/>
          </a:p>
          <a:p>
            <a:pPr indent="-330200" lvl="0" marL="457200" rtl="0" algn="l">
              <a:spcBef>
                <a:spcPts val="0"/>
              </a:spcBef>
              <a:spcAft>
                <a:spcPts val="0"/>
              </a:spcAft>
              <a:buSzPts val="1600"/>
              <a:buChar char="●"/>
            </a:pPr>
            <a:r>
              <a:rPr lang="es-419" sz="1600"/>
              <a:t>etc</a:t>
            </a:r>
            <a:endParaRPr sz="1600"/>
          </a:p>
        </p:txBody>
      </p:sp>
      <p:sp>
        <p:nvSpPr>
          <p:cNvPr descr="Background pointer shape in timeline graphic" id="238" name="Google Shape;238;p2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9" name="Google Shape;239;p2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Final Result</a:t>
            </a:r>
            <a:endParaRPr sz="1600">
              <a:solidFill>
                <a:schemeClr val="lt1"/>
              </a:solidFill>
            </a:endParaRPr>
          </a:p>
        </p:txBody>
      </p:sp>
      <p:grpSp>
        <p:nvGrpSpPr>
          <p:cNvPr id="240" name="Google Shape;240;p24"/>
          <p:cNvGrpSpPr/>
          <p:nvPr/>
        </p:nvGrpSpPr>
        <p:grpSpPr>
          <a:xfrm>
            <a:off x="7669807" y="1610215"/>
            <a:ext cx="198900" cy="593656"/>
            <a:chOff x="3918084" y="1610215"/>
            <a:chExt cx="198900" cy="593656"/>
          </a:xfrm>
        </p:grpSpPr>
        <p:cxnSp>
          <p:nvCxnSpPr>
            <p:cNvPr id="241" name="Google Shape;241;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2" name="Google Shape;242;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4"/>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Best performance is given by best combination of previous steps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Pipeline Results - Task 1</a:t>
            </a:r>
            <a:endParaRPr/>
          </a:p>
        </p:txBody>
      </p:sp>
      <p:pic>
        <p:nvPicPr>
          <p:cNvPr id="249" name="Google Shape;249;p25" title="Points scored"/>
          <p:cNvPicPr preferRelativeResize="0"/>
          <p:nvPr/>
        </p:nvPicPr>
        <p:blipFill>
          <a:blip r:embed="rId3">
            <a:alphaModFix/>
          </a:blip>
          <a:stretch>
            <a:fillRect/>
          </a:stretch>
        </p:blipFill>
        <p:spPr>
          <a:xfrm>
            <a:off x="16475" y="950900"/>
            <a:ext cx="9127524" cy="41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Pipeline Results - Best Result for each task</a:t>
            </a:r>
            <a:endParaRPr/>
          </a:p>
        </p:txBody>
      </p:sp>
      <p:pic>
        <p:nvPicPr>
          <p:cNvPr id="255" name="Google Shape;255;p26" title="Points scored"/>
          <p:cNvPicPr preferRelativeResize="0"/>
          <p:nvPr/>
        </p:nvPicPr>
        <p:blipFill>
          <a:blip r:embed="rId3">
            <a:alphaModFix/>
          </a:blip>
          <a:stretch>
            <a:fillRect/>
          </a:stretch>
        </p:blipFill>
        <p:spPr>
          <a:xfrm>
            <a:off x="769938" y="1017800"/>
            <a:ext cx="7604124" cy="4125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txBox="1"/>
          <p:nvPr/>
        </p:nvSpPr>
        <p:spPr>
          <a:xfrm>
            <a:off x="412825" y="2107900"/>
            <a:ext cx="719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Deep</a:t>
            </a:r>
            <a:r>
              <a:rPr lang="es-419" sz="4200">
                <a:solidFill>
                  <a:schemeClr val="lt1"/>
                </a:solidFill>
                <a:latin typeface="Roboto"/>
                <a:ea typeface="Roboto"/>
                <a:cs typeface="Roboto"/>
                <a:sym typeface="Roboto"/>
              </a:rPr>
              <a:t> Learning Approach</a:t>
            </a:r>
            <a:endParaRPr sz="42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Things to Consider</a:t>
            </a:r>
            <a:endParaRPr/>
          </a:p>
        </p:txBody>
      </p:sp>
      <p:sp>
        <p:nvSpPr>
          <p:cNvPr id="267" name="Google Shape;26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Training a neural network requires the design of a structure and a lot of computational power. Even if used an existing architecture. A transfer learning approach was used considering our computational resources and the small 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29"/>
          <p:cNvPicPr preferRelativeResize="0"/>
          <p:nvPr/>
        </p:nvPicPr>
        <p:blipFill>
          <a:blip r:embed="rId3">
            <a:alphaModFix/>
          </a:blip>
          <a:stretch>
            <a:fillRect/>
          </a:stretch>
        </p:blipFill>
        <p:spPr>
          <a:xfrm>
            <a:off x="2033350" y="674475"/>
            <a:ext cx="5137141" cy="379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DL considerations</a:t>
            </a:r>
            <a:endParaRPr/>
          </a:p>
          <a:p>
            <a:pPr indent="0" lvl="0" marL="0" rtl="0" algn="l">
              <a:spcBef>
                <a:spcPts val="0"/>
              </a:spcBef>
              <a:spcAft>
                <a:spcPts val="0"/>
              </a:spcAft>
              <a:buNone/>
            </a:pPr>
            <a:r>
              <a:t/>
            </a:r>
            <a:endParaRPr/>
          </a:p>
        </p:txBody>
      </p:sp>
      <p:grpSp>
        <p:nvGrpSpPr>
          <p:cNvPr id="279" name="Google Shape;279;p30"/>
          <p:cNvGrpSpPr/>
          <p:nvPr/>
        </p:nvGrpSpPr>
        <p:grpSpPr>
          <a:xfrm>
            <a:off x="431925" y="1304875"/>
            <a:ext cx="2628925" cy="3416400"/>
            <a:chOff x="431925" y="1304875"/>
            <a:chExt cx="2628925" cy="3416400"/>
          </a:xfrm>
        </p:grpSpPr>
        <p:sp>
          <p:nvSpPr>
            <p:cNvPr id="280" name="Google Shape;280;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Backbone base model</a:t>
            </a:r>
            <a:endParaRPr>
              <a:solidFill>
                <a:schemeClr val="lt1"/>
              </a:solidFill>
            </a:endParaRPr>
          </a:p>
        </p:txBody>
      </p:sp>
      <p:sp>
        <p:nvSpPr>
          <p:cNvPr id="283" name="Google Shape;283;p3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Among all possible architectures the following ones were selected:</a:t>
            </a:r>
            <a:endParaRPr sz="1600"/>
          </a:p>
          <a:p>
            <a:pPr indent="-330200" lvl="0" marL="457200" rtl="0" algn="l">
              <a:spcBef>
                <a:spcPts val="1600"/>
              </a:spcBef>
              <a:spcAft>
                <a:spcPts val="0"/>
              </a:spcAft>
              <a:buSzPts val="1600"/>
              <a:buChar char="●"/>
            </a:pPr>
            <a:r>
              <a:rPr lang="es-419" sz="1600"/>
              <a:t>VGG19</a:t>
            </a:r>
            <a:endParaRPr sz="1600"/>
          </a:p>
          <a:p>
            <a:pPr indent="-330200" lvl="0" marL="457200" rtl="0" algn="l">
              <a:spcBef>
                <a:spcPts val="0"/>
              </a:spcBef>
              <a:spcAft>
                <a:spcPts val="0"/>
              </a:spcAft>
              <a:buSzPts val="1600"/>
              <a:buChar char="●"/>
            </a:pPr>
            <a:r>
              <a:rPr lang="es-419" sz="1600"/>
              <a:t>Inceptionv3</a:t>
            </a:r>
            <a:endParaRPr sz="1600"/>
          </a:p>
          <a:p>
            <a:pPr indent="-330200" lvl="0" marL="457200" rtl="0" algn="l">
              <a:spcBef>
                <a:spcPts val="0"/>
              </a:spcBef>
              <a:spcAft>
                <a:spcPts val="0"/>
              </a:spcAft>
              <a:buSzPts val="1600"/>
              <a:buChar char="●"/>
            </a:pPr>
            <a:r>
              <a:rPr lang="es-419" sz="1600"/>
              <a:t>Resnet50</a:t>
            </a:r>
            <a:endParaRPr sz="1600"/>
          </a:p>
          <a:p>
            <a:pPr indent="-330200" lvl="0" marL="457200" rtl="0" algn="l">
              <a:spcBef>
                <a:spcPts val="0"/>
              </a:spcBef>
              <a:spcAft>
                <a:spcPts val="0"/>
              </a:spcAft>
              <a:buSzPts val="1600"/>
              <a:buChar char="●"/>
            </a:pPr>
            <a:r>
              <a:rPr lang="es-419" sz="1600"/>
              <a:t>InceptionResnetv2</a:t>
            </a:r>
            <a:endParaRPr sz="1600"/>
          </a:p>
        </p:txBody>
      </p:sp>
      <p:grpSp>
        <p:nvGrpSpPr>
          <p:cNvPr id="284" name="Google Shape;284;p30"/>
          <p:cNvGrpSpPr/>
          <p:nvPr/>
        </p:nvGrpSpPr>
        <p:grpSpPr>
          <a:xfrm>
            <a:off x="3320450" y="1304875"/>
            <a:ext cx="2632500" cy="3416400"/>
            <a:chOff x="3320450" y="1304875"/>
            <a:chExt cx="2632500" cy="3416400"/>
          </a:xfrm>
        </p:grpSpPr>
        <p:sp>
          <p:nvSpPr>
            <p:cNvPr id="285" name="Google Shape;285;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Optimizer</a:t>
            </a:r>
            <a:endParaRPr>
              <a:solidFill>
                <a:schemeClr val="lt1"/>
              </a:solidFill>
            </a:endParaRPr>
          </a:p>
        </p:txBody>
      </p:sp>
      <p:sp>
        <p:nvSpPr>
          <p:cNvPr id="288" name="Google Shape;288;p3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1600"/>
              <a:t>Stochastic Gradient Descent</a:t>
            </a:r>
            <a:r>
              <a:rPr lang="es-419" sz="1600"/>
              <a:t> tend to </a:t>
            </a:r>
            <a:r>
              <a:rPr lang="es-419" sz="1600"/>
              <a:t>perform better when transfer learning, but </a:t>
            </a:r>
            <a:r>
              <a:rPr b="1" lang="es-419" sz="1600"/>
              <a:t>Adam</a:t>
            </a:r>
            <a:r>
              <a:rPr lang="es-419" sz="1600"/>
              <a:t> converge faster-</a:t>
            </a:r>
            <a:endParaRPr sz="1600"/>
          </a:p>
        </p:txBody>
      </p:sp>
      <p:grpSp>
        <p:nvGrpSpPr>
          <p:cNvPr id="289" name="Google Shape;289;p30"/>
          <p:cNvGrpSpPr/>
          <p:nvPr/>
        </p:nvGrpSpPr>
        <p:grpSpPr>
          <a:xfrm>
            <a:off x="6212550" y="1304875"/>
            <a:ext cx="2632500" cy="3416400"/>
            <a:chOff x="6212550" y="1304875"/>
            <a:chExt cx="2632500" cy="3416400"/>
          </a:xfrm>
        </p:grpSpPr>
        <p:sp>
          <p:nvSpPr>
            <p:cNvPr id="290" name="Google Shape;290;p3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Constraints</a:t>
            </a:r>
            <a:endParaRPr>
              <a:solidFill>
                <a:schemeClr val="lt1"/>
              </a:solidFill>
            </a:endParaRPr>
          </a:p>
        </p:txBody>
      </p:sp>
      <p:sp>
        <p:nvSpPr>
          <p:cNvPr id="293" name="Google Shape;293;p3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Dataset images are 299x299 pixels and not all backbone base models have the same input. Consider fine tuning since our problem has few data and is different from the OG data: ImageNet.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DL considerations</a:t>
            </a:r>
            <a:endParaRPr/>
          </a:p>
        </p:txBody>
      </p:sp>
      <p:grpSp>
        <p:nvGrpSpPr>
          <p:cNvPr id="299" name="Google Shape;299;p31"/>
          <p:cNvGrpSpPr/>
          <p:nvPr/>
        </p:nvGrpSpPr>
        <p:grpSpPr>
          <a:xfrm>
            <a:off x="431925" y="1304875"/>
            <a:ext cx="2628925" cy="3416400"/>
            <a:chOff x="431925" y="1304875"/>
            <a:chExt cx="2628925" cy="3416400"/>
          </a:xfrm>
        </p:grpSpPr>
        <p:sp>
          <p:nvSpPr>
            <p:cNvPr id="300" name="Google Shape;300;p3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3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Custom classifier</a:t>
            </a:r>
            <a:endParaRPr>
              <a:solidFill>
                <a:schemeClr val="lt1"/>
              </a:solidFill>
            </a:endParaRPr>
          </a:p>
        </p:txBody>
      </p:sp>
      <p:sp>
        <p:nvSpPr>
          <p:cNvPr id="303" name="Google Shape;303;p3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Different architectures would be tested, on top of the base model.</a:t>
            </a:r>
            <a:endParaRPr sz="1600"/>
          </a:p>
        </p:txBody>
      </p:sp>
      <p:grpSp>
        <p:nvGrpSpPr>
          <p:cNvPr id="304" name="Google Shape;304;p31"/>
          <p:cNvGrpSpPr/>
          <p:nvPr/>
        </p:nvGrpSpPr>
        <p:grpSpPr>
          <a:xfrm>
            <a:off x="3320450" y="1304875"/>
            <a:ext cx="2632500" cy="3416400"/>
            <a:chOff x="3320450" y="1304875"/>
            <a:chExt cx="2632500" cy="3416400"/>
          </a:xfrm>
        </p:grpSpPr>
        <p:sp>
          <p:nvSpPr>
            <p:cNvPr id="305" name="Google Shape;305;p3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3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Frozen Layers</a:t>
            </a:r>
            <a:endParaRPr>
              <a:solidFill>
                <a:schemeClr val="lt1"/>
              </a:solidFill>
            </a:endParaRPr>
          </a:p>
        </p:txBody>
      </p:sp>
      <p:sp>
        <p:nvSpPr>
          <p:cNvPr id="308" name="Google Shape;308;p3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How many layers would be unfrozen to trade-off between learning from the new data and the already achieved generalization capacity.</a:t>
            </a:r>
            <a:endParaRPr sz="1600"/>
          </a:p>
        </p:txBody>
      </p:sp>
      <p:grpSp>
        <p:nvGrpSpPr>
          <p:cNvPr id="309" name="Google Shape;309;p31"/>
          <p:cNvGrpSpPr/>
          <p:nvPr/>
        </p:nvGrpSpPr>
        <p:grpSpPr>
          <a:xfrm>
            <a:off x="6212550" y="1304875"/>
            <a:ext cx="2632500" cy="3416400"/>
            <a:chOff x="6212550" y="1304875"/>
            <a:chExt cx="2632500" cy="3416400"/>
          </a:xfrm>
        </p:grpSpPr>
        <p:sp>
          <p:nvSpPr>
            <p:cNvPr id="310" name="Google Shape;310;p3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Selecting the Best</a:t>
            </a:r>
            <a:endParaRPr>
              <a:solidFill>
                <a:schemeClr val="lt1"/>
              </a:solidFill>
            </a:endParaRPr>
          </a:p>
        </p:txBody>
      </p:sp>
      <p:sp>
        <p:nvSpPr>
          <p:cNvPr id="313" name="Google Shape;313;p3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The best Model would be retrained, changing parameters inherent to ANN like the epochs. After that, having an ensemble of models may improve performance.</a:t>
            </a:r>
            <a:endParaRPr sz="1600"/>
          </a:p>
        </p:txBody>
      </p:sp>
      <p:pic>
        <p:nvPicPr>
          <p:cNvPr id="314" name="Google Shape;314;p31"/>
          <p:cNvPicPr preferRelativeResize="0"/>
          <p:nvPr/>
        </p:nvPicPr>
        <p:blipFill>
          <a:blip r:embed="rId3">
            <a:alphaModFix/>
          </a:blip>
          <a:stretch>
            <a:fillRect/>
          </a:stretch>
        </p:blipFill>
        <p:spPr>
          <a:xfrm>
            <a:off x="508325" y="3215469"/>
            <a:ext cx="2494500" cy="3622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412825" y="2107900"/>
            <a:ext cx="719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Introduction</a:t>
            </a:r>
            <a:endParaRPr sz="42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descr="Background pointer shape in timeline graphic" id="319" name="Google Shape;319;p3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0" name="Google Shape;320;p32"/>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Initial Training</a:t>
            </a:r>
            <a:endParaRPr sz="1600">
              <a:solidFill>
                <a:schemeClr val="lt1"/>
              </a:solidFill>
            </a:endParaRPr>
          </a:p>
        </p:txBody>
      </p:sp>
      <p:grpSp>
        <p:nvGrpSpPr>
          <p:cNvPr id="321" name="Google Shape;321;p32"/>
          <p:cNvGrpSpPr/>
          <p:nvPr/>
        </p:nvGrpSpPr>
        <p:grpSpPr>
          <a:xfrm>
            <a:off x="969270" y="1610215"/>
            <a:ext cx="198900" cy="593656"/>
            <a:chOff x="777447" y="1610215"/>
            <a:chExt cx="198900" cy="593656"/>
          </a:xfrm>
        </p:grpSpPr>
        <p:cxnSp>
          <p:nvCxnSpPr>
            <p:cNvPr id="322" name="Google Shape;322;p3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323" name="Google Shape;323;p3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Grid search between base model, unfrozen # of layers and optimizer</a:t>
            </a:r>
            <a:endParaRPr sz="1600"/>
          </a:p>
        </p:txBody>
      </p:sp>
      <p:sp>
        <p:nvSpPr>
          <p:cNvPr descr="Background pointer shape in timeline graphic" id="325" name="Google Shape;325;p3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6" name="Google Shape;326;p32"/>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Top 4</a:t>
            </a:r>
            <a:endParaRPr sz="1600">
              <a:solidFill>
                <a:schemeClr val="lt1"/>
              </a:solidFill>
            </a:endParaRPr>
          </a:p>
        </p:txBody>
      </p:sp>
      <p:grpSp>
        <p:nvGrpSpPr>
          <p:cNvPr id="327" name="Google Shape;327;p32"/>
          <p:cNvGrpSpPr/>
          <p:nvPr/>
        </p:nvGrpSpPr>
        <p:grpSpPr>
          <a:xfrm>
            <a:off x="2684632" y="2938958"/>
            <a:ext cx="198900" cy="593656"/>
            <a:chOff x="2223534" y="2938958"/>
            <a:chExt cx="198900" cy="593656"/>
          </a:xfrm>
        </p:grpSpPr>
        <p:cxnSp>
          <p:nvCxnSpPr>
            <p:cNvPr id="328" name="Google Shape;328;p3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329" name="Google Shape;329;p3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2"/>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Top 4 of the 32 possible models are chosen.</a:t>
            </a:r>
            <a:endParaRPr sz="1600"/>
          </a:p>
        </p:txBody>
      </p:sp>
      <p:sp>
        <p:nvSpPr>
          <p:cNvPr descr="Background pointer shape in timeline graphic" id="331" name="Google Shape;331;p3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2" name="Google Shape;332;p32"/>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Top 2</a:t>
            </a:r>
            <a:endParaRPr sz="1600">
              <a:solidFill>
                <a:schemeClr val="lt1"/>
              </a:solidFill>
            </a:endParaRPr>
          </a:p>
        </p:txBody>
      </p:sp>
      <p:grpSp>
        <p:nvGrpSpPr>
          <p:cNvPr id="333" name="Google Shape;333;p32"/>
          <p:cNvGrpSpPr/>
          <p:nvPr/>
        </p:nvGrpSpPr>
        <p:grpSpPr>
          <a:xfrm>
            <a:off x="4319545" y="1610215"/>
            <a:ext cx="198900" cy="593656"/>
            <a:chOff x="3918084" y="1610215"/>
            <a:chExt cx="198900" cy="593656"/>
          </a:xfrm>
        </p:grpSpPr>
        <p:cxnSp>
          <p:nvCxnSpPr>
            <p:cNvPr id="334" name="Google Shape;334;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35" name="Google Shape;335;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32"/>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Top 2 of previous top 4 are selected to optimize and fine tune.</a:t>
            </a:r>
            <a:endParaRPr sz="1600"/>
          </a:p>
        </p:txBody>
      </p:sp>
      <p:sp>
        <p:nvSpPr>
          <p:cNvPr descr="Background pointer shape in timeline graphic" id="337" name="Google Shape;337;p3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8" name="Google Shape;338;p32"/>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Ensemble Method</a:t>
            </a:r>
            <a:endParaRPr sz="1600">
              <a:solidFill>
                <a:schemeClr val="lt1"/>
              </a:solidFill>
            </a:endParaRPr>
          </a:p>
        </p:txBody>
      </p:sp>
      <p:grpSp>
        <p:nvGrpSpPr>
          <p:cNvPr id="339" name="Google Shape;339;p32"/>
          <p:cNvGrpSpPr/>
          <p:nvPr/>
        </p:nvGrpSpPr>
        <p:grpSpPr>
          <a:xfrm>
            <a:off x="5973070" y="2938958"/>
            <a:ext cx="198900" cy="593656"/>
            <a:chOff x="5958946" y="2938958"/>
            <a:chExt cx="198900" cy="593656"/>
          </a:xfrm>
        </p:grpSpPr>
        <p:cxnSp>
          <p:nvCxnSpPr>
            <p:cNvPr id="340" name="Google Shape;340;p3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341" name="Google Shape;341;p3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2"/>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Combining two models to see if model improves</a:t>
            </a:r>
            <a:endParaRPr sz="1600"/>
          </a:p>
        </p:txBody>
      </p:sp>
      <p:sp>
        <p:nvSpPr>
          <p:cNvPr descr="Background pointer shape in timeline graphic" id="343" name="Google Shape;343;p32"/>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4" name="Google Shape;344;p32"/>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Final Result</a:t>
            </a:r>
            <a:endParaRPr sz="1600">
              <a:solidFill>
                <a:schemeClr val="lt1"/>
              </a:solidFill>
            </a:endParaRPr>
          </a:p>
        </p:txBody>
      </p:sp>
      <p:grpSp>
        <p:nvGrpSpPr>
          <p:cNvPr id="345" name="Google Shape;345;p32"/>
          <p:cNvGrpSpPr/>
          <p:nvPr/>
        </p:nvGrpSpPr>
        <p:grpSpPr>
          <a:xfrm>
            <a:off x="7669807" y="1610215"/>
            <a:ext cx="198900" cy="593656"/>
            <a:chOff x="3918084" y="1610215"/>
            <a:chExt cx="198900" cy="593656"/>
          </a:xfrm>
        </p:grpSpPr>
        <p:cxnSp>
          <p:nvCxnSpPr>
            <p:cNvPr id="346" name="Google Shape;346;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47" name="Google Shape;347;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2"/>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Best performance is given by either retrain, initial train or ensemble method</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Pipeline Results - Best Result task 1</a:t>
            </a:r>
            <a:endParaRPr/>
          </a:p>
        </p:txBody>
      </p:sp>
      <p:pic>
        <p:nvPicPr>
          <p:cNvPr id="354" name="Google Shape;354;p33" title="Points scored"/>
          <p:cNvPicPr preferRelativeResize="0"/>
          <p:nvPr/>
        </p:nvPicPr>
        <p:blipFill>
          <a:blip r:embed="rId3">
            <a:alphaModFix/>
          </a:blip>
          <a:stretch>
            <a:fillRect/>
          </a:stretch>
        </p:blipFill>
        <p:spPr>
          <a:xfrm>
            <a:off x="152400" y="1017800"/>
            <a:ext cx="8520600" cy="3973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34"/>
          <p:cNvPicPr preferRelativeResize="0"/>
          <p:nvPr/>
        </p:nvPicPr>
        <p:blipFill>
          <a:blip r:embed="rId3">
            <a:alphaModFix/>
          </a:blip>
          <a:stretch>
            <a:fillRect/>
          </a:stretch>
        </p:blipFill>
        <p:spPr>
          <a:xfrm rot="5400000">
            <a:off x="2393062" y="-502513"/>
            <a:ext cx="4082100" cy="632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35"/>
          <p:cNvPicPr preferRelativeResize="0"/>
          <p:nvPr/>
        </p:nvPicPr>
        <p:blipFill>
          <a:blip r:embed="rId3">
            <a:alphaModFix/>
          </a:blip>
          <a:stretch>
            <a:fillRect/>
          </a:stretch>
        </p:blipFill>
        <p:spPr>
          <a:xfrm>
            <a:off x="1434625" y="674475"/>
            <a:ext cx="5922987" cy="379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6"/>
          <p:cNvPicPr preferRelativeResize="0"/>
          <p:nvPr/>
        </p:nvPicPr>
        <p:blipFill>
          <a:blip r:embed="rId3">
            <a:alphaModFix/>
          </a:blip>
          <a:stretch>
            <a:fillRect/>
          </a:stretch>
        </p:blipFill>
        <p:spPr>
          <a:xfrm>
            <a:off x="152400" y="1196550"/>
            <a:ext cx="8839197" cy="28775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265500" y="199125"/>
            <a:ext cx="4045200" cy="9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Final results</a:t>
            </a:r>
            <a:endParaRPr/>
          </a:p>
        </p:txBody>
      </p:sp>
      <p:sp>
        <p:nvSpPr>
          <p:cNvPr id="377" name="Google Shape;377;p37"/>
          <p:cNvSpPr txBox="1"/>
          <p:nvPr>
            <p:ph idx="2" type="body"/>
          </p:nvPr>
        </p:nvSpPr>
        <p:spPr>
          <a:xfrm>
            <a:off x="4731300" y="724200"/>
            <a:ext cx="43074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419"/>
              <a:t>Task 4: Phase 1 resnet50 with an AUC of 0.90.</a:t>
            </a:r>
            <a:endParaRPr/>
          </a:p>
          <a:p>
            <a:pPr indent="-342900" lvl="0" marL="457200" rtl="0" algn="l">
              <a:spcBef>
                <a:spcPts val="0"/>
              </a:spcBef>
              <a:spcAft>
                <a:spcPts val="0"/>
              </a:spcAft>
              <a:buSzPts val="1800"/>
              <a:buChar char="●"/>
            </a:pPr>
            <a:r>
              <a:rPr lang="es-419"/>
              <a:t>Task 9: Phase 1.5 inceptionResnetV2 with an AUC of 0.89.</a:t>
            </a:r>
            <a:endParaRPr/>
          </a:p>
          <a:p>
            <a:pPr indent="-342900" lvl="0" marL="457200" rtl="0" algn="l">
              <a:spcBef>
                <a:spcPts val="0"/>
              </a:spcBef>
              <a:spcAft>
                <a:spcPts val="0"/>
              </a:spcAft>
              <a:buSzPts val="1800"/>
              <a:buChar char="●"/>
            </a:pPr>
            <a:r>
              <a:rPr lang="es-419"/>
              <a:t>Task 10: Phase 1 inceptionResnetV2.</a:t>
            </a:r>
            <a:endParaRPr/>
          </a:p>
        </p:txBody>
      </p:sp>
      <p:sp>
        <p:nvSpPr>
          <p:cNvPr id="378" name="Google Shape;378;p37"/>
          <p:cNvSpPr txBox="1"/>
          <p:nvPr>
            <p:ph type="title"/>
          </p:nvPr>
        </p:nvSpPr>
        <p:spPr>
          <a:xfrm>
            <a:off x="134400" y="1311300"/>
            <a:ext cx="4307400" cy="25209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Char char="●"/>
            </a:pPr>
            <a:r>
              <a:rPr lang="es-419" sz="1800"/>
              <a:t>Task 1: Phase 3 Ensemble of VGG19 + inceptionv3 for an AUC of 0.73.</a:t>
            </a:r>
            <a:endParaRPr sz="1800"/>
          </a:p>
          <a:p>
            <a:pPr indent="-342900" lvl="0" marL="457200" rtl="0" algn="l">
              <a:spcBef>
                <a:spcPts val="0"/>
              </a:spcBef>
              <a:spcAft>
                <a:spcPts val="0"/>
              </a:spcAft>
              <a:buSzPts val="1800"/>
              <a:buChar char="●"/>
            </a:pPr>
            <a:r>
              <a:rPr lang="es-419" sz="1800"/>
              <a:t>Task 2: Phase 3 Ensemble of inceptionV3 + inceptionResnetV2 with an AUC of 0.85.</a:t>
            </a:r>
            <a:endParaRPr sz="1800"/>
          </a:p>
          <a:p>
            <a:pPr indent="-342900" lvl="0" marL="457200" rtl="0" algn="l">
              <a:spcBef>
                <a:spcPts val="0"/>
              </a:spcBef>
              <a:spcAft>
                <a:spcPts val="0"/>
              </a:spcAft>
              <a:buSzPts val="1800"/>
              <a:buChar char="●"/>
            </a:pPr>
            <a:r>
              <a:rPr lang="es-419" sz="1800"/>
              <a:t>Task 3: Phase 2 VGG19 with an AUC of 0.90.</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12825" y="2107900"/>
            <a:ext cx="719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Deep Learning Features Approach</a:t>
            </a:r>
            <a:endParaRPr sz="420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Things to Consider</a:t>
            </a:r>
            <a:endParaRPr/>
          </a:p>
        </p:txBody>
      </p:sp>
      <p:sp>
        <p:nvSpPr>
          <p:cNvPr id="390" name="Google Shape;390;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s-419"/>
              <a:t>Transfer learning not only serves as a learning model for new data, but also as a feature extraction tool. Using the convolutional layers, we extracted features from the images of the task and then used the same ML approach explained before.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DL features considerations</a:t>
            </a:r>
            <a:endParaRPr/>
          </a:p>
          <a:p>
            <a:pPr indent="0" lvl="0" marL="0" rtl="0" algn="l">
              <a:spcBef>
                <a:spcPts val="0"/>
              </a:spcBef>
              <a:spcAft>
                <a:spcPts val="0"/>
              </a:spcAft>
              <a:buNone/>
            </a:pPr>
            <a:r>
              <a:t/>
            </a:r>
            <a:endParaRPr/>
          </a:p>
        </p:txBody>
      </p:sp>
      <p:grpSp>
        <p:nvGrpSpPr>
          <p:cNvPr id="396" name="Google Shape;396;p40"/>
          <p:cNvGrpSpPr/>
          <p:nvPr/>
        </p:nvGrpSpPr>
        <p:grpSpPr>
          <a:xfrm>
            <a:off x="431925" y="1304875"/>
            <a:ext cx="2628925" cy="3416400"/>
            <a:chOff x="431925" y="1304875"/>
            <a:chExt cx="2628925" cy="3416400"/>
          </a:xfrm>
        </p:grpSpPr>
        <p:sp>
          <p:nvSpPr>
            <p:cNvPr id="397" name="Google Shape;397;p4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4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Number of features</a:t>
            </a:r>
            <a:endParaRPr>
              <a:solidFill>
                <a:schemeClr val="lt1"/>
              </a:solidFill>
            </a:endParaRPr>
          </a:p>
        </p:txBody>
      </p:sp>
      <p:sp>
        <p:nvSpPr>
          <p:cNvPr id="400" name="Google Shape;400;p4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100 features were extracted, taking advantage of feature extraction layers of each of the base models used before.</a:t>
            </a:r>
            <a:endParaRPr sz="1600"/>
          </a:p>
        </p:txBody>
      </p:sp>
      <p:grpSp>
        <p:nvGrpSpPr>
          <p:cNvPr id="401" name="Google Shape;401;p40"/>
          <p:cNvGrpSpPr/>
          <p:nvPr/>
        </p:nvGrpSpPr>
        <p:grpSpPr>
          <a:xfrm>
            <a:off x="3320450" y="1304875"/>
            <a:ext cx="2632500" cy="3416400"/>
            <a:chOff x="3320450" y="1304875"/>
            <a:chExt cx="2632500" cy="3416400"/>
          </a:xfrm>
        </p:grpSpPr>
        <p:sp>
          <p:nvSpPr>
            <p:cNvPr id="402" name="Google Shape;402;p4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4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Analysis Approach</a:t>
            </a:r>
            <a:endParaRPr>
              <a:solidFill>
                <a:schemeClr val="lt1"/>
              </a:solidFill>
            </a:endParaRPr>
          </a:p>
        </p:txBody>
      </p:sp>
      <p:sp>
        <p:nvSpPr>
          <p:cNvPr id="405" name="Google Shape;405;p4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In this phase of the project, the same ML approach was used before in order to curate data, and select the best classifier with its own best parameters.</a:t>
            </a:r>
            <a:endParaRPr sz="1600"/>
          </a:p>
        </p:txBody>
      </p:sp>
      <p:grpSp>
        <p:nvGrpSpPr>
          <p:cNvPr id="406" name="Google Shape;406;p40"/>
          <p:cNvGrpSpPr/>
          <p:nvPr/>
        </p:nvGrpSpPr>
        <p:grpSpPr>
          <a:xfrm>
            <a:off x="6212550" y="1304875"/>
            <a:ext cx="2632500" cy="3416400"/>
            <a:chOff x="6212550" y="1304875"/>
            <a:chExt cx="2632500" cy="3416400"/>
          </a:xfrm>
        </p:grpSpPr>
        <p:sp>
          <p:nvSpPr>
            <p:cNvPr id="407" name="Google Shape;407;p4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Classifiers</a:t>
            </a:r>
            <a:endParaRPr>
              <a:solidFill>
                <a:schemeClr val="lt1"/>
              </a:solidFill>
            </a:endParaRPr>
          </a:p>
        </p:txBody>
      </p:sp>
      <p:sp>
        <p:nvSpPr>
          <p:cNvPr id="410" name="Google Shape;410;p4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As we are working with ANNs, we used a Multi Layer Perceptron classifier, tuning hyperparameters like hidden layers, optimizer, solver and activation function.</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41"/>
          <p:cNvPicPr preferRelativeResize="0"/>
          <p:nvPr/>
        </p:nvPicPr>
        <p:blipFill>
          <a:blip r:embed="rId3">
            <a:alphaModFix/>
          </a:blip>
          <a:stretch>
            <a:fillRect/>
          </a:stretch>
        </p:blipFill>
        <p:spPr>
          <a:xfrm>
            <a:off x="3013888" y="674475"/>
            <a:ext cx="3116232" cy="379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80050" y="1197000"/>
            <a:ext cx="4045200" cy="274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800"/>
              <a:t>Alzheimer's disease is a neurodegenerative disorder characterized by cognitive impairments that progressively affect motor skills and cognitive abilities.</a:t>
            </a:r>
            <a:endParaRPr sz="1800"/>
          </a:p>
          <a:p>
            <a:pPr indent="0" lvl="0" marL="0" rtl="0" algn="l">
              <a:spcBef>
                <a:spcPts val="0"/>
              </a:spcBef>
              <a:spcAft>
                <a:spcPts val="0"/>
              </a:spcAft>
              <a:buNone/>
            </a:pPr>
            <a:r>
              <a:rPr lang="es-419" sz="1800"/>
              <a:t>Early diagnosis is crucial for slowing down brain damage and improving the quality of life for affected individuals.</a:t>
            </a:r>
            <a:endParaRPr sz="1800"/>
          </a:p>
        </p:txBody>
      </p:sp>
      <p:sp>
        <p:nvSpPr>
          <p:cNvPr id="101" name="Google Shape;101;p15"/>
          <p:cNvSpPr txBox="1"/>
          <p:nvPr>
            <p:ph idx="2" type="body"/>
          </p:nvPr>
        </p:nvSpPr>
        <p:spPr>
          <a:xfrm>
            <a:off x="4939500" y="648000"/>
            <a:ext cx="3837000" cy="36951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None/>
            </a:pPr>
            <a:r>
              <a:rPr lang="es-419"/>
              <a:t>This study employs machine learning and deep learning approaches to analyze data from Alzheimer's patients, focusing on pen gesture dynamics and task-related images.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Overall Results</a:t>
            </a:r>
            <a:endParaRPr/>
          </a:p>
        </p:txBody>
      </p:sp>
      <p:pic>
        <p:nvPicPr>
          <p:cNvPr id="422" name="Google Shape;422;p42" title="Points scored"/>
          <p:cNvPicPr preferRelativeResize="0"/>
          <p:nvPr/>
        </p:nvPicPr>
        <p:blipFill>
          <a:blip r:embed="rId3">
            <a:alphaModFix/>
          </a:blip>
          <a:stretch>
            <a:fillRect/>
          </a:stretch>
        </p:blipFill>
        <p:spPr>
          <a:xfrm>
            <a:off x="152400" y="1017800"/>
            <a:ext cx="8590701" cy="406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3"/>
          <p:cNvSpPr txBox="1"/>
          <p:nvPr>
            <p:ph type="title"/>
          </p:nvPr>
        </p:nvSpPr>
        <p:spPr>
          <a:xfrm>
            <a:off x="207225" y="1209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Key takeaways: ML</a:t>
            </a:r>
            <a:endParaRPr/>
          </a:p>
        </p:txBody>
      </p:sp>
      <p:sp>
        <p:nvSpPr>
          <p:cNvPr id="428" name="Google Shape;428;p43"/>
          <p:cNvSpPr txBox="1"/>
          <p:nvPr>
            <p:ph idx="2" type="body"/>
          </p:nvPr>
        </p:nvSpPr>
        <p:spPr>
          <a:xfrm>
            <a:off x="4939500" y="344850"/>
            <a:ext cx="3837000" cy="4619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419"/>
              <a:t>4 out of 6 tasks performed better using RF400 feature </a:t>
            </a:r>
            <a:r>
              <a:rPr lang="es-419"/>
              <a:t>elimination</a:t>
            </a:r>
            <a:r>
              <a:rPr lang="es-419"/>
              <a:t> method.</a:t>
            </a:r>
            <a:endParaRPr/>
          </a:p>
          <a:p>
            <a:pPr indent="-342900" lvl="0" marL="457200" rtl="0" algn="l">
              <a:spcBef>
                <a:spcPts val="0"/>
              </a:spcBef>
              <a:spcAft>
                <a:spcPts val="0"/>
              </a:spcAft>
              <a:buSzPts val="1800"/>
              <a:buChar char="●"/>
            </a:pPr>
            <a:r>
              <a:rPr lang="es-419"/>
              <a:t>4 out of 6 tasks performed better with GBC classifier.</a:t>
            </a:r>
            <a:endParaRPr/>
          </a:p>
          <a:p>
            <a:pPr indent="-342900" lvl="0" marL="457200" rtl="0" algn="l">
              <a:spcBef>
                <a:spcPts val="0"/>
              </a:spcBef>
              <a:spcAft>
                <a:spcPts val="0"/>
              </a:spcAft>
              <a:buSzPts val="1800"/>
              <a:buChar char="●"/>
            </a:pPr>
            <a:r>
              <a:rPr lang="es-419"/>
              <a:t>Just one task performed better with just on-air features. Meaning on-paper features are really descriptive when discriminating between classes.</a:t>
            </a:r>
            <a:endParaRPr/>
          </a:p>
          <a:p>
            <a:pPr indent="-342900" lvl="0" marL="457200" rtl="0" algn="l">
              <a:spcBef>
                <a:spcPts val="0"/>
              </a:spcBef>
              <a:spcAft>
                <a:spcPts val="0"/>
              </a:spcAft>
              <a:buSzPts val="1800"/>
              <a:buChar char="●"/>
            </a:pPr>
            <a:r>
              <a:rPr lang="es-419"/>
              <a:t>Is the best approach when dealing with such irregular task as #1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207225" y="1209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Key takeaways: DL</a:t>
            </a:r>
            <a:endParaRPr/>
          </a:p>
        </p:txBody>
      </p:sp>
      <p:sp>
        <p:nvSpPr>
          <p:cNvPr id="434" name="Google Shape;434;p44"/>
          <p:cNvSpPr txBox="1"/>
          <p:nvPr>
            <p:ph idx="2" type="body"/>
          </p:nvPr>
        </p:nvSpPr>
        <p:spPr>
          <a:xfrm>
            <a:off x="4939500" y="344850"/>
            <a:ext cx="3837000" cy="4619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419"/>
              <a:t>Tasks 9 and 10 top performance.</a:t>
            </a:r>
            <a:endParaRPr/>
          </a:p>
          <a:p>
            <a:pPr indent="-342900" lvl="0" marL="457200" rtl="0" algn="l">
              <a:spcBef>
                <a:spcPts val="0"/>
              </a:spcBef>
              <a:spcAft>
                <a:spcPts val="0"/>
              </a:spcAft>
              <a:buSzPts val="1800"/>
              <a:buChar char="●"/>
            </a:pPr>
            <a:r>
              <a:rPr lang="es-419"/>
              <a:t>Except from task 1, copy tasks appear to have better performance using this approach. </a:t>
            </a:r>
            <a:endParaRPr/>
          </a:p>
          <a:p>
            <a:pPr indent="-342900" lvl="0" marL="457200" rtl="0" algn="l">
              <a:spcBef>
                <a:spcPts val="0"/>
              </a:spcBef>
              <a:spcAft>
                <a:spcPts val="0"/>
              </a:spcAft>
              <a:buSzPts val="1800"/>
              <a:buChar char="●"/>
            </a:pPr>
            <a:r>
              <a:rPr lang="es-419"/>
              <a:t>There are more “image” features than in graphic tasks.</a:t>
            </a:r>
            <a:endParaRPr/>
          </a:p>
          <a:p>
            <a:pPr indent="-342900" lvl="0" marL="457200" rtl="0" algn="l">
              <a:spcBef>
                <a:spcPts val="0"/>
              </a:spcBef>
              <a:spcAft>
                <a:spcPts val="0"/>
              </a:spcAft>
              <a:buSzPts val="1800"/>
              <a:buChar char="●"/>
            </a:pPr>
            <a:r>
              <a:rPr lang="es-419"/>
              <a:t>Data augmentation was not done. After tests, general performance improved without 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ph type="title"/>
          </p:nvPr>
        </p:nvSpPr>
        <p:spPr>
          <a:xfrm>
            <a:off x="207225" y="1209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Key takeaways: DL features</a:t>
            </a:r>
            <a:endParaRPr/>
          </a:p>
        </p:txBody>
      </p:sp>
      <p:sp>
        <p:nvSpPr>
          <p:cNvPr id="440" name="Google Shape;440;p45"/>
          <p:cNvSpPr txBox="1"/>
          <p:nvPr>
            <p:ph idx="2" type="body"/>
          </p:nvPr>
        </p:nvSpPr>
        <p:spPr>
          <a:xfrm>
            <a:off x="4939500" y="344850"/>
            <a:ext cx="3837000" cy="4619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s-419"/>
              <a:t>Task 3 and 4 top performance. </a:t>
            </a:r>
            <a:endParaRPr/>
          </a:p>
          <a:p>
            <a:pPr indent="-342900" lvl="0" marL="457200" rtl="0" algn="just">
              <a:spcBef>
                <a:spcPts val="0"/>
              </a:spcBef>
              <a:spcAft>
                <a:spcPts val="0"/>
              </a:spcAft>
              <a:buSzPts val="1800"/>
              <a:buChar char="●"/>
            </a:pPr>
            <a:r>
              <a:rPr lang="es-419"/>
              <a:t>Task 2. If a simpler model were required, then ML is better.</a:t>
            </a:r>
            <a:endParaRPr/>
          </a:p>
          <a:p>
            <a:pPr indent="-342900" lvl="0" marL="457200" rtl="0" algn="just">
              <a:spcBef>
                <a:spcPts val="0"/>
              </a:spcBef>
              <a:spcAft>
                <a:spcPts val="0"/>
              </a:spcAft>
              <a:buSzPts val="1800"/>
              <a:buChar char="●"/>
            </a:pPr>
            <a:r>
              <a:rPr lang="es-419"/>
              <a:t>Graphic tasks benefit more of the features extracted by a DL approach.</a:t>
            </a:r>
            <a:endParaRPr/>
          </a:p>
          <a:p>
            <a:pPr indent="-342900" lvl="0" marL="457200" rtl="0" algn="just">
              <a:spcBef>
                <a:spcPts val="0"/>
              </a:spcBef>
              <a:spcAft>
                <a:spcPts val="0"/>
              </a:spcAft>
              <a:buSzPts val="1800"/>
              <a:buChar char="●"/>
            </a:pPr>
            <a:r>
              <a:rPr lang="es-419"/>
              <a:t>WRT tasks 9 and 10, there may be almost the same dynamics but less shapes.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412825" y="1803100"/>
            <a:ext cx="719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Dataset and Feature Selection</a:t>
            </a:r>
            <a:endParaRPr sz="42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Dataset</a:t>
            </a:r>
            <a:endParaRPr/>
          </a:p>
        </p:txBody>
      </p:sp>
      <p:sp>
        <p:nvSpPr>
          <p:cNvPr id="113" name="Google Shape;11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Original dataset includes 25 tasks distributed among three different types: tasks including memory stimulation,  tasks that draw a graphic figure and tasks that requires copying text. Data consists of 166 samples (images and offline handwriting) divided into 88 patients and 78 healthy controls.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2387875" y="0"/>
            <a:ext cx="4368250" cy="5143500"/>
          </a:xfrm>
          <a:prstGeom prst="rect">
            <a:avLst/>
          </a:prstGeom>
          <a:noFill/>
          <a:ln>
            <a:noFill/>
          </a:ln>
        </p:spPr>
      </p:pic>
      <p:sp>
        <p:nvSpPr>
          <p:cNvPr id="119" name="Google Shape;119;p18"/>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628900" y="339725"/>
            <a:ext cx="3914700" cy="6954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647950" y="1752600"/>
            <a:ext cx="3914700" cy="31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Feature Selection</a:t>
            </a:r>
            <a:endParaRPr/>
          </a:p>
        </p:txBody>
      </p:sp>
      <p:sp>
        <p:nvSpPr>
          <p:cNvPr id="127" name="Google Shape;127;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Recursive Feature elimination was used. This uses a backward stepwise approach. The “importance” of the features is given by using a Random Forest Classifier with 10 or 400 estimators.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Feature Selection</a:t>
            </a:r>
            <a:endParaRPr/>
          </a:p>
        </p:txBody>
      </p:sp>
      <p:sp>
        <p:nvSpPr>
          <p:cNvPr id="133" name="Google Shape;133;p20"/>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Original Dataset</a:t>
            </a:r>
            <a:endParaRPr sz="1000">
              <a:solidFill>
                <a:schemeClr val="lt1"/>
              </a:solidFill>
            </a:endParaRPr>
          </a:p>
        </p:txBody>
      </p:sp>
      <p:sp>
        <p:nvSpPr>
          <p:cNvPr id="136" name="Google Shape;136;p20"/>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88 features</a:t>
            </a:r>
            <a:endParaRPr sz="1200">
              <a:solidFill>
                <a:schemeClr val="dk1"/>
              </a:solidFill>
            </a:endParaRPr>
          </a:p>
        </p:txBody>
      </p:sp>
      <p:grpSp>
        <p:nvGrpSpPr>
          <p:cNvPr id="137" name="Google Shape;137;p20"/>
          <p:cNvGrpSpPr/>
          <p:nvPr/>
        </p:nvGrpSpPr>
        <p:grpSpPr>
          <a:xfrm>
            <a:off x="2918113" y="1746605"/>
            <a:ext cx="4160100" cy="531900"/>
            <a:chOff x="2918113" y="1746605"/>
            <a:chExt cx="4160100" cy="531900"/>
          </a:xfrm>
        </p:grpSpPr>
        <p:cxnSp>
          <p:nvCxnSpPr>
            <p:cNvPr id="138" name="Google Shape;138;p20"/>
            <p:cNvCxnSpPr>
              <a:stCxn id="133" idx="2"/>
              <a:endCxn id="139"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140" name="Google Shape;140;p20"/>
            <p:cNvCxnSpPr>
              <a:stCxn id="133" idx="2"/>
              <a:endCxn id="141"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142" name="Google Shape;142;p20"/>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On-air features</a:t>
            </a:r>
            <a:endParaRPr sz="1000">
              <a:solidFill>
                <a:schemeClr val="lt1"/>
              </a:solidFill>
            </a:endParaRPr>
          </a:p>
        </p:txBody>
      </p:sp>
      <p:sp>
        <p:nvSpPr>
          <p:cNvPr id="144" name="Google Shape;144;p20"/>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s-419" sz="1200">
                <a:solidFill>
                  <a:schemeClr val="dk1"/>
                </a:solidFill>
              </a:rPr>
              <a:t>43 OA + 4 dem.</a:t>
            </a:r>
            <a:endParaRPr sz="1200">
              <a:solidFill>
                <a:schemeClr val="dk1"/>
              </a:solidFill>
            </a:endParaRPr>
          </a:p>
        </p:txBody>
      </p:sp>
      <p:sp>
        <p:nvSpPr>
          <p:cNvPr id="145" name="Google Shape;145;p20"/>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RF10 est</a:t>
            </a:r>
            <a:endParaRPr sz="1000">
              <a:solidFill>
                <a:schemeClr val="lt1"/>
              </a:solidFill>
            </a:endParaRPr>
          </a:p>
        </p:txBody>
      </p:sp>
      <p:sp>
        <p:nvSpPr>
          <p:cNvPr id="148" name="Google Shape;148;p20"/>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49" name="Google Shape;149;p20"/>
          <p:cNvSpPr/>
          <p:nvPr/>
        </p:nvSpPr>
        <p:spPr>
          <a:xfrm>
            <a:off x="30203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30204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idx="4294967295" type="body"/>
          </p:nvPr>
        </p:nvSpPr>
        <p:spPr>
          <a:xfrm>
            <a:off x="30204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RF400 est</a:t>
            </a:r>
            <a:endParaRPr sz="1000">
              <a:solidFill>
                <a:schemeClr val="lt1"/>
              </a:solidFill>
            </a:endParaRPr>
          </a:p>
        </p:txBody>
      </p:sp>
      <p:sp>
        <p:nvSpPr>
          <p:cNvPr id="152" name="Google Shape;152;p20"/>
          <p:cNvSpPr txBox="1"/>
          <p:nvPr>
            <p:ph idx="4294967295" type="body"/>
          </p:nvPr>
        </p:nvSpPr>
        <p:spPr>
          <a:xfrm>
            <a:off x="30205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53" name="Google Shape;153;p20"/>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On paper features</a:t>
            </a:r>
            <a:endParaRPr sz="1000">
              <a:solidFill>
                <a:schemeClr val="lt1"/>
              </a:solidFill>
            </a:endParaRPr>
          </a:p>
        </p:txBody>
      </p:sp>
      <p:sp>
        <p:nvSpPr>
          <p:cNvPr id="155" name="Google Shape;155;p20"/>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43 OP + 4 dem.</a:t>
            </a:r>
            <a:endParaRPr sz="1200">
              <a:solidFill>
                <a:schemeClr val="dk1"/>
              </a:solidFill>
            </a:endParaRPr>
          </a:p>
        </p:txBody>
      </p:sp>
      <p:sp>
        <p:nvSpPr>
          <p:cNvPr id="156" name="Google Shape;156;p20"/>
          <p:cNvSpPr/>
          <p:nvPr/>
        </p:nvSpPr>
        <p:spPr>
          <a:xfrm>
            <a:off x="5103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5103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ph idx="4294967295" type="body"/>
          </p:nvPr>
        </p:nvSpPr>
        <p:spPr>
          <a:xfrm>
            <a:off x="5103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RF10 est</a:t>
            </a:r>
            <a:endParaRPr sz="1000">
              <a:solidFill>
                <a:schemeClr val="lt1"/>
              </a:solidFill>
            </a:endParaRPr>
          </a:p>
        </p:txBody>
      </p:sp>
      <p:sp>
        <p:nvSpPr>
          <p:cNvPr id="159" name="Google Shape;159;p20"/>
          <p:cNvSpPr txBox="1"/>
          <p:nvPr>
            <p:ph idx="4294967295" type="body"/>
          </p:nvPr>
        </p:nvSpPr>
        <p:spPr>
          <a:xfrm>
            <a:off x="5103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60" name="Google Shape;160;p20"/>
          <p:cNvSpPr/>
          <p:nvPr/>
        </p:nvSpPr>
        <p:spPr>
          <a:xfrm>
            <a:off x="75923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75924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ph idx="4294967295" type="body"/>
          </p:nvPr>
        </p:nvSpPr>
        <p:spPr>
          <a:xfrm>
            <a:off x="75924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RF400 est</a:t>
            </a:r>
            <a:endParaRPr sz="1000">
              <a:solidFill>
                <a:schemeClr val="lt1"/>
              </a:solidFill>
            </a:endParaRPr>
          </a:p>
        </p:txBody>
      </p:sp>
      <p:sp>
        <p:nvSpPr>
          <p:cNvPr id="163" name="Google Shape;163;p20"/>
          <p:cNvSpPr txBox="1"/>
          <p:nvPr>
            <p:ph idx="4294967295" type="body"/>
          </p:nvPr>
        </p:nvSpPr>
        <p:spPr>
          <a:xfrm>
            <a:off x="75925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64" name="Google Shape;164;p20"/>
          <p:cNvSpPr/>
          <p:nvPr/>
        </p:nvSpPr>
        <p:spPr>
          <a:xfrm>
            <a:off x="839686" y="1051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839700" y="1050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ph idx="4294967295" type="body"/>
          </p:nvPr>
        </p:nvSpPr>
        <p:spPr>
          <a:xfrm>
            <a:off x="840000" y="1109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RF10 est</a:t>
            </a:r>
            <a:endParaRPr sz="1000">
              <a:solidFill>
                <a:schemeClr val="lt1"/>
              </a:solidFill>
            </a:endParaRPr>
          </a:p>
        </p:txBody>
      </p:sp>
      <p:sp>
        <p:nvSpPr>
          <p:cNvPr id="167" name="Google Shape;167;p20"/>
          <p:cNvSpPr txBox="1"/>
          <p:nvPr>
            <p:ph idx="4294967295" type="body"/>
          </p:nvPr>
        </p:nvSpPr>
        <p:spPr>
          <a:xfrm>
            <a:off x="839988" y="1460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68" name="Google Shape;168;p20"/>
          <p:cNvSpPr/>
          <p:nvPr/>
        </p:nvSpPr>
        <p:spPr>
          <a:xfrm>
            <a:off x="7378248" y="1032493"/>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7378325" y="103214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ph idx="4294967295" type="body"/>
          </p:nvPr>
        </p:nvSpPr>
        <p:spPr>
          <a:xfrm>
            <a:off x="7378338" y="10914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RF400 est</a:t>
            </a:r>
            <a:endParaRPr sz="1000">
              <a:solidFill>
                <a:schemeClr val="lt1"/>
              </a:solidFill>
            </a:endParaRPr>
          </a:p>
        </p:txBody>
      </p:sp>
      <p:sp>
        <p:nvSpPr>
          <p:cNvPr id="171" name="Google Shape;171;p20"/>
          <p:cNvSpPr txBox="1"/>
          <p:nvPr>
            <p:ph idx="4294967295" type="body"/>
          </p:nvPr>
        </p:nvSpPr>
        <p:spPr>
          <a:xfrm>
            <a:off x="7378425" y="1442163"/>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cxnSp>
        <p:nvCxnSpPr>
          <p:cNvPr id="172" name="Google Shape;172;p20"/>
          <p:cNvCxnSpPr>
            <a:stCxn id="142" idx="2"/>
            <a:endCxn id="146" idx="0"/>
          </p:cNvCxnSpPr>
          <p:nvPr/>
        </p:nvCxnSpPr>
        <p:spPr>
          <a:xfrm rot="5400000">
            <a:off x="1821855" y="2409901"/>
            <a:ext cx="531900" cy="16635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73" name="Google Shape;173;p20"/>
          <p:cNvCxnSpPr>
            <a:stCxn id="142" idx="2"/>
            <a:endCxn id="150" idx="0"/>
          </p:cNvCxnSpPr>
          <p:nvPr/>
        </p:nvCxnSpPr>
        <p:spPr>
          <a:xfrm flipH="1" rot="-5400000">
            <a:off x="3066405" y="2828851"/>
            <a:ext cx="531900" cy="8256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74" name="Google Shape;174;p20"/>
          <p:cNvCxnSpPr>
            <a:stCxn id="153" idx="2"/>
            <a:endCxn id="157" idx="0"/>
          </p:cNvCxnSpPr>
          <p:nvPr/>
        </p:nvCxnSpPr>
        <p:spPr>
          <a:xfrm rot="5400000">
            <a:off x="6187341" y="2616601"/>
            <a:ext cx="531900" cy="12501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75" name="Google Shape;175;p20"/>
          <p:cNvCxnSpPr>
            <a:stCxn id="162" idx="0"/>
          </p:cNvCxnSpPr>
          <p:nvPr/>
        </p:nvCxnSpPr>
        <p:spPr>
          <a:xfrm flipH="1" rot="5400000">
            <a:off x="7518463" y="2768525"/>
            <a:ext cx="322500" cy="1274400"/>
          </a:xfrm>
          <a:prstGeom prst="bentConnector2">
            <a:avLst/>
          </a:prstGeom>
          <a:noFill/>
          <a:ln cap="flat" cmpd="sng" w="9525">
            <a:solidFill>
              <a:schemeClr val="dk2"/>
            </a:solidFill>
            <a:prstDash val="solid"/>
            <a:round/>
            <a:headEnd len="med" w="med" type="none"/>
            <a:tailEnd len="med" w="med" type="none"/>
          </a:ln>
        </p:spPr>
      </p:cxnSp>
      <p:cxnSp>
        <p:nvCxnSpPr>
          <p:cNvPr id="176" name="Google Shape;176;p20"/>
          <p:cNvCxnSpPr>
            <a:stCxn id="136" idx="1"/>
            <a:endCxn id="167" idx="3"/>
          </p:cNvCxnSpPr>
          <p:nvPr/>
        </p:nvCxnSpPr>
        <p:spPr>
          <a:xfrm flipH="1">
            <a:off x="2288875" y="1552050"/>
            <a:ext cx="1858200" cy="3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177" name="Google Shape;177;p20"/>
          <p:cNvCxnSpPr>
            <a:stCxn id="171" idx="1"/>
            <a:endCxn id="136" idx="3"/>
          </p:cNvCxnSpPr>
          <p:nvPr/>
        </p:nvCxnSpPr>
        <p:spPr>
          <a:xfrm flipH="1">
            <a:off x="5596125" y="1537113"/>
            <a:ext cx="1782300" cy="15000"/>
          </a:xfrm>
          <a:prstGeom prst="bentConnector3">
            <a:avLst>
              <a:gd fmla="val 1415"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412825" y="2031700"/>
            <a:ext cx="719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Machine Learning Approach</a:t>
            </a:r>
            <a:endParaRPr sz="42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