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76" r:id="rId2"/>
    <p:sldId id="311" r:id="rId3"/>
    <p:sldId id="304" r:id="rId4"/>
    <p:sldId id="312" r:id="rId5"/>
    <p:sldId id="313" r:id="rId6"/>
    <p:sldId id="314" r:id="rId7"/>
    <p:sldId id="315" r:id="rId8"/>
    <p:sldId id="316" r:id="rId9"/>
    <p:sldId id="317" r:id="rId10"/>
    <p:sldId id="328" r:id="rId11"/>
    <p:sldId id="329" r:id="rId12"/>
    <p:sldId id="330" r:id="rId13"/>
    <p:sldId id="331" r:id="rId14"/>
    <p:sldId id="332" r:id="rId15"/>
    <p:sldId id="333" r:id="rId16"/>
    <p:sldId id="334" r:id="rId17"/>
    <p:sldId id="335" r:id="rId18"/>
    <p:sldId id="336" r:id="rId19"/>
    <p:sldId id="340" r:id="rId20"/>
    <p:sldId id="341" r:id="rId21"/>
    <p:sldId id="342" r:id="rId22"/>
    <p:sldId id="343" r:id="rId23"/>
    <p:sldId id="337" r:id="rId24"/>
    <p:sldId id="338" r:id="rId25"/>
    <p:sldId id="339" r:id="rId26"/>
    <p:sldId id="318" r:id="rId27"/>
    <p:sldId id="319" r:id="rId28"/>
    <p:sldId id="320" r:id="rId29"/>
    <p:sldId id="321" r:id="rId30"/>
    <p:sldId id="322" r:id="rId31"/>
    <p:sldId id="324" r:id="rId32"/>
    <p:sldId id="302" r:id="rId3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A54"/>
    <a:srgbClr val="FDE23D"/>
    <a:srgbClr val="FBE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BE8C58-22A4-4B46-91FB-20BA2CD12ABB}" type="datetimeFigureOut">
              <a:rPr lang="es-AR" smtClean="0"/>
              <a:t>20/1/2022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ED687-2B03-400F-8981-3FC495799291}" type="slidenum">
              <a:rPr lang="es-AR" smtClean="0"/>
              <a:t>‹Nº›</a:t>
            </a:fld>
            <a:endParaRPr lang="es-AR"/>
          </a:p>
        </p:txBody>
      </p:sp>
    </p:spTree>
    <p:extLst>
      <p:ext uri="{BB962C8B-B14F-4D97-AF65-F5344CB8AC3E}">
        <p14:creationId xmlns:p14="http://schemas.microsoft.com/office/powerpoint/2010/main" val="3046432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0314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0935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831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3771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1672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68318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7207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89072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96587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1817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8998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84245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9386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8659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42001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4741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1794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37248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21868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6100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7973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84843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59777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1863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40659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66692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29368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2472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551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25612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3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8833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48"/>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5" name="Google Shape;45;p4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193323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49"/>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8" name="Google Shape;48;p49"/>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9" name="Google Shape;49;p4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35551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3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4" name="Google Shape;14;p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5401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41"/>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7" name="Google Shape;17;p41"/>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8" name="Google Shape;18;p4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51584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sp>
        <p:nvSpPr>
          <p:cNvPr id="20" name="Google Shape;20;p42"/>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21" name="Google Shape;21;p4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8619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4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43"/>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5" name="Google Shape;25;p43"/>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4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03664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4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4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3607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45"/>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2" name="Google Shape;32;p45"/>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3" name="Google Shape;33;p4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9742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46"/>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6" name="Google Shape;36;p4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027907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47"/>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9" name="Google Shape;39;p47"/>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40" name="Google Shape;40;p47"/>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1" name="Google Shape;41;p47"/>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2" name="Google Shape;42;p4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19371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1391563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5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wampserver.com/e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0B8B1"/>
        </a:solidFill>
        <a:effectLst/>
      </p:bgPr>
    </p:bg>
    <p:spTree>
      <p:nvGrpSpPr>
        <p:cNvPr id="1" name="Shape 84"/>
        <p:cNvGrpSpPr/>
        <p:nvPr/>
      </p:nvGrpSpPr>
      <p:grpSpPr>
        <a:xfrm>
          <a:off x="0" y="0"/>
          <a:ext cx="0" cy="0"/>
          <a:chOff x="0" y="0"/>
          <a:chExt cx="0" cy="0"/>
        </a:xfrm>
      </p:grpSpPr>
      <p:cxnSp>
        <p:nvCxnSpPr>
          <p:cNvPr id="87" name="Google Shape;87;p1"/>
          <p:cNvCxnSpPr/>
          <p:nvPr/>
        </p:nvCxnSpPr>
        <p:spPr>
          <a:xfrm rot="10800000">
            <a:off x="812947" y="3971151"/>
            <a:ext cx="2529200" cy="3200"/>
          </a:xfrm>
          <a:prstGeom prst="straightConnector1">
            <a:avLst/>
          </a:prstGeom>
          <a:noFill/>
          <a:ln w="9525" cap="flat" cmpd="sng">
            <a:solidFill>
              <a:srgbClr val="F2F2F2"/>
            </a:solidFill>
            <a:prstDash val="solid"/>
            <a:round/>
            <a:headEnd type="none" w="sm" len="sm"/>
            <a:tailEnd type="none" w="sm" len="sm"/>
          </a:ln>
        </p:spPr>
      </p:cxnSp>
      <p:sp>
        <p:nvSpPr>
          <p:cNvPr id="88" name="Google Shape;88;p1"/>
          <p:cNvSpPr txBox="1"/>
          <p:nvPr/>
        </p:nvSpPr>
        <p:spPr>
          <a:xfrm>
            <a:off x="770800" y="4060733"/>
            <a:ext cx="10650400" cy="1282400"/>
          </a:xfrm>
          <a:prstGeom prst="rect">
            <a:avLst/>
          </a:prstGeom>
          <a:noFill/>
          <a:ln>
            <a:noFill/>
          </a:ln>
        </p:spPr>
        <p:txBody>
          <a:bodyPr spcFirstLastPara="1" wrap="square" lIns="121900" tIns="120000" rIns="121900" bIns="0" anchor="t" anchorCtr="0">
            <a:noAutofit/>
          </a:bodyPr>
          <a:lstStyle/>
          <a:p>
            <a:pPr defTabSz="1219170">
              <a:buClr>
                <a:srgbClr val="000000"/>
              </a:buClr>
              <a:buSzPts val="1100"/>
            </a:pPr>
            <a:r>
              <a:rPr lang="es-AR" sz="1867" kern="0">
                <a:solidFill>
                  <a:srgbClr val="FFFFFF"/>
                </a:solidFill>
                <a:latin typeface="Roboto"/>
                <a:ea typeface="Roboto"/>
                <a:cs typeface="Roboto"/>
                <a:sym typeface="Roboto"/>
              </a:rPr>
              <a:t>2021</a:t>
            </a:r>
            <a:endParaRPr sz="1867" kern="0">
              <a:solidFill>
                <a:srgbClr val="FFFFFF"/>
              </a:solidFill>
              <a:latin typeface="Roboto"/>
              <a:ea typeface="Roboto"/>
              <a:cs typeface="Roboto"/>
              <a:sym typeface="Roboto"/>
            </a:endParaRPr>
          </a:p>
        </p:txBody>
      </p:sp>
      <p:pic>
        <p:nvPicPr>
          <p:cNvPr id="9" name="Imagen 8">
            <a:extLst>
              <a:ext uri="{FF2B5EF4-FFF2-40B4-BE49-F238E27FC236}">
                <a16:creationId xmlns:a16="http://schemas.microsoft.com/office/drawing/2014/main" id="{100431DE-592F-4B60-ADC0-078178FAFE77}"/>
              </a:ext>
            </a:extLst>
          </p:cNvPr>
          <p:cNvPicPr>
            <a:picLocks noChangeAspect="1"/>
          </p:cNvPicPr>
          <p:nvPr/>
        </p:nvPicPr>
        <p:blipFill>
          <a:blip r:embed="rId3"/>
          <a:stretch>
            <a:fillRect/>
          </a:stretch>
        </p:blipFill>
        <p:spPr>
          <a:xfrm>
            <a:off x="0" y="-382999"/>
            <a:ext cx="12192000" cy="7240999"/>
          </a:xfrm>
          <a:prstGeom prst="rect">
            <a:avLst/>
          </a:prstGeom>
        </p:spPr>
      </p:pic>
      <p:pic>
        <p:nvPicPr>
          <p:cNvPr id="14" name="Google Shape;86;p1">
            <a:extLst>
              <a:ext uri="{FF2B5EF4-FFF2-40B4-BE49-F238E27FC236}">
                <a16:creationId xmlns:a16="http://schemas.microsoft.com/office/drawing/2014/main" id="{D1C42E67-3D80-42A0-B821-78FA879DAF71}"/>
              </a:ext>
            </a:extLst>
          </p:cNvPr>
          <p:cNvPicPr preferRelativeResize="0"/>
          <p:nvPr/>
        </p:nvPicPr>
        <p:blipFill rotWithShape="1">
          <a:blip r:embed="rId4">
            <a:alphaModFix/>
          </a:blip>
          <a:srcRect/>
          <a:stretch/>
        </p:blipFill>
        <p:spPr>
          <a:xfrm>
            <a:off x="8696755" y="4911752"/>
            <a:ext cx="1900933" cy="657700"/>
          </a:xfrm>
          <a:prstGeom prst="rect">
            <a:avLst/>
          </a:prstGeom>
          <a:noFill/>
          <a:ln>
            <a:noFill/>
          </a:ln>
        </p:spPr>
      </p:pic>
      <p:pic>
        <p:nvPicPr>
          <p:cNvPr id="15" name="Google Shape;5922;g9aee52a20c_0_2718">
            <a:extLst>
              <a:ext uri="{FF2B5EF4-FFF2-40B4-BE49-F238E27FC236}">
                <a16:creationId xmlns:a16="http://schemas.microsoft.com/office/drawing/2014/main" id="{F0B26422-4461-4603-B7B2-574ED681DC7B}"/>
              </a:ext>
            </a:extLst>
          </p:cNvPr>
          <p:cNvPicPr preferRelativeResize="0"/>
          <p:nvPr/>
        </p:nvPicPr>
        <p:blipFill rotWithShape="1">
          <a:blip r:embed="rId5">
            <a:alphaModFix/>
          </a:blip>
          <a:srcRect r="50629"/>
          <a:stretch/>
        </p:blipFill>
        <p:spPr>
          <a:xfrm>
            <a:off x="6915518" y="4729489"/>
            <a:ext cx="1395837" cy="1022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923278" y="1882995"/>
            <a:ext cx="9572891" cy="4784329"/>
          </a:xfrm>
          <a:prstGeom prst="rect">
            <a:avLst/>
          </a:prstGeom>
          <a:noFill/>
          <a:ln>
            <a:noFill/>
          </a:ln>
        </p:spPr>
        <p:txBody>
          <a:bodyPr spcFirstLastPara="1" wrap="square" lIns="121900" tIns="121900" rIns="121900" bIns="121900" anchor="t" anchorCtr="0">
            <a:noAutofit/>
          </a:bodyPr>
          <a:lstStyle/>
          <a:p>
            <a:r>
              <a:rPr lang="es-MX" sz="2400" b="1" dirty="0">
                <a:effectLst/>
                <a:latin typeface="Encode Sans" panose="020B0604020202020204"/>
                <a:ea typeface="Calibri" panose="020F0502020204030204" pitchFamily="34" charset="0"/>
              </a:rPr>
              <a:t>Modelo Entidad-Relación</a:t>
            </a:r>
          </a:p>
          <a:p>
            <a:endParaRPr lang="es-MX" sz="2400" b="1" dirty="0">
              <a:latin typeface="Encode Sans" panose="020B0604020202020204"/>
              <a:ea typeface="Calibri" panose="020F0502020204030204" pitchFamily="34" charset="0"/>
            </a:endParaRPr>
          </a:p>
          <a:p>
            <a:pPr algn="just"/>
            <a:r>
              <a:rPr lang="es-ES" sz="2000" dirty="0">
                <a:latin typeface="Calibri" panose="020F0502020204030204" pitchFamily="34" charset="0"/>
                <a:cs typeface="Calibri" panose="020F0502020204030204" pitchFamily="34" charset="0"/>
              </a:rPr>
              <a:t>El modelo entidad-relación es el modelo conceptual más utilizado para el diseño conceptual de bases de datos. Fue introducido por Peter Chan en 1976. </a:t>
            </a:r>
          </a:p>
          <a:p>
            <a:pPr algn="just"/>
            <a:r>
              <a:rPr lang="es-ES" sz="2000" dirty="0">
                <a:latin typeface="Calibri" panose="020F0502020204030204" pitchFamily="34" charset="0"/>
                <a:cs typeface="Calibri" panose="020F0502020204030204" pitchFamily="34" charset="0"/>
              </a:rPr>
              <a:t>El modelo entidad-relación está formado por un conjunto de conceptos que permiten describir la realidad mediante un conjunto de representaciones gráficas y lingüísticas.</a:t>
            </a:r>
          </a:p>
          <a:p>
            <a:pPr algn="just"/>
            <a:r>
              <a:rPr lang="es-ES" sz="2000" dirty="0">
                <a:latin typeface="Calibri" panose="020F0502020204030204" pitchFamily="34" charset="0"/>
                <a:cs typeface="Calibri" panose="020F0502020204030204" pitchFamily="34" charset="0"/>
              </a:rPr>
              <a:t> Originalmente, el modelo entidad-relación sólo incluía los conceptos de entidad, relación y atributo. Más tarde, se añadieron otros conceptos, como los atributos compuestos y las jerarquías de generalización, en lo que se ha denominado modelo entidad-relación extendido. </a:t>
            </a:r>
            <a:endParaRPr lang="es-MX" sz="2000" b="1"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s-ES" sz="18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355359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562028" y="1882995"/>
            <a:ext cx="11209762" cy="4784329"/>
          </a:xfrm>
          <a:prstGeom prst="rect">
            <a:avLst/>
          </a:prstGeom>
          <a:noFill/>
          <a:ln>
            <a:noFill/>
          </a:ln>
        </p:spPr>
        <p:txBody>
          <a:bodyPr spcFirstLastPara="1" wrap="square" lIns="121900" tIns="121900" rIns="121900" bIns="121900" anchor="t" anchorCtr="0">
            <a:noAutofit/>
          </a:bodyPr>
          <a:lstStyle/>
          <a:p>
            <a:r>
              <a:rPr lang="es-ES" sz="2000" b="1" dirty="0"/>
              <a:t>Entidad</a:t>
            </a:r>
            <a:r>
              <a:rPr lang="es-ES" dirty="0"/>
              <a:t> </a:t>
            </a:r>
          </a:p>
          <a:p>
            <a:endParaRPr lang="es-ES" dirty="0"/>
          </a:p>
          <a:p>
            <a:r>
              <a:rPr lang="es-ES" dirty="0"/>
              <a:t>Cualquier tipo de objeto o concepto sobre el que se recoge información: cosa, persona, concepto abstracto o suceso. Por ejemplo: coches, casas, empleados, clientes, empresas, oficios, diseños de productos, conciertos, excursiones, etc. Las entidades se representan gráficamente mediante rectángulos y su nombre aparece en el interior. Un nombre de entidad sólo puede aparecer una vez en el esquema conceptual. Hay dos tipos de entidades: fuertes y débiles. Una entidad débil es una entidad cuya existencia depende de la existencia de otra entidad. Una entidad fuerte es una entidad que no es débil. Conjunto de entidades Es una colección de entidades que comparten los mismos atributos o características. </a:t>
            </a:r>
          </a:p>
          <a:p>
            <a:endParaRPr lang="es-ES" dirty="0"/>
          </a:p>
          <a:p>
            <a:r>
              <a:rPr lang="es-ES" dirty="0"/>
              <a:t>Ejemplos: </a:t>
            </a:r>
          </a:p>
          <a:p>
            <a:r>
              <a:rPr lang="es-ES" dirty="0"/>
              <a:t>• Todos los atletas que participan en los Juegos Olímpicos, comparten sus atributos: nombre, número de identificación, edad, peso, categoría...</a:t>
            </a:r>
          </a:p>
          <a:p>
            <a:r>
              <a:rPr lang="es-ES" dirty="0"/>
              <a:t> • Todos los países del mundo, comparten las características: nombre, continente, área, lengua principal, lengua secundaria, moneda, etc. </a:t>
            </a:r>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1651692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562027" y="1658401"/>
            <a:ext cx="11094353" cy="5008923"/>
          </a:xfrm>
          <a:prstGeom prst="rect">
            <a:avLst/>
          </a:prstGeom>
          <a:noFill/>
          <a:ln>
            <a:noFill/>
          </a:ln>
        </p:spPr>
        <p:txBody>
          <a:bodyPr spcFirstLastPara="1" wrap="square" lIns="121900" tIns="121900" rIns="121900" bIns="121900" anchor="t" anchorCtr="0">
            <a:noAutofit/>
          </a:bodyPr>
          <a:lstStyle/>
          <a:p>
            <a:r>
              <a:rPr lang="es-ES" sz="2000" b="1" dirty="0"/>
              <a:t>Relación </a:t>
            </a:r>
            <a:r>
              <a:rPr lang="es-ES" dirty="0"/>
              <a:t>(interrelación) </a:t>
            </a:r>
          </a:p>
          <a:p>
            <a:endParaRPr lang="es-ES" dirty="0"/>
          </a:p>
          <a:p>
            <a:r>
              <a:rPr lang="es-ES" dirty="0"/>
              <a:t>Es una correspondencia o asociación entre dos o más entidades. Cada relación tiene un nombre que describe su función. Las relaciones se representan gráficamente mediante rombos y su nombre aparece en el interior. Las entidades que están involucradas en una determinada relación se denominan entidades participantes. El número de participantes en una relación es lo que se denomina grado de la relación. Por lo tanto, una relación en la que participan dos entidades es una relación binaria; si son tres las entidades participantes, la relación es ternaria; etc. Una relación recursiva es una relación donde la misma entidad participa más de una vez en la relación con distintos papeles. El nombre de estos papeles es importante para determinar la función de cada participación. La cordialidad con la que una entidad participa en una relación especifica el número mínimo y el número máximo de correspondencias en las que puede tomar parte cada ocurrencia de dicha entidad. La participación de una entidad en una relación es obligatoria (total) si la existencia de cada una de sus ocurrencias requiere la existencia de, al menos, una ocurrencia de la otra entidad participante. </a:t>
            </a:r>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296996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562028" y="1749287"/>
            <a:ext cx="11120986" cy="4918037"/>
          </a:xfrm>
          <a:prstGeom prst="rect">
            <a:avLst/>
          </a:prstGeom>
          <a:noFill/>
          <a:ln>
            <a:noFill/>
          </a:ln>
        </p:spPr>
        <p:txBody>
          <a:bodyPr spcFirstLastPara="1" wrap="square" lIns="121900" tIns="121900" rIns="121900" bIns="121900" anchor="t" anchorCtr="0">
            <a:noAutofit/>
          </a:bodyPr>
          <a:lstStyle/>
          <a:p>
            <a:r>
              <a:rPr lang="es-ES" sz="2000" b="1" dirty="0"/>
              <a:t>Relación</a:t>
            </a:r>
            <a:r>
              <a:rPr lang="es-ES" dirty="0"/>
              <a:t> (continuación):</a:t>
            </a:r>
          </a:p>
          <a:p>
            <a:endParaRPr lang="es-ES" dirty="0"/>
          </a:p>
          <a:p>
            <a:r>
              <a:rPr lang="es-ES" dirty="0"/>
              <a:t>Si no, la participación es opcional (parcial). Las reglas que definen la cordialidad de las relaciones son las reglas de negocio. A veces, surgen problemas cuando se está diseñado un esquema conceptual. Estos problemas, denominados trampas, suelen producirse a causa de una mala interpretación en el significado de alguna relación, por lo que es importante comprobar que el esquema conceptual carece de dichas trampas. En general, para encontrar las trampas, hay que asegurarse de que se entiende completamente el significado de cada relación. Si no se entienden las relaciones, se puede crear un esquema que no represente fielmente la realidad. Una de las trampas que pueden encontrarse ocurre cuando el esquema representa una relación entre entidades, pero el camino entre algunas de sus ocurrencias es ambiguo. El modo de resolverla es reestructurando el esquema para representar la asociación entre las entidades correctamente.</a:t>
            </a:r>
            <a:endParaRPr lang="es-ES" dirty="0">
              <a:effectLst/>
              <a:latin typeface="Encode Sans" panose="020B0604020202020204"/>
              <a:ea typeface="Calibri" panose="020F0502020204030204" pitchFamily="34" charset="0"/>
            </a:endParaRPr>
          </a:p>
          <a:p>
            <a:pPr marL="285750" indent="-285750">
              <a:buFont typeface="Arial" panose="020B0604020202020204" pitchFamily="34" charset="0"/>
              <a:buChar char="•"/>
            </a:pPr>
            <a:endParaRPr lang="es-ES" sz="18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1661295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366719" y="1819129"/>
            <a:ext cx="11112108" cy="4784329"/>
          </a:xfrm>
          <a:prstGeom prst="rect">
            <a:avLst/>
          </a:prstGeom>
          <a:noFill/>
          <a:ln>
            <a:noFill/>
          </a:ln>
        </p:spPr>
        <p:txBody>
          <a:bodyPr spcFirstLastPara="1" wrap="square" lIns="121900" tIns="121900" rIns="121900" bIns="121900" anchor="t" anchorCtr="0">
            <a:noAutofit/>
          </a:bodyPr>
          <a:lstStyle/>
          <a:p>
            <a:r>
              <a:rPr lang="es-ES" sz="2000" b="1" dirty="0"/>
              <a:t>Atributo</a:t>
            </a:r>
            <a:r>
              <a:rPr lang="es-ES" dirty="0"/>
              <a:t> </a:t>
            </a:r>
          </a:p>
          <a:p>
            <a:endParaRPr lang="es-ES" dirty="0"/>
          </a:p>
          <a:p>
            <a:r>
              <a:rPr lang="es-ES" dirty="0"/>
              <a:t>Es una característica de interés o un hecho sobre una entidad o sobre una relación. Los atributos representan las propiedades básicas de las 4 entidades y de las relaciones. Toda la información extensiva es portada por los atributos. Gráficamente, se representan mediante bolitas que cuelgan de las entidades o relaciones a las que pertenecen. Cada atributo tiene un conjunto de valores asociados denominado dominio. El dominio define todos los valores posibles que puede tomar un atributo. Puede haber varios atributos definidos sobre un mismo dominio. Los atributos pueden ser simples o compuestos. Un atributo simple es un atributo que tiene un solo componente, que no se puede dividir en partes más pequeñas que tengan un significado propio. Un atributo compuesto es un atributo con varios componentes, cada uno con un significado por sí mismo. Un grupo de atributos se representa mediante un atributo compuesto cuando tienen afinidad en cuanto a su significado, o en cuanto a su uso. Un atributo compuesto se representa gráficamente mediante un óvalo</a:t>
            </a:r>
            <a:r>
              <a:rPr lang="es-ES" sz="2400" dirty="0"/>
              <a:t>. </a:t>
            </a:r>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13152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solidFill>
              <a:srgbClr val="0070C0"/>
            </a:solid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2" y="3957416"/>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298059" y="1757835"/>
            <a:ext cx="10537794" cy="526056"/>
          </a:xfrm>
          <a:prstGeom prst="rect">
            <a:avLst/>
          </a:prstGeom>
          <a:noFill/>
          <a:ln>
            <a:noFill/>
          </a:ln>
        </p:spPr>
        <p:txBody>
          <a:bodyPr spcFirstLastPara="1" wrap="square" lIns="121900" tIns="121900" rIns="121900" bIns="121900" anchor="t" anchorCtr="0">
            <a:noAutofit/>
          </a:bodyPr>
          <a:lstStyle/>
          <a:p>
            <a:r>
              <a:rPr lang="es-ES" sz="2200" b="1"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Diagrama Entidad-Relación</a:t>
            </a:r>
          </a:p>
          <a:p>
            <a:endParaRPr lang="es-ES" sz="1800" dirty="0">
              <a:solidFill>
                <a:srgbClr val="0070C0"/>
              </a:solidFill>
              <a:effectLst/>
              <a:latin typeface="Encode Sans" panose="020B0604020202020204"/>
              <a:ea typeface="Calibri" panose="020F0502020204030204" pitchFamily="34" charset="0"/>
            </a:endParaRPr>
          </a:p>
          <a:p>
            <a:endParaRPr lang="es-ES" b="1" dirty="0">
              <a:solidFill>
                <a:srgbClr val="0070C0"/>
              </a:solidFill>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1028" name="Picture 4" descr="Modelo entidad-relación - Wikipedia, la enciclopedia libre">
            <a:extLst>
              <a:ext uri="{FF2B5EF4-FFF2-40B4-BE49-F238E27FC236}">
                <a16:creationId xmlns:a16="http://schemas.microsoft.com/office/drawing/2014/main" id="{7BCB6621-C32D-41ED-88E6-905372BA47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3915" y="3160880"/>
            <a:ext cx="6873074" cy="3394457"/>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888403AB-9EF4-47AC-9D41-9E71641EDB45}"/>
              </a:ext>
            </a:extLst>
          </p:cNvPr>
          <p:cNvSpPr txBox="1"/>
          <p:nvPr/>
        </p:nvSpPr>
        <p:spPr>
          <a:xfrm>
            <a:off x="393168" y="3888956"/>
            <a:ext cx="1012054" cy="369332"/>
          </a:xfrm>
          <a:prstGeom prst="rect">
            <a:avLst/>
          </a:prstGeom>
          <a:noFill/>
        </p:spPr>
        <p:txBody>
          <a:bodyPr wrap="square" rtlCol="0">
            <a:spAutoFit/>
          </a:bodyPr>
          <a:lstStyle/>
          <a:p>
            <a:r>
              <a:rPr lang="es-AR" dirty="0">
                <a:solidFill>
                  <a:schemeClr val="accent5"/>
                </a:solidFill>
              </a:rPr>
              <a:t>Entidad</a:t>
            </a:r>
          </a:p>
        </p:txBody>
      </p:sp>
      <p:sp>
        <p:nvSpPr>
          <p:cNvPr id="3" name="Flecha: a la derecha 2">
            <a:extLst>
              <a:ext uri="{FF2B5EF4-FFF2-40B4-BE49-F238E27FC236}">
                <a16:creationId xmlns:a16="http://schemas.microsoft.com/office/drawing/2014/main" id="{03F7C78D-7C6F-474E-B21D-391426286DBF}"/>
              </a:ext>
            </a:extLst>
          </p:cNvPr>
          <p:cNvSpPr/>
          <p:nvPr/>
        </p:nvSpPr>
        <p:spPr>
          <a:xfrm>
            <a:off x="1405222" y="3953564"/>
            <a:ext cx="790461" cy="210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CuadroTexto 3">
            <a:extLst>
              <a:ext uri="{FF2B5EF4-FFF2-40B4-BE49-F238E27FC236}">
                <a16:creationId xmlns:a16="http://schemas.microsoft.com/office/drawing/2014/main" id="{A0A5DD5B-AB49-4DBB-9372-551F487EC9D6}"/>
              </a:ext>
            </a:extLst>
          </p:cNvPr>
          <p:cNvSpPr txBox="1"/>
          <p:nvPr/>
        </p:nvSpPr>
        <p:spPr>
          <a:xfrm>
            <a:off x="961687" y="5725027"/>
            <a:ext cx="1233996" cy="369332"/>
          </a:xfrm>
          <a:prstGeom prst="rect">
            <a:avLst/>
          </a:prstGeom>
          <a:noFill/>
        </p:spPr>
        <p:txBody>
          <a:bodyPr wrap="square" rtlCol="0">
            <a:spAutoFit/>
          </a:bodyPr>
          <a:lstStyle/>
          <a:p>
            <a:r>
              <a:rPr lang="es-AR" dirty="0">
                <a:solidFill>
                  <a:srgbClr val="00B050"/>
                </a:solidFill>
              </a:rPr>
              <a:t>Atributo</a:t>
            </a:r>
          </a:p>
        </p:txBody>
      </p:sp>
      <p:sp>
        <p:nvSpPr>
          <p:cNvPr id="5" name="Flecha: doblada 4">
            <a:extLst>
              <a:ext uri="{FF2B5EF4-FFF2-40B4-BE49-F238E27FC236}">
                <a16:creationId xmlns:a16="http://schemas.microsoft.com/office/drawing/2014/main" id="{F98448AA-A843-4D27-A7A3-30841141DFDD}"/>
              </a:ext>
            </a:extLst>
          </p:cNvPr>
          <p:cNvSpPr/>
          <p:nvPr/>
        </p:nvSpPr>
        <p:spPr>
          <a:xfrm>
            <a:off x="1411376" y="4510983"/>
            <a:ext cx="506027" cy="11206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7" name="Flecha: hacia abajo 6">
            <a:extLst>
              <a:ext uri="{FF2B5EF4-FFF2-40B4-BE49-F238E27FC236}">
                <a16:creationId xmlns:a16="http://schemas.microsoft.com/office/drawing/2014/main" id="{97235956-7339-44F2-A812-DB2988A9085F}"/>
              </a:ext>
            </a:extLst>
          </p:cNvPr>
          <p:cNvSpPr/>
          <p:nvPr/>
        </p:nvSpPr>
        <p:spPr>
          <a:xfrm>
            <a:off x="4438835" y="3160880"/>
            <a:ext cx="213064" cy="6538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0" name="CuadroTexto 9">
            <a:extLst>
              <a:ext uri="{FF2B5EF4-FFF2-40B4-BE49-F238E27FC236}">
                <a16:creationId xmlns:a16="http://schemas.microsoft.com/office/drawing/2014/main" id="{1E13E333-F374-40E4-98A0-99FDEAB80576}"/>
              </a:ext>
            </a:extLst>
          </p:cNvPr>
          <p:cNvSpPr txBox="1"/>
          <p:nvPr/>
        </p:nvSpPr>
        <p:spPr>
          <a:xfrm flipH="1">
            <a:off x="4067960" y="2791548"/>
            <a:ext cx="1498996" cy="369332"/>
          </a:xfrm>
          <a:prstGeom prst="rect">
            <a:avLst/>
          </a:prstGeom>
          <a:noFill/>
        </p:spPr>
        <p:txBody>
          <a:bodyPr wrap="square" rtlCol="0">
            <a:spAutoFit/>
          </a:bodyPr>
          <a:lstStyle/>
          <a:p>
            <a:r>
              <a:rPr lang="es-AR" dirty="0">
                <a:solidFill>
                  <a:srgbClr val="FF0000"/>
                </a:solidFill>
              </a:rPr>
              <a:t>Relación</a:t>
            </a:r>
          </a:p>
        </p:txBody>
      </p:sp>
      <p:sp>
        <p:nvSpPr>
          <p:cNvPr id="11" name="CuadroTexto 10">
            <a:extLst>
              <a:ext uri="{FF2B5EF4-FFF2-40B4-BE49-F238E27FC236}">
                <a16:creationId xmlns:a16="http://schemas.microsoft.com/office/drawing/2014/main" id="{E305A0F9-8BBB-45E3-AF12-0EF1522BED5B}"/>
              </a:ext>
            </a:extLst>
          </p:cNvPr>
          <p:cNvSpPr txBox="1"/>
          <p:nvPr/>
        </p:nvSpPr>
        <p:spPr>
          <a:xfrm>
            <a:off x="9113638" y="2292439"/>
            <a:ext cx="2624380" cy="3970318"/>
          </a:xfrm>
          <a:prstGeom prst="rect">
            <a:avLst/>
          </a:prstGeom>
          <a:noFill/>
        </p:spPr>
        <p:txBody>
          <a:bodyPr wrap="square" rtlCol="0">
            <a:spAutoFit/>
          </a:bodyPr>
          <a:lstStyle/>
          <a:p>
            <a:r>
              <a:rPr lang="es-AR" dirty="0"/>
              <a:t>Cardinalidad:</a:t>
            </a:r>
          </a:p>
          <a:p>
            <a:pPr algn="just"/>
            <a:r>
              <a:rPr lang="es-AR" dirty="0"/>
              <a:t>Es una propiedad que indica, a ambos lados de la relación, cuantos entidades se van a relacionar.</a:t>
            </a:r>
          </a:p>
          <a:p>
            <a:endParaRPr lang="es-AR" dirty="0"/>
          </a:p>
          <a:p>
            <a:r>
              <a:rPr lang="es-AR" dirty="0"/>
              <a:t>Ejemplo: (</a:t>
            </a:r>
            <a:r>
              <a:rPr lang="es-AR" dirty="0" err="1"/>
              <a:t>izq</a:t>
            </a:r>
            <a:r>
              <a:rPr lang="es-AR" dirty="0"/>
              <a:t> a </a:t>
            </a:r>
            <a:r>
              <a:rPr lang="es-AR" dirty="0" err="1"/>
              <a:t>der</a:t>
            </a:r>
            <a:r>
              <a:rPr lang="es-AR" dirty="0"/>
              <a:t>)</a:t>
            </a:r>
          </a:p>
          <a:p>
            <a:r>
              <a:rPr lang="es-AR" dirty="0"/>
              <a:t>1 cliente realiza N cantidad de pedidos</a:t>
            </a:r>
          </a:p>
          <a:p>
            <a:endParaRPr lang="es-AR" dirty="0"/>
          </a:p>
          <a:p>
            <a:r>
              <a:rPr lang="es-AR" dirty="0"/>
              <a:t>(Der a </a:t>
            </a:r>
            <a:r>
              <a:rPr lang="es-AR" dirty="0" err="1"/>
              <a:t>izq</a:t>
            </a:r>
            <a:r>
              <a:rPr lang="es-AR" dirty="0"/>
              <a:t>)</a:t>
            </a:r>
          </a:p>
          <a:p>
            <a:r>
              <a:rPr lang="es-AR" dirty="0"/>
              <a:t>1 pedido es realizado por un cliente</a:t>
            </a:r>
          </a:p>
        </p:txBody>
      </p:sp>
      <p:sp>
        <p:nvSpPr>
          <p:cNvPr id="13" name="Rectángulo 12">
            <a:extLst>
              <a:ext uri="{FF2B5EF4-FFF2-40B4-BE49-F238E27FC236}">
                <a16:creationId xmlns:a16="http://schemas.microsoft.com/office/drawing/2014/main" id="{F44F04E9-2B6B-49DE-97ED-030F1C8FC0DA}"/>
              </a:ext>
            </a:extLst>
          </p:cNvPr>
          <p:cNvSpPr/>
          <p:nvPr/>
        </p:nvSpPr>
        <p:spPr>
          <a:xfrm>
            <a:off x="9010835" y="2292439"/>
            <a:ext cx="2787997" cy="415274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878071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363984" y="1922258"/>
            <a:ext cx="10132185" cy="4784329"/>
          </a:xfrm>
          <a:prstGeom prst="rect">
            <a:avLst/>
          </a:prstGeom>
          <a:noFill/>
          <a:ln>
            <a:noFill/>
          </a:ln>
        </p:spPr>
        <p:txBody>
          <a:bodyPr spcFirstLastPara="1" wrap="square" lIns="121900" tIns="121900" rIns="121900" bIns="121900" anchor="t" anchorCtr="0">
            <a:noAutofit/>
          </a:bodyPr>
          <a:lstStyle/>
          <a:p>
            <a:r>
              <a:rPr lang="es-ES" sz="2000" b="1" dirty="0">
                <a:effectLst/>
                <a:latin typeface="Calibri" panose="020F0502020204030204" pitchFamily="34" charset="0"/>
                <a:ea typeface="Calibri" panose="020F0502020204030204" pitchFamily="34" charset="0"/>
                <a:cs typeface="Calibri" panose="020F0502020204030204" pitchFamily="34" charset="0"/>
              </a:rPr>
              <a:t>Aclaración:</a:t>
            </a:r>
          </a:p>
          <a:p>
            <a:endParaRPr lang="es-ES" sz="2000" b="1" dirty="0">
              <a:latin typeface="Calibri" panose="020F0502020204030204" pitchFamily="34" charset="0"/>
              <a:ea typeface="Calibri" panose="020F0502020204030204" pitchFamily="34" charset="0"/>
              <a:cs typeface="Calibri" panose="020F0502020204030204" pitchFamily="34" charset="0"/>
            </a:endParaRPr>
          </a:p>
          <a:p>
            <a:r>
              <a:rPr lang="es-ES" sz="2000" dirty="0">
                <a:effectLst/>
                <a:latin typeface="Calibri" panose="020F0502020204030204" pitchFamily="34" charset="0"/>
                <a:ea typeface="Calibri" panose="020F0502020204030204" pitchFamily="34" charset="0"/>
                <a:cs typeface="Calibri" panose="020F0502020204030204" pitchFamily="34" charset="0"/>
              </a:rPr>
              <a:t>1- En una relación se puede definir que una entidad puede ser fuerte o débil en función de que una puede existir sin la otra.</a:t>
            </a:r>
          </a:p>
          <a:p>
            <a:r>
              <a:rPr lang="es-ES" sz="2000" dirty="0">
                <a:latin typeface="Calibri" panose="020F0502020204030204" pitchFamily="34" charset="0"/>
                <a:ea typeface="Calibri" panose="020F0502020204030204" pitchFamily="34" charset="0"/>
                <a:cs typeface="Calibri" panose="020F0502020204030204" pitchFamily="34" charset="0"/>
              </a:rPr>
              <a:t>En el ejemplo anterior se entiende que un cliente va a existir independientemente de que haya realizado o no un pedido, eso define al cliente como una entidad fuerte. Sin embargo el pedido solo puede existir en relación con un cliente y no puede existir sin este, lo que convierte al pedido en una entidad débil.</a:t>
            </a:r>
          </a:p>
          <a:p>
            <a:endParaRPr lang="es-ES" sz="2000" dirty="0">
              <a:effectLst/>
              <a:latin typeface="Calibri" panose="020F0502020204030204" pitchFamily="34" charset="0"/>
              <a:ea typeface="Calibri" panose="020F0502020204030204" pitchFamily="34" charset="0"/>
              <a:cs typeface="Calibri" panose="020F0502020204030204" pitchFamily="34" charset="0"/>
            </a:endParaRPr>
          </a:p>
          <a:p>
            <a:endParaRPr lang="es-ES" sz="2000" dirty="0">
              <a:effectLst/>
              <a:latin typeface="Calibri" panose="020F0502020204030204" pitchFamily="34" charset="0"/>
              <a:ea typeface="Calibri" panose="020F0502020204030204" pitchFamily="34" charset="0"/>
              <a:cs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1489216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328474" y="1882995"/>
            <a:ext cx="11255466" cy="4784329"/>
          </a:xfrm>
          <a:prstGeom prst="rect">
            <a:avLst/>
          </a:prstGeom>
          <a:noFill/>
          <a:ln>
            <a:noFill/>
          </a:ln>
        </p:spPr>
        <p:txBody>
          <a:bodyPr spcFirstLastPara="1" wrap="square" lIns="121900" tIns="121900" rIns="121900" bIns="121900" anchor="ctr" anchorCtr="0">
            <a:noAutofit/>
          </a:bodyPr>
          <a:lstStyle/>
          <a:p>
            <a:pPr algn="l"/>
            <a:r>
              <a:rPr lang="es-ES" sz="2400" b="1" i="0" dirty="0">
                <a:solidFill>
                  <a:srgbClr val="000000"/>
                </a:solidFill>
                <a:effectLst/>
                <a:latin typeface="Verdana" panose="020B0604030504040204" pitchFamily="34" charset="0"/>
              </a:rPr>
              <a:t>Lenguaje de definición de datos (DDL)</a:t>
            </a:r>
          </a:p>
          <a:p>
            <a:pPr algn="l"/>
            <a:endParaRPr lang="es-ES" sz="2400" b="1" i="0" dirty="0">
              <a:solidFill>
                <a:srgbClr val="000000"/>
              </a:solidFill>
              <a:effectLst/>
              <a:latin typeface="Verdana" panose="020B0604030504040204" pitchFamily="34" charset="0"/>
            </a:endParaRPr>
          </a:p>
          <a:p>
            <a:pPr algn="just"/>
            <a:r>
              <a:rPr lang="es-ES" b="0" i="0" dirty="0">
                <a:solidFill>
                  <a:srgbClr val="000000"/>
                </a:solidFill>
                <a:effectLst/>
                <a:latin typeface="Verdana" panose="020B0604030504040204" pitchFamily="34" charset="0"/>
              </a:rPr>
              <a:t>Las sentencias DDL se utilizan para crear y modificar la estructura de las tablas así como otros objetos de la base de datos.</a:t>
            </a:r>
          </a:p>
          <a:p>
            <a:pPr algn="just"/>
            <a:endParaRPr lang="es-ES" sz="2400" b="0" i="0" dirty="0">
              <a:solidFill>
                <a:srgbClr val="000000"/>
              </a:solidFill>
              <a:effectLst/>
              <a:latin typeface="Verdana" panose="020B0604030504040204" pitchFamily="34" charset="0"/>
            </a:endParaRPr>
          </a:p>
          <a:p>
            <a:pPr algn="l">
              <a:buFont typeface="Arial" panose="020B0604020202020204" pitchFamily="34" charset="0"/>
              <a:buChar char="•"/>
            </a:pPr>
            <a:r>
              <a:rPr lang="es-ES" sz="2000" b="0" i="0" dirty="0">
                <a:solidFill>
                  <a:srgbClr val="000000"/>
                </a:solidFill>
                <a:effectLst/>
                <a:latin typeface="Verdana" panose="020B0604030504040204" pitchFamily="34" charset="0"/>
              </a:rPr>
              <a:t>CREATE - para crear objetos en la base de datos.</a:t>
            </a:r>
          </a:p>
          <a:p>
            <a:pPr algn="l">
              <a:buFont typeface="Arial" panose="020B0604020202020204" pitchFamily="34" charset="0"/>
              <a:buChar char="•"/>
            </a:pPr>
            <a:r>
              <a:rPr lang="es-ES" sz="2000" b="0" i="0" dirty="0">
                <a:solidFill>
                  <a:srgbClr val="000000"/>
                </a:solidFill>
                <a:effectLst/>
                <a:latin typeface="Verdana" panose="020B0604030504040204" pitchFamily="34" charset="0"/>
              </a:rPr>
              <a:t>ALTER - modifica la estructura de la base de datos.</a:t>
            </a:r>
          </a:p>
          <a:p>
            <a:pPr algn="l">
              <a:buFont typeface="Arial" panose="020B0604020202020204" pitchFamily="34" charset="0"/>
              <a:buChar char="•"/>
            </a:pPr>
            <a:r>
              <a:rPr lang="es-ES" sz="2000" b="0" i="0" dirty="0">
                <a:solidFill>
                  <a:srgbClr val="000000"/>
                </a:solidFill>
                <a:effectLst/>
                <a:latin typeface="Verdana" panose="020B0604030504040204" pitchFamily="34" charset="0"/>
              </a:rPr>
              <a:t>DROP - borra objetos de la base de datos.</a:t>
            </a:r>
          </a:p>
          <a:p>
            <a:pPr algn="l">
              <a:buFont typeface="Arial" panose="020B0604020202020204" pitchFamily="34" charset="0"/>
              <a:buChar char="•"/>
            </a:pPr>
            <a:r>
              <a:rPr lang="es-ES" sz="2000" b="0" i="0" dirty="0">
                <a:solidFill>
                  <a:srgbClr val="000000"/>
                </a:solidFill>
                <a:effectLst/>
                <a:latin typeface="Verdana" panose="020B0604030504040204" pitchFamily="34" charset="0"/>
              </a:rPr>
              <a:t>TRUNCATE - elimina todos los registros de la tabla, incluyendo todos los espacios asignados a los registros.</a:t>
            </a:r>
          </a:p>
          <a:p>
            <a:pPr algn="l">
              <a:buFont typeface="Arial" panose="020B0604020202020204" pitchFamily="34" charset="0"/>
              <a:buChar char="•"/>
            </a:pPr>
            <a:endParaRPr lang="es-ES" sz="2000" dirty="0">
              <a:solidFill>
                <a:srgbClr val="000000"/>
              </a:solidFill>
              <a:latin typeface="Verdana" panose="020B0604030504040204" pitchFamily="34" charset="0"/>
            </a:endParaRPr>
          </a:p>
          <a:p>
            <a:pPr algn="l">
              <a:buFont typeface="Arial" panose="020B0604020202020204" pitchFamily="34" charset="0"/>
              <a:buChar char="•"/>
            </a:pPr>
            <a:endParaRPr lang="es-ES" sz="2000" b="0" i="0" dirty="0">
              <a:solidFill>
                <a:srgbClr val="000000"/>
              </a:solidFill>
              <a:effectLst/>
              <a:latin typeface="Verdana" panose="020B0604030504040204" pitchFamily="34" charset="0"/>
            </a:endParaRPr>
          </a:p>
          <a:p>
            <a:pPr algn="l">
              <a:buFont typeface="Arial" panose="020B0604020202020204" pitchFamily="34" charset="0"/>
              <a:buChar char="•"/>
            </a:pPr>
            <a:r>
              <a:rPr lang="es-ES" sz="2000" dirty="0">
                <a:solidFill>
                  <a:srgbClr val="000000"/>
                </a:solidFill>
                <a:latin typeface="Verdana" panose="020B0604030504040204" pitchFamily="34" charset="0"/>
              </a:rPr>
              <a:t>Referencia de todas las sentencias en:</a:t>
            </a:r>
          </a:p>
          <a:p>
            <a:pPr algn="l"/>
            <a:r>
              <a:rPr lang="es-ES" sz="2000" b="0" i="0" dirty="0">
                <a:solidFill>
                  <a:srgbClr val="00B0F0"/>
                </a:solidFill>
                <a:effectLst/>
                <a:latin typeface="Verdana" panose="020B0604030504040204" pitchFamily="34" charset="0"/>
              </a:rPr>
              <a:t>https://dev.mysql.com/doc/refman/5.7/</a:t>
            </a:r>
          </a:p>
          <a:p>
            <a:pPr marL="285750" indent="-285750">
              <a:buFont typeface="Arial" panose="020B0604020202020204" pitchFamily="34" charset="0"/>
              <a:buChar char="•"/>
            </a:pPr>
            <a:endParaRPr lang="es-ES" sz="18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648256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426128" y="1882995"/>
            <a:ext cx="10025652" cy="4784329"/>
          </a:xfrm>
          <a:prstGeom prst="rect">
            <a:avLst/>
          </a:prstGeom>
          <a:noFill/>
          <a:ln>
            <a:noFill/>
          </a:ln>
        </p:spPr>
        <p:txBody>
          <a:bodyPr spcFirstLastPara="1" wrap="square" lIns="121900" tIns="121900" rIns="121900" bIns="121900" anchor="t" anchorCtr="0">
            <a:noAutofit/>
          </a:bodyPr>
          <a:lstStyle/>
          <a:p>
            <a:r>
              <a:rPr lang="es-ES" sz="2000" b="1" dirty="0">
                <a:latin typeface="Encode Sans" panose="020B0604020202020204"/>
                <a:ea typeface="Calibri" panose="020F0502020204030204" pitchFamily="34" charset="0"/>
              </a:rPr>
              <a:t>Crear una base de datos:</a:t>
            </a:r>
          </a:p>
          <a:p>
            <a:endParaRPr lang="es-ES" sz="2000" b="1" dirty="0">
              <a:latin typeface="Encode Sans" panose="020B0604020202020204"/>
              <a:ea typeface="Calibri" panose="020F0502020204030204" pitchFamily="34" charset="0"/>
            </a:endParaRPr>
          </a:p>
          <a:p>
            <a:r>
              <a:rPr lang="es-ES" sz="2000" dirty="0">
                <a:latin typeface="Encode Sans" panose="020B0604020202020204"/>
                <a:ea typeface="Calibri" panose="020F0502020204030204" pitchFamily="34" charset="0"/>
              </a:rPr>
              <a:t>Se usa el siguiente comando:</a:t>
            </a:r>
          </a:p>
          <a:p>
            <a:endParaRPr lang="es-ES" sz="2000" dirty="0">
              <a:latin typeface="Encode Sans" panose="020B0604020202020204"/>
              <a:ea typeface="Calibri" panose="020F0502020204030204" pitchFamily="34" charset="0"/>
            </a:endParaRPr>
          </a:p>
          <a:p>
            <a:r>
              <a:rPr lang="es-ES" sz="2000" dirty="0">
                <a:solidFill>
                  <a:srgbClr val="00B0F0"/>
                </a:solidFill>
                <a:latin typeface="Encode Sans" panose="020B0604020202020204"/>
                <a:ea typeface="Calibri" panose="020F0502020204030204" pitchFamily="34" charset="0"/>
              </a:rPr>
              <a:t>CREATE DATABASE </a:t>
            </a:r>
            <a:r>
              <a:rPr lang="es-ES" sz="2000" dirty="0" err="1">
                <a:solidFill>
                  <a:srgbClr val="00B0F0"/>
                </a:solidFill>
                <a:latin typeface="Encode Sans" panose="020B0604020202020204"/>
                <a:ea typeface="Calibri" panose="020F0502020204030204" pitchFamily="34" charset="0"/>
              </a:rPr>
              <a:t>nombreBaseDatos</a:t>
            </a:r>
            <a:r>
              <a:rPr lang="es-ES" sz="2000" dirty="0">
                <a:solidFill>
                  <a:srgbClr val="00B0F0"/>
                </a:solidFill>
                <a:latin typeface="Encode Sans" panose="020B0604020202020204"/>
                <a:ea typeface="Calibri" panose="020F0502020204030204" pitchFamily="34" charset="0"/>
              </a:rPr>
              <a:t>;</a:t>
            </a:r>
          </a:p>
          <a:p>
            <a:endParaRPr lang="es-ES" sz="2000" dirty="0">
              <a:solidFill>
                <a:srgbClr val="00B0F0"/>
              </a:solidFill>
              <a:latin typeface="Encode Sans" panose="020B0604020202020204"/>
              <a:ea typeface="Calibri" panose="020F0502020204030204" pitchFamily="34" charset="0"/>
            </a:endParaRPr>
          </a:p>
          <a:p>
            <a:endParaRPr lang="es-ES" sz="2000" dirty="0">
              <a:latin typeface="Encode Sans" panose="020B0604020202020204"/>
              <a:ea typeface="Calibri" panose="020F0502020204030204" pitchFamily="34" charset="0"/>
            </a:endParaRPr>
          </a:p>
          <a:p>
            <a:r>
              <a:rPr lang="es-ES" sz="2000" dirty="0">
                <a:latin typeface="Encode Sans" panose="020B0604020202020204"/>
                <a:ea typeface="Calibri" panose="020F0502020204030204" pitchFamily="34" charset="0"/>
              </a:rPr>
              <a:t>Se creara una base de datos vacía donde se deberán crear todas las tablas y relaciones que se definieron en durante el diseño del diagrama Entidad Relación.</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2087844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426128" y="1882995"/>
            <a:ext cx="10025652" cy="4784329"/>
          </a:xfrm>
          <a:prstGeom prst="rect">
            <a:avLst/>
          </a:prstGeom>
          <a:noFill/>
          <a:ln>
            <a:noFill/>
          </a:ln>
        </p:spPr>
        <p:txBody>
          <a:bodyPr spcFirstLastPara="1" wrap="square" lIns="121900" tIns="121900" rIns="121900" bIns="121900" anchor="t" anchorCtr="0">
            <a:noAutofit/>
          </a:bodyPr>
          <a:lstStyle/>
          <a:p>
            <a:r>
              <a:rPr lang="es-ES" sz="2000" b="1" dirty="0">
                <a:latin typeface="Encode Sans" panose="020B0604020202020204"/>
                <a:ea typeface="Calibri" panose="020F0502020204030204" pitchFamily="34" charset="0"/>
              </a:rPr>
              <a:t>Crear una base de datos:</a:t>
            </a:r>
          </a:p>
          <a:p>
            <a:endParaRPr lang="es-ES" sz="2000" b="1" dirty="0">
              <a:latin typeface="Encode Sans" panose="020B0604020202020204"/>
              <a:ea typeface="Calibri" panose="020F0502020204030204" pitchFamily="34" charset="0"/>
            </a:endParaRPr>
          </a:p>
          <a:p>
            <a:r>
              <a:rPr lang="es-ES" sz="2000" dirty="0">
                <a:latin typeface="Encode Sans" panose="020B0604020202020204"/>
                <a:ea typeface="Calibri" panose="020F0502020204030204" pitchFamily="34" charset="0"/>
              </a:rPr>
              <a:t>Se usa el siguiente comando:</a:t>
            </a:r>
          </a:p>
          <a:p>
            <a:endParaRPr lang="es-ES" sz="2000" dirty="0">
              <a:latin typeface="Encode Sans" panose="020B0604020202020204"/>
              <a:ea typeface="Calibri" panose="020F0502020204030204" pitchFamily="34" charset="0"/>
            </a:endParaRPr>
          </a:p>
          <a:p>
            <a:r>
              <a:rPr lang="en-US" sz="2000" b="0" i="0" dirty="0">
                <a:solidFill>
                  <a:srgbClr val="0077AA"/>
                </a:solidFill>
                <a:effectLst/>
                <a:latin typeface="Liberation Mono"/>
              </a:rPr>
              <a:t>CREATE</a:t>
            </a:r>
            <a:r>
              <a:rPr lang="en-US" sz="2000" b="0" i="0" dirty="0">
                <a:solidFill>
                  <a:srgbClr val="000000"/>
                </a:solidFill>
                <a:effectLst/>
                <a:latin typeface="Liberation Mono"/>
              </a:rPr>
              <a:t> {</a:t>
            </a:r>
            <a:r>
              <a:rPr lang="en-US" sz="2000" b="0" i="0" dirty="0">
                <a:solidFill>
                  <a:srgbClr val="0077AA"/>
                </a:solidFill>
                <a:effectLst/>
                <a:latin typeface="Liberation Mono"/>
              </a:rPr>
              <a:t>DATABASE</a:t>
            </a:r>
            <a:r>
              <a:rPr lang="en-US" sz="2000" b="0" i="0" dirty="0">
                <a:solidFill>
                  <a:srgbClr val="000000"/>
                </a:solidFill>
                <a:effectLst/>
                <a:latin typeface="Liberation Mono"/>
              </a:rPr>
              <a:t> </a:t>
            </a:r>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SCHEMA</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IF</a:t>
            </a:r>
            <a:r>
              <a:rPr lang="en-US" sz="2000" b="0" i="0" dirty="0">
                <a:solidFill>
                  <a:srgbClr val="000000"/>
                </a:solidFill>
                <a:effectLst/>
                <a:latin typeface="Liberation Mono"/>
              </a:rPr>
              <a:t> </a:t>
            </a:r>
            <a:r>
              <a:rPr lang="en-US" sz="2000" b="0" i="0" dirty="0">
                <a:solidFill>
                  <a:srgbClr val="A67F59"/>
                </a:solidFill>
                <a:effectLst/>
                <a:latin typeface="Liberation Mono"/>
              </a:rPr>
              <a:t>NOT</a:t>
            </a:r>
            <a:r>
              <a:rPr lang="en-US" sz="2000" b="0" i="0" dirty="0">
                <a:solidFill>
                  <a:srgbClr val="000000"/>
                </a:solidFill>
                <a:effectLst/>
                <a:latin typeface="Liberation Mono"/>
              </a:rPr>
              <a:t> </a:t>
            </a:r>
            <a:r>
              <a:rPr lang="en-US" sz="2000" b="0" i="0" dirty="0">
                <a:solidFill>
                  <a:srgbClr val="0077AA"/>
                </a:solidFill>
                <a:effectLst/>
                <a:latin typeface="Liberation Mono"/>
              </a:rPr>
              <a:t>EXISTS</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1" dirty="0" err="1">
                <a:solidFill>
                  <a:srgbClr val="000000"/>
                </a:solidFill>
                <a:effectLst/>
                <a:latin typeface="Liberation Mono"/>
              </a:rPr>
              <a:t>db_name</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err="1">
                <a:solidFill>
                  <a:srgbClr val="000000"/>
                </a:solidFill>
                <a:effectLst/>
                <a:latin typeface="Liberation Mono"/>
              </a:rPr>
              <a:t>create_option</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 </a:t>
            </a:r>
          </a:p>
          <a:p>
            <a:endParaRPr lang="en-US" sz="2000" dirty="0">
              <a:solidFill>
                <a:srgbClr val="000000"/>
              </a:solidFill>
              <a:latin typeface="Liberation Mono"/>
            </a:endParaRPr>
          </a:p>
          <a:p>
            <a:r>
              <a:rPr lang="en-US" sz="2000" b="0" i="1" dirty="0">
                <a:solidFill>
                  <a:srgbClr val="000000"/>
                </a:solidFill>
                <a:effectLst/>
                <a:latin typeface="Liberation Mono"/>
              </a:rPr>
              <a:t>     </a:t>
            </a:r>
            <a:r>
              <a:rPr lang="en-US" sz="2000" b="0" i="1" dirty="0" err="1">
                <a:solidFill>
                  <a:srgbClr val="000000"/>
                </a:solidFill>
                <a:effectLst/>
                <a:latin typeface="Liberation Mono"/>
              </a:rPr>
              <a:t>create_option</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DEFAULT</a:t>
            </a:r>
            <a:r>
              <a:rPr lang="en-US" sz="2000" b="0" i="0" dirty="0">
                <a:solidFill>
                  <a:srgbClr val="999999"/>
                </a:solidFill>
                <a:effectLst/>
                <a:latin typeface="Liberation Mono"/>
              </a:rPr>
              <a:t>]</a:t>
            </a:r>
            <a:r>
              <a:rPr lang="en-US" sz="2000" b="0" i="0" dirty="0">
                <a:solidFill>
                  <a:srgbClr val="000000"/>
                </a:solidFill>
                <a:effectLst/>
                <a:latin typeface="Liberation Mono"/>
              </a:rPr>
              <a:t> { </a:t>
            </a:r>
          </a:p>
          <a:p>
            <a:r>
              <a:rPr lang="en-US" sz="2000" b="0" i="0" dirty="0">
                <a:solidFill>
                  <a:srgbClr val="0077AA"/>
                </a:solidFill>
                <a:effectLst/>
                <a:latin typeface="Liberation Mono"/>
              </a:rPr>
              <a:t>                                                    CHARACTER</a:t>
            </a:r>
            <a:r>
              <a:rPr lang="en-US" sz="2000" b="0" i="0" dirty="0">
                <a:solidFill>
                  <a:srgbClr val="000000"/>
                </a:solidFill>
                <a:effectLst/>
                <a:latin typeface="Liberation Mono"/>
              </a:rPr>
              <a:t> </a:t>
            </a:r>
            <a:r>
              <a:rPr lang="en-US" sz="2000" b="0" i="0" dirty="0">
                <a:solidFill>
                  <a:srgbClr val="0077AA"/>
                </a:solidFill>
                <a:effectLst/>
                <a:latin typeface="Liberation Mono"/>
              </a:rPr>
              <a:t>SET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1" dirty="0" err="1">
                <a:solidFill>
                  <a:srgbClr val="000000"/>
                </a:solidFill>
                <a:effectLst/>
                <a:latin typeface="Liberation Mono"/>
              </a:rPr>
              <a:t>charset_name</a:t>
            </a:r>
            <a:r>
              <a:rPr lang="en-US" sz="2000" b="0" i="0" dirty="0">
                <a:solidFill>
                  <a:srgbClr val="000000"/>
                </a:solidFill>
                <a:effectLst/>
                <a:latin typeface="Liberation Mono"/>
              </a:rPr>
              <a:t> </a:t>
            </a:r>
          </a:p>
          <a:p>
            <a:r>
              <a:rPr lang="en-US" sz="2000" b="0" i="0" dirty="0">
                <a:solidFill>
                  <a:srgbClr val="A67F59"/>
                </a:solidFill>
                <a:effectLst/>
                <a:latin typeface="Liberation Mono"/>
              </a:rPr>
              <a:t>			    |</a:t>
            </a:r>
            <a:r>
              <a:rPr lang="en-US" sz="2000" b="0" i="0" dirty="0">
                <a:solidFill>
                  <a:srgbClr val="000000"/>
                </a:solidFill>
                <a:effectLst/>
                <a:latin typeface="Liberation Mono"/>
              </a:rPr>
              <a:t> </a:t>
            </a:r>
            <a:r>
              <a:rPr lang="en-US" sz="2000" b="0" i="0" dirty="0">
                <a:solidFill>
                  <a:srgbClr val="0077AA"/>
                </a:solidFill>
                <a:effectLst/>
                <a:latin typeface="Liberation Mono"/>
              </a:rPr>
              <a:t>COLLATE</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1" dirty="0" err="1">
                <a:solidFill>
                  <a:srgbClr val="000000"/>
                </a:solidFill>
                <a:effectLst/>
                <a:latin typeface="Liberation Mono"/>
              </a:rPr>
              <a:t>collation_name</a:t>
            </a:r>
            <a:endParaRPr lang="en-US" sz="2000" b="0" i="1" dirty="0">
              <a:solidFill>
                <a:srgbClr val="000000"/>
              </a:solidFill>
              <a:effectLst/>
              <a:latin typeface="Liberation Mono"/>
            </a:endParaRPr>
          </a:p>
          <a:p>
            <a:r>
              <a:rPr lang="en-US" sz="2000" i="1" dirty="0">
                <a:solidFill>
                  <a:srgbClr val="000000"/>
                </a:solidFill>
                <a:latin typeface="Liberation Mono"/>
              </a:rPr>
              <a:t>    </a:t>
            </a:r>
            <a:r>
              <a:rPr lang="en-US" sz="2000" b="0" i="0" dirty="0">
                <a:solidFill>
                  <a:srgbClr val="000000"/>
                </a:solidFill>
                <a:effectLst/>
                <a:latin typeface="Liberation Mono"/>
              </a:rPr>
              <a:t> }</a:t>
            </a:r>
            <a:endParaRPr lang="es-ES" sz="2000" dirty="0">
              <a:solidFill>
                <a:srgbClr val="00B0F0"/>
              </a:solidFill>
              <a:latin typeface="Encode Sans" panose="020B0604020202020204"/>
              <a:ea typeface="Calibri" panose="020F0502020204030204" pitchFamily="34" charset="0"/>
            </a:endParaRPr>
          </a:p>
          <a:p>
            <a:endParaRPr lang="es-ES" sz="2000" dirty="0">
              <a:latin typeface="Encode Sans" panose="020B0604020202020204"/>
              <a:ea typeface="Calibri" panose="020F0502020204030204" pitchFamily="34" charset="0"/>
            </a:endParaRPr>
          </a:p>
          <a:p>
            <a:r>
              <a:rPr lang="es-ES" sz="2000" dirty="0">
                <a:latin typeface="Encode Sans" panose="020B0604020202020204"/>
                <a:ea typeface="Calibri" panose="020F0502020204030204" pitchFamily="34" charset="0"/>
              </a:rPr>
              <a:t>Se creara una base de datos vacía donde se deberán crear todas las tablas y relaciones que se definieron en durante el diseño del diagrama Entidad Relación.</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4610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36"/>
        <p:cNvGrpSpPr/>
        <p:nvPr/>
      </p:nvGrpSpPr>
      <p:grpSpPr>
        <a:xfrm>
          <a:off x="0" y="0"/>
          <a:ext cx="0" cy="0"/>
          <a:chOff x="0" y="0"/>
          <a:chExt cx="0" cy="0"/>
        </a:xfrm>
      </p:grpSpPr>
      <p:sp>
        <p:nvSpPr>
          <p:cNvPr id="137" name="Google Shape;137;p31"/>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defTabSz="1219170">
              <a:buClr>
                <a:srgbClr val="000000"/>
              </a:buClr>
              <a:buSzPts val="4000"/>
            </a:pPr>
            <a:r>
              <a:rPr lang="es-AR" sz="5333" b="1" kern="0" dirty="0">
                <a:solidFill>
                  <a:srgbClr val="FADA54"/>
                </a:solidFill>
                <a:latin typeface="Encode Sans"/>
                <a:ea typeface="Encode Sans"/>
                <a:cs typeface="Encode Sans"/>
                <a:sym typeface="Encode Sans"/>
              </a:rPr>
              <a:t>#YoProgramo</a:t>
            </a:r>
          </a:p>
          <a:p>
            <a:pPr defTabSz="1219170">
              <a:buClr>
                <a:srgbClr val="000000"/>
              </a:buClr>
              <a:buSzPts val="4000"/>
            </a:pPr>
            <a:r>
              <a:rPr lang="es-AR" sz="3200" kern="0" dirty="0">
                <a:solidFill>
                  <a:schemeClr val="bg1"/>
                </a:solidFill>
                <a:latin typeface="Encode Sans"/>
                <a:ea typeface="Encode Sans"/>
                <a:cs typeface="Encode Sans"/>
                <a:sym typeface="Encode Sans"/>
              </a:rPr>
              <a:t>(Programador Full </a:t>
            </a:r>
            <a:r>
              <a:rPr lang="es-AR" sz="3200" kern="0" dirty="0" err="1">
                <a:solidFill>
                  <a:schemeClr val="bg1"/>
                </a:solidFill>
                <a:latin typeface="Encode Sans"/>
                <a:ea typeface="Encode Sans"/>
                <a:cs typeface="Encode Sans"/>
                <a:sym typeface="Encode Sans"/>
              </a:rPr>
              <a:t>Stack</a:t>
            </a:r>
            <a:r>
              <a:rPr lang="es-AR" sz="3200" kern="0" dirty="0">
                <a:solidFill>
                  <a:schemeClr val="bg1"/>
                </a:solidFill>
                <a:latin typeface="Encode Sans"/>
                <a:ea typeface="Encode Sans"/>
                <a:cs typeface="Encode Sans"/>
                <a:sym typeface="Encode Sans"/>
              </a:rPr>
              <a:t> Web Jr.)</a:t>
            </a:r>
            <a:endParaRPr sz="3200" kern="0" dirty="0">
              <a:solidFill>
                <a:schemeClr val="bg1"/>
              </a:solidFill>
              <a:latin typeface="Encode Sans"/>
              <a:ea typeface="Encode Sans"/>
              <a:cs typeface="Encode Sans"/>
              <a:sym typeface="Encode Sans"/>
            </a:endParaRPr>
          </a:p>
        </p:txBody>
      </p:sp>
      <p:pic>
        <p:nvPicPr>
          <p:cNvPr id="138" name="Google Shape;138;p31"/>
          <p:cNvPicPr preferRelativeResize="0"/>
          <p:nvPr/>
        </p:nvPicPr>
        <p:blipFill rotWithShape="1">
          <a:blip r:embed="rId3">
            <a:alphaModFix/>
          </a:blip>
          <a:srcRect/>
          <a:stretch/>
        </p:blipFill>
        <p:spPr>
          <a:xfrm>
            <a:off x="959328" y="5559934"/>
            <a:ext cx="1900933" cy="657700"/>
          </a:xfrm>
          <a:prstGeom prst="rect">
            <a:avLst/>
          </a:prstGeom>
          <a:noFill/>
          <a:ln>
            <a:noFill/>
          </a:ln>
        </p:spPr>
      </p:pic>
      <p:cxnSp>
        <p:nvCxnSpPr>
          <p:cNvPr id="139" name="Google Shape;139;p31"/>
          <p:cNvCxnSpPr/>
          <p:nvPr/>
        </p:nvCxnSpPr>
        <p:spPr>
          <a:xfrm rot="10800000">
            <a:off x="959347" y="4522684"/>
            <a:ext cx="2529200" cy="3200"/>
          </a:xfrm>
          <a:prstGeom prst="straightConnector1">
            <a:avLst/>
          </a:prstGeom>
          <a:noFill/>
          <a:ln w="9525" cap="flat" cmpd="sng">
            <a:solidFill>
              <a:srgbClr val="F2F2F2"/>
            </a:solidFill>
            <a:prstDash val="solid"/>
            <a:round/>
            <a:headEnd type="none" w="sm" len="sm"/>
            <a:tailEnd type="none" w="sm" len="sm"/>
          </a:ln>
        </p:spPr>
      </p:cxnSp>
      <p:pic>
        <p:nvPicPr>
          <p:cNvPr id="5" name="Google Shape;5922;g9aee52a20c_0_2718">
            <a:extLst>
              <a:ext uri="{FF2B5EF4-FFF2-40B4-BE49-F238E27FC236}">
                <a16:creationId xmlns:a16="http://schemas.microsoft.com/office/drawing/2014/main" id="{13F6A18E-B133-4E58-B129-57E6DEA9FE5D}"/>
              </a:ext>
            </a:extLst>
          </p:cNvPr>
          <p:cNvPicPr preferRelativeResize="0"/>
          <p:nvPr/>
        </p:nvPicPr>
        <p:blipFill rotWithShape="1">
          <a:blip r:embed="rId4">
            <a:alphaModFix/>
          </a:blip>
          <a:srcRect r="50629"/>
          <a:stretch/>
        </p:blipFill>
        <p:spPr>
          <a:xfrm>
            <a:off x="3055662" y="5377670"/>
            <a:ext cx="1395837" cy="1022225"/>
          </a:xfrm>
          <a:prstGeom prst="rect">
            <a:avLst/>
          </a:prstGeom>
          <a:noFill/>
          <a:ln>
            <a:noFill/>
          </a:ln>
        </p:spPr>
      </p:pic>
      <p:pic>
        <p:nvPicPr>
          <p:cNvPr id="6" name="Imagen 5">
            <a:extLst>
              <a:ext uri="{FF2B5EF4-FFF2-40B4-BE49-F238E27FC236}">
                <a16:creationId xmlns:a16="http://schemas.microsoft.com/office/drawing/2014/main" id="{63CF2BD7-68B2-417B-BDBD-9EE278769EF2}"/>
              </a:ext>
            </a:extLst>
          </p:cNvPr>
          <p:cNvPicPr>
            <a:picLocks noChangeAspect="1"/>
          </p:cNvPicPr>
          <p:nvPr/>
        </p:nvPicPr>
        <p:blipFill>
          <a:blip r:embed="rId5"/>
          <a:stretch>
            <a:fillRect/>
          </a:stretch>
        </p:blipFill>
        <p:spPr>
          <a:xfrm>
            <a:off x="4752818" y="5669707"/>
            <a:ext cx="1343182" cy="438150"/>
          </a:xfrm>
          <a:prstGeom prst="rect">
            <a:avLst/>
          </a:prstGeom>
        </p:spPr>
      </p:pic>
    </p:spTree>
    <p:extLst>
      <p:ext uri="{BB962C8B-B14F-4D97-AF65-F5344CB8AC3E}">
        <p14:creationId xmlns:p14="http://schemas.microsoft.com/office/powerpoint/2010/main" val="3265808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390617" y="1606859"/>
            <a:ext cx="10025652" cy="5099728"/>
          </a:xfrm>
          <a:prstGeom prst="rect">
            <a:avLst/>
          </a:prstGeom>
          <a:noFill/>
          <a:ln>
            <a:noFill/>
          </a:ln>
        </p:spPr>
        <p:txBody>
          <a:bodyPr spcFirstLastPara="1" wrap="square" lIns="121900" tIns="121900" rIns="121900" bIns="121900" anchor="t" anchorCtr="0">
            <a:noAutofit/>
          </a:bodyPr>
          <a:lstStyle/>
          <a:p>
            <a:r>
              <a:rPr lang="es-ES" sz="2000" b="1" dirty="0">
                <a:latin typeface="Encode Sans" panose="020B0604020202020204"/>
                <a:ea typeface="Calibri" panose="020F0502020204030204" pitchFamily="34" charset="0"/>
              </a:rPr>
              <a:t>Crear tablas:</a:t>
            </a:r>
          </a:p>
          <a:p>
            <a:endParaRPr lang="es-ES" sz="2000" b="1" dirty="0">
              <a:latin typeface="Encode Sans" panose="020B0604020202020204"/>
              <a:ea typeface="Calibri" panose="020F0502020204030204" pitchFamily="34" charset="0"/>
            </a:endParaRPr>
          </a:p>
          <a:p>
            <a:r>
              <a:rPr lang="es-ES" sz="2000" dirty="0">
                <a:latin typeface="Encode Sans" panose="020B0604020202020204"/>
                <a:ea typeface="Calibri" panose="020F0502020204030204" pitchFamily="34" charset="0"/>
              </a:rPr>
              <a:t>Se usa el siguiente comando:</a:t>
            </a:r>
          </a:p>
          <a:p>
            <a:endParaRPr lang="es-ES" sz="2000" dirty="0">
              <a:latin typeface="Encode Sans" panose="020B0604020202020204"/>
              <a:ea typeface="Calibri" panose="020F0502020204030204" pitchFamily="34" charset="0"/>
            </a:endParaRPr>
          </a:p>
          <a:p>
            <a:r>
              <a:rPr lang="en-US" sz="2000" dirty="0">
                <a:solidFill>
                  <a:srgbClr val="0077AA"/>
                </a:solidFill>
                <a:latin typeface="Liberation Mono"/>
              </a:rPr>
              <a:t>CREATE TABLE [IF NOT EXISTS] </a:t>
            </a:r>
            <a:r>
              <a:rPr lang="en-US" sz="2000" dirty="0" err="1">
                <a:solidFill>
                  <a:srgbClr val="0077AA"/>
                </a:solidFill>
                <a:latin typeface="Liberation Mono"/>
              </a:rPr>
              <a:t>table_name</a:t>
            </a:r>
            <a:endParaRPr lang="en-US" sz="2000" dirty="0">
              <a:solidFill>
                <a:srgbClr val="0077AA"/>
              </a:solidFill>
              <a:latin typeface="Liberation Mono"/>
            </a:endParaRPr>
          </a:p>
          <a:p>
            <a:r>
              <a:rPr lang="en-US" sz="2000" dirty="0">
                <a:solidFill>
                  <a:srgbClr val="0077AA"/>
                </a:solidFill>
                <a:latin typeface="Liberation Mono"/>
              </a:rPr>
              <a:t>( column_1_definition  </a:t>
            </a:r>
            <a:r>
              <a:rPr lang="en-US" sz="2000" dirty="0" err="1">
                <a:solidFill>
                  <a:srgbClr val="0077AA"/>
                </a:solidFill>
                <a:latin typeface="Liberation Mono"/>
              </a:rPr>
              <a:t>tipoDato</a:t>
            </a:r>
            <a:r>
              <a:rPr lang="en-US" sz="2000" dirty="0">
                <a:solidFill>
                  <a:srgbClr val="0077AA"/>
                </a:solidFill>
                <a:latin typeface="Liberation Mono"/>
              </a:rPr>
              <a:t>(</a:t>
            </a:r>
            <a:r>
              <a:rPr lang="en-US" sz="2000" dirty="0" err="1">
                <a:solidFill>
                  <a:srgbClr val="0077AA"/>
                </a:solidFill>
                <a:latin typeface="Liberation Mono"/>
              </a:rPr>
              <a:t>longitud</a:t>
            </a:r>
            <a:r>
              <a:rPr lang="en-US" sz="2000" dirty="0">
                <a:solidFill>
                  <a:srgbClr val="0077AA"/>
                </a:solidFill>
                <a:latin typeface="Liberation Mono"/>
              </a:rPr>
              <a:t>),</a:t>
            </a:r>
          </a:p>
          <a:p>
            <a:r>
              <a:rPr lang="en-US" sz="2000" dirty="0">
                <a:solidFill>
                  <a:srgbClr val="0077AA"/>
                </a:solidFill>
                <a:latin typeface="Liberation Mono"/>
              </a:rPr>
              <a:t> column_2_definition </a:t>
            </a:r>
            <a:r>
              <a:rPr lang="en-US" sz="2000" dirty="0" err="1">
                <a:solidFill>
                  <a:srgbClr val="0077AA"/>
                </a:solidFill>
                <a:latin typeface="Liberation Mono"/>
              </a:rPr>
              <a:t>tipoDato</a:t>
            </a:r>
            <a:r>
              <a:rPr lang="en-US" sz="2000" dirty="0">
                <a:solidFill>
                  <a:srgbClr val="0077AA"/>
                </a:solidFill>
                <a:latin typeface="Liberation Mono"/>
              </a:rPr>
              <a:t>(</a:t>
            </a:r>
            <a:r>
              <a:rPr lang="en-US" sz="2000" dirty="0" err="1">
                <a:solidFill>
                  <a:srgbClr val="0077AA"/>
                </a:solidFill>
                <a:latin typeface="Liberation Mono"/>
              </a:rPr>
              <a:t>longitud</a:t>
            </a:r>
            <a:r>
              <a:rPr lang="en-US" sz="2000" dirty="0">
                <a:solidFill>
                  <a:srgbClr val="0077AA"/>
                </a:solidFill>
                <a:latin typeface="Liberation Mono"/>
              </a:rPr>
              <a:t>),</a:t>
            </a:r>
          </a:p>
          <a:p>
            <a:r>
              <a:rPr lang="en-US" sz="2000" dirty="0">
                <a:solidFill>
                  <a:srgbClr val="0077AA"/>
                </a:solidFill>
                <a:latin typeface="Liberation Mono"/>
              </a:rPr>
              <a:t> ...,</a:t>
            </a:r>
          </a:p>
          <a:p>
            <a:r>
              <a:rPr lang="en-US" sz="2000" dirty="0">
                <a:solidFill>
                  <a:srgbClr val="0077AA"/>
                </a:solidFill>
                <a:latin typeface="Liberation Mono"/>
              </a:rPr>
              <a:t> </a:t>
            </a:r>
            <a:r>
              <a:rPr lang="en-US" sz="2000" dirty="0" err="1">
                <a:solidFill>
                  <a:srgbClr val="0077AA"/>
                </a:solidFill>
                <a:latin typeface="Liberation Mono"/>
              </a:rPr>
              <a:t>table_constraints</a:t>
            </a:r>
            <a:r>
              <a:rPr lang="en-US" sz="2000" dirty="0">
                <a:solidFill>
                  <a:srgbClr val="0077AA"/>
                </a:solidFill>
                <a:latin typeface="Liberation Mono"/>
              </a:rPr>
              <a:t> ) ENGINE=</a:t>
            </a:r>
            <a:r>
              <a:rPr lang="en-US" sz="2000" dirty="0" err="1">
                <a:solidFill>
                  <a:srgbClr val="0077AA"/>
                </a:solidFill>
                <a:latin typeface="Liberation Mono"/>
              </a:rPr>
              <a:t>storage_engine</a:t>
            </a:r>
            <a:r>
              <a:rPr lang="en-US" sz="2000" dirty="0">
                <a:solidFill>
                  <a:srgbClr val="0077AA"/>
                </a:solidFill>
                <a:latin typeface="Liberation Mono"/>
              </a:rPr>
              <a:t>;</a:t>
            </a:r>
          </a:p>
          <a:p>
            <a:endParaRPr lang="es-ES" sz="2000" dirty="0">
              <a:latin typeface="Encode Sans" panose="020B0604020202020204"/>
              <a:ea typeface="Calibri" panose="020F0502020204030204" pitchFamily="34" charset="0"/>
            </a:endParaRPr>
          </a:p>
          <a:p>
            <a:r>
              <a:rPr lang="es-ES" sz="2000" dirty="0">
                <a:latin typeface="Encode Sans" panose="020B0604020202020204"/>
                <a:ea typeface="Calibri" panose="020F0502020204030204" pitchFamily="34" charset="0"/>
              </a:rPr>
              <a:t>Se creara una base de datos vacía donde se deberán crear todas las tablas y relaciones que se definieron en durante el diseño del diagrama Entidad Relación.</a:t>
            </a:r>
          </a:p>
          <a:p>
            <a:endParaRPr lang="es-ES" sz="2000"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2151248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426128" y="1882995"/>
            <a:ext cx="10025652" cy="4784329"/>
          </a:xfrm>
          <a:prstGeom prst="rect">
            <a:avLst/>
          </a:prstGeom>
          <a:noFill/>
          <a:ln>
            <a:noFill/>
          </a:ln>
        </p:spPr>
        <p:txBody>
          <a:bodyPr spcFirstLastPara="1" wrap="square" lIns="121900" tIns="121900" rIns="121900" bIns="121900" anchor="t" anchorCtr="0">
            <a:noAutofit/>
          </a:bodyPr>
          <a:lstStyle/>
          <a:p>
            <a:r>
              <a:rPr lang="es-ES" sz="2000" b="1" dirty="0">
                <a:latin typeface="Encode Sans" panose="020B0604020202020204"/>
                <a:ea typeface="Calibri" panose="020F0502020204030204" pitchFamily="34" charset="0"/>
              </a:rPr>
              <a:t>Modificar la definición de una tabla:</a:t>
            </a:r>
          </a:p>
          <a:p>
            <a:endParaRPr lang="es-ES" sz="2000" b="1" dirty="0">
              <a:latin typeface="Encode Sans" panose="020B0604020202020204"/>
              <a:ea typeface="Calibri" panose="020F0502020204030204" pitchFamily="34" charset="0"/>
            </a:endParaRPr>
          </a:p>
          <a:p>
            <a:r>
              <a:rPr lang="es-AR" sz="2000" b="0" i="0" dirty="0">
                <a:solidFill>
                  <a:srgbClr val="0077AA"/>
                </a:solidFill>
                <a:effectLst/>
                <a:latin typeface="Liberation Mono"/>
              </a:rPr>
              <a:t>ALTER</a:t>
            </a:r>
            <a:r>
              <a:rPr lang="es-AR" sz="2000" b="0" i="0" dirty="0">
                <a:solidFill>
                  <a:srgbClr val="000000"/>
                </a:solidFill>
                <a:effectLst/>
                <a:latin typeface="Liberation Mono"/>
              </a:rPr>
              <a:t> </a:t>
            </a:r>
            <a:r>
              <a:rPr lang="es-AR" sz="2000" b="0" i="0" dirty="0">
                <a:solidFill>
                  <a:srgbClr val="0077AA"/>
                </a:solidFill>
                <a:effectLst/>
                <a:latin typeface="Liberation Mono"/>
              </a:rPr>
              <a:t>TABLE</a:t>
            </a:r>
            <a:r>
              <a:rPr lang="es-AR" sz="2000" b="0" i="0" dirty="0">
                <a:solidFill>
                  <a:srgbClr val="000000"/>
                </a:solidFill>
                <a:effectLst/>
                <a:latin typeface="Liberation Mono"/>
              </a:rPr>
              <a:t> </a:t>
            </a:r>
            <a:r>
              <a:rPr lang="es-AR" sz="2000" b="0" i="1" dirty="0" err="1">
                <a:solidFill>
                  <a:srgbClr val="000000"/>
                </a:solidFill>
                <a:effectLst/>
                <a:latin typeface="Liberation Mono"/>
              </a:rPr>
              <a:t>tbl_name</a:t>
            </a:r>
            <a:endParaRPr lang="es-ES" sz="2000" b="1" i="1" dirty="0">
              <a:solidFill>
                <a:srgbClr val="000000"/>
              </a:solidFill>
              <a:effectLst/>
              <a:latin typeface="Encode Sans" panose="020B0604020202020204"/>
            </a:endParaRPr>
          </a:p>
          <a:p>
            <a:r>
              <a:rPr lang="es-AR" sz="2000" b="0" i="0" dirty="0">
                <a:solidFill>
                  <a:srgbClr val="999999"/>
                </a:solidFill>
                <a:effectLst/>
                <a:latin typeface="Liberation Mono"/>
              </a:rPr>
              <a:t>	[</a:t>
            </a:r>
            <a:r>
              <a:rPr lang="es-AR" sz="2000" b="0" i="1" dirty="0" err="1">
                <a:solidFill>
                  <a:srgbClr val="000000"/>
                </a:solidFill>
                <a:effectLst/>
                <a:latin typeface="Liberation Mono"/>
              </a:rPr>
              <a:t>alter_option</a:t>
            </a:r>
            <a:r>
              <a:rPr lang="es-AR" sz="2000" b="0" i="0" dirty="0">
                <a:solidFill>
                  <a:srgbClr val="000000"/>
                </a:solidFill>
                <a:effectLst/>
                <a:latin typeface="Liberation Mono"/>
              </a:rPr>
              <a:t> </a:t>
            </a:r>
          </a:p>
          <a:p>
            <a:r>
              <a:rPr lang="es-AR" sz="2000" dirty="0">
                <a:solidFill>
                  <a:srgbClr val="000000"/>
                </a:solidFill>
                <a:latin typeface="Liberation Mono"/>
              </a:rPr>
              <a:t>	</a:t>
            </a:r>
            <a:r>
              <a:rPr lang="es-AR" sz="2000" b="0" i="0" dirty="0">
                <a:solidFill>
                  <a:srgbClr val="999999"/>
                </a:solidFill>
                <a:effectLst/>
                <a:latin typeface="Liberation Mono"/>
              </a:rPr>
              <a:t>[,</a:t>
            </a:r>
            <a:r>
              <a:rPr lang="es-AR" sz="2000" b="0" i="0" dirty="0">
                <a:solidFill>
                  <a:srgbClr val="000000"/>
                </a:solidFill>
                <a:effectLst/>
                <a:latin typeface="Liberation Mono"/>
              </a:rPr>
              <a:t> </a:t>
            </a:r>
            <a:r>
              <a:rPr lang="es-AR" sz="2000" b="0" i="1" dirty="0" err="1">
                <a:solidFill>
                  <a:srgbClr val="000000"/>
                </a:solidFill>
                <a:effectLst/>
                <a:latin typeface="Liberation Mono"/>
              </a:rPr>
              <a:t>alter_option</a:t>
            </a:r>
            <a:r>
              <a:rPr lang="es-AR" sz="2000" b="0" i="0" dirty="0">
                <a:solidFill>
                  <a:srgbClr val="999999"/>
                </a:solidFill>
                <a:effectLst/>
                <a:latin typeface="Liberation Mono"/>
              </a:rPr>
              <a:t>]</a:t>
            </a:r>
            <a:r>
              <a:rPr lang="es-AR" sz="2000" b="0" i="0" dirty="0">
                <a:solidFill>
                  <a:srgbClr val="000000"/>
                </a:solidFill>
                <a:effectLst/>
                <a:latin typeface="Liberation Mono"/>
              </a:rPr>
              <a:t> </a:t>
            </a:r>
            <a:r>
              <a:rPr lang="es-AR" sz="2000" b="0" i="0" dirty="0">
                <a:solidFill>
                  <a:srgbClr val="999999"/>
                </a:solidFill>
                <a:effectLst/>
                <a:latin typeface="Liberation Mono"/>
              </a:rPr>
              <a:t>...]</a:t>
            </a:r>
            <a:r>
              <a:rPr lang="es-AR" sz="2000" b="0" i="0" dirty="0">
                <a:solidFill>
                  <a:srgbClr val="000000"/>
                </a:solidFill>
                <a:effectLst/>
                <a:latin typeface="Liberation Mono"/>
              </a:rPr>
              <a:t> </a:t>
            </a:r>
          </a:p>
          <a:p>
            <a:r>
              <a:rPr lang="es-AR" sz="2000" dirty="0">
                <a:solidFill>
                  <a:srgbClr val="000000"/>
                </a:solidFill>
                <a:latin typeface="Liberation Mono"/>
              </a:rPr>
              <a:t>	</a:t>
            </a:r>
            <a:r>
              <a:rPr lang="es-AR" sz="2000" b="0" i="0" dirty="0">
                <a:solidFill>
                  <a:srgbClr val="999999"/>
                </a:solidFill>
                <a:effectLst/>
                <a:latin typeface="Liberation Mono"/>
              </a:rPr>
              <a:t>[</a:t>
            </a:r>
            <a:r>
              <a:rPr lang="es-AR" sz="2000" b="0" i="1" dirty="0" err="1">
                <a:solidFill>
                  <a:srgbClr val="000000"/>
                </a:solidFill>
                <a:effectLst/>
                <a:latin typeface="Liberation Mono"/>
              </a:rPr>
              <a:t>partition_options</a:t>
            </a:r>
            <a:r>
              <a:rPr lang="es-AR" sz="2000" b="0" i="0" dirty="0">
                <a:solidFill>
                  <a:srgbClr val="999999"/>
                </a:solidFill>
                <a:effectLst/>
                <a:latin typeface="Liberation Mono"/>
              </a:rPr>
              <a:t>]</a:t>
            </a:r>
          </a:p>
          <a:p>
            <a:endParaRPr lang="es-AR" sz="2000" dirty="0">
              <a:solidFill>
                <a:srgbClr val="999999"/>
              </a:solidFill>
              <a:latin typeface="Liberation Mono"/>
              <a:ea typeface="Calibri" panose="020F0502020204030204" pitchFamily="34" charset="0"/>
            </a:endParaRPr>
          </a:p>
          <a:p>
            <a:r>
              <a:rPr lang="es-AR" sz="2000" dirty="0">
                <a:solidFill>
                  <a:srgbClr val="999999"/>
                </a:solidFill>
                <a:latin typeface="Liberation Mono"/>
                <a:ea typeface="Calibri" panose="020F0502020204030204" pitchFamily="34" charset="0"/>
              </a:rPr>
              <a:t>Donde se puede alterar la definición de una columna, agregar una o eliminarla:</a:t>
            </a:r>
          </a:p>
          <a:p>
            <a:r>
              <a:rPr lang="es-AR" sz="2000" b="0" i="0" dirty="0">
                <a:solidFill>
                  <a:srgbClr val="0077AA"/>
                </a:solidFill>
                <a:effectLst/>
                <a:latin typeface="Liberation Mono"/>
              </a:rPr>
              <a:t>ALTER</a:t>
            </a:r>
            <a:r>
              <a:rPr lang="es-AR" sz="2000" b="0" i="0" dirty="0">
                <a:solidFill>
                  <a:srgbClr val="000000"/>
                </a:solidFill>
                <a:effectLst/>
                <a:latin typeface="Liberation Mono"/>
              </a:rPr>
              <a:t> </a:t>
            </a:r>
            <a:r>
              <a:rPr lang="es-AR" sz="2000" b="0" i="0" dirty="0">
                <a:solidFill>
                  <a:srgbClr val="999999"/>
                </a:solidFill>
                <a:effectLst/>
                <a:latin typeface="Liberation Mono"/>
              </a:rPr>
              <a:t>[</a:t>
            </a:r>
            <a:r>
              <a:rPr lang="es-AR" sz="2000" b="0" i="0" dirty="0">
                <a:solidFill>
                  <a:srgbClr val="0077AA"/>
                </a:solidFill>
                <a:effectLst/>
                <a:latin typeface="Liberation Mono"/>
              </a:rPr>
              <a:t>COLUMN</a:t>
            </a:r>
            <a:r>
              <a:rPr lang="es-AR" sz="2000" b="0" i="0" dirty="0">
                <a:solidFill>
                  <a:srgbClr val="999999"/>
                </a:solidFill>
                <a:effectLst/>
                <a:latin typeface="Liberation Mono"/>
              </a:rPr>
              <a:t>]</a:t>
            </a:r>
            <a:r>
              <a:rPr lang="es-AR" sz="2000" b="0" i="0" dirty="0">
                <a:solidFill>
                  <a:srgbClr val="000000"/>
                </a:solidFill>
                <a:effectLst/>
                <a:latin typeface="Liberation Mono"/>
              </a:rPr>
              <a:t> </a:t>
            </a:r>
            <a:r>
              <a:rPr lang="es-AR" sz="2000" b="0" i="1" dirty="0" err="1">
                <a:solidFill>
                  <a:srgbClr val="000000"/>
                </a:solidFill>
                <a:effectLst/>
                <a:latin typeface="Liberation Mono"/>
              </a:rPr>
              <a:t>col_name</a:t>
            </a:r>
            <a:r>
              <a:rPr lang="es-AR" sz="2000" b="0" i="0" dirty="0">
                <a:solidFill>
                  <a:srgbClr val="000000"/>
                </a:solidFill>
                <a:effectLst/>
                <a:latin typeface="Liberation Mono"/>
              </a:rPr>
              <a:t> { </a:t>
            </a:r>
            <a:r>
              <a:rPr lang="es-AR" sz="2000" b="0" i="0" dirty="0">
                <a:solidFill>
                  <a:srgbClr val="0077AA"/>
                </a:solidFill>
                <a:effectLst/>
                <a:latin typeface="Liberation Mono"/>
              </a:rPr>
              <a:t>SET</a:t>
            </a:r>
            <a:r>
              <a:rPr lang="es-AR" sz="2000" b="0" i="0" dirty="0">
                <a:solidFill>
                  <a:srgbClr val="000000"/>
                </a:solidFill>
                <a:effectLst/>
                <a:latin typeface="Liberation Mono"/>
              </a:rPr>
              <a:t> </a:t>
            </a:r>
            <a:r>
              <a:rPr lang="es-AR" sz="2000" b="0" i="0" dirty="0">
                <a:solidFill>
                  <a:srgbClr val="0077AA"/>
                </a:solidFill>
                <a:effectLst/>
                <a:latin typeface="Liberation Mono"/>
              </a:rPr>
              <a:t>DEFAULT</a:t>
            </a:r>
            <a:r>
              <a:rPr lang="es-AR" sz="2000" b="0" i="0" dirty="0">
                <a:solidFill>
                  <a:srgbClr val="000000"/>
                </a:solidFill>
                <a:effectLst/>
                <a:latin typeface="Liberation Mono"/>
              </a:rPr>
              <a:t> {</a:t>
            </a:r>
            <a:r>
              <a:rPr lang="es-AR" sz="2000" b="0" i="1" dirty="0">
                <a:solidFill>
                  <a:srgbClr val="000000"/>
                </a:solidFill>
                <a:effectLst/>
                <a:latin typeface="Liberation Mono"/>
              </a:rPr>
              <a:t>literal</a:t>
            </a:r>
            <a:r>
              <a:rPr lang="es-AR" sz="2000" b="0" i="0" dirty="0">
                <a:solidFill>
                  <a:srgbClr val="000000"/>
                </a:solidFill>
                <a:effectLst/>
                <a:latin typeface="Liberation Mono"/>
              </a:rPr>
              <a:t> </a:t>
            </a:r>
            <a:r>
              <a:rPr lang="es-AR" sz="2000" b="0" i="0" dirty="0">
                <a:solidFill>
                  <a:srgbClr val="A67F59"/>
                </a:solidFill>
                <a:effectLst/>
                <a:latin typeface="Liberation Mono"/>
              </a:rPr>
              <a:t>|</a:t>
            </a:r>
            <a:r>
              <a:rPr lang="es-AR" sz="2000" b="0" i="0" dirty="0">
                <a:solidFill>
                  <a:srgbClr val="000000"/>
                </a:solidFill>
                <a:effectLst/>
                <a:latin typeface="Liberation Mono"/>
              </a:rPr>
              <a:t> </a:t>
            </a:r>
            <a:r>
              <a:rPr lang="es-AR" sz="2000" b="0" i="0" dirty="0">
                <a:solidFill>
                  <a:srgbClr val="999999"/>
                </a:solidFill>
                <a:effectLst/>
                <a:latin typeface="Liberation Mono"/>
              </a:rPr>
              <a:t>(</a:t>
            </a:r>
            <a:r>
              <a:rPr lang="es-AR" sz="2000" b="0" i="1" dirty="0" err="1">
                <a:solidFill>
                  <a:srgbClr val="000000"/>
                </a:solidFill>
                <a:effectLst/>
                <a:latin typeface="Liberation Mono"/>
              </a:rPr>
              <a:t>expr</a:t>
            </a:r>
            <a:r>
              <a:rPr lang="es-AR" sz="2000" b="0" i="0" dirty="0">
                <a:solidFill>
                  <a:srgbClr val="999999"/>
                </a:solidFill>
                <a:effectLst/>
                <a:latin typeface="Liberation Mono"/>
              </a:rPr>
              <a:t>)</a:t>
            </a:r>
            <a:r>
              <a:rPr lang="es-AR" sz="2000" b="0" i="0" dirty="0">
                <a:solidFill>
                  <a:srgbClr val="000000"/>
                </a:solidFill>
                <a:effectLst/>
                <a:latin typeface="Liberation Mono"/>
              </a:rPr>
              <a:t>}</a:t>
            </a:r>
          </a:p>
          <a:p>
            <a:endParaRPr lang="es-AR" sz="2000" dirty="0">
              <a:solidFill>
                <a:srgbClr val="000000"/>
              </a:solidFill>
              <a:latin typeface="Liberation Mono"/>
              <a:ea typeface="Calibri" panose="020F0502020204030204" pitchFamily="34" charset="0"/>
            </a:endParaRPr>
          </a:p>
          <a:p>
            <a:r>
              <a:rPr lang="es-AR" sz="2000" b="0" i="0" dirty="0">
                <a:solidFill>
                  <a:srgbClr val="0077AA"/>
                </a:solidFill>
                <a:effectLst/>
                <a:latin typeface="Liberation Mono"/>
              </a:rPr>
              <a:t>ADD</a:t>
            </a:r>
            <a:r>
              <a:rPr lang="es-AR" sz="2000" b="0" i="0" dirty="0">
                <a:solidFill>
                  <a:srgbClr val="000000"/>
                </a:solidFill>
                <a:effectLst/>
                <a:latin typeface="Liberation Mono"/>
              </a:rPr>
              <a:t> </a:t>
            </a:r>
            <a:r>
              <a:rPr lang="es-AR" sz="2000" b="0" i="0" dirty="0">
                <a:solidFill>
                  <a:srgbClr val="999999"/>
                </a:solidFill>
                <a:effectLst/>
                <a:latin typeface="Liberation Mono"/>
              </a:rPr>
              <a:t>[</a:t>
            </a:r>
            <a:r>
              <a:rPr lang="es-AR" sz="2000" b="0" i="0" dirty="0">
                <a:solidFill>
                  <a:srgbClr val="0077AA"/>
                </a:solidFill>
                <a:effectLst/>
                <a:latin typeface="Liberation Mono"/>
              </a:rPr>
              <a:t>COLUMN</a:t>
            </a:r>
            <a:r>
              <a:rPr lang="es-AR" sz="2000" b="0" i="0" dirty="0">
                <a:solidFill>
                  <a:srgbClr val="999999"/>
                </a:solidFill>
                <a:effectLst/>
                <a:latin typeface="Liberation Mono"/>
              </a:rPr>
              <a:t>]</a:t>
            </a:r>
            <a:r>
              <a:rPr lang="es-AR" sz="2000" b="0" i="0" dirty="0">
                <a:solidFill>
                  <a:srgbClr val="000000"/>
                </a:solidFill>
                <a:effectLst/>
                <a:latin typeface="Liberation Mono"/>
              </a:rPr>
              <a:t> </a:t>
            </a:r>
            <a:r>
              <a:rPr lang="es-AR" sz="2000" b="0" i="1" dirty="0" err="1">
                <a:solidFill>
                  <a:srgbClr val="000000"/>
                </a:solidFill>
                <a:effectLst/>
                <a:latin typeface="Liberation Mono"/>
              </a:rPr>
              <a:t>col_name</a:t>
            </a:r>
            <a:r>
              <a:rPr lang="es-AR" sz="2000" b="0" i="0" dirty="0">
                <a:solidFill>
                  <a:srgbClr val="000000"/>
                </a:solidFill>
                <a:effectLst/>
                <a:latin typeface="Liberation Mono"/>
              </a:rPr>
              <a:t> </a:t>
            </a:r>
            <a:r>
              <a:rPr lang="es-AR" sz="2000" b="0" i="1" dirty="0" err="1">
                <a:solidFill>
                  <a:srgbClr val="000000"/>
                </a:solidFill>
                <a:effectLst/>
                <a:latin typeface="Liberation Mono"/>
              </a:rPr>
              <a:t>column_definition</a:t>
            </a:r>
            <a:endParaRPr lang="es-AR" sz="2000" b="0" i="1" dirty="0">
              <a:solidFill>
                <a:srgbClr val="000000"/>
              </a:solidFill>
              <a:effectLst/>
              <a:latin typeface="Liberation Mono"/>
            </a:endParaRPr>
          </a:p>
          <a:p>
            <a:endParaRPr lang="es-AR" sz="2000" i="1" dirty="0">
              <a:solidFill>
                <a:srgbClr val="000000"/>
              </a:solidFill>
              <a:latin typeface="Liberation Mono"/>
              <a:ea typeface="Calibri" panose="020F0502020204030204" pitchFamily="34" charset="0"/>
            </a:endParaRPr>
          </a:p>
          <a:p>
            <a:r>
              <a:rPr lang="es-AR" sz="2000" b="0" i="0" dirty="0">
                <a:solidFill>
                  <a:srgbClr val="0077AA"/>
                </a:solidFill>
                <a:effectLst/>
                <a:latin typeface="Liberation Mono"/>
              </a:rPr>
              <a:t>DROP</a:t>
            </a:r>
            <a:r>
              <a:rPr lang="es-AR" sz="2000" b="0" i="0" dirty="0">
                <a:solidFill>
                  <a:srgbClr val="000000"/>
                </a:solidFill>
                <a:effectLst/>
                <a:latin typeface="Liberation Mono"/>
              </a:rPr>
              <a:t> </a:t>
            </a:r>
            <a:r>
              <a:rPr lang="es-AR" sz="2000" b="0" i="0" dirty="0">
                <a:solidFill>
                  <a:srgbClr val="999999"/>
                </a:solidFill>
                <a:effectLst/>
                <a:latin typeface="Liberation Mono"/>
              </a:rPr>
              <a:t>[</a:t>
            </a:r>
            <a:r>
              <a:rPr lang="es-AR" sz="2000" b="0" i="0" dirty="0">
                <a:solidFill>
                  <a:srgbClr val="0077AA"/>
                </a:solidFill>
                <a:effectLst/>
                <a:latin typeface="Liberation Mono"/>
              </a:rPr>
              <a:t>COLUMN</a:t>
            </a:r>
            <a:r>
              <a:rPr lang="es-AR" sz="2000" b="0" i="0" dirty="0">
                <a:solidFill>
                  <a:srgbClr val="999999"/>
                </a:solidFill>
                <a:effectLst/>
                <a:latin typeface="Liberation Mono"/>
              </a:rPr>
              <a:t>]</a:t>
            </a:r>
            <a:r>
              <a:rPr lang="es-AR" sz="2000" b="0" i="0" dirty="0">
                <a:solidFill>
                  <a:srgbClr val="000000"/>
                </a:solidFill>
                <a:effectLst/>
                <a:latin typeface="Liberation Mono"/>
              </a:rPr>
              <a:t> </a:t>
            </a:r>
            <a:r>
              <a:rPr lang="es-AR" sz="2000" b="0" i="1" dirty="0" err="1">
                <a:solidFill>
                  <a:srgbClr val="000000"/>
                </a:solidFill>
                <a:effectLst/>
                <a:latin typeface="Liberation Mono"/>
              </a:rPr>
              <a:t>col_name</a:t>
            </a:r>
            <a:endParaRPr lang="es-ES" sz="2000"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1117449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426128" y="1882995"/>
            <a:ext cx="10025652" cy="4784329"/>
          </a:xfrm>
          <a:prstGeom prst="rect">
            <a:avLst/>
          </a:prstGeom>
          <a:noFill/>
          <a:ln>
            <a:noFill/>
          </a:ln>
        </p:spPr>
        <p:txBody>
          <a:bodyPr spcFirstLastPara="1" wrap="square" lIns="121900" tIns="121900" rIns="121900" bIns="121900" anchor="t" anchorCtr="0">
            <a:noAutofit/>
          </a:bodyPr>
          <a:lstStyle/>
          <a:p>
            <a:r>
              <a:rPr lang="es-ES" sz="2000" b="1" dirty="0">
                <a:latin typeface="Encode Sans" panose="020B0604020202020204"/>
                <a:ea typeface="Calibri" panose="020F0502020204030204" pitchFamily="34" charset="0"/>
              </a:rPr>
              <a:t>Crear relaciones entre las tablas:</a:t>
            </a:r>
          </a:p>
          <a:p>
            <a:endParaRPr lang="es-ES" sz="2000" b="1" dirty="0">
              <a:latin typeface="Encode Sans" panose="020B0604020202020204"/>
              <a:ea typeface="Calibri" panose="020F0502020204030204" pitchFamily="34" charset="0"/>
            </a:endParaRPr>
          </a:p>
          <a:p>
            <a:r>
              <a:rPr lang="es-ES" sz="2000" dirty="0">
                <a:latin typeface="Encode Sans" panose="020B0604020202020204"/>
                <a:ea typeface="Calibri" panose="020F0502020204030204" pitchFamily="34" charset="0"/>
              </a:rPr>
              <a:t>Se usa el siguiente comando:</a:t>
            </a:r>
          </a:p>
          <a:p>
            <a:endParaRPr lang="es-ES" sz="2000" dirty="0">
              <a:latin typeface="Encode Sans" panose="020B0604020202020204"/>
              <a:ea typeface="Calibri" panose="020F0502020204030204" pitchFamily="34" charset="0"/>
            </a:endParaRPr>
          </a:p>
          <a:p>
            <a:r>
              <a:rPr lang="en-US" sz="2000" b="0" i="0" dirty="0">
                <a:effectLst/>
                <a:latin typeface="Inconsolata" panose="020B0604020202020204" pitchFamily="2" charset="0"/>
              </a:rPr>
              <a:t>ALTER TABLE </a:t>
            </a:r>
            <a:r>
              <a:rPr lang="en-US" sz="2000" b="0" i="0" dirty="0" err="1">
                <a:effectLst/>
                <a:latin typeface="Inconsolata" panose="020B0604020202020204" pitchFamily="2" charset="0"/>
              </a:rPr>
              <a:t>table_name</a:t>
            </a:r>
            <a:r>
              <a:rPr lang="en-US" sz="2000" b="0" i="0" dirty="0">
                <a:effectLst/>
                <a:latin typeface="Inconsolata" panose="020B0604020202020204" pitchFamily="2" charset="0"/>
              </a:rPr>
              <a:t> ADD FOREIGN</a:t>
            </a:r>
            <a:r>
              <a:rPr lang="en-US" sz="2000" b="0" i="0" dirty="0">
                <a:solidFill>
                  <a:srgbClr val="CFD5E0"/>
                </a:solidFill>
                <a:effectLst/>
                <a:latin typeface="Inconsolata" panose="020B0604020202020204" pitchFamily="2" charset="0"/>
              </a:rPr>
              <a:t> </a:t>
            </a:r>
            <a:r>
              <a:rPr lang="en-US" sz="2000" b="0" i="0" dirty="0">
                <a:effectLst/>
                <a:latin typeface="Inconsolata" panose="020B0604020202020204" pitchFamily="2" charset="0"/>
              </a:rPr>
              <a:t>KEY</a:t>
            </a:r>
            <a:r>
              <a:rPr lang="en-US" sz="2000" b="0" i="0" dirty="0">
                <a:solidFill>
                  <a:srgbClr val="CFD5E0"/>
                </a:solidFill>
                <a:effectLst/>
                <a:latin typeface="Inconsolata" panose="020B0604020202020204" pitchFamily="2" charset="0"/>
              </a:rPr>
              <a:t> </a:t>
            </a:r>
            <a:r>
              <a:rPr lang="en-US" sz="2000" b="1" i="0" dirty="0">
                <a:effectLst/>
                <a:latin typeface="Inconsolata" panose="020B0604020202020204" pitchFamily="2" charset="0"/>
              </a:rPr>
              <a:t>(</a:t>
            </a:r>
            <a:r>
              <a:rPr lang="en-US" sz="2000" b="0" i="0" dirty="0" err="1">
                <a:effectLst/>
                <a:latin typeface="Inconsolata" panose="020B0604020202020204" pitchFamily="2" charset="0"/>
              </a:rPr>
              <a:t>id_otraTable</a:t>
            </a:r>
            <a:r>
              <a:rPr lang="en-US" sz="2000" b="1" i="0" dirty="0">
                <a:effectLst/>
                <a:latin typeface="Inconsolata" panose="020B0604020202020204" pitchFamily="2" charset="0"/>
              </a:rPr>
              <a:t>)</a:t>
            </a:r>
            <a:r>
              <a:rPr lang="en-US" sz="2000" b="0" i="0" dirty="0">
                <a:effectLst/>
                <a:latin typeface="Inconsolata" panose="020B0604020202020204" pitchFamily="2" charset="0"/>
              </a:rPr>
              <a:t> REFERENCES </a:t>
            </a:r>
            <a:r>
              <a:rPr lang="en-US" sz="2000" b="0" i="0" dirty="0" err="1">
                <a:effectLst/>
                <a:latin typeface="Inconsolata" panose="020B0604020202020204" pitchFamily="2" charset="0"/>
              </a:rPr>
              <a:t>otraTable</a:t>
            </a:r>
            <a:r>
              <a:rPr lang="en-US" sz="2000" b="0" i="0" dirty="0">
                <a:effectLst/>
                <a:latin typeface="Inconsolata" panose="020B0604020202020204" pitchFamily="2" charset="0"/>
              </a:rPr>
              <a:t> </a:t>
            </a:r>
            <a:r>
              <a:rPr lang="en-US" sz="2000" b="1" i="0" dirty="0">
                <a:effectLst/>
                <a:latin typeface="Inconsolata" panose="020B0604020202020204" pitchFamily="2" charset="0"/>
              </a:rPr>
              <a:t>(</a:t>
            </a:r>
            <a:r>
              <a:rPr lang="en-US" sz="2000" b="0" i="0" dirty="0">
                <a:effectLst/>
                <a:latin typeface="Inconsolata" panose="020B0604020202020204" pitchFamily="2" charset="0"/>
              </a:rPr>
              <a:t>id</a:t>
            </a:r>
            <a:r>
              <a:rPr lang="en-US" sz="2000" b="1" i="0" dirty="0">
                <a:effectLst/>
                <a:latin typeface="Inconsolata" panose="020B0604020202020204" pitchFamily="2" charset="0"/>
              </a:rPr>
              <a:t>)</a:t>
            </a:r>
            <a:r>
              <a:rPr lang="en-US" sz="2000" b="0" i="0" dirty="0">
                <a:effectLst/>
                <a:latin typeface="Inconsolata" panose="020B0604020202020204" pitchFamily="2" charset="0"/>
              </a:rPr>
              <a:t>;</a:t>
            </a:r>
            <a:endParaRPr lang="es-ES" sz="2000" dirty="0">
              <a:latin typeface="Encode Sans" panose="020B0604020202020204"/>
              <a:ea typeface="Calibri" panose="020F0502020204030204" pitchFamily="34" charset="0"/>
            </a:endParaRPr>
          </a:p>
          <a:p>
            <a:endParaRPr lang="es-ES" sz="2000" dirty="0">
              <a:latin typeface="Encode Sans" panose="020B0604020202020204"/>
              <a:ea typeface="Calibri" panose="020F0502020204030204" pitchFamily="34" charset="0"/>
            </a:endParaRPr>
          </a:p>
          <a:p>
            <a:endParaRPr lang="es-ES" sz="2000" dirty="0">
              <a:latin typeface="Encode Sans" panose="020B0604020202020204"/>
              <a:ea typeface="Calibri" panose="020F0502020204030204" pitchFamily="34" charset="0"/>
            </a:endParaRPr>
          </a:p>
          <a:p>
            <a:r>
              <a:rPr lang="es-ES" sz="2000" dirty="0">
                <a:latin typeface="Encode Sans" panose="020B0604020202020204"/>
                <a:ea typeface="Calibri" panose="020F0502020204030204" pitchFamily="34" charset="0"/>
              </a:rPr>
              <a:t>Se creara una nueva columna en la tabla donde se ejecute el alter y hará referencia a otra tabla y en especifico al campo especificado entre </a:t>
            </a:r>
            <a:r>
              <a:rPr lang="es-ES" sz="2000" dirty="0" err="1">
                <a:latin typeface="Encode Sans" panose="020B0604020202020204"/>
                <a:ea typeface="Calibri" panose="020F0502020204030204" pitchFamily="34" charset="0"/>
              </a:rPr>
              <a:t>parentesis</a:t>
            </a:r>
            <a:r>
              <a:rPr lang="es-ES" sz="2000" dirty="0">
                <a:latin typeface="Encode Sans" panose="020B0604020202020204"/>
                <a:ea typeface="Calibri" panose="020F0502020204030204" pitchFamily="34" charset="0"/>
              </a:rPr>
              <a:t>.</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4069339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461639" y="1882995"/>
            <a:ext cx="11248007" cy="4784329"/>
          </a:xfrm>
          <a:prstGeom prst="rect">
            <a:avLst/>
          </a:prstGeom>
          <a:noFill/>
          <a:ln>
            <a:noFill/>
          </a:ln>
        </p:spPr>
        <p:txBody>
          <a:bodyPr spcFirstLastPara="1" wrap="square" lIns="121900" tIns="121900" rIns="121900" bIns="121900" anchor="ctr" anchorCtr="0">
            <a:noAutofit/>
          </a:bodyPr>
          <a:lstStyle/>
          <a:p>
            <a:pPr algn="l"/>
            <a:r>
              <a:rPr lang="es-ES" sz="2400" b="1" i="0" dirty="0">
                <a:solidFill>
                  <a:srgbClr val="000000"/>
                </a:solidFill>
                <a:effectLst/>
                <a:latin typeface="Verdana" panose="020B0604030504040204" pitchFamily="34" charset="0"/>
              </a:rPr>
              <a:t>Lenguaje de manipulación de datos (DML)</a:t>
            </a:r>
          </a:p>
          <a:p>
            <a:pPr algn="just"/>
            <a:r>
              <a:rPr lang="es-ES" sz="2400" b="0" i="0" dirty="0">
                <a:solidFill>
                  <a:srgbClr val="000000"/>
                </a:solidFill>
                <a:effectLst/>
                <a:latin typeface="Verdana" panose="020B0604030504040204" pitchFamily="34" charset="0"/>
              </a:rPr>
              <a:t>Las sentencias de lenguaje de manipulación de datos (DML) son utilizadas para gestionar datos dentro de los </a:t>
            </a:r>
            <a:r>
              <a:rPr lang="es-ES" sz="2400" b="0" i="0" dirty="0" err="1">
                <a:solidFill>
                  <a:srgbClr val="000000"/>
                </a:solidFill>
                <a:effectLst/>
                <a:latin typeface="Verdana" panose="020B0604030504040204" pitchFamily="34" charset="0"/>
              </a:rPr>
              <a:t>schemas</a:t>
            </a:r>
            <a:r>
              <a:rPr lang="es-ES" sz="2400" b="0" i="0" dirty="0">
                <a:solidFill>
                  <a:srgbClr val="000000"/>
                </a:solidFill>
                <a:effectLst/>
                <a:latin typeface="Verdana" panose="020B0604030504040204" pitchFamily="34" charset="0"/>
              </a:rPr>
              <a:t>. Algunos ejemplos:</a:t>
            </a:r>
          </a:p>
          <a:p>
            <a:pPr algn="l">
              <a:buFont typeface="Arial" panose="020B0604020202020204" pitchFamily="34" charset="0"/>
              <a:buChar char="•"/>
            </a:pPr>
            <a:r>
              <a:rPr lang="es-ES" sz="2400" b="0" i="0" dirty="0">
                <a:solidFill>
                  <a:srgbClr val="000000"/>
                </a:solidFill>
                <a:effectLst/>
                <a:latin typeface="Verdana" panose="020B0604030504040204" pitchFamily="34" charset="0"/>
              </a:rPr>
              <a:t>SELECT - para obtener datos de una base de datos.</a:t>
            </a:r>
          </a:p>
          <a:p>
            <a:pPr algn="l">
              <a:buFont typeface="Arial" panose="020B0604020202020204" pitchFamily="34" charset="0"/>
              <a:buChar char="•"/>
            </a:pPr>
            <a:r>
              <a:rPr lang="es-ES" sz="2400" b="0" i="0" dirty="0">
                <a:solidFill>
                  <a:srgbClr val="000000"/>
                </a:solidFill>
                <a:effectLst/>
                <a:latin typeface="Verdana" panose="020B0604030504040204" pitchFamily="34" charset="0"/>
              </a:rPr>
              <a:t>INSERT - para insertar datos a una tabla.</a:t>
            </a:r>
          </a:p>
          <a:p>
            <a:pPr algn="l">
              <a:buFont typeface="Arial" panose="020B0604020202020204" pitchFamily="34" charset="0"/>
              <a:buChar char="•"/>
            </a:pPr>
            <a:r>
              <a:rPr lang="es-ES" sz="2400" b="0" i="0" dirty="0">
                <a:solidFill>
                  <a:srgbClr val="000000"/>
                </a:solidFill>
                <a:effectLst/>
                <a:latin typeface="Verdana" panose="020B0604030504040204" pitchFamily="34" charset="0"/>
              </a:rPr>
              <a:t>UPDATE - para modificar datos existentes dentro de una tabla.</a:t>
            </a:r>
          </a:p>
          <a:p>
            <a:pPr algn="l">
              <a:buFont typeface="Arial" panose="020B0604020202020204" pitchFamily="34" charset="0"/>
              <a:buChar char="•"/>
            </a:pPr>
            <a:r>
              <a:rPr lang="es-ES" sz="2400" b="0" i="0" dirty="0">
                <a:solidFill>
                  <a:srgbClr val="000000"/>
                </a:solidFill>
                <a:effectLst/>
                <a:latin typeface="Verdana" panose="020B0604030504040204" pitchFamily="34" charset="0"/>
              </a:rPr>
              <a:t>DELETE - elimina todos los registros de la tabla; no borra los espacios asignados a los registros.</a:t>
            </a:r>
          </a:p>
          <a:p>
            <a:pPr marL="285750" indent="-285750">
              <a:buFont typeface="Arial" panose="020B0604020202020204" pitchFamily="34" charset="0"/>
              <a:buChar char="•"/>
            </a:pPr>
            <a:endParaRPr lang="es-ES" sz="18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785188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337351" y="1882995"/>
            <a:ext cx="10158818" cy="4784329"/>
          </a:xfrm>
          <a:prstGeom prst="rect">
            <a:avLst/>
          </a:prstGeom>
          <a:noFill/>
          <a:ln>
            <a:noFill/>
          </a:ln>
        </p:spPr>
        <p:txBody>
          <a:bodyPr spcFirstLastPara="1" wrap="square" lIns="121900" tIns="121900" rIns="121900" bIns="121900" anchor="t" anchorCtr="0">
            <a:noAutofit/>
          </a:bodyPr>
          <a:lstStyle/>
          <a:p>
            <a:r>
              <a:rPr lang="es-ES" sz="2000" b="1" dirty="0" err="1">
                <a:effectLst/>
                <a:latin typeface="Encode Sans" panose="020B0604020202020204"/>
                <a:ea typeface="Calibri" panose="020F0502020204030204" pitchFamily="34" charset="0"/>
              </a:rPr>
              <a:t>Select</a:t>
            </a:r>
            <a:r>
              <a:rPr lang="es-ES" sz="2000" b="1" dirty="0">
                <a:effectLst/>
                <a:latin typeface="Encode Sans" panose="020B0604020202020204"/>
                <a:ea typeface="Calibri" panose="020F0502020204030204" pitchFamily="34" charset="0"/>
              </a:rPr>
              <a:t>:</a:t>
            </a:r>
          </a:p>
          <a:p>
            <a:endParaRPr lang="es-ES" sz="2000" b="1" dirty="0">
              <a:effectLst/>
              <a:latin typeface="Encode Sans" panose="020B0604020202020204"/>
              <a:ea typeface="Calibri" panose="020F0502020204030204" pitchFamily="34" charset="0"/>
            </a:endParaRPr>
          </a:p>
          <a:p>
            <a:r>
              <a:rPr lang="es-ES" sz="1800" dirty="0">
                <a:effectLst/>
                <a:latin typeface="Encode Sans" panose="020B0604020202020204"/>
                <a:ea typeface="Calibri" panose="020F0502020204030204" pitchFamily="34" charset="0"/>
              </a:rPr>
              <a:t>La sentencia </a:t>
            </a:r>
            <a:r>
              <a:rPr lang="es-ES" sz="1800" dirty="0" err="1">
                <a:effectLst/>
                <a:latin typeface="Encode Sans" panose="020B0604020202020204"/>
                <a:ea typeface="Calibri" panose="020F0502020204030204" pitchFamily="34" charset="0"/>
              </a:rPr>
              <a:t>select</a:t>
            </a:r>
            <a:r>
              <a:rPr lang="es-ES" sz="1800" dirty="0">
                <a:effectLst/>
                <a:latin typeface="Encode Sans" panose="020B0604020202020204"/>
                <a:ea typeface="Calibri" panose="020F0502020204030204" pitchFamily="34" charset="0"/>
              </a:rPr>
              <a:t> nos permite hacer una consulta sobre datos almacenados en las tablas de una base de datos. Un ejemplo seria:</a:t>
            </a:r>
          </a:p>
          <a:p>
            <a:endParaRPr lang="es-ES" dirty="0">
              <a:latin typeface="Encode Sans" panose="020B0604020202020204"/>
              <a:ea typeface="Calibri" panose="020F0502020204030204" pitchFamily="34" charset="0"/>
            </a:endParaRPr>
          </a:p>
          <a:p>
            <a:r>
              <a:rPr lang="es-ES" sz="1800" dirty="0">
                <a:solidFill>
                  <a:srgbClr val="00B0F0"/>
                </a:solidFill>
                <a:effectLst/>
                <a:latin typeface="Encode Sans" panose="020B0604020202020204"/>
                <a:ea typeface="Calibri" panose="020F0502020204030204" pitchFamily="34" charset="0"/>
              </a:rPr>
              <a:t>SELECT * FROM </a:t>
            </a:r>
            <a:r>
              <a:rPr lang="es-ES" sz="1800" dirty="0" err="1">
                <a:solidFill>
                  <a:srgbClr val="00B0F0"/>
                </a:solidFill>
                <a:effectLst/>
                <a:latin typeface="Encode Sans" panose="020B0604020202020204"/>
                <a:ea typeface="Calibri" panose="020F0502020204030204" pitchFamily="34" charset="0"/>
              </a:rPr>
              <a:t>table_name</a:t>
            </a:r>
            <a:r>
              <a:rPr lang="es-ES" sz="1800" dirty="0">
                <a:solidFill>
                  <a:srgbClr val="00B0F0"/>
                </a:solidFill>
                <a:effectLst/>
                <a:latin typeface="Encode Sans" panose="020B0604020202020204"/>
                <a:ea typeface="Calibri" panose="020F0502020204030204" pitchFamily="34" charset="0"/>
              </a:rPr>
              <a:t> </a:t>
            </a:r>
          </a:p>
          <a:p>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
        <p:nvSpPr>
          <p:cNvPr id="2" name="Flecha: hacia arriba 1">
            <a:extLst>
              <a:ext uri="{FF2B5EF4-FFF2-40B4-BE49-F238E27FC236}">
                <a16:creationId xmlns:a16="http://schemas.microsoft.com/office/drawing/2014/main" id="{3D67E944-9E6C-457E-86DD-D633B88B625C}"/>
              </a:ext>
            </a:extLst>
          </p:cNvPr>
          <p:cNvSpPr/>
          <p:nvPr/>
        </p:nvSpPr>
        <p:spPr>
          <a:xfrm>
            <a:off x="1171852" y="3728621"/>
            <a:ext cx="73632" cy="4705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6DC12AB9-718D-4F52-8582-E9506A02E7AE}"/>
              </a:ext>
            </a:extLst>
          </p:cNvPr>
          <p:cNvSpPr txBox="1"/>
          <p:nvPr/>
        </p:nvSpPr>
        <p:spPr>
          <a:xfrm flipH="1">
            <a:off x="421315" y="4199138"/>
            <a:ext cx="1735959"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s-AR" dirty="0"/>
              <a:t>El asterisco es un comodín y significa “todos los campos”</a:t>
            </a:r>
          </a:p>
        </p:txBody>
      </p:sp>
      <p:sp>
        <p:nvSpPr>
          <p:cNvPr id="4" name="CuadroTexto 3">
            <a:extLst>
              <a:ext uri="{FF2B5EF4-FFF2-40B4-BE49-F238E27FC236}">
                <a16:creationId xmlns:a16="http://schemas.microsoft.com/office/drawing/2014/main" id="{70BB0C7E-0BC4-480D-8EF5-6AF266DAD21D}"/>
              </a:ext>
            </a:extLst>
          </p:cNvPr>
          <p:cNvSpPr txBox="1"/>
          <p:nvPr/>
        </p:nvSpPr>
        <p:spPr>
          <a:xfrm>
            <a:off x="3870663" y="3429000"/>
            <a:ext cx="5575177" cy="258532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s-AR" dirty="0" err="1"/>
              <a:t>Tambien</a:t>
            </a:r>
            <a:r>
              <a:rPr lang="es-AR" dirty="0"/>
              <a:t> se podría especificar que campos, en que orden se mostraran los campos y definir un criterio que deba cumplir la </a:t>
            </a:r>
            <a:r>
              <a:rPr lang="es-AR" dirty="0" err="1"/>
              <a:t>info</a:t>
            </a:r>
            <a:r>
              <a:rPr lang="es-AR" dirty="0"/>
              <a:t> para que nos la devuelva:</a:t>
            </a:r>
          </a:p>
          <a:p>
            <a:endParaRPr lang="es-AR" dirty="0"/>
          </a:p>
          <a:p>
            <a:r>
              <a:rPr lang="es-ES" sz="1800" dirty="0">
                <a:solidFill>
                  <a:srgbClr val="00B0F0"/>
                </a:solidFill>
                <a:effectLst/>
                <a:latin typeface="Encode Sans" panose="020B0604020202020204"/>
                <a:ea typeface="Calibri" panose="020F0502020204030204" pitchFamily="34" charset="0"/>
              </a:rPr>
              <a:t>SELECT campo1, campo2,…, </a:t>
            </a:r>
            <a:r>
              <a:rPr lang="es-ES" sz="1800" dirty="0" err="1">
                <a:solidFill>
                  <a:srgbClr val="00B0F0"/>
                </a:solidFill>
                <a:effectLst/>
                <a:latin typeface="Encode Sans" panose="020B0604020202020204"/>
                <a:ea typeface="Calibri" panose="020F0502020204030204" pitchFamily="34" charset="0"/>
              </a:rPr>
              <a:t>campoN</a:t>
            </a:r>
            <a:r>
              <a:rPr lang="es-ES" sz="1800" dirty="0">
                <a:solidFill>
                  <a:srgbClr val="00B0F0"/>
                </a:solidFill>
                <a:effectLst/>
                <a:latin typeface="Encode Sans" panose="020B0604020202020204"/>
                <a:ea typeface="Calibri" panose="020F0502020204030204" pitchFamily="34" charset="0"/>
              </a:rPr>
              <a:t> FROM </a:t>
            </a:r>
            <a:r>
              <a:rPr lang="es-ES" sz="1800" dirty="0" err="1">
                <a:solidFill>
                  <a:srgbClr val="00B0F0"/>
                </a:solidFill>
                <a:effectLst/>
                <a:latin typeface="Encode Sans" panose="020B0604020202020204"/>
                <a:ea typeface="Calibri" panose="020F0502020204030204" pitchFamily="34" charset="0"/>
              </a:rPr>
              <a:t>table_name</a:t>
            </a:r>
            <a:endParaRPr lang="es-ES" sz="1800" dirty="0">
              <a:solidFill>
                <a:srgbClr val="00B0F0"/>
              </a:solidFill>
              <a:effectLst/>
              <a:latin typeface="Encode Sans" panose="020B0604020202020204"/>
              <a:ea typeface="Calibri" panose="020F0502020204030204" pitchFamily="34" charset="0"/>
            </a:endParaRPr>
          </a:p>
          <a:p>
            <a:r>
              <a:rPr lang="es-ES" dirty="0">
                <a:solidFill>
                  <a:srgbClr val="00B0F0"/>
                </a:solidFill>
                <a:latin typeface="Encode Sans" panose="020B0604020202020204"/>
                <a:ea typeface="Calibri" panose="020F0502020204030204" pitchFamily="34" charset="0"/>
              </a:rPr>
              <a:t>WHERE campo1 &lt;</a:t>
            </a:r>
            <a:r>
              <a:rPr lang="es-ES" sz="1800" dirty="0">
                <a:solidFill>
                  <a:srgbClr val="00B0F0"/>
                </a:solidFill>
                <a:effectLst/>
                <a:latin typeface="Encode Sans" panose="020B0604020202020204"/>
                <a:ea typeface="Calibri" panose="020F0502020204030204" pitchFamily="34" charset="0"/>
              </a:rPr>
              <a:t> 100</a:t>
            </a:r>
          </a:p>
          <a:p>
            <a:r>
              <a:rPr lang="es-ES" dirty="0">
                <a:solidFill>
                  <a:srgbClr val="00B0F0"/>
                </a:solidFill>
                <a:latin typeface="Encode Sans" panose="020B0604020202020204"/>
                <a:ea typeface="Calibri" panose="020F0502020204030204" pitchFamily="34" charset="0"/>
              </a:rPr>
              <a:t>ORDER BY campo1</a:t>
            </a:r>
            <a:endParaRPr lang="es-ES" sz="1800" dirty="0">
              <a:solidFill>
                <a:srgbClr val="00B0F0"/>
              </a:solidFill>
              <a:effectLst/>
              <a:latin typeface="Encode Sans" panose="020B0604020202020204"/>
              <a:ea typeface="Calibri" panose="020F0502020204030204" pitchFamily="34" charset="0"/>
            </a:endParaRPr>
          </a:p>
          <a:p>
            <a:endParaRPr lang="es-AR" dirty="0"/>
          </a:p>
          <a:p>
            <a:endParaRPr lang="es-AR" dirty="0"/>
          </a:p>
        </p:txBody>
      </p:sp>
    </p:spTree>
    <p:extLst>
      <p:ext uri="{BB962C8B-B14F-4D97-AF65-F5344CB8AC3E}">
        <p14:creationId xmlns:p14="http://schemas.microsoft.com/office/powerpoint/2010/main" val="3791146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125064" y="1853817"/>
            <a:ext cx="10545895" cy="4784329"/>
          </a:xfrm>
          <a:prstGeom prst="rect">
            <a:avLst/>
          </a:prstGeom>
          <a:noFill/>
          <a:ln>
            <a:noFill/>
          </a:ln>
        </p:spPr>
        <p:txBody>
          <a:bodyPr spcFirstLastPara="1" wrap="square" lIns="121900" tIns="121900" rIns="121900" bIns="121900" anchor="t" anchorCtr="0">
            <a:noAutofit/>
          </a:bodyPr>
          <a:lstStyle/>
          <a:p>
            <a:r>
              <a:rPr lang="es-MX" sz="2400" b="1" dirty="0" err="1">
                <a:effectLst/>
                <a:latin typeface="Encode Sans" panose="020B0604020202020204"/>
                <a:ea typeface="Calibri" panose="020F0502020204030204" pitchFamily="34" charset="0"/>
              </a:rPr>
              <a:t>Insert</a:t>
            </a:r>
            <a:r>
              <a:rPr lang="es-MX" sz="2400" b="1" dirty="0">
                <a:effectLst/>
                <a:latin typeface="Encode Sans" panose="020B0604020202020204"/>
                <a:ea typeface="Calibri" panose="020F0502020204030204" pitchFamily="34" charset="0"/>
              </a:rPr>
              <a:t>:</a:t>
            </a:r>
          </a:p>
          <a:p>
            <a:endParaRPr lang="es-MX" sz="2400" b="1" dirty="0">
              <a:latin typeface="Encode Sans" panose="020B0604020202020204"/>
              <a:ea typeface="Calibri" panose="020F0502020204030204" pitchFamily="34" charset="0"/>
            </a:endParaRPr>
          </a:p>
          <a:p>
            <a:r>
              <a:rPr lang="es-MX" sz="2000" dirty="0">
                <a:latin typeface="Calibri" panose="020F0502020204030204" pitchFamily="34" charset="0"/>
                <a:ea typeface="Calibri" panose="020F0502020204030204" pitchFamily="34" charset="0"/>
                <a:cs typeface="Calibri" panose="020F0502020204030204" pitchFamily="34" charset="0"/>
              </a:rPr>
              <a:t>Nos permite cargar nueva información en una tabla y para ello debemos especificar la estructura, en caso de que no enviemos todos los datos que corresponden a una tupla:</a:t>
            </a:r>
          </a:p>
          <a:p>
            <a:endParaRPr lang="es-MX" sz="2000" dirty="0">
              <a:latin typeface="Calibri" panose="020F0502020204030204" pitchFamily="34" charset="0"/>
              <a:ea typeface="Calibri" panose="020F0502020204030204" pitchFamily="34" charset="0"/>
              <a:cs typeface="Calibri" panose="020F0502020204030204" pitchFamily="34" charset="0"/>
            </a:endParaRPr>
          </a:p>
          <a:p>
            <a:r>
              <a:rPr lang="es-MX" sz="2000" dirty="0">
                <a:latin typeface="Calibri" panose="020F0502020204030204" pitchFamily="34" charset="0"/>
                <a:ea typeface="Calibri" panose="020F0502020204030204" pitchFamily="34" charset="0"/>
                <a:cs typeface="Calibri" panose="020F0502020204030204" pitchFamily="34" charset="0"/>
              </a:rPr>
              <a:t> </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graphicFrame>
        <p:nvGraphicFramePr>
          <p:cNvPr id="2" name="Tabla 1">
            <a:extLst>
              <a:ext uri="{FF2B5EF4-FFF2-40B4-BE49-F238E27FC236}">
                <a16:creationId xmlns:a16="http://schemas.microsoft.com/office/drawing/2014/main" id="{C8C38891-10C0-4EF2-B04E-26F2CEB8FCA6}"/>
              </a:ext>
            </a:extLst>
          </p:cNvPr>
          <p:cNvGraphicFramePr>
            <a:graphicFrameLocks noGrp="1"/>
          </p:cNvGraphicFramePr>
          <p:nvPr>
            <p:extLst>
              <p:ext uri="{D42A27DB-BD31-4B8C-83A1-F6EECF244321}">
                <p14:modId xmlns:p14="http://schemas.microsoft.com/office/powerpoint/2010/main" val="3163567526"/>
              </p:ext>
            </p:extLst>
          </p:nvPr>
        </p:nvGraphicFramePr>
        <p:xfrm>
          <a:off x="470516" y="3773445"/>
          <a:ext cx="6483526" cy="945071"/>
        </p:xfrm>
        <a:graphic>
          <a:graphicData uri="http://schemas.openxmlformats.org/drawingml/2006/table">
            <a:tbl>
              <a:tblPr/>
              <a:tblGrid>
                <a:gridCol w="6483526">
                  <a:extLst>
                    <a:ext uri="{9D8B030D-6E8A-4147-A177-3AD203B41FA5}">
                      <a16:colId xmlns:a16="http://schemas.microsoft.com/office/drawing/2014/main" val="2320853862"/>
                    </a:ext>
                  </a:extLst>
                </a:gridCol>
              </a:tblGrid>
              <a:tr h="0">
                <a:tc>
                  <a:txBody>
                    <a:bodyPr/>
                    <a:lstStyle/>
                    <a:p>
                      <a:pPr algn="l" fontAlgn="t" latinLnBrk="1"/>
                      <a:r>
                        <a:rPr lang="es-AR" dirty="0">
                          <a:solidFill>
                            <a:srgbClr val="00B0F0"/>
                          </a:solidFill>
                          <a:effectLst/>
                          <a:latin typeface="inherit"/>
                        </a:rPr>
                        <a:t>INSERT [INTO] </a:t>
                      </a:r>
                      <a:r>
                        <a:rPr lang="es-AR" dirty="0" err="1">
                          <a:solidFill>
                            <a:srgbClr val="00B0F0"/>
                          </a:solidFill>
                          <a:effectLst/>
                          <a:latin typeface="inherit"/>
                        </a:rPr>
                        <a:t>tbl_name</a:t>
                      </a:r>
                      <a:endParaRPr lang="es-AR" dirty="0">
                        <a:solidFill>
                          <a:srgbClr val="00B0F0"/>
                        </a:solidFill>
                        <a:effectLst/>
                        <a:latin typeface="inherit"/>
                      </a:endParaRPr>
                    </a:p>
                    <a:p>
                      <a:pPr algn="l" fontAlgn="t" latinLnBrk="1"/>
                      <a:r>
                        <a:rPr lang="es-AR" dirty="0">
                          <a:solidFill>
                            <a:srgbClr val="00B0F0"/>
                          </a:solidFill>
                          <a:effectLst/>
                          <a:latin typeface="inherit"/>
                        </a:rPr>
                        <a:t>[(col_name1, col_name2, col_name3,... </a:t>
                      </a:r>
                      <a:r>
                        <a:rPr lang="es-AR" dirty="0" err="1">
                          <a:solidFill>
                            <a:srgbClr val="00B0F0"/>
                          </a:solidFill>
                          <a:effectLst/>
                          <a:latin typeface="inherit"/>
                        </a:rPr>
                        <a:t>col_nameN</a:t>
                      </a:r>
                      <a:r>
                        <a:rPr lang="es-AR" dirty="0">
                          <a:solidFill>
                            <a:srgbClr val="00B0F0"/>
                          </a:solidFill>
                          <a:effectLst/>
                          <a:latin typeface="inherit"/>
                        </a:rPr>
                        <a:t>)]</a:t>
                      </a:r>
                    </a:p>
                    <a:p>
                      <a:pPr algn="l" fontAlgn="t" latinLnBrk="1"/>
                      <a:r>
                        <a:rPr lang="es-AR" dirty="0">
                          <a:solidFill>
                            <a:srgbClr val="00B0F0"/>
                          </a:solidFill>
                          <a:effectLst/>
                          <a:latin typeface="inherit"/>
                        </a:rPr>
                        <a:t>VALUES (valor_col1, valor_col2, valor_col3,…, </a:t>
                      </a:r>
                      <a:r>
                        <a:rPr lang="es-AR" dirty="0" err="1">
                          <a:solidFill>
                            <a:srgbClr val="00B0F0"/>
                          </a:solidFill>
                          <a:effectLst/>
                          <a:latin typeface="inherit"/>
                        </a:rPr>
                        <a:t>valor_colN</a:t>
                      </a:r>
                      <a:r>
                        <a:rPr lang="es-AR" dirty="0">
                          <a:solidFill>
                            <a:srgbClr val="00B0F0"/>
                          </a:solidFill>
                          <a:effectLst/>
                          <a:latin typeface="inherit"/>
                        </a:rPr>
                        <a:t>)</a:t>
                      </a:r>
                    </a:p>
                  </a:txBody>
                  <a:tcPr>
                    <a:lnL>
                      <a:noFill/>
                    </a:lnL>
                    <a:lnR>
                      <a:noFill/>
                    </a:lnR>
                    <a:lnT>
                      <a:noFill/>
                    </a:lnT>
                    <a:lnB>
                      <a:noFill/>
                    </a:lnB>
                  </a:tcPr>
                </a:tc>
                <a:extLst>
                  <a:ext uri="{0D108BD9-81ED-4DB2-BD59-A6C34878D82A}">
                    <a16:rowId xmlns:a16="http://schemas.microsoft.com/office/drawing/2014/main" val="3803190227"/>
                  </a:ext>
                </a:extLst>
              </a:tr>
            </a:tbl>
          </a:graphicData>
        </a:graphic>
      </p:graphicFrame>
      <p:sp>
        <p:nvSpPr>
          <p:cNvPr id="3" name="Rectangle 1">
            <a:extLst>
              <a:ext uri="{FF2B5EF4-FFF2-40B4-BE49-F238E27FC236}">
                <a16:creationId xmlns:a16="http://schemas.microsoft.com/office/drawing/2014/main" id="{1CD0297E-3DD7-4134-A918-B7520F963D76}"/>
              </a:ext>
            </a:extLst>
          </p:cNvPr>
          <p:cNvSpPr>
            <a:spLocks noChangeArrowheads="1"/>
          </p:cNvSpPr>
          <p:nvPr/>
        </p:nvSpPr>
        <p:spPr bwMode="auto">
          <a:xfrm>
            <a:off x="1354709" y="382835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AR" altLang="es-AR" sz="900" b="0" i="0" u="none" strike="noStrike" cap="none" normalizeH="0" baseline="0">
                <a:ln>
                  <a:noFill/>
                </a:ln>
                <a:solidFill>
                  <a:srgbClr val="474747"/>
                </a:solidFill>
                <a:effectLst/>
                <a:latin typeface="Monaco"/>
              </a:rPr>
            </a:br>
            <a:endParaRPr kumimoji="0" lang="es-AR" altLang="es-A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9723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399496" y="1882995"/>
            <a:ext cx="10096674" cy="4784329"/>
          </a:xfrm>
          <a:prstGeom prst="rect">
            <a:avLst/>
          </a:prstGeom>
          <a:noFill/>
          <a:ln>
            <a:noFill/>
          </a:ln>
        </p:spPr>
        <p:txBody>
          <a:bodyPr spcFirstLastPara="1" wrap="square" lIns="121900" tIns="121900" rIns="121900" bIns="121900" anchor="t" anchorCtr="0">
            <a:noAutofit/>
          </a:bodyPr>
          <a:lstStyle/>
          <a:p>
            <a:r>
              <a:rPr lang="es-MX" sz="2400" b="1" dirty="0" err="1">
                <a:effectLst/>
                <a:latin typeface="Encode Sans" panose="020B0604020202020204"/>
                <a:ea typeface="Calibri" panose="020F0502020204030204" pitchFamily="34" charset="0"/>
              </a:rPr>
              <a:t>Update</a:t>
            </a:r>
            <a:r>
              <a:rPr lang="es-MX" sz="2400" b="1" dirty="0">
                <a:effectLst/>
                <a:latin typeface="Encode Sans" panose="020B0604020202020204"/>
                <a:ea typeface="Calibri" panose="020F0502020204030204" pitchFamily="34" charset="0"/>
              </a:rPr>
              <a:t>:</a:t>
            </a:r>
            <a:endParaRPr lang="es-MX" sz="2400" b="0"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endParaRPr lang="es-ES" sz="1800" dirty="0">
              <a:effectLst/>
              <a:latin typeface="Encode Sans" panose="020B0604020202020204"/>
              <a:ea typeface="Calibri" panose="020F0502020204030204" pitchFamily="34" charset="0"/>
            </a:endParaRPr>
          </a:p>
          <a:p>
            <a:r>
              <a:rPr lang="es-ES" dirty="0">
                <a:latin typeface="Calibri" panose="020F0502020204030204" pitchFamily="34" charset="0"/>
                <a:ea typeface="Calibri" panose="020F0502020204030204" pitchFamily="34" charset="0"/>
                <a:cs typeface="Calibri" panose="020F0502020204030204" pitchFamily="34" charset="0"/>
              </a:rPr>
              <a:t>Nos permite actualizar la información almacenada en alguna tabla, cambiando el valor de los campos:</a:t>
            </a:r>
          </a:p>
          <a:p>
            <a:endParaRPr lang="es-ES" sz="1800" dirty="0">
              <a:effectLst/>
              <a:latin typeface="Calibri" panose="020F0502020204030204" pitchFamily="34" charset="0"/>
              <a:ea typeface="Calibri" panose="020F0502020204030204" pitchFamily="34" charset="0"/>
              <a:cs typeface="Calibri" panose="020F0502020204030204" pitchFamily="34" charset="0"/>
            </a:endParaRPr>
          </a:p>
          <a:p>
            <a:endParaRPr lang="es-ES" sz="1800" dirty="0">
              <a:effectLst/>
              <a:latin typeface="Calibri" panose="020F0502020204030204" pitchFamily="34" charset="0"/>
              <a:ea typeface="Calibri" panose="020F0502020204030204" pitchFamily="34" charset="0"/>
              <a:cs typeface="Calibri" panose="020F0502020204030204" pitchFamily="34" charset="0"/>
            </a:endParaRPr>
          </a:p>
          <a:p>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
        <p:nvSpPr>
          <p:cNvPr id="9" name="CuadroTexto 8">
            <a:extLst>
              <a:ext uri="{FF2B5EF4-FFF2-40B4-BE49-F238E27FC236}">
                <a16:creationId xmlns:a16="http://schemas.microsoft.com/office/drawing/2014/main" id="{E3EBE64B-865A-426A-A439-01396029B804}"/>
              </a:ext>
            </a:extLst>
          </p:cNvPr>
          <p:cNvSpPr txBox="1"/>
          <p:nvPr/>
        </p:nvSpPr>
        <p:spPr>
          <a:xfrm>
            <a:off x="712433" y="3264271"/>
            <a:ext cx="6094520" cy="1200329"/>
          </a:xfrm>
          <a:prstGeom prst="rect">
            <a:avLst/>
          </a:prstGeom>
          <a:noFill/>
        </p:spPr>
        <p:txBody>
          <a:bodyPr wrap="square">
            <a:spAutoFit/>
          </a:bodyPr>
          <a:lstStyle/>
          <a:p>
            <a:pPr algn="l" latinLnBrk="1"/>
            <a:r>
              <a:rPr lang="es-AR" b="0" i="0" dirty="0">
                <a:solidFill>
                  <a:srgbClr val="800080"/>
                </a:solidFill>
                <a:effectLst/>
                <a:latin typeface="inherit"/>
              </a:rPr>
              <a:t>UPDATE</a:t>
            </a:r>
            <a:r>
              <a:rPr lang="es-AR" b="0" i="0" dirty="0">
                <a:solidFill>
                  <a:srgbClr val="006FE0"/>
                </a:solidFill>
                <a:effectLst/>
                <a:latin typeface="inherit"/>
              </a:rPr>
              <a:t> </a:t>
            </a:r>
            <a:r>
              <a:rPr lang="es-AR" b="0" i="0" dirty="0" err="1">
                <a:solidFill>
                  <a:srgbClr val="000000"/>
                </a:solidFill>
                <a:effectLst/>
                <a:latin typeface="Monaco"/>
              </a:rPr>
              <a:t>nombre_tabla</a:t>
            </a:r>
            <a:endParaRPr lang="es-AR" b="0" i="0" dirty="0">
              <a:solidFill>
                <a:srgbClr val="000000"/>
              </a:solidFill>
              <a:effectLst/>
              <a:latin typeface="Monaco"/>
            </a:endParaRPr>
          </a:p>
          <a:p>
            <a:pPr algn="l" latinLnBrk="1"/>
            <a:r>
              <a:rPr lang="es-AR" b="0" i="0" dirty="0">
                <a:solidFill>
                  <a:srgbClr val="800080"/>
                </a:solidFill>
                <a:effectLst/>
                <a:latin typeface="inherit"/>
              </a:rPr>
              <a:t>SET</a:t>
            </a:r>
            <a:r>
              <a:rPr lang="es-AR" b="0" i="0" dirty="0">
                <a:solidFill>
                  <a:srgbClr val="006FE0"/>
                </a:solidFill>
                <a:effectLst/>
                <a:latin typeface="inherit"/>
              </a:rPr>
              <a:t> </a:t>
            </a:r>
            <a:r>
              <a:rPr lang="es-AR" b="0" i="0" dirty="0">
                <a:solidFill>
                  <a:srgbClr val="000000"/>
                </a:solidFill>
                <a:effectLst/>
                <a:latin typeface="Monaco"/>
              </a:rPr>
              <a:t>col_name1=</a:t>
            </a:r>
            <a:r>
              <a:rPr lang="es-AR" b="0" i="0" dirty="0" err="1">
                <a:solidFill>
                  <a:srgbClr val="000000"/>
                </a:solidFill>
                <a:effectLst/>
                <a:latin typeface="Monaco"/>
              </a:rPr>
              <a:t>new_val</a:t>
            </a:r>
            <a:r>
              <a:rPr lang="es-AR" b="0" i="0" dirty="0">
                <a:solidFill>
                  <a:srgbClr val="006FE0"/>
                </a:solidFill>
                <a:effectLst/>
                <a:latin typeface="inherit"/>
              </a:rPr>
              <a:t> </a:t>
            </a:r>
            <a:r>
              <a:rPr lang="es-AR" b="0" i="0" dirty="0">
                <a:solidFill>
                  <a:srgbClr val="000000"/>
                </a:solidFill>
                <a:effectLst/>
                <a:latin typeface="Monaco"/>
              </a:rPr>
              <a:t>,</a:t>
            </a:r>
            <a:r>
              <a:rPr lang="es-AR" b="0" i="0" dirty="0">
                <a:solidFill>
                  <a:srgbClr val="006FE0"/>
                </a:solidFill>
                <a:effectLst/>
                <a:latin typeface="inherit"/>
              </a:rPr>
              <a:t> </a:t>
            </a:r>
            <a:r>
              <a:rPr lang="es-AR" b="0" i="0" dirty="0">
                <a:solidFill>
                  <a:srgbClr val="000000"/>
                </a:solidFill>
                <a:effectLst/>
                <a:latin typeface="Monaco"/>
              </a:rPr>
              <a:t>col_name2= new_val2</a:t>
            </a:r>
            <a:r>
              <a:rPr lang="es-AR" b="0" i="0" dirty="0">
                <a:solidFill>
                  <a:srgbClr val="006FE0"/>
                </a:solidFill>
                <a:effectLst/>
                <a:latin typeface="inherit"/>
              </a:rPr>
              <a:t> </a:t>
            </a:r>
            <a:r>
              <a:rPr lang="es-AR" b="0" i="0" dirty="0">
                <a:solidFill>
                  <a:srgbClr val="000000"/>
                </a:solidFill>
                <a:effectLst/>
                <a:latin typeface="Monaco"/>
              </a:rPr>
              <a:t>...</a:t>
            </a:r>
          </a:p>
          <a:p>
            <a:pPr algn="l" latinLnBrk="1"/>
            <a:r>
              <a:rPr lang="es-AR" b="0" i="0" dirty="0">
                <a:solidFill>
                  <a:srgbClr val="800080"/>
                </a:solidFill>
                <a:effectLst/>
                <a:latin typeface="inherit"/>
              </a:rPr>
              <a:t>WHERE</a:t>
            </a:r>
            <a:r>
              <a:rPr lang="es-AR" b="0" i="0" dirty="0">
                <a:solidFill>
                  <a:srgbClr val="006FE0"/>
                </a:solidFill>
                <a:effectLst/>
                <a:latin typeface="inherit"/>
              </a:rPr>
              <a:t> </a:t>
            </a:r>
            <a:r>
              <a:rPr lang="es-AR" b="0" i="0" dirty="0" err="1">
                <a:solidFill>
                  <a:srgbClr val="000000"/>
                </a:solidFill>
                <a:effectLst/>
                <a:latin typeface="Monaco"/>
              </a:rPr>
              <a:t>condicion</a:t>
            </a:r>
            <a:endParaRPr lang="es-AR" b="0" i="0" dirty="0">
              <a:solidFill>
                <a:srgbClr val="000000"/>
              </a:solidFill>
              <a:effectLst/>
              <a:latin typeface="Monaco"/>
            </a:endParaRPr>
          </a:p>
          <a:p>
            <a:pPr algn="l" latinLnBrk="1"/>
            <a:r>
              <a:rPr lang="es-AR" b="0" i="0" dirty="0">
                <a:solidFill>
                  <a:srgbClr val="000000"/>
                </a:solidFill>
                <a:effectLst/>
                <a:latin typeface="Monaco"/>
              </a:rPr>
              <a:t>[</a:t>
            </a:r>
            <a:r>
              <a:rPr lang="es-AR" b="0" i="0" dirty="0">
                <a:solidFill>
                  <a:srgbClr val="800080"/>
                </a:solidFill>
                <a:effectLst/>
                <a:latin typeface="inherit"/>
              </a:rPr>
              <a:t>ORDER BY</a:t>
            </a:r>
            <a:r>
              <a:rPr lang="es-AR" b="0" i="0" dirty="0">
                <a:solidFill>
                  <a:srgbClr val="006FE0"/>
                </a:solidFill>
                <a:effectLst/>
                <a:latin typeface="inherit"/>
              </a:rPr>
              <a:t> </a:t>
            </a:r>
            <a:r>
              <a:rPr lang="es-AR" b="0" i="0" dirty="0">
                <a:solidFill>
                  <a:srgbClr val="000000"/>
                </a:solidFill>
                <a:effectLst/>
                <a:latin typeface="Monaco"/>
              </a:rPr>
              <a:t>...]</a:t>
            </a:r>
          </a:p>
        </p:txBody>
      </p:sp>
    </p:spTree>
    <p:extLst>
      <p:ext uri="{BB962C8B-B14F-4D97-AF65-F5344CB8AC3E}">
        <p14:creationId xmlns:p14="http://schemas.microsoft.com/office/powerpoint/2010/main" val="728702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328474" y="1882995"/>
            <a:ext cx="10167695" cy="4784329"/>
          </a:xfrm>
          <a:prstGeom prst="rect">
            <a:avLst/>
          </a:prstGeom>
          <a:noFill/>
          <a:ln>
            <a:noFill/>
          </a:ln>
        </p:spPr>
        <p:txBody>
          <a:bodyPr spcFirstLastPara="1" wrap="square" lIns="121900" tIns="121900" rIns="121900" bIns="121900" anchor="t" anchorCtr="0">
            <a:noAutofit/>
          </a:bodyPr>
          <a:lstStyle/>
          <a:p>
            <a:r>
              <a:rPr lang="es-MX" sz="2400" b="1" dirty="0" err="1">
                <a:effectLst/>
                <a:latin typeface="Encode Sans" panose="020B0604020202020204"/>
                <a:ea typeface="Calibri" panose="020F0502020204030204" pitchFamily="34" charset="0"/>
              </a:rPr>
              <a:t>Delete</a:t>
            </a:r>
            <a:r>
              <a:rPr lang="es-MX" sz="2400" b="1" dirty="0">
                <a:effectLst/>
                <a:latin typeface="Encode Sans" panose="020B0604020202020204"/>
                <a:ea typeface="Calibri" panose="020F0502020204030204" pitchFamily="34" charset="0"/>
              </a:rPr>
              <a:t>:</a:t>
            </a:r>
          </a:p>
          <a:p>
            <a:endParaRPr lang="es-MX" sz="2400" b="1" i="0" u="none" strike="noStrike" dirty="0">
              <a:solidFill>
                <a:srgbClr val="000000"/>
              </a:solidFill>
              <a:latin typeface="Encode Sans" panose="020B0604020202020204"/>
            </a:endParaRPr>
          </a:p>
          <a:p>
            <a:r>
              <a:rPr lang="es-MX" dirty="0">
                <a:solidFill>
                  <a:srgbClr val="000000"/>
                </a:solidFill>
                <a:effectLst/>
                <a:latin typeface="Calibri" panose="020F0502020204030204" pitchFamily="34" charset="0"/>
                <a:cs typeface="Calibri" panose="020F0502020204030204" pitchFamily="34" charset="0"/>
              </a:rPr>
              <a:t>Esta sentencia nos permite eliminar renglones en nuestras tablas:</a:t>
            </a:r>
          </a:p>
          <a:p>
            <a:endParaRPr lang="es-MX" i="0" u="none" strike="noStrike" dirty="0">
              <a:solidFill>
                <a:srgbClr val="000000"/>
              </a:solidFill>
              <a:latin typeface="Calibri" panose="020F0502020204030204" pitchFamily="34" charset="0"/>
              <a:cs typeface="Calibri" panose="020F0502020204030204" pitchFamily="34" charset="0"/>
            </a:endParaRPr>
          </a:p>
          <a:p>
            <a:pPr algn="l" latinLnBrk="1"/>
            <a:r>
              <a:rPr lang="en-US" b="0" i="0" dirty="0">
                <a:solidFill>
                  <a:srgbClr val="00B0F0"/>
                </a:solidFill>
                <a:effectLst/>
                <a:latin typeface="inherit"/>
              </a:rPr>
              <a:t>DELETE FROM </a:t>
            </a:r>
            <a:r>
              <a:rPr lang="en-US" b="0" i="0" dirty="0" err="1">
                <a:solidFill>
                  <a:srgbClr val="00B0F0"/>
                </a:solidFill>
                <a:effectLst/>
                <a:latin typeface="Monaco"/>
              </a:rPr>
              <a:t>nombre_tabla</a:t>
            </a:r>
            <a:endParaRPr lang="en-US" b="0" i="0" dirty="0">
              <a:solidFill>
                <a:srgbClr val="00B0F0"/>
              </a:solidFill>
              <a:effectLst/>
              <a:latin typeface="Monaco"/>
            </a:endParaRPr>
          </a:p>
          <a:p>
            <a:pPr algn="l" latinLnBrk="1"/>
            <a:r>
              <a:rPr lang="en-US" b="0" i="0" dirty="0">
                <a:solidFill>
                  <a:srgbClr val="00B0F0"/>
                </a:solidFill>
                <a:effectLst/>
                <a:latin typeface="Monaco"/>
              </a:rPr>
              <a:t>[</a:t>
            </a:r>
            <a:r>
              <a:rPr lang="en-US" b="0" i="0" dirty="0">
                <a:solidFill>
                  <a:srgbClr val="00B0F0"/>
                </a:solidFill>
                <a:effectLst/>
                <a:latin typeface="inherit"/>
              </a:rPr>
              <a:t>WHERE </a:t>
            </a:r>
            <a:r>
              <a:rPr lang="en-US" b="0" i="0" dirty="0" err="1">
                <a:solidFill>
                  <a:srgbClr val="00B0F0"/>
                </a:solidFill>
                <a:effectLst/>
                <a:latin typeface="Monaco"/>
              </a:rPr>
              <a:t>condicion</a:t>
            </a:r>
            <a:r>
              <a:rPr lang="en-US" b="0" i="0" dirty="0">
                <a:solidFill>
                  <a:srgbClr val="00B0F0"/>
                </a:solidFill>
                <a:effectLst/>
                <a:latin typeface="Monaco"/>
              </a:rPr>
              <a:t>]</a:t>
            </a:r>
          </a:p>
          <a:p>
            <a:endParaRPr lang="es-MX" dirty="0">
              <a:solidFill>
                <a:srgbClr val="000000"/>
              </a:solidFill>
              <a:effectLst/>
              <a:latin typeface="Calibri" panose="020F0502020204030204" pitchFamily="34" charset="0"/>
              <a:cs typeface="Calibri" panose="020F0502020204030204" pitchFamily="34" charset="0"/>
            </a:endParaRPr>
          </a:p>
          <a:p>
            <a:endParaRPr lang="es-MX" i="0" u="none" strike="noStrike" dirty="0">
              <a:solidFill>
                <a:srgbClr val="000000"/>
              </a:solidFill>
              <a:latin typeface="Calibri" panose="020F0502020204030204" pitchFamily="34" charset="0"/>
              <a:cs typeface="Calibri" panose="020F0502020204030204" pitchFamily="34" charset="0"/>
            </a:endParaRPr>
          </a:p>
          <a:p>
            <a:r>
              <a:rPr lang="es-MX" dirty="0">
                <a:solidFill>
                  <a:srgbClr val="000000"/>
                </a:solidFill>
                <a:latin typeface="Calibri" panose="020F0502020204030204" pitchFamily="34" charset="0"/>
                <a:cs typeface="Calibri" panose="020F0502020204030204" pitchFamily="34" charset="0"/>
              </a:rPr>
              <a:t>Un ejemplo:</a:t>
            </a:r>
          </a:p>
          <a:p>
            <a:endParaRPr lang="es-MX" i="0" u="none" strike="noStrike" dirty="0">
              <a:solidFill>
                <a:srgbClr val="000000"/>
              </a:solidFill>
              <a:effectLst/>
              <a:latin typeface="Calibri" panose="020F0502020204030204" pitchFamily="34" charset="0"/>
              <a:cs typeface="Calibri" panose="020F0502020204030204" pitchFamily="34" charset="0"/>
            </a:endParaRPr>
          </a:p>
          <a:p>
            <a:pPr algn="l"/>
            <a:r>
              <a:rPr lang="en-US" b="0" i="0" dirty="0">
                <a:solidFill>
                  <a:srgbClr val="800080"/>
                </a:solidFill>
                <a:effectLst/>
                <a:latin typeface="inherit"/>
              </a:rPr>
              <a:t>DELETE</a:t>
            </a:r>
            <a:r>
              <a:rPr lang="en-US" b="0" i="0" dirty="0">
                <a:solidFill>
                  <a:srgbClr val="006FE0"/>
                </a:solidFill>
                <a:effectLst/>
                <a:latin typeface="inherit"/>
              </a:rPr>
              <a:t> </a:t>
            </a:r>
            <a:r>
              <a:rPr lang="en-US" b="0" i="0" dirty="0">
                <a:solidFill>
                  <a:srgbClr val="800080"/>
                </a:solidFill>
                <a:effectLst/>
                <a:latin typeface="inherit"/>
              </a:rPr>
              <a:t>FROM</a:t>
            </a:r>
            <a:r>
              <a:rPr lang="en-US" b="0" i="0" dirty="0">
                <a:solidFill>
                  <a:srgbClr val="006FE0"/>
                </a:solidFill>
                <a:effectLst/>
                <a:latin typeface="inherit"/>
              </a:rPr>
              <a:t> </a:t>
            </a:r>
            <a:r>
              <a:rPr lang="en-US" b="0" i="0" dirty="0" err="1">
                <a:solidFill>
                  <a:srgbClr val="000000"/>
                </a:solidFill>
                <a:effectLst/>
                <a:latin typeface="Monaco"/>
              </a:rPr>
              <a:t>usuarios</a:t>
            </a:r>
            <a:endParaRPr lang="en-US" b="0" i="0" dirty="0">
              <a:solidFill>
                <a:srgbClr val="000000"/>
              </a:solidFill>
              <a:effectLst/>
              <a:latin typeface="Monaco"/>
            </a:endParaRPr>
          </a:p>
          <a:p>
            <a:pPr algn="l"/>
            <a:r>
              <a:rPr lang="en-US" b="0" i="0" dirty="0">
                <a:solidFill>
                  <a:srgbClr val="800080"/>
                </a:solidFill>
                <a:effectLst/>
                <a:latin typeface="inherit"/>
              </a:rPr>
              <a:t>WHERE</a:t>
            </a:r>
            <a:r>
              <a:rPr lang="en-US" b="0" i="0" dirty="0">
                <a:solidFill>
                  <a:srgbClr val="006FE0"/>
                </a:solidFill>
                <a:effectLst/>
                <a:latin typeface="inherit"/>
              </a:rPr>
              <a:t> </a:t>
            </a:r>
            <a:r>
              <a:rPr lang="en-US" b="0" i="0" dirty="0" err="1">
                <a:solidFill>
                  <a:srgbClr val="000000"/>
                </a:solidFill>
                <a:effectLst/>
                <a:latin typeface="Monaco"/>
              </a:rPr>
              <a:t>edad</a:t>
            </a:r>
            <a:r>
              <a:rPr lang="en-US" b="0" i="0" dirty="0">
                <a:solidFill>
                  <a:srgbClr val="006FE0"/>
                </a:solidFill>
                <a:effectLst/>
                <a:latin typeface="inherit"/>
              </a:rPr>
              <a:t> &gt;</a:t>
            </a:r>
            <a:r>
              <a:rPr lang="en-US" b="0" i="0" dirty="0">
                <a:solidFill>
                  <a:srgbClr val="000000"/>
                </a:solidFill>
                <a:effectLst/>
                <a:latin typeface="Monaco"/>
              </a:rPr>
              <a:t>35</a:t>
            </a:r>
          </a:p>
          <a:p>
            <a:pPr algn="l"/>
            <a:r>
              <a:rPr lang="en-US" b="0" i="0" dirty="0">
                <a:solidFill>
                  <a:srgbClr val="800080"/>
                </a:solidFill>
                <a:effectLst/>
                <a:latin typeface="inherit"/>
              </a:rPr>
              <a:t>ORDER BY</a:t>
            </a:r>
            <a:r>
              <a:rPr lang="en-US" b="0" i="0" dirty="0">
                <a:solidFill>
                  <a:srgbClr val="006FE0"/>
                </a:solidFill>
                <a:effectLst/>
                <a:latin typeface="inherit"/>
              </a:rPr>
              <a:t> </a:t>
            </a:r>
            <a:r>
              <a:rPr lang="en-US" b="0" i="0" dirty="0" err="1">
                <a:solidFill>
                  <a:srgbClr val="000000"/>
                </a:solidFill>
                <a:effectLst/>
                <a:latin typeface="Monaco"/>
              </a:rPr>
              <a:t>edad</a:t>
            </a:r>
            <a:endParaRPr lang="en-US" b="0" i="0" dirty="0">
              <a:solidFill>
                <a:srgbClr val="000000"/>
              </a:solidFill>
              <a:effectLst/>
              <a:latin typeface="Monaco"/>
            </a:endParaRPr>
          </a:p>
          <a:p>
            <a:pPr algn="l"/>
            <a:r>
              <a:rPr lang="en-US" b="0" i="0" dirty="0">
                <a:solidFill>
                  <a:srgbClr val="800080"/>
                </a:solidFill>
                <a:effectLst/>
                <a:latin typeface="inherit"/>
              </a:rPr>
              <a:t>LIMIT</a:t>
            </a:r>
            <a:r>
              <a:rPr lang="en-US" b="0" i="0" dirty="0">
                <a:solidFill>
                  <a:srgbClr val="006FE0"/>
                </a:solidFill>
                <a:effectLst/>
                <a:latin typeface="inherit"/>
              </a:rPr>
              <a:t> </a:t>
            </a:r>
            <a:r>
              <a:rPr lang="en-US" b="0" i="0" dirty="0">
                <a:solidFill>
                  <a:srgbClr val="000000"/>
                </a:solidFill>
                <a:effectLst/>
                <a:latin typeface="Monaco"/>
              </a:rPr>
              <a:t>15</a:t>
            </a:r>
          </a:p>
          <a:p>
            <a:endParaRPr lang="es-MX" i="0" u="none" strike="noStrike" dirty="0">
              <a:solidFill>
                <a:srgbClr val="00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s-ES" sz="18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22875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328474" y="1882995"/>
            <a:ext cx="10167695" cy="4784329"/>
          </a:xfrm>
          <a:prstGeom prst="rect">
            <a:avLst/>
          </a:prstGeom>
          <a:noFill/>
          <a:ln>
            <a:noFill/>
          </a:ln>
        </p:spPr>
        <p:txBody>
          <a:bodyPr spcFirstLastPara="1" wrap="square" lIns="121900" tIns="121900" rIns="121900" bIns="121900" anchor="t" anchorCtr="0">
            <a:noAutofit/>
          </a:bodyPr>
          <a:lstStyle/>
          <a:p>
            <a:r>
              <a:rPr lang="es-MX" sz="2400" b="1" i="0" u="none" strike="noStrike" dirty="0">
                <a:solidFill>
                  <a:srgbClr val="000000"/>
                </a:solidFill>
                <a:effectLst/>
                <a:latin typeface="Calibri" panose="020F0502020204030204" pitchFamily="34" charset="0"/>
              </a:rPr>
              <a:t>Funciones de agregación</a:t>
            </a:r>
          </a:p>
          <a:p>
            <a:endParaRPr lang="es-MX" sz="2400" dirty="0">
              <a:solidFill>
                <a:srgbClr val="000000"/>
              </a:solidFill>
              <a:latin typeface="Calibri" panose="020F0502020204030204" pitchFamily="34" charset="0"/>
            </a:endParaRPr>
          </a:p>
          <a:p>
            <a:r>
              <a:rPr lang="es-MX"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Las funciones de permiten obtener información particular y cuyo calculo por otr</a:t>
            </a:r>
            <a:r>
              <a:rPr lang="es-MX" dirty="0">
                <a:solidFill>
                  <a:srgbClr val="000000"/>
                </a:solidFill>
                <a:latin typeface="Calibri" panose="020F0502020204030204" pitchFamily="34" charset="0"/>
                <a:ea typeface="Calibri" panose="020F0502020204030204" pitchFamily="34" charset="0"/>
                <a:cs typeface="Calibri" panose="020F0502020204030204" pitchFamily="34" charset="0"/>
              </a:rPr>
              <a:t>o medio podría ser engorroso:</a:t>
            </a:r>
          </a:p>
          <a:p>
            <a:endParaRPr lang="es-MX"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fontAlgn="base">
              <a:buFont typeface="Arial" panose="020B0604020202020204" pitchFamily="34" charset="0"/>
              <a:buChar char="•"/>
            </a:pPr>
            <a:r>
              <a:rPr lang="es-ES" b="1" i="0" dirty="0">
                <a:effectLst/>
                <a:latin typeface="Open Sans" panose="020B0606030504020204" pitchFamily="34" charset="0"/>
              </a:rPr>
              <a:t>COUNT</a:t>
            </a:r>
            <a:r>
              <a:rPr lang="es-ES" b="0" i="0" dirty="0">
                <a:effectLst/>
                <a:latin typeface="Open Sans" panose="020B0606030504020204" pitchFamily="34" charset="0"/>
              </a:rPr>
              <a:t>: devuelve el número total de filas seleccionadas por la consulta.</a:t>
            </a:r>
          </a:p>
          <a:p>
            <a:pPr algn="l" fontAlgn="base">
              <a:buFont typeface="Arial" panose="020B0604020202020204" pitchFamily="34" charset="0"/>
              <a:buChar char="•"/>
            </a:pPr>
            <a:r>
              <a:rPr lang="es-ES" b="1" i="0" dirty="0">
                <a:effectLst/>
                <a:latin typeface="Open Sans" panose="020B0606030504020204" pitchFamily="34" charset="0"/>
              </a:rPr>
              <a:t>MIN</a:t>
            </a:r>
            <a:r>
              <a:rPr lang="es-ES" b="0" i="0" dirty="0">
                <a:effectLst/>
                <a:latin typeface="Open Sans" panose="020B0606030504020204" pitchFamily="34" charset="0"/>
              </a:rPr>
              <a:t>: devuelve el valor mínimo del campo que especifiquemos.</a:t>
            </a:r>
          </a:p>
          <a:p>
            <a:pPr algn="l" fontAlgn="base">
              <a:buFont typeface="Arial" panose="020B0604020202020204" pitchFamily="34" charset="0"/>
              <a:buChar char="•"/>
            </a:pPr>
            <a:r>
              <a:rPr lang="es-ES" b="1" i="0" dirty="0">
                <a:effectLst/>
                <a:latin typeface="Open Sans" panose="020B0606030504020204" pitchFamily="34" charset="0"/>
              </a:rPr>
              <a:t>MAX</a:t>
            </a:r>
            <a:r>
              <a:rPr lang="es-ES" b="0" i="0" dirty="0">
                <a:effectLst/>
                <a:latin typeface="Open Sans" panose="020B0606030504020204" pitchFamily="34" charset="0"/>
              </a:rPr>
              <a:t>: devuelve el valor máximo del campo que especifiquemos.</a:t>
            </a:r>
          </a:p>
          <a:p>
            <a:pPr algn="l" fontAlgn="base">
              <a:buFont typeface="Arial" panose="020B0604020202020204" pitchFamily="34" charset="0"/>
              <a:buChar char="•"/>
            </a:pPr>
            <a:r>
              <a:rPr lang="es-ES" b="1" i="0" dirty="0">
                <a:effectLst/>
                <a:latin typeface="Open Sans" panose="020B0606030504020204" pitchFamily="34" charset="0"/>
              </a:rPr>
              <a:t>SUM</a:t>
            </a:r>
            <a:r>
              <a:rPr lang="es-ES" b="0" i="0" dirty="0">
                <a:effectLst/>
                <a:latin typeface="Open Sans" panose="020B0606030504020204" pitchFamily="34" charset="0"/>
              </a:rPr>
              <a:t>: suma los valores del campo que especifiquemos. Sólo se puede utilizar en columnas numéricas.</a:t>
            </a:r>
          </a:p>
          <a:p>
            <a:pPr algn="l" fontAlgn="base">
              <a:buFont typeface="Arial" panose="020B0604020202020204" pitchFamily="34" charset="0"/>
              <a:buChar char="•"/>
            </a:pPr>
            <a:r>
              <a:rPr lang="es-ES" b="1" i="0" dirty="0">
                <a:effectLst/>
                <a:latin typeface="Open Sans" panose="020B0606030504020204" pitchFamily="34" charset="0"/>
              </a:rPr>
              <a:t>AVG</a:t>
            </a:r>
            <a:r>
              <a:rPr lang="es-ES" b="0" i="0" dirty="0">
                <a:effectLst/>
                <a:latin typeface="Open Sans" panose="020B0606030504020204" pitchFamily="34" charset="0"/>
              </a:rPr>
              <a:t>: devuelve el valor promedio del campo que especifiquemos. Sólo se puede utilizar en columnas numéricas.</a:t>
            </a:r>
          </a:p>
          <a:p>
            <a:r>
              <a:rPr lang="es-MX"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r>
              <a:rPr lang="es-MX" dirty="0">
                <a:solidFill>
                  <a:srgbClr val="000000"/>
                </a:solidFill>
                <a:latin typeface="Calibri" panose="020F0502020204030204" pitchFamily="34" charset="0"/>
                <a:ea typeface="Calibri" panose="020F0502020204030204" pitchFamily="34" charset="0"/>
                <a:cs typeface="Calibri" panose="020F0502020204030204" pitchFamily="34" charset="0"/>
              </a:rPr>
              <a:t>Ejemplo:</a:t>
            </a:r>
          </a:p>
          <a:p>
            <a:pPr lvl="3"/>
            <a:r>
              <a:rPr lang="es-MX" dirty="0">
                <a:solidFill>
                  <a:srgbClr val="00B0F0"/>
                </a:solidFill>
                <a:latin typeface="Calibri" panose="020F0502020204030204" pitchFamily="34" charset="0"/>
                <a:ea typeface="Calibri" panose="020F0502020204030204" pitchFamily="34" charset="0"/>
                <a:cs typeface="Calibri" panose="020F0502020204030204" pitchFamily="34" charset="0"/>
              </a:rPr>
              <a:t>SELECT COUNT(col1) FROM </a:t>
            </a:r>
            <a:r>
              <a:rPr lang="es-MX" dirty="0" err="1">
                <a:solidFill>
                  <a:srgbClr val="00B0F0"/>
                </a:solidFill>
                <a:latin typeface="Calibri" panose="020F0502020204030204" pitchFamily="34" charset="0"/>
                <a:ea typeface="Calibri" panose="020F0502020204030204" pitchFamily="34" charset="0"/>
                <a:cs typeface="Calibri" panose="020F0502020204030204" pitchFamily="34" charset="0"/>
              </a:rPr>
              <a:t>table_name</a:t>
            </a:r>
            <a:endParaRPr lang="es-MX" dirty="0">
              <a:solidFill>
                <a:srgbClr val="00B0F0"/>
              </a:solidFill>
              <a:latin typeface="Calibri" panose="020F0502020204030204" pitchFamily="34" charset="0"/>
              <a:ea typeface="Calibri" panose="020F0502020204030204" pitchFamily="34" charset="0"/>
              <a:cs typeface="Calibri" panose="020F0502020204030204" pitchFamily="34" charset="0"/>
            </a:endParaRPr>
          </a:p>
          <a:p>
            <a:pPr lvl="3"/>
            <a:r>
              <a:rPr lang="es-MX" dirty="0">
                <a:solidFill>
                  <a:srgbClr val="00B0F0"/>
                </a:solidFill>
                <a:latin typeface="Calibri" panose="020F0502020204030204" pitchFamily="34" charset="0"/>
                <a:ea typeface="Calibri" panose="020F0502020204030204" pitchFamily="34" charset="0"/>
                <a:cs typeface="Calibri" panose="020F0502020204030204" pitchFamily="34" charset="0"/>
              </a:rPr>
              <a:t>WHERE col2= </a:t>
            </a:r>
            <a:r>
              <a:rPr lang="es-MX" dirty="0" err="1">
                <a:solidFill>
                  <a:srgbClr val="00B0F0"/>
                </a:solidFill>
                <a:latin typeface="Calibri" panose="020F0502020204030204" pitchFamily="34" charset="0"/>
                <a:ea typeface="Calibri" panose="020F0502020204030204" pitchFamily="34" charset="0"/>
                <a:cs typeface="Calibri" panose="020F0502020204030204" pitchFamily="34" charset="0"/>
              </a:rPr>
              <a:t>val_ejemplo</a:t>
            </a:r>
            <a:endParaRPr lang="es-ES" dirty="0">
              <a:solidFill>
                <a:srgbClr val="00B0F0"/>
              </a:solidFill>
              <a:effectLst/>
              <a:latin typeface="Calibri" panose="020F0502020204030204" pitchFamily="34" charset="0"/>
              <a:ea typeface="Calibri" panose="020F0502020204030204" pitchFamily="34" charset="0"/>
              <a:cs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1042979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301842" y="1882995"/>
            <a:ext cx="10194328" cy="4784329"/>
          </a:xfrm>
          <a:prstGeom prst="rect">
            <a:avLst/>
          </a:prstGeom>
          <a:noFill/>
          <a:ln>
            <a:noFill/>
          </a:ln>
        </p:spPr>
        <p:txBody>
          <a:bodyPr spcFirstLastPara="1" wrap="square" lIns="121900" tIns="121900" rIns="121900" bIns="121900" anchor="t" anchorCtr="0">
            <a:noAutofit/>
          </a:bodyPr>
          <a:lstStyle/>
          <a:p>
            <a:r>
              <a:rPr lang="es-MX" sz="2400" b="1" dirty="0">
                <a:effectLst/>
                <a:latin typeface="Calibri" panose="020F0502020204030204" pitchFamily="34" charset="0"/>
                <a:ea typeface="Calibri" panose="020F0502020204030204" pitchFamily="34" charset="0"/>
                <a:cs typeface="Calibri" panose="020F0502020204030204" pitchFamily="34" charset="0"/>
              </a:rPr>
              <a:t>JOINS:</a:t>
            </a:r>
          </a:p>
          <a:p>
            <a:endParaRPr lang="es-MX" sz="2400" b="1" i="0" u="none" strike="noStrike" dirty="0">
              <a:solidFill>
                <a:srgbClr val="000000"/>
              </a:solidFill>
              <a:latin typeface="Calibri" panose="020F0502020204030204" pitchFamily="34" charset="0"/>
              <a:cs typeface="Calibri" panose="020F0502020204030204" pitchFamily="34" charset="0"/>
            </a:endParaRPr>
          </a:p>
          <a:p>
            <a:r>
              <a:rPr lang="es-ES" b="0" i="0" dirty="0">
                <a:solidFill>
                  <a:srgbClr val="333333"/>
                </a:solidFill>
                <a:effectLst/>
                <a:latin typeface="Calibri" panose="020F0502020204030204" pitchFamily="34" charset="0"/>
                <a:cs typeface="Calibri" panose="020F0502020204030204" pitchFamily="34" charset="0"/>
              </a:rPr>
              <a:t>Los JOIN son usados en una sentencia SQL para recuperar datos de varias tablas al mismo tiempo. Estas tablas tienen que estar relacionadas de alguna forma, por ejemplo</a:t>
            </a:r>
            <a:br>
              <a:rPr lang="es-ES" dirty="0">
                <a:latin typeface="Calibri" panose="020F0502020204030204" pitchFamily="34" charset="0"/>
                <a:cs typeface="Calibri" panose="020F0502020204030204" pitchFamily="34" charset="0"/>
              </a:rPr>
            </a:br>
            <a:br>
              <a:rPr lang="es-ES" dirty="0">
                <a:latin typeface="Calibri" panose="020F0502020204030204" pitchFamily="34" charset="0"/>
                <a:cs typeface="Calibri" panose="020F0502020204030204" pitchFamily="34" charset="0"/>
              </a:rPr>
            </a:br>
            <a:r>
              <a:rPr lang="es-ES" b="1" dirty="0" err="1">
                <a:latin typeface="Calibri" panose="020F0502020204030204" pitchFamily="34" charset="0"/>
                <a:cs typeface="Calibri" panose="020F0502020204030204" pitchFamily="34" charset="0"/>
              </a:rPr>
              <a:t>inner</a:t>
            </a:r>
            <a:r>
              <a:rPr lang="es-ES" b="1" dirty="0">
                <a:latin typeface="Calibri" panose="020F0502020204030204" pitchFamily="34" charset="0"/>
                <a:cs typeface="Calibri" panose="020F0502020204030204" pitchFamily="34" charset="0"/>
              </a:rPr>
              <a:t> </a:t>
            </a:r>
            <a:r>
              <a:rPr lang="es-ES" b="1" dirty="0" err="1">
                <a:latin typeface="Calibri" panose="020F0502020204030204" pitchFamily="34" charset="0"/>
                <a:cs typeface="Calibri" panose="020F0502020204030204" pitchFamily="34" charset="0"/>
              </a:rPr>
              <a:t>join</a:t>
            </a:r>
            <a:r>
              <a:rPr lang="es-ES" b="1" dirty="0">
                <a:latin typeface="Calibri" panose="020F0502020204030204" pitchFamily="34" charset="0"/>
                <a:cs typeface="Calibri" panose="020F0502020204030204" pitchFamily="34" charset="0"/>
              </a:rPr>
              <a:t>:</a:t>
            </a:r>
          </a:p>
          <a:p>
            <a:endParaRPr lang="es-ES" sz="1800" dirty="0">
              <a:effectLst/>
              <a:latin typeface="Encode Sans" panose="020B0604020202020204"/>
              <a:ea typeface="Calibri" panose="020F0502020204030204" pitchFamily="34" charset="0"/>
            </a:endParaRPr>
          </a:p>
          <a:p>
            <a:r>
              <a:rPr lang="es-ES" b="1" dirty="0">
                <a:latin typeface="Encode Sans" panose="020B0604020202020204"/>
                <a:ea typeface="Calibri" panose="020F0502020204030204" pitchFamily="34" charset="0"/>
              </a:rPr>
              <a:t>SELECT  * FROM </a:t>
            </a:r>
            <a:r>
              <a:rPr lang="es-ES" b="1" dirty="0" err="1">
                <a:latin typeface="Encode Sans" panose="020B0604020202020204"/>
                <a:ea typeface="Calibri" panose="020F0502020204030204" pitchFamily="34" charset="0"/>
              </a:rPr>
              <a:t>table_name</a:t>
            </a:r>
            <a:r>
              <a:rPr lang="es-ES" b="1" dirty="0">
                <a:latin typeface="Encode Sans" panose="020B0604020202020204"/>
                <a:ea typeface="Calibri" panose="020F0502020204030204" pitchFamily="34" charset="0"/>
              </a:rPr>
              <a:t> </a:t>
            </a:r>
          </a:p>
          <a:p>
            <a:r>
              <a:rPr lang="es-ES" b="1" dirty="0">
                <a:latin typeface="Encode Sans" panose="020B0604020202020204"/>
                <a:ea typeface="Calibri" panose="020F0502020204030204" pitchFamily="34" charset="0"/>
              </a:rPr>
              <a:t>INNER JOIN table_name2 ON table_name.col1 = table_name2.col1</a:t>
            </a:r>
          </a:p>
          <a:p>
            <a:endParaRPr lang="es-ES" b="1" dirty="0">
              <a:latin typeface="Encode Sans" panose="020B0604020202020204"/>
              <a:ea typeface="Calibri" panose="020F0502020204030204" pitchFamily="34" charset="0"/>
            </a:endParaRPr>
          </a:p>
          <a:p>
            <a:r>
              <a:rPr lang="es-ES" dirty="0">
                <a:latin typeface="Encode Sans" panose="020B0604020202020204"/>
                <a:ea typeface="Calibri" panose="020F0502020204030204" pitchFamily="34" charset="0"/>
              </a:rPr>
              <a:t>El resultado es que se unirán los renglones de las 2 tablas cuando la col1 de cada tabla sea igual y eso es lo que nos devolverá la consulta.</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60290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772358" y="1882995"/>
            <a:ext cx="9723812" cy="4784329"/>
          </a:xfrm>
          <a:prstGeom prst="rect">
            <a:avLst/>
          </a:prstGeom>
          <a:noFill/>
          <a:ln>
            <a:noFill/>
          </a:ln>
        </p:spPr>
        <p:txBody>
          <a:bodyPr spcFirstLastPara="1" wrap="square" lIns="121900" tIns="121900" rIns="121900" bIns="121900" anchor="t" anchorCtr="0">
            <a:noAutofit/>
          </a:bodyPr>
          <a:lstStyle/>
          <a:p>
            <a:r>
              <a:rPr lang="es-MX" sz="2400" b="1" i="0" u="none" strike="noStrike" dirty="0">
                <a:solidFill>
                  <a:srgbClr val="000000"/>
                </a:solidFill>
                <a:effectLst/>
                <a:latin typeface="Calibri" panose="020F0502020204030204" pitchFamily="34" charset="0"/>
              </a:rPr>
              <a:t>Instalación y configuración de MySQL</a:t>
            </a:r>
          </a:p>
          <a:p>
            <a:endParaRPr lang="es-MX" sz="2400" b="1" dirty="0">
              <a:solidFill>
                <a:srgbClr val="000000"/>
              </a:solidFill>
              <a:latin typeface="Calibri" panose="020F0502020204030204" pitchFamily="34" charset="0"/>
            </a:endParaRPr>
          </a:p>
          <a:p>
            <a:pPr algn="l" fontAlgn="base"/>
            <a:r>
              <a:rPr lang="es-ES" b="0" i="0" dirty="0">
                <a:effectLst/>
                <a:latin typeface="Calibri" panose="020F0502020204030204" pitchFamily="34" charset="0"/>
                <a:cs typeface="Calibri" panose="020F0502020204030204" pitchFamily="34" charset="0"/>
              </a:rPr>
              <a:t>Si necesitamos de la creación rápida de una solución de servidor Web junto con base de datos y cómo lenguaje dinámico PHP, WAMP es nuestra solución.  </a:t>
            </a:r>
          </a:p>
          <a:p>
            <a:pPr algn="l" fontAlgn="base"/>
            <a:r>
              <a:rPr lang="es-ES" b="0" i="0" dirty="0">
                <a:effectLst/>
                <a:latin typeface="Calibri" panose="020F0502020204030204" pitchFamily="34" charset="0"/>
                <a:cs typeface="Calibri" panose="020F0502020204030204" pitchFamily="34" charset="0"/>
              </a:rPr>
              <a:t>Se trata de un paquete que nos trae, cómo sus siglas indican Apache, </a:t>
            </a:r>
            <a:r>
              <a:rPr lang="es-ES" b="0" i="0" dirty="0" err="1">
                <a:effectLst/>
                <a:latin typeface="Calibri" panose="020F0502020204030204" pitchFamily="34" charset="0"/>
                <a:cs typeface="Calibri" panose="020F0502020204030204" pitchFamily="34" charset="0"/>
              </a:rPr>
              <a:t>Mysql</a:t>
            </a:r>
            <a:r>
              <a:rPr lang="es-ES" b="0" i="0" dirty="0">
                <a:effectLst/>
                <a:latin typeface="Calibri" panose="020F0502020204030204" pitchFamily="34" charset="0"/>
                <a:cs typeface="Calibri" panose="020F0502020204030204" pitchFamily="34" charset="0"/>
              </a:rPr>
              <a:t> y </a:t>
            </a:r>
            <a:r>
              <a:rPr lang="es-ES" b="0" i="0" dirty="0" err="1">
                <a:effectLst/>
                <a:latin typeface="Calibri" panose="020F0502020204030204" pitchFamily="34" charset="0"/>
                <a:cs typeface="Calibri" panose="020F0502020204030204" pitchFamily="34" charset="0"/>
              </a:rPr>
              <a:t>Php</a:t>
            </a:r>
            <a:r>
              <a:rPr lang="es-ES" b="0" i="0" dirty="0">
                <a:effectLst/>
                <a:latin typeface="Calibri" panose="020F0502020204030204" pitchFamily="34" charset="0"/>
                <a:cs typeface="Calibri" panose="020F0502020204030204" pitchFamily="34" charset="0"/>
              </a:rPr>
              <a:t>, siendo la W de Windows. </a:t>
            </a:r>
          </a:p>
          <a:p>
            <a:pPr algn="l" fontAlgn="base"/>
            <a:r>
              <a:rPr lang="es-ES" b="0" i="0" dirty="0">
                <a:effectLst/>
                <a:latin typeface="Calibri" panose="020F0502020204030204" pitchFamily="34" charset="0"/>
                <a:cs typeface="Calibri" panose="020F0502020204030204" pitchFamily="34" charset="0"/>
              </a:rPr>
              <a:t>Nos permitirá instalar todo el entorno, ya sea para producción o pruebas, en uno pocos pasos, ahorrándonos muchos dolores de cabeza. También existe un LAMP y MAMP, para Linux y </a:t>
            </a:r>
            <a:r>
              <a:rPr lang="es-ES" b="0" i="0" dirty="0" err="1">
                <a:effectLst/>
                <a:latin typeface="Calibri" panose="020F0502020204030204" pitchFamily="34" charset="0"/>
                <a:cs typeface="Calibri" panose="020F0502020204030204" pitchFamily="34" charset="0"/>
              </a:rPr>
              <a:t>MacOSX</a:t>
            </a:r>
            <a:r>
              <a:rPr lang="es-ES" b="0" i="0" dirty="0">
                <a:effectLst/>
                <a:latin typeface="Calibri" panose="020F0502020204030204" pitchFamily="34" charset="0"/>
                <a:cs typeface="Calibri" panose="020F0502020204030204" pitchFamily="34" charset="0"/>
              </a:rPr>
              <a:t> respectivamente.</a:t>
            </a:r>
          </a:p>
          <a:p>
            <a:pPr algn="l" fontAlgn="base"/>
            <a:r>
              <a:rPr lang="es-ES" b="0" i="0" dirty="0">
                <a:effectLst/>
                <a:latin typeface="Calibri" panose="020F0502020204030204" pitchFamily="34" charset="0"/>
                <a:cs typeface="Calibri" panose="020F0502020204030204" pitchFamily="34" charset="0"/>
              </a:rPr>
              <a:t>Vamos a ver los pasos que hay que seguir para instalar WAMP. Para descargar WAMP tendremos que visitar su página oficial</a:t>
            </a:r>
            <a:r>
              <a:rPr lang="es-ES" b="0" i="0" dirty="0">
                <a:effectLst/>
                <a:latin typeface="Open Sans" panose="020B0604020202020204" pitchFamily="34" charset="0"/>
              </a:rPr>
              <a:t> </a:t>
            </a:r>
            <a:r>
              <a:rPr lang="es-ES" b="0" i="0" u="none" strike="noStrike" dirty="0">
                <a:solidFill>
                  <a:srgbClr val="EDB059"/>
                </a:solidFill>
                <a:effectLst/>
                <a:latin typeface="Open Sans" panose="020B0604020202020204" pitchFamily="34" charset="0"/>
                <a:hlinkClick r:id="rId4"/>
              </a:rPr>
              <a:t>http://www.wampserver.com/en/</a:t>
            </a:r>
            <a:endParaRPr lang="es-ES" b="0" i="0" dirty="0">
              <a:solidFill>
                <a:srgbClr val="666666"/>
              </a:solidFill>
              <a:effectLst/>
              <a:latin typeface="Open Sans" panose="020B0604020202020204" pitchFamily="34" charset="0"/>
            </a:endParaRPr>
          </a:p>
          <a:p>
            <a:endParaRPr lang="es-MX" sz="2400" b="1" i="0" u="none" strike="noStrike" dirty="0">
              <a:solidFill>
                <a:srgbClr val="000000"/>
              </a:solidFill>
              <a:effectLst/>
              <a:latin typeface="Calibri" panose="020F0502020204030204" pitchFamily="34" charset="0"/>
            </a:endParaRPr>
          </a:p>
          <a:p>
            <a:endParaRPr lang="es-MX" sz="2400" b="1" dirty="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5"/>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637441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257452" y="1882995"/>
            <a:ext cx="10238717" cy="4784329"/>
          </a:xfrm>
          <a:prstGeom prst="rect">
            <a:avLst/>
          </a:prstGeom>
          <a:noFill/>
          <a:ln>
            <a:noFill/>
          </a:ln>
        </p:spPr>
        <p:txBody>
          <a:bodyPr spcFirstLastPara="1" wrap="square" lIns="121900" tIns="121900" rIns="121900" bIns="121900" anchor="t" anchorCtr="0">
            <a:noAutofit/>
          </a:bodyPr>
          <a:lstStyle/>
          <a:p>
            <a:r>
              <a:rPr lang="es-MX" sz="2400" b="1" dirty="0" err="1">
                <a:effectLst/>
                <a:latin typeface="Encode Sans" panose="020B0604020202020204"/>
                <a:ea typeface="Calibri" panose="020F0502020204030204" pitchFamily="34" charset="0"/>
              </a:rPr>
              <a:t>Left</a:t>
            </a:r>
            <a:r>
              <a:rPr lang="es-MX" sz="2400" b="1" dirty="0">
                <a:effectLst/>
                <a:latin typeface="Encode Sans" panose="020B0604020202020204"/>
                <a:ea typeface="Calibri" panose="020F0502020204030204" pitchFamily="34" charset="0"/>
              </a:rPr>
              <a:t> </a:t>
            </a:r>
            <a:r>
              <a:rPr lang="es-MX" sz="2400" b="1" dirty="0" err="1">
                <a:effectLst/>
                <a:latin typeface="Encode Sans" panose="020B0604020202020204"/>
                <a:ea typeface="Calibri" panose="020F0502020204030204" pitchFamily="34" charset="0"/>
              </a:rPr>
              <a:t>join</a:t>
            </a:r>
            <a:r>
              <a:rPr lang="es-MX" sz="2400" b="1" dirty="0">
                <a:effectLst/>
                <a:latin typeface="Encode Sans" panose="020B0604020202020204"/>
                <a:ea typeface="Calibri" panose="020F0502020204030204" pitchFamily="34" charset="0"/>
              </a:rPr>
              <a:t>:</a:t>
            </a:r>
            <a:endParaRPr lang="es-MX" sz="2400" b="0" i="0" u="none" strike="noStrike" dirty="0">
              <a:solidFill>
                <a:srgbClr val="000000"/>
              </a:solidFill>
              <a:effectLst/>
              <a:latin typeface="Calibri" panose="020F0502020204030204" pitchFamily="34" charset="0"/>
            </a:endParaRPr>
          </a:p>
          <a:p>
            <a:endParaRPr lang="es-ES" sz="1800" dirty="0">
              <a:effectLst/>
              <a:latin typeface="Encode Sans" panose="020B0604020202020204"/>
              <a:ea typeface="Calibri" panose="020F0502020204030204" pitchFamily="34" charset="0"/>
            </a:endParaRPr>
          </a:p>
          <a:p>
            <a:r>
              <a:rPr lang="es-ES" b="0" i="0" dirty="0">
                <a:solidFill>
                  <a:srgbClr val="333333"/>
                </a:solidFill>
                <a:effectLst/>
                <a:latin typeface="Calibri" panose="020F0502020204030204" pitchFamily="34" charset="0"/>
                <a:cs typeface="Calibri" panose="020F0502020204030204" pitchFamily="34" charset="0"/>
              </a:rPr>
              <a:t>En este caso, el </a:t>
            </a:r>
            <a:r>
              <a:rPr lang="es-ES" b="0" i="0" dirty="0" err="1">
                <a:solidFill>
                  <a:srgbClr val="333333"/>
                </a:solidFill>
                <a:effectLst/>
                <a:latin typeface="Calibri" panose="020F0502020204030204" pitchFamily="34" charset="0"/>
                <a:cs typeface="Calibri" panose="020F0502020204030204" pitchFamily="34" charset="0"/>
              </a:rPr>
              <a:t>left</a:t>
            </a:r>
            <a:r>
              <a:rPr lang="es-ES" b="0" i="0" dirty="0">
                <a:solidFill>
                  <a:srgbClr val="333333"/>
                </a:solidFill>
                <a:effectLst/>
                <a:latin typeface="Calibri" panose="020F0502020204030204" pitchFamily="34" charset="0"/>
                <a:cs typeface="Calibri" panose="020F0502020204030204" pitchFamily="34" charset="0"/>
              </a:rPr>
              <a:t> </a:t>
            </a:r>
            <a:r>
              <a:rPr lang="es-ES" b="0" i="0" dirty="0" err="1">
                <a:solidFill>
                  <a:srgbClr val="333333"/>
                </a:solidFill>
                <a:effectLst/>
                <a:latin typeface="Calibri" panose="020F0502020204030204" pitchFamily="34" charset="0"/>
                <a:cs typeface="Calibri" panose="020F0502020204030204" pitchFamily="34" charset="0"/>
              </a:rPr>
              <a:t>join</a:t>
            </a:r>
            <a:r>
              <a:rPr lang="es-ES" b="0" i="0" dirty="0">
                <a:solidFill>
                  <a:srgbClr val="333333"/>
                </a:solidFill>
                <a:effectLst/>
                <a:latin typeface="Calibri" panose="020F0502020204030204" pitchFamily="34" charset="0"/>
                <a:cs typeface="Calibri" panose="020F0502020204030204" pitchFamily="34" charset="0"/>
              </a:rPr>
              <a:t> devuelve todos los resultados que coincidan en la primera tabla, con los datos que tenga de la segunda. En el caso de que falte algún dato, devolverá un valor </a:t>
            </a:r>
            <a:r>
              <a:rPr lang="es-ES" b="0" i="0" dirty="0" err="1">
                <a:solidFill>
                  <a:srgbClr val="333333"/>
                </a:solidFill>
                <a:effectLst/>
                <a:latin typeface="Calibri" panose="020F0502020204030204" pitchFamily="34" charset="0"/>
                <a:cs typeface="Calibri" panose="020F0502020204030204" pitchFamily="34" charset="0"/>
              </a:rPr>
              <a:t>null</a:t>
            </a:r>
            <a:r>
              <a:rPr lang="es-ES" b="0" i="0" dirty="0">
                <a:solidFill>
                  <a:srgbClr val="333333"/>
                </a:solidFill>
                <a:effectLst/>
                <a:latin typeface="Calibri" panose="020F0502020204030204" pitchFamily="34" charset="0"/>
                <a:cs typeface="Calibri" panose="020F0502020204030204" pitchFamily="34" charset="0"/>
              </a:rPr>
              <a:t> en lugar del dato, pero seguiremos teniendo el valor de la primera tabla.</a:t>
            </a:r>
            <a:br>
              <a:rPr lang="es-ES" dirty="0">
                <a:latin typeface="Calibri" panose="020F0502020204030204" pitchFamily="34" charset="0"/>
                <a:cs typeface="Calibri" panose="020F0502020204030204" pitchFamily="34" charset="0"/>
              </a:rPr>
            </a:br>
            <a:br>
              <a:rPr lang="es-ES" dirty="0"/>
            </a:br>
            <a:endParaRPr lang="es-ES" sz="1800" dirty="0">
              <a:effectLst/>
              <a:latin typeface="Encode Sans" panose="020B0604020202020204"/>
              <a:ea typeface="Calibri" panose="020F0502020204030204" pitchFamily="34" charset="0"/>
            </a:endParaRPr>
          </a:p>
          <a:p>
            <a:r>
              <a:rPr lang="es-ES" sz="2400" b="1" dirty="0" err="1">
                <a:latin typeface="Encode Sans" panose="020B0604020202020204"/>
              </a:rPr>
              <a:t>Right</a:t>
            </a:r>
            <a:r>
              <a:rPr lang="es-ES" sz="2400" b="1" dirty="0">
                <a:latin typeface="Encode Sans" panose="020B0604020202020204"/>
              </a:rPr>
              <a:t> </a:t>
            </a:r>
            <a:r>
              <a:rPr lang="es-ES" sz="2400" b="1" dirty="0" err="1">
                <a:latin typeface="Encode Sans" panose="020B0604020202020204"/>
              </a:rPr>
              <a:t>join</a:t>
            </a:r>
            <a:r>
              <a:rPr lang="es-ES" sz="2400" b="1" dirty="0">
                <a:latin typeface="Encode Sans" panose="020B0604020202020204"/>
              </a:rPr>
              <a:t>:</a:t>
            </a:r>
          </a:p>
          <a:p>
            <a:endParaRPr lang="es-ES" sz="2400" b="1" dirty="0">
              <a:latin typeface="Encode Sans" panose="020B0604020202020204"/>
            </a:endParaRPr>
          </a:p>
          <a:p>
            <a:r>
              <a:rPr lang="es-ES" b="0" i="0" dirty="0">
                <a:solidFill>
                  <a:srgbClr val="333333"/>
                </a:solidFill>
                <a:effectLst/>
                <a:latin typeface="Calibri" panose="020F0502020204030204" pitchFamily="34" charset="0"/>
                <a:cs typeface="Calibri" panose="020F0502020204030204" pitchFamily="34" charset="0"/>
              </a:rPr>
              <a:t>En el caso del RIGHT JOIN, pasa exactamente lo mismo que con el anterior, pero con la diferencia de que devuelve todos los datos de la tabla con la que se relaciona la anterior. Si estamos ejecutando un SELECT en la tabla usuarios, las demás serán tablas con las que se relaciona.</a:t>
            </a:r>
            <a:br>
              <a:rPr lang="es-ES" dirty="0">
                <a:latin typeface="Calibri" panose="020F0502020204030204" pitchFamily="34" charset="0"/>
                <a:cs typeface="Calibri" panose="020F0502020204030204" pitchFamily="34" charset="0"/>
              </a:rPr>
            </a:br>
            <a:endParaRPr lang="es-ES" sz="2400" b="1" dirty="0">
              <a:latin typeface="Encode Sans" panose="020B0604020202020204"/>
            </a:endParaRPr>
          </a:p>
          <a:p>
            <a:endParaRPr lang="es-ES" sz="2400" dirty="0">
              <a:latin typeface="Encode Sans" panose="020B0604020202020204"/>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4242779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417250" y="1882995"/>
            <a:ext cx="10078919" cy="4784329"/>
          </a:xfrm>
          <a:prstGeom prst="rect">
            <a:avLst/>
          </a:prstGeom>
          <a:noFill/>
          <a:ln>
            <a:noFill/>
          </a:ln>
        </p:spPr>
        <p:txBody>
          <a:bodyPr spcFirstLastPara="1" wrap="square" lIns="121900" tIns="121900" rIns="121900" bIns="121900" anchor="t" anchorCtr="0">
            <a:noAutofit/>
          </a:bodyPr>
          <a:lstStyle/>
          <a:p>
            <a:r>
              <a:rPr lang="es-MX" sz="2400" b="1" dirty="0">
                <a:effectLst/>
                <a:latin typeface="Encode Sans" panose="020B0604020202020204"/>
                <a:ea typeface="Calibri" panose="020F0502020204030204" pitchFamily="34" charset="0"/>
              </a:rPr>
              <a:t>Realizaremos una practica de estos conceptos</a:t>
            </a:r>
            <a:endParaRPr lang="es-MX" sz="2400" b="0"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endParaRPr lang="es-ES" sz="18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1098329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36"/>
        <p:cNvGrpSpPr/>
        <p:nvPr/>
      </p:nvGrpSpPr>
      <p:grpSpPr>
        <a:xfrm>
          <a:off x="0" y="0"/>
          <a:ext cx="0" cy="0"/>
          <a:chOff x="0" y="0"/>
          <a:chExt cx="0" cy="0"/>
        </a:xfrm>
      </p:grpSpPr>
      <p:sp>
        <p:nvSpPr>
          <p:cNvPr id="137" name="Google Shape;137;p31"/>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defTabSz="1219170">
              <a:buClr>
                <a:srgbClr val="000000"/>
              </a:buClr>
              <a:buSzPts val="4000"/>
            </a:pPr>
            <a:r>
              <a:rPr lang="es-AR" sz="5333" b="1" kern="0" dirty="0">
                <a:solidFill>
                  <a:srgbClr val="FADA54"/>
                </a:solidFill>
                <a:latin typeface="Encode Sans"/>
                <a:ea typeface="Encode Sans"/>
                <a:cs typeface="Encode Sans"/>
                <a:sym typeface="Encode Sans"/>
              </a:rPr>
              <a:t>Muchas gracias.</a:t>
            </a:r>
            <a:endParaRPr sz="5333" b="1" kern="0" dirty="0">
              <a:solidFill>
                <a:srgbClr val="FADA54"/>
              </a:solidFill>
              <a:latin typeface="Encode Sans"/>
              <a:ea typeface="Encode Sans"/>
              <a:cs typeface="Encode Sans"/>
              <a:sym typeface="Encode Sans"/>
            </a:endParaRPr>
          </a:p>
        </p:txBody>
      </p:sp>
      <p:pic>
        <p:nvPicPr>
          <p:cNvPr id="138" name="Google Shape;138;p31"/>
          <p:cNvPicPr preferRelativeResize="0"/>
          <p:nvPr/>
        </p:nvPicPr>
        <p:blipFill rotWithShape="1">
          <a:blip r:embed="rId3">
            <a:alphaModFix/>
          </a:blip>
          <a:srcRect/>
          <a:stretch/>
        </p:blipFill>
        <p:spPr>
          <a:xfrm>
            <a:off x="959328" y="5559934"/>
            <a:ext cx="1900933" cy="657700"/>
          </a:xfrm>
          <a:prstGeom prst="rect">
            <a:avLst/>
          </a:prstGeom>
          <a:noFill/>
          <a:ln>
            <a:noFill/>
          </a:ln>
        </p:spPr>
      </p:pic>
      <p:cxnSp>
        <p:nvCxnSpPr>
          <p:cNvPr id="139" name="Google Shape;139;p31"/>
          <p:cNvCxnSpPr/>
          <p:nvPr/>
        </p:nvCxnSpPr>
        <p:spPr>
          <a:xfrm rot="10800000">
            <a:off x="959347" y="4522684"/>
            <a:ext cx="2529200" cy="3200"/>
          </a:xfrm>
          <a:prstGeom prst="straightConnector1">
            <a:avLst/>
          </a:prstGeom>
          <a:noFill/>
          <a:ln w="9525" cap="flat" cmpd="sng">
            <a:solidFill>
              <a:srgbClr val="F2F2F2"/>
            </a:solidFill>
            <a:prstDash val="solid"/>
            <a:round/>
            <a:headEnd type="none" w="sm" len="sm"/>
            <a:tailEnd type="none" w="sm" len="sm"/>
          </a:ln>
        </p:spPr>
      </p:cxnSp>
      <p:pic>
        <p:nvPicPr>
          <p:cNvPr id="5" name="Google Shape;5922;g9aee52a20c_0_2718">
            <a:extLst>
              <a:ext uri="{FF2B5EF4-FFF2-40B4-BE49-F238E27FC236}">
                <a16:creationId xmlns:a16="http://schemas.microsoft.com/office/drawing/2014/main" id="{13F6A18E-B133-4E58-B129-57E6DEA9FE5D}"/>
              </a:ext>
            </a:extLst>
          </p:cNvPr>
          <p:cNvPicPr preferRelativeResize="0"/>
          <p:nvPr/>
        </p:nvPicPr>
        <p:blipFill rotWithShape="1">
          <a:blip r:embed="rId4">
            <a:alphaModFix/>
          </a:blip>
          <a:srcRect r="50629"/>
          <a:stretch/>
        </p:blipFill>
        <p:spPr>
          <a:xfrm>
            <a:off x="3055662" y="5377670"/>
            <a:ext cx="1395837" cy="1022225"/>
          </a:xfrm>
          <a:prstGeom prst="rect">
            <a:avLst/>
          </a:prstGeom>
          <a:noFill/>
          <a:ln>
            <a:noFill/>
          </a:ln>
        </p:spPr>
      </p:pic>
      <p:pic>
        <p:nvPicPr>
          <p:cNvPr id="6" name="Imagen 5">
            <a:extLst>
              <a:ext uri="{FF2B5EF4-FFF2-40B4-BE49-F238E27FC236}">
                <a16:creationId xmlns:a16="http://schemas.microsoft.com/office/drawing/2014/main" id="{63CF2BD7-68B2-417B-BDBD-9EE278769EF2}"/>
              </a:ext>
            </a:extLst>
          </p:cNvPr>
          <p:cNvPicPr>
            <a:picLocks noChangeAspect="1"/>
          </p:cNvPicPr>
          <p:nvPr/>
        </p:nvPicPr>
        <p:blipFill>
          <a:blip r:embed="rId5"/>
          <a:stretch>
            <a:fillRect/>
          </a:stretch>
        </p:blipFill>
        <p:spPr>
          <a:xfrm>
            <a:off x="4752818" y="5669707"/>
            <a:ext cx="1343182" cy="438150"/>
          </a:xfrm>
          <a:prstGeom prst="rect">
            <a:avLst/>
          </a:prstGeom>
        </p:spPr>
      </p:pic>
    </p:spTree>
    <p:extLst>
      <p:ext uri="{BB962C8B-B14F-4D97-AF65-F5344CB8AC3E}">
        <p14:creationId xmlns:p14="http://schemas.microsoft.com/office/powerpoint/2010/main" val="176319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1028" name="Picture 4" descr="wamp1">
            <a:extLst>
              <a:ext uri="{FF2B5EF4-FFF2-40B4-BE49-F238E27FC236}">
                <a16:creationId xmlns:a16="http://schemas.microsoft.com/office/drawing/2014/main" id="{8F945910-7473-4B4F-8638-4EA1C1B008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069" y="2272817"/>
            <a:ext cx="5087044" cy="4068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amp2">
            <a:extLst>
              <a:ext uri="{FF2B5EF4-FFF2-40B4-BE49-F238E27FC236}">
                <a16:creationId xmlns:a16="http://schemas.microsoft.com/office/drawing/2014/main" id="{701E51FA-48D3-4BCA-90C9-4083A3BB33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4498" y="2645680"/>
            <a:ext cx="4563262" cy="3133725"/>
          </a:xfrm>
          <a:prstGeom prst="rect">
            <a:avLst/>
          </a:prstGeom>
          <a:noFill/>
          <a:extLst>
            <a:ext uri="{909E8E84-426E-40DD-AFC4-6F175D3DCCD1}">
              <a14:hiddenFill xmlns:a14="http://schemas.microsoft.com/office/drawing/2010/main">
                <a:solidFill>
                  <a:srgbClr val="FFFFFF"/>
                </a:solidFill>
              </a14:hiddenFill>
            </a:ext>
          </a:extLst>
        </p:spPr>
      </p:pic>
      <p:sp>
        <p:nvSpPr>
          <p:cNvPr id="8" name="Flecha: a la derecha 7">
            <a:extLst>
              <a:ext uri="{FF2B5EF4-FFF2-40B4-BE49-F238E27FC236}">
                <a16:creationId xmlns:a16="http://schemas.microsoft.com/office/drawing/2014/main" id="{B58CF0E5-AF7C-4988-9226-C3BD50FAAA23}"/>
              </a:ext>
            </a:extLst>
          </p:cNvPr>
          <p:cNvSpPr/>
          <p:nvPr/>
        </p:nvSpPr>
        <p:spPr>
          <a:xfrm>
            <a:off x="5418348" y="4037257"/>
            <a:ext cx="1011915" cy="246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81377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2939286" y="1882995"/>
            <a:ext cx="7556883" cy="4784329"/>
          </a:xfrm>
          <a:prstGeom prst="rect">
            <a:avLst/>
          </a:prstGeom>
          <a:noFill/>
          <a:ln>
            <a:noFill/>
          </a:ln>
        </p:spPr>
        <p:txBody>
          <a:bodyPr spcFirstLastPara="1" wrap="square" lIns="121900" tIns="121900" rIns="121900" bIns="121900" anchor="ctr" anchorCtr="0">
            <a:noAutofit/>
          </a:bodyPr>
          <a:lstStyle/>
          <a:p>
            <a:pPr marL="285750" indent="-285750">
              <a:buFont typeface="Arial" panose="020B0604020202020204" pitchFamily="34" charset="0"/>
              <a:buChar char="•"/>
            </a:pPr>
            <a:endParaRPr lang="es-ES" sz="18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7" name="Imagen 6">
            <a:extLst>
              <a:ext uri="{FF2B5EF4-FFF2-40B4-BE49-F238E27FC236}">
                <a16:creationId xmlns:a16="http://schemas.microsoft.com/office/drawing/2014/main" id="{598FB55C-4D75-44F8-8C26-00462E3EA26C}"/>
              </a:ext>
            </a:extLst>
          </p:cNvPr>
          <p:cNvPicPr>
            <a:picLocks noChangeAspect="1"/>
          </p:cNvPicPr>
          <p:nvPr/>
        </p:nvPicPr>
        <p:blipFill>
          <a:blip r:embed="rId5"/>
          <a:stretch>
            <a:fillRect/>
          </a:stretch>
        </p:blipFill>
        <p:spPr>
          <a:xfrm>
            <a:off x="562027" y="2153924"/>
            <a:ext cx="7110357" cy="4118181"/>
          </a:xfrm>
          <a:prstGeom prst="rect">
            <a:avLst/>
          </a:prstGeom>
        </p:spPr>
      </p:pic>
      <p:sp>
        <p:nvSpPr>
          <p:cNvPr id="2" name="CuadroTexto 1">
            <a:extLst>
              <a:ext uri="{FF2B5EF4-FFF2-40B4-BE49-F238E27FC236}">
                <a16:creationId xmlns:a16="http://schemas.microsoft.com/office/drawing/2014/main" id="{0AE359AB-8F21-4B43-A1AB-27CD7D594EDF}"/>
              </a:ext>
            </a:extLst>
          </p:cNvPr>
          <p:cNvSpPr txBox="1"/>
          <p:nvPr/>
        </p:nvSpPr>
        <p:spPr>
          <a:xfrm>
            <a:off x="8345010" y="2441359"/>
            <a:ext cx="3238930" cy="923330"/>
          </a:xfrm>
          <a:prstGeom prst="rect">
            <a:avLst/>
          </a:prstGeom>
          <a:noFill/>
        </p:spPr>
        <p:txBody>
          <a:bodyPr wrap="square" rtlCol="0">
            <a:spAutoFit/>
          </a:bodyPr>
          <a:lstStyle/>
          <a:p>
            <a:pPr algn="just"/>
            <a:r>
              <a:rPr lang="es-AR" dirty="0"/>
              <a:t>Si </a:t>
            </a:r>
            <a:r>
              <a:rPr lang="es-AR" dirty="0" err="1"/>
              <a:t>clickeamos</a:t>
            </a:r>
            <a:r>
              <a:rPr lang="es-AR" dirty="0"/>
              <a:t> “</a:t>
            </a:r>
            <a:r>
              <a:rPr lang="es-AR" dirty="0" err="1"/>
              <a:t>you</a:t>
            </a:r>
            <a:r>
              <a:rPr lang="es-AR" dirty="0"/>
              <a:t> can </a:t>
            </a:r>
            <a:r>
              <a:rPr lang="es-AR" dirty="0" err="1"/>
              <a:t>download</a:t>
            </a:r>
            <a:r>
              <a:rPr lang="es-AR" dirty="0"/>
              <a:t> </a:t>
            </a:r>
            <a:r>
              <a:rPr lang="es-AR" dirty="0" err="1"/>
              <a:t>it</a:t>
            </a:r>
            <a:r>
              <a:rPr lang="es-AR" dirty="0"/>
              <a:t> </a:t>
            </a:r>
            <a:r>
              <a:rPr lang="es-AR" dirty="0" err="1"/>
              <a:t>directly</a:t>
            </a:r>
            <a:r>
              <a:rPr lang="es-AR" dirty="0"/>
              <a:t>” no será necesario registrarse</a:t>
            </a:r>
          </a:p>
        </p:txBody>
      </p:sp>
    </p:spTree>
    <p:extLst>
      <p:ext uri="{BB962C8B-B14F-4D97-AF65-F5344CB8AC3E}">
        <p14:creationId xmlns:p14="http://schemas.microsoft.com/office/powerpoint/2010/main" val="295411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808645" y="1847484"/>
            <a:ext cx="7556883" cy="4784329"/>
          </a:xfrm>
          <a:prstGeom prst="rect">
            <a:avLst/>
          </a:prstGeom>
          <a:noFill/>
          <a:ln>
            <a:noFill/>
          </a:ln>
        </p:spPr>
        <p:txBody>
          <a:bodyPr spcFirstLastPara="1" wrap="square" lIns="121900" tIns="121900" rIns="121900" bIns="121900" anchor="t" anchorCtr="0">
            <a:noAutofit/>
          </a:bodyPr>
          <a:lstStyle/>
          <a:p>
            <a:r>
              <a:rPr lang="es-ES" sz="2000" b="1" dirty="0" err="1">
                <a:effectLst/>
                <a:latin typeface="Calibri" panose="020F0502020204030204" pitchFamily="34" charset="0"/>
                <a:ea typeface="Calibri" panose="020F0502020204030204" pitchFamily="34" charset="0"/>
                <a:cs typeface="Calibri" panose="020F0502020204030204" pitchFamily="34" charset="0"/>
              </a:rPr>
              <a:t>Instalacion</a:t>
            </a:r>
            <a:r>
              <a:rPr lang="es-ES" sz="2000" b="1" dirty="0">
                <a:effectLst/>
                <a:latin typeface="Calibri" panose="020F0502020204030204" pitchFamily="34" charset="0"/>
                <a:ea typeface="Calibri" panose="020F0502020204030204" pitchFamily="34" charset="0"/>
                <a:cs typeface="Calibri" panose="020F0502020204030204" pitchFamily="34" charset="0"/>
              </a:rPr>
              <a:t> de WAMP:</a:t>
            </a:r>
          </a:p>
          <a:p>
            <a:pPr marL="285750" indent="-285750">
              <a:buFont typeface="Arial" panose="020B0604020202020204" pitchFamily="34" charset="0"/>
              <a:buChar char="•"/>
            </a:pPr>
            <a:endParaRPr lang="es-ES" sz="18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3" name="Imagen 2">
            <a:extLst>
              <a:ext uri="{FF2B5EF4-FFF2-40B4-BE49-F238E27FC236}">
                <a16:creationId xmlns:a16="http://schemas.microsoft.com/office/drawing/2014/main" id="{AB4196B1-5E2B-4D5C-9F02-A2AA4402F154}"/>
              </a:ext>
            </a:extLst>
          </p:cNvPr>
          <p:cNvPicPr>
            <a:picLocks noChangeAspect="1"/>
          </p:cNvPicPr>
          <p:nvPr/>
        </p:nvPicPr>
        <p:blipFill>
          <a:blip r:embed="rId5"/>
          <a:stretch>
            <a:fillRect/>
          </a:stretch>
        </p:blipFill>
        <p:spPr>
          <a:xfrm>
            <a:off x="778379" y="2515384"/>
            <a:ext cx="5294604" cy="4116429"/>
          </a:xfrm>
          <a:prstGeom prst="rect">
            <a:avLst/>
          </a:prstGeom>
        </p:spPr>
      </p:pic>
      <p:sp>
        <p:nvSpPr>
          <p:cNvPr id="4" name="CuadroTexto 3">
            <a:extLst>
              <a:ext uri="{FF2B5EF4-FFF2-40B4-BE49-F238E27FC236}">
                <a16:creationId xmlns:a16="http://schemas.microsoft.com/office/drawing/2014/main" id="{B60682B1-564D-4BBD-922A-EDC4DC33E5AE}"/>
              </a:ext>
            </a:extLst>
          </p:cNvPr>
          <p:cNvSpPr txBox="1"/>
          <p:nvPr/>
        </p:nvSpPr>
        <p:spPr>
          <a:xfrm>
            <a:off x="6897601" y="1922258"/>
            <a:ext cx="4270159" cy="4801314"/>
          </a:xfrm>
          <a:prstGeom prst="rect">
            <a:avLst/>
          </a:prstGeom>
          <a:noFill/>
        </p:spPr>
        <p:txBody>
          <a:bodyPr wrap="square" rtlCol="0">
            <a:spAutoFit/>
          </a:bodyPr>
          <a:lstStyle/>
          <a:p>
            <a:pPr algn="just"/>
            <a:r>
              <a:rPr lang="es-AR" dirty="0"/>
              <a:t>Algunas consideraciones:</a:t>
            </a:r>
          </a:p>
          <a:p>
            <a:pPr algn="just"/>
            <a:endParaRPr lang="es-AR" dirty="0"/>
          </a:p>
          <a:p>
            <a:pPr marL="285750" indent="-285750" algn="just">
              <a:buFont typeface="Arial" panose="020B0604020202020204" pitchFamily="34" charset="0"/>
              <a:buChar char="•"/>
            </a:pPr>
            <a:r>
              <a:rPr lang="es-AR" dirty="0"/>
              <a:t>La instalación deberá hacerse en la raíz del disco: C o D por ejemplo.</a:t>
            </a:r>
          </a:p>
          <a:p>
            <a:pPr algn="just"/>
            <a:endParaRPr lang="es-AR" dirty="0"/>
          </a:p>
          <a:p>
            <a:pPr marL="285750" indent="-285750" algn="just">
              <a:buFont typeface="Arial" panose="020B0604020202020204" pitchFamily="34" charset="0"/>
              <a:buChar char="•"/>
            </a:pPr>
            <a:r>
              <a:rPr lang="es-AR" dirty="0"/>
              <a:t>Pueden tener errores de compatibilidad por lo que deberán instalar las librerías que falten: por lo general son los </a:t>
            </a:r>
            <a:r>
              <a:rPr lang="es-AR" dirty="0" err="1"/>
              <a:t>redistributables</a:t>
            </a:r>
            <a:r>
              <a:rPr lang="es-AR" dirty="0"/>
              <a:t> de C++</a:t>
            </a:r>
          </a:p>
          <a:p>
            <a:pPr marL="285750" indent="-285750" algn="just">
              <a:buFont typeface="Arial" panose="020B0604020202020204" pitchFamily="34" charset="0"/>
              <a:buChar char="•"/>
            </a:pPr>
            <a:r>
              <a:rPr lang="es-AR" dirty="0"/>
              <a:t>Durante la instalación sugerirá usar IE como navegador, yo recomiendo que seleccionen su navegador preferido.</a:t>
            </a:r>
          </a:p>
          <a:p>
            <a:pPr marL="285750" indent="-285750" algn="just">
              <a:buFont typeface="Arial" panose="020B0604020202020204" pitchFamily="34" charset="0"/>
              <a:buChar char="•"/>
            </a:pPr>
            <a:r>
              <a:rPr lang="es-AR" dirty="0"/>
              <a:t>Durante la instalación consultara por el editor de texto de preferencia</a:t>
            </a:r>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159552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sp>
        <p:nvSpPr>
          <p:cNvPr id="18" name="Google Shape;124;p7">
            <a:extLst>
              <a:ext uri="{FF2B5EF4-FFF2-40B4-BE49-F238E27FC236}">
                <a16:creationId xmlns:a16="http://schemas.microsoft.com/office/drawing/2014/main" id="{42586C2D-89D1-4B8A-9675-E07D4898191B}"/>
              </a:ext>
            </a:extLst>
          </p:cNvPr>
          <p:cNvSpPr txBox="1"/>
          <p:nvPr/>
        </p:nvSpPr>
        <p:spPr>
          <a:xfrm>
            <a:off x="2939286" y="1882995"/>
            <a:ext cx="7556883" cy="4784329"/>
          </a:xfrm>
          <a:prstGeom prst="rect">
            <a:avLst/>
          </a:prstGeom>
          <a:noFill/>
          <a:ln>
            <a:noFill/>
          </a:ln>
        </p:spPr>
        <p:txBody>
          <a:bodyPr spcFirstLastPara="1" wrap="square" lIns="121900" tIns="121900" rIns="121900" bIns="121900" anchor="ctr" anchorCtr="0">
            <a:noAutofit/>
          </a:bodyPr>
          <a:lstStyle/>
          <a:p>
            <a:pPr marL="285750" indent="-285750">
              <a:buFont typeface="Arial" panose="020B0604020202020204" pitchFamily="34" charset="0"/>
              <a:buChar char="•"/>
            </a:pPr>
            <a:endParaRPr lang="es-ES" sz="18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pic>
        <p:nvPicPr>
          <p:cNvPr id="3" name="Imagen 2">
            <a:extLst>
              <a:ext uri="{FF2B5EF4-FFF2-40B4-BE49-F238E27FC236}">
                <a16:creationId xmlns:a16="http://schemas.microsoft.com/office/drawing/2014/main" id="{3E90B8D5-8AC4-4B99-ABDC-D4ADBCA66CCA}"/>
              </a:ext>
            </a:extLst>
          </p:cNvPr>
          <p:cNvPicPr>
            <a:picLocks noChangeAspect="1"/>
          </p:cNvPicPr>
          <p:nvPr/>
        </p:nvPicPr>
        <p:blipFill>
          <a:blip r:embed="rId4"/>
          <a:stretch>
            <a:fillRect/>
          </a:stretch>
        </p:blipFill>
        <p:spPr>
          <a:xfrm>
            <a:off x="464231" y="2023461"/>
            <a:ext cx="5608752" cy="4359777"/>
          </a:xfrm>
          <a:prstGeom prst="rect">
            <a:avLst/>
          </a:prstGeom>
        </p:spPr>
      </p:pic>
      <p:sp>
        <p:nvSpPr>
          <p:cNvPr id="7" name="CuadroTexto 6">
            <a:extLst>
              <a:ext uri="{FF2B5EF4-FFF2-40B4-BE49-F238E27FC236}">
                <a16:creationId xmlns:a16="http://schemas.microsoft.com/office/drawing/2014/main" id="{5E619E95-A5BD-4CA0-B99E-B8D3BE40A47F}"/>
              </a:ext>
            </a:extLst>
          </p:cNvPr>
          <p:cNvSpPr txBox="1"/>
          <p:nvPr/>
        </p:nvSpPr>
        <p:spPr>
          <a:xfrm>
            <a:off x="6933460" y="2432482"/>
            <a:ext cx="4500979" cy="2585323"/>
          </a:xfrm>
          <a:prstGeom prst="rect">
            <a:avLst/>
          </a:prstGeom>
          <a:noFill/>
        </p:spPr>
        <p:txBody>
          <a:bodyPr wrap="square" rtlCol="0">
            <a:spAutoFit/>
          </a:bodyPr>
          <a:lstStyle/>
          <a:p>
            <a:pPr algn="just"/>
            <a:r>
              <a:rPr lang="es-AR" dirty="0"/>
              <a:t>Aclaraciones:</a:t>
            </a:r>
          </a:p>
          <a:p>
            <a:pPr algn="just"/>
            <a:endParaRPr lang="es-AR" dirty="0"/>
          </a:p>
          <a:p>
            <a:pPr marL="285750" indent="-285750" algn="just">
              <a:buFont typeface="Arial" panose="020B0604020202020204" pitchFamily="34" charset="0"/>
              <a:buChar char="•"/>
            </a:pPr>
            <a:r>
              <a:rPr lang="es-AR" dirty="0"/>
              <a:t>Pueden obtener los errores de </a:t>
            </a:r>
            <a:r>
              <a:rPr lang="es-AR" dirty="0" err="1"/>
              <a:t>dll</a:t>
            </a:r>
            <a:r>
              <a:rPr lang="es-AR" dirty="0"/>
              <a:t> por lo que deberían copiar el error para poder buscar las librerías faltantes.</a:t>
            </a:r>
          </a:p>
          <a:p>
            <a:pPr algn="just"/>
            <a:endParaRPr lang="es-AR" dirty="0"/>
          </a:p>
          <a:p>
            <a:pPr marL="285750" indent="-285750" algn="just">
              <a:buFont typeface="Arial" panose="020B0604020202020204" pitchFamily="34" charset="0"/>
              <a:buChar char="•"/>
            </a:pPr>
            <a:r>
              <a:rPr lang="es-AR" dirty="0"/>
              <a:t>Se verán varias ventanas de </a:t>
            </a:r>
            <a:r>
              <a:rPr lang="es-AR" dirty="0" err="1"/>
              <a:t>cmd</a:t>
            </a:r>
            <a:r>
              <a:rPr lang="es-AR" dirty="0"/>
              <a:t> emergentes que se abren y cierran cada vez que abran </a:t>
            </a:r>
            <a:r>
              <a:rPr lang="es-AR" dirty="0" err="1"/>
              <a:t>wamp</a:t>
            </a:r>
            <a:r>
              <a:rPr lang="es-AR" dirty="0"/>
              <a:t>.</a:t>
            </a:r>
          </a:p>
        </p:txBody>
      </p:sp>
    </p:spTree>
    <p:extLst>
      <p:ext uri="{BB962C8B-B14F-4D97-AF65-F5344CB8AC3E}">
        <p14:creationId xmlns:p14="http://schemas.microsoft.com/office/powerpoint/2010/main" val="749415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6690959" y="5225981"/>
            <a:ext cx="5148392" cy="1307286"/>
          </a:xfrm>
          <a:prstGeom prst="rect">
            <a:avLst/>
          </a:prstGeom>
          <a:noFill/>
          <a:ln>
            <a:noFill/>
          </a:ln>
        </p:spPr>
        <p:txBody>
          <a:bodyPr spcFirstLastPara="1" wrap="square" lIns="121900" tIns="121900" rIns="121900" bIns="121900" anchor="t" anchorCtr="0">
            <a:noAutofit/>
          </a:bodyPr>
          <a:lstStyle/>
          <a:p>
            <a:pPr algn="just"/>
            <a:r>
              <a:rPr lang="es-ES" b="1" dirty="0">
                <a:latin typeface="Encode Sans" panose="020B0604020202020204"/>
                <a:ea typeface="Calibri" panose="020F0502020204030204" pitchFamily="34" charset="0"/>
              </a:rPr>
              <a:t>Luego de instalarlo deberán arrancar su servidor cada vez que lo tengan que usar y haciendo </a:t>
            </a:r>
            <a:r>
              <a:rPr lang="es-ES" b="1" dirty="0" err="1">
                <a:latin typeface="Encode Sans" panose="020B0604020202020204"/>
                <a:ea typeface="Calibri" panose="020F0502020204030204" pitchFamily="34" charset="0"/>
              </a:rPr>
              <a:t>click</a:t>
            </a:r>
            <a:r>
              <a:rPr lang="es-ES" b="1" dirty="0">
                <a:latin typeface="Encode Sans" panose="020B0604020202020204"/>
                <a:ea typeface="Calibri" panose="020F0502020204030204" pitchFamily="34" charset="0"/>
              </a:rPr>
              <a:t> en el icono podrán ver lo instalado y también sabrán si esta iniciado cuando el color de icono sea verde</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3" name="Imagen 2">
            <a:extLst>
              <a:ext uri="{FF2B5EF4-FFF2-40B4-BE49-F238E27FC236}">
                <a16:creationId xmlns:a16="http://schemas.microsoft.com/office/drawing/2014/main" id="{98658599-B6D5-483F-92E4-181BD919CC83}"/>
              </a:ext>
            </a:extLst>
          </p:cNvPr>
          <p:cNvPicPr>
            <a:picLocks noChangeAspect="1"/>
          </p:cNvPicPr>
          <p:nvPr/>
        </p:nvPicPr>
        <p:blipFill>
          <a:blip r:embed="rId5"/>
          <a:stretch>
            <a:fillRect/>
          </a:stretch>
        </p:blipFill>
        <p:spPr>
          <a:xfrm>
            <a:off x="399260" y="2032494"/>
            <a:ext cx="5673723" cy="4674093"/>
          </a:xfrm>
          <a:prstGeom prst="rect">
            <a:avLst/>
          </a:prstGeom>
        </p:spPr>
      </p:pic>
      <p:pic>
        <p:nvPicPr>
          <p:cNvPr id="8" name="Imagen 7">
            <a:extLst>
              <a:ext uri="{FF2B5EF4-FFF2-40B4-BE49-F238E27FC236}">
                <a16:creationId xmlns:a16="http://schemas.microsoft.com/office/drawing/2014/main" id="{08B6F865-0776-481E-A391-CD30C7FB8B65}"/>
              </a:ext>
            </a:extLst>
          </p:cNvPr>
          <p:cNvPicPr>
            <a:picLocks noChangeAspect="1"/>
          </p:cNvPicPr>
          <p:nvPr/>
        </p:nvPicPr>
        <p:blipFill>
          <a:blip r:embed="rId6"/>
          <a:stretch>
            <a:fillRect/>
          </a:stretch>
        </p:blipFill>
        <p:spPr>
          <a:xfrm>
            <a:off x="8795094" y="1922258"/>
            <a:ext cx="2788846" cy="3264809"/>
          </a:xfrm>
          <a:prstGeom prst="rect">
            <a:avLst/>
          </a:prstGeom>
        </p:spPr>
      </p:pic>
      <p:pic>
        <p:nvPicPr>
          <p:cNvPr id="10" name="Imagen 9">
            <a:extLst>
              <a:ext uri="{FF2B5EF4-FFF2-40B4-BE49-F238E27FC236}">
                <a16:creationId xmlns:a16="http://schemas.microsoft.com/office/drawing/2014/main" id="{80701937-BBDB-436B-9021-32E915B2D028}"/>
              </a:ext>
            </a:extLst>
          </p:cNvPr>
          <p:cNvPicPr>
            <a:picLocks noChangeAspect="1"/>
          </p:cNvPicPr>
          <p:nvPr/>
        </p:nvPicPr>
        <p:blipFill>
          <a:blip r:embed="rId7"/>
          <a:stretch>
            <a:fillRect/>
          </a:stretch>
        </p:blipFill>
        <p:spPr>
          <a:xfrm>
            <a:off x="6717727" y="2032494"/>
            <a:ext cx="1457325" cy="1590675"/>
          </a:xfrm>
          <a:prstGeom prst="rect">
            <a:avLst/>
          </a:prstGeom>
        </p:spPr>
      </p:pic>
      <p:sp>
        <p:nvSpPr>
          <p:cNvPr id="15" name="Flecha: a la derecha 14">
            <a:extLst>
              <a:ext uri="{FF2B5EF4-FFF2-40B4-BE49-F238E27FC236}">
                <a16:creationId xmlns:a16="http://schemas.microsoft.com/office/drawing/2014/main" id="{5BA34A44-E943-4963-8EFE-02DF13AB416C}"/>
              </a:ext>
            </a:extLst>
          </p:cNvPr>
          <p:cNvSpPr/>
          <p:nvPr/>
        </p:nvSpPr>
        <p:spPr>
          <a:xfrm>
            <a:off x="6202185" y="2797192"/>
            <a:ext cx="411042" cy="1953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Flecha: a la derecha 15">
            <a:extLst>
              <a:ext uri="{FF2B5EF4-FFF2-40B4-BE49-F238E27FC236}">
                <a16:creationId xmlns:a16="http://schemas.microsoft.com/office/drawing/2014/main" id="{4CFD288D-B69F-43FF-BA85-FD70ED73F5C4}"/>
              </a:ext>
            </a:extLst>
          </p:cNvPr>
          <p:cNvSpPr/>
          <p:nvPr/>
        </p:nvSpPr>
        <p:spPr>
          <a:xfrm>
            <a:off x="8425872" y="2823035"/>
            <a:ext cx="411042" cy="1953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862796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a:solidFill>
                  <a:srgbClr val="FDE23D"/>
                </a:solidFill>
                <a:latin typeface="Encode Sans"/>
                <a:sym typeface="Encode Sans"/>
              </a:rPr>
              <a:t>Módulo 4 - Bases de datos</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727969" y="1882995"/>
            <a:ext cx="9768200" cy="4784329"/>
          </a:xfrm>
          <a:prstGeom prst="rect">
            <a:avLst/>
          </a:prstGeom>
          <a:noFill/>
          <a:ln>
            <a:noFill/>
          </a:ln>
        </p:spPr>
        <p:txBody>
          <a:bodyPr spcFirstLastPara="1" wrap="square" lIns="121900" tIns="121900" rIns="121900" bIns="121900" anchor="t" anchorCtr="0">
            <a:noAutofit/>
          </a:bodyPr>
          <a:lstStyle/>
          <a:p>
            <a:pPr marL="285750" indent="-285750">
              <a:buFont typeface="Arial" panose="020B0604020202020204" pitchFamily="34" charset="0"/>
              <a:buChar char="•"/>
            </a:pPr>
            <a:r>
              <a:rPr lang="es-ES" sz="1800" dirty="0">
                <a:effectLst/>
                <a:latin typeface="Encode Sans" panose="020B0604020202020204"/>
                <a:ea typeface="Calibri" panose="020F0502020204030204" pitchFamily="34" charset="0"/>
              </a:rPr>
              <a:t>https://dev.mysql.com/downloads/workbench/</a:t>
            </a:r>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3" name="Imagen 2">
            <a:extLst>
              <a:ext uri="{FF2B5EF4-FFF2-40B4-BE49-F238E27FC236}">
                <a16:creationId xmlns:a16="http://schemas.microsoft.com/office/drawing/2014/main" id="{87F004FC-C02E-4BFC-9F9A-2023E5BDFEEB}"/>
              </a:ext>
            </a:extLst>
          </p:cNvPr>
          <p:cNvPicPr>
            <a:picLocks noChangeAspect="1"/>
          </p:cNvPicPr>
          <p:nvPr/>
        </p:nvPicPr>
        <p:blipFill>
          <a:blip r:embed="rId5"/>
          <a:stretch>
            <a:fillRect/>
          </a:stretch>
        </p:blipFill>
        <p:spPr>
          <a:xfrm>
            <a:off x="715854" y="2264090"/>
            <a:ext cx="5357129" cy="4442497"/>
          </a:xfrm>
          <a:prstGeom prst="rect">
            <a:avLst/>
          </a:prstGeom>
        </p:spPr>
      </p:pic>
      <p:sp>
        <p:nvSpPr>
          <p:cNvPr id="4" name="CuadroTexto 3">
            <a:extLst>
              <a:ext uri="{FF2B5EF4-FFF2-40B4-BE49-F238E27FC236}">
                <a16:creationId xmlns:a16="http://schemas.microsoft.com/office/drawing/2014/main" id="{36CCFB9F-0D4B-44D3-98B3-18138C3854D7}"/>
              </a:ext>
            </a:extLst>
          </p:cNvPr>
          <p:cNvSpPr txBox="1"/>
          <p:nvPr/>
        </p:nvSpPr>
        <p:spPr>
          <a:xfrm>
            <a:off x="6897949" y="2539014"/>
            <a:ext cx="3249227" cy="1754326"/>
          </a:xfrm>
          <a:prstGeom prst="rect">
            <a:avLst/>
          </a:prstGeom>
          <a:noFill/>
        </p:spPr>
        <p:txBody>
          <a:bodyPr wrap="square" rtlCol="0">
            <a:spAutoFit/>
          </a:bodyPr>
          <a:lstStyle/>
          <a:p>
            <a:pPr algn="just"/>
            <a:r>
              <a:rPr lang="es-AR" b="1" dirty="0">
                <a:latin typeface="Calibri" panose="020F0502020204030204" pitchFamily="34" charset="0"/>
                <a:cs typeface="Calibri" panose="020F0502020204030204" pitchFamily="34" charset="0"/>
              </a:rPr>
              <a:t>MySQL </a:t>
            </a:r>
            <a:r>
              <a:rPr lang="es-AR" b="1" dirty="0" err="1">
                <a:latin typeface="Calibri" panose="020F0502020204030204" pitchFamily="34" charset="0"/>
                <a:cs typeface="Calibri" panose="020F0502020204030204" pitchFamily="34" charset="0"/>
              </a:rPr>
              <a:t>Workbench</a:t>
            </a:r>
            <a:r>
              <a:rPr lang="es-AR" b="1" dirty="0">
                <a:latin typeface="Calibri" panose="020F0502020204030204" pitchFamily="34" charset="0"/>
                <a:cs typeface="Calibri" panose="020F0502020204030204" pitchFamily="34" charset="0"/>
              </a:rPr>
              <a:t>:</a:t>
            </a:r>
          </a:p>
          <a:p>
            <a:pPr algn="just"/>
            <a:endParaRPr lang="es-AR" dirty="0"/>
          </a:p>
          <a:p>
            <a:pPr algn="just"/>
            <a:r>
              <a:rPr lang="es-AR" dirty="0"/>
              <a:t>Nos va a permitir trabajar gestionar la definición y el modelado de bases de datos de manera visual</a:t>
            </a:r>
          </a:p>
        </p:txBody>
      </p:sp>
    </p:spTree>
    <p:extLst>
      <p:ext uri="{BB962C8B-B14F-4D97-AF65-F5344CB8AC3E}">
        <p14:creationId xmlns:p14="http://schemas.microsoft.com/office/powerpoint/2010/main" val="24014784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5173</TotalTime>
  <Words>2664</Words>
  <Application>Microsoft Office PowerPoint</Application>
  <PresentationFormat>Panorámica</PresentationFormat>
  <Paragraphs>280</Paragraphs>
  <Slides>32</Slides>
  <Notes>32</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32</vt:i4>
      </vt:variant>
    </vt:vector>
  </HeadingPairs>
  <TitlesOfParts>
    <vt:vector size="43" baseType="lpstr">
      <vt:lpstr>Arial</vt:lpstr>
      <vt:lpstr>Calibri</vt:lpstr>
      <vt:lpstr>Encode Sans</vt:lpstr>
      <vt:lpstr>Inconsolata</vt:lpstr>
      <vt:lpstr>inherit</vt:lpstr>
      <vt:lpstr>Liberation Mono</vt:lpstr>
      <vt:lpstr>Monaco</vt:lpstr>
      <vt:lpstr>Open Sans</vt:lpstr>
      <vt:lpstr>Roboto</vt:lpstr>
      <vt:lpstr>Verdana</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Estrella Noemí Pujol</dc:creator>
  <cp:lastModifiedBy>Agustín Ernesto Lodola</cp:lastModifiedBy>
  <cp:revision>59</cp:revision>
  <dcterms:created xsi:type="dcterms:W3CDTF">2021-07-26T23:29:19Z</dcterms:created>
  <dcterms:modified xsi:type="dcterms:W3CDTF">2022-01-20T21:17:15Z</dcterms:modified>
</cp:coreProperties>
</file>