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6" r:id="rId2"/>
    <p:sldId id="311" r:id="rId3"/>
    <p:sldId id="304"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02"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21/2/2022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4397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033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1053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355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7349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8757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9720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3506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4899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246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049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9462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2393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645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5057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3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883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41"/>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7" name="Google Shape;17;p4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8" name="Google Shape;18;p4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51584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42"/>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21" name="Google Shape;21;p4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861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4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43"/>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5" name="Google Shape;25;p43"/>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4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03664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5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ferestrepoca.github.io/paradigmas-de-programacion/poo/poo_teoria/herencia" TargetMode="External"/><Relationship Id="rId5" Type="http://schemas.openxmlformats.org/officeDocument/2006/relationships/image" Target="../media/image1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B8B1"/>
        </a:solidFill>
        <a:effectLst/>
      </p:bgPr>
    </p:bg>
    <p:spTree>
      <p:nvGrpSpPr>
        <p:cNvPr id="1" name="Shape 84"/>
        <p:cNvGrpSpPr/>
        <p:nvPr/>
      </p:nvGrpSpPr>
      <p:grpSpPr>
        <a:xfrm>
          <a:off x="0" y="0"/>
          <a:ext cx="0" cy="0"/>
          <a:chOff x="0" y="0"/>
          <a:chExt cx="0" cy="0"/>
        </a:xfrm>
      </p:grpSpPr>
      <p:cxnSp>
        <p:nvCxnSpPr>
          <p:cNvPr id="87" name="Google Shape;87;p1"/>
          <p:cNvCxnSpPr/>
          <p:nvPr/>
        </p:nvCxnSpPr>
        <p:spPr>
          <a:xfrm rot="10800000">
            <a:off x="812947" y="3971151"/>
            <a:ext cx="2529200" cy="3200"/>
          </a:xfrm>
          <a:prstGeom prst="straightConnector1">
            <a:avLst/>
          </a:prstGeom>
          <a:noFill/>
          <a:ln w="9525" cap="flat" cmpd="sng">
            <a:solidFill>
              <a:srgbClr val="F2F2F2"/>
            </a:solidFill>
            <a:prstDash val="solid"/>
            <a:round/>
            <a:headEnd type="none" w="sm" len="sm"/>
            <a:tailEnd type="none" w="sm" len="sm"/>
          </a:ln>
        </p:spPr>
      </p:cxnSp>
      <p:sp>
        <p:nvSpPr>
          <p:cNvPr id="88" name="Google Shape;88;p1"/>
          <p:cNvSpPr txBox="1"/>
          <p:nvPr/>
        </p:nvSpPr>
        <p:spPr>
          <a:xfrm>
            <a:off x="770800" y="4060733"/>
            <a:ext cx="10650400" cy="1282400"/>
          </a:xfrm>
          <a:prstGeom prst="rect">
            <a:avLst/>
          </a:prstGeom>
          <a:noFill/>
          <a:ln>
            <a:noFill/>
          </a:ln>
        </p:spPr>
        <p:txBody>
          <a:bodyPr spcFirstLastPara="1" wrap="square" lIns="121900" tIns="120000" rIns="121900" bIns="0" anchor="t" anchorCtr="0">
            <a:noAutofit/>
          </a:bodyPr>
          <a:lstStyle/>
          <a:p>
            <a:pPr defTabSz="1219170">
              <a:buClr>
                <a:srgbClr val="000000"/>
              </a:buClr>
              <a:buSzPts val="1100"/>
            </a:pPr>
            <a:r>
              <a:rPr lang="es-AR" sz="1867" kern="0">
                <a:solidFill>
                  <a:srgbClr val="FFFFFF"/>
                </a:solidFill>
                <a:latin typeface="Roboto"/>
                <a:ea typeface="Roboto"/>
                <a:cs typeface="Roboto"/>
                <a:sym typeface="Roboto"/>
              </a:rPr>
              <a:t>2021</a:t>
            </a:r>
            <a:endParaRPr sz="1867" kern="0">
              <a:solidFill>
                <a:srgbClr val="FFFFFF"/>
              </a:solidFill>
              <a:latin typeface="Roboto"/>
              <a:ea typeface="Roboto"/>
              <a:cs typeface="Roboto"/>
              <a:sym typeface="Roboto"/>
            </a:endParaRPr>
          </a:p>
        </p:txBody>
      </p:sp>
      <p:pic>
        <p:nvPicPr>
          <p:cNvPr id="9" name="Imagen 8">
            <a:extLst>
              <a:ext uri="{FF2B5EF4-FFF2-40B4-BE49-F238E27FC236}">
                <a16:creationId xmlns:a16="http://schemas.microsoft.com/office/drawing/2014/main" id="{100431DE-592F-4B60-ADC0-078178FAFE77}"/>
              </a:ext>
            </a:extLst>
          </p:cNvPr>
          <p:cNvPicPr>
            <a:picLocks noChangeAspect="1"/>
          </p:cNvPicPr>
          <p:nvPr/>
        </p:nvPicPr>
        <p:blipFill>
          <a:blip r:embed="rId3"/>
          <a:stretch>
            <a:fillRect/>
          </a:stretch>
        </p:blipFill>
        <p:spPr>
          <a:xfrm>
            <a:off x="0" y="-382999"/>
            <a:ext cx="12192000" cy="7240999"/>
          </a:xfrm>
          <a:prstGeom prst="rect">
            <a:avLst/>
          </a:prstGeom>
        </p:spPr>
      </p:pic>
      <p:pic>
        <p:nvPicPr>
          <p:cNvPr id="14" name="Google Shape;86;p1">
            <a:extLst>
              <a:ext uri="{FF2B5EF4-FFF2-40B4-BE49-F238E27FC236}">
                <a16:creationId xmlns:a16="http://schemas.microsoft.com/office/drawing/2014/main" id="{D1C42E67-3D80-42A0-B821-78FA879DAF71}"/>
              </a:ext>
            </a:extLst>
          </p:cNvPr>
          <p:cNvPicPr preferRelativeResize="0"/>
          <p:nvPr/>
        </p:nvPicPr>
        <p:blipFill rotWithShape="1">
          <a:blip r:embed="rId4">
            <a:alphaModFix/>
          </a:blip>
          <a:srcRect/>
          <a:stretch/>
        </p:blipFill>
        <p:spPr>
          <a:xfrm>
            <a:off x="8696755" y="4911752"/>
            <a:ext cx="1900933" cy="657700"/>
          </a:xfrm>
          <a:prstGeom prst="rect">
            <a:avLst/>
          </a:prstGeom>
          <a:noFill/>
          <a:ln>
            <a:noFill/>
          </a:ln>
        </p:spPr>
      </p:pic>
      <p:pic>
        <p:nvPicPr>
          <p:cNvPr id="15" name="Google Shape;5922;g9aee52a20c_0_2718">
            <a:extLst>
              <a:ext uri="{FF2B5EF4-FFF2-40B4-BE49-F238E27FC236}">
                <a16:creationId xmlns:a16="http://schemas.microsoft.com/office/drawing/2014/main" id="{F0B26422-4461-4603-B7B2-574ED681DC7B}"/>
              </a:ext>
            </a:extLst>
          </p:cNvPr>
          <p:cNvPicPr preferRelativeResize="0"/>
          <p:nvPr/>
        </p:nvPicPr>
        <p:blipFill rotWithShape="1">
          <a:blip r:embed="rId5">
            <a:alphaModFix/>
          </a:blip>
          <a:srcRect r="50629"/>
          <a:stretch/>
        </p:blipFill>
        <p:spPr>
          <a:xfrm>
            <a:off x="6915518" y="4729489"/>
            <a:ext cx="1395837" cy="102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120739" y="1851014"/>
            <a:ext cx="5374539" cy="1193804"/>
          </a:xfrm>
          <a:prstGeom prst="rect">
            <a:avLst/>
          </a:prstGeom>
          <a:noFill/>
          <a:ln>
            <a:noFill/>
          </a:ln>
        </p:spPr>
        <p:txBody>
          <a:bodyPr spcFirstLastPara="1" wrap="square" lIns="121900" tIns="121900" rIns="121900" bIns="121900" anchor="ctr" anchorCtr="0">
            <a:noAutofit/>
          </a:bodyPr>
          <a:lstStyle/>
          <a:p>
            <a:r>
              <a:rPr lang="es-MX" sz="2400" b="1" dirty="0">
                <a:effectLst/>
                <a:latin typeface="Encode Sans" panose="020B0604020202020204"/>
                <a:ea typeface="Calibri" panose="020F0502020204030204" pitchFamily="34" charset="0"/>
              </a:rPr>
              <a:t>Instancia de una clase:</a:t>
            </a:r>
          </a:p>
          <a:p>
            <a:endParaRPr lang="es-MX" sz="2400" b="1" dirty="0">
              <a:effectLst/>
              <a:latin typeface="Encode Sans" panose="020B0604020202020204"/>
              <a:ea typeface="Calibri" panose="020F0502020204030204" pitchFamily="34" charset="0"/>
            </a:endParaRPr>
          </a:p>
          <a:p>
            <a:endParaRPr lang="es-MX" sz="2400" dirty="0">
              <a:latin typeface="Encode Sans" panose="020B0604020202020204"/>
              <a:ea typeface="Calibri" panose="020F0502020204030204" pitchFamily="34" charset="0"/>
            </a:endParaRPr>
          </a:p>
          <a:p>
            <a:r>
              <a:rPr lang="es-ES" b="1" dirty="0">
                <a:latin typeface="Encode Sans" panose="020B0604020202020204"/>
                <a:ea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12AC2C56-99A3-4961-9A70-257DBAE9E102}"/>
              </a:ext>
            </a:extLst>
          </p:cNvPr>
          <p:cNvPicPr>
            <a:picLocks noChangeAspect="1"/>
          </p:cNvPicPr>
          <p:nvPr/>
        </p:nvPicPr>
        <p:blipFill>
          <a:blip r:embed="rId5"/>
          <a:stretch>
            <a:fillRect/>
          </a:stretch>
        </p:blipFill>
        <p:spPr>
          <a:xfrm>
            <a:off x="0" y="3076367"/>
            <a:ext cx="12192000" cy="980759"/>
          </a:xfrm>
          <a:prstGeom prst="rect">
            <a:avLst/>
          </a:prstGeom>
        </p:spPr>
      </p:pic>
    </p:spTree>
    <p:extLst>
      <p:ext uri="{BB962C8B-B14F-4D97-AF65-F5344CB8AC3E}">
        <p14:creationId xmlns:p14="http://schemas.microsoft.com/office/powerpoint/2010/main" val="94351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269413" y="1749287"/>
            <a:ext cx="10677103" cy="900694"/>
          </a:xfrm>
          <a:prstGeom prst="rect">
            <a:avLst/>
          </a:prstGeom>
          <a:noFill/>
          <a:ln>
            <a:noFill/>
          </a:ln>
        </p:spPr>
        <p:txBody>
          <a:bodyPr spcFirstLastPara="1" wrap="square" lIns="121900" tIns="121900" rIns="121900" bIns="121900" anchor="ctr" anchorCtr="0">
            <a:noAutofit/>
          </a:bodyPr>
          <a:lstStyle/>
          <a:p>
            <a:r>
              <a:rPr lang="es-MX" sz="2400" b="1" dirty="0">
                <a:effectLst/>
                <a:latin typeface="Encode Sans" panose="020B0604020202020204"/>
                <a:ea typeface="Calibri" panose="020F0502020204030204" pitchFamily="34" charset="0"/>
              </a:rPr>
              <a:t>Tema: Java aspectos fundamentales</a:t>
            </a:r>
          </a:p>
          <a:p>
            <a:r>
              <a:rPr lang="es-ES" b="1" dirty="0">
                <a:latin typeface="Encode Sans" panose="020B0604020202020204"/>
                <a:ea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0FF5ECBC-0FC8-43BE-AD1E-0D4740F413BC}"/>
              </a:ext>
            </a:extLst>
          </p:cNvPr>
          <p:cNvPicPr>
            <a:picLocks noChangeAspect="1"/>
          </p:cNvPicPr>
          <p:nvPr/>
        </p:nvPicPr>
        <p:blipFill>
          <a:blip r:embed="rId5"/>
          <a:stretch>
            <a:fillRect/>
          </a:stretch>
        </p:blipFill>
        <p:spPr>
          <a:xfrm>
            <a:off x="7424845" y="1894261"/>
            <a:ext cx="4497742" cy="4804731"/>
          </a:xfrm>
          <a:prstGeom prst="rect">
            <a:avLst/>
          </a:prstGeom>
        </p:spPr>
      </p:pic>
      <p:sp>
        <p:nvSpPr>
          <p:cNvPr id="4" name="Rectángulo 3">
            <a:extLst>
              <a:ext uri="{FF2B5EF4-FFF2-40B4-BE49-F238E27FC236}">
                <a16:creationId xmlns:a16="http://schemas.microsoft.com/office/drawing/2014/main" id="{B28D0317-1AE5-40C2-A3FB-2276FF578057}"/>
              </a:ext>
            </a:extLst>
          </p:cNvPr>
          <p:cNvSpPr/>
          <p:nvPr/>
        </p:nvSpPr>
        <p:spPr>
          <a:xfrm>
            <a:off x="2974019" y="4639878"/>
            <a:ext cx="1995001" cy="650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Parámetros del </a:t>
            </a:r>
            <a:r>
              <a:rPr lang="es-AR" dirty="0" err="1"/>
              <a:t>contructor</a:t>
            </a:r>
            <a:endParaRPr lang="es-AR" dirty="0"/>
          </a:p>
        </p:txBody>
      </p:sp>
      <p:pic>
        <p:nvPicPr>
          <p:cNvPr id="9" name="Imagen 8">
            <a:extLst>
              <a:ext uri="{FF2B5EF4-FFF2-40B4-BE49-F238E27FC236}">
                <a16:creationId xmlns:a16="http://schemas.microsoft.com/office/drawing/2014/main" id="{D0567226-55B8-4834-AD87-9C5E15A6139E}"/>
              </a:ext>
            </a:extLst>
          </p:cNvPr>
          <p:cNvPicPr>
            <a:picLocks noChangeAspect="1"/>
          </p:cNvPicPr>
          <p:nvPr/>
        </p:nvPicPr>
        <p:blipFill>
          <a:blip r:embed="rId6"/>
          <a:stretch>
            <a:fillRect/>
          </a:stretch>
        </p:blipFill>
        <p:spPr>
          <a:xfrm>
            <a:off x="562027" y="5685389"/>
            <a:ext cx="4641100" cy="750541"/>
          </a:xfrm>
          <a:prstGeom prst="rect">
            <a:avLst/>
          </a:prstGeom>
        </p:spPr>
      </p:pic>
      <p:sp>
        <p:nvSpPr>
          <p:cNvPr id="14" name="Rectángulo 13">
            <a:extLst>
              <a:ext uri="{FF2B5EF4-FFF2-40B4-BE49-F238E27FC236}">
                <a16:creationId xmlns:a16="http://schemas.microsoft.com/office/drawing/2014/main" id="{7E723F06-5E7E-49D5-B84A-8B418694E58D}"/>
              </a:ext>
            </a:extLst>
          </p:cNvPr>
          <p:cNvSpPr/>
          <p:nvPr/>
        </p:nvSpPr>
        <p:spPr>
          <a:xfrm>
            <a:off x="5217331" y="4413231"/>
            <a:ext cx="1171853" cy="650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Métodos</a:t>
            </a:r>
          </a:p>
        </p:txBody>
      </p:sp>
      <p:cxnSp>
        <p:nvCxnSpPr>
          <p:cNvPr id="15" name="Conector recto de flecha 14">
            <a:extLst>
              <a:ext uri="{FF2B5EF4-FFF2-40B4-BE49-F238E27FC236}">
                <a16:creationId xmlns:a16="http://schemas.microsoft.com/office/drawing/2014/main" id="{D31A9754-3915-412A-963B-7CBB49BD0C40}"/>
              </a:ext>
            </a:extLst>
          </p:cNvPr>
          <p:cNvCxnSpPr/>
          <p:nvPr/>
        </p:nvCxnSpPr>
        <p:spPr>
          <a:xfrm>
            <a:off x="6412790" y="4738121"/>
            <a:ext cx="10120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ector recto de flecha 15">
            <a:extLst>
              <a:ext uri="{FF2B5EF4-FFF2-40B4-BE49-F238E27FC236}">
                <a16:creationId xmlns:a16="http://schemas.microsoft.com/office/drawing/2014/main" id="{F1B621DD-D173-4E8C-870F-E05645EB6726}"/>
              </a:ext>
            </a:extLst>
          </p:cNvPr>
          <p:cNvCxnSpPr>
            <a:cxnSpLocks/>
            <a:stCxn id="14" idx="3"/>
          </p:cNvCxnSpPr>
          <p:nvPr/>
        </p:nvCxnSpPr>
        <p:spPr>
          <a:xfrm>
            <a:off x="6389184" y="4738376"/>
            <a:ext cx="1012054" cy="10460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ángulo 19">
            <a:extLst>
              <a:ext uri="{FF2B5EF4-FFF2-40B4-BE49-F238E27FC236}">
                <a16:creationId xmlns:a16="http://schemas.microsoft.com/office/drawing/2014/main" id="{3CD1BF93-19BA-43FE-BE29-B3DE7C300571}"/>
              </a:ext>
            </a:extLst>
          </p:cNvPr>
          <p:cNvSpPr/>
          <p:nvPr/>
        </p:nvSpPr>
        <p:spPr>
          <a:xfrm>
            <a:off x="4962146" y="3347228"/>
            <a:ext cx="1418718" cy="650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Constructor</a:t>
            </a:r>
          </a:p>
        </p:txBody>
      </p:sp>
      <p:cxnSp>
        <p:nvCxnSpPr>
          <p:cNvPr id="21" name="Conector recto de flecha 20">
            <a:extLst>
              <a:ext uri="{FF2B5EF4-FFF2-40B4-BE49-F238E27FC236}">
                <a16:creationId xmlns:a16="http://schemas.microsoft.com/office/drawing/2014/main" id="{DE60126D-E351-491A-938A-AE77CE8B1572}"/>
              </a:ext>
            </a:extLst>
          </p:cNvPr>
          <p:cNvCxnSpPr>
            <a:cxnSpLocks/>
          </p:cNvCxnSpPr>
          <p:nvPr/>
        </p:nvCxnSpPr>
        <p:spPr>
          <a:xfrm flipV="1">
            <a:off x="6410318" y="3254957"/>
            <a:ext cx="1014526" cy="4429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ángulo 22">
            <a:extLst>
              <a:ext uri="{FF2B5EF4-FFF2-40B4-BE49-F238E27FC236}">
                <a16:creationId xmlns:a16="http://schemas.microsoft.com/office/drawing/2014/main" id="{3EED0FC0-A8C7-4A9C-B771-BA893937B52A}"/>
              </a:ext>
            </a:extLst>
          </p:cNvPr>
          <p:cNvSpPr/>
          <p:nvPr/>
        </p:nvSpPr>
        <p:spPr>
          <a:xfrm>
            <a:off x="928324" y="4064252"/>
            <a:ext cx="1418718" cy="650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Instancia</a:t>
            </a:r>
          </a:p>
        </p:txBody>
      </p:sp>
      <p:cxnSp>
        <p:nvCxnSpPr>
          <p:cNvPr id="24" name="Conector recto de flecha 23">
            <a:extLst>
              <a:ext uri="{FF2B5EF4-FFF2-40B4-BE49-F238E27FC236}">
                <a16:creationId xmlns:a16="http://schemas.microsoft.com/office/drawing/2014/main" id="{656DC18C-4BDD-4625-BF9D-C87124B5816A}"/>
              </a:ext>
            </a:extLst>
          </p:cNvPr>
          <p:cNvCxnSpPr>
            <a:cxnSpLocks/>
          </p:cNvCxnSpPr>
          <p:nvPr/>
        </p:nvCxnSpPr>
        <p:spPr>
          <a:xfrm>
            <a:off x="1637683" y="4737008"/>
            <a:ext cx="709359" cy="9483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Abrir llave 16">
            <a:extLst>
              <a:ext uri="{FF2B5EF4-FFF2-40B4-BE49-F238E27FC236}">
                <a16:creationId xmlns:a16="http://schemas.microsoft.com/office/drawing/2014/main" id="{A06E3CBA-A003-42D1-A0FB-4337A143A673}"/>
              </a:ext>
            </a:extLst>
          </p:cNvPr>
          <p:cNvSpPr/>
          <p:nvPr/>
        </p:nvSpPr>
        <p:spPr>
          <a:xfrm rot="5400000">
            <a:off x="3730619" y="4474227"/>
            <a:ext cx="298917" cy="1995001"/>
          </a:xfrm>
          <a:prstGeom prst="leftBrace">
            <a:avLst>
              <a:gd name="adj1" fmla="val 8333"/>
              <a:gd name="adj2" fmla="val 4911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27" name="Rectángulo 26">
            <a:extLst>
              <a:ext uri="{FF2B5EF4-FFF2-40B4-BE49-F238E27FC236}">
                <a16:creationId xmlns:a16="http://schemas.microsoft.com/office/drawing/2014/main" id="{517A1D8F-51FA-4D25-B668-9F5CD31B54FD}"/>
              </a:ext>
            </a:extLst>
          </p:cNvPr>
          <p:cNvSpPr/>
          <p:nvPr/>
        </p:nvSpPr>
        <p:spPr>
          <a:xfrm>
            <a:off x="5209011" y="2316597"/>
            <a:ext cx="1171853" cy="650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Atributos</a:t>
            </a:r>
          </a:p>
        </p:txBody>
      </p:sp>
      <p:cxnSp>
        <p:nvCxnSpPr>
          <p:cNvPr id="28" name="Conector recto de flecha 27">
            <a:extLst>
              <a:ext uri="{FF2B5EF4-FFF2-40B4-BE49-F238E27FC236}">
                <a16:creationId xmlns:a16="http://schemas.microsoft.com/office/drawing/2014/main" id="{5123464C-43B1-499A-8816-C4F9C9FBA750}"/>
              </a:ext>
            </a:extLst>
          </p:cNvPr>
          <p:cNvCxnSpPr>
            <a:cxnSpLocks/>
            <a:stCxn id="27" idx="3"/>
          </p:cNvCxnSpPr>
          <p:nvPr/>
        </p:nvCxnSpPr>
        <p:spPr>
          <a:xfrm>
            <a:off x="6380864" y="2641742"/>
            <a:ext cx="1085686" cy="8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940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0D9AA23F-46BA-47BC-944A-FBD054DFEC72}"/>
              </a:ext>
            </a:extLst>
          </p:cNvPr>
          <p:cNvPicPr>
            <a:picLocks noChangeAspect="1"/>
          </p:cNvPicPr>
          <p:nvPr/>
        </p:nvPicPr>
        <p:blipFill>
          <a:blip r:embed="rId5"/>
          <a:stretch>
            <a:fillRect/>
          </a:stretch>
        </p:blipFill>
        <p:spPr>
          <a:xfrm>
            <a:off x="562027" y="1862334"/>
            <a:ext cx="6419850" cy="4838700"/>
          </a:xfrm>
          <a:prstGeom prst="rect">
            <a:avLst/>
          </a:prstGeom>
        </p:spPr>
      </p:pic>
    </p:spTree>
    <p:extLst>
      <p:ext uri="{BB962C8B-B14F-4D97-AF65-F5344CB8AC3E}">
        <p14:creationId xmlns:p14="http://schemas.microsoft.com/office/powerpoint/2010/main" val="385736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16047" y="2090934"/>
            <a:ext cx="5374539" cy="785431"/>
          </a:xfrm>
          <a:prstGeom prst="rect">
            <a:avLst/>
          </a:prstGeom>
          <a:noFill/>
          <a:ln>
            <a:noFill/>
          </a:ln>
        </p:spPr>
        <p:txBody>
          <a:bodyPr spcFirstLastPara="1" wrap="square" lIns="121900" tIns="121900" rIns="121900" bIns="121900" anchor="ctr" anchorCtr="0">
            <a:noAutofit/>
          </a:bodyPr>
          <a:lstStyle/>
          <a:p>
            <a:r>
              <a:rPr lang="es-MX" sz="2400" b="1" dirty="0" err="1">
                <a:effectLst/>
                <a:latin typeface="Encode Sans" panose="020B0604020202020204"/>
                <a:ea typeface="Calibri" panose="020F0502020204030204" pitchFamily="34" charset="0"/>
              </a:rPr>
              <a:t>Digrama</a:t>
            </a:r>
            <a:r>
              <a:rPr lang="es-MX" sz="2400" b="1" dirty="0">
                <a:effectLst/>
                <a:latin typeface="Encode Sans" panose="020B0604020202020204"/>
                <a:ea typeface="Calibri" panose="020F0502020204030204" pitchFamily="34" charset="0"/>
              </a:rPr>
              <a:t> de Clases:</a:t>
            </a:r>
          </a:p>
          <a:p>
            <a:endParaRPr lang="es-MX" sz="2400" dirty="0">
              <a:latin typeface="Encode Sans" panose="020B0604020202020204"/>
              <a:ea typeface="Calibri" panose="020F0502020204030204" pitchFamily="34" charset="0"/>
            </a:endParaRPr>
          </a:p>
          <a:p>
            <a:r>
              <a:rPr lang="es-ES" b="1" dirty="0">
                <a:latin typeface="Encode Sans" panose="020B0604020202020204"/>
                <a:ea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A4AFA779-3DB5-4BB0-A0EA-03403624A0A3}"/>
              </a:ext>
            </a:extLst>
          </p:cNvPr>
          <p:cNvPicPr>
            <a:picLocks noChangeAspect="1"/>
          </p:cNvPicPr>
          <p:nvPr/>
        </p:nvPicPr>
        <p:blipFill>
          <a:blip r:embed="rId5"/>
          <a:stretch>
            <a:fillRect/>
          </a:stretch>
        </p:blipFill>
        <p:spPr>
          <a:xfrm>
            <a:off x="497298" y="2484932"/>
            <a:ext cx="5640131" cy="4221655"/>
          </a:xfrm>
          <a:prstGeom prst="rect">
            <a:avLst/>
          </a:prstGeom>
        </p:spPr>
      </p:pic>
      <p:sp>
        <p:nvSpPr>
          <p:cNvPr id="4" name="CuadroTexto 3">
            <a:extLst>
              <a:ext uri="{FF2B5EF4-FFF2-40B4-BE49-F238E27FC236}">
                <a16:creationId xmlns:a16="http://schemas.microsoft.com/office/drawing/2014/main" id="{34AF8F9D-4096-45AA-931C-62AAD20DE559}"/>
              </a:ext>
            </a:extLst>
          </p:cNvPr>
          <p:cNvSpPr txBox="1"/>
          <p:nvPr/>
        </p:nvSpPr>
        <p:spPr>
          <a:xfrm>
            <a:off x="7155402" y="2565647"/>
            <a:ext cx="3791114" cy="15050274"/>
          </a:xfrm>
          <a:prstGeom prst="rect">
            <a:avLst/>
          </a:prstGeom>
          <a:noFill/>
        </p:spPr>
        <p:txBody>
          <a:bodyPr wrap="square" rtlCol="0">
            <a:spAutoFit/>
          </a:bodyPr>
          <a:lstStyle/>
          <a:p>
            <a:r>
              <a:rPr lang="es-AR" b="1" dirty="0"/>
              <a:t>Interpretación:</a:t>
            </a:r>
          </a:p>
          <a:p>
            <a:endParaRPr lang="es-AR" dirty="0"/>
          </a:p>
          <a:p>
            <a:r>
              <a:rPr lang="es-AR" dirty="0"/>
              <a:t>1-Persona es la clase padre, todos descienden de esta clase.</a:t>
            </a:r>
          </a:p>
          <a:p>
            <a:endParaRPr lang="es-AR" dirty="0"/>
          </a:p>
          <a:p>
            <a:r>
              <a:rPr lang="es-AR" dirty="0"/>
              <a:t>2-</a:t>
            </a:r>
            <a:r>
              <a:rPr lang="es-ES" b="0" i="0" dirty="0">
                <a:solidFill>
                  <a:srgbClr val="000000"/>
                </a:solidFill>
                <a:effectLst/>
                <a:latin typeface="Roboto" panose="02000000000000000000" pitchFamily="2" charset="0"/>
              </a:rPr>
              <a:t>En los diagramas de clase, se tienen notaciones que son comunes dentro del lenguaje de modelado unificado (UML). Por ejemplo, la </a:t>
            </a:r>
            <a:r>
              <a:rPr lang="es-ES" b="0" i="0" u="none" strike="noStrike" dirty="0">
                <a:solidFill>
                  <a:srgbClr val="8C8C8C"/>
                </a:solidFill>
                <a:effectLst/>
                <a:latin typeface="Roboto" panose="02000000000000000000" pitchFamily="2" charset="0"/>
                <a:hlinkClick r:id="rId6"/>
              </a:rPr>
              <a:t>herencia</a:t>
            </a:r>
            <a:r>
              <a:rPr lang="es-ES" b="0" i="0" dirty="0">
                <a:solidFill>
                  <a:srgbClr val="000000"/>
                </a:solidFill>
                <a:effectLst/>
                <a:latin typeface="Roboto" panose="02000000000000000000" pitchFamily="2" charset="0"/>
              </a:rPr>
              <a:t> se dibuja mediante un triángulo donde su eje superior apunta a la clase padre. La visibilidad de los atributos que tiene la clases se denota con un + (público), - (protegido), # (protegido). La relación que tiene un objeto con otro se representa dependiendo de su categoría, una relación de asociación es una línea sencilla que une las dos clases vinculadas, una relación de agregación (existe una instancia de un objeto en una clase) se describe mediante un rombo vacío y una relación de composición(la existencia de una clase depende absolutamente de otra) se representa con un rombo relleno.</a:t>
            </a:r>
            <a:br>
              <a:rPr lang="es-ES" dirty="0"/>
            </a:br>
            <a:br>
              <a:rPr lang="es-ES" dirty="0"/>
            </a:br>
            <a:r>
              <a:rPr lang="es-ES" b="0" i="0" dirty="0">
                <a:solidFill>
                  <a:srgbClr val="000000"/>
                </a:solidFill>
                <a:effectLst/>
                <a:latin typeface="Roboto" panose="02000000000000000000" pitchFamily="2" charset="0"/>
              </a:rPr>
              <a:t>Para este ejemplo concretamente, la clase </a:t>
            </a:r>
            <a:r>
              <a:rPr lang="es-ES" b="0" i="1" dirty="0">
                <a:solidFill>
                  <a:srgbClr val="000000"/>
                </a:solidFill>
                <a:effectLst/>
                <a:latin typeface="Roboto" panose="02000000000000000000" pitchFamily="2" charset="0"/>
              </a:rPr>
              <a:t>Empleado</a:t>
            </a:r>
            <a:r>
              <a:rPr lang="es-ES" b="0" i="0" dirty="0">
                <a:solidFill>
                  <a:srgbClr val="000000"/>
                </a:solidFill>
                <a:effectLst/>
                <a:latin typeface="Roboto" panose="02000000000000000000" pitchFamily="2" charset="0"/>
              </a:rPr>
              <a:t> y la clase </a:t>
            </a:r>
            <a:r>
              <a:rPr lang="es-ES" b="0" i="1" dirty="0">
                <a:solidFill>
                  <a:srgbClr val="000000"/>
                </a:solidFill>
                <a:effectLst/>
                <a:latin typeface="Roboto" panose="02000000000000000000" pitchFamily="2" charset="0"/>
              </a:rPr>
              <a:t>Cliente</a:t>
            </a:r>
            <a:r>
              <a:rPr lang="es-ES" b="0" i="0" dirty="0">
                <a:solidFill>
                  <a:srgbClr val="000000"/>
                </a:solidFill>
                <a:effectLst/>
                <a:latin typeface="Roboto" panose="02000000000000000000" pitchFamily="2" charset="0"/>
              </a:rPr>
              <a:t> heredan de la clase </a:t>
            </a:r>
            <a:r>
              <a:rPr lang="es-ES" b="0" i="1" dirty="0">
                <a:solidFill>
                  <a:srgbClr val="000000"/>
                </a:solidFill>
                <a:effectLst/>
                <a:latin typeface="Roboto" panose="02000000000000000000" pitchFamily="2" charset="0"/>
              </a:rPr>
              <a:t>Persona</a:t>
            </a:r>
            <a:r>
              <a:rPr lang="es-ES" b="0" i="0" dirty="0">
                <a:solidFill>
                  <a:srgbClr val="000000"/>
                </a:solidFill>
                <a:effectLst/>
                <a:latin typeface="Roboto" panose="02000000000000000000" pitchFamily="2" charset="0"/>
              </a:rPr>
              <a:t>. Todos los atributos de las clases son privados, como se detalla en la clase </a:t>
            </a:r>
            <a:r>
              <a:rPr lang="es-ES" b="0" i="1" dirty="0">
                <a:solidFill>
                  <a:srgbClr val="000000"/>
                </a:solidFill>
                <a:effectLst/>
                <a:latin typeface="Roboto" panose="02000000000000000000" pitchFamily="2" charset="0"/>
              </a:rPr>
              <a:t>Persona</a:t>
            </a:r>
            <a:r>
              <a:rPr lang="es-ES" b="0" i="0" dirty="0">
                <a:solidFill>
                  <a:srgbClr val="000000"/>
                </a:solidFill>
                <a:effectLst/>
                <a:latin typeface="Roboto" panose="02000000000000000000" pitchFamily="2" charset="0"/>
              </a:rPr>
              <a:t> con el signo negativo antes de nombre y edad. Además, existe una relación de composición entre la clase </a:t>
            </a:r>
            <a:r>
              <a:rPr lang="es-ES" b="0" i="1" dirty="0">
                <a:solidFill>
                  <a:srgbClr val="000000"/>
                </a:solidFill>
                <a:effectLst/>
                <a:latin typeface="Roboto" panose="02000000000000000000" pitchFamily="2" charset="0"/>
              </a:rPr>
              <a:t>Empleado</a:t>
            </a:r>
            <a:r>
              <a:rPr lang="es-ES" b="0" i="0" dirty="0">
                <a:solidFill>
                  <a:srgbClr val="000000"/>
                </a:solidFill>
                <a:effectLst/>
                <a:latin typeface="Roboto" panose="02000000000000000000" pitchFamily="2" charset="0"/>
              </a:rPr>
              <a:t> y la clase </a:t>
            </a:r>
            <a:r>
              <a:rPr lang="es-ES" b="0" i="1" dirty="0">
                <a:solidFill>
                  <a:srgbClr val="000000"/>
                </a:solidFill>
                <a:effectLst/>
                <a:latin typeface="Roboto" panose="02000000000000000000" pitchFamily="2" charset="0"/>
              </a:rPr>
              <a:t>Empresa</a:t>
            </a:r>
            <a:r>
              <a:rPr lang="es-ES" b="0" i="0" dirty="0">
                <a:solidFill>
                  <a:srgbClr val="000000"/>
                </a:solidFill>
                <a:effectLst/>
                <a:latin typeface="Roboto" panose="02000000000000000000" pitchFamily="2" charset="0"/>
              </a:rPr>
              <a:t>, es decir, si un objeto </a:t>
            </a:r>
            <a:r>
              <a:rPr lang="es-ES" b="0" i="1" dirty="0">
                <a:solidFill>
                  <a:srgbClr val="000000"/>
                </a:solidFill>
                <a:effectLst/>
                <a:latin typeface="Roboto" panose="02000000000000000000" pitchFamily="2" charset="0"/>
              </a:rPr>
              <a:t>Empresa</a:t>
            </a:r>
            <a:r>
              <a:rPr lang="es-ES" b="0" i="0" dirty="0">
                <a:solidFill>
                  <a:srgbClr val="000000"/>
                </a:solidFill>
                <a:effectLst/>
                <a:latin typeface="Roboto" panose="02000000000000000000" pitchFamily="2" charset="0"/>
              </a:rPr>
              <a:t> deja de existir, la clase </a:t>
            </a:r>
            <a:r>
              <a:rPr lang="es-ES" b="0" i="1" dirty="0">
                <a:solidFill>
                  <a:srgbClr val="000000"/>
                </a:solidFill>
                <a:effectLst/>
                <a:latin typeface="Roboto" panose="02000000000000000000" pitchFamily="2" charset="0"/>
              </a:rPr>
              <a:t>Empleado</a:t>
            </a:r>
            <a:r>
              <a:rPr lang="es-ES" b="0" i="0" dirty="0">
                <a:solidFill>
                  <a:srgbClr val="000000"/>
                </a:solidFill>
                <a:effectLst/>
                <a:latin typeface="Roboto" panose="02000000000000000000" pitchFamily="2" charset="0"/>
              </a:rPr>
              <a:t> también va a dejar de existir</a:t>
            </a:r>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p:txBody>
      </p:sp>
    </p:spTree>
    <p:extLst>
      <p:ext uri="{BB962C8B-B14F-4D97-AF65-F5344CB8AC3E}">
        <p14:creationId xmlns:p14="http://schemas.microsoft.com/office/powerpoint/2010/main" val="363117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562027" y="1922258"/>
            <a:ext cx="5403767" cy="4784329"/>
          </a:xfrm>
          <a:prstGeom prst="rect">
            <a:avLst/>
          </a:prstGeom>
          <a:noFill/>
          <a:ln>
            <a:noFill/>
          </a:ln>
        </p:spPr>
        <p:txBody>
          <a:bodyPr spcFirstLastPara="1" wrap="square" lIns="121900" tIns="121900" rIns="121900" bIns="121900" anchor="ctr" anchorCtr="0">
            <a:noAutofit/>
          </a:bodyPr>
          <a:lstStyle/>
          <a:p>
            <a:r>
              <a:rPr lang="es-MX" sz="2400" b="1" dirty="0">
                <a:effectLst/>
                <a:latin typeface="Encode Sans" panose="020B0604020202020204"/>
                <a:ea typeface="Calibri" panose="020F0502020204030204" pitchFamily="34" charset="0"/>
              </a:rPr>
              <a:t>Tema: Java aspectos fundamentales</a:t>
            </a:r>
          </a:p>
          <a:p>
            <a:endParaRPr lang="es-MX" sz="2400" b="1" dirty="0">
              <a:latin typeface="Encode Sans" panose="020B0604020202020204"/>
              <a:ea typeface="Calibri" panose="020F0502020204030204" pitchFamily="34" charset="0"/>
            </a:endParaRPr>
          </a:p>
          <a:p>
            <a:r>
              <a:rPr lang="es-ES" sz="2400" b="1" i="0" dirty="0">
                <a:solidFill>
                  <a:srgbClr val="000000"/>
                </a:solidFill>
                <a:effectLst/>
                <a:latin typeface="Roboto" panose="02000000000000000000" pitchFamily="2" charset="0"/>
              </a:rPr>
              <a:t>Mensaje</a:t>
            </a:r>
            <a:br>
              <a:rPr lang="es-ES" sz="2400" dirty="0"/>
            </a:br>
            <a:br>
              <a:rPr lang="es-ES" sz="2400" dirty="0"/>
            </a:br>
            <a:r>
              <a:rPr lang="es-ES" sz="2400" b="0" i="0" dirty="0">
                <a:solidFill>
                  <a:srgbClr val="000000"/>
                </a:solidFill>
                <a:effectLst/>
                <a:latin typeface="Roboto" panose="02000000000000000000" pitchFamily="2" charset="0"/>
              </a:rPr>
              <a:t>Un mensaje es una comunicación dirigida desde un objeto A ordenando a otro objeto B que ejecute uno de sus métodos con ciertos parámetros asociados al evento que lo generó.</a:t>
            </a:r>
            <a:br>
              <a:rPr lang="es-ES" sz="2400" dirty="0"/>
            </a:br>
            <a:r>
              <a:rPr lang="es-ES" sz="2400" b="0" i="0" dirty="0">
                <a:solidFill>
                  <a:srgbClr val="000000"/>
                </a:solidFill>
                <a:effectLst/>
                <a:latin typeface="Roboto" panose="02000000000000000000" pitchFamily="2" charset="0"/>
              </a:rPr>
              <a:t>Los mensaje son los que permiten la comunicación entre objetos.</a:t>
            </a:r>
            <a:br>
              <a:rPr lang="es-ES" sz="2400" dirty="0"/>
            </a:br>
            <a:r>
              <a:rPr lang="es-ES" sz="2400" b="0" i="0" dirty="0">
                <a:solidFill>
                  <a:srgbClr val="000000"/>
                </a:solidFill>
                <a:effectLst/>
                <a:latin typeface="Roboto" panose="02000000000000000000" pitchFamily="2" charset="0"/>
              </a:rPr>
              <a:t>Ejemplo:</a:t>
            </a:r>
            <a:endParaRPr lang="es-MX" sz="2400" b="1" dirty="0">
              <a:effectLst/>
              <a:latin typeface="Encode Sans" panose="020B0604020202020204"/>
              <a:ea typeface="Calibri" panose="020F0502020204030204" pitchFamily="34" charset="0"/>
            </a:endParaRPr>
          </a:p>
          <a:p>
            <a:endParaRPr lang="es-MX" sz="2400" dirty="0">
              <a:latin typeface="Encode Sans" panose="020B0604020202020204"/>
              <a:ea typeface="Calibri" panose="020F0502020204030204" pitchFamily="34" charset="0"/>
            </a:endParaRPr>
          </a:p>
          <a:p>
            <a:r>
              <a:rPr lang="es-ES" b="1" dirty="0">
                <a:latin typeface="Encode Sans" panose="020B0604020202020204"/>
                <a:ea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C7C3CE5B-AAF7-4E56-B13A-A70D52ABA7B4}"/>
              </a:ext>
            </a:extLst>
          </p:cNvPr>
          <p:cNvPicPr>
            <a:picLocks noChangeAspect="1"/>
          </p:cNvPicPr>
          <p:nvPr/>
        </p:nvPicPr>
        <p:blipFill>
          <a:blip r:embed="rId5"/>
          <a:stretch>
            <a:fillRect/>
          </a:stretch>
        </p:blipFill>
        <p:spPr>
          <a:xfrm>
            <a:off x="5897750" y="2761726"/>
            <a:ext cx="6169268" cy="3105392"/>
          </a:xfrm>
          <a:prstGeom prst="rect">
            <a:avLst/>
          </a:prstGeom>
        </p:spPr>
      </p:pic>
    </p:spTree>
    <p:extLst>
      <p:ext uri="{BB962C8B-B14F-4D97-AF65-F5344CB8AC3E}">
        <p14:creationId xmlns:p14="http://schemas.microsoft.com/office/powerpoint/2010/main" val="3958409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26128" y="1351722"/>
            <a:ext cx="11157811" cy="5354865"/>
          </a:xfrm>
          <a:prstGeom prst="rect">
            <a:avLst/>
          </a:prstGeom>
          <a:noFill/>
          <a:ln>
            <a:noFill/>
          </a:ln>
        </p:spPr>
        <p:txBody>
          <a:bodyPr spcFirstLastPara="1" wrap="square" lIns="121900" tIns="121900" rIns="121900" bIns="121900" anchor="ctr" anchorCtr="0">
            <a:noAutofit/>
          </a:bodyPr>
          <a:lstStyle/>
          <a:p>
            <a:r>
              <a:rPr lang="es-ES" sz="2400" b="1" dirty="0"/>
              <a:t>SOBRECARGA DE MÉTODOS</a:t>
            </a:r>
          </a:p>
          <a:p>
            <a:endParaRPr lang="es-MX" sz="2400"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ES" sz="2000" dirty="0"/>
              <a:t>La sobrecarga es definir dos o más métodos con el mismo nombre, pero con parámetros diferentes por cantidad o tipo. El objetivo de la sobrecarga es reducir el número de identificadores distintos para una misma acción pero con matices que la diferencian. La sobrecarga se puede realizar tanto en métodos generales, como en constructores. La sobrecarga es un polimorfismo estático, ya que es el compilador quien resuelve el conflicto del método a referenciar. Si definimos un constructor con parámetros, el constructor sin parámetros deja de estar disponible; así que, si nos interesa, se debe definir para su utilización. </a:t>
            </a:r>
          </a:p>
          <a:p>
            <a:pPr marL="285750" indent="-285750">
              <a:buFont typeface="Arial" panose="020B0604020202020204" pitchFamily="34" charset="0"/>
              <a:buChar char="•"/>
            </a:pPr>
            <a:r>
              <a:rPr lang="es-ES" sz="2000" dirty="0"/>
              <a:t>Como ejemplo añadimos sobrecarga a los constructores de la clase Punto: </a:t>
            </a:r>
          </a:p>
          <a:p>
            <a:endParaRPr lang="es-ES" sz="2000" dirty="0"/>
          </a:p>
          <a:p>
            <a:r>
              <a:rPr lang="es-ES" sz="2000" dirty="0"/>
              <a:t>	</a:t>
            </a:r>
            <a:r>
              <a:rPr lang="es-ES" sz="2000" dirty="0" err="1"/>
              <a:t>public</a:t>
            </a:r>
            <a:r>
              <a:rPr lang="es-ES" sz="2000" dirty="0"/>
              <a:t> </a:t>
            </a:r>
            <a:r>
              <a:rPr lang="es-ES" sz="2000" dirty="0" err="1"/>
              <a:t>class</a:t>
            </a:r>
            <a:r>
              <a:rPr lang="es-ES" sz="2000" dirty="0"/>
              <a:t> Punto{ </a:t>
            </a:r>
          </a:p>
          <a:p>
            <a:r>
              <a:rPr lang="es-ES" sz="2000" dirty="0"/>
              <a:t>		</a:t>
            </a:r>
            <a:r>
              <a:rPr lang="es-ES" sz="2000" dirty="0" err="1"/>
              <a:t>private</a:t>
            </a:r>
            <a:r>
              <a:rPr lang="es-ES" sz="2000" dirty="0"/>
              <a:t> </a:t>
            </a:r>
            <a:r>
              <a:rPr lang="es-ES" sz="2000" dirty="0" err="1"/>
              <a:t>int</a:t>
            </a:r>
            <a:r>
              <a:rPr lang="es-ES" sz="2000" dirty="0"/>
              <a:t> </a:t>
            </a:r>
            <a:r>
              <a:rPr lang="es-ES" sz="2000" dirty="0" err="1"/>
              <a:t>x,y</a:t>
            </a:r>
            <a:r>
              <a:rPr lang="es-ES" sz="2000" dirty="0"/>
              <a:t>; </a:t>
            </a:r>
          </a:p>
          <a:p>
            <a:r>
              <a:rPr lang="es-ES" sz="2000" dirty="0"/>
              <a:t>		</a:t>
            </a:r>
            <a:r>
              <a:rPr lang="es-ES" sz="2000" dirty="0" err="1"/>
              <a:t>public</a:t>
            </a:r>
            <a:r>
              <a:rPr lang="es-ES" sz="2000" dirty="0"/>
              <a:t> Punto(</a:t>
            </a:r>
            <a:r>
              <a:rPr lang="es-ES" sz="2000" dirty="0" err="1"/>
              <a:t>int</a:t>
            </a:r>
            <a:r>
              <a:rPr lang="es-ES" sz="2000" dirty="0"/>
              <a:t> x, </a:t>
            </a:r>
            <a:r>
              <a:rPr lang="es-ES" sz="2000" dirty="0" err="1"/>
              <a:t>int</a:t>
            </a:r>
            <a:r>
              <a:rPr lang="es-ES" sz="2000" dirty="0"/>
              <a:t> y){}</a:t>
            </a:r>
          </a:p>
          <a:p>
            <a:r>
              <a:rPr lang="es-ES" sz="2000" dirty="0"/>
              <a:t>		</a:t>
            </a:r>
            <a:r>
              <a:rPr lang="es-ES" sz="2000" dirty="0" err="1"/>
              <a:t>public</a:t>
            </a:r>
            <a:r>
              <a:rPr lang="es-ES" sz="2000" dirty="0"/>
              <a:t> Punto(</a:t>
            </a:r>
            <a:r>
              <a:rPr lang="es-ES" sz="2000" dirty="0" err="1"/>
              <a:t>int</a:t>
            </a:r>
            <a:r>
              <a:rPr lang="es-ES" sz="2000" dirty="0"/>
              <a:t> </a:t>
            </a:r>
            <a:r>
              <a:rPr lang="es-ES" sz="2000" dirty="0" err="1"/>
              <a:t>xy</a:t>
            </a:r>
            <a:r>
              <a:rPr lang="es-ES" sz="2000" dirty="0"/>
              <a:t>){} </a:t>
            </a:r>
          </a:p>
          <a:p>
            <a:r>
              <a:rPr lang="es-ES" sz="2000" dirty="0"/>
              <a:t>		</a:t>
            </a:r>
            <a:r>
              <a:rPr lang="es-ES" sz="2000" dirty="0" err="1"/>
              <a:t>public</a:t>
            </a:r>
            <a:r>
              <a:rPr lang="es-ES" sz="2000" dirty="0"/>
              <a:t> Punto(){} ... </a:t>
            </a:r>
          </a:p>
          <a:p>
            <a:r>
              <a:rPr lang="es-ES" sz="2000" dirty="0"/>
              <a:t>	} </a:t>
            </a:r>
            <a:r>
              <a:rPr lang="es-ES" b="1" dirty="0">
                <a:latin typeface="Encode Sans" panose="020B0604020202020204"/>
                <a:ea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346242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142043" y="1658401"/>
            <a:ext cx="11519754" cy="4784329"/>
          </a:xfrm>
          <a:prstGeom prst="rect">
            <a:avLst/>
          </a:prstGeom>
          <a:noFill/>
          <a:ln>
            <a:noFill/>
          </a:ln>
        </p:spPr>
        <p:txBody>
          <a:bodyPr spcFirstLastPara="1" wrap="square" lIns="121900" tIns="121900" rIns="121900" bIns="121900" anchor="t" anchorCtr="0">
            <a:noAutofit/>
          </a:bodyPr>
          <a:lstStyle/>
          <a:p>
            <a:r>
              <a:rPr lang="es-ES" sz="2400" b="1" i="0" dirty="0">
                <a:solidFill>
                  <a:srgbClr val="000000"/>
                </a:solidFill>
                <a:effectLst/>
                <a:latin typeface="Roboto" panose="02000000000000000000" pitchFamily="2" charset="0"/>
              </a:rPr>
              <a:t>Atributos estáticos</a:t>
            </a:r>
            <a:br>
              <a:rPr lang="es-ES" sz="2400" dirty="0"/>
            </a:br>
            <a:r>
              <a:rPr lang="es-ES" sz="2400" b="0" i="0" dirty="0">
                <a:solidFill>
                  <a:srgbClr val="000000"/>
                </a:solidFill>
                <a:effectLst/>
                <a:latin typeface="Roboto" panose="02000000000000000000" pitchFamily="2" charset="0"/>
              </a:rPr>
              <a:t>Son atributos inherentes a la clase en sí y no a una instancia de esta.</a:t>
            </a:r>
          </a:p>
          <a:p>
            <a:endParaRPr lang="es-MX" sz="2400" dirty="0">
              <a:latin typeface="Encode Sans" panose="020B0604020202020204"/>
              <a:ea typeface="Calibri" panose="020F0502020204030204" pitchFamily="34" charset="0"/>
            </a:endParaRPr>
          </a:p>
          <a:p>
            <a:r>
              <a:rPr lang="es-ES" b="1" dirty="0">
                <a:latin typeface="Encode Sans" panose="020B0604020202020204"/>
                <a:ea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BC5403E6-1FE3-491A-9A31-A493A5778A05}"/>
              </a:ext>
            </a:extLst>
          </p:cNvPr>
          <p:cNvPicPr>
            <a:picLocks noChangeAspect="1"/>
          </p:cNvPicPr>
          <p:nvPr/>
        </p:nvPicPr>
        <p:blipFill>
          <a:blip r:embed="rId5"/>
          <a:stretch>
            <a:fillRect/>
          </a:stretch>
        </p:blipFill>
        <p:spPr>
          <a:xfrm>
            <a:off x="317138" y="2632013"/>
            <a:ext cx="5021876" cy="2398437"/>
          </a:xfrm>
          <a:prstGeom prst="rect">
            <a:avLst/>
          </a:prstGeom>
        </p:spPr>
      </p:pic>
      <p:sp>
        <p:nvSpPr>
          <p:cNvPr id="4" name="CuadroTexto 3">
            <a:extLst>
              <a:ext uri="{FF2B5EF4-FFF2-40B4-BE49-F238E27FC236}">
                <a16:creationId xmlns:a16="http://schemas.microsoft.com/office/drawing/2014/main" id="{4C655A7B-380E-4184-A6F8-CC01943B59BB}"/>
              </a:ext>
            </a:extLst>
          </p:cNvPr>
          <p:cNvSpPr txBox="1"/>
          <p:nvPr/>
        </p:nvSpPr>
        <p:spPr>
          <a:xfrm>
            <a:off x="7288917" y="3191458"/>
            <a:ext cx="3533312" cy="2862322"/>
          </a:xfrm>
          <a:prstGeom prst="rect">
            <a:avLst/>
          </a:prstGeom>
          <a:noFill/>
        </p:spPr>
        <p:txBody>
          <a:bodyPr wrap="square" rtlCol="0">
            <a:spAutoFit/>
          </a:bodyPr>
          <a:lstStyle/>
          <a:p>
            <a:r>
              <a:rPr lang="es-ES" b="0" i="0" dirty="0">
                <a:solidFill>
                  <a:srgbClr val="000000"/>
                </a:solidFill>
                <a:effectLst/>
                <a:latin typeface="Roboto" panose="02000000000000000000" pitchFamily="2" charset="0"/>
              </a:rPr>
              <a:t>Este atributo, como se puede observar, incrementa su valor en </a:t>
            </a:r>
            <a:r>
              <a:rPr lang="es-ES" b="1" i="0" dirty="0">
                <a:solidFill>
                  <a:srgbClr val="000000"/>
                </a:solidFill>
                <a:effectLst/>
                <a:latin typeface="Roboto" panose="02000000000000000000" pitchFamily="2" charset="0"/>
              </a:rPr>
              <a:t>1</a:t>
            </a:r>
            <a:r>
              <a:rPr lang="es-ES" b="0" i="0" dirty="0">
                <a:solidFill>
                  <a:srgbClr val="000000"/>
                </a:solidFill>
                <a:effectLst/>
                <a:latin typeface="Roboto" panose="02000000000000000000" pitchFamily="2" charset="0"/>
              </a:rPr>
              <a:t> cada vez que se crea una instancia de esta clase, este atributo, como ya se mencionó, pertenece a la clase y no al objeto, así que el número de estudiantes será de la clase </a:t>
            </a:r>
            <a:r>
              <a:rPr lang="es-ES" b="0" i="1" dirty="0">
                <a:solidFill>
                  <a:srgbClr val="000000"/>
                </a:solidFill>
                <a:effectLst/>
                <a:latin typeface="Roboto" panose="02000000000000000000" pitchFamily="2" charset="0"/>
              </a:rPr>
              <a:t>Estudiante</a:t>
            </a:r>
            <a:r>
              <a:rPr lang="es-ES" b="0" i="0" dirty="0">
                <a:solidFill>
                  <a:srgbClr val="000000"/>
                </a:solidFill>
                <a:effectLst/>
                <a:latin typeface="Roboto" panose="02000000000000000000" pitchFamily="2" charset="0"/>
              </a:rPr>
              <a:t> y no del objeto instanciado de esta.</a:t>
            </a:r>
            <a:endParaRPr lang="es-AR" dirty="0"/>
          </a:p>
        </p:txBody>
      </p:sp>
      <p:pic>
        <p:nvPicPr>
          <p:cNvPr id="7" name="Imagen 6">
            <a:extLst>
              <a:ext uri="{FF2B5EF4-FFF2-40B4-BE49-F238E27FC236}">
                <a16:creationId xmlns:a16="http://schemas.microsoft.com/office/drawing/2014/main" id="{3E4640F9-38BB-4C00-B384-A389CCC2EF63}"/>
              </a:ext>
            </a:extLst>
          </p:cNvPr>
          <p:cNvPicPr>
            <a:picLocks noChangeAspect="1"/>
          </p:cNvPicPr>
          <p:nvPr/>
        </p:nvPicPr>
        <p:blipFill>
          <a:blip r:embed="rId6"/>
          <a:stretch>
            <a:fillRect/>
          </a:stretch>
        </p:blipFill>
        <p:spPr>
          <a:xfrm>
            <a:off x="318183" y="5249561"/>
            <a:ext cx="6379740" cy="1608439"/>
          </a:xfrm>
          <a:prstGeom prst="rect">
            <a:avLst/>
          </a:prstGeom>
        </p:spPr>
      </p:pic>
    </p:spTree>
    <p:extLst>
      <p:ext uri="{BB962C8B-B14F-4D97-AF65-F5344CB8AC3E}">
        <p14:creationId xmlns:p14="http://schemas.microsoft.com/office/powerpoint/2010/main" val="1981329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61639" y="1624614"/>
            <a:ext cx="8682361" cy="5081973"/>
          </a:xfrm>
          <a:prstGeom prst="rect">
            <a:avLst/>
          </a:prstGeom>
          <a:noFill/>
          <a:ln>
            <a:noFill/>
          </a:ln>
        </p:spPr>
        <p:txBody>
          <a:bodyPr spcFirstLastPara="1" wrap="square" lIns="121900" tIns="121900" rIns="121900" bIns="121900" anchor="t" anchorCtr="0">
            <a:noAutofit/>
          </a:bodyPr>
          <a:lstStyle/>
          <a:p>
            <a:r>
              <a:rPr lang="es-MX" sz="2400" b="1" dirty="0">
                <a:effectLst/>
                <a:latin typeface="Encode Sans" panose="020B0604020202020204"/>
                <a:ea typeface="Calibri" panose="020F0502020204030204" pitchFamily="34" charset="0"/>
              </a:rPr>
              <a:t>Tema: Java aspectos fundamentales</a:t>
            </a:r>
          </a:p>
          <a:p>
            <a:r>
              <a:rPr lang="es-ES" b="1" dirty="0">
                <a:latin typeface="Encode Sans" panose="020B0604020202020204"/>
                <a:ea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DB90C0A2-8175-48C4-9BD5-0E55C414DF01}"/>
              </a:ext>
            </a:extLst>
          </p:cNvPr>
          <p:cNvPicPr>
            <a:picLocks noChangeAspect="1"/>
          </p:cNvPicPr>
          <p:nvPr/>
        </p:nvPicPr>
        <p:blipFill>
          <a:blip r:embed="rId5"/>
          <a:stretch>
            <a:fillRect/>
          </a:stretch>
        </p:blipFill>
        <p:spPr>
          <a:xfrm>
            <a:off x="562027" y="2133211"/>
            <a:ext cx="6927912" cy="4431826"/>
          </a:xfrm>
          <a:prstGeom prst="rect">
            <a:avLst/>
          </a:prstGeom>
        </p:spPr>
      </p:pic>
      <p:sp>
        <p:nvSpPr>
          <p:cNvPr id="4" name="CuadroTexto 3">
            <a:extLst>
              <a:ext uri="{FF2B5EF4-FFF2-40B4-BE49-F238E27FC236}">
                <a16:creationId xmlns:a16="http://schemas.microsoft.com/office/drawing/2014/main" id="{0F78688B-4937-47D5-A142-9BB4B474AEAB}"/>
              </a:ext>
            </a:extLst>
          </p:cNvPr>
          <p:cNvSpPr txBox="1"/>
          <p:nvPr/>
        </p:nvSpPr>
        <p:spPr>
          <a:xfrm>
            <a:off x="7883371" y="2388093"/>
            <a:ext cx="3559946" cy="369332"/>
          </a:xfrm>
          <a:prstGeom prst="rect">
            <a:avLst/>
          </a:prstGeom>
          <a:noFill/>
        </p:spPr>
        <p:txBody>
          <a:bodyPr wrap="square" rtlCol="0">
            <a:spAutoFit/>
          </a:bodyPr>
          <a:lstStyle/>
          <a:p>
            <a:endParaRPr lang="es-AR" dirty="0"/>
          </a:p>
        </p:txBody>
      </p:sp>
    </p:spTree>
    <p:extLst>
      <p:ext uri="{BB962C8B-B14F-4D97-AF65-F5344CB8AC3E}">
        <p14:creationId xmlns:p14="http://schemas.microsoft.com/office/powerpoint/2010/main" val="1169127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a:solidFill>
                  <a:srgbClr val="FADA54"/>
                </a:solidFill>
                <a:latin typeface="Encode Sans"/>
                <a:ea typeface="Encode Sans"/>
                <a:cs typeface="Encode Sans"/>
                <a:sym typeface="Encode Sans"/>
              </a:rPr>
              <a:t>Muchas gracias.</a:t>
            </a:r>
            <a:endParaRPr sz="5333" b="1" kern="0" dirty="0">
              <a:solidFill>
                <a:srgbClr val="FADA54"/>
              </a:solidFill>
              <a:latin typeface="Encode Sans"/>
              <a:ea typeface="Encode Sans"/>
              <a:cs typeface="Encode Sans"/>
              <a:sym typeface="Encode Sans"/>
            </a:endParaRPr>
          </a:p>
        </p:txBody>
      </p:sp>
      <p:pic>
        <p:nvPicPr>
          <p:cNvPr id="138" name="Google Shape;138;p31"/>
          <p:cNvPicPr preferRelativeResize="0"/>
          <p:nvPr/>
        </p:nvPicPr>
        <p:blipFill rotWithShape="1">
          <a:blip r:embed="rId3">
            <a:alphaModFix/>
          </a:blip>
          <a:srcRect/>
          <a:stretch/>
        </p:blipFill>
        <p:spPr>
          <a:xfrm>
            <a:off x="959328" y="5559934"/>
            <a:ext cx="1900933" cy="657700"/>
          </a:xfrm>
          <a:prstGeom prst="rect">
            <a:avLst/>
          </a:prstGeom>
          <a:noFill/>
          <a:ln>
            <a:noFill/>
          </a:ln>
        </p:spPr>
      </p:pic>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pic>
        <p:nvPicPr>
          <p:cNvPr id="5" name="Google Shape;5922;g9aee52a20c_0_2718">
            <a:extLst>
              <a:ext uri="{FF2B5EF4-FFF2-40B4-BE49-F238E27FC236}">
                <a16:creationId xmlns:a16="http://schemas.microsoft.com/office/drawing/2014/main" id="{13F6A18E-B133-4E58-B129-57E6DEA9FE5D}"/>
              </a:ext>
            </a:extLst>
          </p:cNvPr>
          <p:cNvPicPr preferRelativeResize="0"/>
          <p:nvPr/>
        </p:nvPicPr>
        <p:blipFill rotWithShape="1">
          <a:blip r:embed="rId4">
            <a:alphaModFix/>
          </a:blip>
          <a:srcRect r="50629"/>
          <a:stretch/>
        </p:blipFill>
        <p:spPr>
          <a:xfrm>
            <a:off x="3055662" y="5377670"/>
            <a:ext cx="1395837" cy="1022225"/>
          </a:xfrm>
          <a:prstGeom prst="rect">
            <a:avLst/>
          </a:prstGeom>
          <a:noFill/>
          <a:ln>
            <a:noFill/>
          </a:ln>
        </p:spPr>
      </p:pic>
      <p:pic>
        <p:nvPicPr>
          <p:cNvPr id="6" name="Imagen 5">
            <a:extLst>
              <a:ext uri="{FF2B5EF4-FFF2-40B4-BE49-F238E27FC236}">
                <a16:creationId xmlns:a16="http://schemas.microsoft.com/office/drawing/2014/main" id="{63CF2BD7-68B2-417B-BDBD-9EE278769EF2}"/>
              </a:ext>
            </a:extLst>
          </p:cNvPr>
          <p:cNvPicPr>
            <a:picLocks noChangeAspect="1"/>
          </p:cNvPicPr>
          <p:nvPr/>
        </p:nvPicPr>
        <p:blipFill>
          <a:blip r:embed="rId5"/>
          <a:stretch>
            <a:fillRect/>
          </a:stretch>
        </p:blipFill>
        <p:spPr>
          <a:xfrm>
            <a:off x="4752818" y="5669707"/>
            <a:ext cx="1343182" cy="438150"/>
          </a:xfrm>
          <a:prstGeom prst="rect">
            <a:avLst/>
          </a:prstGeom>
        </p:spPr>
      </p:pic>
    </p:spTree>
    <p:extLst>
      <p:ext uri="{BB962C8B-B14F-4D97-AF65-F5344CB8AC3E}">
        <p14:creationId xmlns:p14="http://schemas.microsoft.com/office/powerpoint/2010/main" val="17631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a:solidFill>
                  <a:srgbClr val="FADA54"/>
                </a:solidFill>
                <a:latin typeface="Encode Sans"/>
                <a:ea typeface="Encode Sans"/>
                <a:cs typeface="Encode Sans"/>
                <a:sym typeface="Encode Sans"/>
              </a:rPr>
              <a:t>#YoProgramo</a:t>
            </a:r>
          </a:p>
          <a:p>
            <a:pPr defTabSz="1219170">
              <a:buClr>
                <a:srgbClr val="000000"/>
              </a:buClr>
              <a:buSzPts val="4000"/>
            </a:pPr>
            <a:r>
              <a:rPr lang="es-AR" sz="3200" kern="0" dirty="0">
                <a:solidFill>
                  <a:schemeClr val="bg1"/>
                </a:solidFill>
                <a:latin typeface="Encode Sans"/>
                <a:ea typeface="Encode Sans"/>
                <a:cs typeface="Encode Sans"/>
                <a:sym typeface="Encode Sans"/>
              </a:rPr>
              <a:t>(Programador Full </a:t>
            </a:r>
            <a:r>
              <a:rPr lang="es-AR" sz="3200" kern="0" dirty="0" err="1">
                <a:solidFill>
                  <a:schemeClr val="bg1"/>
                </a:solidFill>
                <a:latin typeface="Encode Sans"/>
                <a:ea typeface="Encode Sans"/>
                <a:cs typeface="Encode Sans"/>
                <a:sym typeface="Encode Sans"/>
              </a:rPr>
              <a:t>Stack</a:t>
            </a:r>
            <a:r>
              <a:rPr lang="es-AR" sz="3200" kern="0" dirty="0">
                <a:solidFill>
                  <a:schemeClr val="bg1"/>
                </a:solidFill>
                <a:latin typeface="Encode Sans"/>
                <a:ea typeface="Encode Sans"/>
                <a:cs typeface="Encode Sans"/>
                <a:sym typeface="Encode Sans"/>
              </a:rPr>
              <a:t> Web Jr.)</a:t>
            </a:r>
            <a:endParaRPr sz="3200" kern="0" dirty="0">
              <a:solidFill>
                <a:schemeClr val="bg1"/>
              </a:solidFill>
              <a:latin typeface="Encode Sans"/>
              <a:ea typeface="Encode Sans"/>
              <a:cs typeface="Encode Sans"/>
              <a:sym typeface="Encode Sans"/>
            </a:endParaRPr>
          </a:p>
        </p:txBody>
      </p:sp>
      <p:pic>
        <p:nvPicPr>
          <p:cNvPr id="138" name="Google Shape;138;p31"/>
          <p:cNvPicPr preferRelativeResize="0"/>
          <p:nvPr/>
        </p:nvPicPr>
        <p:blipFill rotWithShape="1">
          <a:blip r:embed="rId3">
            <a:alphaModFix/>
          </a:blip>
          <a:srcRect/>
          <a:stretch/>
        </p:blipFill>
        <p:spPr>
          <a:xfrm>
            <a:off x="959328" y="5559934"/>
            <a:ext cx="1900933" cy="657700"/>
          </a:xfrm>
          <a:prstGeom prst="rect">
            <a:avLst/>
          </a:prstGeom>
          <a:noFill/>
          <a:ln>
            <a:noFill/>
          </a:ln>
        </p:spPr>
      </p:pic>
      <p:cxnSp>
        <p:nvCxnSpPr>
          <p:cNvPr id="139" name="Google Shape;139;p31"/>
          <p:cNvCxnSpPr/>
          <p:nvPr/>
        </p:nvCxnSpPr>
        <p:spPr>
          <a:xfrm rot="10800000">
            <a:off x="959347" y="4522684"/>
            <a:ext cx="2529200" cy="3200"/>
          </a:xfrm>
          <a:prstGeom prst="straightConnector1">
            <a:avLst/>
          </a:prstGeom>
          <a:noFill/>
          <a:ln w="9525" cap="flat" cmpd="sng">
            <a:solidFill>
              <a:srgbClr val="F2F2F2"/>
            </a:solidFill>
            <a:prstDash val="solid"/>
            <a:round/>
            <a:headEnd type="none" w="sm" len="sm"/>
            <a:tailEnd type="none" w="sm" len="sm"/>
          </a:ln>
        </p:spPr>
      </p:cxnSp>
      <p:pic>
        <p:nvPicPr>
          <p:cNvPr id="5" name="Google Shape;5922;g9aee52a20c_0_2718">
            <a:extLst>
              <a:ext uri="{FF2B5EF4-FFF2-40B4-BE49-F238E27FC236}">
                <a16:creationId xmlns:a16="http://schemas.microsoft.com/office/drawing/2014/main" id="{13F6A18E-B133-4E58-B129-57E6DEA9FE5D}"/>
              </a:ext>
            </a:extLst>
          </p:cNvPr>
          <p:cNvPicPr preferRelativeResize="0"/>
          <p:nvPr/>
        </p:nvPicPr>
        <p:blipFill rotWithShape="1">
          <a:blip r:embed="rId4">
            <a:alphaModFix/>
          </a:blip>
          <a:srcRect r="50629"/>
          <a:stretch/>
        </p:blipFill>
        <p:spPr>
          <a:xfrm>
            <a:off x="3055662" y="5377670"/>
            <a:ext cx="1395837" cy="1022225"/>
          </a:xfrm>
          <a:prstGeom prst="rect">
            <a:avLst/>
          </a:prstGeom>
          <a:noFill/>
          <a:ln>
            <a:noFill/>
          </a:ln>
        </p:spPr>
      </p:pic>
      <p:pic>
        <p:nvPicPr>
          <p:cNvPr id="6" name="Imagen 5">
            <a:extLst>
              <a:ext uri="{FF2B5EF4-FFF2-40B4-BE49-F238E27FC236}">
                <a16:creationId xmlns:a16="http://schemas.microsoft.com/office/drawing/2014/main" id="{63CF2BD7-68B2-417B-BDBD-9EE278769EF2}"/>
              </a:ext>
            </a:extLst>
          </p:cNvPr>
          <p:cNvPicPr>
            <a:picLocks noChangeAspect="1"/>
          </p:cNvPicPr>
          <p:nvPr/>
        </p:nvPicPr>
        <p:blipFill>
          <a:blip r:embed="rId5"/>
          <a:stretch>
            <a:fillRect/>
          </a:stretch>
        </p:blipFill>
        <p:spPr>
          <a:xfrm>
            <a:off x="4752818" y="5669707"/>
            <a:ext cx="1343182" cy="438150"/>
          </a:xfrm>
          <a:prstGeom prst="rect">
            <a:avLst/>
          </a:prstGeom>
        </p:spPr>
      </p:pic>
    </p:spTree>
    <p:extLst>
      <p:ext uri="{BB962C8B-B14F-4D97-AF65-F5344CB8AC3E}">
        <p14:creationId xmlns:p14="http://schemas.microsoft.com/office/powerpoint/2010/main" val="326580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769461" y="1922258"/>
            <a:ext cx="5374539" cy="4784329"/>
          </a:xfrm>
          <a:prstGeom prst="rect">
            <a:avLst/>
          </a:prstGeom>
          <a:noFill/>
          <a:ln>
            <a:noFill/>
          </a:ln>
        </p:spPr>
        <p:txBody>
          <a:bodyPr spcFirstLastPara="1" wrap="square" lIns="121900" tIns="121900" rIns="121900" bIns="121900" anchor="ctr" anchorCtr="0">
            <a:noAutofit/>
          </a:bodyPr>
          <a:lstStyle/>
          <a:p>
            <a:r>
              <a:rPr lang="es-MX" sz="2400" b="1" dirty="0">
                <a:effectLst/>
                <a:latin typeface="Encode Sans" panose="020B0604020202020204"/>
                <a:ea typeface="Calibri" panose="020F0502020204030204" pitchFamily="34" charset="0"/>
              </a:rPr>
              <a:t>Tema: Java aspectos fundamentales</a:t>
            </a:r>
          </a:p>
          <a:p>
            <a:endParaRPr lang="es-MX" sz="2400"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ES" sz="2000" dirty="0">
                <a:effectLst/>
                <a:latin typeface="Encode Sans" panose="020B0604020202020204"/>
                <a:ea typeface="Calibri" panose="020F0502020204030204" pitchFamily="34" charset="0"/>
              </a:rPr>
              <a:t>Objeto</a:t>
            </a:r>
          </a:p>
          <a:p>
            <a:pPr marL="285750" indent="-285750">
              <a:buFont typeface="Arial" panose="020B0604020202020204" pitchFamily="34" charset="0"/>
              <a:buChar char="•"/>
            </a:pPr>
            <a:r>
              <a:rPr lang="es-ES" sz="2000" dirty="0">
                <a:effectLst/>
                <a:latin typeface="Encode Sans" panose="020B0604020202020204"/>
                <a:ea typeface="Calibri" panose="020F0502020204030204" pitchFamily="34" charset="0"/>
              </a:rPr>
              <a:t>Instancia</a:t>
            </a:r>
          </a:p>
          <a:p>
            <a:pPr marL="285750" indent="-285750">
              <a:buFont typeface="Arial" panose="020B0604020202020204" pitchFamily="34" charset="0"/>
              <a:buChar char="•"/>
            </a:pPr>
            <a:r>
              <a:rPr lang="es-ES" sz="2000" dirty="0">
                <a:latin typeface="Encode Sans" panose="020B0604020202020204"/>
                <a:ea typeface="Calibri" panose="020F0502020204030204" pitchFamily="34" charset="0"/>
              </a:rPr>
              <a:t>Mensaje</a:t>
            </a:r>
          </a:p>
          <a:p>
            <a:pPr marL="285750" indent="-285750">
              <a:buFont typeface="Arial" panose="020B0604020202020204" pitchFamily="34" charset="0"/>
              <a:buChar char="•"/>
            </a:pPr>
            <a:r>
              <a:rPr lang="es-ES" sz="2000" dirty="0">
                <a:latin typeface="Encode Sans" panose="020B0604020202020204"/>
                <a:ea typeface="Calibri" panose="020F0502020204030204" pitchFamily="34" charset="0"/>
              </a:rPr>
              <a:t>Método</a:t>
            </a:r>
          </a:p>
          <a:p>
            <a:pPr marL="285750" indent="-285750">
              <a:buFont typeface="Arial" panose="020B0604020202020204" pitchFamily="34" charset="0"/>
              <a:buChar char="•"/>
            </a:pPr>
            <a:r>
              <a:rPr lang="es-ES" sz="2000" dirty="0">
                <a:effectLst/>
                <a:latin typeface="Encode Sans" panose="020B0604020202020204"/>
                <a:ea typeface="Calibri" panose="020F0502020204030204" pitchFamily="34" charset="0"/>
              </a:rPr>
              <a:t>Sobrecarga</a:t>
            </a:r>
            <a:r>
              <a:rPr lang="es-ES" sz="2000" dirty="0">
                <a:latin typeface="Encode Sans" panose="020B0604020202020204"/>
                <a:ea typeface="Calibri" panose="020F0502020204030204" pitchFamily="34" charset="0"/>
              </a:rPr>
              <a:t> de método</a:t>
            </a:r>
          </a:p>
          <a:p>
            <a:pPr marL="285750" indent="-285750">
              <a:buFont typeface="Arial" panose="020B0604020202020204" pitchFamily="34" charset="0"/>
              <a:buChar char="•"/>
            </a:pPr>
            <a:r>
              <a:rPr lang="es-ES" sz="2000" dirty="0" err="1">
                <a:effectLst/>
                <a:latin typeface="Encode Sans" panose="020B0604020202020204"/>
                <a:ea typeface="Calibri" panose="020F0502020204030204" pitchFamily="34" charset="0"/>
              </a:rPr>
              <a:t>Static</a:t>
            </a:r>
            <a:endParaRPr lang="es-ES" sz="2000"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ES" sz="2000" dirty="0">
                <a:effectLst/>
                <a:latin typeface="Encode Sans" panose="020B0604020202020204"/>
                <a:ea typeface="Calibri" panose="020F0502020204030204" pitchFamily="34" charset="0"/>
              </a:rPr>
              <a:t>Constructores</a:t>
            </a:r>
          </a:p>
          <a:p>
            <a:pPr marL="285750" indent="-285750">
              <a:buFont typeface="Arial" panose="020B0604020202020204" pitchFamily="34" charset="0"/>
              <a:buChar char="•"/>
            </a:pPr>
            <a:r>
              <a:rPr lang="es-ES" sz="2000" dirty="0">
                <a:latin typeface="Encode Sans" panose="020B0604020202020204"/>
                <a:ea typeface="Calibri" panose="020F0502020204030204" pitchFamily="34" charset="0"/>
              </a:rPr>
              <a:t>Abstracción</a:t>
            </a:r>
          </a:p>
          <a:p>
            <a:pPr marL="285750" indent="-285750">
              <a:buFont typeface="Arial" panose="020B0604020202020204" pitchFamily="34" charset="0"/>
              <a:buChar char="•"/>
            </a:pPr>
            <a:r>
              <a:rPr lang="es-ES" sz="2000" dirty="0">
                <a:effectLst/>
                <a:latin typeface="Encode Sans" panose="020B0604020202020204"/>
                <a:ea typeface="Calibri" panose="020F0502020204030204" pitchFamily="34" charset="0"/>
              </a:rPr>
              <a:t>Encapsulamiento</a:t>
            </a:r>
          </a:p>
          <a:p>
            <a:pPr marL="285750" indent="-285750">
              <a:buFont typeface="Arial" panose="020B0604020202020204" pitchFamily="34" charset="0"/>
              <a:buChar char="•"/>
            </a:pPr>
            <a:r>
              <a:rPr lang="es-ES" sz="2000" dirty="0">
                <a:effectLst/>
                <a:latin typeface="Encode Sans" panose="020B0604020202020204"/>
                <a:ea typeface="Calibri" panose="020F0502020204030204" pitchFamily="34" charset="0"/>
              </a:rPr>
              <a:t>Compilación y Ejecución</a:t>
            </a:r>
          </a:p>
          <a:p>
            <a:endParaRPr lang="es-ES" sz="1800" dirty="0">
              <a:effectLst/>
              <a:latin typeface="Encode Sans" panose="020B0604020202020204"/>
              <a:ea typeface="Calibri" panose="020F0502020204030204" pitchFamily="34" charset="0"/>
            </a:endParaRPr>
          </a:p>
          <a:p>
            <a:r>
              <a:rPr lang="es-ES" b="1" dirty="0">
                <a:latin typeface="Encode Sans" panose="020B0604020202020204"/>
                <a:ea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63744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26129" y="1922258"/>
            <a:ext cx="11496582" cy="4784329"/>
          </a:xfrm>
          <a:prstGeom prst="rect">
            <a:avLst/>
          </a:prstGeom>
          <a:noFill/>
          <a:ln>
            <a:noFill/>
          </a:ln>
        </p:spPr>
        <p:txBody>
          <a:bodyPr spcFirstLastPara="1" wrap="square" lIns="121900" tIns="121900" rIns="121900" bIns="121900" anchor="ctr" anchorCtr="0">
            <a:noAutofit/>
          </a:bodyPr>
          <a:lstStyle/>
          <a:p>
            <a:r>
              <a:rPr lang="es-ES" sz="2400" b="1" dirty="0"/>
              <a:t>REPASO – CONCEPTOS</a:t>
            </a:r>
          </a:p>
          <a:p>
            <a:endParaRPr lang="es-ES" sz="2400" dirty="0"/>
          </a:p>
          <a:p>
            <a:r>
              <a:rPr lang="es-ES" sz="2400" dirty="0"/>
              <a:t>La programación orientada a objetos establece un equilibrio entre la importancia de los procesos y los datos, mostrando un enfoque más cercano al pensamiento del ser humano. Se introduce un aspecto novedoso respecto al anterior paradigma: la herencia, facilitando el crecimiento y la mantenibilidad. Las bases de la programación orientada a objetos son: abstracción, encapsulación, modularidad y jerarquización. </a:t>
            </a:r>
          </a:p>
          <a:p>
            <a:r>
              <a:rPr lang="es-ES" sz="2400" dirty="0"/>
              <a:t>La </a:t>
            </a:r>
            <a:r>
              <a:rPr lang="es-ES" sz="2400" b="1" dirty="0"/>
              <a:t>abstracción</a:t>
            </a:r>
            <a:r>
              <a:rPr lang="es-ES" sz="2400" dirty="0"/>
              <a:t> es un proceso mental de extracción de las características esenciales, ignorando los detalles superfluos. Resulta ser muy subjetiva dependiendo del interés del observador, permitiendo abstracciones muy diferentes de la misma realidad.</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167007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26128" y="723272"/>
            <a:ext cx="11505459" cy="5983316"/>
          </a:xfrm>
          <a:prstGeom prst="rect">
            <a:avLst/>
          </a:prstGeom>
          <a:noFill/>
          <a:ln>
            <a:noFill/>
          </a:ln>
        </p:spPr>
        <p:txBody>
          <a:bodyPr spcFirstLastPara="1" wrap="square" lIns="121900" tIns="121900" rIns="121900" bIns="121900" anchor="ctr" anchorCtr="0">
            <a:noAutofit/>
          </a:bodyPr>
          <a:lstStyle/>
          <a:p>
            <a:r>
              <a:rPr lang="es-MX" sz="2400" b="1" dirty="0">
                <a:effectLst/>
                <a:latin typeface="Encode Sans" panose="020B0604020202020204"/>
                <a:ea typeface="Calibri" panose="020F0502020204030204" pitchFamily="34" charset="0"/>
              </a:rPr>
              <a:t>REPASO – CONCEPTOS 2</a:t>
            </a:r>
          </a:p>
          <a:p>
            <a:endParaRPr lang="es-MX" sz="2400" b="1" dirty="0">
              <a:effectLst/>
              <a:latin typeface="Encode Sans" panose="020B0604020202020204"/>
              <a:ea typeface="Calibri" panose="020F0502020204030204" pitchFamily="34" charset="0"/>
            </a:endParaRPr>
          </a:p>
          <a:p>
            <a:r>
              <a:rPr lang="es-ES" sz="2400" dirty="0"/>
              <a:t>La </a:t>
            </a:r>
            <a:r>
              <a:rPr lang="es-ES" sz="2400" b="1" dirty="0"/>
              <a:t>encapsulación</a:t>
            </a:r>
            <a:r>
              <a:rPr lang="es-ES" sz="2400" dirty="0"/>
              <a:t> es ocultar los detalles que dan soporte a un conjunto de características esenciales de una abstracción. Existirán dos partes, una visible que todos tienen acceso y se aporta la funcionalidad, y una oculta que implementa los detalles internos</a:t>
            </a:r>
          </a:p>
          <a:p>
            <a:r>
              <a:rPr lang="es-ES" sz="2400" dirty="0"/>
              <a:t>La </a:t>
            </a:r>
            <a:r>
              <a:rPr lang="es-ES" sz="2400" b="1" dirty="0"/>
              <a:t>modularidad</a:t>
            </a:r>
            <a:r>
              <a:rPr lang="es-ES" sz="2400" dirty="0"/>
              <a:t> es descomponer un sistema en un conjunto de partes. Aparecen dos conceptos muy importantes: acoplamiento y cohesión.</a:t>
            </a:r>
            <a:endParaRPr lang="es-MX" sz="2400" b="1" dirty="0">
              <a:effectLst/>
              <a:latin typeface="Encode Sans" panose="020B0604020202020204"/>
              <a:ea typeface="Calibri" panose="020F0502020204030204" pitchFamily="34" charset="0"/>
            </a:endParaRPr>
          </a:p>
          <a:p>
            <a:r>
              <a:rPr lang="es-ES" sz="2400" dirty="0"/>
              <a:t>Aparecen dos conceptos muy importantes: acoplamiento y cohesión.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345905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79394" y="1922258"/>
            <a:ext cx="11185863" cy="4784329"/>
          </a:xfrm>
          <a:prstGeom prst="rect">
            <a:avLst/>
          </a:prstGeom>
          <a:noFill/>
          <a:ln>
            <a:noFill/>
          </a:ln>
        </p:spPr>
        <p:txBody>
          <a:bodyPr spcFirstLastPara="1" wrap="square" lIns="121900" tIns="121900" rIns="121900" bIns="121900" anchor="ctr" anchorCtr="0">
            <a:noAutofit/>
          </a:bodyPr>
          <a:lstStyle/>
          <a:p>
            <a:r>
              <a:rPr lang="es-MX" sz="2400" b="1" dirty="0">
                <a:effectLst/>
                <a:latin typeface="Encode Sans" panose="020B0604020202020204"/>
                <a:ea typeface="Calibri" panose="020F0502020204030204" pitchFamily="34" charset="0"/>
              </a:rPr>
              <a:t>REPASO - CONCEPTOS</a:t>
            </a:r>
          </a:p>
          <a:p>
            <a:endParaRPr lang="es-MX" sz="2400" dirty="0">
              <a:latin typeface="Encode Sans" panose="020B0604020202020204"/>
              <a:ea typeface="Calibri" panose="020F0502020204030204" pitchFamily="34" charset="0"/>
            </a:endParaRPr>
          </a:p>
          <a:p>
            <a:r>
              <a:rPr lang="es-ES" sz="2000" dirty="0"/>
              <a:t> El acoplamiento entre dos módulos mide el nivel de asociación entre ellos; nos interesa buscar módulos poco acoplados </a:t>
            </a:r>
          </a:p>
          <a:p>
            <a:r>
              <a:rPr lang="es-ES" sz="2000" dirty="0"/>
              <a:t> La cohesión de un módulo mide el grado de conectividad entre los elementos que los forman; nos interesa buscar una cohesión alta La jerarquía es un proceso de estructuración de varios elementos por niveles. La programación orientada a objetos implementa estos cuatro conceptos con los siguientes elementos: clases y objetos, atributos y estado, métodos y mensajes, herencia y polimorfismo.</a:t>
            </a:r>
            <a:endParaRPr lang="es-ES" sz="2000" b="1" dirty="0">
              <a:latin typeface="Encode Sans" panose="020B0604020202020204"/>
              <a:ea typeface="Calibri" panose="020F0502020204030204" pitchFamily="34" charset="0"/>
            </a:endParaRPr>
          </a:p>
          <a:p>
            <a:r>
              <a:rPr lang="es-ES" sz="2000" b="1" dirty="0">
                <a:latin typeface="Encode Sans" panose="020B0604020202020204"/>
                <a:ea typeface="Calibri" panose="020F0502020204030204" pitchFamily="34" charset="0"/>
              </a:rPr>
              <a:t> </a:t>
            </a:r>
          </a:p>
          <a:p>
            <a:r>
              <a:rPr lang="es-ES" b="1" dirty="0">
                <a:latin typeface="Encode Sans" panose="020B0604020202020204"/>
                <a:ea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418839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479394" y="1922258"/>
            <a:ext cx="11434439" cy="4784329"/>
          </a:xfrm>
          <a:prstGeom prst="rect">
            <a:avLst/>
          </a:prstGeom>
          <a:noFill/>
          <a:ln>
            <a:noFill/>
          </a:ln>
        </p:spPr>
        <p:txBody>
          <a:bodyPr spcFirstLastPara="1" wrap="square" lIns="121900" tIns="121900" rIns="121900" bIns="121900" anchor="ctr" anchorCtr="0">
            <a:noAutofit/>
          </a:bodyPr>
          <a:lstStyle/>
          <a:p>
            <a:r>
              <a:rPr lang="es-ES" sz="2400" b="1" dirty="0"/>
              <a:t>Clases y Objetos </a:t>
            </a:r>
          </a:p>
          <a:p>
            <a:endParaRPr lang="es-ES" sz="2400" dirty="0"/>
          </a:p>
          <a:p>
            <a:r>
              <a:rPr lang="es-ES" sz="2400" dirty="0"/>
              <a:t>Una clase describe las estructuras de datos que lo forman y las funciones asociadas con él. Una clase es un modelo con el que se construyen los objetos. Un objeto es un ejemplar concreto de una clase, que se estructura y comporta según se definió en la clase, pero su estado es particular e independiente del resto de ejemplares. Al proceso de crear un objeto se le llama generalmente instanciar una clase. Las clases asumen el principio de encapsulación, se describe una vista pública que representa la funcionalidad de la misma, y una vista privada que describe los detalles de implementación. Página 8 Una clase es el único bloque de construcción, y por lo tanto, en una aplicación Java sólo hay clases; no existen datos sueltos ni procedimientos. </a:t>
            </a:r>
            <a:r>
              <a:rPr lang="es-ES" b="1" dirty="0">
                <a:latin typeface="Encode Sans" panose="020B0604020202020204"/>
                <a:ea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spTree>
    <p:extLst>
      <p:ext uri="{BB962C8B-B14F-4D97-AF65-F5344CB8AC3E}">
        <p14:creationId xmlns:p14="http://schemas.microsoft.com/office/powerpoint/2010/main" val="386859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a16="http://schemas.microsoft.com/office/drawing/2014/main" id="{42586C2D-89D1-4B8A-9675-E07D4898191B}"/>
              </a:ext>
            </a:extLst>
          </p:cNvPr>
          <p:cNvSpPr txBox="1"/>
          <p:nvPr/>
        </p:nvSpPr>
        <p:spPr>
          <a:xfrm>
            <a:off x="3769461" y="1922258"/>
            <a:ext cx="5374539" cy="4784329"/>
          </a:xfrm>
          <a:prstGeom prst="rect">
            <a:avLst/>
          </a:prstGeom>
          <a:noFill/>
          <a:ln>
            <a:noFill/>
          </a:ln>
        </p:spPr>
        <p:txBody>
          <a:bodyPr spcFirstLastPara="1" wrap="square" lIns="121900" tIns="121900" rIns="121900" bIns="121900" anchor="ctr" anchorCtr="0">
            <a:noAutofit/>
          </a:bodyPr>
          <a:lstStyle/>
          <a:p>
            <a:r>
              <a:rPr lang="es-ES" b="1" dirty="0">
                <a:latin typeface="Encode Sans" panose="020B0604020202020204"/>
                <a:ea typeface="Calibri" panose="020F0502020204030204" pitchFamily="34" charset="0"/>
              </a:rPr>
              <a:t> </a:t>
            </a:r>
          </a:p>
        </p:txBody>
      </p:sp>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8B8ADCF7-E6B3-4F6D-9D19-B9C043866207}"/>
              </a:ext>
            </a:extLst>
          </p:cNvPr>
          <p:cNvPicPr>
            <a:picLocks noChangeAspect="1"/>
          </p:cNvPicPr>
          <p:nvPr/>
        </p:nvPicPr>
        <p:blipFill>
          <a:blip r:embed="rId5"/>
          <a:stretch>
            <a:fillRect/>
          </a:stretch>
        </p:blipFill>
        <p:spPr>
          <a:xfrm>
            <a:off x="1940787" y="2171699"/>
            <a:ext cx="8105035" cy="3890417"/>
          </a:xfrm>
          <a:prstGeom prst="rect">
            <a:avLst/>
          </a:prstGeom>
        </p:spPr>
      </p:pic>
    </p:spTree>
    <p:extLst>
      <p:ext uri="{BB962C8B-B14F-4D97-AF65-F5344CB8AC3E}">
        <p14:creationId xmlns:p14="http://schemas.microsoft.com/office/powerpoint/2010/main" val="34027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AR" sz="2800" b="1" kern="0" dirty="0">
                <a:solidFill>
                  <a:srgbClr val="FFFFFF"/>
                </a:solidFill>
                <a:latin typeface="Encode Sans"/>
                <a:ea typeface="Encode Sans"/>
                <a:cs typeface="Encode Sans"/>
                <a:sym typeface="Encode Sans"/>
              </a:rPr>
              <a:t>Argentina Programa</a:t>
            </a:r>
          </a:p>
          <a:p>
            <a:pPr defTabSz="1219170">
              <a:buClr>
                <a:srgbClr val="000000"/>
              </a:buClr>
              <a:buSzPts val="1100"/>
            </a:pPr>
            <a:r>
              <a:rPr lang="sv-SE" sz="4000" b="1" kern="0" dirty="0">
                <a:solidFill>
                  <a:srgbClr val="FDE23D"/>
                </a:solidFill>
                <a:latin typeface="Encode Sans"/>
                <a:sym typeface="Encode Sans"/>
              </a:rPr>
              <a:t>Módulo 6: BackEnd - Java EE I</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pic>
        <p:nvPicPr>
          <p:cNvPr id="6" name="Imagen 5">
            <a:extLst>
              <a:ext uri="{FF2B5EF4-FFF2-40B4-BE49-F238E27FC236}">
                <a16:creationId xmlns:a16="http://schemas.microsoft.com/office/drawing/2014/main" id="{459D9B86-C9FE-4370-B4C5-675320EDD4B0}"/>
              </a:ext>
            </a:extLst>
          </p:cNvPr>
          <p:cNvPicPr>
            <a:picLocks noChangeAspect="1"/>
          </p:cNvPicPr>
          <p:nvPr/>
        </p:nvPicPr>
        <p:blipFill>
          <a:blip r:embed="rId4"/>
          <a:stretch>
            <a:fillRect/>
          </a:stretch>
        </p:blipFill>
        <p:spPr>
          <a:xfrm>
            <a:off x="10496169" y="285121"/>
            <a:ext cx="1343182" cy="438150"/>
          </a:xfrm>
          <a:prstGeom prst="rect">
            <a:avLst/>
          </a:prstGeom>
        </p:spPr>
      </p:pic>
      <p:pic>
        <p:nvPicPr>
          <p:cNvPr id="3" name="Imagen 2">
            <a:extLst>
              <a:ext uri="{FF2B5EF4-FFF2-40B4-BE49-F238E27FC236}">
                <a16:creationId xmlns:a16="http://schemas.microsoft.com/office/drawing/2014/main" id="{92B340F5-5410-407B-B3E2-B69FD5DB0C4B}"/>
              </a:ext>
            </a:extLst>
          </p:cNvPr>
          <p:cNvPicPr>
            <a:picLocks noChangeAspect="1"/>
          </p:cNvPicPr>
          <p:nvPr/>
        </p:nvPicPr>
        <p:blipFill>
          <a:blip r:embed="rId5"/>
          <a:stretch>
            <a:fillRect/>
          </a:stretch>
        </p:blipFill>
        <p:spPr>
          <a:xfrm>
            <a:off x="4968939" y="723271"/>
            <a:ext cx="6791325" cy="6124575"/>
          </a:xfrm>
          <a:prstGeom prst="rect">
            <a:avLst/>
          </a:prstGeom>
        </p:spPr>
      </p:pic>
      <p:pic>
        <p:nvPicPr>
          <p:cNvPr id="5" name="Imagen 4">
            <a:extLst>
              <a:ext uri="{FF2B5EF4-FFF2-40B4-BE49-F238E27FC236}">
                <a16:creationId xmlns:a16="http://schemas.microsoft.com/office/drawing/2014/main" id="{EF811E51-0E8A-49EF-9F15-2B5B5E3B64C1}"/>
              </a:ext>
            </a:extLst>
          </p:cNvPr>
          <p:cNvPicPr>
            <a:picLocks noChangeAspect="1"/>
          </p:cNvPicPr>
          <p:nvPr/>
        </p:nvPicPr>
        <p:blipFill>
          <a:blip r:embed="rId6"/>
          <a:stretch>
            <a:fillRect/>
          </a:stretch>
        </p:blipFill>
        <p:spPr>
          <a:xfrm>
            <a:off x="209794" y="1856204"/>
            <a:ext cx="3501072" cy="3630741"/>
          </a:xfrm>
          <a:prstGeom prst="rect">
            <a:avLst/>
          </a:prstGeom>
        </p:spPr>
      </p:pic>
    </p:spTree>
    <p:extLst>
      <p:ext uri="{BB962C8B-B14F-4D97-AF65-F5344CB8AC3E}">
        <p14:creationId xmlns:p14="http://schemas.microsoft.com/office/powerpoint/2010/main" val="82157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5000</TotalTime>
  <Words>1173</Words>
  <Application>Microsoft Office PowerPoint</Application>
  <PresentationFormat>Panorámica</PresentationFormat>
  <Paragraphs>117</Paragraphs>
  <Slides>18</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Encode Sans</vt:lpstr>
      <vt:lpstr>Roboto</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Agustín Ernesto Lodola</cp:lastModifiedBy>
  <cp:revision>55</cp:revision>
  <dcterms:created xsi:type="dcterms:W3CDTF">2021-07-26T23:29:19Z</dcterms:created>
  <dcterms:modified xsi:type="dcterms:W3CDTF">2022-02-21T18:34:08Z</dcterms:modified>
</cp:coreProperties>
</file>