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Roboto"/>
      <p:regular r:id="rId35"/>
      <p:bold r:id="rId36"/>
      <p:italic r:id="rId37"/>
      <p:boldItalic r:id="rId38"/>
    </p:embeddedFont>
    <p:embeddedFont>
      <p:font typeface="Encode Sans"/>
      <p:regular r:id="rId39"/>
      <p:bold r:id="rId40"/>
    </p:embeddedFont>
    <p:embeddedFont>
      <p:font typeface="Arimo"/>
      <p:regular r:id="rId41"/>
      <p:bold r:id="rId42"/>
      <p:italic r:id="rId43"/>
      <p:boldItalic r:id="rId44"/>
    </p:embeddedFont>
    <p:embeddedFont>
      <p:font typeface="Lato"/>
      <p:regular r:id="rId45"/>
      <p:bold r:id="rId46"/>
      <p:italic r:id="rId47"/>
      <p:boldItalic r:id="rId48"/>
    </p:embeddedFont>
    <p:embeddedFont>
      <p:font typeface="Poppi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g66buAndzlEgBiGcPCfdo2M8yh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C88EAB-F732-464F-B279-9180D32D2F33}">
  <a:tblStyle styleId="{54C88EAB-F732-464F-B279-9180D32D2F3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EncodeSans-bold.fntdata"/><Relationship Id="rId42" Type="http://schemas.openxmlformats.org/officeDocument/2006/relationships/font" Target="fonts/Arimo-bold.fntdata"/><Relationship Id="rId41" Type="http://schemas.openxmlformats.org/officeDocument/2006/relationships/font" Target="fonts/Arimo-regular.fntdata"/><Relationship Id="rId44" Type="http://schemas.openxmlformats.org/officeDocument/2006/relationships/font" Target="fonts/Arimo-boldItalic.fntdata"/><Relationship Id="rId43" Type="http://schemas.openxmlformats.org/officeDocument/2006/relationships/font" Target="fonts/Arimo-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Poppi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regular.fntdata"/><Relationship Id="rId34" Type="http://schemas.openxmlformats.org/officeDocument/2006/relationships/slide" Target="slides/slide28.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EncodeSans-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oppins-italic.fntdata"/><Relationship Id="rId50" Type="http://schemas.openxmlformats.org/officeDocument/2006/relationships/font" Target="fonts/Poppins-bold.fntdata"/><Relationship Id="rId53" Type="http://customschemas.google.com/relationships/presentationmetadata" Target="metadata"/><Relationship Id="rId52" Type="http://schemas.openxmlformats.org/officeDocument/2006/relationships/font" Target="fonts/Poppi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962751971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gf962751971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p:nvPr>
            <p:ph idx="2" type="pic"/>
          </p:nvPr>
        </p:nvSpPr>
        <p:spPr>
          <a:xfrm>
            <a:off x="5183188" y="987425"/>
            <a:ext cx="6172200" cy="4873625"/>
          </a:xfrm>
          <a:prstGeom prst="rect">
            <a:avLst/>
          </a:prstGeom>
          <a:noFill/>
          <a:ln>
            <a:noFill/>
          </a:ln>
        </p:spPr>
      </p:sp>
      <p:sp>
        <p:nvSpPr>
          <p:cNvPr id="72" name="Google Shape;72;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 and body">
    <p:spTree>
      <p:nvGrpSpPr>
        <p:cNvPr id="88" name="Shape 88"/>
        <p:cNvGrpSpPr/>
        <p:nvPr/>
      </p:nvGrpSpPr>
      <p:grpSpPr>
        <a:xfrm>
          <a:off x="0" y="0"/>
          <a:ext cx="0" cy="0"/>
          <a:chOff x="0" y="0"/>
          <a:chExt cx="0" cy="0"/>
        </a:xfrm>
      </p:grpSpPr>
      <p:sp>
        <p:nvSpPr>
          <p:cNvPr id="89" name="Google Shape;89;gf962751971_0_54"/>
          <p:cNvSpPr txBox="1"/>
          <p:nvPr>
            <p:ph type="title"/>
          </p:nvPr>
        </p:nvSpPr>
        <p:spPr>
          <a:xfrm>
            <a:off x="415600" y="593366"/>
            <a:ext cx="11360700" cy="763500"/>
          </a:xfrm>
          <a:prstGeom prst="rect">
            <a:avLst/>
          </a:prstGeom>
          <a:noFill/>
          <a:ln>
            <a:noFill/>
          </a:ln>
        </p:spPr>
        <p:txBody>
          <a:bodyPr anchorCtr="0" anchor="t" bIns="91400" lIns="91400" spcFirstLastPara="1" rIns="91400" wrap="square" tIns="91400">
            <a:normAutofit/>
          </a:bodyPr>
          <a:lstStyle>
            <a:lvl1pPr lvl="0" rtl="0" algn="l">
              <a:lnSpc>
                <a:spcPct val="100000"/>
              </a:lnSpc>
              <a:spcBef>
                <a:spcPts val="0"/>
              </a:spcBef>
              <a:spcAft>
                <a:spcPts val="0"/>
              </a:spcAft>
              <a:buClr>
                <a:srgbClr val="000000"/>
              </a:buClr>
              <a:buSzPts val="1800"/>
              <a:buNone/>
              <a:defRPr/>
            </a:lvl1pPr>
            <a:lvl2pPr lvl="1" rtl="0" algn="l">
              <a:lnSpc>
                <a:spcPct val="100000"/>
              </a:lnSpc>
              <a:spcBef>
                <a:spcPts val="0"/>
              </a:spcBef>
              <a:spcAft>
                <a:spcPts val="0"/>
              </a:spcAft>
              <a:buClr>
                <a:srgbClr val="000000"/>
              </a:buClr>
              <a:buSzPts val="1800"/>
              <a:buNone/>
              <a:defRPr/>
            </a:lvl2pPr>
            <a:lvl3pPr lvl="2" rtl="0" algn="l">
              <a:lnSpc>
                <a:spcPct val="100000"/>
              </a:lnSpc>
              <a:spcBef>
                <a:spcPts val="0"/>
              </a:spcBef>
              <a:spcAft>
                <a:spcPts val="0"/>
              </a:spcAft>
              <a:buClr>
                <a:srgbClr val="000000"/>
              </a:buClr>
              <a:buSzPts val="1800"/>
              <a:buNone/>
              <a:defRPr/>
            </a:lvl3pPr>
            <a:lvl4pPr lvl="3" rtl="0" algn="l">
              <a:lnSpc>
                <a:spcPct val="100000"/>
              </a:lnSpc>
              <a:spcBef>
                <a:spcPts val="0"/>
              </a:spcBef>
              <a:spcAft>
                <a:spcPts val="0"/>
              </a:spcAft>
              <a:buClr>
                <a:srgbClr val="000000"/>
              </a:buClr>
              <a:buSzPts val="1800"/>
              <a:buNone/>
              <a:defRPr/>
            </a:lvl4pPr>
            <a:lvl5pPr lvl="4" rtl="0" algn="l">
              <a:lnSpc>
                <a:spcPct val="100000"/>
              </a:lnSpc>
              <a:spcBef>
                <a:spcPts val="0"/>
              </a:spcBef>
              <a:spcAft>
                <a:spcPts val="0"/>
              </a:spcAft>
              <a:buClr>
                <a:srgbClr val="000000"/>
              </a:buClr>
              <a:buSzPts val="1800"/>
              <a:buNone/>
              <a:defRPr/>
            </a:lvl5pPr>
            <a:lvl6pPr lvl="5" rtl="0" algn="l">
              <a:lnSpc>
                <a:spcPct val="100000"/>
              </a:lnSpc>
              <a:spcBef>
                <a:spcPts val="0"/>
              </a:spcBef>
              <a:spcAft>
                <a:spcPts val="0"/>
              </a:spcAft>
              <a:buClr>
                <a:srgbClr val="000000"/>
              </a:buClr>
              <a:buSzPts val="1800"/>
              <a:buNone/>
              <a:defRPr/>
            </a:lvl6pPr>
            <a:lvl7pPr lvl="6" rtl="0" algn="l">
              <a:lnSpc>
                <a:spcPct val="100000"/>
              </a:lnSpc>
              <a:spcBef>
                <a:spcPts val="0"/>
              </a:spcBef>
              <a:spcAft>
                <a:spcPts val="0"/>
              </a:spcAft>
              <a:buClr>
                <a:srgbClr val="000000"/>
              </a:buClr>
              <a:buSzPts val="1800"/>
              <a:buNone/>
              <a:defRPr/>
            </a:lvl7pPr>
            <a:lvl8pPr lvl="7" rtl="0" algn="l">
              <a:lnSpc>
                <a:spcPct val="100000"/>
              </a:lnSpc>
              <a:spcBef>
                <a:spcPts val="0"/>
              </a:spcBef>
              <a:spcAft>
                <a:spcPts val="0"/>
              </a:spcAft>
              <a:buClr>
                <a:srgbClr val="000000"/>
              </a:buClr>
              <a:buSzPts val="1800"/>
              <a:buNone/>
              <a:defRPr/>
            </a:lvl8pPr>
            <a:lvl9pPr lvl="8" rtl="0" algn="l">
              <a:lnSpc>
                <a:spcPct val="100000"/>
              </a:lnSpc>
              <a:spcBef>
                <a:spcPts val="0"/>
              </a:spcBef>
              <a:spcAft>
                <a:spcPts val="0"/>
              </a:spcAft>
              <a:buClr>
                <a:srgbClr val="000000"/>
              </a:buClr>
              <a:buSzPts val="1800"/>
              <a:buNone/>
              <a:defRPr/>
            </a:lvl9pPr>
          </a:lstStyle>
          <a:p/>
        </p:txBody>
      </p:sp>
      <p:sp>
        <p:nvSpPr>
          <p:cNvPr id="90" name="Google Shape;90;gf962751971_0_54"/>
          <p:cNvSpPr txBox="1"/>
          <p:nvPr>
            <p:ph idx="1" type="body"/>
          </p:nvPr>
        </p:nvSpPr>
        <p:spPr>
          <a:xfrm>
            <a:off x="415600" y="1536633"/>
            <a:ext cx="11360700" cy="4555200"/>
          </a:xfrm>
          <a:prstGeom prst="rect">
            <a:avLst/>
          </a:prstGeom>
          <a:noFill/>
          <a:ln>
            <a:noFill/>
          </a:ln>
        </p:spPr>
        <p:txBody>
          <a:bodyPr anchorCtr="0" anchor="t" bIns="91400" lIns="91400" spcFirstLastPara="1" rIns="91400" wrap="square" tIns="91400">
            <a:norm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0"/>
              </a:spcBef>
              <a:spcAft>
                <a:spcPts val="0"/>
              </a:spcAft>
              <a:buSzPts val="1800"/>
              <a:buChar char="•"/>
              <a:defRPr/>
            </a:lvl2pPr>
            <a:lvl3pPr indent="-342900" lvl="2" marL="1371600" rtl="0" algn="l">
              <a:lnSpc>
                <a:spcPct val="115000"/>
              </a:lnSpc>
              <a:spcBef>
                <a:spcPts val="0"/>
              </a:spcBef>
              <a:spcAft>
                <a:spcPts val="0"/>
              </a:spcAft>
              <a:buSzPts val="1800"/>
              <a:buChar char="•"/>
              <a:defRPr/>
            </a:lvl3pPr>
            <a:lvl4pPr indent="-342900" lvl="3" marL="1828800" rtl="0" algn="l">
              <a:lnSpc>
                <a:spcPct val="115000"/>
              </a:lnSpc>
              <a:spcBef>
                <a:spcPts val="0"/>
              </a:spcBef>
              <a:spcAft>
                <a:spcPts val="0"/>
              </a:spcAft>
              <a:buSzPts val="1800"/>
              <a:buChar char="•"/>
              <a:defRPr/>
            </a:lvl4pPr>
            <a:lvl5pPr indent="-342900" lvl="4" marL="2286000" rtl="0" algn="l">
              <a:lnSpc>
                <a:spcPct val="115000"/>
              </a:lnSpc>
              <a:spcBef>
                <a:spcPts val="0"/>
              </a:spcBef>
              <a:spcAft>
                <a:spcPts val="0"/>
              </a:spcAft>
              <a:buSzPts val="1800"/>
              <a:buChar char="•"/>
              <a:defRPr/>
            </a:lvl5pPr>
            <a:lvl6pPr indent="-342900" lvl="5" marL="2743200" rtl="0" algn="l">
              <a:lnSpc>
                <a:spcPct val="115000"/>
              </a:lnSpc>
              <a:spcBef>
                <a:spcPts val="0"/>
              </a:spcBef>
              <a:spcAft>
                <a:spcPts val="0"/>
              </a:spcAft>
              <a:buSzPts val="1800"/>
              <a:buChar char="•"/>
              <a:defRPr/>
            </a:lvl6pPr>
            <a:lvl7pPr indent="-342900" lvl="6" marL="3200400" rtl="0" algn="l">
              <a:lnSpc>
                <a:spcPct val="115000"/>
              </a:lnSpc>
              <a:spcBef>
                <a:spcPts val="0"/>
              </a:spcBef>
              <a:spcAft>
                <a:spcPts val="0"/>
              </a:spcAft>
              <a:buSzPts val="1800"/>
              <a:buChar char="•"/>
              <a:defRPr/>
            </a:lvl7pPr>
            <a:lvl8pPr indent="-342900" lvl="7" marL="3657600" rtl="0" algn="l">
              <a:lnSpc>
                <a:spcPct val="115000"/>
              </a:lnSpc>
              <a:spcBef>
                <a:spcPts val="0"/>
              </a:spcBef>
              <a:spcAft>
                <a:spcPts val="0"/>
              </a:spcAft>
              <a:buSzPts val="1800"/>
              <a:buChar char="•"/>
              <a:defRPr/>
            </a:lvl8pPr>
            <a:lvl9pPr indent="-342900" lvl="8" marL="4114800" rtl="0" algn="l">
              <a:lnSpc>
                <a:spcPct val="115000"/>
              </a:lnSpc>
              <a:spcBef>
                <a:spcPts val="0"/>
              </a:spcBef>
              <a:spcAft>
                <a:spcPts val="0"/>
              </a:spcAft>
              <a:buSzPts val="1800"/>
              <a:buChar char="•"/>
              <a:defRPr/>
            </a:lvl9pPr>
          </a:lstStyle>
          <a:p/>
        </p:txBody>
      </p:sp>
      <p:sp>
        <p:nvSpPr>
          <p:cNvPr id="91" name="Google Shape;91;gf962751971_0_54"/>
          <p:cNvSpPr txBox="1"/>
          <p:nvPr>
            <p:ph idx="12" type="sldNum"/>
          </p:nvPr>
        </p:nvSpPr>
        <p:spPr>
          <a:xfrm>
            <a:off x="11649019" y="6296048"/>
            <a:ext cx="379200" cy="384600"/>
          </a:xfrm>
          <a:prstGeom prst="rect">
            <a:avLst/>
          </a:prstGeom>
          <a:noFill/>
          <a:ln>
            <a:noFill/>
          </a:ln>
        </p:spPr>
        <p:txBody>
          <a:bodyPr anchorCtr="0" anchor="ctr" bIns="91400" lIns="91400" spcFirstLastPara="1" rIns="91400" wrap="square" tIns="91400">
            <a:spAutoFit/>
          </a:bodyPr>
          <a:lstStyle>
            <a:lvl1pPr indent="0" lvl="0" marL="0" rtl="0" algn="r">
              <a:lnSpc>
                <a:spcPct val="100000"/>
              </a:lnSpc>
              <a:spcBef>
                <a:spcPts val="0"/>
              </a:spcBef>
              <a:spcAft>
                <a:spcPts val="0"/>
              </a:spcAft>
              <a:buClr>
                <a:srgbClr val="585858"/>
              </a:buClr>
              <a:buSzPts val="1300"/>
              <a:buFont typeface="Arial"/>
              <a:buNone/>
              <a:defRPr sz="1300">
                <a:solidFill>
                  <a:srgbClr val="585858"/>
                </a:solidFill>
              </a:defRPr>
            </a:lvl1pPr>
            <a:lvl2pPr indent="0" lvl="1" marL="0" rtl="0" algn="r">
              <a:lnSpc>
                <a:spcPct val="100000"/>
              </a:lnSpc>
              <a:spcBef>
                <a:spcPts val="0"/>
              </a:spcBef>
              <a:spcAft>
                <a:spcPts val="0"/>
              </a:spcAft>
              <a:buClr>
                <a:srgbClr val="585858"/>
              </a:buClr>
              <a:buSzPts val="1300"/>
              <a:buFont typeface="Arial"/>
              <a:buNone/>
              <a:defRPr sz="1300">
                <a:solidFill>
                  <a:srgbClr val="585858"/>
                </a:solidFill>
              </a:defRPr>
            </a:lvl2pPr>
            <a:lvl3pPr indent="0" lvl="2" marL="0" rtl="0" algn="r">
              <a:lnSpc>
                <a:spcPct val="100000"/>
              </a:lnSpc>
              <a:spcBef>
                <a:spcPts val="0"/>
              </a:spcBef>
              <a:spcAft>
                <a:spcPts val="0"/>
              </a:spcAft>
              <a:buClr>
                <a:srgbClr val="585858"/>
              </a:buClr>
              <a:buSzPts val="1300"/>
              <a:buFont typeface="Arial"/>
              <a:buNone/>
              <a:defRPr sz="1300">
                <a:solidFill>
                  <a:srgbClr val="585858"/>
                </a:solidFill>
              </a:defRPr>
            </a:lvl3pPr>
            <a:lvl4pPr indent="0" lvl="3" marL="0" rtl="0" algn="r">
              <a:lnSpc>
                <a:spcPct val="100000"/>
              </a:lnSpc>
              <a:spcBef>
                <a:spcPts val="0"/>
              </a:spcBef>
              <a:spcAft>
                <a:spcPts val="0"/>
              </a:spcAft>
              <a:buClr>
                <a:srgbClr val="585858"/>
              </a:buClr>
              <a:buSzPts val="1300"/>
              <a:buFont typeface="Arial"/>
              <a:buNone/>
              <a:defRPr sz="1300">
                <a:solidFill>
                  <a:srgbClr val="585858"/>
                </a:solidFill>
              </a:defRPr>
            </a:lvl4pPr>
            <a:lvl5pPr indent="0" lvl="4" marL="0" rtl="0" algn="r">
              <a:lnSpc>
                <a:spcPct val="100000"/>
              </a:lnSpc>
              <a:spcBef>
                <a:spcPts val="0"/>
              </a:spcBef>
              <a:spcAft>
                <a:spcPts val="0"/>
              </a:spcAft>
              <a:buClr>
                <a:srgbClr val="585858"/>
              </a:buClr>
              <a:buSzPts val="1300"/>
              <a:buFont typeface="Arial"/>
              <a:buNone/>
              <a:defRPr sz="1300">
                <a:solidFill>
                  <a:srgbClr val="585858"/>
                </a:solidFill>
              </a:defRPr>
            </a:lvl5pPr>
            <a:lvl6pPr indent="0" lvl="5" marL="0" rtl="0" algn="r">
              <a:lnSpc>
                <a:spcPct val="100000"/>
              </a:lnSpc>
              <a:spcBef>
                <a:spcPts val="0"/>
              </a:spcBef>
              <a:spcAft>
                <a:spcPts val="0"/>
              </a:spcAft>
              <a:buClr>
                <a:srgbClr val="585858"/>
              </a:buClr>
              <a:buSzPts val="1300"/>
              <a:buFont typeface="Arial"/>
              <a:buNone/>
              <a:defRPr sz="1300">
                <a:solidFill>
                  <a:srgbClr val="585858"/>
                </a:solidFill>
              </a:defRPr>
            </a:lvl6pPr>
            <a:lvl7pPr indent="0" lvl="6" marL="0" rtl="0" algn="r">
              <a:lnSpc>
                <a:spcPct val="100000"/>
              </a:lnSpc>
              <a:spcBef>
                <a:spcPts val="0"/>
              </a:spcBef>
              <a:spcAft>
                <a:spcPts val="0"/>
              </a:spcAft>
              <a:buClr>
                <a:srgbClr val="585858"/>
              </a:buClr>
              <a:buSzPts val="1300"/>
              <a:buFont typeface="Arial"/>
              <a:buNone/>
              <a:defRPr sz="1300">
                <a:solidFill>
                  <a:srgbClr val="585858"/>
                </a:solidFill>
              </a:defRPr>
            </a:lvl7pPr>
            <a:lvl8pPr indent="0" lvl="7" marL="0" rtl="0" algn="r">
              <a:lnSpc>
                <a:spcPct val="100000"/>
              </a:lnSpc>
              <a:spcBef>
                <a:spcPts val="0"/>
              </a:spcBef>
              <a:spcAft>
                <a:spcPts val="0"/>
              </a:spcAft>
              <a:buClr>
                <a:srgbClr val="585858"/>
              </a:buClr>
              <a:buSzPts val="1300"/>
              <a:buFont typeface="Arial"/>
              <a:buNone/>
              <a:defRPr sz="1300">
                <a:solidFill>
                  <a:srgbClr val="585858"/>
                </a:solidFill>
              </a:defRPr>
            </a:lvl8pPr>
            <a:lvl9pPr indent="0" lvl="8" marL="0" rtl="0" algn="r">
              <a:lnSpc>
                <a:spcPct val="100000"/>
              </a:lnSpc>
              <a:spcBef>
                <a:spcPts val="0"/>
              </a:spcBef>
              <a:spcAft>
                <a:spcPts val="0"/>
              </a:spcAft>
              <a:buClr>
                <a:srgbClr val="585858"/>
              </a:buClr>
              <a:buSzPts val="1300"/>
              <a:buFont typeface="Arial"/>
              <a:buNone/>
              <a:defRPr sz="1300">
                <a:solidFill>
                  <a:srgbClr val="585858"/>
                </a:solidFill>
              </a:defRPr>
            </a:lvl9pPr>
          </a:lstStyle>
          <a:p>
            <a:pPr indent="0" lvl="0" marL="0" rtl="0" algn="r">
              <a:spcBef>
                <a:spcPts val="0"/>
              </a:spcBef>
              <a:spcAft>
                <a:spcPts val="0"/>
              </a:spcAft>
              <a:buNone/>
            </a:pPr>
            <a:fld id="{00000000-1234-1234-1234-123412341234}" type="slidenum">
              <a:rPr lang="es-AR"/>
              <a:t>‹#›</a:t>
            </a:fld>
            <a:endParaRPr sz="1200">
              <a:solidFill>
                <a:srgbClr val="888888"/>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43"/>
          <p:cNvSpPr txBox="1"/>
          <p:nvPr>
            <p:ph type="title"/>
          </p:nvPr>
        </p:nvSpPr>
        <p:spPr>
          <a:xfrm>
            <a:off x="415600" y="593366"/>
            <a:ext cx="11360801" cy="7636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8" name="Google Shape;98;p43"/>
          <p:cNvSpPr txBox="1"/>
          <p:nvPr>
            <p:ph idx="1" type="body"/>
          </p:nvPr>
        </p:nvSpPr>
        <p:spPr>
          <a:xfrm>
            <a:off x="415600" y="1536633"/>
            <a:ext cx="11360801" cy="45552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99" name="Google Shape;99;p43"/>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0" name="Shape 100"/>
        <p:cNvGrpSpPr/>
        <p:nvPr/>
      </p:nvGrpSpPr>
      <p:grpSpPr>
        <a:xfrm>
          <a:off x="0" y="0"/>
          <a:ext cx="0" cy="0"/>
          <a:chOff x="0" y="0"/>
          <a:chExt cx="0" cy="0"/>
        </a:xfrm>
      </p:grpSpPr>
      <p:sp>
        <p:nvSpPr>
          <p:cNvPr id="101" name="Google Shape;101;p45"/>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2" name="Shape 102"/>
        <p:cNvGrpSpPr/>
        <p:nvPr/>
      </p:nvGrpSpPr>
      <p:grpSpPr>
        <a:xfrm>
          <a:off x="0" y="0"/>
          <a:ext cx="0" cy="0"/>
          <a:chOff x="0" y="0"/>
          <a:chExt cx="0" cy="0"/>
        </a:xfrm>
      </p:grpSpPr>
      <p:sp>
        <p:nvSpPr>
          <p:cNvPr id="103" name="Google Shape;103;p46"/>
          <p:cNvSpPr txBox="1"/>
          <p:nvPr>
            <p:ph type="title"/>
          </p:nvPr>
        </p:nvSpPr>
        <p:spPr>
          <a:xfrm>
            <a:off x="415611" y="992767"/>
            <a:ext cx="11360801" cy="27368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6900"/>
              <a:buFont typeface="Arial"/>
              <a:buNone/>
              <a:defRPr sz="69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04" name="Google Shape;104;p46"/>
          <p:cNvSpPr txBox="1"/>
          <p:nvPr>
            <p:ph idx="1" type="body"/>
          </p:nvPr>
        </p:nvSpPr>
        <p:spPr>
          <a:xfrm>
            <a:off x="415600" y="3778832"/>
            <a:ext cx="11360801" cy="10568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3700"/>
              <a:buFont typeface="Arial"/>
              <a:buNone/>
              <a:defRPr sz="3700"/>
            </a:lvl1pPr>
            <a:lvl2pPr indent="-228600" lvl="1" marL="914400" algn="ctr">
              <a:lnSpc>
                <a:spcPct val="100000"/>
              </a:lnSpc>
              <a:spcBef>
                <a:spcPts val="0"/>
              </a:spcBef>
              <a:spcAft>
                <a:spcPts val="0"/>
              </a:spcAft>
              <a:buClr>
                <a:srgbClr val="585858"/>
              </a:buClr>
              <a:buSzPts val="3700"/>
              <a:buFont typeface="Arial"/>
              <a:buNone/>
              <a:defRPr sz="3700"/>
            </a:lvl2pPr>
            <a:lvl3pPr indent="-228600" lvl="2" marL="1371600" algn="ctr">
              <a:lnSpc>
                <a:spcPct val="100000"/>
              </a:lnSpc>
              <a:spcBef>
                <a:spcPts val="0"/>
              </a:spcBef>
              <a:spcAft>
                <a:spcPts val="0"/>
              </a:spcAft>
              <a:buClr>
                <a:srgbClr val="585858"/>
              </a:buClr>
              <a:buSzPts val="3700"/>
              <a:buFont typeface="Arial"/>
              <a:buNone/>
              <a:defRPr sz="3700"/>
            </a:lvl3pPr>
            <a:lvl4pPr indent="-228600" lvl="3" marL="1828800" algn="ctr">
              <a:lnSpc>
                <a:spcPct val="100000"/>
              </a:lnSpc>
              <a:spcBef>
                <a:spcPts val="0"/>
              </a:spcBef>
              <a:spcAft>
                <a:spcPts val="0"/>
              </a:spcAft>
              <a:buClr>
                <a:srgbClr val="585858"/>
              </a:buClr>
              <a:buSzPts val="3700"/>
              <a:buFont typeface="Arial"/>
              <a:buNone/>
              <a:defRPr sz="3700"/>
            </a:lvl4pPr>
            <a:lvl5pPr indent="-228600" lvl="4" marL="2286000" algn="ctr">
              <a:lnSpc>
                <a:spcPct val="100000"/>
              </a:lnSpc>
              <a:spcBef>
                <a:spcPts val="0"/>
              </a:spcBef>
              <a:spcAft>
                <a:spcPts val="0"/>
              </a:spcAft>
              <a:buClr>
                <a:srgbClr val="585858"/>
              </a:buClr>
              <a:buSzPts val="3700"/>
              <a:buFont typeface="Arial"/>
              <a:buNone/>
              <a:defRPr sz="37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05" name="Google Shape;105;p46"/>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6" name="Shape 106"/>
        <p:cNvGrpSpPr/>
        <p:nvPr/>
      </p:nvGrpSpPr>
      <p:grpSpPr>
        <a:xfrm>
          <a:off x="0" y="0"/>
          <a:ext cx="0" cy="0"/>
          <a:chOff x="0" y="0"/>
          <a:chExt cx="0" cy="0"/>
        </a:xfrm>
      </p:grpSpPr>
      <p:sp>
        <p:nvSpPr>
          <p:cNvPr id="107" name="Google Shape;107;p47"/>
          <p:cNvSpPr txBox="1"/>
          <p:nvPr>
            <p:ph type="title"/>
          </p:nvPr>
        </p:nvSpPr>
        <p:spPr>
          <a:xfrm>
            <a:off x="415600" y="2867799"/>
            <a:ext cx="11360801" cy="11224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08" name="Google Shape;108;p47"/>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109" name="Shape 109"/>
        <p:cNvGrpSpPr/>
        <p:nvPr/>
      </p:nvGrpSpPr>
      <p:grpSpPr>
        <a:xfrm>
          <a:off x="0" y="0"/>
          <a:ext cx="0" cy="0"/>
          <a:chOff x="0" y="0"/>
          <a:chExt cx="0" cy="0"/>
        </a:xfrm>
      </p:grpSpPr>
      <p:sp>
        <p:nvSpPr>
          <p:cNvPr id="110" name="Google Shape;110;p48"/>
          <p:cNvSpPr txBox="1"/>
          <p:nvPr>
            <p:ph type="title"/>
          </p:nvPr>
        </p:nvSpPr>
        <p:spPr>
          <a:xfrm>
            <a:off x="415600" y="593366"/>
            <a:ext cx="11360801" cy="7636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1" name="Google Shape;111;p48"/>
          <p:cNvSpPr txBox="1"/>
          <p:nvPr>
            <p:ph idx="1" type="body"/>
          </p:nvPr>
        </p:nvSpPr>
        <p:spPr>
          <a:xfrm>
            <a:off x="415600" y="1536633"/>
            <a:ext cx="5333201" cy="45552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12" name="Google Shape;112;p48"/>
          <p:cNvSpPr txBox="1"/>
          <p:nvPr>
            <p:ph idx="2" type="body"/>
          </p:nvPr>
        </p:nvSpPr>
        <p:spPr>
          <a:xfrm>
            <a:off x="6443200" y="1536632"/>
            <a:ext cx="5333201" cy="4555202"/>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13" name="Google Shape;113;p48"/>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4" name="Shape 114"/>
        <p:cNvGrpSpPr/>
        <p:nvPr/>
      </p:nvGrpSpPr>
      <p:grpSpPr>
        <a:xfrm>
          <a:off x="0" y="0"/>
          <a:ext cx="0" cy="0"/>
          <a:chOff x="0" y="0"/>
          <a:chExt cx="0" cy="0"/>
        </a:xfrm>
      </p:grpSpPr>
      <p:sp>
        <p:nvSpPr>
          <p:cNvPr id="115" name="Google Shape;115;p49"/>
          <p:cNvSpPr txBox="1"/>
          <p:nvPr>
            <p:ph type="title"/>
          </p:nvPr>
        </p:nvSpPr>
        <p:spPr>
          <a:xfrm>
            <a:off x="415600" y="593366"/>
            <a:ext cx="11360801" cy="7636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6" name="Google Shape;116;p49"/>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17" name="Shape 117"/>
        <p:cNvGrpSpPr/>
        <p:nvPr/>
      </p:nvGrpSpPr>
      <p:grpSpPr>
        <a:xfrm>
          <a:off x="0" y="0"/>
          <a:ext cx="0" cy="0"/>
          <a:chOff x="0" y="0"/>
          <a:chExt cx="0" cy="0"/>
        </a:xfrm>
      </p:grpSpPr>
      <p:sp>
        <p:nvSpPr>
          <p:cNvPr id="118" name="Google Shape;118;p50"/>
          <p:cNvSpPr txBox="1"/>
          <p:nvPr>
            <p:ph type="title"/>
          </p:nvPr>
        </p:nvSpPr>
        <p:spPr>
          <a:xfrm>
            <a:off x="415600" y="740799"/>
            <a:ext cx="3744001" cy="1007602"/>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3200"/>
              <a:buFont typeface="Arial"/>
              <a:buNone/>
              <a:defRPr sz="3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9" name="Google Shape;119;p50"/>
          <p:cNvSpPr txBox="1"/>
          <p:nvPr>
            <p:ph idx="1" type="body"/>
          </p:nvPr>
        </p:nvSpPr>
        <p:spPr>
          <a:xfrm>
            <a:off x="415600" y="1852800"/>
            <a:ext cx="3744001" cy="4239201"/>
          </a:xfrm>
          <a:prstGeom prst="rect">
            <a:avLst/>
          </a:prstGeom>
          <a:noFill/>
          <a:ln>
            <a:noFill/>
          </a:ln>
        </p:spPr>
        <p:txBody>
          <a:bodyPr anchorCtr="0" anchor="t" bIns="91400" lIns="91400" spcFirstLastPara="1" rIns="91400" wrap="square" tIns="914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0" name="Google Shape;120;p50"/>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21" name="Shape 121"/>
        <p:cNvGrpSpPr/>
        <p:nvPr/>
      </p:nvGrpSpPr>
      <p:grpSpPr>
        <a:xfrm>
          <a:off x="0" y="0"/>
          <a:ext cx="0" cy="0"/>
          <a:chOff x="0" y="0"/>
          <a:chExt cx="0" cy="0"/>
        </a:xfrm>
      </p:grpSpPr>
      <p:sp>
        <p:nvSpPr>
          <p:cNvPr id="122" name="Google Shape;122;p51"/>
          <p:cNvSpPr txBox="1"/>
          <p:nvPr>
            <p:ph type="title"/>
          </p:nvPr>
        </p:nvSpPr>
        <p:spPr>
          <a:xfrm>
            <a:off x="653666" y="600199"/>
            <a:ext cx="8490402" cy="5454402"/>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6400"/>
              <a:buFont typeface="Arial"/>
              <a:buNone/>
              <a:defRPr sz="6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23" name="Google Shape;123;p51"/>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24" name="Shape 124"/>
        <p:cNvGrpSpPr/>
        <p:nvPr/>
      </p:nvGrpSpPr>
      <p:grpSpPr>
        <a:xfrm>
          <a:off x="0" y="0"/>
          <a:ext cx="0" cy="0"/>
          <a:chOff x="0" y="0"/>
          <a:chExt cx="0" cy="0"/>
        </a:xfrm>
      </p:grpSpPr>
      <p:sp>
        <p:nvSpPr>
          <p:cNvPr id="125" name="Google Shape;125;p52"/>
          <p:cNvSpPr/>
          <p:nvPr/>
        </p:nvSpPr>
        <p:spPr>
          <a:xfrm>
            <a:off x="6096000" y="-167"/>
            <a:ext cx="6096000" cy="68580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52"/>
          <p:cNvSpPr txBox="1"/>
          <p:nvPr>
            <p:ph type="title"/>
          </p:nvPr>
        </p:nvSpPr>
        <p:spPr>
          <a:xfrm>
            <a:off x="354000" y="1644232"/>
            <a:ext cx="5393600" cy="19764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600"/>
              <a:buFont typeface="Arial"/>
              <a:buNone/>
              <a:defRPr sz="5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27" name="Google Shape;127;p52"/>
          <p:cNvSpPr txBox="1"/>
          <p:nvPr>
            <p:ph idx="1" type="body"/>
          </p:nvPr>
        </p:nvSpPr>
        <p:spPr>
          <a:xfrm>
            <a:off x="354000" y="3737433"/>
            <a:ext cx="5393600" cy="16468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8" name="Google Shape;128;p52"/>
          <p:cNvSpPr txBox="1"/>
          <p:nvPr>
            <p:ph idx="2" type="body"/>
          </p:nvPr>
        </p:nvSpPr>
        <p:spPr>
          <a:xfrm>
            <a:off x="6586000" y="965433"/>
            <a:ext cx="5116001" cy="4926801"/>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9" name="Google Shape;129;p52"/>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30" name="Shape 130"/>
        <p:cNvGrpSpPr/>
        <p:nvPr/>
      </p:nvGrpSpPr>
      <p:grpSpPr>
        <a:xfrm>
          <a:off x="0" y="0"/>
          <a:ext cx="0" cy="0"/>
          <a:chOff x="0" y="0"/>
          <a:chExt cx="0" cy="0"/>
        </a:xfrm>
      </p:grpSpPr>
      <p:sp>
        <p:nvSpPr>
          <p:cNvPr id="131" name="Google Shape;131;p53"/>
          <p:cNvSpPr txBox="1"/>
          <p:nvPr>
            <p:ph type="title"/>
          </p:nvPr>
        </p:nvSpPr>
        <p:spPr>
          <a:xfrm>
            <a:off x="415600" y="1474833"/>
            <a:ext cx="11360801" cy="26180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6000"/>
              <a:buFont typeface="Arial"/>
              <a:buNone/>
              <a:defRPr sz="16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32" name="Google Shape;132;p53"/>
          <p:cNvSpPr txBox="1"/>
          <p:nvPr>
            <p:ph idx="1" type="body"/>
          </p:nvPr>
        </p:nvSpPr>
        <p:spPr>
          <a:xfrm>
            <a:off x="415600" y="4202967"/>
            <a:ext cx="11360801" cy="1734401"/>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33" name="Google Shape;133;p53"/>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4"/>
          <p:cNvSpPr txBox="1"/>
          <p:nvPr>
            <p:ph type="title"/>
          </p:nvPr>
        </p:nvSpPr>
        <p:spPr>
          <a:xfrm>
            <a:off x="415600" y="593366"/>
            <a:ext cx="11360801" cy="7636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4"/>
          <p:cNvSpPr txBox="1"/>
          <p:nvPr>
            <p:ph idx="1" type="body"/>
          </p:nvPr>
        </p:nvSpPr>
        <p:spPr>
          <a:xfrm>
            <a:off x="415600" y="1536633"/>
            <a:ext cx="11360801" cy="4555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8" name="Google Shape;2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5" name="Shape 35"/>
        <p:cNvGrpSpPr/>
        <p:nvPr/>
      </p:nvGrpSpPr>
      <p:grpSpPr>
        <a:xfrm>
          <a:off x="0" y="0"/>
          <a:ext cx="0" cy="0"/>
          <a:chOff x="0" y="0"/>
          <a:chExt cx="0" cy="0"/>
        </a:xfrm>
      </p:grpSpPr>
      <p:sp>
        <p:nvSpPr>
          <p:cNvPr id="36" name="Google Shape;36;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1" name="Shape 41"/>
        <p:cNvGrpSpPr/>
        <p:nvPr/>
      </p:nvGrpSpPr>
      <p:grpSpPr>
        <a:xfrm>
          <a:off x="0" y="0"/>
          <a:ext cx="0" cy="0"/>
          <a:chOff x="0" y="0"/>
          <a:chExt cx="0" cy="0"/>
        </a:xfrm>
      </p:grpSpPr>
      <p:sp>
        <p:nvSpPr>
          <p:cNvPr id="42" name="Google Shape;4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8" name="Shape 48"/>
        <p:cNvGrpSpPr/>
        <p:nvPr/>
      </p:nvGrpSpPr>
      <p:grpSpPr>
        <a:xfrm>
          <a:off x="0" y="0"/>
          <a:ext cx="0" cy="0"/>
          <a:chOff x="0" y="0"/>
          <a:chExt cx="0" cy="0"/>
        </a:xfrm>
      </p:grpSpPr>
      <p:sp>
        <p:nvSpPr>
          <p:cNvPr id="49" name="Google Shape;49;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42"/>
          <p:cNvSpPr txBox="1"/>
          <p:nvPr>
            <p:ph type="title"/>
          </p:nvPr>
        </p:nvSpPr>
        <p:spPr>
          <a:xfrm>
            <a:off x="609600" y="274637"/>
            <a:ext cx="10972800" cy="1325564"/>
          </a:xfrm>
          <a:prstGeom prst="rect">
            <a:avLst/>
          </a:prstGeom>
          <a:noFill/>
          <a:ln>
            <a:noFill/>
          </a:ln>
        </p:spPr>
        <p:txBody>
          <a:bodyPr anchorCtr="0" anchor="t" bIns="91400" lIns="91400" spcFirstLastPara="1" rIns="91400" wrap="square" tIns="91400">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94" name="Google Shape;94;p42"/>
          <p:cNvSpPr txBox="1"/>
          <p:nvPr>
            <p:ph idx="1" type="body"/>
          </p:nvPr>
        </p:nvSpPr>
        <p:spPr>
          <a:xfrm>
            <a:off x="609600" y="1600200"/>
            <a:ext cx="10972800" cy="5257800"/>
          </a:xfrm>
          <a:prstGeom prst="rect">
            <a:avLst/>
          </a:prstGeom>
          <a:noFill/>
          <a:ln>
            <a:noFill/>
          </a:ln>
        </p:spPr>
        <p:txBody>
          <a:bodyPr anchorCtr="0" anchor="t" bIns="91400" lIns="91400" spcFirstLastPara="1" rIns="91400" wrap="square" tIns="91400">
            <a:no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95" name="Google Shape;95;p42"/>
          <p:cNvSpPr txBox="1"/>
          <p:nvPr>
            <p:ph idx="12" type="sldNum"/>
          </p:nvPr>
        </p:nvSpPr>
        <p:spPr>
          <a:xfrm>
            <a:off x="11649019" y="6296048"/>
            <a:ext cx="379193" cy="367950"/>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300"/>
              <a:buFont typeface="Arial"/>
              <a:buNone/>
              <a:defRPr b="0" i="0" sz="13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7.jpg"/><Relationship Id="rId4" Type="http://schemas.openxmlformats.org/officeDocument/2006/relationships/image" Target="../media/image23.png"/><Relationship Id="rId9" Type="http://schemas.openxmlformats.org/officeDocument/2006/relationships/image" Target="../media/image18.png"/><Relationship Id="rId5" Type="http://schemas.openxmlformats.org/officeDocument/2006/relationships/image" Target="../media/image39.png"/><Relationship Id="rId6" Type="http://schemas.openxmlformats.org/officeDocument/2006/relationships/image" Target="../media/image41.png"/><Relationship Id="rId7" Type="http://schemas.openxmlformats.org/officeDocument/2006/relationships/image" Target="../media/image38.png"/><Relationship Id="rId8"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2.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4.gif"/><Relationship Id="rId6"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2.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2.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2.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5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0"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24.png"/><Relationship Id="rId7" Type="http://schemas.openxmlformats.org/officeDocument/2006/relationships/image" Target="../media/image19.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28.png"/><Relationship Id="rId13" Type="http://schemas.openxmlformats.org/officeDocument/2006/relationships/image" Target="../media/image29.png"/><Relationship Id="rId12"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jpg"/><Relationship Id="rId4" Type="http://schemas.openxmlformats.org/officeDocument/2006/relationships/image" Target="../media/image32.png"/><Relationship Id="rId9" Type="http://schemas.openxmlformats.org/officeDocument/2006/relationships/image" Target="../media/image34.png"/><Relationship Id="rId14" Type="http://schemas.openxmlformats.org/officeDocument/2006/relationships/image" Target="../media/image40.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30.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cxnSp>
        <p:nvCxnSpPr>
          <p:cNvPr id="138" name="Google Shape;138;p7"/>
          <p:cNvCxnSpPr/>
          <p:nvPr/>
        </p:nvCxnSpPr>
        <p:spPr>
          <a:xfrm rot="10800000">
            <a:off x="812947" y="3971151"/>
            <a:ext cx="2529201" cy="3201"/>
          </a:xfrm>
          <a:prstGeom prst="straightConnector1">
            <a:avLst/>
          </a:prstGeom>
          <a:noFill/>
          <a:ln cap="flat" cmpd="sng" w="9525">
            <a:solidFill>
              <a:srgbClr val="F2F2F2"/>
            </a:solidFill>
            <a:prstDash val="solid"/>
            <a:round/>
            <a:headEnd len="sm" w="sm" type="none"/>
            <a:tailEnd len="sm" w="sm" type="none"/>
          </a:ln>
        </p:spPr>
      </p:cxnSp>
      <p:sp>
        <p:nvSpPr>
          <p:cNvPr id="139" name="Google Shape;139;p7"/>
          <p:cNvSpPr txBox="1"/>
          <p:nvPr/>
        </p:nvSpPr>
        <p:spPr>
          <a:xfrm>
            <a:off x="892699" y="4180733"/>
            <a:ext cx="10406602" cy="2667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AR" sz="1400" u="none" cap="none" strike="noStrike">
                <a:solidFill>
                  <a:srgbClr val="FFFFFF"/>
                </a:solidFill>
                <a:latin typeface="Roboto"/>
                <a:ea typeface="Roboto"/>
                <a:cs typeface="Roboto"/>
                <a:sym typeface="Roboto"/>
              </a:rPr>
              <a:t>2021</a:t>
            </a:r>
            <a:endParaRPr/>
          </a:p>
        </p:txBody>
      </p:sp>
      <p:pic>
        <p:nvPicPr>
          <p:cNvPr descr="Imagen 8" id="140" name="Google Shape;140;p7"/>
          <p:cNvPicPr preferRelativeResize="0"/>
          <p:nvPr/>
        </p:nvPicPr>
        <p:blipFill rotWithShape="1">
          <a:blip r:embed="rId3">
            <a:alphaModFix/>
          </a:blip>
          <a:srcRect b="0" l="0" r="0" t="0"/>
          <a:stretch/>
        </p:blipFill>
        <p:spPr>
          <a:xfrm>
            <a:off x="0" y="-383000"/>
            <a:ext cx="12192000" cy="7241001"/>
          </a:xfrm>
          <a:prstGeom prst="rect">
            <a:avLst/>
          </a:prstGeom>
          <a:noFill/>
          <a:ln>
            <a:noFill/>
          </a:ln>
        </p:spPr>
      </p:pic>
      <p:pic>
        <p:nvPicPr>
          <p:cNvPr descr="Google Shape;86;p1" id="141" name="Google Shape;141;p7"/>
          <p:cNvPicPr preferRelativeResize="0"/>
          <p:nvPr/>
        </p:nvPicPr>
        <p:blipFill rotWithShape="1">
          <a:blip r:embed="rId4">
            <a:alphaModFix/>
          </a:blip>
          <a:srcRect b="0" l="0" r="0" t="0"/>
          <a:stretch/>
        </p:blipFill>
        <p:spPr>
          <a:xfrm>
            <a:off x="8696755" y="4911752"/>
            <a:ext cx="1900934" cy="657701"/>
          </a:xfrm>
          <a:prstGeom prst="rect">
            <a:avLst/>
          </a:prstGeom>
          <a:noFill/>
          <a:ln>
            <a:noFill/>
          </a:ln>
        </p:spPr>
      </p:pic>
      <p:pic>
        <p:nvPicPr>
          <p:cNvPr descr="Google Shape;5922;g9aee52a20c_0_2718" id="142" name="Google Shape;142;p7"/>
          <p:cNvPicPr preferRelativeResize="0"/>
          <p:nvPr/>
        </p:nvPicPr>
        <p:blipFill rotWithShape="1">
          <a:blip r:embed="rId5">
            <a:alphaModFix/>
          </a:blip>
          <a:srcRect b="0" l="0" r="50629" t="0"/>
          <a:stretch/>
        </p:blipFill>
        <p:spPr>
          <a:xfrm>
            <a:off x="6915518" y="4729488"/>
            <a:ext cx="1395838" cy="1022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7070"/>
        </a:solidFill>
      </p:bgPr>
    </p:bg>
    <p:spTree>
      <p:nvGrpSpPr>
        <p:cNvPr id="322" name="Shape 322"/>
        <p:cNvGrpSpPr/>
        <p:nvPr/>
      </p:nvGrpSpPr>
      <p:grpSpPr>
        <a:xfrm>
          <a:off x="0" y="0"/>
          <a:ext cx="0" cy="0"/>
          <a:chOff x="0" y="0"/>
          <a:chExt cx="0" cy="0"/>
        </a:xfrm>
      </p:grpSpPr>
      <p:pic>
        <p:nvPicPr>
          <p:cNvPr id="323" name="Google Shape;323;p9"/>
          <p:cNvPicPr preferRelativeResize="0"/>
          <p:nvPr/>
        </p:nvPicPr>
        <p:blipFill rotWithShape="1">
          <a:blip r:embed="rId3">
            <a:alphaModFix/>
          </a:blip>
          <a:srcRect b="0" l="0" r="0" t="0"/>
          <a:stretch/>
        </p:blipFill>
        <p:spPr>
          <a:xfrm>
            <a:off x="0" y="0"/>
            <a:ext cx="12192000" cy="6858000"/>
          </a:xfrm>
          <a:prstGeom prst="rect">
            <a:avLst/>
          </a:prstGeom>
          <a:noFill/>
          <a:ln>
            <a:noFill/>
          </a:ln>
        </p:spPr>
      </p:pic>
      <p:graphicFrame>
        <p:nvGraphicFramePr>
          <p:cNvPr id="324" name="Google Shape;324;p9"/>
          <p:cNvGraphicFramePr/>
          <p:nvPr/>
        </p:nvGraphicFramePr>
        <p:xfrm>
          <a:off x="581344" y="936692"/>
          <a:ext cx="3000000" cy="3000000"/>
        </p:xfrm>
        <a:graphic>
          <a:graphicData uri="http://schemas.openxmlformats.org/drawingml/2006/table">
            <a:tbl>
              <a:tblPr>
                <a:noFill/>
                <a:tableStyleId>{54C88EAB-F732-464F-B279-9180D32D2F33}</a:tableStyleId>
              </a:tblPr>
              <a:tblGrid>
                <a:gridCol w="1876425"/>
              </a:tblGrid>
              <a:tr h="3109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Clase</a:t>
                      </a:r>
                      <a:r>
                        <a:rPr lang="es-AR" sz="1800" u="none" cap="none" strike="noStrike">
                          <a:solidFill>
                            <a:schemeClr val="lt1"/>
                          </a:solidFill>
                          <a:latin typeface="Arimo"/>
                          <a:ea typeface="Arimo"/>
                          <a:cs typeface="Arimo"/>
                          <a:sym typeface="Arimo"/>
                        </a:rPr>
                        <a:t> </a:t>
                      </a:r>
                      <a:r>
                        <a:rPr b="1" lang="es-AR" sz="1800" u="none" cap="none" strike="noStrike">
                          <a:solidFill>
                            <a:schemeClr val="lt1"/>
                          </a:solidFill>
                          <a:latin typeface="Arimo"/>
                          <a:ea typeface="Arimo"/>
                          <a:cs typeface="Arimo"/>
                          <a:sym typeface="Arimo"/>
                        </a:rPr>
                        <a:t>Persona</a:t>
                      </a:r>
                      <a:endParaRPr b="1"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25" name="Google Shape;325;p9"/>
          <p:cNvGraphicFramePr/>
          <p:nvPr/>
        </p:nvGraphicFramePr>
        <p:xfrm>
          <a:off x="581344" y="1311285"/>
          <a:ext cx="3000000" cy="3000000"/>
        </p:xfrm>
        <a:graphic>
          <a:graphicData uri="http://schemas.openxmlformats.org/drawingml/2006/table">
            <a:tbl>
              <a:tblPr>
                <a:noFill/>
                <a:tableStyleId>{54C88EAB-F732-464F-B279-9180D32D2F33}</a:tableStyleId>
              </a:tblPr>
              <a:tblGrid>
                <a:gridCol w="433900"/>
              </a:tblGrid>
              <a:tr h="2421750">
                <a:tc>
                  <a:txBody>
                    <a:bodyPr/>
                    <a:lstStyle/>
                    <a:p>
                      <a:pPr indent="0" lvl="0" marL="0" marR="0" rtl="0" algn="ctr">
                        <a:lnSpc>
                          <a:spcPct val="100000"/>
                        </a:lnSpc>
                        <a:spcBef>
                          <a:spcPts val="0"/>
                        </a:spcBef>
                        <a:spcAft>
                          <a:spcPts val="0"/>
                        </a:spcAft>
                        <a:buClr>
                          <a:srgbClr val="000000"/>
                        </a:buClr>
                        <a:buSzPts val="1800"/>
                        <a:buFont typeface="Arial"/>
                        <a:buNone/>
                      </a:pPr>
                      <a:r>
                        <a:rPr lang="es-AR" sz="1800" u="none" cap="none" strike="noStrike">
                          <a:solidFill>
                            <a:schemeClr val="lt1"/>
                          </a:solidFill>
                          <a:latin typeface="Arimo"/>
                          <a:ea typeface="Arimo"/>
                          <a:cs typeface="Arimo"/>
                          <a:sym typeface="Arimo"/>
                        </a:rPr>
                        <a:t>Atributos</a:t>
                      </a:r>
                      <a:endParaRPr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26" name="Google Shape;326;p9"/>
          <p:cNvGraphicFramePr/>
          <p:nvPr/>
        </p:nvGraphicFramePr>
        <p:xfrm>
          <a:off x="1026785" y="1309797"/>
          <a:ext cx="3000000" cy="3000000"/>
        </p:xfrm>
        <a:graphic>
          <a:graphicData uri="http://schemas.openxmlformats.org/drawingml/2006/table">
            <a:tbl>
              <a:tblPr>
                <a:noFill/>
                <a:tableStyleId>{54C88EAB-F732-464F-B279-9180D32D2F33}</a:tableStyleId>
              </a:tblPr>
              <a:tblGrid>
                <a:gridCol w="1435750"/>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nombre</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27" name="Google Shape;327;p9"/>
          <p:cNvGraphicFramePr/>
          <p:nvPr/>
        </p:nvGraphicFramePr>
        <p:xfrm>
          <a:off x="1016374" y="1660314"/>
          <a:ext cx="3000000" cy="3000000"/>
        </p:xfrm>
        <a:graphic>
          <a:graphicData uri="http://schemas.openxmlformats.org/drawingml/2006/table">
            <a:tbl>
              <a:tblPr>
                <a:noFill/>
                <a:tableStyleId>{54C88EAB-F732-464F-B279-9180D32D2F33}</a:tableStyleId>
              </a:tblPr>
              <a:tblGrid>
                <a:gridCol w="1446150"/>
              </a:tblGrid>
              <a:tr h="34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edad</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28" name="Google Shape;328;p9"/>
          <p:cNvGraphicFramePr/>
          <p:nvPr/>
        </p:nvGraphicFramePr>
        <p:xfrm>
          <a:off x="1025897" y="2008648"/>
          <a:ext cx="3000000" cy="3000000"/>
        </p:xfrm>
        <a:graphic>
          <a:graphicData uri="http://schemas.openxmlformats.org/drawingml/2006/table">
            <a:tbl>
              <a:tblPr>
                <a:noFill/>
                <a:tableStyleId>{54C88EAB-F732-464F-B279-9180D32D2F33}</a:tableStyleId>
              </a:tblPr>
              <a:tblGrid>
                <a:gridCol w="1430275"/>
              </a:tblGrid>
              <a:tr h="2972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colorRemera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29" name="Google Shape;329;p9"/>
          <p:cNvGraphicFramePr/>
          <p:nvPr/>
        </p:nvGraphicFramePr>
        <p:xfrm>
          <a:off x="1021136" y="2349733"/>
          <a:ext cx="3000000" cy="3000000"/>
        </p:xfrm>
        <a:graphic>
          <a:graphicData uri="http://schemas.openxmlformats.org/drawingml/2006/table">
            <a:tbl>
              <a:tblPr>
                <a:noFill/>
                <a:tableStyleId>{54C88EAB-F732-464F-B279-9180D32D2F33}</a:tableStyleId>
              </a:tblPr>
              <a:tblGrid>
                <a:gridCol w="1428700"/>
              </a:tblGrid>
              <a:tr h="3094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colorPantalon</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30" name="Google Shape;330;p9"/>
          <p:cNvGraphicFramePr/>
          <p:nvPr/>
        </p:nvGraphicFramePr>
        <p:xfrm>
          <a:off x="1018867" y="2689822"/>
          <a:ext cx="3000000" cy="3000000"/>
        </p:xfrm>
        <a:graphic>
          <a:graphicData uri="http://schemas.openxmlformats.org/drawingml/2006/table">
            <a:tbl>
              <a:tblPr>
                <a:noFill/>
                <a:tableStyleId>{54C88EAB-F732-464F-B279-9180D32D2F33}</a:tableStyleId>
              </a:tblPr>
              <a:tblGrid>
                <a:gridCol w="1424625"/>
              </a:tblGrid>
              <a:tr h="2355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colorBotines</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31" name="Google Shape;331;p9"/>
          <p:cNvGraphicFramePr/>
          <p:nvPr/>
        </p:nvGraphicFramePr>
        <p:xfrm>
          <a:off x="1024290" y="3031517"/>
          <a:ext cx="3000000" cy="3000000"/>
        </p:xfrm>
        <a:graphic>
          <a:graphicData uri="http://schemas.openxmlformats.org/drawingml/2006/table">
            <a:tbl>
              <a:tblPr>
                <a:noFill/>
                <a:tableStyleId>{54C88EAB-F732-464F-B279-9180D32D2F33}</a:tableStyleId>
              </a:tblPr>
              <a:tblGrid>
                <a:gridCol w="1419200"/>
              </a:tblGrid>
              <a:tr h="3156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colorPelo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32" name="Google Shape;332;p9"/>
          <p:cNvGraphicFramePr/>
          <p:nvPr/>
        </p:nvGraphicFramePr>
        <p:xfrm>
          <a:off x="1014105" y="3378444"/>
          <a:ext cx="3000000" cy="3000000"/>
        </p:xfrm>
        <a:graphic>
          <a:graphicData uri="http://schemas.openxmlformats.org/drawingml/2006/table">
            <a:tbl>
              <a:tblPr>
                <a:noFill/>
                <a:tableStyleId>{54C88EAB-F732-464F-B279-9180D32D2F33}</a:tableStyleId>
              </a:tblPr>
              <a:tblGrid>
                <a:gridCol w="1429375"/>
              </a:tblGrid>
              <a:tr h="3515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colorPiel</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33" name="Google Shape;333;p9"/>
          <p:cNvSpPr/>
          <p:nvPr/>
        </p:nvSpPr>
        <p:spPr>
          <a:xfrm>
            <a:off x="654840" y="153888"/>
            <a:ext cx="452457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POO- </a:t>
            </a:r>
            <a:r>
              <a:rPr b="1" i="0" lang="es-AR" sz="1800" u="none" cap="none" strike="noStrike">
                <a:solidFill>
                  <a:schemeClr val="accent4"/>
                </a:solidFill>
                <a:latin typeface="Calibri"/>
                <a:ea typeface="Calibri"/>
                <a:cs typeface="Calibri"/>
                <a:sym typeface="Calibri"/>
              </a:rPr>
              <a:t>Clases</a:t>
            </a:r>
            <a:r>
              <a:rPr b="1" i="0" lang="es-AR" sz="1800" u="none" cap="none" strike="noStrike">
                <a:solidFill>
                  <a:schemeClr val="lt2"/>
                </a:solidFill>
                <a:latin typeface="Calibri"/>
                <a:ea typeface="Calibri"/>
                <a:cs typeface="Calibri"/>
                <a:sym typeface="Calibri"/>
              </a:rPr>
              <a:t>, </a:t>
            </a:r>
            <a:r>
              <a:rPr b="1" i="0" lang="es-AR" sz="1800" u="none" cap="none" strike="noStrike">
                <a:solidFill>
                  <a:schemeClr val="accent4"/>
                </a:solidFill>
                <a:latin typeface="Calibri"/>
                <a:ea typeface="Calibri"/>
                <a:cs typeface="Calibri"/>
                <a:sym typeface="Calibri"/>
              </a:rPr>
              <a:t>Atributos</a:t>
            </a:r>
            <a:r>
              <a:rPr b="1" i="0" lang="es-AR" sz="1800" u="none" cap="none" strike="noStrike">
                <a:solidFill>
                  <a:schemeClr val="lt2"/>
                </a:solidFill>
                <a:latin typeface="Calibri"/>
                <a:ea typeface="Calibri"/>
                <a:cs typeface="Calibri"/>
                <a:sym typeface="Calibri"/>
              </a:rPr>
              <a:t>, Métodos y Objetos</a:t>
            </a:r>
            <a:endParaRPr b="1" i="0" sz="1800" u="none" cap="none" strike="noStrike">
              <a:solidFill>
                <a:schemeClr val="lt2"/>
              </a:solidFill>
              <a:latin typeface="Calibri"/>
              <a:ea typeface="Calibri"/>
              <a:cs typeface="Calibri"/>
              <a:sym typeface="Calibri"/>
            </a:endParaRPr>
          </a:p>
        </p:txBody>
      </p:sp>
      <p:pic>
        <p:nvPicPr>
          <p:cNvPr id="334" name="Google Shape;334;p9"/>
          <p:cNvPicPr preferRelativeResize="0"/>
          <p:nvPr/>
        </p:nvPicPr>
        <p:blipFill rotWithShape="1">
          <a:blip r:embed="rId4">
            <a:alphaModFix/>
          </a:blip>
          <a:srcRect b="6533" l="27976" r="30606" t="19182"/>
          <a:stretch/>
        </p:blipFill>
        <p:spPr>
          <a:xfrm>
            <a:off x="292292" y="4165278"/>
            <a:ext cx="2165342" cy="2197422"/>
          </a:xfrm>
          <a:prstGeom prst="rect">
            <a:avLst/>
          </a:prstGeom>
          <a:noFill/>
          <a:ln>
            <a:noFill/>
          </a:ln>
        </p:spPr>
      </p:pic>
      <p:graphicFrame>
        <p:nvGraphicFramePr>
          <p:cNvPr id="335" name="Google Shape;335;p9"/>
          <p:cNvGraphicFramePr/>
          <p:nvPr/>
        </p:nvGraphicFramePr>
        <p:xfrm>
          <a:off x="3190300" y="845102"/>
          <a:ext cx="3000000" cy="3000000"/>
        </p:xfrm>
        <a:graphic>
          <a:graphicData uri="http://schemas.openxmlformats.org/drawingml/2006/table">
            <a:tbl>
              <a:tblPr>
                <a:noFill/>
                <a:tableStyleId>{54C88EAB-F732-464F-B279-9180D32D2F33}</a:tableStyleId>
              </a:tblPr>
              <a:tblGrid>
                <a:gridCol w="2767825"/>
              </a:tblGrid>
              <a:tr h="3109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Objeto </a:t>
                      </a:r>
                      <a:r>
                        <a:rPr b="1" lang="es-AR" sz="1600" u="none" cap="none" strike="noStrike">
                          <a:solidFill>
                            <a:schemeClr val="lt1"/>
                          </a:solidFill>
                          <a:latin typeface="Arimo"/>
                          <a:ea typeface="Arimo"/>
                          <a:cs typeface="Arimo"/>
                          <a:sym typeface="Arimo"/>
                        </a:rPr>
                        <a:t>Persona </a:t>
                      </a:r>
                      <a:endParaRPr b="1"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36" name="Google Shape;336;p9"/>
          <p:cNvGraphicFramePr/>
          <p:nvPr/>
        </p:nvGraphicFramePr>
        <p:xfrm>
          <a:off x="3190300" y="1219696"/>
          <a:ext cx="3000000" cy="3000000"/>
        </p:xfrm>
        <a:graphic>
          <a:graphicData uri="http://schemas.openxmlformats.org/drawingml/2006/table">
            <a:tbl>
              <a:tblPr>
                <a:noFill/>
                <a:tableStyleId>{54C88EAB-F732-464F-B279-9180D32D2F33}</a:tableStyleId>
              </a:tblPr>
              <a:tblGrid>
                <a:gridCol w="433900"/>
              </a:tblGrid>
              <a:tr h="2429950">
                <a:tc>
                  <a:txBody>
                    <a:bodyPr/>
                    <a:lstStyle/>
                    <a:p>
                      <a:pPr indent="0" lvl="0" marL="0" marR="0" rtl="0" algn="ctr">
                        <a:lnSpc>
                          <a:spcPct val="100000"/>
                        </a:lnSpc>
                        <a:spcBef>
                          <a:spcPts val="0"/>
                        </a:spcBef>
                        <a:spcAft>
                          <a:spcPts val="0"/>
                        </a:spcAft>
                        <a:buClr>
                          <a:srgbClr val="000000"/>
                        </a:buClr>
                        <a:buSzPts val="1800"/>
                        <a:buFont typeface="Arial"/>
                        <a:buNone/>
                      </a:pPr>
                      <a:r>
                        <a:rPr lang="es-AR" sz="1800" u="none" cap="none" strike="noStrike">
                          <a:solidFill>
                            <a:schemeClr val="lt1"/>
                          </a:solidFill>
                          <a:latin typeface="Arimo"/>
                          <a:ea typeface="Arimo"/>
                          <a:cs typeface="Arimo"/>
                          <a:sym typeface="Arimo"/>
                        </a:rPr>
                        <a:t>Atributos</a:t>
                      </a:r>
                      <a:endParaRPr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37" name="Google Shape;337;p9"/>
          <p:cNvGraphicFramePr/>
          <p:nvPr/>
        </p:nvGraphicFramePr>
        <p:xfrm>
          <a:off x="3635741" y="1218207"/>
          <a:ext cx="3000000" cy="3000000"/>
        </p:xfrm>
        <a:graphic>
          <a:graphicData uri="http://schemas.openxmlformats.org/drawingml/2006/table">
            <a:tbl>
              <a:tblPr>
                <a:noFill/>
                <a:tableStyleId>{54C88EAB-F732-464F-B279-9180D32D2F33}</a:tableStyleId>
              </a:tblPr>
              <a:tblGrid>
                <a:gridCol w="1444250"/>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nombre</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38" name="Google Shape;338;p9"/>
          <p:cNvGraphicFramePr/>
          <p:nvPr/>
        </p:nvGraphicFramePr>
        <p:xfrm>
          <a:off x="3625330" y="1568724"/>
          <a:ext cx="3000000" cy="3000000"/>
        </p:xfrm>
        <a:graphic>
          <a:graphicData uri="http://schemas.openxmlformats.org/drawingml/2006/table">
            <a:tbl>
              <a:tblPr>
                <a:noFill/>
                <a:tableStyleId>{54C88EAB-F732-464F-B279-9180D32D2F33}</a:tableStyleId>
              </a:tblPr>
              <a:tblGrid>
                <a:gridCol w="1446150"/>
              </a:tblGrid>
              <a:tr h="34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edad</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39" name="Google Shape;339;p9"/>
          <p:cNvGraphicFramePr/>
          <p:nvPr/>
        </p:nvGraphicFramePr>
        <p:xfrm>
          <a:off x="3634853" y="1917058"/>
          <a:ext cx="3000000" cy="3000000"/>
        </p:xfrm>
        <a:graphic>
          <a:graphicData uri="http://schemas.openxmlformats.org/drawingml/2006/table">
            <a:tbl>
              <a:tblPr>
                <a:noFill/>
                <a:tableStyleId>{54C88EAB-F732-464F-B279-9180D32D2F33}</a:tableStyleId>
              </a:tblPr>
              <a:tblGrid>
                <a:gridCol w="1430275"/>
              </a:tblGrid>
              <a:tr h="2967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colorRemera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0" name="Google Shape;340;p9"/>
          <p:cNvGraphicFramePr/>
          <p:nvPr/>
        </p:nvGraphicFramePr>
        <p:xfrm>
          <a:off x="3630092" y="2258143"/>
          <a:ext cx="3000000" cy="3000000"/>
        </p:xfrm>
        <a:graphic>
          <a:graphicData uri="http://schemas.openxmlformats.org/drawingml/2006/table">
            <a:tbl>
              <a:tblPr>
                <a:noFill/>
                <a:tableStyleId>{54C88EAB-F732-464F-B279-9180D32D2F33}</a:tableStyleId>
              </a:tblPr>
              <a:tblGrid>
                <a:gridCol w="1428700"/>
              </a:tblGrid>
              <a:tr h="3094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colorPantalon</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1" name="Google Shape;341;p9"/>
          <p:cNvGraphicFramePr/>
          <p:nvPr/>
        </p:nvGraphicFramePr>
        <p:xfrm>
          <a:off x="3627823" y="2598232"/>
          <a:ext cx="3000000" cy="3000000"/>
        </p:xfrm>
        <a:graphic>
          <a:graphicData uri="http://schemas.openxmlformats.org/drawingml/2006/table">
            <a:tbl>
              <a:tblPr>
                <a:noFill/>
                <a:tableStyleId>{54C88EAB-F732-464F-B279-9180D32D2F33}</a:tableStyleId>
              </a:tblPr>
              <a:tblGrid>
                <a:gridCol w="1424625"/>
              </a:tblGrid>
              <a:tr h="2355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colorBotines</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2" name="Google Shape;342;p9"/>
          <p:cNvGraphicFramePr/>
          <p:nvPr/>
        </p:nvGraphicFramePr>
        <p:xfrm>
          <a:off x="3633246" y="2939927"/>
          <a:ext cx="3000000" cy="3000000"/>
        </p:xfrm>
        <a:graphic>
          <a:graphicData uri="http://schemas.openxmlformats.org/drawingml/2006/table">
            <a:tbl>
              <a:tblPr>
                <a:noFill/>
                <a:tableStyleId>{54C88EAB-F732-464F-B279-9180D32D2F33}</a:tableStyleId>
              </a:tblPr>
              <a:tblGrid>
                <a:gridCol w="1419200"/>
              </a:tblGrid>
              <a:tr h="3156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colorPelo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3" name="Google Shape;343;p9"/>
          <p:cNvGraphicFramePr/>
          <p:nvPr/>
        </p:nvGraphicFramePr>
        <p:xfrm>
          <a:off x="3623061" y="3286854"/>
          <a:ext cx="3000000" cy="3000000"/>
        </p:xfrm>
        <a:graphic>
          <a:graphicData uri="http://schemas.openxmlformats.org/drawingml/2006/table">
            <a:tbl>
              <a:tblPr>
                <a:noFill/>
                <a:tableStyleId>{54C88EAB-F732-464F-B279-9180D32D2F33}</a:tableStyleId>
              </a:tblPr>
              <a:tblGrid>
                <a:gridCol w="1429375"/>
              </a:tblGrid>
              <a:tr h="3515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colorPiel</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4" name="Google Shape;344;p9"/>
          <p:cNvGraphicFramePr/>
          <p:nvPr/>
        </p:nvGraphicFramePr>
        <p:xfrm>
          <a:off x="5094426" y="1225464"/>
          <a:ext cx="3000000" cy="3000000"/>
        </p:xfrm>
        <a:graphic>
          <a:graphicData uri="http://schemas.openxmlformats.org/drawingml/2006/table">
            <a:tbl>
              <a:tblPr>
                <a:noFill/>
                <a:tableStyleId>{54C88EAB-F732-464F-B279-9180D32D2F33}</a:tableStyleId>
              </a:tblPr>
              <a:tblGrid>
                <a:gridCol w="875125"/>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Leo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5" name="Google Shape;345;p9"/>
          <p:cNvGraphicFramePr/>
          <p:nvPr/>
        </p:nvGraphicFramePr>
        <p:xfrm>
          <a:off x="5087169" y="1566549"/>
          <a:ext cx="3000000" cy="3000000"/>
        </p:xfrm>
        <a:graphic>
          <a:graphicData uri="http://schemas.openxmlformats.org/drawingml/2006/table">
            <a:tbl>
              <a:tblPr>
                <a:noFill/>
                <a:tableStyleId>{54C88EAB-F732-464F-B279-9180D32D2F33}</a:tableStyleId>
              </a:tblPr>
              <a:tblGrid>
                <a:gridCol w="882375"/>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32</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6" name="Google Shape;346;p9"/>
          <p:cNvGraphicFramePr/>
          <p:nvPr/>
        </p:nvGraphicFramePr>
        <p:xfrm>
          <a:off x="5079912" y="1922150"/>
          <a:ext cx="3000000" cy="3000000"/>
        </p:xfrm>
        <a:graphic>
          <a:graphicData uri="http://schemas.openxmlformats.org/drawingml/2006/table">
            <a:tbl>
              <a:tblPr>
                <a:noFill/>
                <a:tableStyleId>{54C88EAB-F732-464F-B279-9180D32D2F33}</a:tableStyleId>
              </a:tblPr>
              <a:tblGrid>
                <a:gridCol w="896000"/>
              </a:tblGrid>
              <a:tr h="331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Azul</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7" name="Google Shape;347;p9"/>
          <p:cNvGraphicFramePr/>
          <p:nvPr/>
        </p:nvGraphicFramePr>
        <p:xfrm>
          <a:off x="5058140" y="2248720"/>
          <a:ext cx="3000000" cy="3000000"/>
        </p:xfrm>
        <a:graphic>
          <a:graphicData uri="http://schemas.openxmlformats.org/drawingml/2006/table">
            <a:tbl>
              <a:tblPr>
                <a:noFill/>
                <a:tableStyleId>{54C88EAB-F732-464F-B279-9180D32D2F33}</a:tableStyleId>
              </a:tblPr>
              <a:tblGrid>
                <a:gridCol w="917775"/>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Azul</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8" name="Google Shape;348;p9"/>
          <p:cNvGraphicFramePr/>
          <p:nvPr/>
        </p:nvGraphicFramePr>
        <p:xfrm>
          <a:off x="5050882" y="2591779"/>
          <a:ext cx="3000000" cy="3000000"/>
        </p:xfrm>
        <a:graphic>
          <a:graphicData uri="http://schemas.openxmlformats.org/drawingml/2006/table">
            <a:tbl>
              <a:tblPr>
                <a:noFill/>
                <a:tableStyleId>{54C88EAB-F732-464F-B279-9180D32D2F33}</a:tableStyleId>
              </a:tblPr>
              <a:tblGrid>
                <a:gridCol w="936825"/>
              </a:tblGrid>
              <a:tr h="3082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Negro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49" name="Google Shape;349;p9"/>
          <p:cNvGraphicFramePr/>
          <p:nvPr/>
        </p:nvGraphicFramePr>
        <p:xfrm>
          <a:off x="5057232" y="2921979"/>
          <a:ext cx="3000000" cy="3000000"/>
        </p:xfrm>
        <a:graphic>
          <a:graphicData uri="http://schemas.openxmlformats.org/drawingml/2006/table">
            <a:tbl>
              <a:tblPr>
                <a:noFill/>
                <a:tableStyleId>{54C88EAB-F732-464F-B279-9180D32D2F33}</a:tableStyleId>
              </a:tblPr>
              <a:tblGrid>
                <a:gridCol w="936825"/>
              </a:tblGrid>
              <a:tr h="35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Negro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0" name="Google Shape;350;p9"/>
          <p:cNvGraphicFramePr/>
          <p:nvPr/>
        </p:nvGraphicFramePr>
        <p:xfrm>
          <a:off x="5050882" y="3271229"/>
          <a:ext cx="3000000" cy="3000000"/>
        </p:xfrm>
        <a:graphic>
          <a:graphicData uri="http://schemas.openxmlformats.org/drawingml/2006/table">
            <a:tbl>
              <a:tblPr>
                <a:noFill/>
                <a:tableStyleId>{54C88EAB-F732-464F-B279-9180D32D2F33}</a:tableStyleId>
              </a:tblPr>
              <a:tblGrid>
                <a:gridCol w="936825"/>
              </a:tblGrid>
              <a:tr h="35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Clara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1" name="Google Shape;351;p9"/>
          <p:cNvGraphicFramePr/>
          <p:nvPr/>
        </p:nvGraphicFramePr>
        <p:xfrm>
          <a:off x="6199476" y="799508"/>
          <a:ext cx="3000000" cy="3000000"/>
        </p:xfrm>
        <a:graphic>
          <a:graphicData uri="http://schemas.openxmlformats.org/drawingml/2006/table">
            <a:tbl>
              <a:tblPr>
                <a:noFill/>
                <a:tableStyleId>{54C88EAB-F732-464F-B279-9180D32D2F33}</a:tableStyleId>
              </a:tblPr>
              <a:tblGrid>
                <a:gridCol w="2790600"/>
              </a:tblGrid>
              <a:tr h="3109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Objeto </a:t>
                      </a:r>
                      <a:r>
                        <a:rPr b="1" lang="es-AR" sz="1800" u="none" cap="none" strike="noStrike">
                          <a:solidFill>
                            <a:schemeClr val="lt1"/>
                          </a:solidFill>
                          <a:latin typeface="Arimo"/>
                          <a:ea typeface="Arimo"/>
                          <a:cs typeface="Arimo"/>
                          <a:sym typeface="Arimo"/>
                        </a:rPr>
                        <a:t>Persona 2</a:t>
                      </a:r>
                      <a:endParaRPr b="1"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2" name="Google Shape;352;p9"/>
          <p:cNvGraphicFramePr/>
          <p:nvPr/>
        </p:nvGraphicFramePr>
        <p:xfrm>
          <a:off x="6199476" y="1174101"/>
          <a:ext cx="3000000" cy="3000000"/>
        </p:xfrm>
        <a:graphic>
          <a:graphicData uri="http://schemas.openxmlformats.org/drawingml/2006/table">
            <a:tbl>
              <a:tblPr>
                <a:noFill/>
                <a:tableStyleId>{54C88EAB-F732-464F-B279-9180D32D2F33}</a:tableStyleId>
              </a:tblPr>
              <a:tblGrid>
                <a:gridCol w="433900"/>
              </a:tblGrid>
              <a:tr h="2419900">
                <a:tc>
                  <a:txBody>
                    <a:bodyPr/>
                    <a:lstStyle/>
                    <a:p>
                      <a:pPr indent="0" lvl="0" marL="0" marR="0" rtl="0" algn="ctr">
                        <a:lnSpc>
                          <a:spcPct val="100000"/>
                        </a:lnSpc>
                        <a:spcBef>
                          <a:spcPts val="0"/>
                        </a:spcBef>
                        <a:spcAft>
                          <a:spcPts val="0"/>
                        </a:spcAft>
                        <a:buClr>
                          <a:srgbClr val="000000"/>
                        </a:buClr>
                        <a:buSzPts val="1800"/>
                        <a:buFont typeface="Arial"/>
                        <a:buNone/>
                      </a:pPr>
                      <a:r>
                        <a:rPr lang="es-AR" sz="1800" u="none" cap="none" strike="noStrike">
                          <a:solidFill>
                            <a:schemeClr val="lt1"/>
                          </a:solidFill>
                          <a:latin typeface="Arimo"/>
                          <a:ea typeface="Arimo"/>
                          <a:cs typeface="Arimo"/>
                          <a:sym typeface="Arimo"/>
                        </a:rPr>
                        <a:t>Atributos</a:t>
                      </a:r>
                      <a:endParaRPr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3" name="Google Shape;353;p9"/>
          <p:cNvGraphicFramePr/>
          <p:nvPr/>
        </p:nvGraphicFramePr>
        <p:xfrm>
          <a:off x="6644917" y="1172613"/>
          <a:ext cx="3000000" cy="3000000"/>
        </p:xfrm>
        <a:graphic>
          <a:graphicData uri="http://schemas.openxmlformats.org/drawingml/2006/table">
            <a:tbl>
              <a:tblPr>
                <a:noFill/>
                <a:tableStyleId>{54C88EAB-F732-464F-B279-9180D32D2F33}</a:tableStyleId>
              </a:tblPr>
              <a:tblGrid>
                <a:gridCol w="1435750"/>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nombre</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4" name="Google Shape;354;p9"/>
          <p:cNvGraphicFramePr/>
          <p:nvPr/>
        </p:nvGraphicFramePr>
        <p:xfrm>
          <a:off x="6634506" y="1523130"/>
          <a:ext cx="3000000" cy="3000000"/>
        </p:xfrm>
        <a:graphic>
          <a:graphicData uri="http://schemas.openxmlformats.org/drawingml/2006/table">
            <a:tbl>
              <a:tblPr>
                <a:noFill/>
                <a:tableStyleId>{54C88EAB-F732-464F-B279-9180D32D2F33}</a:tableStyleId>
              </a:tblPr>
              <a:tblGrid>
                <a:gridCol w="1446150"/>
              </a:tblGrid>
              <a:tr h="34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edad</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5" name="Google Shape;355;p9"/>
          <p:cNvGraphicFramePr/>
          <p:nvPr/>
        </p:nvGraphicFramePr>
        <p:xfrm>
          <a:off x="6644029" y="1871464"/>
          <a:ext cx="3000000" cy="3000000"/>
        </p:xfrm>
        <a:graphic>
          <a:graphicData uri="http://schemas.openxmlformats.org/drawingml/2006/table">
            <a:tbl>
              <a:tblPr>
                <a:noFill/>
                <a:tableStyleId>{54C88EAB-F732-464F-B279-9180D32D2F33}</a:tableStyleId>
              </a:tblPr>
              <a:tblGrid>
                <a:gridCol w="1430275"/>
              </a:tblGrid>
              <a:tr h="2967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colorRemera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6" name="Google Shape;356;p9"/>
          <p:cNvGraphicFramePr/>
          <p:nvPr/>
        </p:nvGraphicFramePr>
        <p:xfrm>
          <a:off x="6639268" y="2212549"/>
          <a:ext cx="3000000" cy="3000000"/>
        </p:xfrm>
        <a:graphic>
          <a:graphicData uri="http://schemas.openxmlformats.org/drawingml/2006/table">
            <a:tbl>
              <a:tblPr>
                <a:noFill/>
                <a:tableStyleId>{54C88EAB-F732-464F-B279-9180D32D2F33}</a:tableStyleId>
              </a:tblPr>
              <a:tblGrid>
                <a:gridCol w="1428700"/>
              </a:tblGrid>
              <a:tr h="3094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colorPantalon</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7" name="Google Shape;357;p9"/>
          <p:cNvGraphicFramePr/>
          <p:nvPr/>
        </p:nvGraphicFramePr>
        <p:xfrm>
          <a:off x="6636999" y="2552638"/>
          <a:ext cx="3000000" cy="3000000"/>
        </p:xfrm>
        <a:graphic>
          <a:graphicData uri="http://schemas.openxmlformats.org/drawingml/2006/table">
            <a:tbl>
              <a:tblPr>
                <a:noFill/>
                <a:tableStyleId>{54C88EAB-F732-464F-B279-9180D32D2F33}</a:tableStyleId>
              </a:tblPr>
              <a:tblGrid>
                <a:gridCol w="1424625"/>
              </a:tblGrid>
              <a:tr h="2355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colorBotines</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8" name="Google Shape;358;p9"/>
          <p:cNvGraphicFramePr/>
          <p:nvPr/>
        </p:nvGraphicFramePr>
        <p:xfrm>
          <a:off x="6642422" y="2894333"/>
          <a:ext cx="3000000" cy="3000000"/>
        </p:xfrm>
        <a:graphic>
          <a:graphicData uri="http://schemas.openxmlformats.org/drawingml/2006/table">
            <a:tbl>
              <a:tblPr>
                <a:noFill/>
                <a:tableStyleId>{54C88EAB-F732-464F-B279-9180D32D2F33}</a:tableStyleId>
              </a:tblPr>
              <a:tblGrid>
                <a:gridCol w="1419200"/>
              </a:tblGrid>
              <a:tr h="3156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colorPelo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59" name="Google Shape;359;p9"/>
          <p:cNvGraphicFramePr/>
          <p:nvPr/>
        </p:nvGraphicFramePr>
        <p:xfrm>
          <a:off x="6632237" y="3241260"/>
          <a:ext cx="3000000" cy="3000000"/>
        </p:xfrm>
        <a:graphic>
          <a:graphicData uri="http://schemas.openxmlformats.org/drawingml/2006/table">
            <a:tbl>
              <a:tblPr>
                <a:noFill/>
                <a:tableStyleId>{54C88EAB-F732-464F-B279-9180D32D2F33}</a:tableStyleId>
              </a:tblPr>
              <a:tblGrid>
                <a:gridCol w="1429375"/>
              </a:tblGrid>
              <a:tr h="3515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colorPiel</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60" name="Google Shape;360;p9"/>
          <p:cNvGraphicFramePr/>
          <p:nvPr/>
        </p:nvGraphicFramePr>
        <p:xfrm>
          <a:off x="8103602" y="1179870"/>
          <a:ext cx="3000000" cy="3000000"/>
        </p:xfrm>
        <a:graphic>
          <a:graphicData uri="http://schemas.openxmlformats.org/drawingml/2006/table">
            <a:tbl>
              <a:tblPr>
                <a:noFill/>
                <a:tableStyleId>{54C88EAB-F732-464F-B279-9180D32D2F33}</a:tableStyleId>
              </a:tblPr>
              <a:tblGrid>
                <a:gridCol w="875125"/>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Lucas</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61" name="Google Shape;361;p9"/>
          <p:cNvGraphicFramePr/>
          <p:nvPr/>
        </p:nvGraphicFramePr>
        <p:xfrm>
          <a:off x="8096345" y="1520955"/>
          <a:ext cx="3000000" cy="3000000"/>
        </p:xfrm>
        <a:graphic>
          <a:graphicData uri="http://schemas.openxmlformats.org/drawingml/2006/table">
            <a:tbl>
              <a:tblPr>
                <a:noFill/>
                <a:tableStyleId>{54C88EAB-F732-464F-B279-9180D32D2F33}</a:tableStyleId>
              </a:tblPr>
              <a:tblGrid>
                <a:gridCol w="882375"/>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30</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62" name="Google Shape;362;p9"/>
          <p:cNvGraphicFramePr/>
          <p:nvPr/>
        </p:nvGraphicFramePr>
        <p:xfrm>
          <a:off x="8089088" y="1876556"/>
          <a:ext cx="3000000" cy="3000000"/>
        </p:xfrm>
        <a:graphic>
          <a:graphicData uri="http://schemas.openxmlformats.org/drawingml/2006/table">
            <a:tbl>
              <a:tblPr>
                <a:noFill/>
                <a:tableStyleId>{54C88EAB-F732-464F-B279-9180D32D2F33}</a:tableStyleId>
              </a:tblPr>
              <a:tblGrid>
                <a:gridCol w="896000"/>
              </a:tblGrid>
              <a:tr h="331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Rojo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63" name="Google Shape;363;p9"/>
          <p:cNvGraphicFramePr/>
          <p:nvPr/>
        </p:nvGraphicFramePr>
        <p:xfrm>
          <a:off x="8067316" y="2203126"/>
          <a:ext cx="3000000" cy="3000000"/>
        </p:xfrm>
        <a:graphic>
          <a:graphicData uri="http://schemas.openxmlformats.org/drawingml/2006/table">
            <a:tbl>
              <a:tblPr>
                <a:noFill/>
                <a:tableStyleId>{54C88EAB-F732-464F-B279-9180D32D2F33}</a:tableStyleId>
              </a:tblPr>
              <a:tblGrid>
                <a:gridCol w="917775"/>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Negro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64" name="Google Shape;364;p9"/>
          <p:cNvGraphicFramePr/>
          <p:nvPr/>
        </p:nvGraphicFramePr>
        <p:xfrm>
          <a:off x="8060058" y="2546185"/>
          <a:ext cx="3000000" cy="3000000"/>
        </p:xfrm>
        <a:graphic>
          <a:graphicData uri="http://schemas.openxmlformats.org/drawingml/2006/table">
            <a:tbl>
              <a:tblPr>
                <a:noFill/>
                <a:tableStyleId>{54C88EAB-F732-464F-B279-9180D32D2F33}</a:tableStyleId>
              </a:tblPr>
              <a:tblGrid>
                <a:gridCol w="936825"/>
              </a:tblGrid>
              <a:tr h="3082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Verde</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65" name="Google Shape;365;p9"/>
          <p:cNvGraphicFramePr/>
          <p:nvPr/>
        </p:nvGraphicFramePr>
        <p:xfrm>
          <a:off x="8066408" y="2876385"/>
          <a:ext cx="3000000" cy="3000000"/>
        </p:xfrm>
        <a:graphic>
          <a:graphicData uri="http://schemas.openxmlformats.org/drawingml/2006/table">
            <a:tbl>
              <a:tblPr>
                <a:noFill/>
                <a:tableStyleId>{54C88EAB-F732-464F-B279-9180D32D2F33}</a:tableStyleId>
              </a:tblPr>
              <a:tblGrid>
                <a:gridCol w="936825"/>
              </a:tblGrid>
              <a:tr h="35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Rubio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66" name="Google Shape;366;p9"/>
          <p:cNvGraphicFramePr/>
          <p:nvPr/>
        </p:nvGraphicFramePr>
        <p:xfrm>
          <a:off x="8060058" y="3225635"/>
          <a:ext cx="3000000" cy="3000000"/>
        </p:xfrm>
        <a:graphic>
          <a:graphicData uri="http://schemas.openxmlformats.org/drawingml/2006/table">
            <a:tbl>
              <a:tblPr>
                <a:noFill/>
                <a:tableStyleId>{54C88EAB-F732-464F-B279-9180D32D2F33}</a:tableStyleId>
              </a:tblPr>
              <a:tblGrid>
                <a:gridCol w="936825"/>
              </a:tblGrid>
              <a:tr h="35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Clara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67" name="Google Shape;367;p9"/>
          <p:cNvSpPr/>
          <p:nvPr/>
        </p:nvSpPr>
        <p:spPr>
          <a:xfrm>
            <a:off x="7180907" y="3835470"/>
            <a:ext cx="105926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Objeto 2</a:t>
            </a:r>
            <a:endParaRPr b="1" i="0" sz="1800" u="none" cap="none" strike="noStrike">
              <a:solidFill>
                <a:schemeClr val="lt2"/>
              </a:solidFill>
              <a:latin typeface="Calibri"/>
              <a:ea typeface="Calibri"/>
              <a:cs typeface="Calibri"/>
              <a:sym typeface="Calibri"/>
            </a:endParaRPr>
          </a:p>
        </p:txBody>
      </p:sp>
      <p:sp>
        <p:nvSpPr>
          <p:cNvPr id="368" name="Google Shape;368;p9"/>
          <p:cNvSpPr/>
          <p:nvPr/>
        </p:nvSpPr>
        <p:spPr>
          <a:xfrm>
            <a:off x="6430223" y="3900003"/>
            <a:ext cx="2417760" cy="2881086"/>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9" name="Google Shape;369;p9"/>
          <p:cNvSpPr/>
          <p:nvPr/>
        </p:nvSpPr>
        <p:spPr>
          <a:xfrm>
            <a:off x="4065013" y="3781109"/>
            <a:ext cx="105926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Objeto 1</a:t>
            </a:r>
            <a:endParaRPr b="1" i="0" sz="1800" u="none" cap="none" strike="noStrike">
              <a:solidFill>
                <a:schemeClr val="lt2"/>
              </a:solidFill>
              <a:latin typeface="Calibri"/>
              <a:ea typeface="Calibri"/>
              <a:cs typeface="Calibri"/>
              <a:sym typeface="Calibri"/>
            </a:endParaRPr>
          </a:p>
        </p:txBody>
      </p:sp>
      <p:sp>
        <p:nvSpPr>
          <p:cNvPr id="370" name="Google Shape;370;p9"/>
          <p:cNvSpPr/>
          <p:nvPr/>
        </p:nvSpPr>
        <p:spPr>
          <a:xfrm>
            <a:off x="3382860" y="3845642"/>
            <a:ext cx="2365210" cy="2881086"/>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1" name="Google Shape;371;p9"/>
          <p:cNvSpPr/>
          <p:nvPr/>
        </p:nvSpPr>
        <p:spPr>
          <a:xfrm>
            <a:off x="184964" y="3874993"/>
            <a:ext cx="2390876" cy="2576607"/>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9"/>
          <p:cNvSpPr/>
          <p:nvPr/>
        </p:nvSpPr>
        <p:spPr>
          <a:xfrm>
            <a:off x="123924" y="3835470"/>
            <a:ext cx="251011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Clase Molde o Plantilla</a:t>
            </a:r>
            <a:endParaRPr b="1" i="0" sz="1800" u="none" cap="none" strike="noStrike">
              <a:solidFill>
                <a:schemeClr val="lt2"/>
              </a:solidFill>
              <a:latin typeface="Calibri"/>
              <a:ea typeface="Calibri"/>
              <a:cs typeface="Calibri"/>
              <a:sym typeface="Calibri"/>
            </a:endParaRPr>
          </a:p>
        </p:txBody>
      </p:sp>
      <p:graphicFrame>
        <p:nvGraphicFramePr>
          <p:cNvPr id="373" name="Google Shape;373;p9"/>
          <p:cNvGraphicFramePr/>
          <p:nvPr/>
        </p:nvGraphicFramePr>
        <p:xfrm>
          <a:off x="9172054" y="829793"/>
          <a:ext cx="3000000" cy="3000000"/>
        </p:xfrm>
        <a:graphic>
          <a:graphicData uri="http://schemas.openxmlformats.org/drawingml/2006/table">
            <a:tbl>
              <a:tblPr>
                <a:noFill/>
                <a:tableStyleId>{54C88EAB-F732-464F-B279-9180D32D2F33}</a:tableStyleId>
              </a:tblPr>
              <a:tblGrid>
                <a:gridCol w="2852300"/>
              </a:tblGrid>
              <a:tr h="3109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Objeto </a:t>
                      </a:r>
                      <a:r>
                        <a:rPr b="1" lang="es-AR" sz="1800" u="none" cap="none" strike="noStrike">
                          <a:solidFill>
                            <a:schemeClr val="lt1"/>
                          </a:solidFill>
                          <a:latin typeface="Arimo"/>
                          <a:ea typeface="Arimo"/>
                          <a:cs typeface="Arimo"/>
                          <a:sym typeface="Arimo"/>
                        </a:rPr>
                        <a:t>Persona 3</a:t>
                      </a:r>
                      <a:endParaRPr b="1"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74" name="Google Shape;374;p9"/>
          <p:cNvGraphicFramePr/>
          <p:nvPr/>
        </p:nvGraphicFramePr>
        <p:xfrm>
          <a:off x="9172054" y="1204386"/>
          <a:ext cx="3000000" cy="3000000"/>
        </p:xfrm>
        <a:graphic>
          <a:graphicData uri="http://schemas.openxmlformats.org/drawingml/2006/table">
            <a:tbl>
              <a:tblPr>
                <a:noFill/>
                <a:tableStyleId>{54C88EAB-F732-464F-B279-9180D32D2F33}</a:tableStyleId>
              </a:tblPr>
              <a:tblGrid>
                <a:gridCol w="354000"/>
              </a:tblGrid>
              <a:tr h="2422725">
                <a:tc>
                  <a:txBody>
                    <a:bodyPr/>
                    <a:lstStyle/>
                    <a:p>
                      <a:pPr indent="0" lvl="0" marL="0" marR="0" rtl="0" algn="ctr">
                        <a:lnSpc>
                          <a:spcPct val="100000"/>
                        </a:lnSpc>
                        <a:spcBef>
                          <a:spcPts val="0"/>
                        </a:spcBef>
                        <a:spcAft>
                          <a:spcPts val="0"/>
                        </a:spcAft>
                        <a:buClr>
                          <a:srgbClr val="000000"/>
                        </a:buClr>
                        <a:buSzPts val="1800"/>
                        <a:buFont typeface="Arial"/>
                        <a:buNone/>
                      </a:pPr>
                      <a:r>
                        <a:rPr lang="es-AR" sz="1800" u="none" cap="none" strike="noStrike">
                          <a:solidFill>
                            <a:schemeClr val="lt1"/>
                          </a:solidFill>
                          <a:latin typeface="Arimo"/>
                          <a:ea typeface="Arimo"/>
                          <a:cs typeface="Arimo"/>
                          <a:sym typeface="Arimo"/>
                        </a:rPr>
                        <a:t>Atributos</a:t>
                      </a:r>
                      <a:endParaRPr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75" name="Google Shape;375;p9"/>
          <p:cNvGraphicFramePr/>
          <p:nvPr/>
        </p:nvGraphicFramePr>
        <p:xfrm>
          <a:off x="9537587" y="1202898"/>
          <a:ext cx="3000000" cy="3000000"/>
        </p:xfrm>
        <a:graphic>
          <a:graphicData uri="http://schemas.openxmlformats.org/drawingml/2006/table">
            <a:tbl>
              <a:tblPr>
                <a:noFill/>
                <a:tableStyleId>{54C88EAB-F732-464F-B279-9180D32D2F33}</a:tableStyleId>
              </a:tblPr>
              <a:tblGrid>
                <a:gridCol w="1435750"/>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nombre</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76" name="Google Shape;376;p9"/>
          <p:cNvGraphicFramePr/>
          <p:nvPr/>
        </p:nvGraphicFramePr>
        <p:xfrm>
          <a:off x="9527176" y="1553415"/>
          <a:ext cx="3000000" cy="3000000"/>
        </p:xfrm>
        <a:graphic>
          <a:graphicData uri="http://schemas.openxmlformats.org/drawingml/2006/table">
            <a:tbl>
              <a:tblPr>
                <a:noFill/>
                <a:tableStyleId>{54C88EAB-F732-464F-B279-9180D32D2F33}</a:tableStyleId>
              </a:tblPr>
              <a:tblGrid>
                <a:gridCol w="1446150"/>
              </a:tblGrid>
              <a:tr h="34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edad</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77" name="Google Shape;377;p9"/>
          <p:cNvGraphicFramePr/>
          <p:nvPr/>
        </p:nvGraphicFramePr>
        <p:xfrm>
          <a:off x="9536699" y="1901749"/>
          <a:ext cx="3000000" cy="3000000"/>
        </p:xfrm>
        <a:graphic>
          <a:graphicData uri="http://schemas.openxmlformats.org/drawingml/2006/table">
            <a:tbl>
              <a:tblPr>
                <a:noFill/>
                <a:tableStyleId>{54C88EAB-F732-464F-B279-9180D32D2F33}</a:tableStyleId>
              </a:tblPr>
              <a:tblGrid>
                <a:gridCol w="1430275"/>
              </a:tblGrid>
              <a:tr h="2967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colorRemera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78" name="Google Shape;378;p9"/>
          <p:cNvGraphicFramePr/>
          <p:nvPr/>
        </p:nvGraphicFramePr>
        <p:xfrm>
          <a:off x="9531938" y="2242834"/>
          <a:ext cx="3000000" cy="3000000"/>
        </p:xfrm>
        <a:graphic>
          <a:graphicData uri="http://schemas.openxmlformats.org/drawingml/2006/table">
            <a:tbl>
              <a:tblPr>
                <a:noFill/>
                <a:tableStyleId>{54C88EAB-F732-464F-B279-9180D32D2F33}</a:tableStyleId>
              </a:tblPr>
              <a:tblGrid>
                <a:gridCol w="1428700"/>
              </a:tblGrid>
              <a:tr h="3094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colorPantalon</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79" name="Google Shape;379;p9"/>
          <p:cNvGraphicFramePr/>
          <p:nvPr/>
        </p:nvGraphicFramePr>
        <p:xfrm>
          <a:off x="9529669" y="2582923"/>
          <a:ext cx="3000000" cy="3000000"/>
        </p:xfrm>
        <a:graphic>
          <a:graphicData uri="http://schemas.openxmlformats.org/drawingml/2006/table">
            <a:tbl>
              <a:tblPr>
                <a:noFill/>
                <a:tableStyleId>{54C88EAB-F732-464F-B279-9180D32D2F33}</a:tableStyleId>
              </a:tblPr>
              <a:tblGrid>
                <a:gridCol w="1424625"/>
              </a:tblGrid>
              <a:tr h="2355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colorBotines</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0" name="Google Shape;380;p9"/>
          <p:cNvGraphicFramePr/>
          <p:nvPr/>
        </p:nvGraphicFramePr>
        <p:xfrm>
          <a:off x="9535092" y="2924618"/>
          <a:ext cx="3000000" cy="3000000"/>
        </p:xfrm>
        <a:graphic>
          <a:graphicData uri="http://schemas.openxmlformats.org/drawingml/2006/table">
            <a:tbl>
              <a:tblPr>
                <a:noFill/>
                <a:tableStyleId>{54C88EAB-F732-464F-B279-9180D32D2F33}</a:tableStyleId>
              </a:tblPr>
              <a:tblGrid>
                <a:gridCol w="1419200"/>
              </a:tblGrid>
              <a:tr h="3156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colorPelo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1" name="Google Shape;381;p9"/>
          <p:cNvGraphicFramePr/>
          <p:nvPr/>
        </p:nvGraphicFramePr>
        <p:xfrm>
          <a:off x="9524907" y="3271545"/>
          <a:ext cx="3000000" cy="3000000"/>
        </p:xfrm>
        <a:graphic>
          <a:graphicData uri="http://schemas.openxmlformats.org/drawingml/2006/table">
            <a:tbl>
              <a:tblPr>
                <a:noFill/>
                <a:tableStyleId>{54C88EAB-F732-464F-B279-9180D32D2F33}</a:tableStyleId>
              </a:tblPr>
              <a:tblGrid>
                <a:gridCol w="1429375"/>
              </a:tblGrid>
              <a:tr h="3515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colorPiel</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2" name="Google Shape;382;p9"/>
          <p:cNvGraphicFramePr/>
          <p:nvPr/>
        </p:nvGraphicFramePr>
        <p:xfrm>
          <a:off x="10996272" y="1210155"/>
          <a:ext cx="3000000" cy="3000000"/>
        </p:xfrm>
        <a:graphic>
          <a:graphicData uri="http://schemas.openxmlformats.org/drawingml/2006/table">
            <a:tbl>
              <a:tblPr>
                <a:noFill/>
                <a:tableStyleId>{54C88EAB-F732-464F-B279-9180D32D2F33}</a:tableStyleId>
              </a:tblPr>
              <a:tblGrid>
                <a:gridCol w="1028100"/>
              </a:tblGrid>
              <a:tr h="350800">
                <a:tc>
                  <a:txBody>
                    <a:bodyPr/>
                    <a:lstStyle/>
                    <a:p>
                      <a:pPr indent="0" lvl="0" marL="0" marR="0" rtl="0" algn="l">
                        <a:lnSpc>
                          <a:spcPct val="100000"/>
                        </a:lnSpc>
                        <a:spcBef>
                          <a:spcPts val="0"/>
                        </a:spcBef>
                        <a:spcAft>
                          <a:spcPts val="0"/>
                        </a:spcAft>
                        <a:buClr>
                          <a:schemeClr val="lt1"/>
                        </a:buClr>
                        <a:buSzPts val="1600"/>
                        <a:buFont typeface="Calibri"/>
                        <a:buNone/>
                      </a:pPr>
                      <a:r>
                        <a:rPr lang="es-AR" sz="1600" u="none" cap="none" strike="noStrike">
                          <a:solidFill>
                            <a:schemeClr val="lt1"/>
                          </a:solidFill>
                          <a:latin typeface="Calibri"/>
                          <a:ea typeface="Calibri"/>
                          <a:cs typeface="Calibri"/>
                          <a:sym typeface="Calibri"/>
                        </a:rPr>
                        <a:t>= </a:t>
                      </a:r>
                      <a:r>
                        <a:rPr b="0" i="0" lang="es-AR" sz="1800" u="none" cap="none" strike="noStrike">
                          <a:solidFill>
                            <a:schemeClr val="lt1"/>
                          </a:solidFill>
                          <a:latin typeface="Calibri"/>
                          <a:ea typeface="Calibri"/>
                          <a:cs typeface="Calibri"/>
                          <a:sym typeface="Calibri"/>
                        </a:rPr>
                        <a:t>Blaise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3" name="Google Shape;383;p9"/>
          <p:cNvGraphicFramePr/>
          <p:nvPr/>
        </p:nvGraphicFramePr>
        <p:xfrm>
          <a:off x="10989015" y="1566759"/>
          <a:ext cx="3000000" cy="3000000"/>
        </p:xfrm>
        <a:graphic>
          <a:graphicData uri="http://schemas.openxmlformats.org/drawingml/2006/table">
            <a:tbl>
              <a:tblPr>
                <a:noFill/>
                <a:tableStyleId>{54C88EAB-F732-464F-B279-9180D32D2F33}</a:tableStyleId>
              </a:tblPr>
              <a:tblGrid>
                <a:gridCol w="1020100"/>
              </a:tblGrid>
              <a:tr h="3170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34</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4" name="Google Shape;384;p9"/>
          <p:cNvGraphicFramePr/>
          <p:nvPr/>
        </p:nvGraphicFramePr>
        <p:xfrm>
          <a:off x="10981758" y="1906841"/>
          <a:ext cx="3000000" cy="3000000"/>
        </p:xfrm>
        <a:graphic>
          <a:graphicData uri="http://schemas.openxmlformats.org/drawingml/2006/table">
            <a:tbl>
              <a:tblPr>
                <a:noFill/>
                <a:tableStyleId>{54C88EAB-F732-464F-B279-9180D32D2F33}</a:tableStyleId>
              </a:tblPr>
              <a:tblGrid>
                <a:gridCol w="1019750"/>
              </a:tblGrid>
              <a:tr h="331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Amarilla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5" name="Google Shape;385;p9"/>
          <p:cNvGraphicFramePr/>
          <p:nvPr/>
        </p:nvGraphicFramePr>
        <p:xfrm>
          <a:off x="10959986" y="2233411"/>
          <a:ext cx="3000000" cy="3000000"/>
        </p:xfrm>
        <a:graphic>
          <a:graphicData uri="http://schemas.openxmlformats.org/drawingml/2006/table">
            <a:tbl>
              <a:tblPr>
                <a:noFill/>
                <a:tableStyleId>{54C88EAB-F732-464F-B279-9180D32D2F33}</a:tableStyleId>
              </a:tblPr>
              <a:tblGrid>
                <a:gridCol w="1041525"/>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Blanco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6" name="Google Shape;386;p9"/>
          <p:cNvGraphicFramePr/>
          <p:nvPr/>
        </p:nvGraphicFramePr>
        <p:xfrm>
          <a:off x="10952728" y="2576470"/>
          <a:ext cx="3000000" cy="3000000"/>
        </p:xfrm>
        <a:graphic>
          <a:graphicData uri="http://schemas.openxmlformats.org/drawingml/2006/table">
            <a:tbl>
              <a:tblPr>
                <a:noFill/>
                <a:tableStyleId>{54C88EAB-F732-464F-B279-9180D32D2F33}</a:tableStyleId>
              </a:tblPr>
              <a:tblGrid>
                <a:gridCol w="1048775"/>
              </a:tblGrid>
              <a:tr h="3082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Negro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7" name="Google Shape;387;p9"/>
          <p:cNvGraphicFramePr/>
          <p:nvPr/>
        </p:nvGraphicFramePr>
        <p:xfrm>
          <a:off x="10959078" y="2906670"/>
          <a:ext cx="3000000" cy="3000000"/>
        </p:xfrm>
        <a:graphic>
          <a:graphicData uri="http://schemas.openxmlformats.org/drawingml/2006/table">
            <a:tbl>
              <a:tblPr>
                <a:noFill/>
                <a:tableStyleId>{54C88EAB-F732-464F-B279-9180D32D2F33}</a:tableStyleId>
              </a:tblPr>
              <a:tblGrid>
                <a:gridCol w="1050050"/>
              </a:tblGrid>
              <a:tr h="35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Blanco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388" name="Google Shape;388;p9"/>
          <p:cNvGraphicFramePr/>
          <p:nvPr/>
        </p:nvGraphicFramePr>
        <p:xfrm>
          <a:off x="10952728" y="3255920"/>
          <a:ext cx="3000000" cy="3000000"/>
        </p:xfrm>
        <a:graphic>
          <a:graphicData uri="http://schemas.openxmlformats.org/drawingml/2006/table">
            <a:tbl>
              <a:tblPr>
                <a:noFill/>
                <a:tableStyleId>{54C88EAB-F732-464F-B279-9180D32D2F33}</a:tableStyleId>
              </a:tblPr>
              <a:tblGrid>
                <a:gridCol w="1064000"/>
              </a:tblGrid>
              <a:tr h="35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 Oscura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89" name="Google Shape;389;p9"/>
          <p:cNvSpPr/>
          <p:nvPr/>
        </p:nvSpPr>
        <p:spPr>
          <a:xfrm>
            <a:off x="10129961" y="3838901"/>
            <a:ext cx="105926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Objeto 3</a:t>
            </a:r>
            <a:endParaRPr b="1" i="0" sz="1800" u="none" cap="none" strike="noStrike">
              <a:solidFill>
                <a:schemeClr val="lt2"/>
              </a:solidFill>
              <a:latin typeface="Calibri"/>
              <a:ea typeface="Calibri"/>
              <a:cs typeface="Calibri"/>
              <a:sym typeface="Calibri"/>
            </a:endParaRPr>
          </a:p>
        </p:txBody>
      </p:sp>
      <p:sp>
        <p:nvSpPr>
          <p:cNvPr id="390" name="Google Shape;390;p9"/>
          <p:cNvSpPr/>
          <p:nvPr/>
        </p:nvSpPr>
        <p:spPr>
          <a:xfrm>
            <a:off x="9356722" y="3903434"/>
            <a:ext cx="2475463" cy="2881086"/>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1" name="Google Shape;391;p9"/>
          <p:cNvSpPr/>
          <p:nvPr/>
        </p:nvSpPr>
        <p:spPr>
          <a:xfrm>
            <a:off x="6417369" y="-46167"/>
            <a:ext cx="5414816"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s-AR" sz="4400" u="none" cap="none" strike="noStrike">
                <a:solidFill>
                  <a:srgbClr val="DBDBDB"/>
                </a:solidFill>
                <a:latin typeface="Calibri"/>
                <a:ea typeface="Calibri"/>
                <a:cs typeface="Calibri"/>
                <a:sym typeface="Calibri"/>
              </a:rPr>
              <a:t>¿Qué es una Atributo?</a:t>
            </a:r>
            <a:endParaRPr b="1" i="0" sz="4400" u="none" cap="none" strike="noStrike">
              <a:solidFill>
                <a:srgbClr val="DBDBDB"/>
              </a:solidFill>
              <a:latin typeface="Calibri"/>
              <a:ea typeface="Calibri"/>
              <a:cs typeface="Calibri"/>
              <a:sym typeface="Calibri"/>
            </a:endParaRPr>
          </a:p>
        </p:txBody>
      </p:sp>
      <p:pic>
        <p:nvPicPr>
          <p:cNvPr id="392" name="Google Shape;392;p9"/>
          <p:cNvPicPr preferRelativeResize="0"/>
          <p:nvPr/>
        </p:nvPicPr>
        <p:blipFill rotWithShape="1">
          <a:blip r:embed="rId5">
            <a:alphaModFix/>
          </a:blip>
          <a:srcRect b="0" l="0" r="0" t="0"/>
          <a:stretch/>
        </p:blipFill>
        <p:spPr>
          <a:xfrm>
            <a:off x="3400493" y="4263785"/>
            <a:ext cx="1540556" cy="1622666"/>
          </a:xfrm>
          <a:prstGeom prst="rect">
            <a:avLst/>
          </a:prstGeom>
          <a:noFill/>
          <a:ln>
            <a:noFill/>
          </a:ln>
        </p:spPr>
      </p:pic>
      <p:pic>
        <p:nvPicPr>
          <p:cNvPr id="393" name="Google Shape;393;p9"/>
          <p:cNvPicPr preferRelativeResize="0"/>
          <p:nvPr/>
        </p:nvPicPr>
        <p:blipFill rotWithShape="1">
          <a:blip r:embed="rId6">
            <a:alphaModFix/>
          </a:blip>
          <a:srcRect b="0" l="0" r="0" t="0"/>
          <a:stretch/>
        </p:blipFill>
        <p:spPr>
          <a:xfrm>
            <a:off x="4065013" y="4961708"/>
            <a:ext cx="1629797" cy="1765020"/>
          </a:xfrm>
          <a:prstGeom prst="rect">
            <a:avLst/>
          </a:prstGeom>
          <a:noFill/>
          <a:ln>
            <a:noFill/>
          </a:ln>
        </p:spPr>
      </p:pic>
      <p:pic>
        <p:nvPicPr>
          <p:cNvPr id="394" name="Google Shape;394;p9"/>
          <p:cNvPicPr preferRelativeResize="0"/>
          <p:nvPr/>
        </p:nvPicPr>
        <p:blipFill rotWithShape="1">
          <a:blip r:embed="rId5">
            <a:alphaModFix/>
          </a:blip>
          <a:srcRect b="0" l="0" r="0" t="0"/>
          <a:stretch/>
        </p:blipFill>
        <p:spPr>
          <a:xfrm>
            <a:off x="6542716" y="4263785"/>
            <a:ext cx="1540556" cy="1622666"/>
          </a:xfrm>
          <a:prstGeom prst="rect">
            <a:avLst/>
          </a:prstGeom>
          <a:noFill/>
          <a:ln>
            <a:noFill/>
          </a:ln>
        </p:spPr>
      </p:pic>
      <p:pic>
        <p:nvPicPr>
          <p:cNvPr id="395" name="Google Shape;395;p9"/>
          <p:cNvPicPr preferRelativeResize="0"/>
          <p:nvPr/>
        </p:nvPicPr>
        <p:blipFill rotWithShape="1">
          <a:blip r:embed="rId7">
            <a:alphaModFix/>
          </a:blip>
          <a:srcRect b="0" l="0" r="0" t="0"/>
          <a:stretch/>
        </p:blipFill>
        <p:spPr>
          <a:xfrm>
            <a:off x="7231065" y="5038724"/>
            <a:ext cx="1616917" cy="1713013"/>
          </a:xfrm>
          <a:prstGeom prst="rect">
            <a:avLst/>
          </a:prstGeom>
          <a:noFill/>
          <a:ln>
            <a:noFill/>
          </a:ln>
        </p:spPr>
      </p:pic>
      <p:pic>
        <p:nvPicPr>
          <p:cNvPr id="396" name="Google Shape;396;p9"/>
          <p:cNvPicPr preferRelativeResize="0"/>
          <p:nvPr/>
        </p:nvPicPr>
        <p:blipFill rotWithShape="1">
          <a:blip r:embed="rId5">
            <a:alphaModFix/>
          </a:blip>
          <a:srcRect b="0" l="0" r="0" t="0"/>
          <a:stretch/>
        </p:blipFill>
        <p:spPr>
          <a:xfrm>
            <a:off x="9397015" y="4263785"/>
            <a:ext cx="1540556" cy="1622666"/>
          </a:xfrm>
          <a:prstGeom prst="rect">
            <a:avLst/>
          </a:prstGeom>
          <a:noFill/>
          <a:ln>
            <a:noFill/>
          </a:ln>
        </p:spPr>
      </p:pic>
      <p:pic>
        <p:nvPicPr>
          <p:cNvPr id="397" name="Google Shape;397;p9"/>
          <p:cNvPicPr preferRelativeResize="0"/>
          <p:nvPr/>
        </p:nvPicPr>
        <p:blipFill rotWithShape="1">
          <a:blip r:embed="rId8">
            <a:alphaModFix/>
          </a:blip>
          <a:srcRect b="0" l="0" r="0" t="0"/>
          <a:stretch/>
        </p:blipFill>
        <p:spPr>
          <a:xfrm>
            <a:off x="10167293" y="5038723"/>
            <a:ext cx="1664892" cy="1723901"/>
          </a:xfrm>
          <a:prstGeom prst="rect">
            <a:avLst/>
          </a:prstGeom>
          <a:noFill/>
          <a:ln>
            <a:noFill/>
          </a:ln>
        </p:spPr>
      </p:pic>
      <p:pic>
        <p:nvPicPr>
          <p:cNvPr id="398" name="Google Shape;398;p9"/>
          <p:cNvPicPr preferRelativeResize="0"/>
          <p:nvPr/>
        </p:nvPicPr>
        <p:blipFill rotWithShape="1">
          <a:blip r:embed="rId9">
            <a:alphaModFix/>
          </a:blip>
          <a:srcRect b="0" l="0" r="18399" t="0"/>
          <a:stretch/>
        </p:blipFill>
        <p:spPr>
          <a:xfrm>
            <a:off x="2671137" y="2516606"/>
            <a:ext cx="427485" cy="27667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1000"/>
                                  </p:stCondLst>
                                  <p:childTnLst>
                                    <p:set>
                                      <p:cBhvr>
                                        <p:cTn dur="1" fill="hold">
                                          <p:stCondLst>
                                            <p:cond delay="0"/>
                                          </p:stCondLst>
                                        </p:cTn>
                                        <p:tgtEl>
                                          <p:spTgt spid="335"/>
                                        </p:tgtEl>
                                        <p:attrNameLst>
                                          <p:attrName>style.visibility</p:attrName>
                                        </p:attrNameLst>
                                      </p:cBhvr>
                                      <p:to>
                                        <p:strVal val="visible"/>
                                      </p:to>
                                    </p:set>
                                    <p:animEffect filter="fade" transition="in">
                                      <p:cBhvr>
                                        <p:cTn dur="2000"/>
                                        <p:tgtEl>
                                          <p:spTgt spid="335"/>
                                        </p:tgtEl>
                                      </p:cBhvr>
                                    </p:animEffect>
                                  </p:childTnLst>
                                </p:cTn>
                              </p:par>
                              <p:par>
                                <p:cTn fill="hold" nodeType="withEffect" presetClass="entr" presetID="10" presetSubtype="0">
                                  <p:stCondLst>
                                    <p:cond delay="1000"/>
                                  </p:stCondLst>
                                  <p:childTnLst>
                                    <p:set>
                                      <p:cBhvr>
                                        <p:cTn dur="1" fill="hold">
                                          <p:stCondLst>
                                            <p:cond delay="0"/>
                                          </p:stCondLst>
                                        </p:cTn>
                                        <p:tgtEl>
                                          <p:spTgt spid="336"/>
                                        </p:tgtEl>
                                        <p:attrNameLst>
                                          <p:attrName>style.visibility</p:attrName>
                                        </p:attrNameLst>
                                      </p:cBhvr>
                                      <p:to>
                                        <p:strVal val="visible"/>
                                      </p:to>
                                    </p:set>
                                    <p:animEffect filter="fade" transition="in">
                                      <p:cBhvr>
                                        <p:cTn dur="2000"/>
                                        <p:tgtEl>
                                          <p:spTgt spid="336"/>
                                        </p:tgtEl>
                                      </p:cBhvr>
                                    </p:animEffect>
                                  </p:childTnLst>
                                </p:cTn>
                              </p:par>
                              <p:par>
                                <p:cTn fill="hold" nodeType="withEffect" presetClass="entr" presetID="10" presetSubtype="0">
                                  <p:stCondLst>
                                    <p:cond delay="1000"/>
                                  </p:stCondLst>
                                  <p:childTnLst>
                                    <p:set>
                                      <p:cBhvr>
                                        <p:cTn dur="1" fill="hold">
                                          <p:stCondLst>
                                            <p:cond delay="0"/>
                                          </p:stCondLst>
                                        </p:cTn>
                                        <p:tgtEl>
                                          <p:spTgt spid="337"/>
                                        </p:tgtEl>
                                        <p:attrNameLst>
                                          <p:attrName>style.visibility</p:attrName>
                                        </p:attrNameLst>
                                      </p:cBhvr>
                                      <p:to>
                                        <p:strVal val="visible"/>
                                      </p:to>
                                    </p:set>
                                    <p:animEffect filter="fade" transition="in">
                                      <p:cBhvr>
                                        <p:cTn dur="2000"/>
                                        <p:tgtEl>
                                          <p:spTgt spid="337"/>
                                        </p:tgtEl>
                                      </p:cBhvr>
                                    </p:animEffect>
                                  </p:childTnLst>
                                </p:cTn>
                              </p:par>
                              <p:par>
                                <p:cTn fill="hold" nodeType="withEffect" presetClass="entr" presetID="10" presetSubtype="0">
                                  <p:stCondLst>
                                    <p:cond delay="1000"/>
                                  </p:stCondLst>
                                  <p:childTnLst>
                                    <p:set>
                                      <p:cBhvr>
                                        <p:cTn dur="1" fill="hold">
                                          <p:stCondLst>
                                            <p:cond delay="0"/>
                                          </p:stCondLst>
                                        </p:cTn>
                                        <p:tgtEl>
                                          <p:spTgt spid="338"/>
                                        </p:tgtEl>
                                        <p:attrNameLst>
                                          <p:attrName>style.visibility</p:attrName>
                                        </p:attrNameLst>
                                      </p:cBhvr>
                                      <p:to>
                                        <p:strVal val="visible"/>
                                      </p:to>
                                    </p:set>
                                    <p:animEffect filter="fade" transition="in">
                                      <p:cBhvr>
                                        <p:cTn dur="2000"/>
                                        <p:tgtEl>
                                          <p:spTgt spid="338"/>
                                        </p:tgtEl>
                                      </p:cBhvr>
                                    </p:animEffect>
                                  </p:childTnLst>
                                </p:cTn>
                              </p:par>
                              <p:par>
                                <p:cTn fill="hold" nodeType="withEffect" presetClass="entr" presetID="10" presetSubtype="0">
                                  <p:stCondLst>
                                    <p:cond delay="1000"/>
                                  </p:stCondLst>
                                  <p:childTnLst>
                                    <p:set>
                                      <p:cBhvr>
                                        <p:cTn dur="1" fill="hold">
                                          <p:stCondLst>
                                            <p:cond delay="0"/>
                                          </p:stCondLst>
                                        </p:cTn>
                                        <p:tgtEl>
                                          <p:spTgt spid="339"/>
                                        </p:tgtEl>
                                        <p:attrNameLst>
                                          <p:attrName>style.visibility</p:attrName>
                                        </p:attrNameLst>
                                      </p:cBhvr>
                                      <p:to>
                                        <p:strVal val="visible"/>
                                      </p:to>
                                    </p:set>
                                    <p:animEffect filter="fade" transition="in">
                                      <p:cBhvr>
                                        <p:cTn dur="2000"/>
                                        <p:tgtEl>
                                          <p:spTgt spid="339"/>
                                        </p:tgtEl>
                                      </p:cBhvr>
                                    </p:animEffect>
                                  </p:childTnLst>
                                </p:cTn>
                              </p:par>
                              <p:par>
                                <p:cTn fill="hold" nodeType="withEffect" presetClass="entr" presetID="10" presetSubtype="0">
                                  <p:stCondLst>
                                    <p:cond delay="1000"/>
                                  </p:stCondLst>
                                  <p:childTnLst>
                                    <p:set>
                                      <p:cBhvr>
                                        <p:cTn dur="1" fill="hold">
                                          <p:stCondLst>
                                            <p:cond delay="0"/>
                                          </p:stCondLst>
                                        </p:cTn>
                                        <p:tgtEl>
                                          <p:spTgt spid="340"/>
                                        </p:tgtEl>
                                        <p:attrNameLst>
                                          <p:attrName>style.visibility</p:attrName>
                                        </p:attrNameLst>
                                      </p:cBhvr>
                                      <p:to>
                                        <p:strVal val="visible"/>
                                      </p:to>
                                    </p:set>
                                    <p:animEffect filter="fade" transition="in">
                                      <p:cBhvr>
                                        <p:cTn dur="2000"/>
                                        <p:tgtEl>
                                          <p:spTgt spid="340"/>
                                        </p:tgtEl>
                                      </p:cBhvr>
                                    </p:animEffect>
                                  </p:childTnLst>
                                </p:cTn>
                              </p:par>
                              <p:par>
                                <p:cTn fill="hold" nodeType="withEffect" presetClass="entr" presetID="10" presetSubtype="0">
                                  <p:stCondLst>
                                    <p:cond delay="1000"/>
                                  </p:stCondLst>
                                  <p:childTnLst>
                                    <p:set>
                                      <p:cBhvr>
                                        <p:cTn dur="1" fill="hold">
                                          <p:stCondLst>
                                            <p:cond delay="0"/>
                                          </p:stCondLst>
                                        </p:cTn>
                                        <p:tgtEl>
                                          <p:spTgt spid="341"/>
                                        </p:tgtEl>
                                        <p:attrNameLst>
                                          <p:attrName>style.visibility</p:attrName>
                                        </p:attrNameLst>
                                      </p:cBhvr>
                                      <p:to>
                                        <p:strVal val="visible"/>
                                      </p:to>
                                    </p:set>
                                    <p:animEffect filter="fade" transition="in">
                                      <p:cBhvr>
                                        <p:cTn dur="2000"/>
                                        <p:tgtEl>
                                          <p:spTgt spid="341"/>
                                        </p:tgtEl>
                                      </p:cBhvr>
                                    </p:animEffect>
                                  </p:childTnLst>
                                </p:cTn>
                              </p:par>
                              <p:par>
                                <p:cTn fill="hold" nodeType="withEffect" presetClass="entr" presetID="10" presetSubtype="0">
                                  <p:stCondLst>
                                    <p:cond delay="1000"/>
                                  </p:stCondLst>
                                  <p:childTnLst>
                                    <p:set>
                                      <p:cBhvr>
                                        <p:cTn dur="1" fill="hold">
                                          <p:stCondLst>
                                            <p:cond delay="0"/>
                                          </p:stCondLst>
                                        </p:cTn>
                                        <p:tgtEl>
                                          <p:spTgt spid="342"/>
                                        </p:tgtEl>
                                        <p:attrNameLst>
                                          <p:attrName>style.visibility</p:attrName>
                                        </p:attrNameLst>
                                      </p:cBhvr>
                                      <p:to>
                                        <p:strVal val="visible"/>
                                      </p:to>
                                    </p:set>
                                    <p:animEffect filter="fade" transition="in">
                                      <p:cBhvr>
                                        <p:cTn dur="2000"/>
                                        <p:tgtEl>
                                          <p:spTgt spid="342"/>
                                        </p:tgtEl>
                                      </p:cBhvr>
                                    </p:animEffect>
                                  </p:childTnLst>
                                </p:cTn>
                              </p:par>
                              <p:par>
                                <p:cTn fill="hold" nodeType="withEffect" presetClass="entr" presetID="10" presetSubtype="0">
                                  <p:stCondLst>
                                    <p:cond delay="1000"/>
                                  </p:stCondLst>
                                  <p:childTnLst>
                                    <p:set>
                                      <p:cBhvr>
                                        <p:cTn dur="1" fill="hold">
                                          <p:stCondLst>
                                            <p:cond delay="0"/>
                                          </p:stCondLst>
                                        </p:cTn>
                                        <p:tgtEl>
                                          <p:spTgt spid="343"/>
                                        </p:tgtEl>
                                        <p:attrNameLst>
                                          <p:attrName>style.visibility</p:attrName>
                                        </p:attrNameLst>
                                      </p:cBhvr>
                                      <p:to>
                                        <p:strVal val="visible"/>
                                      </p:to>
                                    </p:set>
                                    <p:animEffect filter="fade" transition="in">
                                      <p:cBhvr>
                                        <p:cTn dur="2000"/>
                                        <p:tgtEl>
                                          <p:spTgt spid="343"/>
                                        </p:tgtEl>
                                      </p:cBhvr>
                                    </p:animEffect>
                                  </p:childTnLst>
                                </p:cTn>
                              </p:par>
                              <p:par>
                                <p:cTn fill="hold" nodeType="withEffect" presetClass="entr" presetID="10" presetSubtype="0">
                                  <p:stCondLst>
                                    <p:cond delay="1000"/>
                                  </p:stCondLst>
                                  <p:childTnLst>
                                    <p:set>
                                      <p:cBhvr>
                                        <p:cTn dur="1" fill="hold">
                                          <p:stCondLst>
                                            <p:cond delay="0"/>
                                          </p:stCondLst>
                                        </p:cTn>
                                        <p:tgtEl>
                                          <p:spTgt spid="344"/>
                                        </p:tgtEl>
                                        <p:attrNameLst>
                                          <p:attrName>style.visibility</p:attrName>
                                        </p:attrNameLst>
                                      </p:cBhvr>
                                      <p:to>
                                        <p:strVal val="visible"/>
                                      </p:to>
                                    </p:set>
                                    <p:animEffect filter="fade" transition="in">
                                      <p:cBhvr>
                                        <p:cTn dur="2000"/>
                                        <p:tgtEl>
                                          <p:spTgt spid="344"/>
                                        </p:tgtEl>
                                      </p:cBhvr>
                                    </p:animEffect>
                                  </p:childTnLst>
                                </p:cTn>
                              </p:par>
                              <p:par>
                                <p:cTn fill="hold" nodeType="withEffect" presetClass="entr" presetID="10" presetSubtype="0">
                                  <p:stCondLst>
                                    <p:cond delay="1000"/>
                                  </p:stCondLst>
                                  <p:childTnLst>
                                    <p:set>
                                      <p:cBhvr>
                                        <p:cTn dur="1" fill="hold">
                                          <p:stCondLst>
                                            <p:cond delay="0"/>
                                          </p:stCondLst>
                                        </p:cTn>
                                        <p:tgtEl>
                                          <p:spTgt spid="345"/>
                                        </p:tgtEl>
                                        <p:attrNameLst>
                                          <p:attrName>style.visibility</p:attrName>
                                        </p:attrNameLst>
                                      </p:cBhvr>
                                      <p:to>
                                        <p:strVal val="visible"/>
                                      </p:to>
                                    </p:set>
                                    <p:animEffect filter="fade" transition="in">
                                      <p:cBhvr>
                                        <p:cTn dur="2000"/>
                                        <p:tgtEl>
                                          <p:spTgt spid="345"/>
                                        </p:tgtEl>
                                      </p:cBhvr>
                                    </p:animEffect>
                                  </p:childTnLst>
                                </p:cTn>
                              </p:par>
                              <p:par>
                                <p:cTn fill="hold" nodeType="withEffect" presetClass="entr" presetID="10" presetSubtype="0">
                                  <p:stCondLst>
                                    <p:cond delay="1000"/>
                                  </p:stCondLst>
                                  <p:childTnLst>
                                    <p:set>
                                      <p:cBhvr>
                                        <p:cTn dur="1" fill="hold">
                                          <p:stCondLst>
                                            <p:cond delay="0"/>
                                          </p:stCondLst>
                                        </p:cTn>
                                        <p:tgtEl>
                                          <p:spTgt spid="346"/>
                                        </p:tgtEl>
                                        <p:attrNameLst>
                                          <p:attrName>style.visibility</p:attrName>
                                        </p:attrNameLst>
                                      </p:cBhvr>
                                      <p:to>
                                        <p:strVal val="visible"/>
                                      </p:to>
                                    </p:set>
                                    <p:animEffect filter="fade" transition="in">
                                      <p:cBhvr>
                                        <p:cTn dur="2000"/>
                                        <p:tgtEl>
                                          <p:spTgt spid="346"/>
                                        </p:tgtEl>
                                      </p:cBhvr>
                                    </p:animEffect>
                                  </p:childTnLst>
                                </p:cTn>
                              </p:par>
                              <p:par>
                                <p:cTn fill="hold" nodeType="withEffect" presetClass="entr" presetID="10" presetSubtype="0">
                                  <p:stCondLst>
                                    <p:cond delay="1000"/>
                                  </p:stCondLst>
                                  <p:childTnLst>
                                    <p:set>
                                      <p:cBhvr>
                                        <p:cTn dur="1" fill="hold">
                                          <p:stCondLst>
                                            <p:cond delay="0"/>
                                          </p:stCondLst>
                                        </p:cTn>
                                        <p:tgtEl>
                                          <p:spTgt spid="347"/>
                                        </p:tgtEl>
                                        <p:attrNameLst>
                                          <p:attrName>style.visibility</p:attrName>
                                        </p:attrNameLst>
                                      </p:cBhvr>
                                      <p:to>
                                        <p:strVal val="visible"/>
                                      </p:to>
                                    </p:set>
                                    <p:animEffect filter="fade" transition="in">
                                      <p:cBhvr>
                                        <p:cTn dur="2000"/>
                                        <p:tgtEl>
                                          <p:spTgt spid="347"/>
                                        </p:tgtEl>
                                      </p:cBhvr>
                                    </p:animEffect>
                                  </p:childTnLst>
                                </p:cTn>
                              </p:par>
                              <p:par>
                                <p:cTn fill="hold" nodeType="withEffect" presetClass="entr" presetID="10" presetSubtype="0">
                                  <p:stCondLst>
                                    <p:cond delay="1000"/>
                                  </p:stCondLst>
                                  <p:childTnLst>
                                    <p:set>
                                      <p:cBhvr>
                                        <p:cTn dur="1" fill="hold">
                                          <p:stCondLst>
                                            <p:cond delay="0"/>
                                          </p:stCondLst>
                                        </p:cTn>
                                        <p:tgtEl>
                                          <p:spTgt spid="348"/>
                                        </p:tgtEl>
                                        <p:attrNameLst>
                                          <p:attrName>style.visibility</p:attrName>
                                        </p:attrNameLst>
                                      </p:cBhvr>
                                      <p:to>
                                        <p:strVal val="visible"/>
                                      </p:to>
                                    </p:set>
                                    <p:animEffect filter="fade" transition="in">
                                      <p:cBhvr>
                                        <p:cTn dur="2000"/>
                                        <p:tgtEl>
                                          <p:spTgt spid="348"/>
                                        </p:tgtEl>
                                      </p:cBhvr>
                                    </p:animEffect>
                                  </p:childTnLst>
                                </p:cTn>
                              </p:par>
                              <p:par>
                                <p:cTn fill="hold" nodeType="withEffect" presetClass="entr" presetID="10" presetSubtype="0">
                                  <p:stCondLst>
                                    <p:cond delay="1000"/>
                                  </p:stCondLst>
                                  <p:childTnLst>
                                    <p:set>
                                      <p:cBhvr>
                                        <p:cTn dur="1" fill="hold">
                                          <p:stCondLst>
                                            <p:cond delay="0"/>
                                          </p:stCondLst>
                                        </p:cTn>
                                        <p:tgtEl>
                                          <p:spTgt spid="349"/>
                                        </p:tgtEl>
                                        <p:attrNameLst>
                                          <p:attrName>style.visibility</p:attrName>
                                        </p:attrNameLst>
                                      </p:cBhvr>
                                      <p:to>
                                        <p:strVal val="visible"/>
                                      </p:to>
                                    </p:set>
                                    <p:animEffect filter="fade" transition="in">
                                      <p:cBhvr>
                                        <p:cTn dur="2000"/>
                                        <p:tgtEl>
                                          <p:spTgt spid="349"/>
                                        </p:tgtEl>
                                      </p:cBhvr>
                                    </p:animEffect>
                                  </p:childTnLst>
                                </p:cTn>
                              </p:par>
                              <p:par>
                                <p:cTn fill="hold" nodeType="withEffect" presetClass="entr" presetID="10" presetSubtype="0">
                                  <p:stCondLst>
                                    <p:cond delay="1000"/>
                                  </p:stCondLst>
                                  <p:childTnLst>
                                    <p:set>
                                      <p:cBhvr>
                                        <p:cTn dur="1" fill="hold">
                                          <p:stCondLst>
                                            <p:cond delay="0"/>
                                          </p:stCondLst>
                                        </p:cTn>
                                        <p:tgtEl>
                                          <p:spTgt spid="350"/>
                                        </p:tgtEl>
                                        <p:attrNameLst>
                                          <p:attrName>style.visibility</p:attrName>
                                        </p:attrNameLst>
                                      </p:cBhvr>
                                      <p:to>
                                        <p:strVal val="visible"/>
                                      </p:to>
                                    </p:set>
                                    <p:animEffect filter="fade" transition="in">
                                      <p:cBhvr>
                                        <p:cTn dur="2000"/>
                                        <p:tgtEl>
                                          <p:spTgt spid="350"/>
                                        </p:tgtEl>
                                      </p:cBhvr>
                                    </p:animEffect>
                                  </p:childTnLst>
                                </p:cTn>
                              </p:par>
                              <p:par>
                                <p:cTn fill="hold" nodeType="withEffect" presetClass="entr" presetID="10" presetSubtype="0">
                                  <p:stCondLst>
                                    <p:cond delay="1000"/>
                                  </p:stCondLst>
                                  <p:childTnLst>
                                    <p:set>
                                      <p:cBhvr>
                                        <p:cTn dur="1" fill="hold">
                                          <p:stCondLst>
                                            <p:cond delay="0"/>
                                          </p:stCondLst>
                                        </p:cTn>
                                        <p:tgtEl>
                                          <p:spTgt spid="369"/>
                                        </p:tgtEl>
                                        <p:attrNameLst>
                                          <p:attrName>style.visibility</p:attrName>
                                        </p:attrNameLst>
                                      </p:cBhvr>
                                      <p:to>
                                        <p:strVal val="visible"/>
                                      </p:to>
                                    </p:set>
                                    <p:animEffect filter="fade" transition="in">
                                      <p:cBhvr>
                                        <p:cTn dur="2000"/>
                                        <p:tgtEl>
                                          <p:spTgt spid="369"/>
                                        </p:tgtEl>
                                      </p:cBhvr>
                                    </p:animEffect>
                                  </p:childTnLst>
                                </p:cTn>
                              </p:par>
                              <p:par>
                                <p:cTn fill="hold" nodeType="withEffect" presetClass="entr" presetID="10" presetSubtype="0">
                                  <p:stCondLst>
                                    <p:cond delay="1000"/>
                                  </p:stCondLst>
                                  <p:childTnLst>
                                    <p:set>
                                      <p:cBhvr>
                                        <p:cTn dur="1" fill="hold">
                                          <p:stCondLst>
                                            <p:cond delay="0"/>
                                          </p:stCondLst>
                                        </p:cTn>
                                        <p:tgtEl>
                                          <p:spTgt spid="370"/>
                                        </p:tgtEl>
                                        <p:attrNameLst>
                                          <p:attrName>style.visibility</p:attrName>
                                        </p:attrNameLst>
                                      </p:cBhvr>
                                      <p:to>
                                        <p:strVal val="visible"/>
                                      </p:to>
                                    </p:set>
                                    <p:animEffect filter="fade" transition="in">
                                      <p:cBhvr>
                                        <p:cTn dur="2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351"/>
                                        </p:tgtEl>
                                        <p:attrNameLst>
                                          <p:attrName>style.visibility</p:attrName>
                                        </p:attrNameLst>
                                      </p:cBhvr>
                                      <p:to>
                                        <p:strVal val="visible"/>
                                      </p:to>
                                    </p:set>
                                    <p:animEffect filter="fade" transition="in">
                                      <p:cBhvr>
                                        <p:cTn dur="2000"/>
                                        <p:tgtEl>
                                          <p:spTgt spid="351"/>
                                        </p:tgtEl>
                                      </p:cBhvr>
                                    </p:animEffect>
                                  </p:childTnLst>
                                </p:cTn>
                              </p:par>
                              <p:par>
                                <p:cTn fill="hold" nodeType="withEffect" presetClass="entr" presetID="10" presetSubtype="0">
                                  <p:stCondLst>
                                    <p:cond delay="2000"/>
                                  </p:stCondLst>
                                  <p:childTnLst>
                                    <p:set>
                                      <p:cBhvr>
                                        <p:cTn dur="1" fill="hold">
                                          <p:stCondLst>
                                            <p:cond delay="0"/>
                                          </p:stCondLst>
                                        </p:cTn>
                                        <p:tgtEl>
                                          <p:spTgt spid="352"/>
                                        </p:tgtEl>
                                        <p:attrNameLst>
                                          <p:attrName>style.visibility</p:attrName>
                                        </p:attrNameLst>
                                      </p:cBhvr>
                                      <p:to>
                                        <p:strVal val="visible"/>
                                      </p:to>
                                    </p:set>
                                    <p:animEffect filter="fade" transition="in">
                                      <p:cBhvr>
                                        <p:cTn dur="2000"/>
                                        <p:tgtEl>
                                          <p:spTgt spid="352"/>
                                        </p:tgtEl>
                                      </p:cBhvr>
                                    </p:animEffect>
                                  </p:childTnLst>
                                </p:cTn>
                              </p:par>
                              <p:par>
                                <p:cTn fill="hold" nodeType="withEffect" presetClass="entr" presetID="10" presetSubtype="0">
                                  <p:stCondLst>
                                    <p:cond delay="2000"/>
                                  </p:stCondLst>
                                  <p:childTnLst>
                                    <p:set>
                                      <p:cBhvr>
                                        <p:cTn dur="1" fill="hold">
                                          <p:stCondLst>
                                            <p:cond delay="0"/>
                                          </p:stCondLst>
                                        </p:cTn>
                                        <p:tgtEl>
                                          <p:spTgt spid="353"/>
                                        </p:tgtEl>
                                        <p:attrNameLst>
                                          <p:attrName>style.visibility</p:attrName>
                                        </p:attrNameLst>
                                      </p:cBhvr>
                                      <p:to>
                                        <p:strVal val="visible"/>
                                      </p:to>
                                    </p:set>
                                    <p:animEffect filter="fade" transition="in">
                                      <p:cBhvr>
                                        <p:cTn dur="2000"/>
                                        <p:tgtEl>
                                          <p:spTgt spid="353"/>
                                        </p:tgtEl>
                                      </p:cBhvr>
                                    </p:animEffect>
                                  </p:childTnLst>
                                </p:cTn>
                              </p:par>
                              <p:par>
                                <p:cTn fill="hold" nodeType="withEffect" presetClass="entr" presetID="10" presetSubtype="0">
                                  <p:stCondLst>
                                    <p:cond delay="2000"/>
                                  </p:stCondLst>
                                  <p:childTnLst>
                                    <p:set>
                                      <p:cBhvr>
                                        <p:cTn dur="1" fill="hold">
                                          <p:stCondLst>
                                            <p:cond delay="0"/>
                                          </p:stCondLst>
                                        </p:cTn>
                                        <p:tgtEl>
                                          <p:spTgt spid="354"/>
                                        </p:tgtEl>
                                        <p:attrNameLst>
                                          <p:attrName>style.visibility</p:attrName>
                                        </p:attrNameLst>
                                      </p:cBhvr>
                                      <p:to>
                                        <p:strVal val="visible"/>
                                      </p:to>
                                    </p:set>
                                    <p:animEffect filter="fade" transition="in">
                                      <p:cBhvr>
                                        <p:cTn dur="2000"/>
                                        <p:tgtEl>
                                          <p:spTgt spid="354"/>
                                        </p:tgtEl>
                                      </p:cBhvr>
                                    </p:animEffect>
                                  </p:childTnLst>
                                </p:cTn>
                              </p:par>
                              <p:par>
                                <p:cTn fill="hold" nodeType="withEffect" presetClass="entr" presetID="10" presetSubtype="0">
                                  <p:stCondLst>
                                    <p:cond delay="2000"/>
                                  </p:stCondLst>
                                  <p:childTnLst>
                                    <p:set>
                                      <p:cBhvr>
                                        <p:cTn dur="1" fill="hold">
                                          <p:stCondLst>
                                            <p:cond delay="0"/>
                                          </p:stCondLst>
                                        </p:cTn>
                                        <p:tgtEl>
                                          <p:spTgt spid="355"/>
                                        </p:tgtEl>
                                        <p:attrNameLst>
                                          <p:attrName>style.visibility</p:attrName>
                                        </p:attrNameLst>
                                      </p:cBhvr>
                                      <p:to>
                                        <p:strVal val="visible"/>
                                      </p:to>
                                    </p:set>
                                    <p:animEffect filter="fade" transition="in">
                                      <p:cBhvr>
                                        <p:cTn dur="2000"/>
                                        <p:tgtEl>
                                          <p:spTgt spid="355"/>
                                        </p:tgtEl>
                                      </p:cBhvr>
                                    </p:animEffect>
                                  </p:childTnLst>
                                </p:cTn>
                              </p:par>
                              <p:par>
                                <p:cTn fill="hold" nodeType="withEffect" presetClass="entr" presetID="10" presetSubtype="0">
                                  <p:stCondLst>
                                    <p:cond delay="2000"/>
                                  </p:stCondLst>
                                  <p:childTnLst>
                                    <p:set>
                                      <p:cBhvr>
                                        <p:cTn dur="1" fill="hold">
                                          <p:stCondLst>
                                            <p:cond delay="0"/>
                                          </p:stCondLst>
                                        </p:cTn>
                                        <p:tgtEl>
                                          <p:spTgt spid="356"/>
                                        </p:tgtEl>
                                        <p:attrNameLst>
                                          <p:attrName>style.visibility</p:attrName>
                                        </p:attrNameLst>
                                      </p:cBhvr>
                                      <p:to>
                                        <p:strVal val="visible"/>
                                      </p:to>
                                    </p:set>
                                    <p:animEffect filter="fade" transition="in">
                                      <p:cBhvr>
                                        <p:cTn dur="2000"/>
                                        <p:tgtEl>
                                          <p:spTgt spid="356"/>
                                        </p:tgtEl>
                                      </p:cBhvr>
                                    </p:animEffect>
                                  </p:childTnLst>
                                </p:cTn>
                              </p:par>
                              <p:par>
                                <p:cTn fill="hold" nodeType="withEffect" presetClass="entr" presetID="10" presetSubtype="0">
                                  <p:stCondLst>
                                    <p:cond delay="2000"/>
                                  </p:stCondLst>
                                  <p:childTnLst>
                                    <p:set>
                                      <p:cBhvr>
                                        <p:cTn dur="1" fill="hold">
                                          <p:stCondLst>
                                            <p:cond delay="0"/>
                                          </p:stCondLst>
                                        </p:cTn>
                                        <p:tgtEl>
                                          <p:spTgt spid="357"/>
                                        </p:tgtEl>
                                        <p:attrNameLst>
                                          <p:attrName>style.visibility</p:attrName>
                                        </p:attrNameLst>
                                      </p:cBhvr>
                                      <p:to>
                                        <p:strVal val="visible"/>
                                      </p:to>
                                    </p:set>
                                    <p:animEffect filter="fade" transition="in">
                                      <p:cBhvr>
                                        <p:cTn dur="2000"/>
                                        <p:tgtEl>
                                          <p:spTgt spid="357"/>
                                        </p:tgtEl>
                                      </p:cBhvr>
                                    </p:animEffect>
                                  </p:childTnLst>
                                </p:cTn>
                              </p:par>
                              <p:par>
                                <p:cTn fill="hold" nodeType="withEffect" presetClass="entr" presetID="10" presetSubtype="0">
                                  <p:stCondLst>
                                    <p:cond delay="2000"/>
                                  </p:stCondLst>
                                  <p:childTnLst>
                                    <p:set>
                                      <p:cBhvr>
                                        <p:cTn dur="1" fill="hold">
                                          <p:stCondLst>
                                            <p:cond delay="0"/>
                                          </p:stCondLst>
                                        </p:cTn>
                                        <p:tgtEl>
                                          <p:spTgt spid="358"/>
                                        </p:tgtEl>
                                        <p:attrNameLst>
                                          <p:attrName>style.visibility</p:attrName>
                                        </p:attrNameLst>
                                      </p:cBhvr>
                                      <p:to>
                                        <p:strVal val="visible"/>
                                      </p:to>
                                    </p:set>
                                    <p:animEffect filter="fade" transition="in">
                                      <p:cBhvr>
                                        <p:cTn dur="2000"/>
                                        <p:tgtEl>
                                          <p:spTgt spid="358"/>
                                        </p:tgtEl>
                                      </p:cBhvr>
                                    </p:animEffect>
                                  </p:childTnLst>
                                </p:cTn>
                              </p:par>
                              <p:par>
                                <p:cTn fill="hold" nodeType="withEffect" presetClass="entr" presetID="10" presetSubtype="0">
                                  <p:stCondLst>
                                    <p:cond delay="2000"/>
                                  </p:stCondLst>
                                  <p:childTnLst>
                                    <p:set>
                                      <p:cBhvr>
                                        <p:cTn dur="1" fill="hold">
                                          <p:stCondLst>
                                            <p:cond delay="0"/>
                                          </p:stCondLst>
                                        </p:cTn>
                                        <p:tgtEl>
                                          <p:spTgt spid="359"/>
                                        </p:tgtEl>
                                        <p:attrNameLst>
                                          <p:attrName>style.visibility</p:attrName>
                                        </p:attrNameLst>
                                      </p:cBhvr>
                                      <p:to>
                                        <p:strVal val="visible"/>
                                      </p:to>
                                    </p:set>
                                    <p:animEffect filter="fade" transition="in">
                                      <p:cBhvr>
                                        <p:cTn dur="2000"/>
                                        <p:tgtEl>
                                          <p:spTgt spid="359"/>
                                        </p:tgtEl>
                                      </p:cBhvr>
                                    </p:animEffect>
                                  </p:childTnLst>
                                </p:cTn>
                              </p:par>
                              <p:par>
                                <p:cTn fill="hold" nodeType="withEffect" presetClass="entr" presetID="10" presetSubtype="0">
                                  <p:stCondLst>
                                    <p:cond delay="2000"/>
                                  </p:stCondLst>
                                  <p:childTnLst>
                                    <p:set>
                                      <p:cBhvr>
                                        <p:cTn dur="1" fill="hold">
                                          <p:stCondLst>
                                            <p:cond delay="0"/>
                                          </p:stCondLst>
                                        </p:cTn>
                                        <p:tgtEl>
                                          <p:spTgt spid="360"/>
                                        </p:tgtEl>
                                        <p:attrNameLst>
                                          <p:attrName>style.visibility</p:attrName>
                                        </p:attrNameLst>
                                      </p:cBhvr>
                                      <p:to>
                                        <p:strVal val="visible"/>
                                      </p:to>
                                    </p:set>
                                    <p:animEffect filter="fade" transition="in">
                                      <p:cBhvr>
                                        <p:cTn dur="2000"/>
                                        <p:tgtEl>
                                          <p:spTgt spid="360"/>
                                        </p:tgtEl>
                                      </p:cBhvr>
                                    </p:animEffect>
                                  </p:childTnLst>
                                </p:cTn>
                              </p:par>
                              <p:par>
                                <p:cTn fill="hold" nodeType="withEffect" presetClass="entr" presetID="10" presetSubtype="0">
                                  <p:stCondLst>
                                    <p:cond delay="2000"/>
                                  </p:stCondLst>
                                  <p:childTnLst>
                                    <p:set>
                                      <p:cBhvr>
                                        <p:cTn dur="1" fill="hold">
                                          <p:stCondLst>
                                            <p:cond delay="0"/>
                                          </p:stCondLst>
                                        </p:cTn>
                                        <p:tgtEl>
                                          <p:spTgt spid="361"/>
                                        </p:tgtEl>
                                        <p:attrNameLst>
                                          <p:attrName>style.visibility</p:attrName>
                                        </p:attrNameLst>
                                      </p:cBhvr>
                                      <p:to>
                                        <p:strVal val="visible"/>
                                      </p:to>
                                    </p:set>
                                    <p:animEffect filter="fade" transition="in">
                                      <p:cBhvr>
                                        <p:cTn dur="2000"/>
                                        <p:tgtEl>
                                          <p:spTgt spid="361"/>
                                        </p:tgtEl>
                                      </p:cBhvr>
                                    </p:animEffect>
                                  </p:childTnLst>
                                </p:cTn>
                              </p:par>
                              <p:par>
                                <p:cTn fill="hold" nodeType="withEffect" presetClass="entr" presetID="10" presetSubtype="0">
                                  <p:stCondLst>
                                    <p:cond delay="2000"/>
                                  </p:stCondLst>
                                  <p:childTnLst>
                                    <p:set>
                                      <p:cBhvr>
                                        <p:cTn dur="1" fill="hold">
                                          <p:stCondLst>
                                            <p:cond delay="0"/>
                                          </p:stCondLst>
                                        </p:cTn>
                                        <p:tgtEl>
                                          <p:spTgt spid="362"/>
                                        </p:tgtEl>
                                        <p:attrNameLst>
                                          <p:attrName>style.visibility</p:attrName>
                                        </p:attrNameLst>
                                      </p:cBhvr>
                                      <p:to>
                                        <p:strVal val="visible"/>
                                      </p:to>
                                    </p:set>
                                    <p:animEffect filter="fade" transition="in">
                                      <p:cBhvr>
                                        <p:cTn dur="2000"/>
                                        <p:tgtEl>
                                          <p:spTgt spid="362"/>
                                        </p:tgtEl>
                                      </p:cBhvr>
                                    </p:animEffect>
                                  </p:childTnLst>
                                </p:cTn>
                              </p:par>
                              <p:par>
                                <p:cTn fill="hold" nodeType="withEffect" presetClass="entr" presetID="10" presetSubtype="0">
                                  <p:stCondLst>
                                    <p:cond delay="2000"/>
                                  </p:stCondLst>
                                  <p:childTnLst>
                                    <p:set>
                                      <p:cBhvr>
                                        <p:cTn dur="1" fill="hold">
                                          <p:stCondLst>
                                            <p:cond delay="0"/>
                                          </p:stCondLst>
                                        </p:cTn>
                                        <p:tgtEl>
                                          <p:spTgt spid="363"/>
                                        </p:tgtEl>
                                        <p:attrNameLst>
                                          <p:attrName>style.visibility</p:attrName>
                                        </p:attrNameLst>
                                      </p:cBhvr>
                                      <p:to>
                                        <p:strVal val="visible"/>
                                      </p:to>
                                    </p:set>
                                    <p:animEffect filter="fade" transition="in">
                                      <p:cBhvr>
                                        <p:cTn dur="2000"/>
                                        <p:tgtEl>
                                          <p:spTgt spid="363"/>
                                        </p:tgtEl>
                                      </p:cBhvr>
                                    </p:animEffect>
                                  </p:childTnLst>
                                </p:cTn>
                              </p:par>
                              <p:par>
                                <p:cTn fill="hold" nodeType="withEffect" presetClass="entr" presetID="10" presetSubtype="0">
                                  <p:stCondLst>
                                    <p:cond delay="2000"/>
                                  </p:stCondLst>
                                  <p:childTnLst>
                                    <p:set>
                                      <p:cBhvr>
                                        <p:cTn dur="1" fill="hold">
                                          <p:stCondLst>
                                            <p:cond delay="0"/>
                                          </p:stCondLst>
                                        </p:cTn>
                                        <p:tgtEl>
                                          <p:spTgt spid="364"/>
                                        </p:tgtEl>
                                        <p:attrNameLst>
                                          <p:attrName>style.visibility</p:attrName>
                                        </p:attrNameLst>
                                      </p:cBhvr>
                                      <p:to>
                                        <p:strVal val="visible"/>
                                      </p:to>
                                    </p:set>
                                    <p:animEffect filter="fade" transition="in">
                                      <p:cBhvr>
                                        <p:cTn dur="2000"/>
                                        <p:tgtEl>
                                          <p:spTgt spid="364"/>
                                        </p:tgtEl>
                                      </p:cBhvr>
                                    </p:animEffect>
                                  </p:childTnLst>
                                </p:cTn>
                              </p:par>
                              <p:par>
                                <p:cTn fill="hold" nodeType="withEffect" presetClass="entr" presetID="10" presetSubtype="0">
                                  <p:stCondLst>
                                    <p:cond delay="2000"/>
                                  </p:stCondLst>
                                  <p:childTnLst>
                                    <p:set>
                                      <p:cBhvr>
                                        <p:cTn dur="1" fill="hold">
                                          <p:stCondLst>
                                            <p:cond delay="0"/>
                                          </p:stCondLst>
                                        </p:cTn>
                                        <p:tgtEl>
                                          <p:spTgt spid="365"/>
                                        </p:tgtEl>
                                        <p:attrNameLst>
                                          <p:attrName>style.visibility</p:attrName>
                                        </p:attrNameLst>
                                      </p:cBhvr>
                                      <p:to>
                                        <p:strVal val="visible"/>
                                      </p:to>
                                    </p:set>
                                    <p:animEffect filter="fade" transition="in">
                                      <p:cBhvr>
                                        <p:cTn dur="2000"/>
                                        <p:tgtEl>
                                          <p:spTgt spid="365"/>
                                        </p:tgtEl>
                                      </p:cBhvr>
                                    </p:animEffect>
                                  </p:childTnLst>
                                </p:cTn>
                              </p:par>
                              <p:par>
                                <p:cTn fill="hold" nodeType="withEffect" presetClass="entr" presetID="10" presetSubtype="0">
                                  <p:stCondLst>
                                    <p:cond delay="2000"/>
                                  </p:stCondLst>
                                  <p:childTnLst>
                                    <p:set>
                                      <p:cBhvr>
                                        <p:cTn dur="1" fill="hold">
                                          <p:stCondLst>
                                            <p:cond delay="0"/>
                                          </p:stCondLst>
                                        </p:cTn>
                                        <p:tgtEl>
                                          <p:spTgt spid="366"/>
                                        </p:tgtEl>
                                        <p:attrNameLst>
                                          <p:attrName>style.visibility</p:attrName>
                                        </p:attrNameLst>
                                      </p:cBhvr>
                                      <p:to>
                                        <p:strVal val="visible"/>
                                      </p:to>
                                    </p:set>
                                    <p:animEffect filter="fade" transition="in">
                                      <p:cBhvr>
                                        <p:cTn dur="2000"/>
                                        <p:tgtEl>
                                          <p:spTgt spid="366"/>
                                        </p:tgtEl>
                                      </p:cBhvr>
                                    </p:animEffect>
                                  </p:childTnLst>
                                </p:cTn>
                              </p:par>
                              <p:par>
                                <p:cTn fill="hold" nodeType="withEffect" presetClass="entr" presetID="10" presetSubtype="0">
                                  <p:stCondLst>
                                    <p:cond delay="2000"/>
                                  </p:stCondLst>
                                  <p:childTnLst>
                                    <p:set>
                                      <p:cBhvr>
                                        <p:cTn dur="1" fill="hold">
                                          <p:stCondLst>
                                            <p:cond delay="0"/>
                                          </p:stCondLst>
                                        </p:cTn>
                                        <p:tgtEl>
                                          <p:spTgt spid="367"/>
                                        </p:tgtEl>
                                        <p:attrNameLst>
                                          <p:attrName>style.visibility</p:attrName>
                                        </p:attrNameLst>
                                      </p:cBhvr>
                                      <p:to>
                                        <p:strVal val="visible"/>
                                      </p:to>
                                    </p:set>
                                    <p:animEffect filter="fade" transition="in">
                                      <p:cBhvr>
                                        <p:cTn dur="2000"/>
                                        <p:tgtEl>
                                          <p:spTgt spid="367"/>
                                        </p:tgtEl>
                                      </p:cBhvr>
                                    </p:animEffect>
                                  </p:childTnLst>
                                </p:cTn>
                              </p:par>
                              <p:par>
                                <p:cTn fill="hold" nodeType="withEffect" presetClass="entr" presetID="10" presetSubtype="0">
                                  <p:stCondLst>
                                    <p:cond delay="2000"/>
                                  </p:stCondLst>
                                  <p:childTnLst>
                                    <p:set>
                                      <p:cBhvr>
                                        <p:cTn dur="1" fill="hold">
                                          <p:stCondLst>
                                            <p:cond delay="0"/>
                                          </p:stCondLst>
                                        </p:cTn>
                                        <p:tgtEl>
                                          <p:spTgt spid="368"/>
                                        </p:tgtEl>
                                        <p:attrNameLst>
                                          <p:attrName>style.visibility</p:attrName>
                                        </p:attrNameLst>
                                      </p:cBhvr>
                                      <p:to>
                                        <p:strVal val="visible"/>
                                      </p:to>
                                    </p:set>
                                    <p:animEffect filter="fade" transition="in">
                                      <p:cBhvr>
                                        <p:cTn dur="2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3000"/>
                                  </p:stCondLst>
                                  <p:childTnLst>
                                    <p:set>
                                      <p:cBhvr>
                                        <p:cTn dur="1" fill="hold">
                                          <p:stCondLst>
                                            <p:cond delay="0"/>
                                          </p:stCondLst>
                                        </p:cTn>
                                        <p:tgtEl>
                                          <p:spTgt spid="373"/>
                                        </p:tgtEl>
                                        <p:attrNameLst>
                                          <p:attrName>style.visibility</p:attrName>
                                        </p:attrNameLst>
                                      </p:cBhvr>
                                      <p:to>
                                        <p:strVal val="visible"/>
                                      </p:to>
                                    </p:set>
                                    <p:animEffect filter="fade" transition="in">
                                      <p:cBhvr>
                                        <p:cTn dur="2000"/>
                                        <p:tgtEl>
                                          <p:spTgt spid="373"/>
                                        </p:tgtEl>
                                      </p:cBhvr>
                                    </p:animEffect>
                                  </p:childTnLst>
                                </p:cTn>
                              </p:par>
                              <p:par>
                                <p:cTn fill="hold" nodeType="withEffect" presetClass="entr" presetID="10" presetSubtype="0">
                                  <p:stCondLst>
                                    <p:cond delay="3000"/>
                                  </p:stCondLst>
                                  <p:childTnLst>
                                    <p:set>
                                      <p:cBhvr>
                                        <p:cTn dur="1" fill="hold">
                                          <p:stCondLst>
                                            <p:cond delay="0"/>
                                          </p:stCondLst>
                                        </p:cTn>
                                        <p:tgtEl>
                                          <p:spTgt spid="374"/>
                                        </p:tgtEl>
                                        <p:attrNameLst>
                                          <p:attrName>style.visibility</p:attrName>
                                        </p:attrNameLst>
                                      </p:cBhvr>
                                      <p:to>
                                        <p:strVal val="visible"/>
                                      </p:to>
                                    </p:set>
                                    <p:animEffect filter="fade" transition="in">
                                      <p:cBhvr>
                                        <p:cTn dur="2000"/>
                                        <p:tgtEl>
                                          <p:spTgt spid="374"/>
                                        </p:tgtEl>
                                      </p:cBhvr>
                                    </p:animEffect>
                                  </p:childTnLst>
                                </p:cTn>
                              </p:par>
                              <p:par>
                                <p:cTn fill="hold" nodeType="withEffect" presetClass="entr" presetID="10" presetSubtype="0">
                                  <p:stCondLst>
                                    <p:cond delay="3000"/>
                                  </p:stCondLst>
                                  <p:childTnLst>
                                    <p:set>
                                      <p:cBhvr>
                                        <p:cTn dur="1" fill="hold">
                                          <p:stCondLst>
                                            <p:cond delay="0"/>
                                          </p:stCondLst>
                                        </p:cTn>
                                        <p:tgtEl>
                                          <p:spTgt spid="375"/>
                                        </p:tgtEl>
                                        <p:attrNameLst>
                                          <p:attrName>style.visibility</p:attrName>
                                        </p:attrNameLst>
                                      </p:cBhvr>
                                      <p:to>
                                        <p:strVal val="visible"/>
                                      </p:to>
                                    </p:set>
                                    <p:animEffect filter="fade" transition="in">
                                      <p:cBhvr>
                                        <p:cTn dur="2000"/>
                                        <p:tgtEl>
                                          <p:spTgt spid="375"/>
                                        </p:tgtEl>
                                      </p:cBhvr>
                                    </p:animEffect>
                                  </p:childTnLst>
                                </p:cTn>
                              </p:par>
                              <p:par>
                                <p:cTn fill="hold" nodeType="withEffect" presetClass="entr" presetID="10" presetSubtype="0">
                                  <p:stCondLst>
                                    <p:cond delay="3000"/>
                                  </p:stCondLst>
                                  <p:childTnLst>
                                    <p:set>
                                      <p:cBhvr>
                                        <p:cTn dur="1" fill="hold">
                                          <p:stCondLst>
                                            <p:cond delay="0"/>
                                          </p:stCondLst>
                                        </p:cTn>
                                        <p:tgtEl>
                                          <p:spTgt spid="376"/>
                                        </p:tgtEl>
                                        <p:attrNameLst>
                                          <p:attrName>style.visibility</p:attrName>
                                        </p:attrNameLst>
                                      </p:cBhvr>
                                      <p:to>
                                        <p:strVal val="visible"/>
                                      </p:to>
                                    </p:set>
                                    <p:animEffect filter="fade" transition="in">
                                      <p:cBhvr>
                                        <p:cTn dur="2000"/>
                                        <p:tgtEl>
                                          <p:spTgt spid="376"/>
                                        </p:tgtEl>
                                      </p:cBhvr>
                                    </p:animEffect>
                                  </p:childTnLst>
                                </p:cTn>
                              </p:par>
                              <p:par>
                                <p:cTn fill="hold" nodeType="withEffect" presetClass="entr" presetID="10" presetSubtype="0">
                                  <p:stCondLst>
                                    <p:cond delay="3000"/>
                                  </p:stCondLst>
                                  <p:childTnLst>
                                    <p:set>
                                      <p:cBhvr>
                                        <p:cTn dur="1" fill="hold">
                                          <p:stCondLst>
                                            <p:cond delay="0"/>
                                          </p:stCondLst>
                                        </p:cTn>
                                        <p:tgtEl>
                                          <p:spTgt spid="377"/>
                                        </p:tgtEl>
                                        <p:attrNameLst>
                                          <p:attrName>style.visibility</p:attrName>
                                        </p:attrNameLst>
                                      </p:cBhvr>
                                      <p:to>
                                        <p:strVal val="visible"/>
                                      </p:to>
                                    </p:set>
                                    <p:animEffect filter="fade" transition="in">
                                      <p:cBhvr>
                                        <p:cTn dur="2000"/>
                                        <p:tgtEl>
                                          <p:spTgt spid="377"/>
                                        </p:tgtEl>
                                      </p:cBhvr>
                                    </p:animEffect>
                                  </p:childTnLst>
                                </p:cTn>
                              </p:par>
                              <p:par>
                                <p:cTn fill="hold" nodeType="withEffect" presetClass="entr" presetID="10" presetSubtype="0">
                                  <p:stCondLst>
                                    <p:cond delay="3000"/>
                                  </p:stCondLst>
                                  <p:childTnLst>
                                    <p:set>
                                      <p:cBhvr>
                                        <p:cTn dur="1" fill="hold">
                                          <p:stCondLst>
                                            <p:cond delay="0"/>
                                          </p:stCondLst>
                                        </p:cTn>
                                        <p:tgtEl>
                                          <p:spTgt spid="378"/>
                                        </p:tgtEl>
                                        <p:attrNameLst>
                                          <p:attrName>style.visibility</p:attrName>
                                        </p:attrNameLst>
                                      </p:cBhvr>
                                      <p:to>
                                        <p:strVal val="visible"/>
                                      </p:to>
                                    </p:set>
                                    <p:animEffect filter="fade" transition="in">
                                      <p:cBhvr>
                                        <p:cTn dur="2000"/>
                                        <p:tgtEl>
                                          <p:spTgt spid="378"/>
                                        </p:tgtEl>
                                      </p:cBhvr>
                                    </p:animEffect>
                                  </p:childTnLst>
                                </p:cTn>
                              </p:par>
                              <p:par>
                                <p:cTn fill="hold" nodeType="withEffect" presetClass="entr" presetID="10" presetSubtype="0">
                                  <p:stCondLst>
                                    <p:cond delay="3000"/>
                                  </p:stCondLst>
                                  <p:childTnLst>
                                    <p:set>
                                      <p:cBhvr>
                                        <p:cTn dur="1" fill="hold">
                                          <p:stCondLst>
                                            <p:cond delay="0"/>
                                          </p:stCondLst>
                                        </p:cTn>
                                        <p:tgtEl>
                                          <p:spTgt spid="379"/>
                                        </p:tgtEl>
                                        <p:attrNameLst>
                                          <p:attrName>style.visibility</p:attrName>
                                        </p:attrNameLst>
                                      </p:cBhvr>
                                      <p:to>
                                        <p:strVal val="visible"/>
                                      </p:to>
                                    </p:set>
                                    <p:animEffect filter="fade" transition="in">
                                      <p:cBhvr>
                                        <p:cTn dur="2000"/>
                                        <p:tgtEl>
                                          <p:spTgt spid="379"/>
                                        </p:tgtEl>
                                      </p:cBhvr>
                                    </p:animEffect>
                                  </p:childTnLst>
                                </p:cTn>
                              </p:par>
                              <p:par>
                                <p:cTn fill="hold" nodeType="withEffect" presetClass="entr" presetID="10" presetSubtype="0">
                                  <p:stCondLst>
                                    <p:cond delay="3000"/>
                                  </p:stCondLst>
                                  <p:childTnLst>
                                    <p:set>
                                      <p:cBhvr>
                                        <p:cTn dur="1" fill="hold">
                                          <p:stCondLst>
                                            <p:cond delay="0"/>
                                          </p:stCondLst>
                                        </p:cTn>
                                        <p:tgtEl>
                                          <p:spTgt spid="380"/>
                                        </p:tgtEl>
                                        <p:attrNameLst>
                                          <p:attrName>style.visibility</p:attrName>
                                        </p:attrNameLst>
                                      </p:cBhvr>
                                      <p:to>
                                        <p:strVal val="visible"/>
                                      </p:to>
                                    </p:set>
                                    <p:animEffect filter="fade" transition="in">
                                      <p:cBhvr>
                                        <p:cTn dur="2000"/>
                                        <p:tgtEl>
                                          <p:spTgt spid="380"/>
                                        </p:tgtEl>
                                      </p:cBhvr>
                                    </p:animEffect>
                                  </p:childTnLst>
                                </p:cTn>
                              </p:par>
                              <p:par>
                                <p:cTn fill="hold" nodeType="withEffect" presetClass="entr" presetID="10" presetSubtype="0">
                                  <p:stCondLst>
                                    <p:cond delay="3000"/>
                                  </p:stCondLst>
                                  <p:childTnLst>
                                    <p:set>
                                      <p:cBhvr>
                                        <p:cTn dur="1" fill="hold">
                                          <p:stCondLst>
                                            <p:cond delay="0"/>
                                          </p:stCondLst>
                                        </p:cTn>
                                        <p:tgtEl>
                                          <p:spTgt spid="381"/>
                                        </p:tgtEl>
                                        <p:attrNameLst>
                                          <p:attrName>style.visibility</p:attrName>
                                        </p:attrNameLst>
                                      </p:cBhvr>
                                      <p:to>
                                        <p:strVal val="visible"/>
                                      </p:to>
                                    </p:set>
                                    <p:animEffect filter="fade" transition="in">
                                      <p:cBhvr>
                                        <p:cTn dur="2000"/>
                                        <p:tgtEl>
                                          <p:spTgt spid="381"/>
                                        </p:tgtEl>
                                      </p:cBhvr>
                                    </p:animEffect>
                                  </p:childTnLst>
                                </p:cTn>
                              </p:par>
                              <p:par>
                                <p:cTn fill="hold" nodeType="withEffect" presetClass="entr" presetID="10" presetSubtype="0">
                                  <p:stCondLst>
                                    <p:cond delay="3000"/>
                                  </p:stCondLst>
                                  <p:childTnLst>
                                    <p:set>
                                      <p:cBhvr>
                                        <p:cTn dur="1" fill="hold">
                                          <p:stCondLst>
                                            <p:cond delay="0"/>
                                          </p:stCondLst>
                                        </p:cTn>
                                        <p:tgtEl>
                                          <p:spTgt spid="382"/>
                                        </p:tgtEl>
                                        <p:attrNameLst>
                                          <p:attrName>style.visibility</p:attrName>
                                        </p:attrNameLst>
                                      </p:cBhvr>
                                      <p:to>
                                        <p:strVal val="visible"/>
                                      </p:to>
                                    </p:set>
                                    <p:animEffect filter="fade" transition="in">
                                      <p:cBhvr>
                                        <p:cTn dur="2000"/>
                                        <p:tgtEl>
                                          <p:spTgt spid="382"/>
                                        </p:tgtEl>
                                      </p:cBhvr>
                                    </p:animEffect>
                                  </p:childTnLst>
                                </p:cTn>
                              </p:par>
                              <p:par>
                                <p:cTn fill="hold" nodeType="withEffect" presetClass="entr" presetID="10" presetSubtype="0">
                                  <p:stCondLst>
                                    <p:cond delay="3000"/>
                                  </p:stCondLst>
                                  <p:childTnLst>
                                    <p:set>
                                      <p:cBhvr>
                                        <p:cTn dur="1" fill="hold">
                                          <p:stCondLst>
                                            <p:cond delay="0"/>
                                          </p:stCondLst>
                                        </p:cTn>
                                        <p:tgtEl>
                                          <p:spTgt spid="383"/>
                                        </p:tgtEl>
                                        <p:attrNameLst>
                                          <p:attrName>style.visibility</p:attrName>
                                        </p:attrNameLst>
                                      </p:cBhvr>
                                      <p:to>
                                        <p:strVal val="visible"/>
                                      </p:to>
                                    </p:set>
                                    <p:animEffect filter="fade" transition="in">
                                      <p:cBhvr>
                                        <p:cTn dur="2000"/>
                                        <p:tgtEl>
                                          <p:spTgt spid="383"/>
                                        </p:tgtEl>
                                      </p:cBhvr>
                                    </p:animEffect>
                                  </p:childTnLst>
                                </p:cTn>
                              </p:par>
                              <p:par>
                                <p:cTn fill="hold" nodeType="withEffect" presetClass="entr" presetID="10" presetSubtype="0">
                                  <p:stCondLst>
                                    <p:cond delay="3000"/>
                                  </p:stCondLst>
                                  <p:childTnLst>
                                    <p:set>
                                      <p:cBhvr>
                                        <p:cTn dur="1" fill="hold">
                                          <p:stCondLst>
                                            <p:cond delay="0"/>
                                          </p:stCondLst>
                                        </p:cTn>
                                        <p:tgtEl>
                                          <p:spTgt spid="384"/>
                                        </p:tgtEl>
                                        <p:attrNameLst>
                                          <p:attrName>style.visibility</p:attrName>
                                        </p:attrNameLst>
                                      </p:cBhvr>
                                      <p:to>
                                        <p:strVal val="visible"/>
                                      </p:to>
                                    </p:set>
                                    <p:animEffect filter="fade" transition="in">
                                      <p:cBhvr>
                                        <p:cTn dur="2000"/>
                                        <p:tgtEl>
                                          <p:spTgt spid="384"/>
                                        </p:tgtEl>
                                      </p:cBhvr>
                                    </p:animEffect>
                                  </p:childTnLst>
                                </p:cTn>
                              </p:par>
                              <p:par>
                                <p:cTn fill="hold" nodeType="withEffect" presetClass="entr" presetID="10" presetSubtype="0">
                                  <p:stCondLst>
                                    <p:cond delay="3000"/>
                                  </p:stCondLst>
                                  <p:childTnLst>
                                    <p:set>
                                      <p:cBhvr>
                                        <p:cTn dur="1" fill="hold">
                                          <p:stCondLst>
                                            <p:cond delay="0"/>
                                          </p:stCondLst>
                                        </p:cTn>
                                        <p:tgtEl>
                                          <p:spTgt spid="385"/>
                                        </p:tgtEl>
                                        <p:attrNameLst>
                                          <p:attrName>style.visibility</p:attrName>
                                        </p:attrNameLst>
                                      </p:cBhvr>
                                      <p:to>
                                        <p:strVal val="visible"/>
                                      </p:to>
                                    </p:set>
                                    <p:animEffect filter="fade" transition="in">
                                      <p:cBhvr>
                                        <p:cTn dur="2000"/>
                                        <p:tgtEl>
                                          <p:spTgt spid="385"/>
                                        </p:tgtEl>
                                      </p:cBhvr>
                                    </p:animEffect>
                                  </p:childTnLst>
                                </p:cTn>
                              </p:par>
                              <p:par>
                                <p:cTn fill="hold" nodeType="withEffect" presetClass="entr" presetID="10" presetSubtype="0">
                                  <p:stCondLst>
                                    <p:cond delay="3000"/>
                                  </p:stCondLst>
                                  <p:childTnLst>
                                    <p:set>
                                      <p:cBhvr>
                                        <p:cTn dur="1" fill="hold">
                                          <p:stCondLst>
                                            <p:cond delay="0"/>
                                          </p:stCondLst>
                                        </p:cTn>
                                        <p:tgtEl>
                                          <p:spTgt spid="386"/>
                                        </p:tgtEl>
                                        <p:attrNameLst>
                                          <p:attrName>style.visibility</p:attrName>
                                        </p:attrNameLst>
                                      </p:cBhvr>
                                      <p:to>
                                        <p:strVal val="visible"/>
                                      </p:to>
                                    </p:set>
                                    <p:animEffect filter="fade" transition="in">
                                      <p:cBhvr>
                                        <p:cTn dur="2000"/>
                                        <p:tgtEl>
                                          <p:spTgt spid="386"/>
                                        </p:tgtEl>
                                      </p:cBhvr>
                                    </p:animEffect>
                                  </p:childTnLst>
                                </p:cTn>
                              </p:par>
                              <p:par>
                                <p:cTn fill="hold" nodeType="withEffect" presetClass="entr" presetID="10" presetSubtype="0">
                                  <p:stCondLst>
                                    <p:cond delay="3000"/>
                                  </p:stCondLst>
                                  <p:childTnLst>
                                    <p:set>
                                      <p:cBhvr>
                                        <p:cTn dur="1" fill="hold">
                                          <p:stCondLst>
                                            <p:cond delay="0"/>
                                          </p:stCondLst>
                                        </p:cTn>
                                        <p:tgtEl>
                                          <p:spTgt spid="387"/>
                                        </p:tgtEl>
                                        <p:attrNameLst>
                                          <p:attrName>style.visibility</p:attrName>
                                        </p:attrNameLst>
                                      </p:cBhvr>
                                      <p:to>
                                        <p:strVal val="visible"/>
                                      </p:to>
                                    </p:set>
                                    <p:animEffect filter="fade" transition="in">
                                      <p:cBhvr>
                                        <p:cTn dur="2000"/>
                                        <p:tgtEl>
                                          <p:spTgt spid="387"/>
                                        </p:tgtEl>
                                      </p:cBhvr>
                                    </p:animEffect>
                                  </p:childTnLst>
                                </p:cTn>
                              </p:par>
                              <p:par>
                                <p:cTn fill="hold" nodeType="withEffect" presetClass="entr" presetID="10" presetSubtype="0">
                                  <p:stCondLst>
                                    <p:cond delay="3000"/>
                                  </p:stCondLst>
                                  <p:childTnLst>
                                    <p:set>
                                      <p:cBhvr>
                                        <p:cTn dur="1" fill="hold">
                                          <p:stCondLst>
                                            <p:cond delay="0"/>
                                          </p:stCondLst>
                                        </p:cTn>
                                        <p:tgtEl>
                                          <p:spTgt spid="388"/>
                                        </p:tgtEl>
                                        <p:attrNameLst>
                                          <p:attrName>style.visibility</p:attrName>
                                        </p:attrNameLst>
                                      </p:cBhvr>
                                      <p:to>
                                        <p:strVal val="visible"/>
                                      </p:to>
                                    </p:set>
                                    <p:animEffect filter="fade" transition="in">
                                      <p:cBhvr>
                                        <p:cTn dur="2000"/>
                                        <p:tgtEl>
                                          <p:spTgt spid="388"/>
                                        </p:tgtEl>
                                      </p:cBhvr>
                                    </p:animEffect>
                                  </p:childTnLst>
                                </p:cTn>
                              </p:par>
                              <p:par>
                                <p:cTn fill="hold" nodeType="withEffect" presetClass="entr" presetID="10" presetSubtype="0">
                                  <p:stCondLst>
                                    <p:cond delay="3000"/>
                                  </p:stCondLst>
                                  <p:childTnLst>
                                    <p:set>
                                      <p:cBhvr>
                                        <p:cTn dur="1" fill="hold">
                                          <p:stCondLst>
                                            <p:cond delay="0"/>
                                          </p:stCondLst>
                                        </p:cTn>
                                        <p:tgtEl>
                                          <p:spTgt spid="389"/>
                                        </p:tgtEl>
                                        <p:attrNameLst>
                                          <p:attrName>style.visibility</p:attrName>
                                        </p:attrNameLst>
                                      </p:cBhvr>
                                      <p:to>
                                        <p:strVal val="visible"/>
                                      </p:to>
                                    </p:set>
                                    <p:animEffect filter="fade" transition="in">
                                      <p:cBhvr>
                                        <p:cTn dur="2000"/>
                                        <p:tgtEl>
                                          <p:spTgt spid="389"/>
                                        </p:tgtEl>
                                      </p:cBhvr>
                                    </p:animEffect>
                                  </p:childTnLst>
                                </p:cTn>
                              </p:par>
                              <p:par>
                                <p:cTn fill="hold" nodeType="withEffect" presetClass="entr" presetID="10" presetSubtype="0">
                                  <p:stCondLst>
                                    <p:cond delay="3000"/>
                                  </p:stCondLst>
                                  <p:childTnLst>
                                    <p:set>
                                      <p:cBhvr>
                                        <p:cTn dur="1" fill="hold">
                                          <p:stCondLst>
                                            <p:cond delay="0"/>
                                          </p:stCondLst>
                                        </p:cTn>
                                        <p:tgtEl>
                                          <p:spTgt spid="390"/>
                                        </p:tgtEl>
                                        <p:attrNameLst>
                                          <p:attrName>style.visibility</p:attrName>
                                        </p:attrNameLst>
                                      </p:cBhvr>
                                      <p:to>
                                        <p:strVal val="visible"/>
                                      </p:to>
                                    </p:set>
                                    <p:animEffect filter="fade" transition="in">
                                      <p:cBhvr>
                                        <p:cTn dur="2000"/>
                                        <p:tgtEl>
                                          <p:spTgt spid="390"/>
                                        </p:tgtEl>
                                      </p:cBhvr>
                                    </p:animEffect>
                                  </p:childTnLst>
                                </p:cTn>
                              </p:par>
                              <p:par>
                                <p:cTn fill="hold" nodeType="withEffect" presetClass="entr" presetID="10" presetSubtype="0">
                                  <p:stCondLst>
                                    <p:cond delay="1000"/>
                                  </p:stCondLst>
                                  <p:childTnLst>
                                    <p:set>
                                      <p:cBhvr>
                                        <p:cTn dur="1" fill="hold">
                                          <p:stCondLst>
                                            <p:cond delay="0"/>
                                          </p:stCondLst>
                                        </p:cTn>
                                        <p:tgtEl>
                                          <p:spTgt spid="393"/>
                                        </p:tgtEl>
                                        <p:attrNameLst>
                                          <p:attrName>style.visibility</p:attrName>
                                        </p:attrNameLst>
                                      </p:cBhvr>
                                      <p:to>
                                        <p:strVal val="visible"/>
                                      </p:to>
                                    </p:set>
                                    <p:animEffect filter="fade" transition="in">
                                      <p:cBhvr>
                                        <p:cTn dur="2000"/>
                                        <p:tgtEl>
                                          <p:spTgt spid="393"/>
                                        </p:tgtEl>
                                      </p:cBhvr>
                                    </p:animEffect>
                                  </p:childTnLst>
                                </p:cTn>
                              </p:par>
                              <p:par>
                                <p:cTn fill="hold" nodeType="withEffect" presetClass="entr" presetID="10" presetSubtype="0">
                                  <p:stCondLst>
                                    <p:cond delay="2000"/>
                                  </p:stCondLst>
                                  <p:childTnLst>
                                    <p:set>
                                      <p:cBhvr>
                                        <p:cTn dur="1" fill="hold">
                                          <p:stCondLst>
                                            <p:cond delay="0"/>
                                          </p:stCondLst>
                                        </p:cTn>
                                        <p:tgtEl>
                                          <p:spTgt spid="395"/>
                                        </p:tgtEl>
                                        <p:attrNameLst>
                                          <p:attrName>style.visibility</p:attrName>
                                        </p:attrNameLst>
                                      </p:cBhvr>
                                      <p:to>
                                        <p:strVal val="visible"/>
                                      </p:to>
                                    </p:set>
                                    <p:animEffect filter="fade" transition="in">
                                      <p:cBhvr>
                                        <p:cTn dur="2000"/>
                                        <p:tgtEl>
                                          <p:spTgt spid="395"/>
                                        </p:tgtEl>
                                      </p:cBhvr>
                                    </p:animEffect>
                                  </p:childTnLst>
                                </p:cTn>
                              </p:par>
                              <p:par>
                                <p:cTn fill="hold" nodeType="withEffect" presetClass="entr" presetID="10" presetSubtype="0">
                                  <p:stCondLst>
                                    <p:cond delay="3000"/>
                                  </p:stCondLst>
                                  <p:childTnLst>
                                    <p:set>
                                      <p:cBhvr>
                                        <p:cTn dur="1" fill="hold">
                                          <p:stCondLst>
                                            <p:cond delay="0"/>
                                          </p:stCondLst>
                                        </p:cTn>
                                        <p:tgtEl>
                                          <p:spTgt spid="397"/>
                                        </p:tgtEl>
                                        <p:attrNameLst>
                                          <p:attrName>style.visibility</p:attrName>
                                        </p:attrNameLst>
                                      </p:cBhvr>
                                      <p:to>
                                        <p:strVal val="visible"/>
                                      </p:to>
                                    </p:set>
                                    <p:animEffect filter="fade" transition="in">
                                      <p:cBhvr>
                                        <p:cTn dur="2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1"/>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4" name="Google Shape;404;p11"/>
          <p:cNvSpPr txBox="1"/>
          <p:nvPr/>
        </p:nvSpPr>
        <p:spPr>
          <a:xfrm>
            <a:off x="562026" y="151412"/>
            <a:ext cx="11021915" cy="113873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Modelo POO: Características</a:t>
            </a:r>
            <a:endParaRPr b="0" i="0" sz="1400" u="none" cap="none" strike="noStrike">
              <a:solidFill>
                <a:srgbClr val="000000"/>
              </a:solidFill>
              <a:latin typeface="Arial"/>
              <a:ea typeface="Arial"/>
              <a:cs typeface="Arial"/>
              <a:sym typeface="Arial"/>
            </a:endParaRPr>
          </a:p>
        </p:txBody>
      </p:sp>
      <p:pic>
        <p:nvPicPr>
          <p:cNvPr descr="Imagen 5" id="405" name="Google Shape;405;p11"/>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pic>
        <p:nvPicPr>
          <p:cNvPr id="406" name="Google Shape;406;p11"/>
          <p:cNvPicPr preferRelativeResize="0"/>
          <p:nvPr/>
        </p:nvPicPr>
        <p:blipFill rotWithShape="1">
          <a:blip r:embed="rId4">
            <a:alphaModFix/>
          </a:blip>
          <a:srcRect b="0" l="0" r="0" t="0"/>
          <a:stretch/>
        </p:blipFill>
        <p:spPr>
          <a:xfrm>
            <a:off x="7433277" y="2055967"/>
            <a:ext cx="4150664" cy="4632327"/>
          </a:xfrm>
          <a:prstGeom prst="rect">
            <a:avLst/>
          </a:prstGeom>
          <a:noFill/>
          <a:ln>
            <a:noFill/>
          </a:ln>
        </p:spPr>
      </p:pic>
      <p:sp>
        <p:nvSpPr>
          <p:cNvPr id="407" name="Google Shape;407;p11"/>
          <p:cNvSpPr/>
          <p:nvPr/>
        </p:nvSpPr>
        <p:spPr>
          <a:xfrm>
            <a:off x="562026" y="2055967"/>
            <a:ext cx="6274419"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600" u="none" cap="none" strike="noStrike">
                <a:solidFill>
                  <a:schemeClr val="dk1"/>
                </a:solidFill>
                <a:latin typeface="Calibri"/>
                <a:ea typeface="Calibri"/>
                <a:cs typeface="Calibri"/>
                <a:sym typeface="Calibri"/>
              </a:rPr>
              <a:t>La abstracción se centra en las características esenciales de un objeto.</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s-AR" sz="1600" u="none" cap="none" strike="noStrike">
                <a:solidFill>
                  <a:schemeClr val="dk1"/>
                </a:solidFill>
                <a:latin typeface="Calibri"/>
                <a:ea typeface="Calibri"/>
                <a:cs typeface="Calibri"/>
                <a:sym typeface="Calibri"/>
              </a:rPr>
              <a:t>El encapsulamiento oculta los detalles de implementación de un objeto.</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s-AR" sz="1600" u="none" cap="none" strike="noStrike">
                <a:solidFill>
                  <a:schemeClr val="dk1"/>
                </a:solidFill>
                <a:latin typeface="Calibri"/>
                <a:ea typeface="Calibri"/>
                <a:cs typeface="Calibri"/>
                <a:sym typeface="Calibri"/>
              </a:rPr>
              <a:t>La modularidad empaqueta abstracciones en unidades discretas.</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s-AR" sz="1600" u="none" cap="none" strike="noStrike">
                <a:solidFill>
                  <a:schemeClr val="dk1"/>
                </a:solidFill>
                <a:latin typeface="Calibri"/>
                <a:ea typeface="Calibri"/>
                <a:cs typeface="Calibri"/>
                <a:sym typeface="Calibri"/>
              </a:rPr>
              <a:t>La jerarquía es una clasificación u ordenación de abstracciones.</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s-AR" sz="1600" u="none" cap="none" strike="noStrike">
                <a:solidFill>
                  <a:schemeClr val="dk1"/>
                </a:solidFill>
                <a:latin typeface="Calibri"/>
                <a:ea typeface="Calibri"/>
                <a:cs typeface="Calibri"/>
                <a:sym typeface="Calibri"/>
              </a:rPr>
              <a:t>El polimorfismo significa que comportamientos diferentes, asociados a objetos distintos pueden compartir el mismo nombre.</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s-AR" sz="1600" u="none" cap="none" strike="noStrike">
                <a:solidFill>
                  <a:schemeClr val="dk1"/>
                </a:solidFill>
                <a:latin typeface="Calibri"/>
                <a:ea typeface="Calibri"/>
                <a:cs typeface="Calibri"/>
                <a:sym typeface="Calibri"/>
              </a:rPr>
              <a:t>La persistencia conserva el estado de un objeto en el tiempo y  espacio.</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s-AR" sz="1600" u="none" cap="none" strike="noStrike">
                <a:solidFill>
                  <a:schemeClr val="dk1"/>
                </a:solidFill>
                <a:latin typeface="Calibri"/>
                <a:ea typeface="Calibri"/>
                <a:cs typeface="Calibri"/>
                <a:sym typeface="Calibri"/>
              </a:rPr>
              <a:t>La tipificación indica la caracterización precisa de propiedades estructurales o de comportamiento que comparten ciertas entidades.</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s-AR" sz="1600" u="none" cap="none" strike="noStrike">
                <a:solidFill>
                  <a:schemeClr val="dk1"/>
                </a:solidFill>
                <a:latin typeface="Calibri"/>
                <a:ea typeface="Calibri"/>
                <a:cs typeface="Calibri"/>
                <a:sym typeface="Calibri"/>
              </a:rPr>
              <a:t>La concurrencia permite a dos objetos actuar al mismo tiempo.</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2"/>
          <p:cNvSpPr txBox="1"/>
          <p:nvPr/>
        </p:nvSpPr>
        <p:spPr>
          <a:xfrm>
            <a:off x="7594599" y="2277627"/>
            <a:ext cx="4337206" cy="666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s-AR" sz="1400" u="none" cap="none" strike="noStrike">
                <a:solidFill>
                  <a:srgbClr val="434343"/>
                </a:solidFill>
                <a:latin typeface="Lato"/>
                <a:ea typeface="Lato"/>
                <a:cs typeface="Lato"/>
                <a:sym typeface="Lato"/>
              </a:rPr>
              <a:t>Comprende relaciones del tipo "es parte elemental de" al realizar una descomposición</a:t>
            </a:r>
            <a:endParaRPr b="0" i="0" sz="1050" u="none" cap="none" strike="noStrike">
              <a:solidFill>
                <a:srgbClr val="434343"/>
              </a:solidFill>
              <a:latin typeface="Arial"/>
              <a:ea typeface="Arial"/>
              <a:cs typeface="Arial"/>
              <a:sym typeface="Arial"/>
            </a:endParaRPr>
          </a:p>
        </p:txBody>
      </p:sp>
      <p:pic>
        <p:nvPicPr>
          <p:cNvPr id="413" name="Google Shape;413;p12"/>
          <p:cNvPicPr preferRelativeResize="0"/>
          <p:nvPr/>
        </p:nvPicPr>
        <p:blipFill rotWithShape="1">
          <a:blip r:embed="rId3">
            <a:alphaModFix/>
          </a:blip>
          <a:srcRect b="30325" l="31695" r="49489" t="54979"/>
          <a:stretch/>
        </p:blipFill>
        <p:spPr>
          <a:xfrm>
            <a:off x="8162377" y="3100915"/>
            <a:ext cx="3201650" cy="1277440"/>
          </a:xfrm>
          <a:prstGeom prst="rect">
            <a:avLst/>
          </a:prstGeom>
          <a:noFill/>
          <a:ln>
            <a:noFill/>
          </a:ln>
        </p:spPr>
      </p:pic>
      <p:sp>
        <p:nvSpPr>
          <p:cNvPr id="414" name="Google Shape;414;p12"/>
          <p:cNvSpPr txBox="1"/>
          <p:nvPr/>
        </p:nvSpPr>
        <p:spPr>
          <a:xfrm>
            <a:off x="7504771" y="4790335"/>
            <a:ext cx="4334580" cy="5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s-AR" sz="1400" u="none" cap="none" strike="noStrike">
                <a:solidFill>
                  <a:srgbClr val="434343"/>
                </a:solidFill>
                <a:latin typeface="Lato"/>
                <a:ea typeface="Lato"/>
                <a:cs typeface="Lato"/>
                <a:sym typeface="Lato"/>
              </a:rPr>
              <a:t>Comprende relaciones del tipo "es parte de" al realizar una descomposición</a:t>
            </a:r>
            <a:endParaRPr b="0" i="0" sz="1400" u="none" cap="none" strike="noStrike">
              <a:solidFill>
                <a:srgbClr val="434343"/>
              </a:solidFill>
              <a:latin typeface="Lato"/>
              <a:ea typeface="Lato"/>
              <a:cs typeface="Lato"/>
              <a:sym typeface="Lato"/>
            </a:endParaRPr>
          </a:p>
        </p:txBody>
      </p:sp>
      <p:pic>
        <p:nvPicPr>
          <p:cNvPr id="415" name="Google Shape;415;p12"/>
          <p:cNvPicPr preferRelativeResize="0"/>
          <p:nvPr/>
        </p:nvPicPr>
        <p:blipFill rotWithShape="1">
          <a:blip r:embed="rId4">
            <a:alphaModFix/>
          </a:blip>
          <a:srcRect b="44613" l="31619" r="49564" t="40694"/>
          <a:stretch/>
        </p:blipFill>
        <p:spPr>
          <a:xfrm>
            <a:off x="8927099" y="5361835"/>
            <a:ext cx="3201650" cy="1266444"/>
          </a:xfrm>
          <a:prstGeom prst="rect">
            <a:avLst/>
          </a:prstGeom>
          <a:noFill/>
          <a:ln>
            <a:noFill/>
          </a:ln>
        </p:spPr>
      </p:pic>
      <p:pic>
        <p:nvPicPr>
          <p:cNvPr id="416" name="Google Shape;416;p12"/>
          <p:cNvPicPr preferRelativeResize="0"/>
          <p:nvPr/>
        </p:nvPicPr>
        <p:blipFill rotWithShape="1">
          <a:blip r:embed="rId5">
            <a:alphaModFix/>
          </a:blip>
          <a:srcRect b="0" l="0" r="0" t="0"/>
          <a:stretch/>
        </p:blipFill>
        <p:spPr>
          <a:xfrm>
            <a:off x="622650" y="2184800"/>
            <a:ext cx="5639450" cy="3932200"/>
          </a:xfrm>
          <a:prstGeom prst="rect">
            <a:avLst/>
          </a:prstGeom>
          <a:noFill/>
          <a:ln>
            <a:noFill/>
          </a:ln>
        </p:spPr>
      </p:pic>
      <p:sp>
        <p:nvSpPr>
          <p:cNvPr id="417" name="Google Shape;417;p12"/>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8" name="Google Shape;418;p12"/>
          <p:cNvSpPr txBox="1"/>
          <p:nvPr/>
        </p:nvSpPr>
        <p:spPr>
          <a:xfrm>
            <a:off x="562026" y="151412"/>
            <a:ext cx="11277300" cy="17547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s-AR" sz="4000">
                <a:solidFill>
                  <a:srgbClr val="FDE23D"/>
                </a:solidFill>
                <a:latin typeface="Encode Sans"/>
                <a:ea typeface="Encode Sans"/>
                <a:cs typeface="Encode Sans"/>
                <a:sym typeface="Encode Sans"/>
              </a:rPr>
              <a:t>Jerarquía</a:t>
            </a:r>
            <a:r>
              <a:rPr b="1" i="0" lang="es-AR" sz="4000" u="none" cap="none" strike="noStrike">
                <a:solidFill>
                  <a:srgbClr val="FDE23D"/>
                </a:solidFill>
                <a:latin typeface="Encode Sans"/>
                <a:ea typeface="Encode Sans"/>
                <a:cs typeface="Encode Sans"/>
                <a:sym typeface="Encode Sans"/>
              </a:rPr>
              <a:t> de Partes: Agregación y Composición</a:t>
            </a:r>
            <a:endParaRPr b="0" i="0" sz="1400" u="none" cap="none" strike="noStrike">
              <a:solidFill>
                <a:srgbClr val="000000"/>
              </a:solidFill>
              <a:latin typeface="Arial"/>
              <a:ea typeface="Arial"/>
              <a:cs typeface="Arial"/>
              <a:sym typeface="Arial"/>
            </a:endParaRPr>
          </a:p>
        </p:txBody>
      </p:sp>
      <p:pic>
        <p:nvPicPr>
          <p:cNvPr descr="Imagen 5" id="419" name="Google Shape;419;p12"/>
          <p:cNvPicPr preferRelativeResize="0"/>
          <p:nvPr/>
        </p:nvPicPr>
        <p:blipFill rotWithShape="1">
          <a:blip r:embed="rId6">
            <a:alphaModFix/>
          </a:blip>
          <a:srcRect b="0" l="0" r="0" t="0"/>
          <a:stretch/>
        </p:blipFill>
        <p:spPr>
          <a:xfrm>
            <a:off x="10496168" y="285120"/>
            <a:ext cx="1343183" cy="438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3"/>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13"/>
          <p:cNvSpPr txBox="1"/>
          <p:nvPr/>
        </p:nvSpPr>
        <p:spPr>
          <a:xfrm>
            <a:off x="562026" y="151412"/>
            <a:ext cx="11021915" cy="11328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Relación entre Clase y Objeto</a:t>
            </a:r>
            <a:endParaRPr b="0" i="0" sz="1400" u="none" cap="none" strike="noStrike">
              <a:solidFill>
                <a:srgbClr val="000000"/>
              </a:solidFill>
              <a:latin typeface="Arial"/>
              <a:ea typeface="Arial"/>
              <a:cs typeface="Arial"/>
              <a:sym typeface="Arial"/>
            </a:endParaRPr>
          </a:p>
        </p:txBody>
      </p:sp>
      <p:pic>
        <p:nvPicPr>
          <p:cNvPr descr="Imagen 5" id="426" name="Google Shape;426;p13"/>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pic>
        <p:nvPicPr>
          <p:cNvPr id="427" name="Google Shape;427;p13"/>
          <p:cNvPicPr preferRelativeResize="0"/>
          <p:nvPr/>
        </p:nvPicPr>
        <p:blipFill rotWithShape="1">
          <a:blip r:embed="rId4">
            <a:alphaModFix/>
          </a:blip>
          <a:srcRect b="0" l="0" r="0" t="0"/>
          <a:stretch/>
        </p:blipFill>
        <p:spPr>
          <a:xfrm>
            <a:off x="2278505" y="2245948"/>
            <a:ext cx="7241342" cy="3888869"/>
          </a:xfrm>
          <a:prstGeom prst="rect">
            <a:avLst/>
          </a:prstGeom>
          <a:noFill/>
          <a:ln>
            <a:noFill/>
          </a:ln>
        </p:spPr>
      </p:pic>
    </p:spTree>
  </p:cSld>
  <p:clrMapOvr>
    <a:masterClrMapping/>
  </p:clrMapOvr>
  <mc:AlternateContent>
    <mc:Choice Requires="p14">
      <p:transition spd="slow" p14:dur="12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4"/>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14"/>
          <p:cNvSpPr txBox="1"/>
          <p:nvPr/>
        </p:nvSpPr>
        <p:spPr>
          <a:xfrm>
            <a:off x="562026" y="151412"/>
            <a:ext cx="11021915" cy="11328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Clases, objetos, métodos y variables de instancia</a:t>
            </a:r>
            <a:endParaRPr b="0" i="0" sz="1400" u="none" cap="none" strike="noStrike">
              <a:solidFill>
                <a:srgbClr val="000000"/>
              </a:solidFill>
              <a:latin typeface="Arial"/>
              <a:ea typeface="Arial"/>
              <a:cs typeface="Arial"/>
              <a:sym typeface="Arial"/>
            </a:endParaRPr>
          </a:p>
        </p:txBody>
      </p:sp>
      <p:pic>
        <p:nvPicPr>
          <p:cNvPr descr="Imagen 5" id="434" name="Google Shape;434;p14"/>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pic>
        <p:nvPicPr>
          <p:cNvPr id="435" name="Google Shape;435;p14"/>
          <p:cNvPicPr preferRelativeResize="0"/>
          <p:nvPr/>
        </p:nvPicPr>
        <p:blipFill rotWithShape="1">
          <a:blip r:embed="rId4">
            <a:alphaModFix/>
          </a:blip>
          <a:srcRect b="0" l="0" r="0" t="0"/>
          <a:stretch/>
        </p:blipFill>
        <p:spPr>
          <a:xfrm>
            <a:off x="2987925" y="1604750"/>
            <a:ext cx="7314299" cy="5130233"/>
          </a:xfrm>
          <a:prstGeom prst="rect">
            <a:avLst/>
          </a:prstGeom>
          <a:noFill/>
          <a:ln>
            <a:noFill/>
          </a:ln>
        </p:spPr>
      </p:pic>
    </p:spTree>
  </p:cSld>
  <p:clrMapOvr>
    <a:masterClrMapping/>
  </p:clrMapOvr>
  <mc:AlternateContent>
    <mc:Choice Requires="p14">
      <p:transition spd="slow" p14:dur="12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5"/>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1" name="Google Shape;441;p15"/>
          <p:cNvSpPr txBox="1"/>
          <p:nvPr/>
        </p:nvSpPr>
        <p:spPr>
          <a:xfrm>
            <a:off x="562026" y="151412"/>
            <a:ext cx="11021915" cy="11328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Clases, objetos, métodos y variables de instancia</a:t>
            </a:r>
            <a:endParaRPr b="0" i="0" sz="1400" u="none" cap="none" strike="noStrike">
              <a:solidFill>
                <a:srgbClr val="000000"/>
              </a:solidFill>
              <a:latin typeface="Arial"/>
              <a:ea typeface="Arial"/>
              <a:cs typeface="Arial"/>
              <a:sym typeface="Arial"/>
            </a:endParaRPr>
          </a:p>
        </p:txBody>
      </p:sp>
      <p:pic>
        <p:nvPicPr>
          <p:cNvPr descr="Imagen 5" id="442" name="Google Shape;442;p15"/>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pic>
        <p:nvPicPr>
          <p:cNvPr id="443" name="Google Shape;443;p15"/>
          <p:cNvPicPr preferRelativeResize="0"/>
          <p:nvPr/>
        </p:nvPicPr>
        <p:blipFill rotWithShape="1">
          <a:blip r:embed="rId4">
            <a:alphaModFix/>
          </a:blip>
          <a:srcRect b="0" l="0" r="0" t="0"/>
          <a:stretch/>
        </p:blipFill>
        <p:spPr>
          <a:xfrm>
            <a:off x="3143250" y="2047406"/>
            <a:ext cx="5905500" cy="3962400"/>
          </a:xfrm>
          <a:prstGeom prst="rect">
            <a:avLst/>
          </a:prstGeom>
          <a:noFill/>
          <a:ln>
            <a:noFill/>
          </a:ln>
        </p:spPr>
      </p:pic>
    </p:spTree>
  </p:cSld>
  <p:clrMapOvr>
    <a:masterClrMapping/>
  </p:clrMapOvr>
  <mc:AlternateContent>
    <mc:Choice Requires="p14">
      <p:transition spd="slow" p14:dur="12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8"/>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9" name="Google Shape;449;p18"/>
          <p:cNvSpPr txBox="1"/>
          <p:nvPr/>
        </p:nvSpPr>
        <p:spPr>
          <a:xfrm>
            <a:off x="562026" y="151412"/>
            <a:ext cx="11021915" cy="11328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UML</a:t>
            </a:r>
            <a:endParaRPr b="0" i="0" sz="1400" u="none" cap="none" strike="noStrike">
              <a:solidFill>
                <a:srgbClr val="000000"/>
              </a:solidFill>
              <a:latin typeface="Arial"/>
              <a:ea typeface="Arial"/>
              <a:cs typeface="Arial"/>
              <a:sym typeface="Arial"/>
            </a:endParaRPr>
          </a:p>
        </p:txBody>
      </p:sp>
      <p:pic>
        <p:nvPicPr>
          <p:cNvPr descr="Imagen 5" id="450" name="Google Shape;450;p18"/>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451" name="Google Shape;451;p18"/>
          <p:cNvSpPr txBox="1"/>
          <p:nvPr/>
        </p:nvSpPr>
        <p:spPr>
          <a:xfrm>
            <a:off x="562025" y="1991525"/>
            <a:ext cx="11320500" cy="42789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b="1" i="0" lang="es-AR" sz="1600" u="none" cap="none" strike="noStrike">
                <a:solidFill>
                  <a:srgbClr val="455A64"/>
                </a:solidFill>
                <a:latin typeface="Poppins"/>
                <a:ea typeface="Poppins"/>
                <a:cs typeface="Poppins"/>
                <a:sym typeface="Poppins"/>
              </a:rPr>
              <a:t>UML cumple con los siguientes requerimientos:</a:t>
            </a:r>
            <a:endParaRPr sz="1600"/>
          </a:p>
          <a:p>
            <a:pPr indent="0" lvl="0" marL="0" marR="0" rtl="0" algn="l">
              <a:lnSpc>
                <a:spcPct val="100000"/>
              </a:lnSpc>
              <a:spcBef>
                <a:spcPts val="0"/>
              </a:spcBef>
              <a:spcAft>
                <a:spcPts val="0"/>
              </a:spcAft>
              <a:buNone/>
            </a:pPr>
            <a:r>
              <a:t/>
            </a:r>
            <a:endParaRPr b="0" i="0" sz="1600" u="none" cap="none" strike="noStrike">
              <a:solidFill>
                <a:srgbClr val="455A64"/>
              </a:solidFill>
              <a:latin typeface="Poppins"/>
              <a:ea typeface="Poppins"/>
              <a:cs typeface="Poppins"/>
              <a:sym typeface="Poppins"/>
            </a:endParaRPr>
          </a:p>
          <a:p>
            <a:pPr indent="-101600" lvl="0" marL="0" marR="0" rtl="0" algn="l">
              <a:lnSpc>
                <a:spcPct val="100000"/>
              </a:lnSpc>
              <a:spcBef>
                <a:spcPts val="0"/>
              </a:spcBef>
              <a:spcAft>
                <a:spcPts val="0"/>
              </a:spcAft>
              <a:buClr>
                <a:srgbClr val="000000"/>
              </a:buClr>
              <a:buSzPts val="1600"/>
              <a:buFont typeface="Arial"/>
              <a:buAutoNum type="arabicPeriod"/>
            </a:pPr>
            <a:r>
              <a:rPr b="0" i="0" lang="es-AR" sz="1600" u="none" cap="none" strike="noStrike">
                <a:solidFill>
                  <a:srgbClr val="212529"/>
                </a:solidFill>
                <a:latin typeface="Arial"/>
                <a:ea typeface="Arial"/>
                <a:cs typeface="Arial"/>
                <a:sym typeface="Arial"/>
              </a:rPr>
              <a:t>Establecer una definición formal de un metamodelo común basado en el estándar MOF (Meta-Object Facility) que especifique la sintaxis abstracta del UML. La sintaxis abstracta define el conjunto de conceptos de modelado UML, sus atributos y sus relaciones, así como las reglas de combinación de estos conceptos para construir modelos UML parciales o completos.</a:t>
            </a:r>
            <a:endParaRPr sz="1600"/>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212529"/>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AutoNum type="arabicPeriod"/>
            </a:pPr>
            <a:r>
              <a:rPr b="0" i="0" lang="es-AR" sz="1600" u="none" cap="none" strike="noStrike">
                <a:solidFill>
                  <a:srgbClr val="212529"/>
                </a:solidFill>
                <a:latin typeface="Arial"/>
                <a:ea typeface="Arial"/>
                <a:cs typeface="Arial"/>
                <a:sym typeface="Arial"/>
              </a:rPr>
              <a:t>Brindar una explicación detallada de la semántica de cada concepto de modelado UML. La semántica define, de manera independiente a la tecnología, cómo los conceptos UML se habrán de desarrollar por las computadoras.</a:t>
            </a:r>
            <a:endParaRPr sz="1600"/>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212529"/>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AutoNum type="arabicPeriod"/>
            </a:pPr>
            <a:r>
              <a:rPr b="0" i="0" lang="es-AR" sz="1600" u="none" cap="none" strike="noStrike">
                <a:solidFill>
                  <a:srgbClr val="212529"/>
                </a:solidFill>
                <a:latin typeface="Arial"/>
                <a:ea typeface="Arial"/>
                <a:cs typeface="Arial"/>
                <a:sym typeface="Arial"/>
              </a:rPr>
              <a:t>Especificar los elementos de notación de lectura humana para representar los conceptos individuales de modelado UML, así como las reglas para combinarlos en una variedad de diferentes tipos de diagramas que corresponden a diferentes aspectos de los sistemas modelados.</a:t>
            </a:r>
            <a:endParaRPr sz="1600"/>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212529"/>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AutoNum type="arabicPeriod"/>
            </a:pPr>
            <a:r>
              <a:rPr b="0" i="0" lang="es-AR" sz="1600" u="none" cap="none" strike="noStrike">
                <a:solidFill>
                  <a:srgbClr val="212529"/>
                </a:solidFill>
                <a:latin typeface="Arial"/>
                <a:ea typeface="Arial"/>
                <a:cs typeface="Arial"/>
                <a:sym typeface="Arial"/>
              </a:rPr>
              <a:t>Definir formas que permitan hacer que las herramientas UML cumplan con esta especificación. Esto se apoya (en una especificación independiente) con una especificación basada en XML de formatos de intercambio de modelos correspondientes (XMI) que deben ser concretados por herramientas compatibles.</a:t>
            </a:r>
            <a:endParaRPr b="0" i="0" sz="20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9"/>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7" name="Google Shape;457;p19"/>
          <p:cNvSpPr txBox="1"/>
          <p:nvPr/>
        </p:nvSpPr>
        <p:spPr>
          <a:xfrm>
            <a:off x="562026" y="151412"/>
            <a:ext cx="11021915" cy="11328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UML</a:t>
            </a:r>
            <a:endParaRPr b="0" i="0" sz="1400" u="none" cap="none" strike="noStrike">
              <a:solidFill>
                <a:srgbClr val="000000"/>
              </a:solidFill>
              <a:latin typeface="Arial"/>
              <a:ea typeface="Arial"/>
              <a:cs typeface="Arial"/>
              <a:sym typeface="Arial"/>
            </a:endParaRPr>
          </a:p>
        </p:txBody>
      </p:sp>
      <p:pic>
        <p:nvPicPr>
          <p:cNvPr descr="Imagen 5" id="458" name="Google Shape;458;p19"/>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459" name="Google Shape;459;p19"/>
          <p:cNvSpPr txBox="1"/>
          <p:nvPr/>
        </p:nvSpPr>
        <p:spPr>
          <a:xfrm>
            <a:off x="404735" y="1922260"/>
            <a:ext cx="11434500" cy="43407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b="1" i="0" lang="es-AR" sz="1700" u="none" cap="none" strike="noStrike">
                <a:solidFill>
                  <a:srgbClr val="455A64"/>
                </a:solidFill>
                <a:latin typeface="Poppins"/>
                <a:ea typeface="Poppins"/>
                <a:cs typeface="Poppins"/>
                <a:sym typeface="Poppins"/>
              </a:rPr>
              <a:t>Diagramas de Clases:</a:t>
            </a:r>
            <a:endParaRPr sz="1700"/>
          </a:p>
          <a:p>
            <a:pPr indent="0" lvl="0" marL="0" marR="0" rtl="0" algn="l">
              <a:lnSpc>
                <a:spcPct val="100000"/>
              </a:lnSpc>
              <a:spcBef>
                <a:spcPts val="0"/>
              </a:spcBef>
              <a:spcAft>
                <a:spcPts val="0"/>
              </a:spcAft>
              <a:buNone/>
            </a:pPr>
            <a:r>
              <a:t/>
            </a:r>
            <a:endParaRPr b="0" i="0" sz="1700" u="none" cap="none" strike="noStrike">
              <a:solidFill>
                <a:srgbClr val="455A64"/>
              </a:solidFill>
              <a:latin typeface="Poppins"/>
              <a:ea typeface="Poppins"/>
              <a:cs typeface="Poppins"/>
              <a:sym typeface="Poppins"/>
            </a:endParaRPr>
          </a:p>
          <a:p>
            <a:pPr indent="0" lvl="0" marL="0" marR="0" rtl="0" algn="l">
              <a:lnSpc>
                <a:spcPct val="100000"/>
              </a:lnSpc>
              <a:spcBef>
                <a:spcPts val="0"/>
              </a:spcBef>
              <a:spcAft>
                <a:spcPts val="0"/>
              </a:spcAft>
              <a:buNone/>
            </a:pPr>
            <a:r>
              <a:rPr b="1" i="0" lang="es-AR" sz="1700" u="none" cap="none" strike="noStrike">
                <a:solidFill>
                  <a:srgbClr val="455A64"/>
                </a:solidFill>
                <a:latin typeface="Poppins"/>
                <a:ea typeface="Poppins"/>
                <a:cs typeface="Poppins"/>
                <a:sym typeface="Poppins"/>
              </a:rPr>
              <a:t>Beneficios de los diagramas de clases</a:t>
            </a:r>
            <a:endParaRPr sz="1700"/>
          </a:p>
          <a:p>
            <a:pPr indent="0" lvl="0" marL="0" marR="0" rtl="0" algn="l">
              <a:lnSpc>
                <a:spcPct val="100000"/>
              </a:lnSpc>
              <a:spcBef>
                <a:spcPts val="0"/>
              </a:spcBef>
              <a:spcAft>
                <a:spcPts val="0"/>
              </a:spcAft>
              <a:buNone/>
            </a:pPr>
            <a:r>
              <a:t/>
            </a:r>
            <a:endParaRPr b="0" i="0" sz="1700" u="none" cap="none" strike="noStrike">
              <a:solidFill>
                <a:srgbClr val="455A64"/>
              </a:solidFill>
              <a:latin typeface="Poppins"/>
              <a:ea typeface="Poppins"/>
              <a:cs typeface="Poppins"/>
              <a:sym typeface="Poppins"/>
            </a:endParaRPr>
          </a:p>
          <a:p>
            <a:pPr indent="-107950" lvl="0" marL="0" marR="0" rtl="0" algn="l">
              <a:lnSpc>
                <a:spcPct val="100000"/>
              </a:lnSpc>
              <a:spcBef>
                <a:spcPts val="0"/>
              </a:spcBef>
              <a:spcAft>
                <a:spcPts val="0"/>
              </a:spcAft>
              <a:buClr>
                <a:srgbClr val="000000"/>
              </a:buClr>
              <a:buSzPts val="1700"/>
              <a:buFont typeface="Arial"/>
              <a:buAutoNum type="arabicPeriod"/>
            </a:pPr>
            <a:r>
              <a:rPr b="0" i="0" lang="es-AR" sz="1700" u="none" cap="none" strike="noStrike">
                <a:solidFill>
                  <a:srgbClr val="212529"/>
                </a:solidFill>
                <a:latin typeface="Arial"/>
                <a:ea typeface="Arial"/>
                <a:cs typeface="Arial"/>
                <a:sym typeface="Arial"/>
              </a:rPr>
              <a:t>Ilustrar modelos de datos para sistemas de información, sin importar qué tan simples o complejos sean.</a:t>
            </a:r>
            <a:endParaRPr sz="1700"/>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212529"/>
              </a:solidFill>
              <a:latin typeface="Arial"/>
              <a:ea typeface="Arial"/>
              <a:cs typeface="Arial"/>
              <a:sym typeface="Arial"/>
            </a:endParaRPr>
          </a:p>
          <a:p>
            <a:pPr indent="-107950" lvl="0" marL="0" marR="0" rtl="0" algn="l">
              <a:lnSpc>
                <a:spcPct val="100000"/>
              </a:lnSpc>
              <a:spcBef>
                <a:spcPts val="0"/>
              </a:spcBef>
              <a:spcAft>
                <a:spcPts val="0"/>
              </a:spcAft>
              <a:buClr>
                <a:srgbClr val="000000"/>
              </a:buClr>
              <a:buSzPts val="1700"/>
              <a:buFont typeface="Arial"/>
              <a:buAutoNum type="arabicPeriod"/>
            </a:pPr>
            <a:r>
              <a:rPr b="0" i="0" lang="es-AR" sz="1700" u="none" cap="none" strike="noStrike">
                <a:solidFill>
                  <a:srgbClr val="212529"/>
                </a:solidFill>
                <a:latin typeface="Arial"/>
                <a:ea typeface="Arial"/>
                <a:cs typeface="Arial"/>
                <a:sym typeface="Arial"/>
              </a:rPr>
              <a:t>Comprender mejor la visión general de los esquemas de una aplicación.</a:t>
            </a:r>
            <a:endParaRPr sz="1700"/>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212529"/>
              </a:solidFill>
              <a:latin typeface="Arial"/>
              <a:ea typeface="Arial"/>
              <a:cs typeface="Arial"/>
              <a:sym typeface="Arial"/>
            </a:endParaRPr>
          </a:p>
          <a:p>
            <a:pPr indent="-107950" lvl="0" marL="0" marR="0" rtl="0" algn="l">
              <a:lnSpc>
                <a:spcPct val="100000"/>
              </a:lnSpc>
              <a:spcBef>
                <a:spcPts val="0"/>
              </a:spcBef>
              <a:spcAft>
                <a:spcPts val="0"/>
              </a:spcAft>
              <a:buClr>
                <a:srgbClr val="000000"/>
              </a:buClr>
              <a:buSzPts val="1700"/>
              <a:buFont typeface="Arial"/>
              <a:buAutoNum type="arabicPeriod"/>
            </a:pPr>
            <a:r>
              <a:rPr b="0" i="0" lang="es-AR" sz="1700" u="none" cap="none" strike="noStrike">
                <a:solidFill>
                  <a:srgbClr val="212529"/>
                </a:solidFill>
                <a:latin typeface="Arial"/>
                <a:ea typeface="Arial"/>
                <a:cs typeface="Arial"/>
                <a:sym typeface="Arial"/>
              </a:rPr>
              <a:t>Expresar visualmente cualquier necesidad específica de un sistema y divulgar esa información en toda la empresa.</a:t>
            </a:r>
            <a:endParaRPr sz="1700"/>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212529"/>
              </a:solidFill>
              <a:latin typeface="Arial"/>
              <a:ea typeface="Arial"/>
              <a:cs typeface="Arial"/>
              <a:sym typeface="Arial"/>
            </a:endParaRPr>
          </a:p>
          <a:p>
            <a:pPr indent="-107950" lvl="0" marL="0" marR="0" rtl="0" algn="l">
              <a:lnSpc>
                <a:spcPct val="100000"/>
              </a:lnSpc>
              <a:spcBef>
                <a:spcPts val="0"/>
              </a:spcBef>
              <a:spcAft>
                <a:spcPts val="0"/>
              </a:spcAft>
              <a:buClr>
                <a:srgbClr val="000000"/>
              </a:buClr>
              <a:buSzPts val="1700"/>
              <a:buFont typeface="Arial"/>
              <a:buAutoNum type="arabicPeriod"/>
            </a:pPr>
            <a:r>
              <a:rPr b="0" i="0" lang="es-AR" sz="1700" u="none" cap="none" strike="noStrike">
                <a:solidFill>
                  <a:srgbClr val="212529"/>
                </a:solidFill>
                <a:latin typeface="Arial"/>
                <a:ea typeface="Arial"/>
                <a:cs typeface="Arial"/>
                <a:sym typeface="Arial"/>
              </a:rPr>
              <a:t>Crear diagramas detallados que resalten cualquier código específico que será necesario programar e implementar en la estructura descrita.</a:t>
            </a:r>
            <a:endParaRPr sz="1700"/>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212529"/>
              </a:solidFill>
              <a:latin typeface="Arial"/>
              <a:ea typeface="Arial"/>
              <a:cs typeface="Arial"/>
              <a:sym typeface="Arial"/>
            </a:endParaRPr>
          </a:p>
          <a:p>
            <a:pPr indent="-107950" lvl="0" marL="0" marR="0" rtl="0" algn="l">
              <a:lnSpc>
                <a:spcPct val="100000"/>
              </a:lnSpc>
              <a:spcBef>
                <a:spcPts val="0"/>
              </a:spcBef>
              <a:spcAft>
                <a:spcPts val="0"/>
              </a:spcAft>
              <a:buClr>
                <a:srgbClr val="000000"/>
              </a:buClr>
              <a:buSzPts val="1700"/>
              <a:buFont typeface="Arial"/>
              <a:buAutoNum type="arabicPeriod"/>
            </a:pPr>
            <a:r>
              <a:rPr b="0" i="0" lang="es-AR" sz="1700" u="none" cap="none" strike="noStrike">
                <a:solidFill>
                  <a:srgbClr val="212529"/>
                </a:solidFill>
                <a:latin typeface="Arial"/>
                <a:ea typeface="Arial"/>
                <a:cs typeface="Arial"/>
                <a:sym typeface="Arial"/>
              </a:rPr>
              <a:t>Ofrecer una descripción independiente de la implementación sobre los tipos empleados en un sistema que son posteriormente transferidos entre sus componentes.</a:t>
            </a:r>
            <a:endParaRPr sz="1700"/>
          </a:p>
          <a:p>
            <a:pPr indent="0" lvl="0" marL="0" marR="0" rtl="0" algn="l">
              <a:lnSpc>
                <a:spcPct val="100000"/>
              </a:lnSpc>
              <a:spcBef>
                <a:spcPts val="0"/>
              </a:spcBef>
              <a:spcAft>
                <a:spcPts val="0"/>
              </a:spcAft>
              <a:buClr>
                <a:srgbClr val="000000"/>
              </a:buClr>
              <a:buSzPts val="1800"/>
              <a:buFont typeface="Arial"/>
              <a:buNone/>
            </a:pPr>
            <a:r>
              <a:t/>
            </a:r>
            <a:endParaRPr b="0" i="0" sz="2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2"/>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5" name="Google Shape;465;p32"/>
          <p:cNvSpPr txBox="1"/>
          <p:nvPr/>
        </p:nvSpPr>
        <p:spPr>
          <a:xfrm>
            <a:off x="562026" y="151412"/>
            <a:ext cx="11021915" cy="11328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Patrones de diseño</a:t>
            </a:r>
            <a:endParaRPr b="0" i="0" sz="1400" u="none" cap="none" strike="noStrike">
              <a:solidFill>
                <a:srgbClr val="000000"/>
              </a:solidFill>
              <a:latin typeface="Arial"/>
              <a:ea typeface="Arial"/>
              <a:cs typeface="Arial"/>
              <a:sym typeface="Arial"/>
            </a:endParaRPr>
          </a:p>
        </p:txBody>
      </p:sp>
      <p:pic>
        <p:nvPicPr>
          <p:cNvPr descr="Imagen 5" id="466" name="Google Shape;466;p32"/>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467" name="Google Shape;467;p32"/>
          <p:cNvSpPr txBox="1"/>
          <p:nvPr/>
        </p:nvSpPr>
        <p:spPr>
          <a:xfrm>
            <a:off x="404735" y="1922260"/>
            <a:ext cx="11434500" cy="45252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b="1" i="0" lang="es-AR" sz="1600" u="none" cap="none" strike="noStrike">
                <a:solidFill>
                  <a:srgbClr val="455A64"/>
                </a:solidFill>
                <a:latin typeface="Poppins"/>
                <a:ea typeface="Poppins"/>
                <a:cs typeface="Poppins"/>
                <a:sym typeface="Poppins"/>
              </a:rPr>
              <a:t>Clasificación de los patrones</a:t>
            </a:r>
            <a:endParaRPr sz="1600"/>
          </a:p>
          <a:p>
            <a:pPr indent="0" lvl="0" marL="0" marR="0" rtl="0" algn="l">
              <a:lnSpc>
                <a:spcPct val="100000"/>
              </a:lnSpc>
              <a:spcBef>
                <a:spcPts val="0"/>
              </a:spcBef>
              <a:spcAft>
                <a:spcPts val="0"/>
              </a:spcAft>
              <a:buNone/>
            </a:pPr>
            <a:r>
              <a:t/>
            </a:r>
            <a:endParaRPr b="0" i="0" sz="1600" u="none" cap="none" strike="noStrike">
              <a:solidFill>
                <a:srgbClr val="455A64"/>
              </a:solidFill>
              <a:latin typeface="Poppins"/>
              <a:ea typeface="Poppins"/>
              <a:cs typeface="Poppins"/>
              <a:sym typeface="Poppins"/>
            </a:endParaRPr>
          </a:p>
          <a:p>
            <a:pPr indent="-101600" lvl="0" marL="0" marR="0" rtl="0" algn="l">
              <a:lnSpc>
                <a:spcPct val="100000"/>
              </a:lnSpc>
              <a:spcBef>
                <a:spcPts val="0"/>
              </a:spcBef>
              <a:spcAft>
                <a:spcPts val="0"/>
              </a:spcAft>
              <a:buClr>
                <a:srgbClr val="000000"/>
              </a:buClr>
              <a:buSzPts val="1600"/>
              <a:buFont typeface="Arial"/>
              <a:buAutoNum type="arabicPeriod"/>
            </a:pPr>
            <a:r>
              <a:rPr b="0" i="0" lang="es-AR" sz="1600" u="none" cap="none" strike="noStrike">
                <a:solidFill>
                  <a:srgbClr val="212529"/>
                </a:solidFill>
                <a:latin typeface="Arial"/>
                <a:ea typeface="Arial"/>
                <a:cs typeface="Arial"/>
                <a:sym typeface="Arial"/>
              </a:rPr>
              <a:t>Los patrones más básicos y de más bajo nivel suelen llamarse idioms. Normalmente se aplican a un único lenguaje de programación.</a:t>
            </a:r>
            <a:endParaRPr sz="1600"/>
          </a:p>
          <a:p>
            <a:pPr indent="-101600" lvl="0" marL="0" marR="0" rtl="0" algn="l">
              <a:lnSpc>
                <a:spcPct val="100000"/>
              </a:lnSpc>
              <a:spcBef>
                <a:spcPts val="0"/>
              </a:spcBef>
              <a:spcAft>
                <a:spcPts val="0"/>
              </a:spcAft>
              <a:buClr>
                <a:srgbClr val="000000"/>
              </a:buClr>
              <a:buSzPts val="1600"/>
              <a:buFont typeface="Arial"/>
              <a:buAutoNum type="arabicPeriod"/>
            </a:pPr>
            <a:r>
              <a:rPr b="0" i="0" lang="es-AR" sz="1600" u="none" cap="none" strike="noStrike">
                <a:solidFill>
                  <a:srgbClr val="212529"/>
                </a:solidFill>
                <a:latin typeface="Arial"/>
                <a:ea typeface="Arial"/>
                <a:cs typeface="Arial"/>
                <a:sym typeface="Arial"/>
              </a:rPr>
              <a:t>Los patrones más universales y de más alto nivel son los patrones de arquitectura. Los desarrolladores pueden implementar estos patrones prácticamente en cualquier lenguaje. Al contrario que otros patrones, pueden utilizarse para diseñar la arquitectura de una aplicación completa.</a:t>
            </a:r>
            <a:endParaRPr sz="1600"/>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212529"/>
              </a:solidFill>
              <a:latin typeface="Arial"/>
              <a:ea typeface="Arial"/>
              <a:cs typeface="Arial"/>
              <a:sym typeface="Arial"/>
            </a:endParaRPr>
          </a:p>
          <a:p>
            <a:pPr indent="0" lvl="0" marL="0" marR="0" rtl="0" algn="l">
              <a:lnSpc>
                <a:spcPct val="100000"/>
              </a:lnSpc>
              <a:spcBef>
                <a:spcPts val="0"/>
              </a:spcBef>
              <a:spcAft>
                <a:spcPts val="0"/>
              </a:spcAft>
              <a:buNone/>
            </a:pPr>
            <a:r>
              <a:rPr b="0" i="0" lang="es-AR" sz="1600" u="none" cap="none" strike="noStrike">
                <a:solidFill>
                  <a:srgbClr val="212529"/>
                </a:solidFill>
                <a:latin typeface="Arial"/>
                <a:ea typeface="Arial"/>
                <a:cs typeface="Arial"/>
                <a:sym typeface="Arial"/>
              </a:rPr>
              <a:t>Además, todos los patrones pueden clasificarse por su propósito:</a:t>
            </a:r>
            <a:endParaRPr sz="1600"/>
          </a:p>
          <a:p>
            <a:pPr indent="0" lvl="0" marL="0" marR="0" rtl="0" algn="l">
              <a:lnSpc>
                <a:spcPct val="100000"/>
              </a:lnSpc>
              <a:spcBef>
                <a:spcPts val="0"/>
              </a:spcBef>
              <a:spcAft>
                <a:spcPts val="0"/>
              </a:spcAft>
              <a:buNone/>
            </a:pPr>
            <a:r>
              <a:t/>
            </a:r>
            <a:endParaRPr b="0" i="0" sz="1600" u="none" cap="none" strike="noStrike">
              <a:solidFill>
                <a:srgbClr val="212529"/>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AutoNum type="arabicPeriod"/>
            </a:pPr>
            <a:r>
              <a:rPr b="1" i="0" lang="es-AR" sz="1600" u="none" cap="none" strike="noStrike">
                <a:solidFill>
                  <a:srgbClr val="212529"/>
                </a:solidFill>
                <a:latin typeface="Arial"/>
                <a:ea typeface="Arial"/>
                <a:cs typeface="Arial"/>
                <a:sym typeface="Arial"/>
              </a:rPr>
              <a:t>Los patrones creacionales</a:t>
            </a:r>
            <a:r>
              <a:rPr b="0" i="0" lang="es-AR" sz="1600" u="none" cap="none" strike="noStrike">
                <a:solidFill>
                  <a:srgbClr val="212529"/>
                </a:solidFill>
                <a:latin typeface="Arial"/>
                <a:ea typeface="Arial"/>
                <a:cs typeface="Arial"/>
                <a:sym typeface="Arial"/>
              </a:rPr>
              <a:t> proporcionan mecanismos de creación de objetos que incrementan la flexibilidad y la reutilización de código existente.</a:t>
            </a:r>
            <a:endParaRPr sz="1600"/>
          </a:p>
          <a:p>
            <a:pPr indent="-101600" lvl="0" marL="0" marR="0" rtl="0" algn="l">
              <a:lnSpc>
                <a:spcPct val="100000"/>
              </a:lnSpc>
              <a:spcBef>
                <a:spcPts val="0"/>
              </a:spcBef>
              <a:spcAft>
                <a:spcPts val="0"/>
              </a:spcAft>
              <a:buClr>
                <a:srgbClr val="000000"/>
              </a:buClr>
              <a:buSzPts val="1600"/>
              <a:buFont typeface="Arial"/>
              <a:buAutoNum type="arabicPeriod"/>
            </a:pPr>
            <a:r>
              <a:rPr b="1" i="0" lang="es-AR" sz="1600" u="none" cap="none" strike="noStrike">
                <a:solidFill>
                  <a:srgbClr val="212529"/>
                </a:solidFill>
                <a:latin typeface="Arial"/>
                <a:ea typeface="Arial"/>
                <a:cs typeface="Arial"/>
                <a:sym typeface="Arial"/>
              </a:rPr>
              <a:t>Los patrones estructurales</a:t>
            </a:r>
            <a:r>
              <a:rPr b="0" i="0" lang="es-AR" sz="1600" u="none" cap="none" strike="noStrike">
                <a:solidFill>
                  <a:srgbClr val="212529"/>
                </a:solidFill>
                <a:latin typeface="Arial"/>
                <a:ea typeface="Arial"/>
                <a:cs typeface="Arial"/>
                <a:sym typeface="Arial"/>
              </a:rPr>
              <a:t> explican cómo ensamblar objetos y clases en estructuras más grandes a la vez que se mantiene la flexibilidad y eficiencia de la estructura.</a:t>
            </a:r>
            <a:endParaRPr sz="1600"/>
          </a:p>
          <a:p>
            <a:pPr indent="-101600" lvl="0" marL="0" marR="0" rtl="0" algn="l">
              <a:lnSpc>
                <a:spcPct val="100000"/>
              </a:lnSpc>
              <a:spcBef>
                <a:spcPts val="0"/>
              </a:spcBef>
              <a:spcAft>
                <a:spcPts val="0"/>
              </a:spcAft>
              <a:buClr>
                <a:srgbClr val="000000"/>
              </a:buClr>
              <a:buSzPts val="1600"/>
              <a:buFont typeface="Arial"/>
              <a:buAutoNum type="arabicPeriod"/>
            </a:pPr>
            <a:r>
              <a:rPr b="1" i="0" lang="es-AR" sz="1600" u="none" cap="none" strike="noStrike">
                <a:solidFill>
                  <a:srgbClr val="212529"/>
                </a:solidFill>
                <a:latin typeface="Arial"/>
                <a:ea typeface="Arial"/>
                <a:cs typeface="Arial"/>
                <a:sym typeface="Arial"/>
              </a:rPr>
              <a:t>Los patrones de comportamiento</a:t>
            </a:r>
            <a:r>
              <a:rPr b="0" i="0" lang="es-AR" sz="1600" u="none" cap="none" strike="noStrike">
                <a:solidFill>
                  <a:srgbClr val="212529"/>
                </a:solidFill>
                <a:latin typeface="Arial"/>
                <a:ea typeface="Arial"/>
                <a:cs typeface="Arial"/>
                <a:sym typeface="Arial"/>
              </a:rPr>
              <a:t> se encargan de una comunicación efectiva y la asignación de responsabilidades entre objetos.</a:t>
            </a:r>
            <a:endParaRPr sz="1600"/>
          </a:p>
          <a:p>
            <a:pPr indent="0" lvl="0" marL="0" marR="0" rtl="0" algn="l">
              <a:lnSpc>
                <a:spcPct val="100000"/>
              </a:lnSpc>
              <a:spcBef>
                <a:spcPts val="0"/>
              </a:spcBef>
              <a:spcAft>
                <a:spcPts val="0"/>
              </a:spcAft>
              <a:buNone/>
            </a:pPr>
            <a:br>
              <a:rPr b="0" i="0" lang="es-AR" sz="14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3"/>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3" name="Google Shape;473;p33"/>
          <p:cNvSpPr txBox="1"/>
          <p:nvPr/>
        </p:nvSpPr>
        <p:spPr>
          <a:xfrm>
            <a:off x="562026" y="151412"/>
            <a:ext cx="11021915" cy="113873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a:t>
            </a:r>
            <a:endParaRPr b="1" i="0" sz="4000" u="none" cap="none" strike="noStrike">
              <a:solidFill>
                <a:srgbClr val="FDE23D"/>
              </a:solidFill>
              <a:latin typeface="Encode Sans"/>
              <a:ea typeface="Encode Sans"/>
              <a:cs typeface="Encode Sans"/>
              <a:sym typeface="Encode Sans"/>
            </a:endParaRPr>
          </a:p>
        </p:txBody>
      </p:sp>
      <p:pic>
        <p:nvPicPr>
          <p:cNvPr descr="Imagen 5" id="474" name="Google Shape;474;p33"/>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pic>
        <p:nvPicPr>
          <p:cNvPr id="475" name="Google Shape;475;p33"/>
          <p:cNvPicPr preferRelativeResize="0"/>
          <p:nvPr/>
        </p:nvPicPr>
        <p:blipFill rotWithShape="1">
          <a:blip r:embed="rId4">
            <a:alphaModFix/>
          </a:blip>
          <a:srcRect b="0" l="0" r="0" t="0"/>
          <a:stretch/>
        </p:blipFill>
        <p:spPr>
          <a:xfrm>
            <a:off x="5434802" y="1922259"/>
            <a:ext cx="6149139" cy="4852174"/>
          </a:xfrm>
          <a:prstGeom prst="rect">
            <a:avLst/>
          </a:prstGeom>
          <a:noFill/>
          <a:ln>
            <a:noFill/>
          </a:ln>
        </p:spPr>
      </p:pic>
      <p:sp>
        <p:nvSpPr>
          <p:cNvPr id="476" name="Google Shape;476;p33"/>
          <p:cNvSpPr/>
          <p:nvPr/>
        </p:nvSpPr>
        <p:spPr>
          <a:xfrm>
            <a:off x="338254" y="2097093"/>
            <a:ext cx="4735551"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SOLID es el acrónimo de cinco principios básicos de diseño que tienen como intención hacer que el diseño de software sea más simple y comprensible permitiendo reducir además los costes de mantenimiento. SOLID apunta a lograr una alta cohesión y un bajo acoplamiento en nuestros programas.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1400" u="none" cap="none" strike="noStrike">
                <a:solidFill>
                  <a:srgbClr val="000000"/>
                </a:solidFill>
                <a:latin typeface="Arial"/>
                <a:ea typeface="Arial"/>
                <a:cs typeface="Arial"/>
                <a:sym typeface="Arial"/>
              </a:rPr>
              <a:t>Cohesión</a:t>
            </a:r>
            <a:endParaRPr/>
          </a:p>
          <a:p>
            <a:pPr indent="0" lvl="0" marL="0" marR="0" rtl="0" algn="l">
              <a:lnSpc>
                <a:spcPct val="100000"/>
              </a:lnSpc>
              <a:spcBef>
                <a:spcPts val="0"/>
              </a:spcBef>
              <a:spcAft>
                <a:spcPts val="0"/>
              </a:spcAft>
              <a:buNone/>
            </a:pPr>
            <a:r>
              <a:rPr b="1" i="0" lang="es-AR" sz="1400" u="none" cap="none" strike="noStrike">
                <a:solidFill>
                  <a:srgbClr val="000000"/>
                </a:solidFill>
                <a:latin typeface="Arial"/>
                <a:ea typeface="Arial"/>
                <a:cs typeface="Arial"/>
                <a:sym typeface="Arial"/>
              </a:rPr>
              <a:t>Una pieza de software tiene una alta cohesión cuando tiene un único propósito, y todas sus clases, métodos y propiedades definen una funcionalidad única, relacionada con una sola cosa.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1400" u="none" cap="none" strike="noStrike">
                <a:solidFill>
                  <a:srgbClr val="000000"/>
                </a:solidFill>
                <a:latin typeface="Arial"/>
                <a:ea typeface="Arial"/>
                <a:cs typeface="Arial"/>
                <a:sym typeface="Arial"/>
              </a:rPr>
              <a:t>Acoplamiento</a:t>
            </a:r>
            <a:endParaRPr/>
          </a:p>
          <a:p>
            <a:pPr indent="0" lvl="0" marL="0" marR="0" rtl="0" algn="l">
              <a:lnSpc>
                <a:spcPct val="100000"/>
              </a:lnSpc>
              <a:spcBef>
                <a:spcPts val="0"/>
              </a:spcBef>
              <a:spcAft>
                <a:spcPts val="0"/>
              </a:spcAft>
              <a:buNone/>
            </a:pPr>
            <a:r>
              <a:rPr b="1" i="0" lang="es-AR" sz="1400" u="none" cap="none" strike="noStrike">
                <a:solidFill>
                  <a:srgbClr val="000000"/>
                </a:solidFill>
                <a:latin typeface="Arial"/>
                <a:ea typeface="Arial"/>
                <a:cs typeface="Arial"/>
                <a:sym typeface="Arial"/>
              </a:rPr>
              <a:t>El acoplamiento en programación orientada a objetos se refiere al grado de independencia que tienen dos piezas de software entre sí.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7" name="Google Shape;477;p33"/>
          <p:cNvSpPr/>
          <p:nvPr/>
        </p:nvSpPr>
        <p:spPr>
          <a:xfrm>
            <a:off x="338254" y="6466656"/>
            <a:ext cx="36279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https://enmilocalfunciona.io/principios-solid/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8"/>
          <p:cNvSpPr txBox="1"/>
          <p:nvPr/>
        </p:nvSpPr>
        <p:spPr>
          <a:xfrm>
            <a:off x="562025" y="151400"/>
            <a:ext cx="11277300" cy="11388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FFFFFF"/>
              </a:buClr>
              <a:buSzPts val="2800"/>
              <a:buFont typeface="Arial"/>
              <a:buNone/>
            </a:pPr>
            <a:r>
              <a:rPr b="1" i="0" lang="es-AR" sz="2800" u="none" cap="none" strike="noStrike">
                <a:solidFill>
                  <a:srgbClr val="FFFFFF"/>
                </a:solidFill>
                <a:latin typeface="Encode Sans"/>
                <a:ea typeface="Encode Sans"/>
                <a:cs typeface="Encode Sans"/>
                <a:sym typeface="Encode Sans"/>
              </a:rPr>
              <a:t>Argentina Programa</a:t>
            </a:r>
            <a:endParaRPr/>
          </a:p>
          <a:p>
            <a:pPr indent="0" lvl="0" marL="0" marR="0" rtl="0" algn="l">
              <a:lnSpc>
                <a:spcPct val="100000"/>
              </a:lnSpc>
              <a:spcBef>
                <a:spcPts val="0"/>
              </a:spcBef>
              <a:spcAft>
                <a:spcPts val="0"/>
              </a:spcAft>
              <a:buClr>
                <a:srgbClr val="FDE23D"/>
              </a:buClr>
              <a:buSzPts val="4000"/>
              <a:buFont typeface="Arial"/>
              <a:buNone/>
            </a:pPr>
            <a:r>
              <a:rPr b="1" lang="es-AR" sz="4000">
                <a:solidFill>
                  <a:srgbClr val="FDE23D"/>
                </a:solidFill>
                <a:latin typeface="Encode Sans"/>
                <a:ea typeface="Encode Sans"/>
                <a:cs typeface="Encode Sans"/>
                <a:sym typeface="Encode Sans"/>
              </a:rPr>
              <a:t>Módulo 5 - </a:t>
            </a:r>
            <a:r>
              <a:rPr b="1" i="0" lang="es-AR" sz="4000" u="none" cap="none" strike="noStrike">
                <a:solidFill>
                  <a:srgbClr val="FDE23D"/>
                </a:solidFill>
                <a:latin typeface="Encode Sans"/>
                <a:ea typeface="Encode Sans"/>
                <a:cs typeface="Encode Sans"/>
                <a:sym typeface="Encode Sans"/>
              </a:rPr>
              <a:t>Buenas </a:t>
            </a:r>
            <a:r>
              <a:rPr b="1" lang="es-AR" sz="4000">
                <a:solidFill>
                  <a:srgbClr val="FDE23D"/>
                </a:solidFill>
                <a:latin typeface="Encode Sans"/>
                <a:ea typeface="Encode Sans"/>
                <a:cs typeface="Encode Sans"/>
                <a:sym typeface="Encode Sans"/>
              </a:rPr>
              <a:t>prácticas</a:t>
            </a:r>
            <a:r>
              <a:rPr b="1" i="0" lang="es-AR" sz="4000" u="none" cap="none" strike="noStrike">
                <a:solidFill>
                  <a:srgbClr val="FDE23D"/>
                </a:solidFill>
                <a:latin typeface="Encode Sans"/>
                <a:ea typeface="Encode Sans"/>
                <a:cs typeface="Encode Sans"/>
                <a:sym typeface="Encode Sans"/>
              </a:rPr>
              <a:t> de programación</a:t>
            </a:r>
            <a:endParaRPr/>
          </a:p>
        </p:txBody>
      </p:sp>
      <p:pic>
        <p:nvPicPr>
          <p:cNvPr descr="Google Shape;100;p2" id="149" name="Google Shape;149;p8"/>
          <p:cNvPicPr preferRelativeResize="0"/>
          <p:nvPr/>
        </p:nvPicPr>
        <p:blipFill rotWithShape="1">
          <a:blip r:embed="rId3">
            <a:alphaModFix/>
          </a:blip>
          <a:srcRect b="0" l="0" r="0" t="0"/>
          <a:stretch/>
        </p:blipFill>
        <p:spPr>
          <a:xfrm>
            <a:off x="10045823" y="3964311"/>
            <a:ext cx="900694" cy="900694"/>
          </a:xfrm>
          <a:prstGeom prst="rect">
            <a:avLst/>
          </a:prstGeom>
          <a:noFill/>
          <a:ln>
            <a:noFill/>
          </a:ln>
        </p:spPr>
      </p:pic>
      <p:sp>
        <p:nvSpPr>
          <p:cNvPr id="150" name="Google Shape;150;p8"/>
          <p:cNvSpPr txBox="1"/>
          <p:nvPr/>
        </p:nvSpPr>
        <p:spPr>
          <a:xfrm>
            <a:off x="3653697" y="2055967"/>
            <a:ext cx="7292820" cy="4401162"/>
          </a:xfrm>
          <a:prstGeom prst="rect">
            <a:avLst/>
          </a:prstGeom>
          <a:noFill/>
          <a:ln>
            <a:noFill/>
          </a:ln>
        </p:spPr>
        <p:txBody>
          <a:bodyPr anchorCtr="0" anchor="ctr" bIns="121875" lIns="121875" spcFirstLastPara="1" rIns="121875" wrap="square" tIns="121875">
            <a:spAutoFit/>
          </a:bodyPr>
          <a:lstStyle/>
          <a:p>
            <a:pPr indent="0" lvl="0" marL="0" marR="0" rtl="0" algn="l">
              <a:lnSpc>
                <a:spcPct val="100000"/>
              </a:lnSpc>
              <a:spcBef>
                <a:spcPts val="0"/>
              </a:spcBef>
              <a:spcAft>
                <a:spcPts val="0"/>
              </a:spcAft>
              <a:buClr>
                <a:srgbClr val="000000"/>
              </a:buClr>
              <a:buSzPts val="2400"/>
              <a:buFont typeface="Arial"/>
              <a:buNone/>
            </a:pPr>
            <a:r>
              <a:rPr b="1" i="0" lang="es-AR" sz="2400" u="none" cap="none" strike="noStrike">
                <a:solidFill>
                  <a:srgbClr val="000000"/>
                </a:solidFill>
                <a:latin typeface="Encode Sans"/>
                <a:ea typeface="Encode Sans"/>
                <a:cs typeface="Encode Sans"/>
                <a:sym typeface="Encode Sans"/>
              </a:rPr>
              <a:t>Tema: Poo</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Encode Sans"/>
              <a:ea typeface="Encode Sans"/>
              <a:cs typeface="Encode Sans"/>
              <a:sym typeface="Encode Sans"/>
            </a:endParaRPr>
          </a:p>
          <a:p>
            <a:pPr indent="-285750" lvl="0" marL="285750" marR="0" rtl="0" algn="l">
              <a:lnSpc>
                <a:spcPct val="100000"/>
              </a:lnSpc>
              <a:spcBef>
                <a:spcPts val="0"/>
              </a:spcBef>
              <a:spcAft>
                <a:spcPts val="0"/>
              </a:spcAft>
              <a:buClr>
                <a:srgbClr val="000000"/>
              </a:buClr>
              <a:buSzPts val="2400"/>
              <a:buFont typeface="Arial"/>
              <a:buChar char="•"/>
            </a:pPr>
            <a:r>
              <a:rPr b="0" i="0" lang="es-AR" sz="2400" u="none" cap="none" strike="noStrike">
                <a:solidFill>
                  <a:srgbClr val="000000"/>
                </a:solidFill>
                <a:latin typeface="Calibri"/>
                <a:ea typeface="Calibri"/>
                <a:cs typeface="Calibri"/>
                <a:sym typeface="Calibri"/>
              </a:rPr>
              <a:t>Qué es un objeto y una clase</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400"/>
              <a:buFont typeface="Arial"/>
              <a:buChar char="•"/>
            </a:pPr>
            <a:r>
              <a:rPr b="0" i="0" lang="es-AR" sz="2400" u="none" cap="none" strike="noStrike">
                <a:solidFill>
                  <a:srgbClr val="000000"/>
                </a:solidFill>
                <a:latin typeface="Calibri"/>
                <a:ea typeface="Calibri"/>
                <a:cs typeface="Calibri"/>
                <a:sym typeface="Calibri"/>
              </a:rPr>
              <a:t>Constructores destructores y GC</a:t>
            </a:r>
            <a:endParaRPr/>
          </a:p>
          <a:p>
            <a:pPr indent="-285750" lvl="0" marL="285750" marR="0" rtl="0" algn="l">
              <a:lnSpc>
                <a:spcPct val="100000"/>
              </a:lnSpc>
              <a:spcBef>
                <a:spcPts val="0"/>
              </a:spcBef>
              <a:spcAft>
                <a:spcPts val="0"/>
              </a:spcAft>
              <a:buClr>
                <a:srgbClr val="000000"/>
              </a:buClr>
              <a:buSzPts val="2400"/>
              <a:buFont typeface="Arial"/>
              <a:buChar char="•"/>
            </a:pPr>
            <a:r>
              <a:rPr b="0" i="0" lang="es-AR" sz="2400" u="none" cap="none" strike="noStrike">
                <a:solidFill>
                  <a:srgbClr val="000000"/>
                </a:solidFill>
                <a:latin typeface="Calibri"/>
                <a:ea typeface="Calibri"/>
                <a:cs typeface="Calibri"/>
                <a:sym typeface="Calibri"/>
              </a:rPr>
              <a:t>Mensajes, Método, Variables e Instancias</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400"/>
              <a:buFont typeface="Arial"/>
              <a:buChar char="•"/>
            </a:pPr>
            <a:r>
              <a:rPr b="0" i="0" lang="es-AR" sz="2400" u="none" cap="none" strike="noStrike">
                <a:solidFill>
                  <a:srgbClr val="000000"/>
                </a:solidFill>
                <a:latin typeface="Calibri"/>
                <a:ea typeface="Calibri"/>
                <a:cs typeface="Calibri"/>
                <a:sym typeface="Calibri"/>
              </a:rPr>
              <a:t>Análisis orientado a objetos</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400"/>
              <a:buFont typeface="Arial"/>
              <a:buChar char="•"/>
            </a:pPr>
            <a:r>
              <a:rPr b="0" i="0" lang="es-AR" sz="2400" u="none" cap="none" strike="noStrike">
                <a:solidFill>
                  <a:srgbClr val="000000"/>
                </a:solidFill>
                <a:latin typeface="Calibri"/>
                <a:ea typeface="Calibri"/>
                <a:cs typeface="Calibri"/>
                <a:sym typeface="Calibri"/>
              </a:rPr>
              <a:t>UML</a:t>
            </a:r>
            <a:endParaRPr/>
          </a:p>
          <a:p>
            <a:pPr indent="-285750" lvl="0" marL="285750" marR="0" rtl="0" algn="l">
              <a:lnSpc>
                <a:spcPct val="100000"/>
              </a:lnSpc>
              <a:spcBef>
                <a:spcPts val="0"/>
              </a:spcBef>
              <a:spcAft>
                <a:spcPts val="0"/>
              </a:spcAft>
              <a:buClr>
                <a:srgbClr val="000000"/>
              </a:buClr>
              <a:buSzPts val="2400"/>
              <a:buFont typeface="Arial"/>
              <a:buChar char="•"/>
            </a:pPr>
            <a:r>
              <a:rPr b="0" i="0" lang="es-AR" sz="2400" u="none" cap="none" strike="noStrike">
                <a:solidFill>
                  <a:srgbClr val="000000"/>
                </a:solidFill>
                <a:latin typeface="Calibri"/>
                <a:ea typeface="Calibri"/>
                <a:cs typeface="Calibri"/>
                <a:sym typeface="Calibri"/>
              </a:rPr>
              <a:t>Patrón de diseño SOLID</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ncode Sans"/>
              <a:ea typeface="Encode Sans"/>
              <a:cs typeface="Encode Sans"/>
              <a:sym typeface="Encode Sans"/>
            </a:endParaRPr>
          </a:p>
        </p:txBody>
      </p:sp>
      <p:pic>
        <p:nvPicPr>
          <p:cNvPr descr="Imagen 5" id="151" name="Google Shape;151;p8"/>
          <p:cNvPicPr preferRelativeResize="0"/>
          <p:nvPr/>
        </p:nvPicPr>
        <p:blipFill rotWithShape="1">
          <a:blip r:embed="rId4">
            <a:alphaModFix/>
          </a:blip>
          <a:srcRect b="0" l="0" r="0" t="0"/>
          <a:stretch/>
        </p:blipFill>
        <p:spPr>
          <a:xfrm>
            <a:off x="10496168" y="285120"/>
            <a:ext cx="1343183" cy="438151"/>
          </a:xfrm>
          <a:prstGeom prst="rect">
            <a:avLst/>
          </a:prstGeom>
          <a:noFill/>
          <a:ln>
            <a:noFill/>
          </a:ln>
        </p:spPr>
      </p:pic>
    </p:spTree>
  </p:cSld>
  <p:clrMapOvr>
    <a:masterClrMapping/>
  </p:clrMapOvr>
  <mc:AlternateContent>
    <mc:Choice Requires="p14">
      <p:transition spd="slow" p14:dur="12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4"/>
          <p:cNvSpPr/>
          <p:nvPr/>
        </p:nvSpPr>
        <p:spPr>
          <a:xfrm>
            <a:off x="562026" y="3418207"/>
            <a:ext cx="609600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Arial"/>
                <a:ea typeface="Arial"/>
                <a:cs typeface="Arial"/>
                <a:sym typeface="Arial"/>
              </a:rPr>
              <a:t>S: Principio de responsabilidad única</a:t>
            </a:r>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Como su propio nombre indica, establece que una clase, componente o microservicio debe ser responsable de una sola cosa (el tan aclamado término “decoupled” en inglés).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Si por el contrario, una clase tiene varias responsabilidades, esto implica que el cambio en una responsabilidad provocará la modificación en otra responsabilidad.</a:t>
            </a:r>
            <a:endParaRPr/>
          </a:p>
        </p:txBody>
      </p:sp>
      <p:sp>
        <p:nvSpPr>
          <p:cNvPr id="483" name="Google Shape;483;p34"/>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4" name="Google Shape;484;p34"/>
          <p:cNvSpPr txBox="1"/>
          <p:nvPr/>
        </p:nvSpPr>
        <p:spPr>
          <a:xfrm>
            <a:off x="562026" y="151412"/>
            <a:ext cx="11021915" cy="1754284"/>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 – S: Principio de responsabilidad única.</a:t>
            </a:r>
            <a:endParaRPr b="1" i="0" sz="4000" u="none" cap="none" strike="noStrike">
              <a:solidFill>
                <a:srgbClr val="FDE23D"/>
              </a:solidFill>
              <a:latin typeface="Encode Sans"/>
              <a:ea typeface="Encode Sans"/>
              <a:cs typeface="Encode Sans"/>
              <a:sym typeface="Encode Sans"/>
            </a:endParaRPr>
          </a:p>
        </p:txBody>
      </p:sp>
      <p:pic>
        <p:nvPicPr>
          <p:cNvPr descr="Imagen 5" id="485" name="Google Shape;485;p34"/>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486" name="Google Shape;486;p34"/>
          <p:cNvSpPr/>
          <p:nvPr/>
        </p:nvSpPr>
        <p:spPr>
          <a:xfrm>
            <a:off x="7505244" y="2160555"/>
            <a:ext cx="4334107" cy="156966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Coche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String marca;</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//Constructor</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Coche(String marca){ this.marca = marca;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String getMarcaCoche(){ return marca;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void guardarCocheDB(Coche coche){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p:txBody>
      </p:sp>
      <p:sp>
        <p:nvSpPr>
          <p:cNvPr id="487" name="Google Shape;487;p34"/>
          <p:cNvSpPr/>
          <p:nvPr/>
        </p:nvSpPr>
        <p:spPr>
          <a:xfrm>
            <a:off x="7505243" y="4326148"/>
            <a:ext cx="4334107" cy="212365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Coche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String marca;</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//Constructor</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Coche(String marca){ this.marca = marca;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String getMarcaCoche(){ return marca;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CocheDB{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void guardarCocheDB(Coche coche){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void eliminarCocheDB(Coche coche){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p:txBody>
      </p:sp>
      <p:sp>
        <p:nvSpPr>
          <p:cNvPr id="488" name="Google Shape;488;p34"/>
          <p:cNvSpPr/>
          <p:nvPr/>
        </p:nvSpPr>
        <p:spPr>
          <a:xfrm>
            <a:off x="10744248" y="4436794"/>
            <a:ext cx="847022" cy="797295"/>
          </a:xfrm>
          <a:prstGeom prst="ellipse">
            <a:avLst/>
          </a:prstGeom>
          <a:solidFill>
            <a:srgbClr val="00B05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OK</a:t>
            </a:r>
            <a:endParaRPr b="0" i="0" sz="1400" u="none" cap="none" strike="noStrike">
              <a:solidFill>
                <a:schemeClr val="lt1"/>
              </a:solidFill>
              <a:latin typeface="Arial"/>
              <a:ea typeface="Arial"/>
              <a:cs typeface="Arial"/>
              <a:sym typeface="Arial"/>
            </a:endParaRPr>
          </a:p>
        </p:txBody>
      </p:sp>
      <p:sp>
        <p:nvSpPr>
          <p:cNvPr id="489" name="Google Shape;489;p34"/>
          <p:cNvSpPr/>
          <p:nvPr/>
        </p:nvSpPr>
        <p:spPr>
          <a:xfrm>
            <a:off x="10838774" y="2263304"/>
            <a:ext cx="847022" cy="797295"/>
          </a:xfrm>
          <a:prstGeom prst="ellipse">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NO</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5"/>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5" name="Google Shape;495;p35"/>
          <p:cNvSpPr txBox="1"/>
          <p:nvPr/>
        </p:nvSpPr>
        <p:spPr>
          <a:xfrm>
            <a:off x="562026" y="151412"/>
            <a:ext cx="11021915" cy="1754284"/>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 – O: Principio de abierto/cerrado.</a:t>
            </a:r>
            <a:endParaRPr b="1" i="0" sz="4000" u="none" cap="none" strike="noStrike">
              <a:solidFill>
                <a:srgbClr val="FDE23D"/>
              </a:solidFill>
              <a:latin typeface="Encode Sans"/>
              <a:ea typeface="Encode Sans"/>
              <a:cs typeface="Encode Sans"/>
              <a:sym typeface="Encode Sans"/>
            </a:endParaRPr>
          </a:p>
        </p:txBody>
      </p:sp>
      <p:pic>
        <p:nvPicPr>
          <p:cNvPr descr="Imagen 5" id="496" name="Google Shape;496;p35"/>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497" name="Google Shape;497;p35"/>
          <p:cNvSpPr/>
          <p:nvPr/>
        </p:nvSpPr>
        <p:spPr>
          <a:xfrm>
            <a:off x="408973" y="1996079"/>
            <a:ext cx="5329489"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Arial"/>
                <a:ea typeface="Arial"/>
                <a:cs typeface="Arial"/>
                <a:sym typeface="Arial"/>
              </a:rPr>
              <a:t>O: Principio abierto/cerrado</a:t>
            </a:r>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Establece que las entidades software (clases, módulos y funciones) deberían estar abiertos para su extensión, pero cerrados para su modificación.</a:t>
            </a:r>
            <a:endParaRPr/>
          </a:p>
        </p:txBody>
      </p:sp>
      <p:sp>
        <p:nvSpPr>
          <p:cNvPr id="498" name="Google Shape;498;p35"/>
          <p:cNvSpPr/>
          <p:nvPr/>
        </p:nvSpPr>
        <p:spPr>
          <a:xfrm>
            <a:off x="339524" y="3398412"/>
            <a:ext cx="5398938" cy="195438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public static void main(String[] args)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Coche[] arrayCoches = {  new Coche("Renault"),   new Coche("Audi")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imprimirPrecioMedioCoche(arrayCoches);</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public static void imprimirPrecioMedioCoche(Coche[] arrayCoches){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for (Coche coche : arrayCoches)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if(coche.marca.equals("Renault")) System.out.println(18000);</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if(coche.marca.equals("Audi")) System.out.println(25000);</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a:t>
            </a:r>
            <a:endParaRPr/>
          </a:p>
        </p:txBody>
      </p:sp>
      <p:sp>
        <p:nvSpPr>
          <p:cNvPr id="499" name="Google Shape;499;p35"/>
          <p:cNvSpPr/>
          <p:nvPr/>
        </p:nvSpPr>
        <p:spPr>
          <a:xfrm>
            <a:off x="339524" y="5603711"/>
            <a:ext cx="2555698" cy="104644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Coche[] arrayCoches =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new Coche("Renault"),</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new Coche("Audi"),</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new Coche("Mercedes")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b="0" i="0" sz="1200" u="none" cap="none" strike="noStrike">
              <a:solidFill>
                <a:schemeClr val="lt2"/>
              </a:solidFill>
              <a:latin typeface="Arial"/>
              <a:ea typeface="Arial"/>
              <a:cs typeface="Arial"/>
              <a:sym typeface="Arial"/>
            </a:endParaRPr>
          </a:p>
        </p:txBody>
      </p:sp>
      <p:sp>
        <p:nvSpPr>
          <p:cNvPr id="500" name="Google Shape;500;p35"/>
          <p:cNvSpPr/>
          <p:nvPr/>
        </p:nvSpPr>
        <p:spPr>
          <a:xfrm>
            <a:off x="6881277" y="1768760"/>
            <a:ext cx="4702664" cy="493981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abstract class Coche {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abstract int precioMedioCoche();</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050" u="none" cap="none" strike="noStrike">
              <a:solidFill>
                <a:schemeClr val="lt2"/>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class Renault extends Coche {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@Override</a:t>
            </a:r>
            <a:endParaRPr b="0" i="0" sz="1050" u="none" cap="none" strike="noStrike">
              <a:solidFill>
                <a:schemeClr val="lt2"/>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int precioMedioCoche() { return 18000;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050" u="none" cap="none" strike="noStrike">
              <a:solidFill>
                <a:schemeClr val="lt2"/>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class Audi extends Coche {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@Override</a:t>
            </a:r>
            <a:endParaRPr b="0" i="0" sz="1050" u="none" cap="none" strike="noStrike">
              <a:solidFill>
                <a:schemeClr val="lt2"/>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int precioMedioCoche() { return 25000;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050" u="none" cap="none" strike="noStrike">
              <a:solidFill>
                <a:schemeClr val="lt2"/>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class Mercedes extends Coche {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@Override</a:t>
            </a:r>
            <a:endParaRPr b="0" i="0" sz="1050" u="none" cap="none" strike="noStrike">
              <a:solidFill>
                <a:schemeClr val="lt2"/>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int precioMedioCoche() { return 27000;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050" u="none" cap="none" strike="noStrike">
              <a:solidFill>
                <a:schemeClr val="lt2"/>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public static void main(String[] args)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Coche[] arrayCoches = { new Renault(),  new Audi(), new Mercedes()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imprimirPrecioMedioCoche(arrayCoches);</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050" u="none" cap="none" strike="noStrike">
              <a:solidFill>
                <a:schemeClr val="lt2"/>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public static void imprimirPrecioMedioCoche(Coche[] arrayCoches){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for (Coche coche : arrayCoches)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System.out.println(coche.precioMedioCoche());</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s-AR" sz="1050" u="none" cap="none" strike="noStrike">
                <a:solidFill>
                  <a:schemeClr val="lt2"/>
                </a:solidFill>
                <a:latin typeface="Calibri"/>
                <a:ea typeface="Calibri"/>
                <a:cs typeface="Calibri"/>
                <a:sym typeface="Calibri"/>
              </a:rPr>
              <a:t>}</a:t>
            </a:r>
            <a:endParaRPr/>
          </a:p>
        </p:txBody>
      </p:sp>
      <p:sp>
        <p:nvSpPr>
          <p:cNvPr id="501" name="Google Shape;501;p35"/>
          <p:cNvSpPr/>
          <p:nvPr/>
        </p:nvSpPr>
        <p:spPr>
          <a:xfrm>
            <a:off x="10496168" y="2152891"/>
            <a:ext cx="847022" cy="797295"/>
          </a:xfrm>
          <a:prstGeom prst="ellipse">
            <a:avLst/>
          </a:prstGeom>
          <a:solidFill>
            <a:srgbClr val="00B05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OK</a:t>
            </a:r>
            <a:endParaRPr b="0" i="0" sz="1400" u="none" cap="none" strike="noStrike">
              <a:solidFill>
                <a:schemeClr val="lt1"/>
              </a:solidFill>
              <a:latin typeface="Arial"/>
              <a:ea typeface="Arial"/>
              <a:cs typeface="Arial"/>
              <a:sym typeface="Arial"/>
            </a:endParaRPr>
          </a:p>
        </p:txBody>
      </p:sp>
      <p:sp>
        <p:nvSpPr>
          <p:cNvPr id="502" name="Google Shape;502;p35"/>
          <p:cNvSpPr/>
          <p:nvPr/>
        </p:nvSpPr>
        <p:spPr>
          <a:xfrm>
            <a:off x="4800405" y="4375602"/>
            <a:ext cx="847022" cy="797295"/>
          </a:xfrm>
          <a:prstGeom prst="ellipse">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NO</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6"/>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8" name="Google Shape;508;p36"/>
          <p:cNvSpPr txBox="1"/>
          <p:nvPr/>
        </p:nvSpPr>
        <p:spPr>
          <a:xfrm>
            <a:off x="562026" y="151412"/>
            <a:ext cx="11021915" cy="1754284"/>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 – L: Principio de Liskov de sustituibilidad.</a:t>
            </a:r>
            <a:endParaRPr b="1" i="0" sz="4000" u="none" cap="none" strike="noStrike">
              <a:solidFill>
                <a:srgbClr val="FDE23D"/>
              </a:solidFill>
              <a:latin typeface="Encode Sans"/>
              <a:ea typeface="Encode Sans"/>
              <a:cs typeface="Encode Sans"/>
              <a:sym typeface="Encode Sans"/>
            </a:endParaRPr>
          </a:p>
        </p:txBody>
      </p:sp>
      <p:pic>
        <p:nvPicPr>
          <p:cNvPr descr="Imagen 5" id="509" name="Google Shape;509;p36"/>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510" name="Google Shape;510;p36"/>
          <p:cNvSpPr/>
          <p:nvPr/>
        </p:nvSpPr>
        <p:spPr>
          <a:xfrm>
            <a:off x="386730" y="1922259"/>
            <a:ext cx="1137250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Arial"/>
                <a:ea typeface="Arial"/>
                <a:cs typeface="Arial"/>
                <a:sym typeface="Arial"/>
              </a:rPr>
              <a:t>L: Principio de substitución de Liskov</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Declara que una subclase debe ser sustituible por su superclase, y si al hacer esto, el programa falla, estaremos violando este principio.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Cumpliendo con este principio se confirmará que nuestro programa tiene una jerarquía de clases fácil de entender y un código reutilizable.</a:t>
            </a:r>
            <a:endParaRPr b="0" i="0" sz="1400" u="none" cap="none" strike="noStrike">
              <a:solidFill>
                <a:srgbClr val="000000"/>
              </a:solidFill>
              <a:latin typeface="Arial"/>
              <a:ea typeface="Arial"/>
              <a:cs typeface="Arial"/>
              <a:sym typeface="Arial"/>
            </a:endParaRPr>
          </a:p>
        </p:txBody>
      </p:sp>
      <p:sp>
        <p:nvSpPr>
          <p:cNvPr id="511" name="Google Shape;511;p36"/>
          <p:cNvSpPr/>
          <p:nvPr/>
        </p:nvSpPr>
        <p:spPr>
          <a:xfrm>
            <a:off x="386730" y="3351812"/>
            <a:ext cx="5179017" cy="230832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public static void imprimirNumAsientos(Coche[] arrayCoches){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for (Coche coche : arrayCoches)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if(coche instanceof Renault)</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System.out.println(numAsientosRenault(coche));</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if(coche instanceof Audi)</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System.out.println(numAsientosAudi(coche));</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if(coche instanceof Mercedes)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System.out.println(numAsientosMercedes(coche));</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imprimirNumAsientos(arrayCoches); </a:t>
            </a:r>
            <a:endParaRPr/>
          </a:p>
        </p:txBody>
      </p:sp>
      <p:sp>
        <p:nvSpPr>
          <p:cNvPr id="512" name="Google Shape;512;p36"/>
          <p:cNvSpPr/>
          <p:nvPr/>
        </p:nvSpPr>
        <p:spPr>
          <a:xfrm>
            <a:off x="6518088" y="3049337"/>
            <a:ext cx="5065853" cy="364715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Coche[] arrayCoches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new Renault(),</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new Audi(),</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new Mercedes(),</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new Ford()</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public static void imprimirNumAsientos(Coche[] arrayCoches){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for (Coche coche : arrayCoches)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if(coche instanceof Renault)</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System.out.println(numAsientosRenault(coche));</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if(coche instanceof Audi)</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System.out.println(numAsientosAudi(coche));</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if(coche instanceof Mercedes)</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System.out.println(numAsientosMercedes(coche));</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if(coche instanceof Ford)</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System.out.println(numAsientosFord(coche));</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imprimirNumAsientos(arrayCoches); </a:t>
            </a:r>
            <a:endParaRPr/>
          </a:p>
        </p:txBody>
      </p:sp>
      <p:sp>
        <p:nvSpPr>
          <p:cNvPr id="513" name="Google Shape;513;p36"/>
          <p:cNvSpPr/>
          <p:nvPr/>
        </p:nvSpPr>
        <p:spPr>
          <a:xfrm>
            <a:off x="10496168" y="3200853"/>
            <a:ext cx="847022" cy="797295"/>
          </a:xfrm>
          <a:prstGeom prst="ellipse">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NO</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7"/>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9" name="Google Shape;519;p37"/>
          <p:cNvSpPr txBox="1"/>
          <p:nvPr/>
        </p:nvSpPr>
        <p:spPr>
          <a:xfrm>
            <a:off x="562026" y="151412"/>
            <a:ext cx="11021915" cy="1754284"/>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 – L: Principio de Liskov de sustituibilidad.</a:t>
            </a:r>
            <a:endParaRPr b="1" i="0" sz="4000" u="none" cap="none" strike="noStrike">
              <a:solidFill>
                <a:srgbClr val="FDE23D"/>
              </a:solidFill>
              <a:latin typeface="Encode Sans"/>
              <a:ea typeface="Encode Sans"/>
              <a:cs typeface="Encode Sans"/>
              <a:sym typeface="Encode Sans"/>
            </a:endParaRPr>
          </a:p>
        </p:txBody>
      </p:sp>
      <p:pic>
        <p:nvPicPr>
          <p:cNvPr descr="Imagen 5" id="520" name="Google Shape;520;p37"/>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521" name="Google Shape;521;p37"/>
          <p:cNvSpPr/>
          <p:nvPr/>
        </p:nvSpPr>
        <p:spPr>
          <a:xfrm>
            <a:off x="370390" y="1922259"/>
            <a:ext cx="11468961"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Para que este método cumpla con el principio, seguiremos estos principios:</a:t>
            </a:r>
            <a:endParaRPr/>
          </a:p>
          <a:p>
            <a:pPr indent="-88900" lvl="0" marL="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Arial"/>
                <a:ea typeface="Arial"/>
                <a:cs typeface="Arial"/>
                <a:sym typeface="Arial"/>
              </a:rPr>
              <a:t>Si la superclase (Coche) tiene un método que acepta un parámetro del tipo de la superclase (Coche), entonces su subclase (Renault) debería aceptar como argumento un tipo de la superclase (Coche) o un tipo de la subclase (Renault).</a:t>
            </a:r>
            <a:endParaRPr/>
          </a:p>
          <a:p>
            <a:pPr indent="-88900" lvl="0" marL="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Arial"/>
                <a:ea typeface="Arial"/>
                <a:cs typeface="Arial"/>
                <a:sym typeface="Arial"/>
              </a:rPr>
              <a:t>Si la superclase devuelve un tipo de ella misma (Coche), entonces su subclase (Renault) debería devolver un tipo de la superclase (Coche) o un tipo de la subclase (Renault).</a:t>
            </a:r>
            <a:endParaRPr/>
          </a:p>
        </p:txBody>
      </p:sp>
      <p:sp>
        <p:nvSpPr>
          <p:cNvPr id="522" name="Google Shape;522;p37"/>
          <p:cNvSpPr/>
          <p:nvPr/>
        </p:nvSpPr>
        <p:spPr>
          <a:xfrm>
            <a:off x="562026" y="3828765"/>
            <a:ext cx="4264617" cy="127727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public static void imprimirNumAsientos(Coche[] arrayCoches){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for (Coche coche : arrayCoches)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System.out.println(coche.numAsientos());</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imprimirNumAsientos(arrayCoches); </a:t>
            </a:r>
            <a:endParaRPr/>
          </a:p>
        </p:txBody>
      </p:sp>
      <p:sp>
        <p:nvSpPr>
          <p:cNvPr id="523" name="Google Shape;523;p37"/>
          <p:cNvSpPr/>
          <p:nvPr/>
        </p:nvSpPr>
        <p:spPr>
          <a:xfrm>
            <a:off x="6975808" y="3305545"/>
            <a:ext cx="3514846" cy="104644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abstract class Coche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abstract int numAsientos();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p:txBody>
      </p:sp>
      <p:sp>
        <p:nvSpPr>
          <p:cNvPr id="524" name="Google Shape;524;p37"/>
          <p:cNvSpPr/>
          <p:nvPr/>
        </p:nvSpPr>
        <p:spPr>
          <a:xfrm>
            <a:off x="6975808" y="4767876"/>
            <a:ext cx="3514846" cy="175432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Renault extends Coche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@Override</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int numAsientos()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return 5;</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p:txBody>
      </p:sp>
      <p:sp>
        <p:nvSpPr>
          <p:cNvPr id="525" name="Google Shape;525;p37"/>
          <p:cNvSpPr/>
          <p:nvPr/>
        </p:nvSpPr>
        <p:spPr>
          <a:xfrm>
            <a:off x="9384998" y="5486399"/>
            <a:ext cx="847022" cy="797295"/>
          </a:xfrm>
          <a:prstGeom prst="ellipse">
            <a:avLst/>
          </a:prstGeom>
          <a:solidFill>
            <a:srgbClr val="00B05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OK</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8"/>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1" name="Google Shape;531;p38"/>
          <p:cNvSpPr txBox="1"/>
          <p:nvPr/>
        </p:nvSpPr>
        <p:spPr>
          <a:xfrm>
            <a:off x="562026" y="151412"/>
            <a:ext cx="11021915" cy="1754284"/>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 – I: Principio de segregación de interfaz.</a:t>
            </a:r>
            <a:endParaRPr b="1" i="0" sz="4000" u="none" cap="none" strike="noStrike">
              <a:solidFill>
                <a:srgbClr val="FDE23D"/>
              </a:solidFill>
              <a:latin typeface="Encode Sans"/>
              <a:ea typeface="Encode Sans"/>
              <a:cs typeface="Encode Sans"/>
              <a:sym typeface="Encode Sans"/>
            </a:endParaRPr>
          </a:p>
        </p:txBody>
      </p:sp>
      <p:pic>
        <p:nvPicPr>
          <p:cNvPr descr="Imagen 5" id="532" name="Google Shape;532;p38"/>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533" name="Google Shape;533;p38"/>
          <p:cNvSpPr/>
          <p:nvPr/>
        </p:nvSpPr>
        <p:spPr>
          <a:xfrm>
            <a:off x="434320" y="1941651"/>
            <a:ext cx="1127732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Arial"/>
                <a:ea typeface="Arial"/>
                <a:cs typeface="Arial"/>
                <a:sym typeface="Arial"/>
              </a:rPr>
              <a:t>I: Principio de segregación de interfaz</a:t>
            </a:r>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Este principio establece que los clientes (clases) no deberían verse forzados a depender de interfaces que no usan.</a:t>
            </a:r>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Dicho de otra manera, cuando un cliente depende de una clase que implementa una interfaz cuya funcionalidad este cliente no usa, pero que otros clientes sí usan, este cliente estará siendo afectado por los cambios que fuercen otros clientes en dicha interfaz.</a:t>
            </a:r>
            <a:endParaRPr/>
          </a:p>
        </p:txBody>
      </p:sp>
      <p:sp>
        <p:nvSpPr>
          <p:cNvPr id="534" name="Google Shape;534;p38"/>
          <p:cNvSpPr/>
          <p:nvPr/>
        </p:nvSpPr>
        <p:spPr>
          <a:xfrm>
            <a:off x="1302806" y="3257397"/>
            <a:ext cx="3464312" cy="313932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interface IAve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void volar();</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void comer();</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class Loro implements IAve{</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volar()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comer()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class Tucan implements IAve{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volar()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comer()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a:t>
            </a:r>
            <a:endParaRPr/>
          </a:p>
        </p:txBody>
      </p:sp>
      <p:sp>
        <p:nvSpPr>
          <p:cNvPr id="535" name="Google Shape;535;p38"/>
          <p:cNvSpPr/>
          <p:nvPr/>
        </p:nvSpPr>
        <p:spPr>
          <a:xfrm>
            <a:off x="6666489" y="3088121"/>
            <a:ext cx="3829679" cy="347787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interface IAve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void volar();</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void comer();</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void nadar();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class Loro implements IAve{</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volar()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comer()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nadar() {        //...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class Pinguino implements IAve{</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volar()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comer()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nadar() {        //...    } }</a:t>
            </a:r>
            <a:endParaRPr b="0" i="0" sz="1100" u="none" cap="none" strike="noStrike">
              <a:solidFill>
                <a:schemeClr val="lt2"/>
              </a:solidFill>
              <a:latin typeface="Arial"/>
              <a:ea typeface="Arial"/>
              <a:cs typeface="Arial"/>
              <a:sym typeface="Arial"/>
            </a:endParaRPr>
          </a:p>
        </p:txBody>
      </p:sp>
      <p:sp>
        <p:nvSpPr>
          <p:cNvPr id="536" name="Google Shape;536;p38"/>
          <p:cNvSpPr/>
          <p:nvPr/>
        </p:nvSpPr>
        <p:spPr>
          <a:xfrm>
            <a:off x="9449554" y="3257397"/>
            <a:ext cx="847022" cy="797295"/>
          </a:xfrm>
          <a:prstGeom prst="ellipse">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NO</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9"/>
          <p:cNvSpPr/>
          <p:nvPr/>
        </p:nvSpPr>
        <p:spPr>
          <a:xfrm>
            <a:off x="562026" y="1996136"/>
            <a:ext cx="1127732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El problema es que el loro no nada, y el pingüino no vuela, por lo que tendríamos que añadir una excepción o aviso si se intenta llamar a estos métodos. Además, si quisiéramos añadir otro método a la interfaz IAve, tendríamos que recorrer cada una de las clases que la implementa e ir añadiendo la implementación de dicho método en todas ellas.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Esto viola el principio de segregación de interfaz, ya que estas clases (los clientes) no tienen por qué depender de métodos que no usan.</a:t>
            </a:r>
            <a:endParaRPr b="0" i="0" sz="1400" u="none" cap="none" strike="noStrike">
              <a:solidFill>
                <a:srgbClr val="000000"/>
              </a:solidFill>
              <a:latin typeface="Arial"/>
              <a:ea typeface="Arial"/>
              <a:cs typeface="Arial"/>
              <a:sym typeface="Arial"/>
            </a:endParaRPr>
          </a:p>
        </p:txBody>
      </p:sp>
      <p:sp>
        <p:nvSpPr>
          <p:cNvPr id="542" name="Google Shape;542;p39"/>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3" name="Google Shape;543;p39"/>
          <p:cNvSpPr txBox="1"/>
          <p:nvPr/>
        </p:nvSpPr>
        <p:spPr>
          <a:xfrm>
            <a:off x="562026" y="151412"/>
            <a:ext cx="11021915" cy="1754284"/>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 – I: Principio de segregación de interfaz.</a:t>
            </a:r>
            <a:endParaRPr b="1" i="0" sz="4000" u="none" cap="none" strike="noStrike">
              <a:solidFill>
                <a:srgbClr val="FDE23D"/>
              </a:solidFill>
              <a:latin typeface="Encode Sans"/>
              <a:ea typeface="Encode Sans"/>
              <a:cs typeface="Encode Sans"/>
              <a:sym typeface="Encode Sans"/>
            </a:endParaRPr>
          </a:p>
        </p:txBody>
      </p:sp>
      <p:pic>
        <p:nvPicPr>
          <p:cNvPr descr="Imagen 5" id="544" name="Google Shape;544;p39"/>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545" name="Google Shape;545;p39"/>
          <p:cNvSpPr/>
          <p:nvPr/>
        </p:nvSpPr>
        <p:spPr>
          <a:xfrm>
            <a:off x="3719589" y="3362153"/>
            <a:ext cx="4752821" cy="330859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interface IAve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void comer();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interface IAveVoladora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void volar();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interface IAveNadadora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void nadar();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class Loro implements IAve, IAveVoladora{</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volar()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comer() {        //...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class Pinguino implements IAve, IAveNadadora{</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nadar()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@Override</a:t>
            </a:r>
            <a:endParaRPr b="0" i="0" sz="11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    public void comer() {        //...    }</a:t>
            </a:r>
            <a:endParaRPr/>
          </a:p>
          <a:p>
            <a:pPr indent="0" lvl="0" marL="0" marR="0" rtl="0" algn="l">
              <a:lnSpc>
                <a:spcPct val="100000"/>
              </a:lnSpc>
              <a:spcBef>
                <a:spcPts val="0"/>
              </a:spcBef>
              <a:spcAft>
                <a:spcPts val="0"/>
              </a:spcAft>
              <a:buNone/>
            </a:pPr>
            <a:r>
              <a:rPr b="0" i="0" lang="es-AR" sz="1100" u="none" cap="none" strike="noStrike">
                <a:solidFill>
                  <a:schemeClr val="lt2"/>
                </a:solidFill>
                <a:latin typeface="Arial"/>
                <a:ea typeface="Arial"/>
                <a:cs typeface="Arial"/>
                <a:sym typeface="Arial"/>
              </a:rPr>
              <a:t>}</a:t>
            </a:r>
            <a:endParaRPr/>
          </a:p>
        </p:txBody>
      </p:sp>
      <p:sp>
        <p:nvSpPr>
          <p:cNvPr id="546" name="Google Shape;546;p39"/>
          <p:cNvSpPr/>
          <p:nvPr/>
        </p:nvSpPr>
        <p:spPr>
          <a:xfrm>
            <a:off x="7324705" y="3518704"/>
            <a:ext cx="847022" cy="797295"/>
          </a:xfrm>
          <a:prstGeom prst="ellipse">
            <a:avLst/>
          </a:prstGeom>
          <a:solidFill>
            <a:srgbClr val="00B05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OK</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0"/>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2" name="Google Shape;552;p40"/>
          <p:cNvSpPr txBox="1"/>
          <p:nvPr/>
        </p:nvSpPr>
        <p:spPr>
          <a:xfrm>
            <a:off x="562026" y="151412"/>
            <a:ext cx="11021915" cy="1754284"/>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 – D: Principio de inversión de dependencias.</a:t>
            </a:r>
            <a:endParaRPr b="1" i="0" sz="4000" u="none" cap="none" strike="noStrike">
              <a:solidFill>
                <a:srgbClr val="FDE23D"/>
              </a:solidFill>
              <a:latin typeface="Encode Sans"/>
              <a:ea typeface="Encode Sans"/>
              <a:cs typeface="Encode Sans"/>
              <a:sym typeface="Encode Sans"/>
            </a:endParaRPr>
          </a:p>
        </p:txBody>
      </p:sp>
      <p:pic>
        <p:nvPicPr>
          <p:cNvPr descr="Imagen 5" id="553" name="Google Shape;553;p40"/>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554" name="Google Shape;554;p40"/>
          <p:cNvSpPr/>
          <p:nvPr/>
        </p:nvSpPr>
        <p:spPr>
          <a:xfrm>
            <a:off x="562025" y="1922259"/>
            <a:ext cx="1127732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Establece que las dependencias deben estar en las abstracciones, no en las concreciones. Es decir:</a:t>
            </a:r>
            <a:endParaRPr/>
          </a:p>
          <a:p>
            <a:pPr indent="-88900" lvl="0" marL="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Arial"/>
                <a:ea typeface="Arial"/>
                <a:cs typeface="Arial"/>
                <a:sym typeface="Arial"/>
              </a:rPr>
              <a:t>Los módulos de alto nivel no deberían depender de módulos de bajo nivel. Ambos deberían depender de abstracciones.</a:t>
            </a:r>
            <a:endParaRPr/>
          </a:p>
          <a:p>
            <a:pPr indent="-88900" lvl="0" marL="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Arial"/>
                <a:ea typeface="Arial"/>
                <a:cs typeface="Arial"/>
                <a:sym typeface="Arial"/>
              </a:rPr>
              <a:t>Las abstracciones no deberían depender de detalles. Los detalles deberían depender de abstracciones.</a:t>
            </a:r>
            <a:endParaRPr/>
          </a:p>
        </p:txBody>
      </p:sp>
      <p:sp>
        <p:nvSpPr>
          <p:cNvPr id="555" name="Google Shape;555;p40"/>
          <p:cNvSpPr/>
          <p:nvPr/>
        </p:nvSpPr>
        <p:spPr>
          <a:xfrm>
            <a:off x="562025" y="3007515"/>
            <a:ext cx="4336649" cy="350865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DatabaseService{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void getDatos(){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AccesoADatos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private DatabaseService databaseService;</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public AccesoADatos(DatabaseService databaseService){</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this.databaseService = databaseService;</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Dato getDatos(){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databaseService.getDatos();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p:txBody>
      </p:sp>
      <p:sp>
        <p:nvSpPr>
          <p:cNvPr id="556" name="Google Shape;556;p40"/>
          <p:cNvSpPr/>
          <p:nvPr/>
        </p:nvSpPr>
        <p:spPr>
          <a:xfrm>
            <a:off x="5416952" y="3269865"/>
            <a:ext cx="6422398"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Imaginemos que en el futuro queremos cambiar el servicio de BBDD por un servicio que conecta con una API.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Tendríamos que ir modificando todas las instancias de la clase AccesoADatos, una por una.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Esto es debido a que nuestro módulo de alto nivel (AccesoADatos) depende de un módulo de más bajo nivel (DatabaseService), violando así el principio de inversión de dependencias. El módulo de alto nivel debería depender de abstracciones.</a:t>
            </a:r>
            <a:endParaRPr b="0" i="0" sz="1400" u="none" cap="none" strike="noStrike">
              <a:solidFill>
                <a:srgbClr val="000000"/>
              </a:solidFill>
              <a:latin typeface="Arial"/>
              <a:ea typeface="Arial"/>
              <a:cs typeface="Arial"/>
              <a:sym typeface="Arial"/>
            </a:endParaRPr>
          </a:p>
        </p:txBody>
      </p:sp>
      <p:sp>
        <p:nvSpPr>
          <p:cNvPr id="557" name="Google Shape;557;p40"/>
          <p:cNvSpPr/>
          <p:nvPr/>
        </p:nvSpPr>
        <p:spPr>
          <a:xfrm>
            <a:off x="3887280" y="3166129"/>
            <a:ext cx="847022" cy="797295"/>
          </a:xfrm>
          <a:prstGeom prst="ellipse">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NO</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1"/>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3" name="Google Shape;563;p41"/>
          <p:cNvSpPr txBox="1"/>
          <p:nvPr/>
        </p:nvSpPr>
        <p:spPr>
          <a:xfrm>
            <a:off x="562026" y="151412"/>
            <a:ext cx="11021915" cy="1754284"/>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SOLID – D: Principio de inversión de dependencias.</a:t>
            </a:r>
            <a:endParaRPr b="1" i="0" sz="4000" u="none" cap="none" strike="noStrike">
              <a:solidFill>
                <a:srgbClr val="FDE23D"/>
              </a:solidFill>
              <a:latin typeface="Encode Sans"/>
              <a:ea typeface="Encode Sans"/>
              <a:cs typeface="Encode Sans"/>
              <a:sym typeface="Encode Sans"/>
            </a:endParaRPr>
          </a:p>
        </p:txBody>
      </p:sp>
      <p:pic>
        <p:nvPicPr>
          <p:cNvPr descr="Imagen 5" id="564" name="Google Shape;564;p41"/>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sp>
        <p:nvSpPr>
          <p:cNvPr id="565" name="Google Shape;565;p41"/>
          <p:cNvSpPr/>
          <p:nvPr/>
        </p:nvSpPr>
        <p:spPr>
          <a:xfrm>
            <a:off x="790936" y="2709031"/>
            <a:ext cx="4012558" cy="329320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interface Conexion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Dato getDatos();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void setDatos();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AccesoADatos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private Conexion conexion;</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public AccesoADatos(Conexion conexion){</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this.conexion = conexion;</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Dato getDatos(){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conexion.getDatos();</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p:txBody>
      </p:sp>
      <p:sp>
        <p:nvSpPr>
          <p:cNvPr id="566" name="Google Shape;566;p41"/>
          <p:cNvSpPr/>
          <p:nvPr/>
        </p:nvSpPr>
        <p:spPr>
          <a:xfrm>
            <a:off x="6748031" y="2709031"/>
            <a:ext cx="4835910" cy="329320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DatabaseService implements Conexion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@Override</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public Dato getDatos() { //...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@Override</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public void setDatos() {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class APIService implements Conexion{</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@Override</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public Dato getDatos() { //... }</a:t>
            </a:r>
            <a:endParaRPr/>
          </a:p>
          <a:p>
            <a:pPr indent="0" lvl="0" marL="0" marR="0" rtl="0" algn="l">
              <a:lnSpc>
                <a:spcPct val="100000"/>
              </a:lnSpc>
              <a:spcBef>
                <a:spcPts val="0"/>
              </a:spcBef>
              <a:spcAft>
                <a:spcPts val="0"/>
              </a:spcAft>
              <a:buNone/>
            </a:pPr>
            <a:r>
              <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@Override</a:t>
            </a:r>
            <a:endParaRPr b="0" i="0" sz="12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    public void setDatos() { //... }</a:t>
            </a:r>
            <a:endParaRPr/>
          </a:p>
          <a:p>
            <a:pPr indent="0" lvl="0" marL="0" marR="0" rtl="0" algn="l">
              <a:lnSpc>
                <a:spcPct val="100000"/>
              </a:lnSpc>
              <a:spcBef>
                <a:spcPts val="0"/>
              </a:spcBef>
              <a:spcAft>
                <a:spcPts val="0"/>
              </a:spcAft>
              <a:buNone/>
            </a:pPr>
            <a:r>
              <a:rPr b="0" i="0" lang="es-AR" sz="1200" u="none" cap="none" strike="noStrike">
                <a:solidFill>
                  <a:schemeClr val="lt2"/>
                </a:solidFill>
                <a:latin typeface="Arial"/>
                <a:ea typeface="Arial"/>
                <a:cs typeface="Arial"/>
                <a:sym typeface="Arial"/>
              </a:rPr>
              <a:t>}</a:t>
            </a:r>
            <a:endParaRPr/>
          </a:p>
        </p:txBody>
      </p:sp>
      <p:sp>
        <p:nvSpPr>
          <p:cNvPr id="567" name="Google Shape;567;p41"/>
          <p:cNvSpPr/>
          <p:nvPr/>
        </p:nvSpPr>
        <p:spPr>
          <a:xfrm>
            <a:off x="10496168" y="2928395"/>
            <a:ext cx="847022" cy="797295"/>
          </a:xfrm>
          <a:prstGeom prst="ellipse">
            <a:avLst/>
          </a:prstGeom>
          <a:solidFill>
            <a:srgbClr val="00B05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AR" sz="1400" u="none" cap="none" strike="noStrike">
                <a:solidFill>
                  <a:schemeClr val="lt1"/>
                </a:solidFill>
                <a:latin typeface="Arial"/>
                <a:ea typeface="Arial"/>
                <a:cs typeface="Arial"/>
                <a:sym typeface="Arial"/>
              </a:rPr>
              <a:t>OK</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571" name="Shape 571"/>
        <p:cNvGrpSpPr/>
        <p:nvPr/>
      </p:nvGrpSpPr>
      <p:grpSpPr>
        <a:xfrm>
          <a:off x="0" y="0"/>
          <a:ext cx="0" cy="0"/>
          <a:chOff x="0" y="0"/>
          <a:chExt cx="0" cy="0"/>
        </a:xfrm>
      </p:grpSpPr>
      <p:sp>
        <p:nvSpPr>
          <p:cNvPr id="572" name="Google Shape;572;gf962751971_0_4"/>
          <p:cNvSpPr txBox="1"/>
          <p:nvPr/>
        </p:nvSpPr>
        <p:spPr>
          <a:xfrm>
            <a:off x="926119" y="2371200"/>
            <a:ext cx="9263400" cy="815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ADA54"/>
              </a:buClr>
              <a:buSzPts val="5300"/>
              <a:buFont typeface="Encode Sans"/>
              <a:buNone/>
            </a:pPr>
            <a:r>
              <a:rPr b="1" i="0" lang="es-AR" sz="5300" u="none" cap="none" strike="noStrike">
                <a:solidFill>
                  <a:srgbClr val="FADA54"/>
                </a:solidFill>
                <a:latin typeface="Encode Sans"/>
                <a:ea typeface="Encode Sans"/>
                <a:cs typeface="Encode Sans"/>
                <a:sym typeface="Encode Sans"/>
              </a:rPr>
              <a:t>Muchas gracias.</a:t>
            </a:r>
            <a:endParaRPr/>
          </a:p>
        </p:txBody>
      </p:sp>
      <p:pic>
        <p:nvPicPr>
          <p:cNvPr descr="Google Shape;138;p31" id="573" name="Google Shape;573;gf962751971_0_4"/>
          <p:cNvPicPr preferRelativeResize="0"/>
          <p:nvPr/>
        </p:nvPicPr>
        <p:blipFill rotWithShape="1">
          <a:blip r:embed="rId3">
            <a:alphaModFix/>
          </a:blip>
          <a:srcRect b="0" l="0" r="0" t="0"/>
          <a:stretch/>
        </p:blipFill>
        <p:spPr>
          <a:xfrm>
            <a:off x="959327" y="5559933"/>
            <a:ext cx="1900934" cy="657701"/>
          </a:xfrm>
          <a:prstGeom prst="rect">
            <a:avLst/>
          </a:prstGeom>
          <a:noFill/>
          <a:ln>
            <a:noFill/>
          </a:ln>
        </p:spPr>
      </p:pic>
      <p:cxnSp>
        <p:nvCxnSpPr>
          <p:cNvPr id="574" name="Google Shape;574;gf962751971_0_4"/>
          <p:cNvCxnSpPr/>
          <p:nvPr/>
        </p:nvCxnSpPr>
        <p:spPr>
          <a:xfrm rot="10800000">
            <a:off x="959248" y="4522585"/>
            <a:ext cx="2529300" cy="3300"/>
          </a:xfrm>
          <a:prstGeom prst="straightConnector1">
            <a:avLst/>
          </a:prstGeom>
          <a:noFill/>
          <a:ln cap="flat" cmpd="sng" w="9525">
            <a:solidFill>
              <a:srgbClr val="F2F2F2"/>
            </a:solidFill>
            <a:prstDash val="solid"/>
            <a:round/>
            <a:headEnd len="sm" w="sm" type="none"/>
            <a:tailEnd len="sm" w="sm" type="none"/>
          </a:ln>
        </p:spPr>
      </p:cxnSp>
      <p:pic>
        <p:nvPicPr>
          <p:cNvPr descr="Google Shape;5922;g9aee52a20c_0_2718" id="575" name="Google Shape;575;gf962751971_0_4"/>
          <p:cNvPicPr preferRelativeResize="0"/>
          <p:nvPr/>
        </p:nvPicPr>
        <p:blipFill rotWithShape="1">
          <a:blip r:embed="rId4">
            <a:alphaModFix/>
          </a:blip>
          <a:srcRect b="0" l="0" r="50629" t="0"/>
          <a:stretch/>
        </p:blipFill>
        <p:spPr>
          <a:xfrm>
            <a:off x="3055661" y="5377669"/>
            <a:ext cx="1395839" cy="1022226"/>
          </a:xfrm>
          <a:prstGeom prst="rect">
            <a:avLst/>
          </a:prstGeom>
          <a:noFill/>
          <a:ln>
            <a:noFill/>
          </a:ln>
        </p:spPr>
      </p:pic>
      <p:pic>
        <p:nvPicPr>
          <p:cNvPr descr="Imagen 5" id="576" name="Google Shape;576;gf962751971_0_4"/>
          <p:cNvPicPr preferRelativeResize="0"/>
          <p:nvPr/>
        </p:nvPicPr>
        <p:blipFill rotWithShape="1">
          <a:blip r:embed="rId5">
            <a:alphaModFix/>
          </a:blip>
          <a:srcRect b="0" l="0" r="0" t="0"/>
          <a:stretch/>
        </p:blipFill>
        <p:spPr>
          <a:xfrm>
            <a:off x="4752818" y="5669707"/>
            <a:ext cx="1343182" cy="438151"/>
          </a:xfrm>
          <a:prstGeom prst="rect">
            <a:avLst/>
          </a:prstGeom>
          <a:noFill/>
          <a:ln>
            <a:noFill/>
          </a:ln>
        </p:spPr>
      </p:pic>
    </p:spTree>
  </p:cSld>
  <p:clrMapOvr>
    <a:masterClrMapping/>
  </p:clrMapOvr>
  <mc:AlternateContent>
    <mc:Choice Requires="p14">
      <p:transition spd="slow" p14:dur="12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p:nvPr/>
        </p:nvSpPr>
        <p:spPr>
          <a:xfrm>
            <a:off x="0" y="-21559"/>
            <a:ext cx="12192000" cy="1770847"/>
          </a:xfrm>
          <a:prstGeom prst="rect">
            <a:avLst/>
          </a:prstGeom>
          <a:solidFill>
            <a:srgbClr val="00B0F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10"/>
          <p:cNvSpPr txBox="1"/>
          <p:nvPr/>
        </p:nvSpPr>
        <p:spPr>
          <a:xfrm>
            <a:off x="562026" y="151412"/>
            <a:ext cx="11021915" cy="113873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AR" sz="4000" u="none" cap="none" strike="noStrike">
                <a:solidFill>
                  <a:srgbClr val="FDE23D"/>
                </a:solidFill>
                <a:latin typeface="Encode Sans"/>
                <a:ea typeface="Encode Sans"/>
                <a:cs typeface="Encode Sans"/>
                <a:sym typeface="Encode Sans"/>
              </a:rPr>
              <a:t>Módulo 5 – Paradigmas de Programación.</a:t>
            </a:r>
            <a:endParaRPr b="1" i="0" sz="4000" u="none" cap="none" strike="noStrike">
              <a:solidFill>
                <a:srgbClr val="FDE23D"/>
              </a:solidFill>
              <a:latin typeface="Encode Sans"/>
              <a:ea typeface="Encode Sans"/>
              <a:cs typeface="Encode Sans"/>
              <a:sym typeface="Encode Sans"/>
            </a:endParaRPr>
          </a:p>
        </p:txBody>
      </p:sp>
      <p:pic>
        <p:nvPicPr>
          <p:cNvPr descr="Imagen 5" id="158" name="Google Shape;158;p10"/>
          <p:cNvPicPr preferRelativeResize="0"/>
          <p:nvPr/>
        </p:nvPicPr>
        <p:blipFill rotWithShape="1">
          <a:blip r:embed="rId3">
            <a:alphaModFix/>
          </a:blip>
          <a:srcRect b="0" l="0" r="0" t="0"/>
          <a:stretch/>
        </p:blipFill>
        <p:spPr>
          <a:xfrm>
            <a:off x="10496168" y="285120"/>
            <a:ext cx="1343183" cy="438151"/>
          </a:xfrm>
          <a:prstGeom prst="rect">
            <a:avLst/>
          </a:prstGeom>
          <a:noFill/>
          <a:ln>
            <a:noFill/>
          </a:ln>
        </p:spPr>
      </p:pic>
      <p:pic>
        <p:nvPicPr>
          <p:cNvPr descr="Paradigmas" id="159" name="Google Shape;159;p10"/>
          <p:cNvPicPr preferRelativeResize="0"/>
          <p:nvPr/>
        </p:nvPicPr>
        <p:blipFill rotWithShape="1">
          <a:blip r:embed="rId4">
            <a:alphaModFix/>
          </a:blip>
          <a:srcRect b="0" l="0" r="0" t="0"/>
          <a:stretch/>
        </p:blipFill>
        <p:spPr>
          <a:xfrm>
            <a:off x="5555629" y="2268731"/>
            <a:ext cx="5612130" cy="4260850"/>
          </a:xfrm>
          <a:prstGeom prst="rect">
            <a:avLst/>
          </a:prstGeom>
          <a:noFill/>
          <a:ln>
            <a:noFill/>
          </a:ln>
        </p:spPr>
      </p:pic>
      <p:sp>
        <p:nvSpPr>
          <p:cNvPr id="160" name="Google Shape;160;p10"/>
          <p:cNvSpPr/>
          <p:nvPr/>
        </p:nvSpPr>
        <p:spPr>
          <a:xfrm>
            <a:off x="562026" y="2916602"/>
            <a:ext cx="4277603" cy="296510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s-AR" sz="1800" u="sng" cap="none" strike="noStrike">
                <a:solidFill>
                  <a:srgbClr val="000000"/>
                </a:solidFill>
                <a:latin typeface="Calibri"/>
                <a:ea typeface="Calibri"/>
                <a:cs typeface="Calibri"/>
                <a:sym typeface="Calibri"/>
              </a:rPr>
              <a:t>Un paradigma</a:t>
            </a:r>
            <a:r>
              <a:rPr b="0" i="0" lang="es-AR" sz="1800" u="sng" cap="none" strike="noStrike">
                <a:solidFill>
                  <a:srgbClr val="000000"/>
                </a:solidFill>
                <a:latin typeface="Calibri"/>
                <a:ea typeface="Calibri"/>
                <a:cs typeface="Calibri"/>
                <a:sym typeface="Calibri"/>
              </a:rPr>
              <a:t> </a:t>
            </a:r>
            <a:r>
              <a:rPr b="0" i="0" lang="es-AR" sz="1600" u="none" cap="none" strike="noStrike">
                <a:solidFill>
                  <a:srgbClr val="000000"/>
                </a:solidFill>
                <a:latin typeface="Calibri"/>
                <a:ea typeface="Calibri"/>
                <a:cs typeface="Calibri"/>
                <a:sym typeface="Calibri"/>
              </a:rPr>
              <a:t>de programación provee (y determina) la visión y métodos de un programador en la construcción de un programa o subprograma. </a:t>
            </a:r>
            <a:endParaRPr b="0" i="0" sz="16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None/>
            </a:pPr>
            <a:r>
              <a:rPr b="0" i="0" lang="es-AR" sz="1600" u="none" cap="none" strike="noStrike">
                <a:solidFill>
                  <a:srgbClr val="000000"/>
                </a:solidFill>
                <a:latin typeface="Calibri"/>
                <a:ea typeface="Calibri"/>
                <a:cs typeface="Calibri"/>
                <a:sym typeface="Calibri"/>
              </a:rPr>
              <a:t>Diferentes paradigmas resultan en diferentes estilos de programación y en diferentes formas de pensar la solución de problemas (con la solución de múltiples “problemas” se construye una aplicación).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7" name="Google Shape;167;p1"/>
          <p:cNvSpPr/>
          <p:nvPr/>
        </p:nvSpPr>
        <p:spPr>
          <a:xfrm>
            <a:off x="2393871" y="2081937"/>
            <a:ext cx="7897418" cy="3416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1" i="0" lang="es-AR" sz="7200" u="none" cap="none" strike="noStrike">
                <a:solidFill>
                  <a:srgbClr val="DBDBDB"/>
                </a:solidFill>
                <a:latin typeface="Calibri"/>
                <a:ea typeface="Calibri"/>
                <a:cs typeface="Calibri"/>
                <a:sym typeface="Calibri"/>
              </a:rPr>
              <a:t>Programación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rPr b="1" i="0" lang="es-AR" sz="7200" u="none" cap="none" strike="noStrike">
                <a:solidFill>
                  <a:srgbClr val="DBDBDB"/>
                </a:solidFill>
                <a:latin typeface="Calibri"/>
                <a:ea typeface="Calibri"/>
                <a:cs typeface="Calibri"/>
                <a:sym typeface="Calibri"/>
              </a:rPr>
              <a:t>Orientada a Objetos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rPr b="1" i="0" lang="es-AR" sz="7200" u="none" cap="none" strike="noStrike">
                <a:solidFill>
                  <a:srgbClr val="DBDBDB"/>
                </a:solidFill>
                <a:latin typeface="Calibri"/>
                <a:ea typeface="Calibri"/>
                <a:cs typeface="Calibri"/>
                <a:sym typeface="Calibri"/>
              </a:rPr>
              <a:t>(POO)</a:t>
            </a:r>
            <a:endParaRPr b="1" i="0" sz="7200" u="none" cap="none" strike="noStrike">
              <a:solidFill>
                <a:srgbClr val="DBDBDB"/>
              </a:solidFill>
              <a:latin typeface="Calibri"/>
              <a:ea typeface="Calibri"/>
              <a:cs typeface="Calibri"/>
              <a:sym typeface="Calibri"/>
            </a:endParaRPr>
          </a:p>
        </p:txBody>
      </p:sp>
      <p:sp>
        <p:nvSpPr>
          <p:cNvPr id="168" name="Google Shape;168;p1"/>
          <p:cNvSpPr/>
          <p:nvPr/>
        </p:nvSpPr>
        <p:spPr>
          <a:xfrm>
            <a:off x="806100" y="153888"/>
            <a:ext cx="174060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lt2"/>
                </a:solidFill>
                <a:latin typeface="Calibri"/>
                <a:ea typeface="Calibri"/>
                <a:cs typeface="Calibri"/>
                <a:sym typeface="Calibri"/>
              </a:rPr>
              <a:t>#Yo Programo</a:t>
            </a:r>
            <a:endParaRPr b="1" i="0" sz="2000" u="none" cap="none" strike="noStrike">
              <a:solidFill>
                <a:schemeClr val="lt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5959"/>
        </a:solidFill>
      </p:bgPr>
    </p:bg>
    <p:spTree>
      <p:nvGrpSpPr>
        <p:cNvPr id="172" name="Shape 172"/>
        <p:cNvGrpSpPr/>
        <p:nvPr/>
      </p:nvGrpSpPr>
      <p:grpSpPr>
        <a:xfrm>
          <a:off x="0" y="0"/>
          <a:ext cx="0" cy="0"/>
          <a:chOff x="0" y="0"/>
          <a:chExt cx="0" cy="0"/>
        </a:xfrm>
      </p:grpSpPr>
      <p:pic>
        <p:nvPicPr>
          <p:cNvPr id="173" name="Google Shape;173;p2"/>
          <p:cNvPicPr preferRelativeResize="0"/>
          <p:nvPr/>
        </p:nvPicPr>
        <p:blipFill rotWithShape="1">
          <a:blip r:embed="rId3">
            <a:alphaModFix/>
          </a:blip>
          <a:srcRect b="0" l="0" r="0" t="0"/>
          <a:stretch/>
        </p:blipFill>
        <p:spPr>
          <a:xfrm>
            <a:off x="0" y="-809"/>
            <a:ext cx="12192000" cy="6858000"/>
          </a:xfrm>
          <a:prstGeom prst="rect">
            <a:avLst/>
          </a:prstGeom>
          <a:noFill/>
          <a:ln>
            <a:noFill/>
          </a:ln>
        </p:spPr>
      </p:pic>
      <p:sp>
        <p:nvSpPr>
          <p:cNvPr id="174" name="Google Shape;174;p2"/>
          <p:cNvSpPr/>
          <p:nvPr/>
        </p:nvSpPr>
        <p:spPr>
          <a:xfrm>
            <a:off x="6698776" y="-34557"/>
            <a:ext cx="468108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s-AR" sz="4400" u="none" cap="none" strike="noStrike">
                <a:solidFill>
                  <a:srgbClr val="DBDBDB"/>
                </a:solidFill>
                <a:latin typeface="Calibri"/>
                <a:ea typeface="Calibri"/>
                <a:cs typeface="Calibri"/>
                <a:sym typeface="Calibri"/>
              </a:rPr>
              <a:t>¿Qué es una Clase?</a:t>
            </a:r>
            <a:endParaRPr b="1" i="0" sz="4400" u="none" cap="none" strike="noStrike">
              <a:solidFill>
                <a:srgbClr val="DBDBDB"/>
              </a:solidFill>
              <a:latin typeface="Calibri"/>
              <a:ea typeface="Calibri"/>
              <a:cs typeface="Calibri"/>
              <a:sym typeface="Calibri"/>
            </a:endParaRPr>
          </a:p>
        </p:txBody>
      </p:sp>
      <p:sp>
        <p:nvSpPr>
          <p:cNvPr id="175" name="Google Shape;175;p2"/>
          <p:cNvSpPr/>
          <p:nvPr/>
        </p:nvSpPr>
        <p:spPr>
          <a:xfrm>
            <a:off x="634024" y="192851"/>
            <a:ext cx="452457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POO- </a:t>
            </a:r>
            <a:r>
              <a:rPr b="1" i="0" lang="es-AR" sz="1800" u="none" cap="none" strike="noStrike">
                <a:solidFill>
                  <a:schemeClr val="accent4"/>
                </a:solidFill>
                <a:latin typeface="Calibri"/>
                <a:ea typeface="Calibri"/>
                <a:cs typeface="Calibri"/>
                <a:sym typeface="Calibri"/>
              </a:rPr>
              <a:t>Clases</a:t>
            </a:r>
            <a:r>
              <a:rPr b="1" i="0" lang="es-AR" sz="1800" u="none" cap="none" strike="noStrike">
                <a:solidFill>
                  <a:schemeClr val="lt2"/>
                </a:solidFill>
                <a:latin typeface="Calibri"/>
                <a:ea typeface="Calibri"/>
                <a:cs typeface="Calibri"/>
                <a:sym typeface="Calibri"/>
              </a:rPr>
              <a:t>, Atributos, Métodos y Objetos</a:t>
            </a:r>
            <a:endParaRPr b="1" i="0" sz="1800" u="none" cap="none" strike="noStrike">
              <a:solidFill>
                <a:schemeClr val="lt2"/>
              </a:solidFill>
              <a:latin typeface="Calibri"/>
              <a:ea typeface="Calibri"/>
              <a:cs typeface="Calibri"/>
              <a:sym typeface="Calibri"/>
            </a:endParaRPr>
          </a:p>
        </p:txBody>
      </p:sp>
      <p:graphicFrame>
        <p:nvGraphicFramePr>
          <p:cNvPr id="176" name="Google Shape;176;p2"/>
          <p:cNvGraphicFramePr/>
          <p:nvPr/>
        </p:nvGraphicFramePr>
        <p:xfrm>
          <a:off x="393011" y="1461446"/>
          <a:ext cx="3000000" cy="3000000"/>
        </p:xfrm>
        <a:graphic>
          <a:graphicData uri="http://schemas.openxmlformats.org/drawingml/2006/table">
            <a:tbl>
              <a:tblPr>
                <a:noFill/>
                <a:tableStyleId>{54C88EAB-F732-464F-B279-9180D32D2F33}</a:tableStyleId>
              </a:tblPr>
              <a:tblGrid>
                <a:gridCol w="4366875"/>
              </a:tblGrid>
              <a:tr h="24095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77" name="Google Shape;177;p2"/>
          <p:cNvGraphicFramePr/>
          <p:nvPr/>
        </p:nvGraphicFramePr>
        <p:xfrm>
          <a:off x="416696" y="1476687"/>
          <a:ext cx="3000000" cy="3000000"/>
        </p:xfrm>
        <a:graphic>
          <a:graphicData uri="http://schemas.openxmlformats.org/drawingml/2006/table">
            <a:tbl>
              <a:tblPr>
                <a:noFill/>
                <a:tableStyleId>{54C88EAB-F732-464F-B279-9180D32D2F33}</a:tableStyleId>
              </a:tblPr>
              <a:tblGrid>
                <a:gridCol w="4343200"/>
              </a:tblGrid>
              <a:tr h="327650">
                <a:tc>
                  <a:txBody>
                    <a:bodyPr/>
                    <a:lstStyle/>
                    <a:p>
                      <a:pPr indent="0" lvl="0" marL="0" marR="0" rtl="0" algn="ctr">
                        <a:lnSpc>
                          <a:spcPct val="100000"/>
                        </a:lnSpc>
                        <a:spcBef>
                          <a:spcPts val="0"/>
                        </a:spcBef>
                        <a:spcAft>
                          <a:spcPts val="0"/>
                        </a:spcAft>
                        <a:buClr>
                          <a:srgbClr val="000000"/>
                        </a:buClr>
                        <a:buSzPts val="1800"/>
                        <a:buFont typeface="Arial"/>
                        <a:buNone/>
                      </a:pPr>
                      <a:r>
                        <a:rPr lang="es-AR" sz="1800" u="none" cap="none" strike="noStrike">
                          <a:solidFill>
                            <a:schemeClr val="lt1"/>
                          </a:solidFill>
                          <a:latin typeface="Arimo"/>
                          <a:ea typeface="Arimo"/>
                          <a:cs typeface="Arimo"/>
                          <a:sym typeface="Arimo"/>
                        </a:rPr>
                        <a:t>Clase</a:t>
                      </a:r>
                      <a:endParaRPr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78" name="Google Shape;178;p2"/>
          <p:cNvGraphicFramePr/>
          <p:nvPr/>
        </p:nvGraphicFramePr>
        <p:xfrm>
          <a:off x="422120" y="1842190"/>
          <a:ext cx="3000000" cy="3000000"/>
        </p:xfrm>
        <a:graphic>
          <a:graphicData uri="http://schemas.openxmlformats.org/drawingml/2006/table">
            <a:tbl>
              <a:tblPr>
                <a:noFill/>
                <a:tableStyleId>{54C88EAB-F732-464F-B279-9180D32D2F33}</a:tableStyleId>
              </a:tblPr>
              <a:tblGrid>
                <a:gridCol w="647700"/>
              </a:tblGrid>
              <a:tr h="10534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Atributos</a:t>
                      </a:r>
                      <a:endParaRPr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79" name="Google Shape;179;p2"/>
          <p:cNvGraphicFramePr/>
          <p:nvPr/>
        </p:nvGraphicFramePr>
        <p:xfrm>
          <a:off x="410508" y="2925333"/>
          <a:ext cx="3000000" cy="3000000"/>
        </p:xfrm>
        <a:graphic>
          <a:graphicData uri="http://schemas.openxmlformats.org/drawingml/2006/table">
            <a:tbl>
              <a:tblPr>
                <a:noFill/>
                <a:tableStyleId>{54C88EAB-F732-464F-B279-9180D32D2F33}</a:tableStyleId>
              </a:tblPr>
              <a:tblGrid>
                <a:gridCol w="647700"/>
              </a:tblGrid>
              <a:tr h="9380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Métodos</a:t>
                      </a:r>
                      <a:endParaRPr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80" name="Google Shape;180;p2"/>
          <p:cNvGraphicFramePr/>
          <p:nvPr/>
        </p:nvGraphicFramePr>
        <p:xfrm>
          <a:off x="1063054" y="1854335"/>
          <a:ext cx="3000000" cy="3000000"/>
        </p:xfrm>
        <a:graphic>
          <a:graphicData uri="http://schemas.openxmlformats.org/drawingml/2006/table">
            <a:tbl>
              <a:tblPr>
                <a:noFill/>
                <a:tableStyleId>{54C88EAB-F732-464F-B279-9180D32D2F33}</a:tableStyleId>
              </a:tblPr>
              <a:tblGrid>
                <a:gridCol w="3688775"/>
              </a:tblGrid>
              <a:tr h="10412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Los atributos son las características individuales que diferencian un objeto de otro y determinan su apariencia, estado u otras cualidades</a:t>
                      </a:r>
                      <a:endParaRPr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81" name="Google Shape;181;p2"/>
          <p:cNvGraphicFramePr/>
          <p:nvPr/>
        </p:nvGraphicFramePr>
        <p:xfrm>
          <a:off x="1053662" y="2924486"/>
          <a:ext cx="3000000" cy="3000000"/>
        </p:xfrm>
        <a:graphic>
          <a:graphicData uri="http://schemas.openxmlformats.org/drawingml/2006/table">
            <a:tbl>
              <a:tblPr>
                <a:noFill/>
                <a:tableStyleId>{54C88EAB-F732-464F-B279-9180D32D2F33}</a:tableStyleId>
              </a:tblPr>
              <a:tblGrid>
                <a:gridCol w="3713375"/>
              </a:tblGrid>
              <a:tr h="93885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Un método es un bloque de código que contiene una serie de instrucciones</a:t>
                      </a:r>
                      <a:endParaRPr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82" name="Google Shape;182;p2"/>
          <p:cNvSpPr/>
          <p:nvPr/>
        </p:nvSpPr>
        <p:spPr>
          <a:xfrm>
            <a:off x="8374067" y="1779966"/>
            <a:ext cx="3999645"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La clase de Software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es el </a:t>
            </a:r>
            <a:r>
              <a:rPr b="1" i="0" lang="es-AR" sz="2800" u="none" cap="none" strike="noStrike">
                <a:solidFill>
                  <a:schemeClr val="accent4"/>
                </a:solidFill>
                <a:latin typeface="Calibri"/>
                <a:ea typeface="Calibri"/>
                <a:cs typeface="Calibri"/>
                <a:sym typeface="Calibri"/>
              </a:rPr>
              <a:t>molde</a:t>
            </a:r>
            <a:r>
              <a:rPr b="1" i="0" lang="es-AR" sz="2000" u="none" cap="none" strike="noStrike">
                <a:solidFill>
                  <a:schemeClr val="accent4"/>
                </a:solidFill>
                <a:latin typeface="Calibri"/>
                <a:ea typeface="Calibri"/>
                <a:cs typeface="Calibri"/>
                <a:sym typeface="Calibri"/>
              </a:rPr>
              <a:t> 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es la </a:t>
            </a:r>
            <a:r>
              <a:rPr b="1" i="0" lang="es-AR" sz="2800" u="none" cap="none" strike="noStrike">
                <a:solidFill>
                  <a:schemeClr val="accent4"/>
                </a:solidFill>
                <a:latin typeface="Calibri"/>
                <a:ea typeface="Calibri"/>
                <a:cs typeface="Calibri"/>
                <a:sym typeface="Calibri"/>
              </a:rPr>
              <a:t>Plantilla</a:t>
            </a:r>
            <a:r>
              <a:rPr b="1" i="0" lang="es-AR" sz="2000" u="none" cap="none" strike="noStrike">
                <a:solidFill>
                  <a:schemeClr val="accent4"/>
                </a:solidFill>
                <a:latin typeface="Calibri"/>
                <a:ea typeface="Calibri"/>
                <a:cs typeface="Calibri"/>
                <a:sym typeface="Calibri"/>
              </a:rPr>
              <a:t> de un </a:t>
            </a:r>
            <a:r>
              <a:rPr b="1" i="0" lang="es-AR" sz="2800" u="none" cap="none" strike="noStrike">
                <a:solidFill>
                  <a:schemeClr val="accent4"/>
                </a:solidFill>
                <a:latin typeface="Calibri"/>
                <a:ea typeface="Calibri"/>
                <a:cs typeface="Calibri"/>
                <a:sym typeface="Calibri"/>
              </a:rPr>
              <a:t>objeto</a:t>
            </a:r>
            <a:endParaRPr b="1" i="0" sz="2800" u="none" cap="none" strike="noStrike">
              <a:solidFill>
                <a:schemeClr val="accent4"/>
              </a:solidFill>
              <a:latin typeface="Calibri"/>
              <a:ea typeface="Calibri"/>
              <a:cs typeface="Calibri"/>
              <a:sym typeface="Calibri"/>
            </a:endParaRPr>
          </a:p>
        </p:txBody>
      </p:sp>
      <p:sp>
        <p:nvSpPr>
          <p:cNvPr id="183" name="Google Shape;183;p2"/>
          <p:cNvSpPr/>
          <p:nvPr/>
        </p:nvSpPr>
        <p:spPr>
          <a:xfrm>
            <a:off x="4811935" y="1873954"/>
            <a:ext cx="288393" cy="1089479"/>
          </a:xfrm>
          <a:prstGeom prst="rightBrace">
            <a:avLst>
              <a:gd fmla="val 8333" name="adj1"/>
              <a:gd fmla="val 53093" name="adj2"/>
            </a:avLst>
          </a:prstGeom>
          <a:no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2"/>
          <p:cNvSpPr/>
          <p:nvPr/>
        </p:nvSpPr>
        <p:spPr>
          <a:xfrm>
            <a:off x="5100328" y="2133752"/>
            <a:ext cx="238879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Características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o Estado del Objeto</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4811935" y="3003926"/>
            <a:ext cx="288393" cy="836343"/>
          </a:xfrm>
          <a:prstGeom prst="rightBrace">
            <a:avLst>
              <a:gd fmla="val 8333" name="adj1"/>
              <a:gd fmla="val 53093" name="adj2"/>
            </a:avLst>
          </a:prstGeom>
          <a:no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2"/>
          <p:cNvSpPr/>
          <p:nvPr/>
        </p:nvSpPr>
        <p:spPr>
          <a:xfrm>
            <a:off x="5100328" y="3091325"/>
            <a:ext cx="247882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Comportamiento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 o Verbos del Objeto</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7140031" y="1412019"/>
            <a:ext cx="1123950" cy="2463338"/>
          </a:xfrm>
          <a:prstGeom prst="rightBrace">
            <a:avLst>
              <a:gd fmla="val 8333" name="adj1"/>
              <a:gd fmla="val 53093" name="adj2"/>
            </a:avLst>
          </a:prstGeom>
          <a:noFill/>
          <a:ln cap="sq" cmpd="sng" w="158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8" name="Google Shape;188;p2"/>
          <p:cNvCxnSpPr/>
          <p:nvPr/>
        </p:nvCxnSpPr>
        <p:spPr>
          <a:xfrm flipH="1" rot="10800000">
            <a:off x="4117420" y="1412017"/>
            <a:ext cx="3078994" cy="14002"/>
          </a:xfrm>
          <a:prstGeom prst="straightConnector1">
            <a:avLst/>
          </a:prstGeom>
          <a:noFill/>
          <a:ln cap="flat" cmpd="sng" w="15875">
            <a:solidFill>
              <a:schemeClr val="accent4"/>
            </a:solidFill>
            <a:prstDash val="solid"/>
            <a:miter lim="800000"/>
            <a:headEnd len="sm" w="sm" type="none"/>
            <a:tailEnd len="sm" w="sm" type="none"/>
          </a:ln>
        </p:spPr>
      </p:cxnSp>
      <p:cxnSp>
        <p:nvCxnSpPr>
          <p:cNvPr id="189" name="Google Shape;189;p2"/>
          <p:cNvCxnSpPr/>
          <p:nvPr/>
        </p:nvCxnSpPr>
        <p:spPr>
          <a:xfrm flipH="1" rot="10800000">
            <a:off x="4057862" y="3875356"/>
            <a:ext cx="3078995" cy="14367"/>
          </a:xfrm>
          <a:prstGeom prst="straightConnector1">
            <a:avLst/>
          </a:prstGeom>
          <a:noFill/>
          <a:ln cap="flat" cmpd="sng" w="15875">
            <a:solidFill>
              <a:schemeClr val="accent4"/>
            </a:solidFill>
            <a:prstDash val="solid"/>
            <a:miter lim="800000"/>
            <a:headEnd len="sm" w="sm" type="none"/>
            <a:tailEnd len="sm" w="sm" type="none"/>
          </a:ln>
        </p:spPr>
      </p:cxnSp>
      <p:graphicFrame>
        <p:nvGraphicFramePr>
          <p:cNvPr id="190" name="Google Shape;190;p2"/>
          <p:cNvGraphicFramePr/>
          <p:nvPr/>
        </p:nvGraphicFramePr>
        <p:xfrm>
          <a:off x="393011" y="4124817"/>
          <a:ext cx="3000000" cy="3000000"/>
        </p:xfrm>
        <a:graphic>
          <a:graphicData uri="http://schemas.openxmlformats.org/drawingml/2006/table">
            <a:tbl>
              <a:tblPr>
                <a:noFill/>
                <a:tableStyleId>{54C88EAB-F732-464F-B279-9180D32D2F33}</a:tableStyleId>
              </a:tblPr>
              <a:tblGrid>
                <a:gridCol w="4366875"/>
              </a:tblGrid>
              <a:tr h="25905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91" name="Google Shape;191;p2"/>
          <p:cNvGraphicFramePr/>
          <p:nvPr/>
        </p:nvGraphicFramePr>
        <p:xfrm>
          <a:off x="416696" y="4140059"/>
          <a:ext cx="3000000" cy="3000000"/>
        </p:xfrm>
        <a:graphic>
          <a:graphicData uri="http://schemas.openxmlformats.org/drawingml/2006/table">
            <a:tbl>
              <a:tblPr>
                <a:noFill/>
                <a:tableStyleId>{54C88EAB-F732-464F-B279-9180D32D2F33}</a:tableStyleId>
              </a:tblPr>
              <a:tblGrid>
                <a:gridCol w="4343200"/>
              </a:tblGrid>
              <a:tr h="327650">
                <a:tc>
                  <a:txBody>
                    <a:bodyPr/>
                    <a:lstStyle/>
                    <a:p>
                      <a:pPr indent="0" lvl="0" marL="0" marR="0" rtl="0" algn="ctr">
                        <a:lnSpc>
                          <a:spcPct val="100000"/>
                        </a:lnSpc>
                        <a:spcBef>
                          <a:spcPts val="0"/>
                        </a:spcBef>
                        <a:spcAft>
                          <a:spcPts val="0"/>
                        </a:spcAft>
                        <a:buClr>
                          <a:srgbClr val="000000"/>
                        </a:buClr>
                        <a:buSzPts val="1800"/>
                        <a:buFont typeface="Arial"/>
                        <a:buNone/>
                      </a:pPr>
                      <a:r>
                        <a:rPr lang="es-AR" sz="1800" u="none" cap="none" strike="noStrike">
                          <a:solidFill>
                            <a:schemeClr val="lt1"/>
                          </a:solidFill>
                          <a:latin typeface="Arimo"/>
                          <a:ea typeface="Arimo"/>
                          <a:cs typeface="Arimo"/>
                          <a:sym typeface="Arimo"/>
                        </a:rPr>
                        <a:t>Clase </a:t>
                      </a:r>
                      <a:r>
                        <a:rPr b="1" lang="es-AR" sz="1800" u="none" cap="none" strike="noStrike">
                          <a:solidFill>
                            <a:schemeClr val="lt1"/>
                          </a:solidFill>
                          <a:latin typeface="Arimo"/>
                          <a:ea typeface="Arimo"/>
                          <a:cs typeface="Arimo"/>
                          <a:sym typeface="Arimo"/>
                        </a:rPr>
                        <a:t>Persona</a:t>
                      </a:r>
                      <a:endParaRPr b="1"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92" name="Google Shape;192;p2"/>
          <p:cNvGraphicFramePr/>
          <p:nvPr/>
        </p:nvGraphicFramePr>
        <p:xfrm>
          <a:off x="422120" y="4505562"/>
          <a:ext cx="3000000" cy="3000000"/>
        </p:xfrm>
        <a:graphic>
          <a:graphicData uri="http://schemas.openxmlformats.org/drawingml/2006/table">
            <a:tbl>
              <a:tblPr>
                <a:noFill/>
                <a:tableStyleId>{54C88EAB-F732-464F-B279-9180D32D2F33}</a:tableStyleId>
              </a:tblPr>
              <a:tblGrid>
                <a:gridCol w="647700"/>
              </a:tblGrid>
              <a:tr h="10534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Atributos</a:t>
                      </a:r>
                      <a:endParaRPr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93" name="Google Shape;193;p2"/>
          <p:cNvGraphicFramePr/>
          <p:nvPr/>
        </p:nvGraphicFramePr>
        <p:xfrm>
          <a:off x="410508" y="5588706"/>
          <a:ext cx="3000000" cy="3000000"/>
        </p:xfrm>
        <a:graphic>
          <a:graphicData uri="http://schemas.openxmlformats.org/drawingml/2006/table">
            <a:tbl>
              <a:tblPr>
                <a:noFill/>
                <a:tableStyleId>{54C88EAB-F732-464F-B279-9180D32D2F33}</a:tableStyleId>
              </a:tblPr>
              <a:tblGrid>
                <a:gridCol w="647700"/>
              </a:tblGrid>
              <a:tr h="11169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Métodos</a:t>
                      </a:r>
                      <a:endParaRPr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94" name="Google Shape;194;p2"/>
          <p:cNvGraphicFramePr/>
          <p:nvPr/>
        </p:nvGraphicFramePr>
        <p:xfrm>
          <a:off x="1063054" y="4517707"/>
          <a:ext cx="3000000" cy="3000000"/>
        </p:xfrm>
        <a:graphic>
          <a:graphicData uri="http://schemas.openxmlformats.org/drawingml/2006/table">
            <a:tbl>
              <a:tblPr>
                <a:noFill/>
                <a:tableStyleId>{54C88EAB-F732-464F-B279-9180D32D2F33}</a:tableStyleId>
              </a:tblPr>
              <a:tblGrid>
                <a:gridCol w="3688775"/>
              </a:tblGrid>
              <a:tr h="10035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 nombre</a:t>
                      </a:r>
                      <a:endParaRPr sz="1400" u="none" cap="none" strike="noStrike"/>
                    </a:p>
                    <a:p>
                      <a:pPr indent="0" lvl="0" marL="0" marR="0" rtl="0" algn="l">
                        <a:lnSpc>
                          <a:spcPct val="100000"/>
                        </a:lnSpc>
                        <a:spcBef>
                          <a:spcPts val="0"/>
                        </a:spcBef>
                        <a:spcAft>
                          <a:spcPts val="0"/>
                        </a:spcAft>
                        <a:buClr>
                          <a:schemeClr val="lt1"/>
                        </a:buClr>
                        <a:buSzPts val="1600"/>
                        <a:buFont typeface="Arimo"/>
                        <a:buNone/>
                      </a:pPr>
                      <a:r>
                        <a:rPr lang="es-AR" sz="1600" u="none" cap="none" strike="noStrike">
                          <a:solidFill>
                            <a:schemeClr val="lt1"/>
                          </a:solidFill>
                          <a:latin typeface="Arimo"/>
                          <a:ea typeface="Arimo"/>
                          <a:cs typeface="Arimo"/>
                          <a:sym typeface="Arimo"/>
                        </a:rPr>
                        <a:t>- edad</a:t>
                      </a:r>
                      <a:endParaRPr sz="1400" u="none" cap="none" strike="noStrike"/>
                    </a:p>
                    <a:p>
                      <a:pPr indent="0" lvl="0" marL="0" marR="0" rtl="0" algn="l">
                        <a:lnSpc>
                          <a:spcPct val="100000"/>
                        </a:lnSpc>
                        <a:spcBef>
                          <a:spcPts val="0"/>
                        </a:spcBef>
                        <a:spcAft>
                          <a:spcPts val="0"/>
                        </a:spcAft>
                        <a:buClr>
                          <a:schemeClr val="lt1"/>
                        </a:buClr>
                        <a:buSzPts val="1600"/>
                        <a:buFont typeface="Arimo"/>
                        <a:buNone/>
                      </a:pPr>
                      <a:r>
                        <a:rPr lang="es-AR" sz="1600" u="none" cap="none" strike="noStrike">
                          <a:solidFill>
                            <a:schemeClr val="lt1"/>
                          </a:solidFill>
                          <a:latin typeface="Arimo"/>
                          <a:ea typeface="Arimo"/>
                          <a:cs typeface="Arimo"/>
                          <a:sym typeface="Arimo"/>
                        </a:rPr>
                        <a:t>- altura</a:t>
                      </a:r>
                      <a:endParaRPr sz="1400" u="none" cap="none" strike="noStrike"/>
                    </a:p>
                    <a:p>
                      <a:pPr indent="0" lvl="0" marL="0" marR="0" rtl="0" algn="l">
                        <a:lnSpc>
                          <a:spcPct val="100000"/>
                        </a:lnSpc>
                        <a:spcBef>
                          <a:spcPts val="0"/>
                        </a:spcBef>
                        <a:spcAft>
                          <a:spcPts val="0"/>
                        </a:spcAft>
                        <a:buClr>
                          <a:schemeClr val="lt1"/>
                        </a:buClr>
                        <a:buSzPts val="1600"/>
                        <a:buFont typeface="Arimo"/>
                        <a:buNone/>
                      </a:pPr>
                      <a:r>
                        <a:rPr lang="es-AR" sz="1600" u="none" cap="none" strike="noStrike">
                          <a:solidFill>
                            <a:schemeClr val="lt1"/>
                          </a:solidFill>
                          <a:latin typeface="Arimo"/>
                          <a:ea typeface="Arimo"/>
                          <a:cs typeface="Arimo"/>
                          <a:sym typeface="Arimo"/>
                        </a:rPr>
                        <a:t>- ColorDePiel</a:t>
                      </a:r>
                      <a:endParaRPr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95" name="Google Shape;195;p2"/>
          <p:cNvGraphicFramePr/>
          <p:nvPr/>
        </p:nvGraphicFramePr>
        <p:xfrm>
          <a:off x="1053662" y="5587858"/>
          <a:ext cx="3000000" cy="3000000"/>
        </p:xfrm>
        <a:graphic>
          <a:graphicData uri="http://schemas.openxmlformats.org/drawingml/2006/table">
            <a:tbl>
              <a:tblPr>
                <a:noFill/>
                <a:tableStyleId>{54C88EAB-F732-464F-B279-9180D32D2F33}</a:tableStyleId>
              </a:tblPr>
              <a:tblGrid>
                <a:gridCol w="3713375"/>
              </a:tblGrid>
              <a:tr h="11272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 agregarNombre()</a:t>
                      </a:r>
                      <a:endParaRPr sz="1400" u="none" cap="none" strike="noStrike"/>
                    </a:p>
                    <a:p>
                      <a:pPr indent="0" lvl="0" marL="0" marR="0" rtl="0" algn="l">
                        <a:lnSpc>
                          <a:spcPct val="100000"/>
                        </a:lnSpc>
                        <a:spcBef>
                          <a:spcPts val="0"/>
                        </a:spcBef>
                        <a:spcAft>
                          <a:spcPts val="0"/>
                        </a:spcAft>
                        <a:buClr>
                          <a:schemeClr val="lt1"/>
                        </a:buClr>
                        <a:buSzPts val="1600"/>
                        <a:buFont typeface="Arimo"/>
                        <a:buNone/>
                      </a:pPr>
                      <a:r>
                        <a:rPr lang="es-AR" sz="1600" u="none" cap="none" strike="noStrike">
                          <a:solidFill>
                            <a:schemeClr val="lt1"/>
                          </a:solidFill>
                          <a:latin typeface="Arimo"/>
                          <a:ea typeface="Arimo"/>
                          <a:cs typeface="Arimo"/>
                          <a:sym typeface="Arimo"/>
                        </a:rPr>
                        <a:t>+ recuperarNombre()</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 cambiarColorPelo()</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 caminar()</a:t>
                      </a:r>
                      <a:endParaRPr sz="16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96" name="Google Shape;196;p2"/>
          <p:cNvSpPr/>
          <p:nvPr/>
        </p:nvSpPr>
        <p:spPr>
          <a:xfrm>
            <a:off x="4811935" y="4537326"/>
            <a:ext cx="288393" cy="1089479"/>
          </a:xfrm>
          <a:prstGeom prst="rightBrace">
            <a:avLst>
              <a:gd fmla="val 8333" name="adj1"/>
              <a:gd fmla="val 53093" name="adj2"/>
            </a:avLst>
          </a:prstGeom>
          <a:no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2"/>
          <p:cNvSpPr/>
          <p:nvPr/>
        </p:nvSpPr>
        <p:spPr>
          <a:xfrm>
            <a:off x="5100119" y="4753034"/>
            <a:ext cx="262012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Características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o Estado del Objeto</a:t>
            </a:r>
            <a:endParaRPr b="1" i="0" sz="2000" u="none" cap="none" strike="noStrike">
              <a:solidFill>
                <a:schemeClr val="accent4"/>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accent4"/>
              </a:solidFill>
              <a:latin typeface="Calibri"/>
              <a:ea typeface="Calibri"/>
              <a:cs typeface="Calibri"/>
              <a:sym typeface="Calibri"/>
            </a:endParaRPr>
          </a:p>
        </p:txBody>
      </p:sp>
      <p:sp>
        <p:nvSpPr>
          <p:cNvPr id="198" name="Google Shape;198;p2"/>
          <p:cNvSpPr/>
          <p:nvPr/>
        </p:nvSpPr>
        <p:spPr>
          <a:xfrm>
            <a:off x="4811935" y="5690668"/>
            <a:ext cx="288393" cy="906193"/>
          </a:xfrm>
          <a:prstGeom prst="rightBrace">
            <a:avLst>
              <a:gd fmla="val 8333" name="adj1"/>
              <a:gd fmla="val 53093" name="adj2"/>
            </a:avLst>
          </a:prstGeom>
          <a:no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2"/>
          <p:cNvSpPr/>
          <p:nvPr/>
        </p:nvSpPr>
        <p:spPr>
          <a:xfrm>
            <a:off x="5100119" y="5757867"/>
            <a:ext cx="250062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Comportamiento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 o Verbos del Objeto</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7140031" y="4075391"/>
            <a:ext cx="1123950" cy="2663362"/>
          </a:xfrm>
          <a:prstGeom prst="rightBrace">
            <a:avLst>
              <a:gd fmla="val 8333" name="adj1"/>
              <a:gd fmla="val 53093" name="adj2"/>
            </a:avLst>
          </a:prstGeom>
          <a:noFill/>
          <a:ln cap="sq" cmpd="sng" w="158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01" name="Google Shape;201;p2"/>
          <p:cNvCxnSpPr/>
          <p:nvPr/>
        </p:nvCxnSpPr>
        <p:spPr>
          <a:xfrm flipH="1" rot="10800000">
            <a:off x="4117420" y="4075389"/>
            <a:ext cx="3078994" cy="14002"/>
          </a:xfrm>
          <a:prstGeom prst="straightConnector1">
            <a:avLst/>
          </a:prstGeom>
          <a:noFill/>
          <a:ln cap="flat" cmpd="sng" w="15875">
            <a:solidFill>
              <a:schemeClr val="accent4"/>
            </a:solidFill>
            <a:prstDash val="solid"/>
            <a:miter lim="800000"/>
            <a:headEnd len="sm" w="sm" type="none"/>
            <a:tailEnd len="sm" w="sm" type="none"/>
          </a:ln>
        </p:spPr>
      </p:cxnSp>
      <p:cxnSp>
        <p:nvCxnSpPr>
          <p:cNvPr id="202" name="Google Shape;202;p2"/>
          <p:cNvCxnSpPr/>
          <p:nvPr/>
        </p:nvCxnSpPr>
        <p:spPr>
          <a:xfrm flipH="1" rot="10800000">
            <a:off x="4057862" y="6738753"/>
            <a:ext cx="3078995" cy="14367"/>
          </a:xfrm>
          <a:prstGeom prst="straightConnector1">
            <a:avLst/>
          </a:prstGeom>
          <a:noFill/>
          <a:ln cap="flat" cmpd="sng" w="15875">
            <a:solidFill>
              <a:schemeClr val="accent4"/>
            </a:solidFill>
            <a:prstDash val="solid"/>
            <a:miter lim="800000"/>
            <a:headEnd len="sm" w="sm" type="none"/>
            <a:tailEnd len="sm" w="sm" type="none"/>
          </a:ln>
        </p:spPr>
      </p:cxnSp>
      <p:pic>
        <p:nvPicPr>
          <p:cNvPr id="203" name="Google Shape;203;p2"/>
          <p:cNvPicPr preferRelativeResize="0"/>
          <p:nvPr/>
        </p:nvPicPr>
        <p:blipFill rotWithShape="1">
          <a:blip r:embed="rId4">
            <a:alphaModFix/>
          </a:blip>
          <a:srcRect b="6533" l="27976" r="30606" t="19182"/>
          <a:stretch/>
        </p:blipFill>
        <p:spPr>
          <a:xfrm>
            <a:off x="8506265" y="3799211"/>
            <a:ext cx="2873600" cy="2916172"/>
          </a:xfrm>
          <a:prstGeom prst="rect">
            <a:avLst/>
          </a:prstGeom>
          <a:noFill/>
          <a:ln>
            <a:noFill/>
          </a:ln>
        </p:spPr>
      </p:pic>
      <p:sp>
        <p:nvSpPr>
          <p:cNvPr id="204" name="Google Shape;204;p2"/>
          <p:cNvSpPr/>
          <p:nvPr/>
        </p:nvSpPr>
        <p:spPr>
          <a:xfrm>
            <a:off x="8392325" y="3472737"/>
            <a:ext cx="310149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Molde o Plantilla de Persona</a:t>
            </a:r>
            <a:endParaRPr b="1" i="0" sz="1800" u="none" cap="none" strike="noStrike">
              <a:solidFill>
                <a:schemeClr val="lt2"/>
              </a:solidFill>
              <a:latin typeface="Calibri"/>
              <a:ea typeface="Calibri"/>
              <a:cs typeface="Calibri"/>
              <a:sym typeface="Calibri"/>
            </a:endParaRPr>
          </a:p>
        </p:txBody>
      </p:sp>
      <p:sp>
        <p:nvSpPr>
          <p:cNvPr id="205" name="Google Shape;205;p2"/>
          <p:cNvSpPr/>
          <p:nvPr/>
        </p:nvSpPr>
        <p:spPr>
          <a:xfrm>
            <a:off x="8376697" y="3472737"/>
            <a:ext cx="3117118" cy="3280383"/>
          </a:xfrm>
          <a:prstGeom prst="rect">
            <a:avLst/>
          </a:prstGeom>
          <a:noFill/>
          <a:ln cap="flat" cmpd="sng" w="190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2"/>
          <p:cNvSpPr/>
          <p:nvPr/>
        </p:nvSpPr>
        <p:spPr>
          <a:xfrm>
            <a:off x="8372470" y="1714500"/>
            <a:ext cx="3712850" cy="1468265"/>
          </a:xfrm>
          <a:prstGeom prst="rect">
            <a:avLst/>
          </a:prstGeom>
          <a:noFill/>
          <a:ln cap="flat" cmpd="sng" w="190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5959"/>
        </a:solidFill>
      </p:bgPr>
    </p:bg>
    <p:spTree>
      <p:nvGrpSpPr>
        <p:cNvPr id="210" name="Shape 210"/>
        <p:cNvGrpSpPr/>
        <p:nvPr/>
      </p:nvGrpSpPr>
      <p:grpSpPr>
        <a:xfrm>
          <a:off x="0" y="0"/>
          <a:ext cx="0" cy="0"/>
          <a:chOff x="0" y="0"/>
          <a:chExt cx="0" cy="0"/>
        </a:xfrm>
      </p:grpSpPr>
      <p:pic>
        <p:nvPicPr>
          <p:cNvPr id="211" name="Google Shape;211;p3"/>
          <p:cNvPicPr preferRelativeResize="0"/>
          <p:nvPr/>
        </p:nvPicPr>
        <p:blipFill rotWithShape="1">
          <a:blip r:embed="rId3">
            <a:alphaModFix/>
          </a:blip>
          <a:srcRect b="0" l="0" r="0" t="0"/>
          <a:stretch/>
        </p:blipFill>
        <p:spPr>
          <a:xfrm>
            <a:off x="39019" y="0"/>
            <a:ext cx="12192000" cy="6858000"/>
          </a:xfrm>
          <a:prstGeom prst="rect">
            <a:avLst/>
          </a:prstGeom>
          <a:noFill/>
          <a:ln>
            <a:noFill/>
          </a:ln>
        </p:spPr>
      </p:pic>
      <p:pic>
        <p:nvPicPr>
          <p:cNvPr id="212" name="Google Shape;212;p3"/>
          <p:cNvPicPr preferRelativeResize="0"/>
          <p:nvPr/>
        </p:nvPicPr>
        <p:blipFill rotWithShape="1">
          <a:blip r:embed="rId4">
            <a:alphaModFix/>
          </a:blip>
          <a:srcRect b="0" l="0" r="0" t="0"/>
          <a:stretch/>
        </p:blipFill>
        <p:spPr>
          <a:xfrm>
            <a:off x="5679362" y="1020592"/>
            <a:ext cx="4179557" cy="5498516"/>
          </a:xfrm>
          <a:prstGeom prst="rect">
            <a:avLst/>
          </a:prstGeom>
          <a:noFill/>
          <a:ln>
            <a:noFill/>
          </a:ln>
        </p:spPr>
      </p:pic>
      <p:graphicFrame>
        <p:nvGraphicFramePr>
          <p:cNvPr id="213" name="Google Shape;213;p3"/>
          <p:cNvGraphicFramePr/>
          <p:nvPr/>
        </p:nvGraphicFramePr>
        <p:xfrm>
          <a:off x="1279844" y="873192"/>
          <a:ext cx="3000000" cy="3000000"/>
        </p:xfrm>
        <a:graphic>
          <a:graphicData uri="http://schemas.openxmlformats.org/drawingml/2006/table">
            <a:tbl>
              <a:tblPr>
                <a:noFill/>
                <a:tableStyleId>{54C88EAB-F732-464F-B279-9180D32D2F33}</a:tableStyleId>
              </a:tblPr>
              <a:tblGrid>
                <a:gridCol w="1876425"/>
              </a:tblGrid>
              <a:tr h="310900">
                <a:tc>
                  <a:txBody>
                    <a:bodyPr/>
                    <a:lstStyle/>
                    <a:p>
                      <a:pPr indent="0" lvl="0" marL="0" marR="0" rtl="0" algn="ctr">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Arimo"/>
                          <a:ea typeface="Arimo"/>
                          <a:cs typeface="Arimo"/>
                          <a:sym typeface="Arimo"/>
                        </a:rPr>
                        <a:t>Clase</a:t>
                      </a:r>
                      <a:r>
                        <a:rPr lang="es-AR" sz="1800" u="none" cap="none" strike="noStrike">
                          <a:solidFill>
                            <a:schemeClr val="lt1"/>
                          </a:solidFill>
                          <a:latin typeface="Arimo"/>
                          <a:ea typeface="Arimo"/>
                          <a:cs typeface="Arimo"/>
                          <a:sym typeface="Arimo"/>
                        </a:rPr>
                        <a:t> </a:t>
                      </a:r>
                      <a:r>
                        <a:rPr b="1" lang="es-AR" sz="1800" u="none" cap="none" strike="noStrike">
                          <a:solidFill>
                            <a:schemeClr val="lt1"/>
                          </a:solidFill>
                          <a:latin typeface="Arimo"/>
                          <a:ea typeface="Arimo"/>
                          <a:cs typeface="Arimo"/>
                          <a:sym typeface="Arimo"/>
                        </a:rPr>
                        <a:t>Persona</a:t>
                      </a:r>
                      <a:endParaRPr b="1"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14" name="Google Shape;214;p3"/>
          <p:cNvGraphicFramePr/>
          <p:nvPr/>
        </p:nvGraphicFramePr>
        <p:xfrm>
          <a:off x="1279844" y="1247785"/>
          <a:ext cx="3000000" cy="3000000"/>
        </p:xfrm>
        <a:graphic>
          <a:graphicData uri="http://schemas.openxmlformats.org/drawingml/2006/table">
            <a:tbl>
              <a:tblPr>
                <a:noFill/>
                <a:tableStyleId>{54C88EAB-F732-464F-B279-9180D32D2F33}</a:tableStyleId>
              </a:tblPr>
              <a:tblGrid>
                <a:gridCol w="433900"/>
              </a:tblGrid>
              <a:tr h="2421750">
                <a:tc>
                  <a:txBody>
                    <a:bodyPr/>
                    <a:lstStyle/>
                    <a:p>
                      <a:pPr indent="0" lvl="0" marL="0" marR="0" rtl="0" algn="ctr">
                        <a:lnSpc>
                          <a:spcPct val="100000"/>
                        </a:lnSpc>
                        <a:spcBef>
                          <a:spcPts val="0"/>
                        </a:spcBef>
                        <a:spcAft>
                          <a:spcPts val="0"/>
                        </a:spcAft>
                        <a:buClr>
                          <a:srgbClr val="000000"/>
                        </a:buClr>
                        <a:buSzPts val="1800"/>
                        <a:buFont typeface="Arial"/>
                        <a:buNone/>
                      </a:pPr>
                      <a:r>
                        <a:rPr lang="es-AR" sz="1800" u="none" cap="none" strike="noStrike">
                          <a:solidFill>
                            <a:schemeClr val="lt1"/>
                          </a:solidFill>
                          <a:latin typeface="Arimo"/>
                          <a:ea typeface="Arimo"/>
                          <a:cs typeface="Arimo"/>
                          <a:sym typeface="Arimo"/>
                        </a:rPr>
                        <a:t>Atributos</a:t>
                      </a:r>
                      <a:endParaRPr sz="1800" u="none" cap="none" strike="noStrike">
                        <a:solidFill>
                          <a:schemeClr val="lt1"/>
                        </a:solidFill>
                        <a:latin typeface="Arimo"/>
                        <a:ea typeface="Arimo"/>
                        <a:cs typeface="Arimo"/>
                        <a:sym typeface="Arimo"/>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15" name="Google Shape;215;p3"/>
          <p:cNvGraphicFramePr/>
          <p:nvPr/>
        </p:nvGraphicFramePr>
        <p:xfrm>
          <a:off x="1725285" y="1246297"/>
          <a:ext cx="3000000" cy="3000000"/>
        </p:xfrm>
        <a:graphic>
          <a:graphicData uri="http://schemas.openxmlformats.org/drawingml/2006/table">
            <a:tbl>
              <a:tblPr>
                <a:noFill/>
                <a:tableStyleId>{54C88EAB-F732-464F-B279-9180D32D2F33}</a:tableStyleId>
              </a:tblPr>
              <a:tblGrid>
                <a:gridCol w="1435750"/>
              </a:tblGrid>
              <a:tr h="3508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nombre</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16" name="Google Shape;216;p3"/>
          <p:cNvGraphicFramePr/>
          <p:nvPr/>
        </p:nvGraphicFramePr>
        <p:xfrm>
          <a:off x="1714874" y="1596814"/>
          <a:ext cx="3000000" cy="3000000"/>
        </p:xfrm>
        <a:graphic>
          <a:graphicData uri="http://schemas.openxmlformats.org/drawingml/2006/table">
            <a:tbl>
              <a:tblPr>
                <a:noFill/>
                <a:tableStyleId>{54C88EAB-F732-464F-B279-9180D32D2F33}</a:tableStyleId>
              </a:tblPr>
              <a:tblGrid>
                <a:gridCol w="1446150"/>
              </a:tblGrid>
              <a:tr h="3443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edad</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17" name="Google Shape;217;p3"/>
          <p:cNvGraphicFramePr/>
          <p:nvPr/>
        </p:nvGraphicFramePr>
        <p:xfrm>
          <a:off x="1724397" y="1945148"/>
          <a:ext cx="3000000" cy="3000000"/>
        </p:xfrm>
        <a:graphic>
          <a:graphicData uri="http://schemas.openxmlformats.org/drawingml/2006/table">
            <a:tbl>
              <a:tblPr>
                <a:noFill/>
                <a:tableStyleId>{54C88EAB-F732-464F-B279-9180D32D2F33}</a:tableStyleId>
              </a:tblPr>
              <a:tblGrid>
                <a:gridCol w="1430275"/>
              </a:tblGrid>
              <a:tr h="2972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colorRemera</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18" name="Google Shape;218;p3"/>
          <p:cNvGraphicFramePr/>
          <p:nvPr/>
        </p:nvGraphicFramePr>
        <p:xfrm>
          <a:off x="1719636" y="2286233"/>
          <a:ext cx="3000000" cy="3000000"/>
        </p:xfrm>
        <a:graphic>
          <a:graphicData uri="http://schemas.openxmlformats.org/drawingml/2006/table">
            <a:tbl>
              <a:tblPr>
                <a:noFill/>
                <a:tableStyleId>{54C88EAB-F732-464F-B279-9180D32D2F33}</a:tableStyleId>
              </a:tblPr>
              <a:tblGrid>
                <a:gridCol w="1428700"/>
              </a:tblGrid>
              <a:tr h="309400">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colorPantalon</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19" name="Google Shape;219;p3"/>
          <p:cNvGraphicFramePr/>
          <p:nvPr/>
        </p:nvGraphicFramePr>
        <p:xfrm>
          <a:off x="1717367" y="2626322"/>
          <a:ext cx="3000000" cy="3000000"/>
        </p:xfrm>
        <a:graphic>
          <a:graphicData uri="http://schemas.openxmlformats.org/drawingml/2006/table">
            <a:tbl>
              <a:tblPr>
                <a:noFill/>
                <a:tableStyleId>{54C88EAB-F732-464F-B279-9180D32D2F33}</a:tableStyleId>
              </a:tblPr>
              <a:tblGrid>
                <a:gridCol w="1424625"/>
              </a:tblGrid>
              <a:tr h="23552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colorBotines</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20" name="Google Shape;220;p3"/>
          <p:cNvGraphicFramePr/>
          <p:nvPr/>
        </p:nvGraphicFramePr>
        <p:xfrm>
          <a:off x="1722790" y="2968017"/>
          <a:ext cx="3000000" cy="3000000"/>
        </p:xfrm>
        <a:graphic>
          <a:graphicData uri="http://schemas.openxmlformats.org/drawingml/2006/table">
            <a:tbl>
              <a:tblPr>
                <a:noFill/>
                <a:tableStyleId>{54C88EAB-F732-464F-B279-9180D32D2F33}</a:tableStyleId>
              </a:tblPr>
              <a:tblGrid>
                <a:gridCol w="1419200"/>
              </a:tblGrid>
              <a:tr h="3156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colorPelo</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21" name="Google Shape;221;p3"/>
          <p:cNvGraphicFramePr/>
          <p:nvPr/>
        </p:nvGraphicFramePr>
        <p:xfrm>
          <a:off x="1712605" y="3314944"/>
          <a:ext cx="3000000" cy="3000000"/>
        </p:xfrm>
        <a:graphic>
          <a:graphicData uri="http://schemas.openxmlformats.org/drawingml/2006/table">
            <a:tbl>
              <a:tblPr>
                <a:noFill/>
                <a:tableStyleId>{54C88EAB-F732-464F-B279-9180D32D2F33}</a:tableStyleId>
              </a:tblPr>
              <a:tblGrid>
                <a:gridCol w="1429375"/>
              </a:tblGrid>
              <a:tr h="351575">
                <a:tc>
                  <a:txBody>
                    <a:bodyPr/>
                    <a:lstStyle/>
                    <a:p>
                      <a:pPr indent="0" lvl="0" marL="0" marR="0" rtl="0" algn="l">
                        <a:lnSpc>
                          <a:spcPct val="100000"/>
                        </a:lnSpc>
                        <a:spcBef>
                          <a:spcPts val="0"/>
                        </a:spcBef>
                        <a:spcAft>
                          <a:spcPts val="0"/>
                        </a:spcAft>
                        <a:buClr>
                          <a:srgbClr val="000000"/>
                        </a:buClr>
                        <a:buSzPts val="1600"/>
                        <a:buFont typeface="Arial"/>
                        <a:buNone/>
                      </a:pPr>
                      <a:r>
                        <a:rPr lang="es-AR" sz="1600" u="none" cap="none" strike="noStrike">
                          <a:solidFill>
                            <a:schemeClr val="lt1"/>
                          </a:solidFill>
                          <a:latin typeface="Calibri"/>
                          <a:ea typeface="Calibri"/>
                          <a:cs typeface="Calibri"/>
                          <a:sym typeface="Calibri"/>
                        </a:rPr>
                        <a:t>colorPiel</a:t>
                      </a:r>
                      <a:endParaRPr sz="1600" u="none" cap="none" strike="noStrike">
                        <a:solidFill>
                          <a:schemeClr val="lt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pic>
        <p:nvPicPr>
          <p:cNvPr id="222" name="Google Shape;222;p3"/>
          <p:cNvPicPr preferRelativeResize="0"/>
          <p:nvPr/>
        </p:nvPicPr>
        <p:blipFill rotWithShape="1">
          <a:blip r:embed="rId5">
            <a:alphaModFix/>
          </a:blip>
          <a:srcRect b="6533" l="27976" r="30606" t="19182"/>
          <a:stretch/>
        </p:blipFill>
        <p:spPr>
          <a:xfrm>
            <a:off x="990792" y="4101778"/>
            <a:ext cx="2524056" cy="2561450"/>
          </a:xfrm>
          <a:prstGeom prst="rect">
            <a:avLst/>
          </a:prstGeom>
          <a:noFill/>
          <a:ln>
            <a:noFill/>
          </a:ln>
        </p:spPr>
      </p:pic>
      <p:sp>
        <p:nvSpPr>
          <p:cNvPr id="223" name="Google Shape;223;p3"/>
          <p:cNvSpPr/>
          <p:nvPr/>
        </p:nvSpPr>
        <p:spPr>
          <a:xfrm>
            <a:off x="990791" y="3811493"/>
            <a:ext cx="2524057" cy="2881086"/>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p3"/>
          <p:cNvSpPr/>
          <p:nvPr/>
        </p:nvSpPr>
        <p:spPr>
          <a:xfrm>
            <a:off x="936724" y="3771970"/>
            <a:ext cx="251011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Clase Molde o Plantilla</a:t>
            </a:r>
            <a:endParaRPr b="1" i="0" sz="1800" u="none" cap="none" strike="noStrike">
              <a:solidFill>
                <a:schemeClr val="lt2"/>
              </a:solidFill>
              <a:latin typeface="Calibri"/>
              <a:ea typeface="Calibri"/>
              <a:cs typeface="Calibri"/>
              <a:sym typeface="Calibri"/>
            </a:endParaRPr>
          </a:p>
        </p:txBody>
      </p:sp>
      <p:sp>
        <p:nvSpPr>
          <p:cNvPr id="225" name="Google Shape;225;p3"/>
          <p:cNvSpPr/>
          <p:nvPr/>
        </p:nvSpPr>
        <p:spPr>
          <a:xfrm flipH="1">
            <a:off x="746906" y="1378654"/>
            <a:ext cx="379635" cy="2177346"/>
          </a:xfrm>
          <a:prstGeom prst="rightBrace">
            <a:avLst>
              <a:gd fmla="val 8333" name="adj1"/>
              <a:gd fmla="val 53093" name="adj2"/>
            </a:avLst>
          </a:prstGeom>
          <a:no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3"/>
          <p:cNvSpPr/>
          <p:nvPr/>
        </p:nvSpPr>
        <p:spPr>
          <a:xfrm rot="-5400000">
            <a:off x="-981173" y="2228557"/>
            <a:ext cx="274827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Variables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Primitivas u Objetos</a:t>
            </a:r>
            <a:endParaRPr b="1" i="0" sz="2000" u="none" cap="none" strike="noStrike">
              <a:solidFill>
                <a:schemeClr val="accent4"/>
              </a:solidFill>
              <a:latin typeface="Calibri"/>
              <a:ea typeface="Calibri"/>
              <a:cs typeface="Calibri"/>
              <a:sym typeface="Calibri"/>
            </a:endParaRPr>
          </a:p>
        </p:txBody>
      </p:sp>
      <p:sp>
        <p:nvSpPr>
          <p:cNvPr id="227" name="Google Shape;227;p3"/>
          <p:cNvSpPr/>
          <p:nvPr/>
        </p:nvSpPr>
        <p:spPr>
          <a:xfrm>
            <a:off x="5129874" y="-6768"/>
            <a:ext cx="6621428"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s-AR" sz="4400" u="none" cap="none" strike="noStrike">
                <a:solidFill>
                  <a:srgbClr val="DBDBDB"/>
                </a:solidFill>
                <a:latin typeface="Calibri"/>
                <a:ea typeface="Calibri"/>
                <a:cs typeface="Calibri"/>
                <a:sym typeface="Calibri"/>
              </a:rPr>
              <a:t>¿Cómo se define una clase?</a:t>
            </a:r>
            <a:endParaRPr b="1" i="0" sz="4400" u="none" cap="none" strike="noStrike">
              <a:solidFill>
                <a:srgbClr val="DBDBDB"/>
              </a:solidFill>
              <a:latin typeface="Calibri"/>
              <a:ea typeface="Calibri"/>
              <a:cs typeface="Calibri"/>
              <a:sym typeface="Calibri"/>
            </a:endParaRPr>
          </a:p>
        </p:txBody>
      </p:sp>
      <p:sp>
        <p:nvSpPr>
          <p:cNvPr id="228" name="Google Shape;228;p3"/>
          <p:cNvSpPr/>
          <p:nvPr/>
        </p:nvSpPr>
        <p:spPr>
          <a:xfrm flipH="1">
            <a:off x="5362625" y="1410253"/>
            <a:ext cx="702800" cy="697796"/>
          </a:xfrm>
          <a:prstGeom prst="rightBrace">
            <a:avLst>
              <a:gd fmla="val 8333" name="adj1"/>
              <a:gd fmla="val 53093" name="adj2"/>
            </a:avLst>
          </a:prstGeom>
          <a:no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3"/>
          <p:cNvSpPr/>
          <p:nvPr/>
        </p:nvSpPr>
        <p:spPr>
          <a:xfrm>
            <a:off x="3858693" y="1020592"/>
            <a:ext cx="1659055" cy="16312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Variables tipo de datos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Primitivos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u de Objeto de la Clase</a:t>
            </a:r>
            <a:endParaRPr b="1" i="0" sz="2000" u="none" cap="none" strike="noStrike">
              <a:solidFill>
                <a:schemeClr val="accent4"/>
              </a:solidFill>
              <a:latin typeface="Calibri"/>
              <a:ea typeface="Calibri"/>
              <a:cs typeface="Calibri"/>
              <a:sym typeface="Calibri"/>
            </a:endParaRPr>
          </a:p>
        </p:txBody>
      </p:sp>
      <p:sp>
        <p:nvSpPr>
          <p:cNvPr id="230" name="Google Shape;230;p3"/>
          <p:cNvSpPr/>
          <p:nvPr/>
        </p:nvSpPr>
        <p:spPr>
          <a:xfrm flipH="1">
            <a:off x="5459473" y="2262439"/>
            <a:ext cx="637464" cy="4098548"/>
          </a:xfrm>
          <a:prstGeom prst="rightBrace">
            <a:avLst>
              <a:gd fmla="val 8333" name="adj1"/>
              <a:gd fmla="val 53093" name="adj2"/>
            </a:avLst>
          </a:prstGeom>
          <a:no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231" name="Google Shape;231;p3"/>
          <p:cNvSpPr/>
          <p:nvPr/>
        </p:nvSpPr>
        <p:spPr>
          <a:xfrm>
            <a:off x="3858693" y="3711904"/>
            <a:ext cx="1645964"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Métodos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de acceso a los Atributos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Interno de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Clase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 </a:t>
            </a:r>
            <a:endParaRPr b="1" i="0" sz="2000" u="none" cap="none" strike="noStrike">
              <a:solidFill>
                <a:schemeClr val="accent4"/>
              </a:solidFill>
              <a:latin typeface="Calibri"/>
              <a:ea typeface="Calibri"/>
              <a:cs typeface="Calibri"/>
              <a:sym typeface="Calibri"/>
            </a:endParaRPr>
          </a:p>
        </p:txBody>
      </p:sp>
      <p:sp>
        <p:nvSpPr>
          <p:cNvPr id="232" name="Google Shape;232;p3"/>
          <p:cNvSpPr/>
          <p:nvPr/>
        </p:nvSpPr>
        <p:spPr>
          <a:xfrm>
            <a:off x="9400186" y="1228929"/>
            <a:ext cx="822312" cy="5276177"/>
          </a:xfrm>
          <a:prstGeom prst="rightBrace">
            <a:avLst>
              <a:gd fmla="val 8333" name="adj1"/>
              <a:gd fmla="val 53093" name="adj2"/>
            </a:avLst>
          </a:prstGeom>
          <a:no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233" name="Google Shape;233;p3"/>
          <p:cNvSpPr/>
          <p:nvPr/>
        </p:nvSpPr>
        <p:spPr>
          <a:xfrm>
            <a:off x="10043799" y="3061133"/>
            <a:ext cx="1659055"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Definición Clase Persona en código</a:t>
            </a:r>
            <a:endParaRPr b="1" i="0" sz="2000" u="none" cap="none" strike="noStrike">
              <a:solidFill>
                <a:schemeClr val="accent4"/>
              </a:solidFill>
              <a:latin typeface="Calibri"/>
              <a:ea typeface="Calibri"/>
              <a:cs typeface="Calibri"/>
              <a:sym typeface="Calibri"/>
            </a:endParaRPr>
          </a:p>
        </p:txBody>
      </p:sp>
      <p:cxnSp>
        <p:nvCxnSpPr>
          <p:cNvPr id="234" name="Google Shape;234;p3"/>
          <p:cNvCxnSpPr/>
          <p:nvPr/>
        </p:nvCxnSpPr>
        <p:spPr>
          <a:xfrm flipH="1" rot="10800000">
            <a:off x="5977015" y="1241862"/>
            <a:ext cx="3460096" cy="14002"/>
          </a:xfrm>
          <a:prstGeom prst="straightConnector1">
            <a:avLst/>
          </a:prstGeom>
          <a:noFill/>
          <a:ln cap="flat" cmpd="sng" w="15875">
            <a:solidFill>
              <a:schemeClr val="accent4"/>
            </a:solidFill>
            <a:prstDash val="solid"/>
            <a:miter lim="800000"/>
            <a:headEnd len="sm" w="sm" type="none"/>
            <a:tailEnd len="sm" w="sm" type="none"/>
          </a:ln>
        </p:spPr>
      </p:cxnSp>
      <p:cxnSp>
        <p:nvCxnSpPr>
          <p:cNvPr id="235" name="Google Shape;235;p3"/>
          <p:cNvCxnSpPr/>
          <p:nvPr/>
        </p:nvCxnSpPr>
        <p:spPr>
          <a:xfrm flipH="1" rot="10800000">
            <a:off x="6065425" y="6505106"/>
            <a:ext cx="3460096" cy="14002"/>
          </a:xfrm>
          <a:prstGeom prst="straightConnector1">
            <a:avLst/>
          </a:prstGeom>
          <a:noFill/>
          <a:ln cap="flat" cmpd="sng" w="15875">
            <a:solidFill>
              <a:schemeClr val="accent4"/>
            </a:solidFill>
            <a:prstDash val="solid"/>
            <a:miter lim="800000"/>
            <a:headEnd len="sm" w="sm" type="none"/>
            <a:tailEnd len="sm" w="sm" type="none"/>
          </a:ln>
        </p:spPr>
      </p:cxnSp>
      <p:sp>
        <p:nvSpPr>
          <p:cNvPr id="236" name="Google Shape;236;p3"/>
          <p:cNvSpPr/>
          <p:nvPr/>
        </p:nvSpPr>
        <p:spPr>
          <a:xfrm>
            <a:off x="9927369" y="1359041"/>
            <a:ext cx="1775485"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Variables</a:t>
            </a:r>
            <a:endParaRPr b="1" i="0" sz="2000" u="none" cap="none" strike="noStrike">
              <a:solidFill>
                <a:schemeClr val="accent4"/>
              </a:solidFill>
              <a:latin typeface="Calibri"/>
              <a:ea typeface="Calibri"/>
              <a:cs typeface="Calibri"/>
              <a:sym typeface="Calibri"/>
            </a:endParaRPr>
          </a:p>
        </p:txBody>
      </p:sp>
      <p:sp>
        <p:nvSpPr>
          <p:cNvPr id="237" name="Google Shape;237;p3"/>
          <p:cNvSpPr/>
          <p:nvPr/>
        </p:nvSpPr>
        <p:spPr>
          <a:xfrm>
            <a:off x="9889487" y="2419308"/>
            <a:ext cx="1775485"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Propiedades</a:t>
            </a:r>
            <a:endParaRPr b="1" i="0" sz="2000" u="none" cap="none" strike="noStrike">
              <a:solidFill>
                <a:schemeClr val="accent4"/>
              </a:solidFill>
              <a:latin typeface="Calibri"/>
              <a:ea typeface="Calibri"/>
              <a:cs typeface="Calibri"/>
              <a:sym typeface="Calibri"/>
            </a:endParaRPr>
          </a:p>
        </p:txBody>
      </p:sp>
      <p:sp>
        <p:nvSpPr>
          <p:cNvPr id="238" name="Google Shape;238;p3"/>
          <p:cNvSpPr/>
          <p:nvPr/>
        </p:nvSpPr>
        <p:spPr>
          <a:xfrm>
            <a:off x="9889487" y="5650896"/>
            <a:ext cx="1775485"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Métodos</a:t>
            </a:r>
            <a:endParaRPr b="1" i="0" sz="2000" u="none" cap="none" strike="noStrike">
              <a:solidFill>
                <a:schemeClr val="accent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242" name="Shape 242"/>
        <p:cNvGrpSpPr/>
        <p:nvPr/>
      </p:nvGrpSpPr>
      <p:grpSpPr>
        <a:xfrm>
          <a:off x="0" y="0"/>
          <a:ext cx="0" cy="0"/>
          <a:chOff x="0" y="0"/>
          <a:chExt cx="0" cy="0"/>
        </a:xfrm>
      </p:grpSpPr>
      <p:pic>
        <p:nvPicPr>
          <p:cNvPr id="243" name="Google Shape;243;p4"/>
          <p:cNvPicPr preferRelativeResize="0"/>
          <p:nvPr/>
        </p:nvPicPr>
        <p:blipFill rotWithShape="1">
          <a:blip r:embed="rId3">
            <a:alphaModFix/>
          </a:blip>
          <a:srcRect b="0" l="0" r="0" t="0"/>
          <a:stretch/>
        </p:blipFill>
        <p:spPr>
          <a:xfrm>
            <a:off x="87887" y="-66540"/>
            <a:ext cx="12192000" cy="6858000"/>
          </a:xfrm>
          <a:prstGeom prst="rect">
            <a:avLst/>
          </a:prstGeom>
          <a:noFill/>
          <a:ln>
            <a:noFill/>
          </a:ln>
        </p:spPr>
      </p:pic>
      <p:sp>
        <p:nvSpPr>
          <p:cNvPr id="244" name="Google Shape;244;p4"/>
          <p:cNvSpPr/>
          <p:nvPr/>
        </p:nvSpPr>
        <p:spPr>
          <a:xfrm>
            <a:off x="324507" y="4590966"/>
            <a:ext cx="1775485"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Variables</a:t>
            </a:r>
            <a:endParaRPr b="1" i="0" sz="2000" u="none" cap="none" strike="noStrike">
              <a:solidFill>
                <a:schemeClr val="accent4"/>
              </a:solidFill>
              <a:latin typeface="Calibri"/>
              <a:ea typeface="Calibri"/>
              <a:cs typeface="Calibri"/>
              <a:sym typeface="Calibri"/>
            </a:endParaRPr>
          </a:p>
        </p:txBody>
      </p:sp>
      <p:sp>
        <p:nvSpPr>
          <p:cNvPr id="245" name="Google Shape;245;p4"/>
          <p:cNvSpPr/>
          <p:nvPr/>
        </p:nvSpPr>
        <p:spPr>
          <a:xfrm>
            <a:off x="3157392" y="4991076"/>
            <a:ext cx="2169569" cy="1261884"/>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rgbClr val="00B0F0"/>
                </a:solidFill>
                <a:latin typeface="Calibri"/>
                <a:ea typeface="Calibri"/>
                <a:cs typeface="Calibri"/>
                <a:sym typeface="Calibri"/>
              </a:rPr>
              <a:t>Se le llama </a:t>
            </a:r>
            <a:r>
              <a:rPr b="1" i="0" lang="es-AR" sz="2800" u="none" cap="none" strike="noStrike">
                <a:solidFill>
                  <a:srgbClr val="00B0F0"/>
                </a:solidFill>
                <a:latin typeface="Calibri"/>
                <a:ea typeface="Calibri"/>
                <a:cs typeface="Calibri"/>
                <a:sym typeface="Calibri"/>
              </a:rPr>
              <a:t>Propiedades del objeto</a:t>
            </a:r>
            <a:endParaRPr b="1" i="0" sz="2800" u="none" cap="none" strike="noStrike">
              <a:solidFill>
                <a:srgbClr val="00B0F0"/>
              </a:solidFill>
              <a:latin typeface="Calibri"/>
              <a:ea typeface="Calibri"/>
              <a:cs typeface="Calibri"/>
              <a:sym typeface="Calibri"/>
            </a:endParaRPr>
          </a:p>
        </p:txBody>
      </p:sp>
      <p:sp>
        <p:nvSpPr>
          <p:cNvPr id="246" name="Google Shape;246;p4"/>
          <p:cNvSpPr/>
          <p:nvPr/>
        </p:nvSpPr>
        <p:spPr>
          <a:xfrm>
            <a:off x="324507" y="5391186"/>
            <a:ext cx="1775485" cy="1015663"/>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Métodos de acceso a las variables</a:t>
            </a:r>
            <a:endParaRPr b="1" i="0" sz="2000" u="none" cap="none" strike="noStrike">
              <a:solidFill>
                <a:schemeClr val="accent4"/>
              </a:solidFill>
              <a:latin typeface="Calibri"/>
              <a:ea typeface="Calibri"/>
              <a:cs typeface="Calibri"/>
              <a:sym typeface="Calibri"/>
            </a:endParaRPr>
          </a:p>
        </p:txBody>
      </p:sp>
      <p:sp>
        <p:nvSpPr>
          <p:cNvPr id="247" name="Google Shape;247;p4"/>
          <p:cNvSpPr/>
          <p:nvPr/>
        </p:nvSpPr>
        <p:spPr>
          <a:xfrm>
            <a:off x="324507" y="4994482"/>
            <a:ext cx="1775485"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a:t>
            </a:r>
            <a:endParaRPr b="1" i="0" sz="2000" u="none" cap="none" strike="noStrike">
              <a:solidFill>
                <a:schemeClr val="accent4"/>
              </a:solidFill>
              <a:latin typeface="Calibri"/>
              <a:ea typeface="Calibri"/>
              <a:cs typeface="Calibri"/>
              <a:sym typeface="Calibri"/>
            </a:endParaRPr>
          </a:p>
        </p:txBody>
      </p:sp>
      <p:sp>
        <p:nvSpPr>
          <p:cNvPr id="248" name="Google Shape;248;p4"/>
          <p:cNvSpPr/>
          <p:nvPr/>
        </p:nvSpPr>
        <p:spPr>
          <a:xfrm>
            <a:off x="1896781" y="4442800"/>
            <a:ext cx="1123950" cy="2167006"/>
          </a:xfrm>
          <a:prstGeom prst="rightBrace">
            <a:avLst>
              <a:gd fmla="val 8333" name="adj1"/>
              <a:gd fmla="val 53093" name="adj2"/>
            </a:avLst>
          </a:prstGeom>
          <a:noFill/>
          <a:ln cap="sq" cmpd="sng" w="158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9" name="Google Shape;249;p4"/>
          <p:cNvPicPr preferRelativeResize="0"/>
          <p:nvPr/>
        </p:nvPicPr>
        <p:blipFill rotWithShape="1">
          <a:blip r:embed="rId4">
            <a:alphaModFix/>
          </a:blip>
          <a:srcRect b="0" l="0" r="0" t="0"/>
          <a:stretch/>
        </p:blipFill>
        <p:spPr>
          <a:xfrm>
            <a:off x="228600" y="1794866"/>
            <a:ext cx="4419601" cy="2154032"/>
          </a:xfrm>
          <a:prstGeom prst="rect">
            <a:avLst/>
          </a:prstGeom>
          <a:noFill/>
          <a:ln>
            <a:noFill/>
          </a:ln>
        </p:spPr>
      </p:pic>
      <p:sp>
        <p:nvSpPr>
          <p:cNvPr id="250" name="Google Shape;250;p4"/>
          <p:cNvSpPr/>
          <p:nvPr/>
        </p:nvSpPr>
        <p:spPr>
          <a:xfrm>
            <a:off x="2252906" y="1554809"/>
            <a:ext cx="1535650"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 Variable</a:t>
            </a:r>
            <a:endParaRPr b="1" i="0" sz="2000" u="none" cap="none" strike="noStrike">
              <a:solidFill>
                <a:schemeClr val="accent4"/>
              </a:solidFill>
              <a:latin typeface="Calibri"/>
              <a:ea typeface="Calibri"/>
              <a:cs typeface="Calibri"/>
              <a:sym typeface="Calibri"/>
            </a:endParaRPr>
          </a:p>
        </p:txBody>
      </p:sp>
      <p:sp>
        <p:nvSpPr>
          <p:cNvPr id="251" name="Google Shape;251;p4"/>
          <p:cNvSpPr/>
          <p:nvPr/>
        </p:nvSpPr>
        <p:spPr>
          <a:xfrm>
            <a:off x="4158287" y="2591172"/>
            <a:ext cx="1775485" cy="1015663"/>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Métodos de acceso a las variables</a:t>
            </a:r>
            <a:endParaRPr b="1" i="0" sz="2000" u="none" cap="none" strike="noStrike">
              <a:solidFill>
                <a:schemeClr val="accent4"/>
              </a:solidFill>
              <a:latin typeface="Calibri"/>
              <a:ea typeface="Calibri"/>
              <a:cs typeface="Calibri"/>
              <a:sym typeface="Calibri"/>
            </a:endParaRPr>
          </a:p>
        </p:txBody>
      </p:sp>
      <p:sp>
        <p:nvSpPr>
          <p:cNvPr id="252" name="Google Shape;252;p4"/>
          <p:cNvSpPr/>
          <p:nvPr/>
        </p:nvSpPr>
        <p:spPr>
          <a:xfrm>
            <a:off x="3560857" y="2068719"/>
            <a:ext cx="730982" cy="1880179"/>
          </a:xfrm>
          <a:prstGeom prst="rightBrace">
            <a:avLst>
              <a:gd fmla="val 8333" name="adj1"/>
              <a:gd fmla="val 54364" name="adj2"/>
            </a:avLst>
          </a:prstGeom>
          <a:noFill/>
          <a:ln cap="sq" cmpd="sng" w="1587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53" name="Google Shape;253;p4"/>
          <p:cNvPicPr preferRelativeResize="0"/>
          <p:nvPr/>
        </p:nvPicPr>
        <p:blipFill rotWithShape="1">
          <a:blip r:embed="rId5">
            <a:alphaModFix/>
          </a:blip>
          <a:srcRect b="0" l="0" r="0" t="0"/>
          <a:stretch/>
        </p:blipFill>
        <p:spPr>
          <a:xfrm>
            <a:off x="5751452" y="1314210"/>
            <a:ext cx="523875" cy="4598910"/>
          </a:xfrm>
          <a:prstGeom prst="rect">
            <a:avLst/>
          </a:prstGeom>
          <a:noFill/>
          <a:ln>
            <a:noFill/>
          </a:ln>
        </p:spPr>
      </p:pic>
      <p:sp>
        <p:nvSpPr>
          <p:cNvPr id="254" name="Google Shape;254;p4"/>
          <p:cNvSpPr/>
          <p:nvPr/>
        </p:nvSpPr>
        <p:spPr>
          <a:xfrm>
            <a:off x="795536" y="728562"/>
            <a:ext cx="3852665" cy="52322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AR" sz="2800" u="none" cap="none" strike="noStrike">
                <a:solidFill>
                  <a:schemeClr val="accent4"/>
                </a:solidFill>
                <a:latin typeface="Calibri"/>
                <a:ea typeface="Calibri"/>
                <a:cs typeface="Calibri"/>
                <a:sym typeface="Calibri"/>
              </a:rPr>
              <a:t>Propiedades del objeto</a:t>
            </a:r>
            <a:endParaRPr b="1" i="0" sz="2800" u="none" cap="none" strike="noStrike">
              <a:solidFill>
                <a:schemeClr val="accent4"/>
              </a:solidFill>
              <a:latin typeface="Calibri"/>
              <a:ea typeface="Calibri"/>
              <a:cs typeface="Calibri"/>
              <a:sym typeface="Calibri"/>
            </a:endParaRPr>
          </a:p>
        </p:txBody>
      </p:sp>
      <p:sp>
        <p:nvSpPr>
          <p:cNvPr id="255" name="Google Shape;255;p4"/>
          <p:cNvSpPr/>
          <p:nvPr/>
        </p:nvSpPr>
        <p:spPr>
          <a:xfrm>
            <a:off x="7686354" y="640737"/>
            <a:ext cx="3852665" cy="52322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AR" sz="2800" u="none" cap="none" strike="noStrike">
                <a:solidFill>
                  <a:schemeClr val="accent4"/>
                </a:solidFill>
                <a:latin typeface="Calibri"/>
                <a:ea typeface="Calibri"/>
                <a:cs typeface="Calibri"/>
                <a:sym typeface="Calibri"/>
              </a:rPr>
              <a:t>Métodos del objeto</a:t>
            </a:r>
            <a:endParaRPr b="1" i="0" sz="2800" u="none" cap="none" strike="noStrike">
              <a:solidFill>
                <a:schemeClr val="accent4"/>
              </a:solidFill>
              <a:latin typeface="Calibri"/>
              <a:ea typeface="Calibri"/>
              <a:cs typeface="Calibri"/>
              <a:sym typeface="Calibri"/>
            </a:endParaRPr>
          </a:p>
        </p:txBody>
      </p:sp>
      <p:sp>
        <p:nvSpPr>
          <p:cNvPr id="256" name="Google Shape;256;p4"/>
          <p:cNvSpPr/>
          <p:nvPr/>
        </p:nvSpPr>
        <p:spPr>
          <a:xfrm>
            <a:off x="8147102" y="4199863"/>
            <a:ext cx="2169569" cy="2246769"/>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rgbClr val="00B0F0"/>
                </a:solidFill>
                <a:latin typeface="Calibri"/>
                <a:ea typeface="Calibri"/>
                <a:cs typeface="Calibri"/>
                <a:sym typeface="Calibri"/>
              </a:rPr>
              <a:t>Métodos del objeto son aquellos que le dan comportamiento o acciones al objeto</a:t>
            </a:r>
            <a:endParaRPr b="1" i="0" sz="2800" u="none" cap="none" strike="noStrike">
              <a:solidFill>
                <a:srgbClr val="00B0F0"/>
              </a:solidFill>
              <a:latin typeface="Calibri"/>
              <a:ea typeface="Calibri"/>
              <a:cs typeface="Calibri"/>
              <a:sym typeface="Calibri"/>
            </a:endParaRPr>
          </a:p>
        </p:txBody>
      </p:sp>
      <p:sp>
        <p:nvSpPr>
          <p:cNvPr id="257" name="Google Shape;257;p4"/>
          <p:cNvSpPr/>
          <p:nvPr/>
        </p:nvSpPr>
        <p:spPr>
          <a:xfrm>
            <a:off x="4648201" y="-150061"/>
            <a:ext cx="7666586"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s-AR" sz="4400" u="none" cap="none" strike="noStrike">
                <a:solidFill>
                  <a:srgbClr val="DBDBDB"/>
                </a:solidFill>
                <a:latin typeface="Calibri"/>
                <a:ea typeface="Calibri"/>
                <a:cs typeface="Calibri"/>
                <a:sym typeface="Calibri"/>
              </a:rPr>
              <a:t>Variable, Propiedades, Métodos</a:t>
            </a:r>
            <a:endParaRPr b="1" i="0" sz="4400" u="none" cap="none" strike="noStrike">
              <a:solidFill>
                <a:srgbClr val="DBDBDB"/>
              </a:solidFill>
              <a:latin typeface="Calibri"/>
              <a:ea typeface="Calibri"/>
              <a:cs typeface="Calibri"/>
              <a:sym typeface="Calibri"/>
            </a:endParaRPr>
          </a:p>
        </p:txBody>
      </p:sp>
      <p:pic>
        <p:nvPicPr>
          <p:cNvPr id="258" name="Google Shape;258;p4"/>
          <p:cNvPicPr preferRelativeResize="0"/>
          <p:nvPr/>
        </p:nvPicPr>
        <p:blipFill rotWithShape="1">
          <a:blip r:embed="rId6">
            <a:alphaModFix/>
          </a:blip>
          <a:srcRect b="0" l="0" r="8849" t="0"/>
          <a:stretch/>
        </p:blipFill>
        <p:spPr>
          <a:xfrm>
            <a:off x="6041462" y="1504421"/>
            <a:ext cx="6089756" cy="18317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262" name="Shape 262"/>
        <p:cNvGrpSpPr/>
        <p:nvPr/>
      </p:nvGrpSpPr>
      <p:grpSpPr>
        <a:xfrm>
          <a:off x="0" y="0"/>
          <a:ext cx="0" cy="0"/>
          <a:chOff x="0" y="0"/>
          <a:chExt cx="0" cy="0"/>
        </a:xfrm>
      </p:grpSpPr>
      <p:pic>
        <p:nvPicPr>
          <p:cNvPr id="263" name="Google Shape;263;p5"/>
          <p:cNvPicPr preferRelativeResize="0"/>
          <p:nvPr/>
        </p:nvPicPr>
        <p:blipFill rotWithShape="1">
          <a:blip r:embed="rId3">
            <a:alphaModFix/>
          </a:blip>
          <a:srcRect b="6533" l="27976" r="30606" t="19182"/>
          <a:stretch/>
        </p:blipFill>
        <p:spPr>
          <a:xfrm>
            <a:off x="9765174" y="1333158"/>
            <a:ext cx="2164698" cy="2196767"/>
          </a:xfrm>
          <a:prstGeom prst="rect">
            <a:avLst/>
          </a:prstGeom>
          <a:noFill/>
          <a:ln>
            <a:noFill/>
          </a:ln>
        </p:spPr>
      </p:pic>
      <p:pic>
        <p:nvPicPr>
          <p:cNvPr id="264" name="Google Shape;264;p5"/>
          <p:cNvPicPr preferRelativeResize="0"/>
          <p:nvPr/>
        </p:nvPicPr>
        <p:blipFill rotWithShape="1">
          <a:blip r:embed="rId4">
            <a:alphaModFix/>
          </a:blip>
          <a:srcRect b="0" l="0" r="0" t="0"/>
          <a:stretch/>
        </p:blipFill>
        <p:spPr>
          <a:xfrm>
            <a:off x="559480" y="1352913"/>
            <a:ext cx="1079018" cy="1914241"/>
          </a:xfrm>
          <a:prstGeom prst="rect">
            <a:avLst/>
          </a:prstGeom>
          <a:noFill/>
          <a:ln>
            <a:noFill/>
          </a:ln>
          <a:effectLst>
            <a:outerShdw blurRad="50800" sx="103000" rotWithShape="0" algn="tr" dir="8100000" dist="38100" sy="103000">
              <a:schemeClr val="lt1">
                <a:alpha val="40000"/>
              </a:schemeClr>
            </a:outerShdw>
          </a:effectLst>
        </p:spPr>
      </p:pic>
      <p:sp>
        <p:nvSpPr>
          <p:cNvPr id="265" name="Google Shape;265;p5"/>
          <p:cNvSpPr/>
          <p:nvPr/>
        </p:nvSpPr>
        <p:spPr>
          <a:xfrm rot="-2829202">
            <a:off x="232685" y="1358574"/>
            <a:ext cx="1234358"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Concepto</a:t>
            </a:r>
            <a:endParaRPr b="1" i="0" sz="2000" u="none" cap="none" strike="noStrike">
              <a:solidFill>
                <a:schemeClr val="accent4"/>
              </a:solidFill>
              <a:latin typeface="Calibri"/>
              <a:ea typeface="Calibri"/>
              <a:cs typeface="Calibri"/>
              <a:sym typeface="Calibri"/>
            </a:endParaRPr>
          </a:p>
        </p:txBody>
      </p:sp>
      <p:sp>
        <p:nvSpPr>
          <p:cNvPr id="266" name="Google Shape;266;p5"/>
          <p:cNvSpPr/>
          <p:nvPr/>
        </p:nvSpPr>
        <p:spPr>
          <a:xfrm>
            <a:off x="186281" y="797369"/>
            <a:ext cx="3307244" cy="2848178"/>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5"/>
          <p:cNvSpPr/>
          <p:nvPr/>
        </p:nvSpPr>
        <p:spPr>
          <a:xfrm>
            <a:off x="178891" y="838006"/>
            <a:ext cx="340903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AR" sz="1800" u="none" cap="none" strike="noStrike">
                <a:solidFill>
                  <a:schemeClr val="lt2"/>
                </a:solidFill>
                <a:latin typeface="Calibri"/>
                <a:ea typeface="Calibri"/>
                <a:cs typeface="Calibri"/>
                <a:sym typeface="Calibri"/>
              </a:rPr>
              <a:t>Clase Persona Molde o Plantilla</a:t>
            </a:r>
            <a:endParaRPr b="1" i="0" sz="1800" u="none" cap="none" strike="noStrike">
              <a:solidFill>
                <a:schemeClr val="lt2"/>
              </a:solidFill>
              <a:latin typeface="Calibri"/>
              <a:ea typeface="Calibri"/>
              <a:cs typeface="Calibri"/>
              <a:sym typeface="Calibri"/>
            </a:endParaRPr>
          </a:p>
        </p:txBody>
      </p:sp>
      <p:sp>
        <p:nvSpPr>
          <p:cNvPr id="268" name="Google Shape;268;p5"/>
          <p:cNvSpPr/>
          <p:nvPr/>
        </p:nvSpPr>
        <p:spPr>
          <a:xfrm>
            <a:off x="3294016" y="0"/>
            <a:ext cx="886781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s-AR" sz="4400" u="none" cap="none" strike="noStrike">
                <a:solidFill>
                  <a:srgbClr val="DBDBDB"/>
                </a:solidFill>
                <a:latin typeface="Calibri"/>
                <a:ea typeface="Calibri"/>
                <a:cs typeface="Calibri"/>
                <a:sym typeface="Calibri"/>
              </a:rPr>
              <a:t>¿Cómo se crea un objeto o Instancia?</a:t>
            </a:r>
            <a:endParaRPr b="1" i="0" sz="4400" u="none" cap="none" strike="noStrike">
              <a:solidFill>
                <a:srgbClr val="DBDBDB"/>
              </a:solidFill>
              <a:latin typeface="Calibri"/>
              <a:ea typeface="Calibri"/>
              <a:cs typeface="Calibri"/>
              <a:sym typeface="Calibri"/>
            </a:endParaRPr>
          </a:p>
        </p:txBody>
      </p:sp>
      <p:sp>
        <p:nvSpPr>
          <p:cNvPr id="269" name="Google Shape;269;p5"/>
          <p:cNvSpPr/>
          <p:nvPr/>
        </p:nvSpPr>
        <p:spPr>
          <a:xfrm>
            <a:off x="5128067" y="1243427"/>
            <a:ext cx="3630622" cy="369332"/>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chemeClr val="accent4"/>
                </a:solidFill>
                <a:latin typeface="Calibri"/>
                <a:ea typeface="Calibri"/>
                <a:cs typeface="Calibri"/>
                <a:sym typeface="Calibri"/>
              </a:rPr>
              <a:t>Ejemplo 1 – Por partes </a:t>
            </a:r>
            <a:endParaRPr b="1" i="0" sz="1800" u="none" cap="none" strike="noStrike">
              <a:solidFill>
                <a:schemeClr val="accent4"/>
              </a:solidFill>
              <a:latin typeface="Calibri"/>
              <a:ea typeface="Calibri"/>
              <a:cs typeface="Calibri"/>
              <a:sym typeface="Calibri"/>
            </a:endParaRPr>
          </a:p>
        </p:txBody>
      </p:sp>
      <p:sp>
        <p:nvSpPr>
          <p:cNvPr id="270" name="Google Shape;270;p5"/>
          <p:cNvSpPr/>
          <p:nvPr/>
        </p:nvSpPr>
        <p:spPr>
          <a:xfrm>
            <a:off x="5149096" y="2379802"/>
            <a:ext cx="3550468" cy="369332"/>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chemeClr val="accent4"/>
                </a:solidFill>
                <a:latin typeface="Calibri"/>
                <a:ea typeface="Calibri"/>
                <a:cs typeface="Calibri"/>
                <a:sym typeface="Calibri"/>
              </a:rPr>
              <a:t>Ejemplo 2 – Todo en uno</a:t>
            </a:r>
            <a:endParaRPr b="0" i="0" sz="1400" u="none" cap="none" strike="noStrike">
              <a:solidFill>
                <a:srgbClr val="000000"/>
              </a:solidFill>
              <a:latin typeface="Arial"/>
              <a:ea typeface="Arial"/>
              <a:cs typeface="Arial"/>
              <a:sym typeface="Arial"/>
            </a:endParaRPr>
          </a:p>
        </p:txBody>
      </p:sp>
      <p:pic>
        <p:nvPicPr>
          <p:cNvPr id="271" name="Google Shape;271;p5"/>
          <p:cNvPicPr preferRelativeResize="0"/>
          <p:nvPr/>
        </p:nvPicPr>
        <p:blipFill rotWithShape="1">
          <a:blip r:embed="rId5">
            <a:alphaModFix/>
          </a:blip>
          <a:srcRect b="0" l="0" r="0" t="0"/>
          <a:stretch/>
        </p:blipFill>
        <p:spPr>
          <a:xfrm>
            <a:off x="5190056" y="2722623"/>
            <a:ext cx="4371975" cy="838200"/>
          </a:xfrm>
          <a:prstGeom prst="rect">
            <a:avLst/>
          </a:prstGeom>
          <a:noFill/>
          <a:ln>
            <a:noFill/>
          </a:ln>
        </p:spPr>
      </p:pic>
      <p:sp>
        <p:nvSpPr>
          <p:cNvPr id="272" name="Google Shape;272;p5"/>
          <p:cNvSpPr/>
          <p:nvPr/>
        </p:nvSpPr>
        <p:spPr>
          <a:xfrm>
            <a:off x="4613373" y="965452"/>
            <a:ext cx="7439991" cy="2677567"/>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5"/>
          <p:cNvSpPr/>
          <p:nvPr/>
        </p:nvSpPr>
        <p:spPr>
          <a:xfrm>
            <a:off x="6249480" y="943387"/>
            <a:ext cx="402482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chemeClr val="lt2"/>
                </a:solidFill>
                <a:latin typeface="Calibri"/>
                <a:ea typeface="Calibri"/>
                <a:cs typeface="Calibri"/>
                <a:sym typeface="Calibri"/>
              </a:rPr>
              <a:t>Instanciar el objeto o crearlo</a:t>
            </a:r>
            <a:endParaRPr b="1" i="0" sz="2400" u="none" cap="none" strike="noStrike">
              <a:solidFill>
                <a:schemeClr val="lt2"/>
              </a:solidFill>
              <a:latin typeface="Calibri"/>
              <a:ea typeface="Calibri"/>
              <a:cs typeface="Calibri"/>
              <a:sym typeface="Calibri"/>
            </a:endParaRPr>
          </a:p>
        </p:txBody>
      </p:sp>
      <p:sp>
        <p:nvSpPr>
          <p:cNvPr id="274" name="Google Shape;274;p5"/>
          <p:cNvSpPr/>
          <p:nvPr/>
        </p:nvSpPr>
        <p:spPr>
          <a:xfrm>
            <a:off x="7164041" y="3774175"/>
            <a:ext cx="4889323" cy="2980956"/>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 name="Google Shape;275;p5"/>
          <p:cNvSpPr/>
          <p:nvPr/>
        </p:nvSpPr>
        <p:spPr>
          <a:xfrm>
            <a:off x="7440905" y="3747390"/>
            <a:ext cx="424225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chemeClr val="lt2"/>
                </a:solidFill>
                <a:latin typeface="Calibri"/>
                <a:ea typeface="Calibri"/>
                <a:cs typeface="Calibri"/>
                <a:sym typeface="Calibri"/>
              </a:rPr>
              <a:t>Asignar valores a los Atributos</a:t>
            </a:r>
            <a:endParaRPr b="1" i="0" sz="2400" u="none" cap="none" strike="noStrike">
              <a:solidFill>
                <a:schemeClr val="lt2"/>
              </a:solidFill>
              <a:latin typeface="Calibri"/>
              <a:ea typeface="Calibri"/>
              <a:cs typeface="Calibri"/>
              <a:sym typeface="Calibri"/>
            </a:endParaRPr>
          </a:p>
        </p:txBody>
      </p:sp>
      <p:sp>
        <p:nvSpPr>
          <p:cNvPr id="276" name="Google Shape;276;p5"/>
          <p:cNvSpPr/>
          <p:nvPr/>
        </p:nvSpPr>
        <p:spPr>
          <a:xfrm>
            <a:off x="7519738" y="5214512"/>
            <a:ext cx="426328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chemeClr val="lt2"/>
                </a:solidFill>
                <a:latin typeface="Calibri"/>
                <a:ea typeface="Calibri"/>
                <a:cs typeface="Calibri"/>
                <a:sym typeface="Calibri"/>
              </a:rPr>
              <a:t>Recuperar</a:t>
            </a:r>
            <a:r>
              <a:rPr b="1" i="0" lang="es-AR" sz="2000" u="none" cap="none" strike="noStrike">
                <a:solidFill>
                  <a:schemeClr val="lt2"/>
                </a:solidFill>
                <a:latin typeface="Calibri"/>
                <a:ea typeface="Calibri"/>
                <a:cs typeface="Calibri"/>
                <a:sym typeface="Calibri"/>
              </a:rPr>
              <a:t> valores de los Atributos</a:t>
            </a:r>
            <a:endParaRPr b="1" i="0" sz="2000" u="none" cap="none" strike="noStrike">
              <a:solidFill>
                <a:schemeClr val="lt2"/>
              </a:solidFill>
              <a:latin typeface="Calibri"/>
              <a:ea typeface="Calibri"/>
              <a:cs typeface="Calibri"/>
              <a:sym typeface="Calibri"/>
            </a:endParaRPr>
          </a:p>
        </p:txBody>
      </p:sp>
      <p:pic>
        <p:nvPicPr>
          <p:cNvPr id="277" name="Google Shape;277;p5"/>
          <p:cNvPicPr preferRelativeResize="0"/>
          <p:nvPr/>
        </p:nvPicPr>
        <p:blipFill rotWithShape="1">
          <a:blip r:embed="rId6">
            <a:alphaModFix/>
          </a:blip>
          <a:srcRect b="0" l="0" r="0" t="0"/>
          <a:stretch/>
        </p:blipFill>
        <p:spPr>
          <a:xfrm>
            <a:off x="1401921" y="1284251"/>
            <a:ext cx="1774084" cy="2340205"/>
          </a:xfrm>
          <a:prstGeom prst="rect">
            <a:avLst/>
          </a:prstGeom>
          <a:noFill/>
          <a:ln>
            <a:noFill/>
          </a:ln>
        </p:spPr>
      </p:pic>
      <p:sp>
        <p:nvSpPr>
          <p:cNvPr id="278" name="Google Shape;278;p5"/>
          <p:cNvSpPr/>
          <p:nvPr/>
        </p:nvSpPr>
        <p:spPr>
          <a:xfrm rot="-2969247">
            <a:off x="1457871" y="1482100"/>
            <a:ext cx="1234358"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Código</a:t>
            </a:r>
            <a:endParaRPr b="1" i="0" sz="2000" u="none" cap="none" strike="noStrike">
              <a:solidFill>
                <a:schemeClr val="accent4"/>
              </a:solidFill>
              <a:latin typeface="Calibri"/>
              <a:ea typeface="Calibri"/>
              <a:cs typeface="Calibri"/>
              <a:sym typeface="Calibri"/>
            </a:endParaRPr>
          </a:p>
        </p:txBody>
      </p:sp>
      <p:pic>
        <p:nvPicPr>
          <p:cNvPr id="279" name="Google Shape;279;p5"/>
          <p:cNvPicPr preferRelativeResize="0"/>
          <p:nvPr/>
        </p:nvPicPr>
        <p:blipFill rotWithShape="1">
          <a:blip r:embed="rId7">
            <a:alphaModFix/>
          </a:blip>
          <a:srcRect b="0" l="0" r="0" t="0"/>
          <a:stretch/>
        </p:blipFill>
        <p:spPr>
          <a:xfrm>
            <a:off x="7631396" y="4225024"/>
            <a:ext cx="3994589" cy="858650"/>
          </a:xfrm>
          <a:prstGeom prst="rect">
            <a:avLst/>
          </a:prstGeom>
          <a:noFill/>
          <a:ln>
            <a:noFill/>
          </a:ln>
        </p:spPr>
      </p:pic>
      <p:pic>
        <p:nvPicPr>
          <p:cNvPr id="280" name="Google Shape;280;p5"/>
          <p:cNvPicPr preferRelativeResize="0"/>
          <p:nvPr/>
        </p:nvPicPr>
        <p:blipFill rotWithShape="1">
          <a:blip r:embed="rId8">
            <a:alphaModFix/>
          </a:blip>
          <a:srcRect b="0" l="0" r="0" t="0"/>
          <a:stretch/>
        </p:blipFill>
        <p:spPr>
          <a:xfrm>
            <a:off x="7586611" y="5676177"/>
            <a:ext cx="4393462" cy="1001670"/>
          </a:xfrm>
          <a:prstGeom prst="rect">
            <a:avLst/>
          </a:prstGeom>
          <a:noFill/>
          <a:ln>
            <a:noFill/>
          </a:ln>
        </p:spPr>
      </p:pic>
      <p:sp>
        <p:nvSpPr>
          <p:cNvPr id="281" name="Google Shape;281;p5"/>
          <p:cNvSpPr/>
          <p:nvPr/>
        </p:nvSpPr>
        <p:spPr>
          <a:xfrm>
            <a:off x="4520256" y="1576002"/>
            <a:ext cx="53572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s-AR" sz="5400" u="none" cap="none" strike="noStrike">
                <a:solidFill>
                  <a:schemeClr val="accent4"/>
                </a:solidFill>
                <a:latin typeface="Calibri"/>
                <a:ea typeface="Calibri"/>
                <a:cs typeface="Calibri"/>
                <a:sym typeface="Calibri"/>
              </a:rPr>
              <a:t>1</a:t>
            </a:r>
            <a:endParaRPr b="1" i="0" sz="5400" u="none" cap="none" strike="noStrike">
              <a:solidFill>
                <a:schemeClr val="accent4"/>
              </a:solidFill>
              <a:latin typeface="Calibri"/>
              <a:ea typeface="Calibri"/>
              <a:cs typeface="Calibri"/>
              <a:sym typeface="Calibri"/>
            </a:endParaRPr>
          </a:p>
        </p:txBody>
      </p:sp>
      <p:sp>
        <p:nvSpPr>
          <p:cNvPr id="282" name="Google Shape;282;p5"/>
          <p:cNvSpPr/>
          <p:nvPr/>
        </p:nvSpPr>
        <p:spPr>
          <a:xfrm>
            <a:off x="7141049" y="4506754"/>
            <a:ext cx="53572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s-AR" sz="5400" u="none" cap="none" strike="noStrike">
                <a:solidFill>
                  <a:schemeClr val="accent4"/>
                </a:solidFill>
                <a:latin typeface="Calibri"/>
                <a:ea typeface="Calibri"/>
                <a:cs typeface="Calibri"/>
                <a:sym typeface="Calibri"/>
              </a:rPr>
              <a:t>3</a:t>
            </a:r>
            <a:endParaRPr b="1" i="0" sz="5400" u="none" cap="none" strike="noStrike">
              <a:solidFill>
                <a:schemeClr val="accent4"/>
              </a:solidFill>
              <a:latin typeface="Calibri"/>
              <a:ea typeface="Calibri"/>
              <a:cs typeface="Calibri"/>
              <a:sym typeface="Calibri"/>
            </a:endParaRPr>
          </a:p>
        </p:txBody>
      </p:sp>
      <p:sp>
        <p:nvSpPr>
          <p:cNvPr id="283" name="Google Shape;283;p5"/>
          <p:cNvSpPr/>
          <p:nvPr/>
        </p:nvSpPr>
        <p:spPr>
          <a:xfrm>
            <a:off x="216016" y="3781631"/>
            <a:ext cx="6612083" cy="2973500"/>
          </a:xfrm>
          <a:prstGeom prst="rect">
            <a:avLst/>
          </a:prstGeom>
          <a:noFill/>
          <a:ln cap="flat" cmpd="sng" w="28575">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 name="Google Shape;284;p5"/>
          <p:cNvSpPr/>
          <p:nvPr/>
        </p:nvSpPr>
        <p:spPr>
          <a:xfrm>
            <a:off x="792965" y="3720303"/>
            <a:ext cx="571053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lt2"/>
                </a:solidFill>
                <a:latin typeface="Calibri"/>
                <a:ea typeface="Calibri"/>
                <a:cs typeface="Calibri"/>
                <a:sym typeface="Calibri"/>
              </a:rPr>
              <a:t>Acceder a los </a:t>
            </a:r>
            <a:r>
              <a:rPr b="1" i="0" lang="es-AR" sz="2400" u="none" cap="none" strike="noStrike">
                <a:solidFill>
                  <a:schemeClr val="lt2"/>
                </a:solidFill>
                <a:latin typeface="Calibri"/>
                <a:ea typeface="Calibri"/>
                <a:cs typeface="Calibri"/>
                <a:sym typeface="Calibri"/>
              </a:rPr>
              <a:t>Atributos</a:t>
            </a:r>
            <a:r>
              <a:rPr b="1" i="0" lang="es-AR" sz="2000" u="none" cap="none" strike="noStrike">
                <a:solidFill>
                  <a:schemeClr val="lt2"/>
                </a:solidFill>
                <a:latin typeface="Calibri"/>
                <a:ea typeface="Calibri"/>
                <a:cs typeface="Calibri"/>
                <a:sym typeface="Calibri"/>
              </a:rPr>
              <a:t> de la Instancia u Objeto</a:t>
            </a:r>
            <a:endParaRPr b="1" i="0" sz="2000" u="none" cap="none" strike="noStrike">
              <a:solidFill>
                <a:schemeClr val="lt2"/>
              </a:solidFill>
              <a:latin typeface="Calibri"/>
              <a:ea typeface="Calibri"/>
              <a:cs typeface="Calibri"/>
              <a:sym typeface="Calibri"/>
            </a:endParaRPr>
          </a:p>
        </p:txBody>
      </p:sp>
      <p:sp>
        <p:nvSpPr>
          <p:cNvPr id="285" name="Google Shape;285;p5"/>
          <p:cNvSpPr/>
          <p:nvPr/>
        </p:nvSpPr>
        <p:spPr>
          <a:xfrm>
            <a:off x="625034" y="4785034"/>
            <a:ext cx="53572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s-AR" sz="5400" u="none" cap="none" strike="noStrike">
                <a:solidFill>
                  <a:schemeClr val="accent4"/>
                </a:solidFill>
                <a:latin typeface="Calibri"/>
                <a:ea typeface="Calibri"/>
                <a:cs typeface="Calibri"/>
                <a:sym typeface="Calibri"/>
              </a:rPr>
              <a:t>2</a:t>
            </a:r>
            <a:endParaRPr b="1" i="0" sz="5400" u="none" cap="none" strike="noStrike">
              <a:solidFill>
                <a:schemeClr val="accent4"/>
              </a:solidFill>
              <a:latin typeface="Calibri"/>
              <a:ea typeface="Calibri"/>
              <a:cs typeface="Calibri"/>
              <a:sym typeface="Calibri"/>
            </a:endParaRPr>
          </a:p>
        </p:txBody>
      </p:sp>
      <p:sp>
        <p:nvSpPr>
          <p:cNvPr id="286" name="Google Shape;286;p5"/>
          <p:cNvSpPr/>
          <p:nvPr/>
        </p:nvSpPr>
        <p:spPr>
          <a:xfrm rot="-2534286">
            <a:off x="10224901" y="2287642"/>
            <a:ext cx="1643766" cy="861774"/>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AR" sz="1600" u="none" cap="none" strike="noStrike">
                <a:solidFill>
                  <a:schemeClr val="accent4"/>
                </a:solidFill>
                <a:latin typeface="Calibri"/>
                <a:ea typeface="Calibri"/>
                <a:cs typeface="Calibri"/>
                <a:sym typeface="Calibri"/>
              </a:rPr>
              <a:t>Instancia de objeto Creado en </a:t>
            </a:r>
            <a:r>
              <a:rPr b="1" i="0" lang="es-AR" sz="1800" u="sng" cap="none" strike="noStrike">
                <a:solidFill>
                  <a:schemeClr val="accent4"/>
                </a:solidFill>
                <a:latin typeface="Calibri"/>
                <a:ea typeface="Calibri"/>
                <a:cs typeface="Calibri"/>
                <a:sym typeface="Calibri"/>
              </a:rPr>
              <a:t>Memoria</a:t>
            </a:r>
            <a:endParaRPr b="1" i="0" sz="1800" u="sng" cap="none" strike="noStrike">
              <a:solidFill>
                <a:schemeClr val="accent4"/>
              </a:solidFill>
              <a:latin typeface="Calibri"/>
              <a:ea typeface="Calibri"/>
              <a:cs typeface="Calibri"/>
              <a:sym typeface="Calibri"/>
            </a:endParaRPr>
          </a:p>
        </p:txBody>
      </p:sp>
      <p:pic>
        <p:nvPicPr>
          <p:cNvPr id="287" name="Google Shape;287;p5"/>
          <p:cNvPicPr preferRelativeResize="0"/>
          <p:nvPr/>
        </p:nvPicPr>
        <p:blipFill rotWithShape="1">
          <a:blip r:embed="rId9">
            <a:alphaModFix/>
          </a:blip>
          <a:srcRect b="0" l="0" r="0" t="0"/>
          <a:stretch/>
        </p:blipFill>
        <p:spPr>
          <a:xfrm>
            <a:off x="5223294" y="1585806"/>
            <a:ext cx="4405398" cy="780123"/>
          </a:xfrm>
          <a:prstGeom prst="rect">
            <a:avLst/>
          </a:prstGeom>
          <a:noFill/>
          <a:ln>
            <a:noFill/>
          </a:ln>
        </p:spPr>
      </p:pic>
      <p:pic>
        <p:nvPicPr>
          <p:cNvPr id="288" name="Google Shape;288;p5"/>
          <p:cNvPicPr preferRelativeResize="0"/>
          <p:nvPr/>
        </p:nvPicPr>
        <p:blipFill rotWithShape="1">
          <a:blip r:embed="rId10">
            <a:alphaModFix/>
          </a:blip>
          <a:srcRect b="0" l="0" r="0" t="0"/>
          <a:stretch/>
        </p:blipFill>
        <p:spPr>
          <a:xfrm>
            <a:off x="1227631" y="4162783"/>
            <a:ext cx="5038725" cy="2476500"/>
          </a:xfrm>
          <a:prstGeom prst="rect">
            <a:avLst/>
          </a:prstGeom>
          <a:noFill/>
          <a:ln>
            <a:noFill/>
          </a:ln>
        </p:spPr>
      </p:pic>
      <p:sp>
        <p:nvSpPr>
          <p:cNvPr id="289" name="Google Shape;289;p5"/>
          <p:cNvSpPr/>
          <p:nvPr/>
        </p:nvSpPr>
        <p:spPr>
          <a:xfrm rot="-2969247">
            <a:off x="1746089" y="2326248"/>
            <a:ext cx="1234358"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Clase</a:t>
            </a:r>
            <a:endParaRPr b="1" i="0" sz="2000" u="none" cap="none" strike="noStrike">
              <a:solidFill>
                <a:schemeClr val="accent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293" name="Shape 293"/>
        <p:cNvGrpSpPr/>
        <p:nvPr/>
      </p:nvGrpSpPr>
      <p:grpSpPr>
        <a:xfrm>
          <a:off x="0" y="0"/>
          <a:ext cx="0" cy="0"/>
          <a:chOff x="0" y="0"/>
          <a:chExt cx="0" cy="0"/>
        </a:xfrm>
      </p:grpSpPr>
      <p:pic>
        <p:nvPicPr>
          <p:cNvPr id="294" name="Google Shape;294;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5" name="Google Shape;295;p6"/>
          <p:cNvSpPr/>
          <p:nvPr/>
        </p:nvSpPr>
        <p:spPr>
          <a:xfrm>
            <a:off x="1904816" y="118342"/>
            <a:ext cx="1033225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s-AR" sz="4400" u="none" cap="none" strike="noStrike">
                <a:solidFill>
                  <a:srgbClr val="DBDBDB"/>
                </a:solidFill>
                <a:latin typeface="Calibri"/>
                <a:ea typeface="Calibri"/>
                <a:cs typeface="Calibri"/>
                <a:sym typeface="Calibri"/>
              </a:rPr>
              <a:t>¿Diferencia entre Clase, Objeto e Instancia?</a:t>
            </a:r>
            <a:endParaRPr b="1" i="0" sz="4400" u="none" cap="none" strike="noStrike">
              <a:solidFill>
                <a:srgbClr val="DBDBDB"/>
              </a:solidFill>
              <a:latin typeface="Calibri"/>
              <a:ea typeface="Calibri"/>
              <a:cs typeface="Calibri"/>
              <a:sym typeface="Calibri"/>
            </a:endParaRPr>
          </a:p>
        </p:txBody>
      </p:sp>
      <p:pic>
        <p:nvPicPr>
          <p:cNvPr id="296" name="Google Shape;296;p6"/>
          <p:cNvPicPr preferRelativeResize="0"/>
          <p:nvPr/>
        </p:nvPicPr>
        <p:blipFill rotWithShape="1">
          <a:blip r:embed="rId4">
            <a:alphaModFix/>
          </a:blip>
          <a:srcRect b="0" l="0" r="0" t="0"/>
          <a:stretch/>
        </p:blipFill>
        <p:spPr>
          <a:xfrm>
            <a:off x="977984" y="2805767"/>
            <a:ext cx="3077119" cy="3735207"/>
          </a:xfrm>
          <a:prstGeom prst="rect">
            <a:avLst/>
          </a:prstGeom>
          <a:noFill/>
          <a:ln>
            <a:noFill/>
          </a:ln>
        </p:spPr>
      </p:pic>
      <p:sp>
        <p:nvSpPr>
          <p:cNvPr id="297" name="Google Shape;297;p6"/>
          <p:cNvSpPr/>
          <p:nvPr/>
        </p:nvSpPr>
        <p:spPr>
          <a:xfrm>
            <a:off x="1022965" y="1297349"/>
            <a:ext cx="3032138" cy="1231106"/>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AR" sz="2000" u="sng" cap="none" strike="noStrike">
                <a:solidFill>
                  <a:schemeClr val="accent4"/>
                </a:solidFill>
                <a:latin typeface="Calibri"/>
                <a:ea typeface="Calibri"/>
                <a:cs typeface="Calibri"/>
                <a:sym typeface="Calibri"/>
              </a:rPr>
              <a:t>Clase</a:t>
            </a:r>
            <a:r>
              <a:rPr b="0" i="0" lang="es-AR" sz="1800" u="none" cap="none" strike="noStrike">
                <a:solidFill>
                  <a:schemeClr val="accent4"/>
                </a:solidFill>
                <a:latin typeface="Calibri"/>
                <a:ea typeface="Calibri"/>
                <a:cs typeface="Calibri"/>
                <a:sym typeface="Calibri"/>
              </a:rPr>
              <a:t>: Es </a:t>
            </a:r>
            <a:r>
              <a:rPr b="0" i="1" lang="es-AR" sz="1800" u="none" cap="none" strike="noStrike">
                <a:solidFill>
                  <a:schemeClr val="accent4"/>
                </a:solidFill>
                <a:latin typeface="Calibri"/>
                <a:ea typeface="Calibri"/>
                <a:cs typeface="Calibri"/>
                <a:sym typeface="Calibri"/>
              </a:rPr>
              <a:t>una especificación o definición de estructura (variables o propiedades y métodos) para un objeto</a:t>
            </a:r>
            <a:endParaRPr b="0" i="0" sz="1800" u="none" cap="none" strike="noStrike">
              <a:solidFill>
                <a:schemeClr val="accent4"/>
              </a:solidFill>
              <a:latin typeface="Calibri"/>
              <a:ea typeface="Calibri"/>
              <a:cs typeface="Calibri"/>
              <a:sym typeface="Calibri"/>
            </a:endParaRPr>
          </a:p>
        </p:txBody>
      </p:sp>
      <p:sp>
        <p:nvSpPr>
          <p:cNvPr id="298" name="Google Shape;298;p6"/>
          <p:cNvSpPr/>
          <p:nvPr/>
        </p:nvSpPr>
        <p:spPr>
          <a:xfrm>
            <a:off x="8159833" y="1291032"/>
            <a:ext cx="3390900" cy="954107"/>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AR" sz="2000" u="sng" cap="none" strike="noStrike">
                <a:solidFill>
                  <a:schemeClr val="accent4"/>
                </a:solidFill>
                <a:latin typeface="Calibri"/>
                <a:ea typeface="Calibri"/>
                <a:cs typeface="Calibri"/>
                <a:sym typeface="Calibri"/>
              </a:rPr>
              <a:t>Objeto</a:t>
            </a:r>
            <a:r>
              <a:rPr b="0" i="0" lang="es-AR" sz="1800" u="none" cap="none" strike="noStrike">
                <a:solidFill>
                  <a:schemeClr val="accent4"/>
                </a:solidFill>
                <a:latin typeface="Calibri"/>
                <a:ea typeface="Calibri"/>
                <a:cs typeface="Calibri"/>
                <a:sym typeface="Calibri"/>
              </a:rPr>
              <a:t>: P</a:t>
            </a:r>
            <a:r>
              <a:rPr b="0" i="1" lang="es-AR" sz="1800" u="none" cap="none" strike="noStrike">
                <a:solidFill>
                  <a:schemeClr val="accent4"/>
                </a:solidFill>
                <a:latin typeface="Calibri"/>
                <a:ea typeface="Calibri"/>
                <a:cs typeface="Calibri"/>
                <a:sym typeface="Calibri"/>
              </a:rPr>
              <a:t>resencia física (Variables o Propiedades) de la clase en la memoria</a:t>
            </a:r>
            <a:endParaRPr b="1" i="0" sz="1800" u="none" cap="none" strike="noStrike">
              <a:solidFill>
                <a:schemeClr val="accent4"/>
              </a:solidFill>
              <a:latin typeface="Calibri"/>
              <a:ea typeface="Calibri"/>
              <a:cs typeface="Calibri"/>
              <a:sym typeface="Calibri"/>
            </a:endParaRPr>
          </a:p>
        </p:txBody>
      </p:sp>
      <p:sp>
        <p:nvSpPr>
          <p:cNvPr id="299" name="Google Shape;299;p6"/>
          <p:cNvSpPr/>
          <p:nvPr/>
        </p:nvSpPr>
        <p:spPr>
          <a:xfrm>
            <a:off x="8264728" y="3104672"/>
            <a:ext cx="3239033" cy="1107996"/>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B0F0"/>
                </a:solidFill>
                <a:latin typeface="Calibri"/>
                <a:ea typeface="Calibri"/>
                <a:cs typeface="Calibri"/>
                <a:sym typeface="Calibri"/>
              </a:rPr>
              <a:t>Objeto</a:t>
            </a:r>
            <a:r>
              <a:rPr b="0" i="0" lang="es-AR" sz="1800" u="none" cap="none" strike="noStrike">
                <a:solidFill>
                  <a:srgbClr val="00B0F0"/>
                </a:solidFill>
                <a:latin typeface="Calibri"/>
                <a:ea typeface="Calibri"/>
                <a:cs typeface="Calibri"/>
                <a:sym typeface="Calibri"/>
              </a:rPr>
              <a:t> </a:t>
            </a:r>
            <a:r>
              <a:rPr b="0" i="0" lang="es-AR" sz="1600" u="none" cap="none" strike="noStrike">
                <a:solidFill>
                  <a:srgbClr val="00B0F0"/>
                </a:solidFill>
                <a:latin typeface="Calibri"/>
                <a:ea typeface="Calibri"/>
                <a:cs typeface="Calibri"/>
                <a:sym typeface="Calibri"/>
              </a:rPr>
              <a:t>es un bloque de memoria contiguo que almacena la información real que distingue a este objeto de otros objetos</a:t>
            </a:r>
            <a:endParaRPr b="1" i="0" sz="1600" u="none" cap="none" strike="noStrike">
              <a:solidFill>
                <a:srgbClr val="00B0F0"/>
              </a:solidFill>
              <a:latin typeface="Calibri"/>
              <a:ea typeface="Calibri"/>
              <a:cs typeface="Calibri"/>
              <a:sym typeface="Calibri"/>
            </a:endParaRPr>
          </a:p>
        </p:txBody>
      </p:sp>
      <p:pic>
        <p:nvPicPr>
          <p:cNvPr id="300" name="Google Shape;300;p6"/>
          <p:cNvPicPr preferRelativeResize="0"/>
          <p:nvPr/>
        </p:nvPicPr>
        <p:blipFill rotWithShape="1">
          <a:blip r:embed="rId5">
            <a:alphaModFix/>
          </a:blip>
          <a:srcRect b="2060" l="0" r="9693" t="0"/>
          <a:stretch/>
        </p:blipFill>
        <p:spPr>
          <a:xfrm>
            <a:off x="4605402" y="2528455"/>
            <a:ext cx="3001981" cy="401137"/>
          </a:xfrm>
          <a:prstGeom prst="rect">
            <a:avLst/>
          </a:prstGeom>
          <a:noFill/>
          <a:ln>
            <a:noFill/>
          </a:ln>
        </p:spPr>
      </p:pic>
      <p:sp>
        <p:nvSpPr>
          <p:cNvPr id="301" name="Google Shape;301;p6"/>
          <p:cNvSpPr/>
          <p:nvPr/>
        </p:nvSpPr>
        <p:spPr>
          <a:xfrm>
            <a:off x="4605402" y="1274266"/>
            <a:ext cx="3001981" cy="1231106"/>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AR" sz="2000" u="sng" cap="none" strike="noStrike">
                <a:solidFill>
                  <a:schemeClr val="accent4"/>
                </a:solidFill>
                <a:latin typeface="Calibri"/>
                <a:ea typeface="Calibri"/>
                <a:cs typeface="Calibri"/>
                <a:sym typeface="Calibri"/>
              </a:rPr>
              <a:t>Instancia</a:t>
            </a:r>
            <a:r>
              <a:rPr b="1" i="0" lang="es-AR" sz="1800" u="none" cap="none" strike="noStrike">
                <a:solidFill>
                  <a:schemeClr val="accent4"/>
                </a:solidFill>
                <a:latin typeface="Calibri"/>
                <a:ea typeface="Calibri"/>
                <a:cs typeface="Calibri"/>
                <a:sym typeface="Calibri"/>
              </a:rPr>
              <a:t>: </a:t>
            </a:r>
            <a:r>
              <a:rPr b="0" i="1" lang="es-AR" sz="1800" u="none" cap="none" strike="noStrike">
                <a:solidFill>
                  <a:schemeClr val="accent4"/>
                </a:solidFill>
                <a:latin typeface="Calibri"/>
                <a:ea typeface="Calibri"/>
                <a:cs typeface="Calibri"/>
                <a:sym typeface="Calibri"/>
              </a:rPr>
              <a:t>una copia única del objeto (misma estructura, variables o propiedades PERO DATOS DIFERENTES)</a:t>
            </a:r>
            <a:endParaRPr b="0" i="1" sz="1800" u="none" cap="none" strike="noStrike">
              <a:solidFill>
                <a:schemeClr val="accent4"/>
              </a:solidFill>
              <a:latin typeface="Calibri"/>
              <a:ea typeface="Calibri"/>
              <a:cs typeface="Calibri"/>
              <a:sym typeface="Calibri"/>
            </a:endParaRPr>
          </a:p>
        </p:txBody>
      </p:sp>
      <p:sp>
        <p:nvSpPr>
          <p:cNvPr id="302" name="Google Shape;302;p6"/>
          <p:cNvSpPr/>
          <p:nvPr/>
        </p:nvSpPr>
        <p:spPr>
          <a:xfrm>
            <a:off x="4605402" y="3146573"/>
            <a:ext cx="3169211" cy="92333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B0F0"/>
                </a:solidFill>
                <a:latin typeface="Calibri"/>
                <a:ea typeface="Calibri"/>
                <a:cs typeface="Calibri"/>
                <a:sym typeface="Calibri"/>
              </a:rPr>
              <a:t>Jugador = </a:t>
            </a:r>
            <a:r>
              <a:rPr b="0" i="0" lang="es-AR" sz="1800" u="none" cap="none" strike="noStrike">
                <a:solidFill>
                  <a:srgbClr val="00B0F0"/>
                </a:solidFill>
                <a:latin typeface="Calibri"/>
                <a:ea typeface="Calibri"/>
                <a:cs typeface="Calibri"/>
                <a:sym typeface="Calibri"/>
              </a:rPr>
              <a:t> new Persona() </a:t>
            </a:r>
            <a:r>
              <a:rPr b="0" i="0" lang="es-AR" sz="1600" u="none" cap="none" strike="noStrike">
                <a:solidFill>
                  <a:srgbClr val="00B0F0"/>
                </a:solidFill>
                <a:latin typeface="Calibri"/>
                <a:ea typeface="Calibri"/>
                <a:cs typeface="Calibri"/>
                <a:sym typeface="Calibri"/>
              </a:rPr>
              <a:t>&lt;-- a esta acción se le llama </a:t>
            </a:r>
            <a:r>
              <a:rPr b="0" i="0" lang="es-AR" sz="1800" u="none" cap="none" strike="noStrike">
                <a:solidFill>
                  <a:srgbClr val="00B0F0"/>
                </a:solidFill>
                <a:latin typeface="Calibri"/>
                <a:ea typeface="Calibri"/>
                <a:cs typeface="Calibri"/>
                <a:sym typeface="Calibri"/>
              </a:rPr>
              <a:t>CREAR LA INSTANCIA</a:t>
            </a:r>
            <a:endParaRPr b="0" i="0" sz="1800" u="none" cap="none" strike="noStrike">
              <a:solidFill>
                <a:srgbClr val="00B0F0"/>
              </a:solidFill>
              <a:latin typeface="Calibri"/>
              <a:ea typeface="Calibri"/>
              <a:cs typeface="Calibri"/>
              <a:sym typeface="Calibri"/>
            </a:endParaRPr>
          </a:p>
        </p:txBody>
      </p:sp>
      <p:pic>
        <p:nvPicPr>
          <p:cNvPr id="303" name="Google Shape;303;p6"/>
          <p:cNvPicPr preferRelativeResize="0"/>
          <p:nvPr/>
        </p:nvPicPr>
        <p:blipFill rotWithShape="1">
          <a:blip r:embed="rId6">
            <a:alphaModFix/>
          </a:blip>
          <a:srcRect b="6533" l="27976" r="30606" t="19182"/>
          <a:stretch/>
        </p:blipFill>
        <p:spPr>
          <a:xfrm>
            <a:off x="1662056" y="4661248"/>
            <a:ext cx="1864448" cy="1892069"/>
          </a:xfrm>
          <a:prstGeom prst="rect">
            <a:avLst/>
          </a:prstGeom>
          <a:noFill/>
          <a:ln>
            <a:noFill/>
          </a:ln>
        </p:spPr>
      </p:pic>
      <p:pic>
        <p:nvPicPr>
          <p:cNvPr id="304" name="Google Shape;304;p6"/>
          <p:cNvPicPr preferRelativeResize="0"/>
          <p:nvPr/>
        </p:nvPicPr>
        <p:blipFill rotWithShape="1">
          <a:blip r:embed="rId7">
            <a:alphaModFix/>
          </a:blip>
          <a:srcRect b="0" l="0" r="0" t="0"/>
          <a:stretch/>
        </p:blipFill>
        <p:spPr>
          <a:xfrm>
            <a:off x="8157682" y="2402108"/>
            <a:ext cx="3067050" cy="657225"/>
          </a:xfrm>
          <a:prstGeom prst="rect">
            <a:avLst/>
          </a:prstGeom>
          <a:noFill/>
          <a:ln>
            <a:noFill/>
          </a:ln>
        </p:spPr>
      </p:pic>
      <p:pic>
        <p:nvPicPr>
          <p:cNvPr id="305" name="Google Shape;305;p6"/>
          <p:cNvPicPr preferRelativeResize="0"/>
          <p:nvPr/>
        </p:nvPicPr>
        <p:blipFill rotWithShape="1">
          <a:blip r:embed="rId8">
            <a:alphaModFix/>
          </a:blip>
          <a:srcRect b="0" l="0" r="0" t="0"/>
          <a:stretch/>
        </p:blipFill>
        <p:spPr>
          <a:xfrm>
            <a:off x="4068315" y="1912903"/>
            <a:ext cx="523875" cy="2766794"/>
          </a:xfrm>
          <a:prstGeom prst="rect">
            <a:avLst/>
          </a:prstGeom>
          <a:noFill/>
          <a:ln>
            <a:noFill/>
          </a:ln>
        </p:spPr>
      </p:pic>
      <p:pic>
        <p:nvPicPr>
          <p:cNvPr id="306" name="Google Shape;306;p6"/>
          <p:cNvPicPr preferRelativeResize="0"/>
          <p:nvPr/>
        </p:nvPicPr>
        <p:blipFill rotWithShape="1">
          <a:blip r:embed="rId8">
            <a:alphaModFix/>
          </a:blip>
          <a:srcRect b="0" l="0" r="0" t="0"/>
          <a:stretch/>
        </p:blipFill>
        <p:spPr>
          <a:xfrm>
            <a:off x="7633807" y="1912902"/>
            <a:ext cx="523875" cy="2835966"/>
          </a:xfrm>
          <a:prstGeom prst="rect">
            <a:avLst/>
          </a:prstGeom>
          <a:noFill/>
          <a:ln>
            <a:noFill/>
          </a:ln>
        </p:spPr>
      </p:pic>
      <p:pic>
        <p:nvPicPr>
          <p:cNvPr id="307" name="Google Shape;307;p6"/>
          <p:cNvPicPr preferRelativeResize="0"/>
          <p:nvPr/>
        </p:nvPicPr>
        <p:blipFill rotWithShape="1">
          <a:blip r:embed="rId9">
            <a:alphaModFix/>
          </a:blip>
          <a:srcRect b="0" l="0" r="0" t="0"/>
          <a:stretch/>
        </p:blipFill>
        <p:spPr>
          <a:xfrm>
            <a:off x="4756724" y="4167709"/>
            <a:ext cx="1913912" cy="2015922"/>
          </a:xfrm>
          <a:prstGeom prst="rect">
            <a:avLst/>
          </a:prstGeom>
          <a:noFill/>
          <a:ln>
            <a:noFill/>
          </a:ln>
        </p:spPr>
      </p:pic>
      <p:pic>
        <p:nvPicPr>
          <p:cNvPr id="308" name="Google Shape;308;p6"/>
          <p:cNvPicPr preferRelativeResize="0"/>
          <p:nvPr/>
        </p:nvPicPr>
        <p:blipFill rotWithShape="1">
          <a:blip r:embed="rId10">
            <a:alphaModFix/>
          </a:blip>
          <a:srcRect b="0" l="0" r="0" t="0"/>
          <a:stretch/>
        </p:blipFill>
        <p:spPr>
          <a:xfrm>
            <a:off x="5180368" y="4497381"/>
            <a:ext cx="1794559" cy="1890208"/>
          </a:xfrm>
          <a:prstGeom prst="rect">
            <a:avLst/>
          </a:prstGeom>
          <a:noFill/>
          <a:ln>
            <a:noFill/>
          </a:ln>
        </p:spPr>
      </p:pic>
      <p:pic>
        <p:nvPicPr>
          <p:cNvPr id="309" name="Google Shape;309;p6"/>
          <p:cNvPicPr preferRelativeResize="0"/>
          <p:nvPr/>
        </p:nvPicPr>
        <p:blipFill rotWithShape="1">
          <a:blip r:embed="rId11">
            <a:alphaModFix/>
          </a:blip>
          <a:srcRect b="0" l="0" r="0" t="0"/>
          <a:stretch/>
        </p:blipFill>
        <p:spPr>
          <a:xfrm>
            <a:off x="5621227" y="4892039"/>
            <a:ext cx="1637587" cy="1724869"/>
          </a:xfrm>
          <a:prstGeom prst="rect">
            <a:avLst/>
          </a:prstGeom>
          <a:noFill/>
          <a:ln>
            <a:noFill/>
          </a:ln>
        </p:spPr>
      </p:pic>
      <p:pic>
        <p:nvPicPr>
          <p:cNvPr id="310" name="Google Shape;310;p6"/>
          <p:cNvPicPr preferRelativeResize="0"/>
          <p:nvPr/>
        </p:nvPicPr>
        <p:blipFill rotWithShape="1">
          <a:blip r:embed="rId12">
            <a:alphaModFix/>
          </a:blip>
          <a:srcRect b="0" l="0" r="0" t="0"/>
          <a:stretch/>
        </p:blipFill>
        <p:spPr>
          <a:xfrm>
            <a:off x="8319554" y="4296178"/>
            <a:ext cx="1683778" cy="1758984"/>
          </a:xfrm>
          <a:prstGeom prst="rect">
            <a:avLst/>
          </a:prstGeom>
          <a:noFill/>
          <a:ln>
            <a:noFill/>
          </a:ln>
        </p:spPr>
      </p:pic>
      <p:sp>
        <p:nvSpPr>
          <p:cNvPr id="311" name="Google Shape;311;p6"/>
          <p:cNvSpPr/>
          <p:nvPr/>
        </p:nvSpPr>
        <p:spPr>
          <a:xfrm rot="2714285">
            <a:off x="4565951" y="5606177"/>
            <a:ext cx="1775485"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INSTANCIAS</a:t>
            </a:r>
            <a:endParaRPr b="1" i="0" sz="2000" u="none" cap="none" strike="noStrike">
              <a:solidFill>
                <a:schemeClr val="accent4"/>
              </a:solidFill>
              <a:latin typeface="Calibri"/>
              <a:ea typeface="Calibri"/>
              <a:cs typeface="Calibri"/>
              <a:sym typeface="Calibri"/>
            </a:endParaRPr>
          </a:p>
        </p:txBody>
      </p:sp>
      <p:sp>
        <p:nvSpPr>
          <p:cNvPr id="312" name="Google Shape;312;p6"/>
          <p:cNvSpPr/>
          <p:nvPr/>
        </p:nvSpPr>
        <p:spPr>
          <a:xfrm>
            <a:off x="8394549" y="4753971"/>
            <a:ext cx="785792" cy="307777"/>
          </a:xfrm>
          <a:prstGeom prst="rect">
            <a:avLst/>
          </a:prstGeom>
          <a:solidFill>
            <a:srgbClr val="3A3838"/>
          </a:solidFill>
          <a:ln cap="flat" cmpd="sng" w="9525">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chemeClr val="accent4"/>
                </a:solidFill>
                <a:latin typeface="Calibri"/>
                <a:ea typeface="Calibri"/>
                <a:cs typeface="Calibri"/>
                <a:sym typeface="Calibri"/>
              </a:rPr>
              <a:t>Martin</a:t>
            </a:r>
            <a:endParaRPr b="1" i="0" sz="1400" u="none" cap="none" strike="noStrike">
              <a:solidFill>
                <a:schemeClr val="accent4"/>
              </a:solidFill>
              <a:latin typeface="Calibri"/>
              <a:ea typeface="Calibri"/>
              <a:cs typeface="Calibri"/>
              <a:sym typeface="Calibri"/>
            </a:endParaRPr>
          </a:p>
        </p:txBody>
      </p:sp>
      <p:pic>
        <p:nvPicPr>
          <p:cNvPr id="313" name="Google Shape;313;p6"/>
          <p:cNvPicPr preferRelativeResize="0"/>
          <p:nvPr/>
        </p:nvPicPr>
        <p:blipFill rotWithShape="1">
          <a:blip r:embed="rId13">
            <a:alphaModFix/>
          </a:blip>
          <a:srcRect b="0" l="0" r="0" t="0"/>
          <a:stretch/>
        </p:blipFill>
        <p:spPr>
          <a:xfrm>
            <a:off x="9024713" y="4661248"/>
            <a:ext cx="1401388" cy="1470114"/>
          </a:xfrm>
          <a:prstGeom prst="rect">
            <a:avLst/>
          </a:prstGeom>
          <a:noFill/>
          <a:ln>
            <a:noFill/>
          </a:ln>
          <a:effectLst>
            <a:outerShdw blurRad="50800" sx="103000" rotWithShape="0" algn="ctr" dir="5400000" dist="50800" sy="103000">
              <a:srgbClr val="000000">
                <a:alpha val="0"/>
              </a:srgbClr>
            </a:outerShdw>
          </a:effectLst>
        </p:spPr>
      </p:pic>
      <p:sp>
        <p:nvSpPr>
          <p:cNvPr id="314" name="Google Shape;314;p6"/>
          <p:cNvSpPr/>
          <p:nvPr/>
        </p:nvSpPr>
        <p:spPr>
          <a:xfrm>
            <a:off x="9065097" y="5063941"/>
            <a:ext cx="785792" cy="307777"/>
          </a:xfrm>
          <a:prstGeom prst="rect">
            <a:avLst/>
          </a:prstGeom>
          <a:solidFill>
            <a:srgbClr val="3A3838"/>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0070C0"/>
                </a:solidFill>
                <a:latin typeface="Calibri"/>
                <a:ea typeface="Calibri"/>
                <a:cs typeface="Calibri"/>
                <a:sym typeface="Calibri"/>
              </a:rPr>
              <a:t>Gabriel</a:t>
            </a:r>
            <a:endParaRPr b="1" i="0" sz="1400" u="none" cap="none" strike="noStrike">
              <a:solidFill>
                <a:srgbClr val="0070C0"/>
              </a:solidFill>
              <a:latin typeface="Calibri"/>
              <a:ea typeface="Calibri"/>
              <a:cs typeface="Calibri"/>
              <a:sym typeface="Calibri"/>
            </a:endParaRPr>
          </a:p>
        </p:txBody>
      </p:sp>
      <p:pic>
        <p:nvPicPr>
          <p:cNvPr id="315" name="Google Shape;315;p6"/>
          <p:cNvPicPr preferRelativeResize="0"/>
          <p:nvPr/>
        </p:nvPicPr>
        <p:blipFill rotWithShape="1">
          <a:blip r:embed="rId14">
            <a:alphaModFix/>
          </a:blip>
          <a:srcRect b="0" l="0" r="0" t="0"/>
          <a:stretch/>
        </p:blipFill>
        <p:spPr>
          <a:xfrm>
            <a:off x="9676330" y="4960251"/>
            <a:ext cx="1620449" cy="1740743"/>
          </a:xfrm>
          <a:prstGeom prst="rect">
            <a:avLst/>
          </a:prstGeom>
          <a:noFill/>
          <a:ln>
            <a:noFill/>
          </a:ln>
        </p:spPr>
      </p:pic>
      <p:sp>
        <p:nvSpPr>
          <p:cNvPr id="316" name="Google Shape;316;p6"/>
          <p:cNvSpPr/>
          <p:nvPr/>
        </p:nvSpPr>
        <p:spPr>
          <a:xfrm>
            <a:off x="9853879" y="5448830"/>
            <a:ext cx="727954" cy="307777"/>
          </a:xfrm>
          <a:prstGeom prst="rect">
            <a:avLst/>
          </a:prstGeom>
          <a:solidFill>
            <a:srgbClr val="3A3838"/>
          </a:solidFill>
          <a:ln cap="flat" cmpd="sng" w="9525">
            <a:solidFill>
              <a:srgbClr val="C0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F2F2F2"/>
                </a:solidFill>
                <a:latin typeface="Calibri"/>
                <a:ea typeface="Calibri"/>
                <a:cs typeface="Calibri"/>
                <a:sym typeface="Calibri"/>
              </a:rPr>
              <a:t>Leonel</a:t>
            </a:r>
            <a:endParaRPr b="1" i="0" sz="1400" u="none" cap="none" strike="noStrike">
              <a:solidFill>
                <a:srgbClr val="F2F2F2"/>
              </a:solidFill>
              <a:latin typeface="Calibri"/>
              <a:ea typeface="Calibri"/>
              <a:cs typeface="Calibri"/>
              <a:sym typeface="Calibri"/>
            </a:endParaRPr>
          </a:p>
        </p:txBody>
      </p:sp>
      <p:sp>
        <p:nvSpPr>
          <p:cNvPr id="317" name="Google Shape;317;p6"/>
          <p:cNvSpPr/>
          <p:nvPr/>
        </p:nvSpPr>
        <p:spPr>
          <a:xfrm rot="2714285">
            <a:off x="8190458" y="5855107"/>
            <a:ext cx="1775485"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OBJETOS</a:t>
            </a:r>
            <a:endParaRPr b="1" i="0" sz="2000" u="none" cap="none" strike="noStrike">
              <a:solidFill>
                <a:schemeClr val="accent4"/>
              </a:solidFill>
              <a:latin typeface="Calibri"/>
              <a:ea typeface="Calibri"/>
              <a:cs typeface="Calibri"/>
              <a:sym typeface="Calibri"/>
            </a:endParaRPr>
          </a:p>
        </p:txBody>
      </p:sp>
      <p:sp>
        <p:nvSpPr>
          <p:cNvPr id="318" name="Google Shape;318;p6"/>
          <p:cNvSpPr/>
          <p:nvPr/>
        </p:nvSpPr>
        <p:spPr>
          <a:xfrm rot="2846197">
            <a:off x="1764894" y="5604375"/>
            <a:ext cx="1775485" cy="40011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AR" sz="2000" u="none" cap="none" strike="noStrike">
                <a:solidFill>
                  <a:schemeClr val="accent4"/>
                </a:solidFill>
                <a:latin typeface="Calibri"/>
                <a:ea typeface="Calibri"/>
                <a:cs typeface="Calibri"/>
                <a:sym typeface="Calibri"/>
              </a:rPr>
              <a:t>Molde, Clase</a:t>
            </a:r>
            <a:endParaRPr b="1" i="0" sz="2000" u="none" cap="none" strike="noStrike">
              <a:solidFill>
                <a:schemeClr val="accent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2021-07-22T03:19:35Z</dcterms:created>
  <dc:creator>Claudio J. Perez</dc:creator>
</cp:coreProperties>
</file>