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6" r:id="rId2"/>
    <p:sldId id="311" r:id="rId3"/>
    <p:sldId id="304" r:id="rId4"/>
    <p:sldId id="317" r:id="rId5"/>
    <p:sldId id="312" r:id="rId6"/>
    <p:sldId id="319" r:id="rId7"/>
    <p:sldId id="320" r:id="rId8"/>
    <p:sldId id="321" r:id="rId9"/>
    <p:sldId id="322" r:id="rId10"/>
    <p:sldId id="330" r:id="rId11"/>
    <p:sldId id="331" r:id="rId12"/>
    <p:sldId id="323" r:id="rId13"/>
    <p:sldId id="324" r:id="rId14"/>
    <p:sldId id="325" r:id="rId15"/>
    <p:sldId id="332" r:id="rId16"/>
    <p:sldId id="333" r:id="rId17"/>
    <p:sldId id="326" r:id="rId18"/>
    <p:sldId id="335" r:id="rId19"/>
    <p:sldId id="334" r:id="rId20"/>
    <p:sldId id="327" r:id="rId21"/>
    <p:sldId id="318" r:id="rId22"/>
    <p:sldId id="302"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6" d="100"/>
          <a:sy n="86"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21/3/2022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094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030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3817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997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978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789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633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540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866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249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899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385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1634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875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781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276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635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406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458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883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arquitecturajava.com/ejemplo-de-java-singleton-patrones-classloade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youtube.com/watch?v=o_HV_FCs-Z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indoctor7.github.io/Inyeccion-Dependencias-Spring.html"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Shape 84"/>
        <p:cNvGrpSpPr/>
        <p:nvPr/>
      </p:nvGrpSpPr>
      <p:grpSpPr>
        <a:xfrm>
          <a:off x="0" y="0"/>
          <a:ext cx="0" cy="0"/>
          <a:chOff x="0" y="0"/>
          <a:chExt cx="0" cy="0"/>
        </a:xfrm>
      </p:grpSpPr>
      <p:cxnSp>
        <p:nvCxnSpPr>
          <p:cNvPr id="87" name="Google Shape;87;p1"/>
          <p:cNvCxnSpPr/>
          <p:nvPr/>
        </p:nvCxnSpPr>
        <p:spPr>
          <a:xfrm rot="10800000">
            <a:off x="812947" y="3971151"/>
            <a:ext cx="2529200" cy="3200"/>
          </a:xfrm>
          <a:prstGeom prst="straightConnector1">
            <a:avLst/>
          </a:prstGeom>
          <a:noFill/>
          <a:ln w="9525" cap="flat" cmpd="sng">
            <a:solidFill>
              <a:srgbClr val="F2F2F2"/>
            </a:solidFill>
            <a:prstDash val="solid"/>
            <a:round/>
            <a:headEnd type="none" w="sm" len="sm"/>
            <a:tailEnd type="none" w="sm" len="sm"/>
          </a:ln>
        </p:spPr>
      </p:cxnSp>
      <p:sp>
        <p:nvSpPr>
          <p:cNvPr id="88" name="Google Shape;88;p1"/>
          <p:cNvSpPr txBox="1"/>
          <p:nvPr/>
        </p:nvSpPr>
        <p:spPr>
          <a:xfrm>
            <a:off x="770800" y="4060733"/>
            <a:ext cx="10650400" cy="1282400"/>
          </a:xfrm>
          <a:prstGeom prst="rect">
            <a:avLst/>
          </a:prstGeom>
          <a:noFill/>
          <a:ln>
            <a:noFill/>
          </a:ln>
        </p:spPr>
        <p:txBody>
          <a:bodyPr spcFirstLastPara="1" wrap="square" lIns="121900" tIns="120000" rIns="121900" bIns="0" anchor="t" anchorCtr="0">
            <a:noAutofit/>
          </a:bodyPr>
          <a:lstStyle/>
          <a:p>
            <a:pPr defTabSz="1219170">
              <a:buClr>
                <a:srgbClr val="000000"/>
              </a:buClr>
              <a:buSzPts val="1100"/>
            </a:pPr>
            <a:r>
              <a:rPr lang="es-AR" sz="1867" kern="0">
                <a:solidFill>
                  <a:srgbClr val="FFFFFF"/>
                </a:solidFill>
                <a:latin typeface="Roboto"/>
                <a:ea typeface="Roboto"/>
                <a:cs typeface="Roboto"/>
                <a:sym typeface="Roboto"/>
              </a:rPr>
              <a:t>2021</a:t>
            </a:r>
            <a:endParaRPr sz="1867" kern="0">
              <a:solidFill>
                <a:srgbClr val="FFFFFF"/>
              </a:solidFill>
              <a:latin typeface="Roboto"/>
              <a:ea typeface="Roboto"/>
              <a:cs typeface="Roboto"/>
              <a:sym typeface="Roboto"/>
            </a:endParaRPr>
          </a:p>
        </p:txBody>
      </p:sp>
      <p:pic>
        <p:nvPicPr>
          <p:cNvPr id="9" name="Imagen 8">
            <a:extLst>
              <a:ext uri="{FF2B5EF4-FFF2-40B4-BE49-F238E27FC236}">
                <a16:creationId xmlns:a16="http://schemas.microsoft.com/office/drawing/2014/main" id="{100431DE-592F-4B60-ADC0-078178FAFE77}"/>
              </a:ext>
            </a:extLst>
          </p:cNvPr>
          <p:cNvPicPr>
            <a:picLocks noChangeAspect="1"/>
          </p:cNvPicPr>
          <p:nvPr/>
        </p:nvPicPr>
        <p:blipFill>
          <a:blip r:embed="rId3"/>
          <a:stretch>
            <a:fillRect/>
          </a:stretch>
        </p:blipFill>
        <p:spPr>
          <a:xfrm>
            <a:off x="0" y="-382999"/>
            <a:ext cx="12192000" cy="7240999"/>
          </a:xfrm>
          <a:prstGeom prst="rect">
            <a:avLst/>
          </a:prstGeom>
        </p:spPr>
      </p:pic>
      <p:pic>
        <p:nvPicPr>
          <p:cNvPr id="14" name="Google Shape;86;p1">
            <a:extLst>
              <a:ext uri="{FF2B5EF4-FFF2-40B4-BE49-F238E27FC236}">
                <a16:creationId xmlns:a16="http://schemas.microsoft.com/office/drawing/2014/main" id="{D1C42E67-3D80-42A0-B821-78FA879DAF71}"/>
              </a:ext>
            </a:extLst>
          </p:cNvPr>
          <p:cNvPicPr preferRelativeResize="0"/>
          <p:nvPr/>
        </p:nvPicPr>
        <p:blipFill rotWithShape="1">
          <a:blip r:embed="rId4">
            <a:alphaModFix/>
          </a:blip>
          <a:srcRect/>
          <a:stretch/>
        </p:blipFill>
        <p:spPr>
          <a:xfrm>
            <a:off x="8696755" y="4911752"/>
            <a:ext cx="1900933" cy="657700"/>
          </a:xfrm>
          <a:prstGeom prst="rect">
            <a:avLst/>
          </a:prstGeom>
          <a:noFill/>
          <a:ln>
            <a:noFill/>
          </a:ln>
        </p:spPr>
      </p:pic>
      <p:pic>
        <p:nvPicPr>
          <p:cNvPr id="15" name="Google Shape;5922;g9aee52a20c_0_2718">
            <a:extLst>
              <a:ext uri="{FF2B5EF4-FFF2-40B4-BE49-F238E27FC236}">
                <a16:creationId xmlns:a16="http://schemas.microsoft.com/office/drawing/2014/main" id="{F0B26422-4461-4603-B7B2-574ED681DC7B}"/>
              </a:ext>
            </a:extLst>
          </p:cNvPr>
          <p:cNvPicPr preferRelativeResize="0"/>
          <p:nvPr/>
        </p:nvPicPr>
        <p:blipFill rotWithShape="1">
          <a:blip r:embed="rId5">
            <a:alphaModFix/>
          </a:blip>
          <a:srcRect r="50629"/>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CuadroTexto 1">
            <a:extLst>
              <a:ext uri="{FF2B5EF4-FFF2-40B4-BE49-F238E27FC236}">
                <a16:creationId xmlns:a16="http://schemas.microsoft.com/office/drawing/2014/main" id="{11BD563D-A3CD-49F6-AC1A-2E5AFDECFEB0}"/>
              </a:ext>
            </a:extLst>
          </p:cNvPr>
          <p:cNvSpPr txBox="1"/>
          <p:nvPr/>
        </p:nvSpPr>
        <p:spPr>
          <a:xfrm>
            <a:off x="292607" y="2841240"/>
            <a:ext cx="11291333" cy="3139321"/>
          </a:xfrm>
          <a:prstGeom prst="rect">
            <a:avLst/>
          </a:prstGeom>
          <a:noFill/>
        </p:spPr>
        <p:txBody>
          <a:bodyPr wrap="square" rtlCol="0">
            <a:spAutoFit/>
          </a:bodyPr>
          <a:lstStyle/>
          <a:p>
            <a:pPr algn="just" fontAlgn="base"/>
            <a:r>
              <a:rPr lang="es-ES" b="1" i="0" dirty="0">
                <a:effectLst/>
                <a:latin typeface="+mj-lt"/>
              </a:rPr>
              <a:t>Inyección de Dependencias: ejemplo en uso BD</a:t>
            </a:r>
          </a:p>
          <a:p>
            <a:pPr algn="just" fontAlgn="base"/>
            <a:endParaRPr lang="es-ES" b="1" dirty="0">
              <a:latin typeface="+mj-lt"/>
            </a:endParaRPr>
          </a:p>
          <a:p>
            <a:pPr algn="just" fontAlgn="base"/>
            <a:r>
              <a:rPr lang="es-ES" b="0" i="0" dirty="0">
                <a:effectLst/>
                <a:latin typeface="+mj-lt"/>
              </a:rPr>
              <a:t>Un ejemplo típico para ver su utilidad es el de una clase que necesita una conexión a base de datos, sin DI si varios usuarios necesitan usar esta clase se tendrán que crear múltiples conexiones a la base de datos con la consiguiente posible perdida de rendimiento, pero usando la inyección de dependencia las dependencias de la clase (sus atributos), son instanciados una única vez cuando se despliega la aplicación y se comparten por todas las instancias de modo que una única conexión a base de datos es compartida por múltiples peticiones. En este caso esta bien que sea una única instancia pero habrá casos en los que no nos interesará esta opción que es la que se usa por defecto por lo que Spring nos da la opción por si queremos que nuestros objetos no usen el </a:t>
            </a:r>
            <a:r>
              <a:rPr lang="es-ES" b="1" i="0" dirty="0">
                <a:effectLst/>
                <a:latin typeface="+mj-lt"/>
              </a:rPr>
              <a:t>patrón</a:t>
            </a:r>
            <a:r>
              <a:rPr lang="es-ES" b="0" i="0" dirty="0">
                <a:effectLst/>
                <a:latin typeface="+mj-lt"/>
              </a:rPr>
              <a:t> </a:t>
            </a:r>
            <a:r>
              <a:rPr lang="es-ES" b="1" i="0" dirty="0" err="1">
                <a:effectLst/>
                <a:latin typeface="+mj-lt"/>
              </a:rPr>
              <a:t>singleton</a:t>
            </a:r>
            <a:r>
              <a:rPr lang="es-ES" b="1" i="0" dirty="0">
                <a:effectLst/>
                <a:latin typeface="+mj-lt"/>
              </a:rPr>
              <a:t>(</a:t>
            </a:r>
            <a:r>
              <a:rPr lang="es-ES" b="1" i="0" dirty="0">
                <a:effectLst/>
                <a:latin typeface="+mj-lt"/>
                <a:hlinkClick r:id="rId4"/>
              </a:rPr>
              <a:t>https://www.arquitecturajava.com/ejemplo-de-java-singleton-patrones-classloaders/</a:t>
            </a:r>
            <a:r>
              <a:rPr lang="es-ES" b="1" i="0" dirty="0">
                <a:effectLst/>
                <a:latin typeface="+mj-lt"/>
              </a:rPr>
              <a:t>).</a:t>
            </a:r>
            <a:endParaRPr lang="es-AR" b="1" dirty="0">
              <a:latin typeface="+mj-lt"/>
            </a:endParaRPr>
          </a:p>
        </p:txBody>
      </p:sp>
      <p:pic>
        <p:nvPicPr>
          <p:cNvPr id="4" name="Imagen 3">
            <a:extLst>
              <a:ext uri="{FF2B5EF4-FFF2-40B4-BE49-F238E27FC236}">
                <a16:creationId xmlns:a16="http://schemas.microsoft.com/office/drawing/2014/main" id="{D9C58013-72B0-4A55-8EF6-0615F1EF1CA5}"/>
              </a:ext>
            </a:extLst>
          </p:cNvPr>
          <p:cNvPicPr>
            <a:picLocks noChangeAspect="1"/>
          </p:cNvPicPr>
          <p:nvPr/>
        </p:nvPicPr>
        <p:blipFill>
          <a:blip r:embed="rId5"/>
          <a:stretch>
            <a:fillRect/>
          </a:stretch>
        </p:blipFill>
        <p:spPr>
          <a:xfrm>
            <a:off x="292606" y="1760383"/>
            <a:ext cx="2427469" cy="947305"/>
          </a:xfrm>
          <a:prstGeom prst="rect">
            <a:avLst/>
          </a:prstGeom>
        </p:spPr>
      </p:pic>
    </p:spTree>
    <p:extLst>
      <p:ext uri="{BB962C8B-B14F-4D97-AF65-F5344CB8AC3E}">
        <p14:creationId xmlns:p14="http://schemas.microsoft.com/office/powerpoint/2010/main" val="170277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CuadroTexto 1">
            <a:extLst>
              <a:ext uri="{FF2B5EF4-FFF2-40B4-BE49-F238E27FC236}">
                <a16:creationId xmlns:a16="http://schemas.microsoft.com/office/drawing/2014/main" id="{11BD563D-A3CD-49F6-AC1A-2E5AFDECFEB0}"/>
              </a:ext>
            </a:extLst>
          </p:cNvPr>
          <p:cNvSpPr txBox="1"/>
          <p:nvPr/>
        </p:nvSpPr>
        <p:spPr>
          <a:xfrm>
            <a:off x="378676" y="2696592"/>
            <a:ext cx="11291333" cy="4124206"/>
          </a:xfrm>
          <a:prstGeom prst="rect">
            <a:avLst/>
          </a:prstGeom>
          <a:noFill/>
        </p:spPr>
        <p:txBody>
          <a:bodyPr wrap="square" rtlCol="0">
            <a:spAutoFit/>
          </a:bodyPr>
          <a:lstStyle/>
          <a:p>
            <a:pPr algn="l"/>
            <a:r>
              <a:rPr lang="es-ES" sz="2400" b="1" i="0" dirty="0">
                <a:solidFill>
                  <a:srgbClr val="292929"/>
                </a:solidFill>
                <a:effectLst/>
                <a:latin typeface="sohne"/>
              </a:rPr>
              <a:t>Arquitectura Spring</a:t>
            </a:r>
          </a:p>
          <a:p>
            <a:pPr algn="l"/>
            <a:r>
              <a:rPr lang="es-ES" sz="2000" b="0" i="0" dirty="0">
                <a:solidFill>
                  <a:srgbClr val="292929"/>
                </a:solidFill>
                <a:effectLst/>
                <a:latin typeface="charter"/>
              </a:rPr>
              <a:t>La arquitectura se compone en distintas capas, cada una tiene su función específica:</a:t>
            </a:r>
          </a:p>
          <a:p>
            <a:pPr algn="l"/>
            <a:endParaRPr lang="es-ES" sz="2000" b="0" i="0" dirty="0">
              <a:solidFill>
                <a:srgbClr val="292929"/>
              </a:solidFill>
              <a:effectLst/>
              <a:latin typeface="charter"/>
            </a:endParaRPr>
          </a:p>
          <a:p>
            <a:pPr algn="l"/>
            <a:r>
              <a:rPr lang="es-ES" sz="2000" b="1" i="0" dirty="0">
                <a:solidFill>
                  <a:schemeClr val="accent5"/>
                </a:solidFill>
                <a:effectLst/>
                <a:latin typeface="charter"/>
              </a:rPr>
              <a:t>Capa web</a:t>
            </a:r>
            <a:r>
              <a:rPr lang="es-ES" sz="2000" b="0" i="0" dirty="0">
                <a:solidFill>
                  <a:schemeClr val="accent5"/>
                </a:solidFill>
                <a:effectLst/>
                <a:latin typeface="charter"/>
              </a:rPr>
              <a:t>: </a:t>
            </a:r>
            <a:r>
              <a:rPr lang="es-ES" sz="2000" b="0" i="0" dirty="0">
                <a:solidFill>
                  <a:srgbClr val="292929"/>
                </a:solidFill>
                <a:effectLst/>
                <a:latin typeface="charter"/>
              </a:rPr>
              <a:t>Spring simplifica el desarrollo de interfaces de usuario en aplicaciones web MVC mediante el soporte de varias tecnologías para generación de contenido, entre ellas JSP, </a:t>
            </a:r>
            <a:r>
              <a:rPr lang="es-ES" sz="2000" b="0" i="0" dirty="0" err="1">
                <a:solidFill>
                  <a:srgbClr val="292929"/>
                </a:solidFill>
                <a:effectLst/>
                <a:latin typeface="charter"/>
              </a:rPr>
              <a:t>Thymeleaf</a:t>
            </a:r>
            <a:r>
              <a:rPr lang="es-ES" sz="2000" b="0" i="0" dirty="0">
                <a:solidFill>
                  <a:srgbClr val="292929"/>
                </a:solidFill>
                <a:effectLst/>
                <a:latin typeface="charter"/>
              </a:rPr>
              <a:t>, </a:t>
            </a:r>
            <a:r>
              <a:rPr lang="es-ES" sz="2000" b="0" i="0" dirty="0" err="1">
                <a:solidFill>
                  <a:srgbClr val="292929"/>
                </a:solidFill>
                <a:effectLst/>
                <a:latin typeface="charter"/>
              </a:rPr>
              <a:t>FreeMaker</a:t>
            </a:r>
            <a:r>
              <a:rPr lang="es-ES" sz="2000" b="0" i="0" dirty="0">
                <a:solidFill>
                  <a:srgbClr val="292929"/>
                </a:solidFill>
                <a:effectLst/>
                <a:latin typeface="charter"/>
              </a:rPr>
              <a:t>, </a:t>
            </a:r>
            <a:r>
              <a:rPr lang="es-ES" sz="2000" b="0" i="0" dirty="0" err="1">
                <a:solidFill>
                  <a:srgbClr val="292929"/>
                </a:solidFill>
                <a:effectLst/>
                <a:latin typeface="charter"/>
              </a:rPr>
              <a:t>Velocity</a:t>
            </a:r>
            <a:r>
              <a:rPr lang="es-ES" sz="2000" b="0" i="0" dirty="0">
                <a:solidFill>
                  <a:srgbClr val="292929"/>
                </a:solidFill>
                <a:effectLst/>
                <a:latin typeface="charter"/>
              </a:rPr>
              <a:t>, etc.</a:t>
            </a:r>
          </a:p>
          <a:p>
            <a:pPr algn="l"/>
            <a:endParaRPr lang="es-ES" sz="2000" b="0" i="0" dirty="0">
              <a:solidFill>
                <a:srgbClr val="292929"/>
              </a:solidFill>
              <a:effectLst/>
              <a:latin typeface="charter"/>
            </a:endParaRPr>
          </a:p>
          <a:p>
            <a:pPr algn="l"/>
            <a:r>
              <a:rPr lang="es-ES" sz="2000" b="1" i="0" dirty="0">
                <a:solidFill>
                  <a:schemeClr val="accent5"/>
                </a:solidFill>
                <a:effectLst/>
                <a:latin typeface="charter"/>
              </a:rPr>
              <a:t>Capa lógica de negocio</a:t>
            </a:r>
            <a:r>
              <a:rPr lang="es-ES" sz="2000" b="0" i="0" dirty="0">
                <a:solidFill>
                  <a:schemeClr val="accent5"/>
                </a:solidFill>
                <a:effectLst/>
                <a:latin typeface="charter"/>
              </a:rPr>
              <a:t>: </a:t>
            </a:r>
            <a:r>
              <a:rPr lang="es-ES" sz="2000" b="0" i="0" dirty="0">
                <a:solidFill>
                  <a:srgbClr val="292929"/>
                </a:solidFill>
                <a:effectLst/>
                <a:latin typeface="charter"/>
              </a:rPr>
              <a:t>en esta capa podemos encontrar tecnología como los Java </a:t>
            </a:r>
            <a:r>
              <a:rPr lang="es-ES" sz="2000" b="0" i="0" dirty="0" err="1">
                <a:solidFill>
                  <a:srgbClr val="292929"/>
                </a:solidFill>
                <a:effectLst/>
                <a:latin typeface="charter"/>
              </a:rPr>
              <a:t>Beans</a:t>
            </a:r>
            <a:r>
              <a:rPr lang="es-ES" sz="2000" b="0" i="0" dirty="0">
                <a:solidFill>
                  <a:srgbClr val="292929"/>
                </a:solidFill>
                <a:effectLst/>
                <a:latin typeface="charter"/>
              </a:rPr>
              <a:t> (POJOS), </a:t>
            </a:r>
            <a:r>
              <a:rPr lang="es-ES" sz="2000" b="0" i="0" dirty="0" err="1">
                <a:solidFill>
                  <a:srgbClr val="292929"/>
                </a:solidFill>
                <a:effectLst/>
                <a:latin typeface="charter"/>
              </a:rPr>
              <a:t>Dao</a:t>
            </a:r>
            <a:r>
              <a:rPr lang="es-ES" sz="2000" b="0" i="0" dirty="0">
                <a:solidFill>
                  <a:srgbClr val="292929"/>
                </a:solidFill>
                <a:effectLst/>
                <a:latin typeface="charter"/>
              </a:rPr>
              <a:t> </a:t>
            </a:r>
            <a:r>
              <a:rPr lang="es-ES" sz="2000" b="0" i="0" dirty="0" err="1">
                <a:solidFill>
                  <a:srgbClr val="292929"/>
                </a:solidFill>
                <a:effectLst/>
                <a:latin typeface="charter"/>
              </a:rPr>
              <a:t>Support</a:t>
            </a:r>
            <a:r>
              <a:rPr lang="es-ES" sz="2000" b="0" i="0" dirty="0">
                <a:solidFill>
                  <a:srgbClr val="292929"/>
                </a:solidFill>
                <a:effectLst/>
                <a:latin typeface="charter"/>
              </a:rPr>
              <a:t>, </a:t>
            </a:r>
            <a:r>
              <a:rPr lang="es-ES" sz="2000" b="0" i="0" dirty="0" err="1">
                <a:solidFill>
                  <a:srgbClr val="292929"/>
                </a:solidFill>
                <a:effectLst/>
                <a:latin typeface="charter"/>
              </a:rPr>
              <a:t>Services</a:t>
            </a:r>
            <a:r>
              <a:rPr lang="es-ES" sz="2000" b="0" i="0" dirty="0">
                <a:solidFill>
                  <a:srgbClr val="292929"/>
                </a:solidFill>
                <a:effectLst/>
                <a:latin typeface="charter"/>
              </a:rPr>
              <a:t>, </a:t>
            </a:r>
            <a:r>
              <a:rPr lang="es-ES" sz="2000" b="0" i="0" dirty="0" err="1">
                <a:solidFill>
                  <a:srgbClr val="292929"/>
                </a:solidFill>
                <a:effectLst/>
                <a:latin typeface="charter"/>
              </a:rPr>
              <a:t>EJBs</a:t>
            </a:r>
            <a:r>
              <a:rPr lang="es-ES" sz="2000" b="0" i="0" dirty="0">
                <a:solidFill>
                  <a:srgbClr val="292929"/>
                </a:solidFill>
                <a:effectLst/>
                <a:latin typeface="charter"/>
              </a:rPr>
              <a:t> y clases </a:t>
            </a:r>
            <a:r>
              <a:rPr lang="es-ES" sz="2000" b="0" i="0" dirty="0" err="1">
                <a:solidFill>
                  <a:srgbClr val="292929"/>
                </a:solidFill>
                <a:effectLst/>
                <a:latin typeface="charter"/>
              </a:rPr>
              <a:t>Entities</a:t>
            </a:r>
            <a:r>
              <a:rPr lang="es-ES" sz="2000" b="0" i="0" dirty="0">
                <a:solidFill>
                  <a:srgbClr val="292929"/>
                </a:solidFill>
                <a:effectLst/>
                <a:latin typeface="charter"/>
              </a:rPr>
              <a:t>.</a:t>
            </a:r>
          </a:p>
          <a:p>
            <a:pPr algn="l"/>
            <a:endParaRPr lang="es-ES" sz="2000" b="0" i="0" dirty="0">
              <a:solidFill>
                <a:srgbClr val="292929"/>
              </a:solidFill>
              <a:effectLst/>
              <a:latin typeface="charter"/>
            </a:endParaRPr>
          </a:p>
          <a:p>
            <a:pPr algn="l"/>
            <a:r>
              <a:rPr lang="es-ES" sz="2000" b="1" i="0" dirty="0">
                <a:solidFill>
                  <a:schemeClr val="accent5"/>
                </a:solidFill>
                <a:effectLst/>
                <a:latin typeface="charter"/>
              </a:rPr>
              <a:t>Capa de Datos</a:t>
            </a:r>
            <a:r>
              <a:rPr lang="es-ES" sz="2000" b="0" i="0" dirty="0">
                <a:solidFill>
                  <a:schemeClr val="accent5"/>
                </a:solidFill>
                <a:effectLst/>
                <a:latin typeface="charter"/>
              </a:rPr>
              <a:t>: </a:t>
            </a:r>
            <a:r>
              <a:rPr lang="es-ES" sz="2000" b="0" i="0" dirty="0">
                <a:solidFill>
                  <a:srgbClr val="292929"/>
                </a:solidFill>
                <a:effectLst/>
                <a:latin typeface="charter"/>
              </a:rPr>
              <a:t>aquí vamos a encontrar tecnologías JDBC, ORM (JPA, </a:t>
            </a:r>
            <a:r>
              <a:rPr lang="es-ES" sz="2000" b="0" i="0" dirty="0" err="1">
                <a:solidFill>
                  <a:srgbClr val="292929"/>
                </a:solidFill>
                <a:effectLst/>
                <a:latin typeface="charter"/>
              </a:rPr>
              <a:t>Hibernate</a:t>
            </a:r>
            <a:r>
              <a:rPr lang="es-ES" sz="2000" b="0" i="0" dirty="0">
                <a:solidFill>
                  <a:srgbClr val="292929"/>
                </a:solidFill>
                <a:effectLst/>
                <a:latin typeface="charter"/>
              </a:rPr>
              <a:t>, </a:t>
            </a:r>
            <a:r>
              <a:rPr lang="es-ES" sz="2000" b="0" i="0" dirty="0" err="1">
                <a:solidFill>
                  <a:srgbClr val="292929"/>
                </a:solidFill>
                <a:effectLst/>
                <a:latin typeface="charter"/>
              </a:rPr>
              <a:t>etc</a:t>
            </a:r>
            <a:r>
              <a:rPr lang="es-ES" sz="2000" b="0" i="0" dirty="0">
                <a:solidFill>
                  <a:srgbClr val="292929"/>
                </a:solidFill>
                <a:effectLst/>
                <a:latin typeface="charter"/>
              </a:rPr>
              <a:t>), </a:t>
            </a:r>
            <a:r>
              <a:rPr lang="es-ES" sz="2000" b="0" i="0" dirty="0" err="1">
                <a:solidFill>
                  <a:srgbClr val="292929"/>
                </a:solidFill>
                <a:effectLst/>
                <a:latin typeface="charter"/>
              </a:rPr>
              <a:t>Datasource</a:t>
            </a:r>
            <a:r>
              <a:rPr lang="es-ES" sz="2000" b="0" i="0" dirty="0">
                <a:solidFill>
                  <a:srgbClr val="292929"/>
                </a:solidFill>
                <a:effectLst/>
                <a:latin typeface="charter"/>
              </a:rPr>
              <a:t> y conexiones a bases de datos.</a:t>
            </a:r>
          </a:p>
          <a:p>
            <a:endParaRPr lang="es-AR" dirty="0"/>
          </a:p>
        </p:txBody>
      </p:sp>
      <p:pic>
        <p:nvPicPr>
          <p:cNvPr id="4" name="Imagen 3">
            <a:extLst>
              <a:ext uri="{FF2B5EF4-FFF2-40B4-BE49-F238E27FC236}">
                <a16:creationId xmlns:a16="http://schemas.microsoft.com/office/drawing/2014/main" id="{D9C58013-72B0-4A55-8EF6-0615F1EF1CA5}"/>
              </a:ext>
            </a:extLst>
          </p:cNvPr>
          <p:cNvPicPr>
            <a:picLocks noChangeAspect="1"/>
          </p:cNvPicPr>
          <p:nvPr/>
        </p:nvPicPr>
        <p:blipFill>
          <a:blip r:embed="rId4"/>
          <a:stretch>
            <a:fillRect/>
          </a:stretch>
        </p:blipFill>
        <p:spPr>
          <a:xfrm>
            <a:off x="378676" y="1749287"/>
            <a:ext cx="2427469" cy="947305"/>
          </a:xfrm>
          <a:prstGeom prst="rect">
            <a:avLst/>
          </a:prstGeom>
        </p:spPr>
      </p:pic>
    </p:spTree>
    <p:extLst>
      <p:ext uri="{BB962C8B-B14F-4D97-AF65-F5344CB8AC3E}">
        <p14:creationId xmlns:p14="http://schemas.microsoft.com/office/powerpoint/2010/main" val="189324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10" name="Imagen 9">
            <a:extLst>
              <a:ext uri="{FF2B5EF4-FFF2-40B4-BE49-F238E27FC236}">
                <a16:creationId xmlns:a16="http://schemas.microsoft.com/office/drawing/2014/main" id="{A6239448-8AE5-465A-8115-757A026D3BB5}"/>
              </a:ext>
            </a:extLst>
          </p:cNvPr>
          <p:cNvPicPr>
            <a:picLocks noChangeAspect="1"/>
          </p:cNvPicPr>
          <p:nvPr/>
        </p:nvPicPr>
        <p:blipFill>
          <a:blip r:embed="rId4"/>
          <a:stretch>
            <a:fillRect/>
          </a:stretch>
        </p:blipFill>
        <p:spPr>
          <a:xfrm>
            <a:off x="562027" y="1756572"/>
            <a:ext cx="2427469" cy="947305"/>
          </a:xfrm>
          <a:prstGeom prst="rect">
            <a:avLst/>
          </a:prstGeom>
        </p:spPr>
      </p:pic>
      <p:sp>
        <p:nvSpPr>
          <p:cNvPr id="3" name="Rectangle 1">
            <a:extLst>
              <a:ext uri="{FF2B5EF4-FFF2-40B4-BE49-F238E27FC236}">
                <a16:creationId xmlns:a16="http://schemas.microsoft.com/office/drawing/2014/main" id="{54DBE0BD-ACDE-41FB-9904-27842096E7AD}"/>
              </a:ext>
            </a:extLst>
          </p:cNvPr>
          <p:cNvSpPr>
            <a:spLocks noChangeArrowheads="1"/>
          </p:cNvSpPr>
          <p:nvPr/>
        </p:nvSpPr>
        <p:spPr bwMode="auto">
          <a:xfrm>
            <a:off x="399495" y="4049352"/>
            <a:ext cx="97121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500" b="1" i="0" u="none" strike="noStrike" cap="none" normalizeH="0" baseline="0" dirty="0">
                <a:ln>
                  <a:noFill/>
                </a:ln>
                <a:solidFill>
                  <a:srgbClr val="292929"/>
                </a:solidFill>
                <a:effectLst/>
                <a:latin typeface="charter"/>
              </a:rPr>
              <a:t>@Component</a:t>
            </a:r>
            <a:r>
              <a:rPr kumimoji="0" lang="es-AR" altLang="es-AR" sz="1500" b="0" i="0" u="none" strike="noStrike" cap="none" normalizeH="0" baseline="0" dirty="0">
                <a:ln>
                  <a:noFill/>
                </a:ln>
                <a:solidFill>
                  <a:srgbClr val="292929"/>
                </a:solidFill>
                <a:effectLst/>
                <a:latin typeface="charter"/>
              </a:rPr>
              <a:t>: Es el estereotipo general y que permite anotar un </a:t>
            </a:r>
            <a:r>
              <a:rPr kumimoji="0" lang="es-AR" altLang="es-AR" sz="1500" b="0" i="0" u="none" strike="noStrike" cap="none" normalizeH="0" baseline="0" dirty="0" err="1">
                <a:ln>
                  <a:noFill/>
                </a:ln>
                <a:solidFill>
                  <a:srgbClr val="292929"/>
                </a:solidFill>
                <a:effectLst/>
                <a:latin typeface="charter"/>
              </a:rPr>
              <a:t>bean</a:t>
            </a:r>
            <a:r>
              <a:rPr kumimoji="0" lang="es-AR" altLang="es-AR" sz="1500" b="0" i="0" u="none" strike="noStrike" cap="none" normalizeH="0" baseline="0" dirty="0">
                <a:ln>
                  <a:noFill/>
                </a:ln>
                <a:solidFill>
                  <a:srgbClr val="292929"/>
                </a:solidFill>
                <a:effectLst/>
                <a:latin typeface="charter"/>
              </a:rPr>
              <a:t> para que </a:t>
            </a:r>
            <a:r>
              <a:rPr kumimoji="0" lang="es-AR" altLang="es-AR" sz="1500" b="0" i="0" u="none" strike="noStrike" cap="none" normalizeH="0" baseline="0" dirty="0" err="1">
                <a:ln>
                  <a:noFill/>
                </a:ln>
                <a:solidFill>
                  <a:srgbClr val="292929"/>
                </a:solidFill>
                <a:effectLst/>
                <a:latin typeface="charter"/>
              </a:rPr>
              <a:t>spring</a:t>
            </a:r>
            <a:r>
              <a:rPr kumimoji="0" lang="es-AR" altLang="es-AR" sz="1500" b="0" i="0" u="none" strike="noStrike" cap="none" normalizeH="0" baseline="0" dirty="0">
                <a:ln>
                  <a:noFill/>
                </a:ln>
                <a:solidFill>
                  <a:srgbClr val="292929"/>
                </a:solidFill>
                <a:effectLst/>
                <a:latin typeface="charter"/>
              </a:rPr>
              <a:t> lo considere uno de sus objetos.</a:t>
            </a:r>
            <a:endParaRPr kumimoji="0" lang="es-AR" altLang="es-A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chemeClr val="tx1"/>
                </a:solidFill>
                <a:effectLst/>
                <a:latin typeface="Arial" panose="020B0604020202020204" pitchFamily="34" charset="0"/>
              </a:rPr>
              <a:t>  </a:t>
            </a:r>
            <a:r>
              <a:rPr kumimoji="0" lang="es-AR" altLang="es-AR" sz="15300" b="0" i="0" u="none" strike="noStrike" cap="none" normalizeH="0" baseline="0" dirty="0">
                <a:ln>
                  <a:noFill/>
                </a:ln>
                <a:solidFill>
                  <a:schemeClr val="tx1"/>
                </a:solidFill>
                <a:effectLst/>
                <a:latin typeface="Arial" panose="020B0604020202020204" pitchFamily="34" charset="0"/>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82908DA5-6B3A-4DFE-90F4-C3FC9C970D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1168" y="4477968"/>
            <a:ext cx="3728020" cy="203491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EB1B08B-A6AA-41BF-AE37-9EC6C3C63AB5}"/>
              </a:ext>
            </a:extLst>
          </p:cNvPr>
          <p:cNvSpPr txBox="1"/>
          <p:nvPr/>
        </p:nvSpPr>
        <p:spPr>
          <a:xfrm>
            <a:off x="399495" y="2808648"/>
            <a:ext cx="8851037" cy="1538883"/>
          </a:xfrm>
          <a:prstGeom prst="rect">
            <a:avLst/>
          </a:prstGeom>
          <a:noFill/>
        </p:spPr>
        <p:txBody>
          <a:bodyPr wrap="square" rtlCol="0">
            <a:spAutoFit/>
          </a:bodyPr>
          <a:lstStyle/>
          <a:p>
            <a:pPr algn="l"/>
            <a:r>
              <a:rPr lang="es-ES" sz="2000" b="1" i="0" dirty="0">
                <a:solidFill>
                  <a:srgbClr val="292929"/>
                </a:solidFill>
                <a:effectLst/>
                <a:latin typeface="+mj-lt"/>
              </a:rPr>
              <a:t>Spring </a:t>
            </a:r>
            <a:r>
              <a:rPr lang="es-ES" sz="2000" b="1" i="0" dirty="0" err="1">
                <a:solidFill>
                  <a:srgbClr val="292929"/>
                </a:solidFill>
                <a:effectLst/>
                <a:latin typeface="+mj-lt"/>
              </a:rPr>
              <a:t>Stereotypes</a:t>
            </a:r>
            <a:r>
              <a:rPr lang="es-ES" sz="2000" b="1" i="0" dirty="0">
                <a:solidFill>
                  <a:srgbClr val="292929"/>
                </a:solidFill>
                <a:effectLst/>
                <a:latin typeface="+mj-lt"/>
              </a:rPr>
              <a:t> y anotaciones</a:t>
            </a:r>
          </a:p>
          <a:p>
            <a:pPr algn="l"/>
            <a:endParaRPr lang="es-ES" sz="2000" b="1" i="0" dirty="0">
              <a:solidFill>
                <a:srgbClr val="292929"/>
              </a:solidFill>
              <a:effectLst/>
              <a:latin typeface="+mj-lt"/>
            </a:endParaRPr>
          </a:p>
          <a:p>
            <a:pPr algn="l"/>
            <a:r>
              <a:rPr lang="es-ES" b="0" i="0" dirty="0">
                <a:solidFill>
                  <a:srgbClr val="292929"/>
                </a:solidFill>
                <a:effectLst/>
                <a:latin typeface="+mj-lt"/>
              </a:rPr>
              <a:t>Spring define un conjunto de anotaciones </a:t>
            </a:r>
            <a:r>
              <a:rPr lang="es-ES" b="0" i="0" dirty="0" err="1">
                <a:solidFill>
                  <a:srgbClr val="292929"/>
                </a:solidFill>
                <a:effectLst/>
                <a:latin typeface="+mj-lt"/>
              </a:rPr>
              <a:t>core</a:t>
            </a:r>
            <a:r>
              <a:rPr lang="es-ES" b="0" i="0" dirty="0">
                <a:solidFill>
                  <a:srgbClr val="292929"/>
                </a:solidFill>
                <a:effectLst/>
                <a:latin typeface="+mj-lt"/>
              </a:rPr>
              <a:t> que categorizan cada uno de los componentes asociándoles una responsabilidad concreta.</a:t>
            </a:r>
          </a:p>
          <a:p>
            <a:endParaRPr lang="es-AR" dirty="0"/>
          </a:p>
        </p:txBody>
      </p:sp>
    </p:spTree>
    <p:extLst>
      <p:ext uri="{BB962C8B-B14F-4D97-AF65-F5344CB8AC3E}">
        <p14:creationId xmlns:p14="http://schemas.microsoft.com/office/powerpoint/2010/main" val="263513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2050" name="Picture 2">
            <a:extLst>
              <a:ext uri="{FF2B5EF4-FFF2-40B4-BE49-F238E27FC236}">
                <a16:creationId xmlns:a16="http://schemas.microsoft.com/office/drawing/2014/main" id="{4BAADE09-7FEF-420F-8FB4-B586E0BEC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370" y="4397309"/>
            <a:ext cx="6564229" cy="1479708"/>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155DEBC9-7699-47B4-ABAC-79C61D59C47B}"/>
              </a:ext>
            </a:extLst>
          </p:cNvPr>
          <p:cNvSpPr txBox="1"/>
          <p:nvPr/>
        </p:nvSpPr>
        <p:spPr>
          <a:xfrm>
            <a:off x="631274" y="3026582"/>
            <a:ext cx="10210419" cy="1200329"/>
          </a:xfrm>
          <a:prstGeom prst="rect">
            <a:avLst/>
          </a:prstGeom>
          <a:noFill/>
          <a:ln>
            <a:solidFill>
              <a:schemeClr val="accent5"/>
            </a:solidFill>
          </a:ln>
        </p:spPr>
        <p:txBody>
          <a:bodyPr wrap="square">
            <a:spAutoFit/>
          </a:bodyPr>
          <a:lstStyle/>
          <a:p>
            <a:r>
              <a:rPr lang="es-ES" b="1" dirty="0"/>
              <a:t>@Repository: </a:t>
            </a:r>
            <a:r>
              <a:rPr lang="es-ES" dirty="0"/>
              <a:t>Es el estereotipo que se encarga de dar de alta un </a:t>
            </a:r>
            <a:r>
              <a:rPr lang="es-ES" dirty="0" err="1"/>
              <a:t>bean</a:t>
            </a:r>
            <a:r>
              <a:rPr lang="es-ES" dirty="0"/>
              <a:t> para que implemente el patrón repositorio que es el encargado de almacenar datos en una base de datos o repositorio de información que se necesite. al marcar el </a:t>
            </a:r>
            <a:r>
              <a:rPr lang="es-ES" dirty="0" err="1"/>
              <a:t>bean</a:t>
            </a:r>
            <a:r>
              <a:rPr lang="es-ES" dirty="0"/>
              <a:t> con esta anotación Spring aporta servicios transversales como conversión de tipos de excepciones.</a:t>
            </a:r>
          </a:p>
        </p:txBody>
      </p:sp>
      <p:pic>
        <p:nvPicPr>
          <p:cNvPr id="12" name="Imagen 11">
            <a:extLst>
              <a:ext uri="{FF2B5EF4-FFF2-40B4-BE49-F238E27FC236}">
                <a16:creationId xmlns:a16="http://schemas.microsoft.com/office/drawing/2014/main" id="{80AC5865-0B82-4629-B1FF-20E9DA3CFAB8}"/>
              </a:ext>
            </a:extLst>
          </p:cNvPr>
          <p:cNvPicPr>
            <a:picLocks noChangeAspect="1"/>
          </p:cNvPicPr>
          <p:nvPr/>
        </p:nvPicPr>
        <p:blipFill>
          <a:blip r:embed="rId5"/>
          <a:stretch>
            <a:fillRect/>
          </a:stretch>
        </p:blipFill>
        <p:spPr>
          <a:xfrm>
            <a:off x="562027" y="1756572"/>
            <a:ext cx="2427469" cy="947305"/>
          </a:xfrm>
          <a:prstGeom prst="rect">
            <a:avLst/>
          </a:prstGeom>
        </p:spPr>
      </p:pic>
    </p:spTree>
    <p:extLst>
      <p:ext uri="{BB962C8B-B14F-4D97-AF65-F5344CB8AC3E}">
        <p14:creationId xmlns:p14="http://schemas.microsoft.com/office/powerpoint/2010/main" val="221134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Rectangle 1">
            <a:extLst>
              <a:ext uri="{FF2B5EF4-FFF2-40B4-BE49-F238E27FC236}">
                <a16:creationId xmlns:a16="http://schemas.microsoft.com/office/drawing/2014/main" id="{A34E732B-9C6C-41A7-A823-3453AEBF11F5}"/>
              </a:ext>
            </a:extLst>
          </p:cNvPr>
          <p:cNvSpPr>
            <a:spLocks noChangeArrowheads="1"/>
          </p:cNvSpPr>
          <p:nvPr/>
        </p:nvSpPr>
        <p:spPr bwMode="auto">
          <a:xfrm>
            <a:off x="562027" y="2716943"/>
            <a:ext cx="1058875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a:solidFill>
                  <a:srgbClr val="292929"/>
                </a:solidFill>
                <a:latin typeface="charter"/>
              </a:rPr>
              <a:t>@Service:</a:t>
            </a:r>
            <a:r>
              <a:rPr lang="es-AR" altLang="es-AR" dirty="0">
                <a:solidFill>
                  <a:srgbClr val="292929"/>
                </a:solidFill>
                <a:latin typeface="charter"/>
              </a:rPr>
              <a:t> Este estereotipo se encarga de gestionar las operaciones de negocio más importantes a nivel de la aplicación y aglutina llamadas a varios repositorios de forma simultánea. su tarea fundamental es la de agregador.</a:t>
            </a:r>
            <a:endParaRPr lang="es-AR" altLang="es-AR" sz="9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 name="Picture 2">
            <a:extLst>
              <a:ext uri="{FF2B5EF4-FFF2-40B4-BE49-F238E27FC236}">
                <a16:creationId xmlns:a16="http://schemas.microsoft.com/office/drawing/2014/main" id="{ED473323-9465-4C1E-92EB-6AEAD3AFE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813" y="3429000"/>
            <a:ext cx="3745084" cy="302771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5C4BFE36-6385-49A8-BB67-2F0E405A862D}"/>
              </a:ext>
            </a:extLst>
          </p:cNvPr>
          <p:cNvPicPr>
            <a:picLocks noChangeAspect="1"/>
          </p:cNvPicPr>
          <p:nvPr/>
        </p:nvPicPr>
        <p:blipFill>
          <a:blip r:embed="rId5"/>
          <a:stretch>
            <a:fillRect/>
          </a:stretch>
        </p:blipFill>
        <p:spPr>
          <a:xfrm>
            <a:off x="562027" y="1756572"/>
            <a:ext cx="2427469" cy="947305"/>
          </a:xfrm>
          <a:prstGeom prst="rect">
            <a:avLst/>
          </a:prstGeom>
        </p:spPr>
      </p:pic>
    </p:spTree>
    <p:extLst>
      <p:ext uri="{BB962C8B-B14F-4D97-AF65-F5344CB8AC3E}">
        <p14:creationId xmlns:p14="http://schemas.microsoft.com/office/powerpoint/2010/main" val="410531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Rectangle 1">
            <a:extLst>
              <a:ext uri="{FF2B5EF4-FFF2-40B4-BE49-F238E27FC236}">
                <a16:creationId xmlns:a16="http://schemas.microsoft.com/office/drawing/2014/main" id="{A34E732B-9C6C-41A7-A823-3453AEBF11F5}"/>
              </a:ext>
            </a:extLst>
          </p:cNvPr>
          <p:cNvSpPr>
            <a:spLocks noChangeArrowheads="1"/>
          </p:cNvSpPr>
          <p:nvPr/>
        </p:nvSpPr>
        <p:spPr bwMode="auto">
          <a:xfrm>
            <a:off x="562027" y="2716943"/>
            <a:ext cx="1058875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a:solidFill>
                  <a:srgbClr val="292929"/>
                </a:solidFill>
                <a:latin typeface="charter"/>
              </a:rPr>
              <a:t>@Service:</a:t>
            </a:r>
            <a:r>
              <a:rPr lang="es-AR" altLang="es-AR" dirty="0">
                <a:solidFill>
                  <a:srgbClr val="292929"/>
                </a:solidFill>
                <a:latin typeface="charter"/>
              </a:rPr>
              <a:t> Este estereotipo se encarga de gestionar las operaciones de negocio más importantes a nivel de la aplicación y aglutina llamadas a varios repositorios de forma simultánea. su tarea fundamental es la de agregador.</a:t>
            </a:r>
            <a:endParaRPr lang="es-AR" altLang="es-AR" sz="9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 name="Picture 2">
            <a:extLst>
              <a:ext uri="{FF2B5EF4-FFF2-40B4-BE49-F238E27FC236}">
                <a16:creationId xmlns:a16="http://schemas.microsoft.com/office/drawing/2014/main" id="{ED473323-9465-4C1E-92EB-6AEAD3AFE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813" y="3429000"/>
            <a:ext cx="3745084" cy="302771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5C4BFE36-6385-49A8-BB67-2F0E405A862D}"/>
              </a:ext>
            </a:extLst>
          </p:cNvPr>
          <p:cNvPicPr>
            <a:picLocks noChangeAspect="1"/>
          </p:cNvPicPr>
          <p:nvPr/>
        </p:nvPicPr>
        <p:blipFill>
          <a:blip r:embed="rId5"/>
          <a:stretch>
            <a:fillRect/>
          </a:stretch>
        </p:blipFill>
        <p:spPr>
          <a:xfrm>
            <a:off x="562027" y="1756572"/>
            <a:ext cx="2427469" cy="947305"/>
          </a:xfrm>
          <a:prstGeom prst="rect">
            <a:avLst/>
          </a:prstGeom>
        </p:spPr>
      </p:pic>
    </p:spTree>
    <p:extLst>
      <p:ext uri="{BB962C8B-B14F-4D97-AF65-F5344CB8AC3E}">
        <p14:creationId xmlns:p14="http://schemas.microsoft.com/office/powerpoint/2010/main" val="181472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11" name="Imagen 10">
            <a:extLst>
              <a:ext uri="{FF2B5EF4-FFF2-40B4-BE49-F238E27FC236}">
                <a16:creationId xmlns:a16="http://schemas.microsoft.com/office/drawing/2014/main" id="{5C4BFE36-6385-49A8-BB67-2F0E405A862D}"/>
              </a:ext>
            </a:extLst>
          </p:cNvPr>
          <p:cNvPicPr>
            <a:picLocks noChangeAspect="1"/>
          </p:cNvPicPr>
          <p:nvPr/>
        </p:nvPicPr>
        <p:blipFill>
          <a:blip r:embed="rId4"/>
          <a:stretch>
            <a:fillRect/>
          </a:stretch>
        </p:blipFill>
        <p:spPr>
          <a:xfrm>
            <a:off x="562027" y="1756572"/>
            <a:ext cx="2427469" cy="947305"/>
          </a:xfrm>
          <a:prstGeom prst="rect">
            <a:avLst/>
          </a:prstGeom>
        </p:spPr>
      </p:pic>
      <p:sp>
        <p:nvSpPr>
          <p:cNvPr id="3" name="Rectangle 1">
            <a:extLst>
              <a:ext uri="{FF2B5EF4-FFF2-40B4-BE49-F238E27FC236}">
                <a16:creationId xmlns:a16="http://schemas.microsoft.com/office/drawing/2014/main" id="{51DDB168-E3F1-4572-AD5A-1EE8DEEC34A8}"/>
              </a:ext>
            </a:extLst>
          </p:cNvPr>
          <p:cNvSpPr>
            <a:spLocks noChangeArrowheads="1"/>
          </p:cNvSpPr>
          <p:nvPr/>
        </p:nvSpPr>
        <p:spPr bwMode="auto">
          <a:xfrm>
            <a:off x="473705" y="2967335"/>
            <a:ext cx="10960257"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1" i="0" u="none" strike="noStrike" cap="none" normalizeH="0" baseline="0" dirty="0">
                <a:ln>
                  <a:noFill/>
                </a:ln>
                <a:solidFill>
                  <a:srgbClr val="292929"/>
                </a:solidFill>
                <a:effectLst/>
                <a:latin typeface="+mj-lt"/>
              </a:rPr>
              <a:t>@Controller:</a:t>
            </a:r>
            <a:r>
              <a:rPr kumimoji="0" lang="es-AR" altLang="es-AR" b="0" i="0" u="none" strike="noStrike" cap="none" normalizeH="0" baseline="0" dirty="0">
                <a:ln>
                  <a:noFill/>
                </a:ln>
                <a:solidFill>
                  <a:srgbClr val="292929"/>
                </a:solidFill>
                <a:effectLst/>
                <a:latin typeface="+mj-lt"/>
              </a:rPr>
              <a:t> El último de los estereotipos que es el que realiza las tareas de controlador y gestión de la comunicación entre el usuario y el aplicativo.</a:t>
            </a:r>
            <a:endParaRPr kumimoji="0" lang="es-AR" altLang="es-AR"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chemeClr val="tx1"/>
                </a:solidFill>
                <a:effectLst/>
                <a:latin typeface="+mj-lt"/>
              </a:rPr>
              <a:t>          </a:t>
            </a:r>
          </a:p>
        </p:txBody>
      </p:sp>
      <p:pic>
        <p:nvPicPr>
          <p:cNvPr id="4098" name="Picture 2">
            <a:extLst>
              <a:ext uri="{FF2B5EF4-FFF2-40B4-BE49-F238E27FC236}">
                <a16:creationId xmlns:a16="http://schemas.microsoft.com/office/drawing/2014/main" id="{FC08A037-3E2B-4EAC-9FD2-12222C10A9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0616" y="3712376"/>
            <a:ext cx="5066436" cy="3154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66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CuadroTexto 1">
            <a:extLst>
              <a:ext uri="{FF2B5EF4-FFF2-40B4-BE49-F238E27FC236}">
                <a16:creationId xmlns:a16="http://schemas.microsoft.com/office/drawing/2014/main" id="{61EBEC5C-9338-4564-9CAB-33D4DCCF0972}"/>
              </a:ext>
            </a:extLst>
          </p:cNvPr>
          <p:cNvSpPr txBox="1"/>
          <p:nvPr/>
        </p:nvSpPr>
        <p:spPr>
          <a:xfrm>
            <a:off x="429768" y="2953512"/>
            <a:ext cx="11320272" cy="3447098"/>
          </a:xfrm>
          <a:prstGeom prst="rect">
            <a:avLst/>
          </a:prstGeom>
          <a:noFill/>
        </p:spPr>
        <p:txBody>
          <a:bodyPr wrap="square" rtlCol="0">
            <a:spAutoFit/>
          </a:bodyPr>
          <a:lstStyle/>
          <a:p>
            <a:pPr algn="l"/>
            <a:r>
              <a:rPr lang="es-ES" sz="2000" b="1" i="0" dirty="0">
                <a:solidFill>
                  <a:srgbClr val="292929"/>
                </a:solidFill>
                <a:effectLst/>
                <a:latin typeface="+mj-lt"/>
              </a:rPr>
              <a:t>Soporte ORM en Spring</a:t>
            </a:r>
          </a:p>
          <a:p>
            <a:pPr algn="l"/>
            <a:r>
              <a:rPr lang="es-ES" sz="2000" b="0" i="0" dirty="0">
                <a:solidFill>
                  <a:srgbClr val="292929"/>
                </a:solidFill>
                <a:effectLst/>
                <a:latin typeface="+mj-lt"/>
              </a:rPr>
              <a:t>Spring soporta administración de recursos,</a:t>
            </a:r>
          </a:p>
          <a:p>
            <a:pPr algn="l"/>
            <a:r>
              <a:rPr lang="es-ES" sz="2000" b="0" i="0" dirty="0">
                <a:solidFill>
                  <a:srgbClr val="292929"/>
                </a:solidFill>
                <a:effectLst/>
                <a:latin typeface="+mj-lt"/>
              </a:rPr>
              <a:t>implementación data </a:t>
            </a:r>
            <a:r>
              <a:rPr lang="es-ES" sz="2000" b="0" i="0" dirty="0" err="1">
                <a:solidFill>
                  <a:srgbClr val="292929"/>
                </a:solidFill>
                <a:effectLst/>
                <a:latin typeface="+mj-lt"/>
              </a:rPr>
              <a:t>acces</a:t>
            </a:r>
            <a:r>
              <a:rPr lang="es-ES" sz="2000" b="0" i="0" dirty="0">
                <a:solidFill>
                  <a:srgbClr val="292929"/>
                </a:solidFill>
                <a:effectLst/>
                <a:latin typeface="+mj-lt"/>
              </a:rPr>
              <a:t> </a:t>
            </a:r>
            <a:r>
              <a:rPr lang="es-ES" sz="2000" b="0" i="0" dirty="0" err="1">
                <a:solidFill>
                  <a:srgbClr val="292929"/>
                </a:solidFill>
                <a:effectLst/>
                <a:latin typeface="+mj-lt"/>
              </a:rPr>
              <a:t>object</a:t>
            </a:r>
            <a:r>
              <a:rPr lang="es-ES" sz="2000" b="0" i="0" dirty="0">
                <a:solidFill>
                  <a:srgbClr val="292929"/>
                </a:solidFill>
                <a:effectLst/>
                <a:latin typeface="+mj-lt"/>
              </a:rPr>
              <a:t> (DAO) </a:t>
            </a:r>
          </a:p>
          <a:p>
            <a:pPr algn="l"/>
            <a:r>
              <a:rPr lang="es-ES" sz="2000" b="0" i="0" dirty="0">
                <a:solidFill>
                  <a:srgbClr val="292929"/>
                </a:solidFill>
                <a:effectLst/>
                <a:latin typeface="+mj-lt"/>
              </a:rPr>
              <a:t>y control de transacción.</a:t>
            </a:r>
          </a:p>
          <a:p>
            <a:pPr algn="l"/>
            <a:endParaRPr lang="es-ES" sz="2000" b="0" i="0" dirty="0">
              <a:solidFill>
                <a:srgbClr val="292929"/>
              </a:solidFill>
              <a:effectLst/>
              <a:latin typeface="+mj-lt"/>
            </a:endParaRPr>
          </a:p>
          <a:p>
            <a:pPr algn="l"/>
            <a:r>
              <a:rPr lang="es-ES" sz="2000" b="1" i="0" dirty="0">
                <a:solidFill>
                  <a:srgbClr val="292929"/>
                </a:solidFill>
                <a:effectLst/>
                <a:latin typeface="+mj-lt"/>
              </a:rPr>
              <a:t>Beneficios de usar </a:t>
            </a:r>
            <a:r>
              <a:rPr lang="es-ES" sz="2000" b="1" i="0" dirty="0" err="1">
                <a:solidFill>
                  <a:srgbClr val="292929"/>
                </a:solidFill>
                <a:effectLst/>
                <a:latin typeface="+mj-lt"/>
              </a:rPr>
              <a:t>DAOs</a:t>
            </a:r>
            <a:r>
              <a:rPr lang="es-ES" sz="2000" b="1" i="0" dirty="0">
                <a:solidFill>
                  <a:srgbClr val="292929"/>
                </a:solidFill>
                <a:effectLst/>
                <a:latin typeface="+mj-lt"/>
              </a:rPr>
              <a:t> de Spring</a:t>
            </a:r>
            <a:endParaRPr lang="es-ES" sz="2000" b="0" i="0" dirty="0">
              <a:solidFill>
                <a:srgbClr val="292929"/>
              </a:solidFill>
              <a:effectLst/>
              <a:latin typeface="+mj-lt"/>
            </a:endParaRPr>
          </a:p>
          <a:p>
            <a:pPr algn="l">
              <a:buFont typeface="Arial" panose="020B0604020202020204" pitchFamily="34" charset="0"/>
              <a:buChar char="•"/>
            </a:pPr>
            <a:r>
              <a:rPr lang="es-ES" sz="2000" b="0" i="0" dirty="0">
                <a:solidFill>
                  <a:srgbClr val="292929"/>
                </a:solidFill>
                <a:effectLst/>
                <a:latin typeface="+mj-lt"/>
              </a:rPr>
              <a:t>Fácil de testear.</a:t>
            </a:r>
          </a:p>
          <a:p>
            <a:pPr algn="l">
              <a:buFont typeface="Arial" panose="020B0604020202020204" pitchFamily="34" charset="0"/>
              <a:buChar char="•"/>
            </a:pPr>
            <a:r>
              <a:rPr lang="es-ES" sz="2000" b="0" i="0" dirty="0">
                <a:solidFill>
                  <a:srgbClr val="292929"/>
                </a:solidFill>
                <a:effectLst/>
                <a:latin typeface="+mj-lt"/>
              </a:rPr>
              <a:t>Excepciones de acceso a datos más entendibles.</a:t>
            </a:r>
          </a:p>
          <a:p>
            <a:pPr algn="l">
              <a:buFont typeface="Arial" panose="020B0604020202020204" pitchFamily="34" charset="0"/>
              <a:buChar char="•"/>
            </a:pPr>
            <a:r>
              <a:rPr lang="es-ES" sz="2000" b="0" i="0" dirty="0">
                <a:solidFill>
                  <a:srgbClr val="292929"/>
                </a:solidFill>
                <a:effectLst/>
                <a:latin typeface="+mj-lt"/>
              </a:rPr>
              <a:t>Mejor administración de recursos .</a:t>
            </a:r>
          </a:p>
          <a:p>
            <a:pPr algn="l">
              <a:buFont typeface="Arial" panose="020B0604020202020204" pitchFamily="34" charset="0"/>
              <a:buChar char="•"/>
            </a:pPr>
            <a:r>
              <a:rPr lang="es-ES" sz="2000" b="0" i="0" dirty="0" err="1">
                <a:solidFill>
                  <a:srgbClr val="292929"/>
                </a:solidFill>
                <a:effectLst/>
                <a:latin typeface="+mj-lt"/>
              </a:rPr>
              <a:t>Facil</a:t>
            </a:r>
            <a:r>
              <a:rPr lang="es-ES" sz="2000" b="0" i="0" dirty="0">
                <a:solidFill>
                  <a:srgbClr val="292929"/>
                </a:solidFill>
                <a:effectLst/>
                <a:latin typeface="+mj-lt"/>
              </a:rPr>
              <a:t> configuración de JPA e </a:t>
            </a:r>
            <a:r>
              <a:rPr lang="es-ES" sz="2000" b="0" i="0" dirty="0" err="1">
                <a:solidFill>
                  <a:srgbClr val="292929"/>
                </a:solidFill>
                <a:effectLst/>
                <a:latin typeface="+mj-lt"/>
              </a:rPr>
              <a:t>Hibernate</a:t>
            </a:r>
            <a:r>
              <a:rPr lang="es-ES" sz="2000" b="0" i="0" dirty="0">
                <a:solidFill>
                  <a:srgbClr val="292929"/>
                </a:solidFill>
                <a:effectLst/>
                <a:latin typeface="+mj-lt"/>
              </a:rPr>
              <a:t>.</a:t>
            </a:r>
          </a:p>
          <a:p>
            <a:endParaRPr lang="es-AR" dirty="0"/>
          </a:p>
        </p:txBody>
      </p:sp>
      <p:pic>
        <p:nvPicPr>
          <p:cNvPr id="10" name="Imagen 9">
            <a:extLst>
              <a:ext uri="{FF2B5EF4-FFF2-40B4-BE49-F238E27FC236}">
                <a16:creationId xmlns:a16="http://schemas.microsoft.com/office/drawing/2014/main" id="{E235843B-77AE-41C8-9989-5B35BA1D90CA}"/>
              </a:ext>
            </a:extLst>
          </p:cNvPr>
          <p:cNvPicPr>
            <a:picLocks noChangeAspect="1"/>
          </p:cNvPicPr>
          <p:nvPr/>
        </p:nvPicPr>
        <p:blipFill>
          <a:blip r:embed="rId4"/>
          <a:stretch>
            <a:fillRect/>
          </a:stretch>
        </p:blipFill>
        <p:spPr>
          <a:xfrm>
            <a:off x="562027" y="1756572"/>
            <a:ext cx="2427469" cy="947305"/>
          </a:xfrm>
          <a:prstGeom prst="rect">
            <a:avLst/>
          </a:prstGeom>
        </p:spPr>
      </p:pic>
      <p:pic>
        <p:nvPicPr>
          <p:cNvPr id="5124" name="Picture 4">
            <a:extLst>
              <a:ext uri="{FF2B5EF4-FFF2-40B4-BE49-F238E27FC236}">
                <a16:creationId xmlns:a16="http://schemas.microsoft.com/office/drawing/2014/main" id="{96D4BEA4-C6BF-4B65-9A69-D861116549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9573" y="1885924"/>
            <a:ext cx="5214367" cy="484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11" name="Imagen 10">
            <a:extLst>
              <a:ext uri="{FF2B5EF4-FFF2-40B4-BE49-F238E27FC236}">
                <a16:creationId xmlns:a16="http://schemas.microsoft.com/office/drawing/2014/main" id="{5C4BFE36-6385-49A8-BB67-2F0E405A862D}"/>
              </a:ext>
            </a:extLst>
          </p:cNvPr>
          <p:cNvPicPr>
            <a:picLocks noChangeAspect="1"/>
          </p:cNvPicPr>
          <p:nvPr/>
        </p:nvPicPr>
        <p:blipFill>
          <a:blip r:embed="rId4"/>
          <a:stretch>
            <a:fillRect/>
          </a:stretch>
        </p:blipFill>
        <p:spPr>
          <a:xfrm>
            <a:off x="562027" y="1756572"/>
            <a:ext cx="2427469" cy="947305"/>
          </a:xfrm>
          <a:prstGeom prst="rect">
            <a:avLst/>
          </a:prstGeom>
        </p:spPr>
      </p:pic>
      <p:sp>
        <p:nvSpPr>
          <p:cNvPr id="3" name="Rectangle 1">
            <a:extLst>
              <a:ext uri="{FF2B5EF4-FFF2-40B4-BE49-F238E27FC236}">
                <a16:creationId xmlns:a16="http://schemas.microsoft.com/office/drawing/2014/main" id="{51DDB168-E3F1-4572-AD5A-1EE8DEEC34A8}"/>
              </a:ext>
            </a:extLst>
          </p:cNvPr>
          <p:cNvSpPr>
            <a:spLocks noChangeArrowheads="1"/>
          </p:cNvSpPr>
          <p:nvPr/>
        </p:nvSpPr>
        <p:spPr bwMode="auto">
          <a:xfrm>
            <a:off x="473705" y="3244334"/>
            <a:ext cx="1096025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b="0" i="0" u="none" strike="noStrike" cap="none" normalizeH="0" baseline="0" dirty="0">
              <a:ln>
                <a:noFill/>
              </a:ln>
              <a:solidFill>
                <a:schemeClr val="tx1"/>
              </a:solidFill>
              <a:effectLst/>
              <a:latin typeface="+mj-lt"/>
            </a:endParaRPr>
          </a:p>
        </p:txBody>
      </p:sp>
      <p:sp>
        <p:nvSpPr>
          <p:cNvPr id="10" name="Rectangle 9">
            <a:extLst>
              <a:ext uri="{FF2B5EF4-FFF2-40B4-BE49-F238E27FC236}">
                <a16:creationId xmlns:a16="http://schemas.microsoft.com/office/drawing/2014/main" id="{8F791DC9-8015-44A0-93DA-47648B8CC460}"/>
              </a:ext>
            </a:extLst>
          </p:cNvPr>
          <p:cNvSpPr>
            <a:spLocks noChangeArrowheads="1"/>
          </p:cNvSpPr>
          <p:nvPr/>
        </p:nvSpPr>
        <p:spPr bwMode="auto">
          <a:xfrm>
            <a:off x="287521" y="2746742"/>
            <a:ext cx="10632013" cy="841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200" b="0" i="0" u="none" strike="noStrike" cap="none" normalizeH="0" baseline="0" dirty="0">
                <a:ln>
                  <a:noFill/>
                </a:ln>
                <a:solidFill>
                  <a:srgbClr val="000000"/>
                </a:solidFill>
                <a:effectLst/>
                <a:latin typeface="Oswald" panose="00000500000000000000" pitchFamily="2" charset="0"/>
              </a:rPr>
              <a:t>Spring Starters (Web y Persistencia)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300" b="0" i="0" u="none" strike="noStrike" cap="none" normalizeH="0" baseline="0" dirty="0">
                <a:ln>
                  <a:noFill/>
                </a:ln>
                <a:solidFill>
                  <a:srgbClr val="000000"/>
                </a:solidFill>
                <a:effectLst/>
                <a:latin typeface="Lora" pitchFamily="2" charset="0"/>
              </a:rPr>
              <a:t>Acabamos de configurar Spring </a:t>
            </a:r>
            <a:r>
              <a:rPr kumimoji="0" lang="es-AR" altLang="es-AR" sz="1300" b="0" i="0" u="none" strike="noStrike" cap="none" normalizeH="0" baseline="0" dirty="0" err="1">
                <a:ln>
                  <a:noFill/>
                </a:ln>
                <a:solidFill>
                  <a:srgbClr val="000000"/>
                </a:solidFill>
                <a:effectLst/>
                <a:latin typeface="Lora" pitchFamily="2" charset="0"/>
              </a:rPr>
              <a:t>Boot</a:t>
            </a:r>
            <a:r>
              <a:rPr kumimoji="0" lang="es-AR" altLang="es-AR" sz="1300" b="0" i="0" u="none" strike="noStrike" cap="none" normalizeH="0" baseline="0" dirty="0">
                <a:ln>
                  <a:noFill/>
                </a:ln>
                <a:solidFill>
                  <a:srgbClr val="000000"/>
                </a:solidFill>
                <a:effectLst/>
                <a:latin typeface="Lora" pitchFamily="2" charset="0"/>
              </a:rPr>
              <a:t> con los dos starters que necesitamos para este proyecto uno es el starter web y otro es el starter de Spring Data para JPA.</a:t>
            </a:r>
            <a:endParaRPr kumimoji="0" lang="es-AR" altLang="es-AR" sz="800" b="0" i="0" u="none" strike="noStrike" cap="none" normalizeH="0" baseline="0" dirty="0">
              <a:ln>
                <a:noFill/>
              </a:ln>
              <a:solidFill>
                <a:schemeClr val="tx1"/>
              </a:solidFill>
              <a:effectLst/>
            </a:endParaRPr>
          </a:p>
        </p:txBody>
      </p:sp>
      <p:pic>
        <p:nvPicPr>
          <p:cNvPr id="18" name="Picture 10">
            <a:extLst>
              <a:ext uri="{FF2B5EF4-FFF2-40B4-BE49-F238E27FC236}">
                <a16:creationId xmlns:a16="http://schemas.microsoft.com/office/drawing/2014/main" id="{B375644E-07CA-4C61-84F1-05BEC9AD57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203" y="3701332"/>
            <a:ext cx="4438650" cy="294322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6A0173BB-C8EB-47E5-91C4-39CE5AA40041}"/>
              </a:ext>
            </a:extLst>
          </p:cNvPr>
          <p:cNvSpPr txBox="1"/>
          <p:nvPr/>
        </p:nvSpPr>
        <p:spPr>
          <a:xfrm>
            <a:off x="7750206" y="3972615"/>
            <a:ext cx="2192652" cy="1200329"/>
          </a:xfrm>
          <a:prstGeom prst="rect">
            <a:avLst/>
          </a:prstGeom>
          <a:noFill/>
          <a:ln>
            <a:solidFill>
              <a:schemeClr val="accent5"/>
            </a:solidFill>
          </a:ln>
        </p:spPr>
        <p:txBody>
          <a:bodyPr wrap="none" rtlCol="0">
            <a:spAutoFit/>
          </a:bodyPr>
          <a:lstStyle/>
          <a:p>
            <a:pPr algn="l"/>
            <a:r>
              <a:rPr lang="en-US" b="0" i="0" dirty="0">
                <a:solidFill>
                  <a:srgbClr val="AAAAAA"/>
                </a:solidFill>
                <a:effectLst/>
                <a:latin typeface="inherit"/>
              </a:rPr>
              <a:t>@Entity</a:t>
            </a:r>
            <a:endParaRPr lang="en-US" b="0" i="0" dirty="0">
              <a:solidFill>
                <a:srgbClr val="AAAAAA"/>
              </a:solidFill>
              <a:effectLst/>
              <a:latin typeface="Source Code Pro" panose="020B0509030403020204" pitchFamily="49" charset="0"/>
            </a:endParaRPr>
          </a:p>
          <a:p>
            <a:pPr algn="l"/>
            <a:r>
              <a:rPr lang="en-US" b="1" i="0" dirty="0">
                <a:solidFill>
                  <a:srgbClr val="066DA1"/>
                </a:solidFill>
                <a:effectLst/>
                <a:latin typeface="inherit"/>
              </a:rPr>
              <a:t>public</a:t>
            </a:r>
            <a:r>
              <a:rPr lang="en-US" b="0" i="0" dirty="0">
                <a:solidFill>
                  <a:srgbClr val="000000"/>
                </a:solidFill>
                <a:effectLst/>
                <a:latin typeface="inherit"/>
              </a:rPr>
              <a:t> </a:t>
            </a:r>
            <a:r>
              <a:rPr lang="en-US" b="1" i="0" dirty="0">
                <a:solidFill>
                  <a:srgbClr val="066DA1"/>
                </a:solidFill>
                <a:effectLst/>
                <a:latin typeface="inherit"/>
              </a:rPr>
              <a:t>class</a:t>
            </a:r>
            <a:r>
              <a:rPr lang="en-US" b="0" i="0" dirty="0">
                <a:solidFill>
                  <a:srgbClr val="000000"/>
                </a:solidFill>
                <a:effectLst/>
                <a:latin typeface="inherit"/>
              </a:rPr>
              <a:t> Persona </a:t>
            </a:r>
            <a:r>
              <a:rPr lang="en-US" b="0" i="0" dirty="0">
                <a:solidFill>
                  <a:srgbClr val="444444"/>
                </a:solidFill>
                <a:effectLst/>
                <a:latin typeface="inherit"/>
              </a:rPr>
              <a:t>{</a:t>
            </a:r>
            <a:endParaRPr lang="en-US" b="0" i="0" dirty="0">
              <a:solidFill>
                <a:srgbClr val="AAAAAA"/>
              </a:solidFill>
              <a:effectLst/>
              <a:latin typeface="Source Code Pro" panose="020B0509030403020204" pitchFamily="49" charset="0"/>
            </a:endParaRPr>
          </a:p>
          <a:p>
            <a:pPr algn="l"/>
            <a:r>
              <a:rPr lang="en-US" b="0" i="0" dirty="0">
                <a:solidFill>
                  <a:srgbClr val="AAAAAA"/>
                </a:solidFill>
                <a:effectLst/>
                <a:latin typeface="inherit"/>
              </a:rPr>
              <a:t>@Id</a:t>
            </a:r>
            <a:endParaRPr lang="en-US" b="0" i="0" dirty="0">
              <a:solidFill>
                <a:srgbClr val="AAAAAA"/>
              </a:solidFill>
              <a:effectLst/>
              <a:latin typeface="Source Code Pro" panose="020B0509030403020204" pitchFamily="49" charset="0"/>
            </a:endParaRPr>
          </a:p>
          <a:p>
            <a:r>
              <a:rPr lang="es-AR" dirty="0"/>
              <a:t>…</a:t>
            </a:r>
          </a:p>
        </p:txBody>
      </p:sp>
    </p:spTree>
    <p:extLst>
      <p:ext uri="{BB962C8B-B14F-4D97-AF65-F5344CB8AC3E}">
        <p14:creationId xmlns:p14="http://schemas.microsoft.com/office/powerpoint/2010/main" val="22776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10" name="Imagen 9">
            <a:extLst>
              <a:ext uri="{FF2B5EF4-FFF2-40B4-BE49-F238E27FC236}">
                <a16:creationId xmlns:a16="http://schemas.microsoft.com/office/drawing/2014/main" id="{E235843B-77AE-41C8-9989-5B35BA1D90CA}"/>
              </a:ext>
            </a:extLst>
          </p:cNvPr>
          <p:cNvPicPr>
            <a:picLocks noChangeAspect="1"/>
          </p:cNvPicPr>
          <p:nvPr/>
        </p:nvPicPr>
        <p:blipFill>
          <a:blip r:embed="rId4"/>
          <a:stretch>
            <a:fillRect/>
          </a:stretch>
        </p:blipFill>
        <p:spPr>
          <a:xfrm>
            <a:off x="562027" y="1756572"/>
            <a:ext cx="2427469" cy="947305"/>
          </a:xfrm>
          <a:prstGeom prst="rect">
            <a:avLst/>
          </a:prstGeom>
        </p:spPr>
      </p:pic>
      <p:sp>
        <p:nvSpPr>
          <p:cNvPr id="9" name="CuadroTexto 8">
            <a:extLst>
              <a:ext uri="{FF2B5EF4-FFF2-40B4-BE49-F238E27FC236}">
                <a16:creationId xmlns:a16="http://schemas.microsoft.com/office/drawing/2014/main" id="{1B578D9B-61B4-4E91-BF92-66E3624FFB28}"/>
              </a:ext>
            </a:extLst>
          </p:cNvPr>
          <p:cNvSpPr txBox="1"/>
          <p:nvPr/>
        </p:nvSpPr>
        <p:spPr>
          <a:xfrm>
            <a:off x="496062" y="3011484"/>
            <a:ext cx="10961370" cy="2585323"/>
          </a:xfrm>
          <a:prstGeom prst="rect">
            <a:avLst/>
          </a:prstGeom>
          <a:noFill/>
        </p:spPr>
        <p:txBody>
          <a:bodyPr wrap="square">
            <a:spAutoFit/>
          </a:bodyPr>
          <a:lstStyle/>
          <a:p>
            <a:pPr algn="l"/>
            <a:r>
              <a:rPr lang="es-ES" b="1" i="0" dirty="0">
                <a:solidFill>
                  <a:srgbClr val="292929"/>
                </a:solidFill>
                <a:effectLst/>
                <a:latin typeface="sohne"/>
              </a:rPr>
              <a:t>Inyección de dependencias</a:t>
            </a:r>
          </a:p>
          <a:p>
            <a:pPr algn="l"/>
            <a:r>
              <a:rPr lang="es-ES" b="0" i="0" dirty="0">
                <a:solidFill>
                  <a:srgbClr val="292929"/>
                </a:solidFill>
                <a:effectLst/>
                <a:latin typeface="charter"/>
              </a:rPr>
              <a:t>Se establecen a través de los atributos de un componente Spring usando la anotación @Autowired. Existen tres variantes para implementar inyección de dependencias:</a:t>
            </a:r>
          </a:p>
          <a:p>
            <a:pPr algn="l"/>
            <a:endParaRPr lang="es-ES" b="0" i="0" dirty="0">
              <a:solidFill>
                <a:srgbClr val="292929"/>
              </a:solidFill>
              <a:effectLst/>
              <a:latin typeface="charter"/>
            </a:endParaRPr>
          </a:p>
          <a:p>
            <a:pPr algn="l">
              <a:buFont typeface="Arial" panose="020B0604020202020204" pitchFamily="34" charset="0"/>
              <a:buChar char="•"/>
            </a:pPr>
            <a:r>
              <a:rPr lang="es-ES" b="0" i="0" dirty="0">
                <a:solidFill>
                  <a:srgbClr val="292929"/>
                </a:solidFill>
                <a:effectLst/>
                <a:latin typeface="charter"/>
              </a:rPr>
              <a:t>Inyección suministrando a un objeto una referencia de otros que necesite según la relación, tiene que plasmarse mediante configuración </a:t>
            </a:r>
            <a:r>
              <a:rPr lang="es-ES" b="1" i="0" dirty="0">
                <a:solidFill>
                  <a:srgbClr val="292929"/>
                </a:solidFill>
                <a:effectLst/>
                <a:latin typeface="charter"/>
              </a:rPr>
              <a:t>XML</a:t>
            </a:r>
            <a:r>
              <a:rPr lang="es-ES" b="0" i="0" dirty="0">
                <a:solidFill>
                  <a:srgbClr val="292929"/>
                </a:solidFill>
                <a:effectLst/>
                <a:latin typeface="charter"/>
              </a:rPr>
              <a:t> o la anotación </a:t>
            </a:r>
            <a:r>
              <a:rPr lang="es-ES" b="1" i="0" dirty="0">
                <a:solidFill>
                  <a:srgbClr val="292929"/>
                </a:solidFill>
                <a:effectLst/>
                <a:latin typeface="charter"/>
              </a:rPr>
              <a:t>@Autowired . </a:t>
            </a:r>
            <a:r>
              <a:rPr lang="es-ES" b="0" i="0" dirty="0">
                <a:solidFill>
                  <a:srgbClr val="292929"/>
                </a:solidFill>
                <a:effectLst/>
                <a:latin typeface="charter"/>
              </a:rPr>
              <a:t>El objetivo es lograr un bajo acoplamiento entre los objetos de nuestro aplicación.</a:t>
            </a:r>
          </a:p>
          <a:p>
            <a:br>
              <a:rPr lang="es-ES" dirty="0"/>
            </a:br>
            <a:endParaRPr lang="es-AR" dirty="0"/>
          </a:p>
        </p:txBody>
      </p:sp>
    </p:spTree>
    <p:extLst>
      <p:ext uri="{BB962C8B-B14F-4D97-AF65-F5344CB8AC3E}">
        <p14:creationId xmlns:p14="http://schemas.microsoft.com/office/powerpoint/2010/main" val="424084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#YoProgramo</a:t>
            </a:r>
          </a:p>
          <a:p>
            <a:pPr defTabSz="1219170">
              <a:buClr>
                <a:srgbClr val="000000"/>
              </a:buClr>
              <a:buSzPts val="4000"/>
            </a:pPr>
            <a:r>
              <a:rPr lang="es-AR" sz="3200" kern="0" dirty="0">
                <a:solidFill>
                  <a:schemeClr val="bg1"/>
                </a:solidFill>
                <a:latin typeface="Encode Sans"/>
                <a:ea typeface="Encode Sans"/>
                <a:cs typeface="Encode Sans"/>
                <a:sym typeface="Encode Sans"/>
              </a:rPr>
              <a:t>(Programador Full </a:t>
            </a:r>
            <a:r>
              <a:rPr lang="es-AR" sz="3200" kern="0" dirty="0" err="1">
                <a:solidFill>
                  <a:schemeClr val="bg1"/>
                </a:solidFill>
                <a:latin typeface="Encode Sans"/>
                <a:ea typeface="Encode Sans"/>
                <a:cs typeface="Encode Sans"/>
                <a:sym typeface="Encode Sans"/>
              </a:rPr>
              <a:t>Stack</a:t>
            </a:r>
            <a:r>
              <a:rPr lang="es-AR" sz="3200" kern="0" dirty="0">
                <a:solidFill>
                  <a:schemeClr val="bg1"/>
                </a:solidFill>
                <a:latin typeface="Encode Sans"/>
                <a:ea typeface="Encode Sans"/>
                <a:cs typeface="Encode Sans"/>
                <a:sym typeface="Encode Sans"/>
              </a:rPr>
              <a:t> Web Jr.)</a:t>
            </a:r>
            <a:endParaRPr sz="3200" kern="0" dirty="0">
              <a:solidFill>
                <a:schemeClr val="bg1"/>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326580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
        <p:nvSpPr>
          <p:cNvPr id="2" name="CuadroTexto 1">
            <a:extLst>
              <a:ext uri="{FF2B5EF4-FFF2-40B4-BE49-F238E27FC236}">
                <a16:creationId xmlns:a16="http://schemas.microsoft.com/office/drawing/2014/main" id="{D8917456-A75C-46B6-8E5C-1A6D86302233}"/>
              </a:ext>
            </a:extLst>
          </p:cNvPr>
          <p:cNvSpPr txBox="1"/>
          <p:nvPr/>
        </p:nvSpPr>
        <p:spPr>
          <a:xfrm>
            <a:off x="497151" y="2035206"/>
            <a:ext cx="9188388" cy="369332"/>
          </a:xfrm>
          <a:prstGeom prst="rect">
            <a:avLst/>
          </a:prstGeom>
          <a:noFill/>
        </p:spPr>
        <p:txBody>
          <a:bodyPr wrap="square" rtlCol="0">
            <a:spAutoFit/>
          </a:bodyPr>
          <a:lstStyle/>
          <a:p>
            <a:r>
              <a:rPr lang="es-AR" b="1" dirty="0"/>
              <a:t>Tutorial de </a:t>
            </a:r>
            <a:r>
              <a:rPr lang="es-AR" b="1" dirty="0" err="1"/>
              <a:t>spring</a:t>
            </a:r>
            <a:r>
              <a:rPr lang="es-AR" b="1" dirty="0"/>
              <a:t> </a:t>
            </a:r>
            <a:r>
              <a:rPr lang="es-AR" b="1" dirty="0" err="1"/>
              <a:t>boot</a:t>
            </a:r>
            <a:r>
              <a:rPr lang="es-AR" b="1" dirty="0"/>
              <a:t> + angular</a:t>
            </a:r>
          </a:p>
        </p:txBody>
      </p:sp>
      <p:sp>
        <p:nvSpPr>
          <p:cNvPr id="3" name="CuadroTexto 2">
            <a:extLst>
              <a:ext uri="{FF2B5EF4-FFF2-40B4-BE49-F238E27FC236}">
                <a16:creationId xmlns:a16="http://schemas.microsoft.com/office/drawing/2014/main" id="{61909EBB-8B46-48C5-A876-24AECB6B87E3}"/>
              </a:ext>
            </a:extLst>
          </p:cNvPr>
          <p:cNvSpPr txBox="1"/>
          <p:nvPr/>
        </p:nvSpPr>
        <p:spPr>
          <a:xfrm>
            <a:off x="497151" y="2849732"/>
            <a:ext cx="5288132" cy="369332"/>
          </a:xfrm>
          <a:prstGeom prst="rect">
            <a:avLst/>
          </a:prstGeom>
          <a:noFill/>
        </p:spPr>
        <p:txBody>
          <a:bodyPr wrap="square" rtlCol="0">
            <a:spAutoFit/>
          </a:bodyPr>
          <a:lstStyle/>
          <a:p>
            <a:r>
              <a:rPr lang="es-AR" dirty="0">
                <a:hlinkClick r:id="rId4"/>
              </a:rPr>
              <a:t>https://www.youtube.com/watch?v=o_HV_FCs-Z0</a:t>
            </a:r>
            <a:endParaRPr lang="es-AR" dirty="0"/>
          </a:p>
        </p:txBody>
      </p:sp>
      <p:sp>
        <p:nvSpPr>
          <p:cNvPr id="4" name="CuadroTexto 3">
            <a:extLst>
              <a:ext uri="{FF2B5EF4-FFF2-40B4-BE49-F238E27FC236}">
                <a16:creationId xmlns:a16="http://schemas.microsoft.com/office/drawing/2014/main" id="{3BA85500-C9C4-4B11-A80E-3620D41FF210}"/>
              </a:ext>
            </a:extLst>
          </p:cNvPr>
          <p:cNvSpPr txBox="1"/>
          <p:nvPr/>
        </p:nvSpPr>
        <p:spPr>
          <a:xfrm>
            <a:off x="497151" y="3664258"/>
            <a:ext cx="7190913" cy="646331"/>
          </a:xfrm>
          <a:prstGeom prst="rect">
            <a:avLst/>
          </a:prstGeom>
          <a:noFill/>
        </p:spPr>
        <p:txBody>
          <a:bodyPr wrap="square" rtlCol="0">
            <a:spAutoFit/>
          </a:bodyPr>
          <a:lstStyle/>
          <a:p>
            <a:r>
              <a:rPr lang="es-AR" dirty="0"/>
              <a:t>El video dura </a:t>
            </a:r>
            <a:r>
              <a:rPr lang="es-AR" b="1" dirty="0"/>
              <a:t>2 </a:t>
            </a:r>
            <a:r>
              <a:rPr lang="es-AR" b="1" dirty="0" err="1"/>
              <a:t>hs</a:t>
            </a:r>
            <a:r>
              <a:rPr lang="es-AR" dirty="0"/>
              <a:t> y presenta el desarrollo de una api </a:t>
            </a:r>
            <a:r>
              <a:rPr lang="es-AR" dirty="0" err="1"/>
              <a:t>rest</a:t>
            </a:r>
            <a:r>
              <a:rPr lang="es-AR" dirty="0"/>
              <a:t> </a:t>
            </a:r>
            <a:r>
              <a:rPr lang="es-AR" dirty="0" err="1"/>
              <a:t>spring</a:t>
            </a:r>
            <a:r>
              <a:rPr lang="es-AR" dirty="0"/>
              <a:t> en java y luego conecta con un proyecto Angular.</a:t>
            </a:r>
          </a:p>
        </p:txBody>
      </p:sp>
    </p:spTree>
    <p:extLst>
      <p:ext uri="{BB962C8B-B14F-4D97-AF65-F5344CB8AC3E}">
        <p14:creationId xmlns:p14="http://schemas.microsoft.com/office/powerpoint/2010/main" val="367767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10" name="Imagen 9" descr="MVC modelo-vista-controlador">
            <a:extLst>
              <a:ext uri="{FF2B5EF4-FFF2-40B4-BE49-F238E27FC236}">
                <a16:creationId xmlns:a16="http://schemas.microsoft.com/office/drawing/2014/main" id="{9114A27C-AC52-4D75-AE3E-632E9ADCCDD2}"/>
              </a:ext>
            </a:extLst>
          </p:cNvPr>
          <p:cNvPicPr>
            <a:picLocks noChangeAspect="1"/>
          </p:cNvPicPr>
          <p:nvPr/>
        </p:nvPicPr>
        <p:blipFill rotWithShape="1">
          <a:blip r:embed="rId4">
            <a:extLst>
              <a:ext uri="{28A0092B-C50C-407E-A947-70E740481C1C}">
                <a14:useLocalDpi xmlns:a14="http://schemas.microsoft.com/office/drawing/2010/main" val="0"/>
              </a:ext>
            </a:extLst>
          </a:blip>
          <a:srcRect b="12459"/>
          <a:stretch/>
        </p:blipFill>
        <p:spPr bwMode="auto">
          <a:xfrm>
            <a:off x="3793903" y="1922258"/>
            <a:ext cx="4859765" cy="42545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08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Muchas gracias.</a:t>
            </a:r>
            <a:endParaRPr sz="5333" b="1" kern="0" dirty="0">
              <a:solidFill>
                <a:srgbClr val="FADA54"/>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17631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sp>
        <p:nvSpPr>
          <p:cNvPr id="18" name="Google Shape;124;p7">
            <a:extLst>
              <a:ext uri="{FF2B5EF4-FFF2-40B4-BE49-F238E27FC236}">
                <a16:creationId xmlns:a16="http://schemas.microsoft.com/office/drawing/2014/main" id="{42586C2D-89D1-4B8A-9675-E07D4898191B}"/>
              </a:ext>
            </a:extLst>
          </p:cNvPr>
          <p:cNvSpPr txBox="1"/>
          <p:nvPr/>
        </p:nvSpPr>
        <p:spPr>
          <a:xfrm>
            <a:off x="3623105" y="2218988"/>
            <a:ext cx="5416742" cy="3620413"/>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Spring </a:t>
            </a:r>
            <a:r>
              <a:rPr lang="es-MX" sz="2400" b="1" dirty="0" err="1">
                <a:effectLst/>
                <a:latin typeface="Encode Sans" panose="020B0604020202020204"/>
                <a:ea typeface="Calibri" panose="020F0502020204030204" pitchFamily="34" charset="0"/>
              </a:rPr>
              <a:t>Boot</a:t>
            </a:r>
            <a:endParaRPr lang="es-MX" sz="2400" b="1" dirty="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Introducción a Spring </a:t>
            </a:r>
            <a:r>
              <a:rPr lang="es-ES" sz="2400" dirty="0" err="1">
                <a:effectLst/>
                <a:latin typeface="Encode Sans" panose="020B0604020202020204"/>
                <a:ea typeface="Calibri" panose="020F0502020204030204" pitchFamily="34" charset="0"/>
              </a:rPr>
              <a:t>Boot</a:t>
            </a:r>
            <a:endParaRPr lang="es-ES" sz="2400"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Creación de un Proyecto</a:t>
            </a: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Repaso Patrón MVC</a:t>
            </a: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Creación de una API</a:t>
            </a: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@GetMapping y @PostMapping</a:t>
            </a:r>
          </a:p>
          <a:p>
            <a:pPr marL="285750" indent="-285750">
              <a:buFont typeface="Arial" panose="020B0604020202020204" pitchFamily="34" charset="0"/>
              <a:buChar char="•"/>
            </a:pPr>
            <a:r>
              <a:rPr lang="es-ES" sz="2400" dirty="0">
                <a:latin typeface="Encode Sans" panose="020B0604020202020204"/>
                <a:ea typeface="Calibri" panose="020F0502020204030204" pitchFamily="34" charset="0"/>
              </a:rPr>
              <a:t>Pruebas con </a:t>
            </a:r>
            <a:r>
              <a:rPr lang="es-ES" sz="2400" dirty="0" err="1">
                <a:latin typeface="Encode Sans" panose="020B0604020202020204"/>
                <a:ea typeface="Calibri" panose="020F0502020204030204" pitchFamily="34" charset="0"/>
              </a:rPr>
              <a:t>Postman</a:t>
            </a:r>
            <a:endParaRPr lang="es-ES" sz="2400"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Arquitectura Multicapa</a:t>
            </a:r>
          </a:p>
          <a:p>
            <a:pPr marL="285750" indent="-285750">
              <a:buFont typeface="Arial" panose="020B0604020202020204" pitchFamily="34" charset="0"/>
              <a:buChar char="•"/>
            </a:pPr>
            <a:r>
              <a:rPr lang="es-ES" sz="2400" dirty="0">
                <a:effectLst/>
                <a:latin typeface="Encode Sans" panose="020B0604020202020204"/>
                <a:ea typeface="Calibri" panose="020F0502020204030204" pitchFamily="34" charset="0"/>
              </a:rPr>
              <a:t>Spring </a:t>
            </a:r>
            <a:r>
              <a:rPr lang="es-ES" sz="2400" dirty="0" err="1">
                <a:effectLst/>
                <a:latin typeface="Encode Sans" panose="020B0604020202020204"/>
                <a:ea typeface="Calibri" panose="020F0502020204030204" pitchFamily="34" charset="0"/>
              </a:rPr>
              <a:t>Boot</a:t>
            </a:r>
            <a:r>
              <a:rPr lang="es-ES" sz="2400" dirty="0">
                <a:effectLst/>
                <a:latin typeface="Encode Sans" panose="020B0604020202020204"/>
                <a:ea typeface="Calibri" panose="020F0502020204030204" pitchFamily="34" charset="0"/>
              </a:rPr>
              <a:t> + JPA (con </a:t>
            </a:r>
            <a:r>
              <a:rPr lang="es-ES" sz="2400" dirty="0" err="1">
                <a:effectLst/>
                <a:latin typeface="Encode Sans" panose="020B0604020202020204"/>
                <a:ea typeface="Calibri" panose="020F0502020204030204" pitchFamily="34" charset="0"/>
              </a:rPr>
              <a:t>Hibernate</a:t>
            </a:r>
            <a:r>
              <a:rPr lang="es-ES" sz="2400" dirty="0">
                <a:effectLst/>
                <a:latin typeface="Encode Sans" panose="020B0604020202020204"/>
                <a:ea typeface="Calibri" panose="020F0502020204030204" pitchFamily="34" charset="0"/>
              </a:rPr>
              <a:t>)</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374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4000"/>
              <a:buFontTx/>
              <a:buNone/>
              <a:tabLst/>
              <a:defRPr/>
            </a:pPr>
            <a:r>
              <a:rPr kumimoji="0" lang="es-AR" sz="5333" b="1" i="0" u="none" strike="noStrike" kern="0" cap="none" spc="0" normalizeH="0" baseline="0" noProof="0" dirty="0">
                <a:ln>
                  <a:noFill/>
                </a:ln>
                <a:solidFill>
                  <a:srgbClr val="FADA54"/>
                </a:solidFill>
                <a:effectLst/>
                <a:uLnTx/>
                <a:uFillTx/>
                <a:latin typeface="Encode Sans"/>
                <a:ea typeface="Encode Sans"/>
                <a:cs typeface="Encode Sans"/>
                <a:sym typeface="Encode Sans"/>
              </a:rPr>
              <a:t>#RepasoDeConceptos: </a:t>
            </a:r>
            <a:r>
              <a:rPr kumimoji="0" lang="es-AR" sz="5333" b="1" i="0" u="none" strike="noStrike" kern="0" cap="none" spc="0" normalizeH="0" baseline="0" noProof="0" dirty="0" err="1">
                <a:ln>
                  <a:noFill/>
                </a:ln>
                <a:solidFill>
                  <a:srgbClr val="FADA54"/>
                </a:solidFill>
                <a:effectLst/>
                <a:uLnTx/>
                <a:uFillTx/>
                <a:latin typeface="Encode Sans"/>
                <a:ea typeface="Encode Sans"/>
                <a:cs typeface="Encode Sans"/>
                <a:sym typeface="Encode Sans"/>
              </a:rPr>
              <a:t>Frameworks</a:t>
            </a:r>
            <a:r>
              <a:rPr kumimoji="0" lang="es-AR" sz="5333" b="1" i="0" u="none" strike="noStrike" kern="0" cap="none" spc="0" normalizeH="0" baseline="0" noProof="0" dirty="0">
                <a:ln>
                  <a:noFill/>
                </a:ln>
                <a:solidFill>
                  <a:srgbClr val="FADA54"/>
                </a:solidFill>
                <a:effectLst/>
                <a:uLnTx/>
                <a:uFillTx/>
                <a:latin typeface="Encode Sans"/>
                <a:ea typeface="Encode Sans"/>
                <a:cs typeface="Encode Sans"/>
                <a:sym typeface="Encode Sans"/>
              </a:rPr>
              <a:t> + Spring </a:t>
            </a:r>
            <a:r>
              <a:rPr kumimoji="0" lang="es-AR" sz="5333" b="1" i="0" u="none" strike="noStrike" kern="0" cap="none" spc="0" normalizeH="0" baseline="0" noProof="0">
                <a:ln>
                  <a:noFill/>
                </a:ln>
                <a:solidFill>
                  <a:srgbClr val="FADA54"/>
                </a:solidFill>
                <a:effectLst/>
                <a:uLnTx/>
                <a:uFillTx/>
                <a:latin typeface="Encode Sans"/>
                <a:ea typeface="Encode Sans"/>
                <a:cs typeface="Encode Sans"/>
                <a:sym typeface="Encode Sans"/>
              </a:rPr>
              <a:t>Boot</a:t>
            </a:r>
            <a:endParaRPr kumimoji="0" lang="es-AR" sz="5333" b="1" i="0" u="none" strike="noStrike" kern="0" cap="none" spc="0" normalizeH="0" baseline="0" noProof="0" dirty="0">
              <a:ln>
                <a:noFill/>
              </a:ln>
              <a:solidFill>
                <a:srgbClr val="FADA54"/>
              </a:solidFill>
              <a:effectLst/>
              <a:uLnTx/>
              <a:uFillTx/>
              <a:latin typeface="Encode Sans"/>
              <a:ea typeface="Encode Sans"/>
              <a:cs typeface="Encode Sans"/>
              <a:sym typeface="Encode Sans"/>
            </a:endParaRPr>
          </a:p>
          <a:p>
            <a:pPr marL="0" marR="0" lvl="0" indent="0" algn="l" defTabSz="1219170" rtl="0" eaLnBrk="1" fontAlgn="auto" latinLnBrk="0" hangingPunct="1">
              <a:lnSpc>
                <a:spcPct val="100000"/>
              </a:lnSpc>
              <a:spcBef>
                <a:spcPts val="0"/>
              </a:spcBef>
              <a:spcAft>
                <a:spcPts val="0"/>
              </a:spcAft>
              <a:buClr>
                <a:srgbClr val="000000"/>
              </a:buClr>
              <a:buSzPts val="4000"/>
              <a:buFontTx/>
              <a:buNone/>
              <a:tabLst/>
              <a:defRPr/>
            </a:pPr>
            <a:r>
              <a:rPr kumimoji="0" lang="es-AR" sz="3200" b="0" i="0" u="none" strike="noStrike" kern="0" cap="none" spc="0" normalizeH="0" baseline="0" noProof="0" dirty="0">
                <a:ln>
                  <a:noFill/>
                </a:ln>
                <a:solidFill>
                  <a:srgbClr val="FFFFFF"/>
                </a:solidFill>
                <a:effectLst/>
                <a:uLnTx/>
                <a:uFillTx/>
                <a:latin typeface="Encode Sans"/>
                <a:ea typeface="Encode Sans"/>
                <a:cs typeface="Encode Sans"/>
                <a:sym typeface="Encode Sans"/>
              </a:rPr>
              <a:t>(Programador Full </a:t>
            </a:r>
            <a:r>
              <a:rPr kumimoji="0" lang="es-AR" sz="3200" b="0" i="0" u="none" strike="noStrike" kern="0" cap="none" spc="0" normalizeH="0" baseline="0" noProof="0" dirty="0" err="1">
                <a:ln>
                  <a:noFill/>
                </a:ln>
                <a:solidFill>
                  <a:srgbClr val="FFFFFF"/>
                </a:solidFill>
                <a:effectLst/>
                <a:uLnTx/>
                <a:uFillTx/>
                <a:latin typeface="Encode Sans"/>
                <a:ea typeface="Encode Sans"/>
                <a:cs typeface="Encode Sans"/>
                <a:sym typeface="Encode Sans"/>
              </a:rPr>
              <a:t>Stack</a:t>
            </a:r>
            <a:r>
              <a:rPr kumimoji="0" lang="es-AR" sz="3200" b="0" i="0" u="none" strike="noStrike" kern="0" cap="none" spc="0" normalizeH="0" baseline="0" noProof="0" dirty="0">
                <a:ln>
                  <a:noFill/>
                </a:ln>
                <a:solidFill>
                  <a:srgbClr val="FFFFFF"/>
                </a:solidFill>
                <a:effectLst/>
                <a:uLnTx/>
                <a:uFillTx/>
                <a:latin typeface="Encode Sans"/>
                <a:ea typeface="Encode Sans"/>
                <a:cs typeface="Encode Sans"/>
                <a:sym typeface="Encode Sans"/>
              </a:rPr>
              <a:t> Web Jr.)</a:t>
            </a:r>
            <a:endParaRPr kumimoji="0" sz="3200" b="0" i="0" u="none" strike="noStrike" kern="0" cap="none" spc="0" normalizeH="0" baseline="0" noProof="0" dirty="0">
              <a:ln>
                <a:noFill/>
              </a:ln>
              <a:solidFill>
                <a:srgbClr val="FFFFFF"/>
              </a:solidFill>
              <a:effectLst/>
              <a:uLnTx/>
              <a:uFillTx/>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156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7" name="Imagen 6">
            <a:extLst>
              <a:ext uri="{FF2B5EF4-FFF2-40B4-BE49-F238E27FC236}">
                <a16:creationId xmlns:a16="http://schemas.microsoft.com/office/drawing/2014/main" id="{12C9F956-0C05-4332-88F0-C5FD64A78D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8396" y="2263137"/>
            <a:ext cx="3697605" cy="2686050"/>
          </a:xfrm>
          <a:prstGeom prst="rect">
            <a:avLst/>
          </a:prstGeom>
          <a:noFill/>
        </p:spPr>
      </p:pic>
      <p:pic>
        <p:nvPicPr>
          <p:cNvPr id="8" name="Imagen 7">
            <a:extLst>
              <a:ext uri="{FF2B5EF4-FFF2-40B4-BE49-F238E27FC236}">
                <a16:creationId xmlns:a16="http://schemas.microsoft.com/office/drawing/2014/main" id="{4108189C-A88F-4F27-806D-1989145A63FA}"/>
              </a:ext>
            </a:extLst>
          </p:cNvPr>
          <p:cNvPicPr>
            <a:picLocks noChangeAspect="1"/>
          </p:cNvPicPr>
          <p:nvPr/>
        </p:nvPicPr>
        <p:blipFill>
          <a:blip r:embed="rId5"/>
          <a:stretch>
            <a:fillRect/>
          </a:stretch>
        </p:blipFill>
        <p:spPr>
          <a:xfrm>
            <a:off x="6477448" y="1793294"/>
            <a:ext cx="5485823" cy="3716146"/>
          </a:xfrm>
          <a:prstGeom prst="rect">
            <a:avLst/>
          </a:prstGeom>
        </p:spPr>
      </p:pic>
      <p:pic>
        <p:nvPicPr>
          <p:cNvPr id="9" name="Imagen 8">
            <a:extLst>
              <a:ext uri="{FF2B5EF4-FFF2-40B4-BE49-F238E27FC236}">
                <a16:creationId xmlns:a16="http://schemas.microsoft.com/office/drawing/2014/main" id="{46D75080-3206-479F-B258-2A8D5F27A91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6225" y="5509440"/>
            <a:ext cx="6533515" cy="1266825"/>
          </a:xfrm>
          <a:prstGeom prst="rect">
            <a:avLst/>
          </a:prstGeom>
          <a:noFill/>
        </p:spPr>
      </p:pic>
    </p:spTree>
    <p:extLst>
      <p:ext uri="{BB962C8B-B14F-4D97-AF65-F5344CB8AC3E}">
        <p14:creationId xmlns:p14="http://schemas.microsoft.com/office/powerpoint/2010/main" val="179499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5" name="Imagen 4">
            <a:extLst>
              <a:ext uri="{FF2B5EF4-FFF2-40B4-BE49-F238E27FC236}">
                <a16:creationId xmlns:a16="http://schemas.microsoft.com/office/drawing/2014/main" id="{C814B916-8066-4AFB-9BF0-749CE35BB6F4}"/>
              </a:ext>
            </a:extLst>
          </p:cNvPr>
          <p:cNvPicPr>
            <a:picLocks noChangeAspect="1"/>
          </p:cNvPicPr>
          <p:nvPr/>
        </p:nvPicPr>
        <p:blipFill>
          <a:blip r:embed="rId4"/>
          <a:stretch>
            <a:fillRect/>
          </a:stretch>
        </p:blipFill>
        <p:spPr>
          <a:xfrm>
            <a:off x="2763413" y="1749287"/>
            <a:ext cx="9075938" cy="5087084"/>
          </a:xfrm>
          <a:prstGeom prst="rect">
            <a:avLst/>
          </a:prstGeom>
        </p:spPr>
      </p:pic>
      <p:sp>
        <p:nvSpPr>
          <p:cNvPr id="10" name="CuadroTexto 9">
            <a:extLst>
              <a:ext uri="{FF2B5EF4-FFF2-40B4-BE49-F238E27FC236}">
                <a16:creationId xmlns:a16="http://schemas.microsoft.com/office/drawing/2014/main" id="{48309026-8F76-4661-A6EB-A3B8B9BA867A}"/>
              </a:ext>
            </a:extLst>
          </p:cNvPr>
          <p:cNvSpPr txBox="1"/>
          <p:nvPr/>
        </p:nvSpPr>
        <p:spPr>
          <a:xfrm>
            <a:off x="224675" y="3257119"/>
            <a:ext cx="2429748" cy="2462213"/>
          </a:xfrm>
          <a:prstGeom prst="rect">
            <a:avLst/>
          </a:prstGeom>
          <a:noFill/>
          <a:ln>
            <a:solidFill>
              <a:schemeClr val="accent5"/>
            </a:solidFill>
          </a:ln>
        </p:spPr>
        <p:txBody>
          <a:bodyPr wrap="square" rtlCol="0">
            <a:spAutoFit/>
          </a:bodyPr>
          <a:lstStyle/>
          <a:p>
            <a:r>
              <a:rPr lang="es-ES" sz="1400" b="0" i="0" u="sng" dirty="0" err="1">
                <a:solidFill>
                  <a:srgbClr val="4F4F4F"/>
                </a:solidFill>
                <a:effectLst/>
                <a:latin typeface="-apple-system"/>
              </a:rPr>
              <a:t>DevTools</a:t>
            </a:r>
            <a:r>
              <a:rPr lang="es-ES" sz="1400" b="0" i="0" u="sng" dirty="0">
                <a:solidFill>
                  <a:srgbClr val="4F4F4F"/>
                </a:solidFill>
                <a:effectLst/>
                <a:latin typeface="-apple-system"/>
              </a:rPr>
              <a:t>:</a:t>
            </a:r>
            <a:r>
              <a:rPr lang="es-ES" sz="1400" b="0" i="0" dirty="0">
                <a:solidFill>
                  <a:srgbClr val="4F4F4F"/>
                </a:solidFill>
                <a:effectLst/>
                <a:latin typeface="-apple-system"/>
              </a:rPr>
              <a:t> Por defecto, las modificaciones de archivos en / META-INF / </a:t>
            </a:r>
            <a:r>
              <a:rPr lang="es-ES" sz="1400" b="0" i="0" dirty="0" err="1">
                <a:solidFill>
                  <a:srgbClr val="4F4F4F"/>
                </a:solidFill>
                <a:effectLst/>
                <a:latin typeface="-apple-system"/>
              </a:rPr>
              <a:t>maven</a:t>
            </a:r>
            <a:r>
              <a:rPr lang="es-ES" sz="1400" b="0" i="0" dirty="0">
                <a:solidFill>
                  <a:srgbClr val="4F4F4F"/>
                </a:solidFill>
                <a:effectLst/>
                <a:latin typeface="-apple-system"/>
              </a:rPr>
              <a:t>, / META-INF / </a:t>
            </a:r>
            <a:r>
              <a:rPr lang="es-ES" sz="1400" b="0" i="0" dirty="0" err="1">
                <a:solidFill>
                  <a:srgbClr val="4F4F4F"/>
                </a:solidFill>
                <a:effectLst/>
                <a:latin typeface="-apple-system"/>
              </a:rPr>
              <a:t>resources</a:t>
            </a:r>
            <a:r>
              <a:rPr lang="es-ES" sz="1400" b="0" i="0" dirty="0">
                <a:solidFill>
                  <a:srgbClr val="4F4F4F"/>
                </a:solidFill>
                <a:effectLst/>
                <a:latin typeface="-apple-system"/>
              </a:rPr>
              <a:t>, / </a:t>
            </a:r>
            <a:r>
              <a:rPr lang="es-ES" sz="1400" b="0" i="0" dirty="0" err="1">
                <a:solidFill>
                  <a:srgbClr val="4F4F4F"/>
                </a:solidFill>
                <a:effectLst/>
                <a:latin typeface="-apple-system"/>
              </a:rPr>
              <a:t>resources</a:t>
            </a:r>
            <a:r>
              <a:rPr lang="es-ES" sz="1400" b="0" i="0" dirty="0">
                <a:solidFill>
                  <a:srgbClr val="4F4F4F"/>
                </a:solidFill>
                <a:effectLst/>
                <a:latin typeface="-apple-system"/>
              </a:rPr>
              <a:t>, / </a:t>
            </a:r>
            <a:r>
              <a:rPr lang="es-ES" sz="1400" b="0" i="0" dirty="0" err="1">
                <a:solidFill>
                  <a:srgbClr val="4F4F4F"/>
                </a:solidFill>
                <a:effectLst/>
                <a:latin typeface="-apple-system"/>
              </a:rPr>
              <a:t>static</a:t>
            </a:r>
            <a:r>
              <a:rPr lang="es-ES" sz="1400" b="0" i="0" dirty="0">
                <a:solidFill>
                  <a:srgbClr val="4F4F4F"/>
                </a:solidFill>
                <a:effectLst/>
                <a:latin typeface="-apple-system"/>
              </a:rPr>
              <a:t>, / </a:t>
            </a:r>
            <a:r>
              <a:rPr lang="es-ES" sz="1400" b="0" i="0" dirty="0" err="1">
                <a:solidFill>
                  <a:srgbClr val="4F4F4F"/>
                </a:solidFill>
                <a:effectLst/>
                <a:latin typeface="-apple-system"/>
              </a:rPr>
              <a:t>templates</a:t>
            </a:r>
            <a:r>
              <a:rPr lang="es-ES" sz="1400" b="0" i="0" dirty="0">
                <a:solidFill>
                  <a:srgbClr val="4F4F4F"/>
                </a:solidFill>
                <a:effectLst/>
                <a:latin typeface="-apple-system"/>
              </a:rPr>
              <a:t>, / </a:t>
            </a:r>
            <a:r>
              <a:rPr lang="es-ES" sz="1400" b="0" i="0" dirty="0" err="1">
                <a:solidFill>
                  <a:srgbClr val="4F4F4F"/>
                </a:solidFill>
                <a:effectLst/>
                <a:latin typeface="-apple-system"/>
              </a:rPr>
              <a:t>public</a:t>
            </a:r>
            <a:r>
              <a:rPr lang="es-ES" sz="1400" b="0" i="0" dirty="0">
                <a:solidFill>
                  <a:srgbClr val="4F4F4F"/>
                </a:solidFill>
                <a:effectLst/>
                <a:latin typeface="-apple-system"/>
              </a:rPr>
              <a:t> no reiniciarán la aplicación, pero se recargarán (</a:t>
            </a:r>
            <a:r>
              <a:rPr lang="es-ES" sz="1400" b="0" i="0" dirty="0" err="1">
                <a:solidFill>
                  <a:srgbClr val="4F4F4F"/>
                </a:solidFill>
                <a:effectLst/>
                <a:latin typeface="-apple-system"/>
              </a:rPr>
              <a:t>devtools</a:t>
            </a:r>
            <a:r>
              <a:rPr lang="es-ES" sz="1400" b="0" i="0" dirty="0">
                <a:solidFill>
                  <a:srgbClr val="4F4F4F"/>
                </a:solidFill>
                <a:effectLst/>
                <a:latin typeface="-apple-system"/>
              </a:rPr>
              <a:t> integrado Un servidor </a:t>
            </a:r>
            <a:r>
              <a:rPr lang="es-ES" sz="1400" b="0" i="0" dirty="0" err="1">
                <a:solidFill>
                  <a:srgbClr val="4F4F4F"/>
                </a:solidFill>
                <a:effectLst/>
                <a:latin typeface="-apple-system"/>
              </a:rPr>
              <a:t>LiveReload</a:t>
            </a:r>
            <a:r>
              <a:rPr lang="es-ES" sz="1400" b="0" i="0" dirty="0">
                <a:solidFill>
                  <a:srgbClr val="4F4F4F"/>
                </a:solidFill>
                <a:effectLst/>
                <a:latin typeface="-apple-system"/>
              </a:rPr>
              <a:t>, el navegador se actualiza cuando cambian los recursos).</a:t>
            </a:r>
            <a:endParaRPr lang="es-AR" sz="1400" dirty="0"/>
          </a:p>
        </p:txBody>
      </p:sp>
      <p:pic>
        <p:nvPicPr>
          <p:cNvPr id="12" name="Imagen 11">
            <a:extLst>
              <a:ext uri="{FF2B5EF4-FFF2-40B4-BE49-F238E27FC236}">
                <a16:creationId xmlns:a16="http://schemas.microsoft.com/office/drawing/2014/main" id="{3E7A9E12-5240-416B-A7AD-9AB88A86F94B}"/>
              </a:ext>
            </a:extLst>
          </p:cNvPr>
          <p:cNvPicPr>
            <a:picLocks noChangeAspect="1"/>
          </p:cNvPicPr>
          <p:nvPr/>
        </p:nvPicPr>
        <p:blipFill>
          <a:blip r:embed="rId5"/>
          <a:stretch>
            <a:fillRect/>
          </a:stretch>
        </p:blipFill>
        <p:spPr>
          <a:xfrm>
            <a:off x="352649" y="1758502"/>
            <a:ext cx="1752600" cy="1047750"/>
          </a:xfrm>
          <a:prstGeom prst="rect">
            <a:avLst/>
          </a:prstGeom>
        </p:spPr>
      </p:pic>
      <p:sp>
        <p:nvSpPr>
          <p:cNvPr id="3" name="CuadroTexto 2">
            <a:extLst>
              <a:ext uri="{FF2B5EF4-FFF2-40B4-BE49-F238E27FC236}">
                <a16:creationId xmlns:a16="http://schemas.microsoft.com/office/drawing/2014/main" id="{CD36A27F-CF1C-4DBE-8A0A-564C78B65529}"/>
              </a:ext>
            </a:extLst>
          </p:cNvPr>
          <p:cNvSpPr txBox="1"/>
          <p:nvPr/>
        </p:nvSpPr>
        <p:spPr>
          <a:xfrm>
            <a:off x="294329" y="2499916"/>
            <a:ext cx="2290439" cy="369332"/>
          </a:xfrm>
          <a:prstGeom prst="rect">
            <a:avLst/>
          </a:prstGeom>
          <a:noFill/>
        </p:spPr>
        <p:txBody>
          <a:bodyPr wrap="square" rtlCol="0">
            <a:spAutoFit/>
          </a:bodyPr>
          <a:lstStyle/>
          <a:p>
            <a:r>
              <a:rPr lang="es-AR" dirty="0"/>
              <a:t>https://start.spring.io</a:t>
            </a:r>
          </a:p>
        </p:txBody>
      </p:sp>
    </p:spTree>
    <p:extLst>
      <p:ext uri="{BB962C8B-B14F-4D97-AF65-F5344CB8AC3E}">
        <p14:creationId xmlns:p14="http://schemas.microsoft.com/office/powerpoint/2010/main" val="263660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9" name="Imagen 8">
            <a:extLst>
              <a:ext uri="{FF2B5EF4-FFF2-40B4-BE49-F238E27FC236}">
                <a16:creationId xmlns:a16="http://schemas.microsoft.com/office/drawing/2014/main" id="{46D75080-3206-479F-B258-2A8D5F27A9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276" y="1922258"/>
            <a:ext cx="6533515" cy="1266825"/>
          </a:xfrm>
          <a:prstGeom prst="rect">
            <a:avLst/>
          </a:prstGeom>
          <a:noFill/>
        </p:spPr>
      </p:pic>
      <p:sp>
        <p:nvSpPr>
          <p:cNvPr id="4" name="Flecha: hacia abajo 3">
            <a:extLst>
              <a:ext uri="{FF2B5EF4-FFF2-40B4-BE49-F238E27FC236}">
                <a16:creationId xmlns:a16="http://schemas.microsoft.com/office/drawing/2014/main" id="{3FF7EBB1-BAAD-488D-B4F7-26C6D4BF3B0F}"/>
              </a:ext>
            </a:extLst>
          </p:cNvPr>
          <p:cNvSpPr/>
          <p:nvPr/>
        </p:nvSpPr>
        <p:spPr>
          <a:xfrm>
            <a:off x="2907437" y="3189083"/>
            <a:ext cx="204186" cy="752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C301E73E-B7F6-4D44-83EF-EF590EC0EC2A}"/>
              </a:ext>
            </a:extLst>
          </p:cNvPr>
          <p:cNvSpPr txBox="1"/>
          <p:nvPr/>
        </p:nvSpPr>
        <p:spPr>
          <a:xfrm>
            <a:off x="1109709" y="4057095"/>
            <a:ext cx="4838330" cy="1200329"/>
          </a:xfrm>
          <a:prstGeom prst="rect">
            <a:avLst/>
          </a:prstGeom>
          <a:noFill/>
          <a:ln>
            <a:solidFill>
              <a:schemeClr val="accent5"/>
            </a:solidFill>
          </a:ln>
        </p:spPr>
        <p:txBody>
          <a:bodyPr wrap="square" rtlCol="0">
            <a:spAutoFit/>
          </a:bodyPr>
          <a:lstStyle/>
          <a:p>
            <a:r>
              <a:rPr lang="es-AR" dirty="0"/>
              <a:t>En caso de que ya tengamos un </a:t>
            </a:r>
            <a:r>
              <a:rPr lang="es-AR" dirty="0" err="1"/>
              <a:t>tomcat</a:t>
            </a:r>
            <a:r>
              <a:rPr lang="es-AR" dirty="0"/>
              <a:t> instalado, podemos cambiar el puerto por defecto escribiendo en </a:t>
            </a:r>
            <a:r>
              <a:rPr lang="es-AR" b="1" dirty="0" err="1"/>
              <a:t>src</a:t>
            </a:r>
            <a:r>
              <a:rPr lang="es-AR" b="1" dirty="0"/>
              <a:t>/</a:t>
            </a:r>
            <a:r>
              <a:rPr lang="es-AR" b="1" dirty="0" err="1"/>
              <a:t>main</a:t>
            </a:r>
            <a:r>
              <a:rPr lang="es-AR" b="1" dirty="0"/>
              <a:t>/</a:t>
            </a:r>
            <a:r>
              <a:rPr lang="es-AR" b="1" dirty="0" err="1"/>
              <a:t>resources</a:t>
            </a:r>
            <a:r>
              <a:rPr lang="es-AR" b="1" dirty="0"/>
              <a:t>/</a:t>
            </a:r>
            <a:r>
              <a:rPr lang="es-AR" b="1" dirty="0" err="1"/>
              <a:t>aplication.properties</a:t>
            </a:r>
            <a:endParaRPr lang="es-AR" b="1" dirty="0"/>
          </a:p>
        </p:txBody>
      </p:sp>
      <p:sp>
        <p:nvSpPr>
          <p:cNvPr id="10" name="Flecha: hacia abajo 9">
            <a:extLst>
              <a:ext uri="{FF2B5EF4-FFF2-40B4-BE49-F238E27FC236}">
                <a16:creationId xmlns:a16="http://schemas.microsoft.com/office/drawing/2014/main" id="{C5DACF5F-22C7-4B64-9831-17ADE284B944}"/>
              </a:ext>
            </a:extLst>
          </p:cNvPr>
          <p:cNvSpPr/>
          <p:nvPr/>
        </p:nvSpPr>
        <p:spPr>
          <a:xfrm rot="16200000">
            <a:off x="6987549" y="3600814"/>
            <a:ext cx="283757" cy="2112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CuadroTexto 10">
            <a:extLst>
              <a:ext uri="{FF2B5EF4-FFF2-40B4-BE49-F238E27FC236}">
                <a16:creationId xmlns:a16="http://schemas.microsoft.com/office/drawing/2014/main" id="{CBD803E1-11DB-4466-B4D3-C7E389A5BA74}"/>
              </a:ext>
            </a:extLst>
          </p:cNvPr>
          <p:cNvSpPr txBox="1"/>
          <p:nvPr/>
        </p:nvSpPr>
        <p:spPr>
          <a:xfrm>
            <a:off x="8487051" y="4472592"/>
            <a:ext cx="2823099" cy="369332"/>
          </a:xfrm>
          <a:prstGeom prst="rect">
            <a:avLst/>
          </a:prstGeom>
          <a:noFill/>
          <a:ln>
            <a:solidFill>
              <a:schemeClr val="accent5"/>
            </a:solidFill>
          </a:ln>
        </p:spPr>
        <p:txBody>
          <a:bodyPr wrap="square" rtlCol="0">
            <a:spAutoFit/>
          </a:bodyPr>
          <a:lstStyle/>
          <a:p>
            <a:r>
              <a:rPr lang="es-AR" dirty="0" err="1">
                <a:solidFill>
                  <a:schemeClr val="accent5"/>
                </a:solidFill>
              </a:rPr>
              <a:t>server.port</a:t>
            </a:r>
            <a:r>
              <a:rPr lang="es-AR" dirty="0">
                <a:solidFill>
                  <a:schemeClr val="accent5"/>
                </a:solidFill>
              </a:rPr>
              <a:t> = 8888</a:t>
            </a:r>
          </a:p>
        </p:txBody>
      </p:sp>
    </p:spTree>
    <p:extLst>
      <p:ext uri="{BB962C8B-B14F-4D97-AF65-F5344CB8AC3E}">
        <p14:creationId xmlns:p14="http://schemas.microsoft.com/office/powerpoint/2010/main" val="363843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8BC94531-0B79-415A-BEE9-4180EDF25CE8}"/>
              </a:ext>
            </a:extLst>
          </p:cNvPr>
          <p:cNvPicPr>
            <a:picLocks noChangeAspect="1"/>
          </p:cNvPicPr>
          <p:nvPr/>
        </p:nvPicPr>
        <p:blipFill>
          <a:blip r:embed="rId4"/>
          <a:stretch>
            <a:fillRect/>
          </a:stretch>
        </p:blipFill>
        <p:spPr>
          <a:xfrm>
            <a:off x="265961" y="1749287"/>
            <a:ext cx="3205208" cy="1945009"/>
          </a:xfrm>
          <a:prstGeom prst="rect">
            <a:avLst/>
          </a:prstGeom>
        </p:spPr>
      </p:pic>
      <p:sp>
        <p:nvSpPr>
          <p:cNvPr id="4" name="CuadroTexto 3">
            <a:extLst>
              <a:ext uri="{FF2B5EF4-FFF2-40B4-BE49-F238E27FC236}">
                <a16:creationId xmlns:a16="http://schemas.microsoft.com/office/drawing/2014/main" id="{5B163D6C-EB03-4000-BEAA-2346927FC9B0}"/>
              </a:ext>
            </a:extLst>
          </p:cNvPr>
          <p:cNvSpPr txBox="1"/>
          <p:nvPr/>
        </p:nvSpPr>
        <p:spPr>
          <a:xfrm>
            <a:off x="7222962" y="3604334"/>
            <a:ext cx="4527612" cy="1754326"/>
          </a:xfrm>
          <a:prstGeom prst="rect">
            <a:avLst/>
          </a:prstGeom>
          <a:noFill/>
          <a:ln>
            <a:solidFill>
              <a:schemeClr val="accent5"/>
            </a:solidFill>
          </a:ln>
        </p:spPr>
        <p:txBody>
          <a:bodyPr wrap="square" rtlCol="0">
            <a:spAutoFit/>
          </a:bodyPr>
          <a:lstStyle/>
          <a:p>
            <a:r>
              <a:rPr lang="es-AR" b="1" dirty="0"/>
              <a:t>Recomendación:</a:t>
            </a:r>
          </a:p>
          <a:p>
            <a:endParaRPr lang="es-AR" dirty="0"/>
          </a:p>
          <a:p>
            <a:r>
              <a:rPr lang="es-AR" dirty="0"/>
              <a:t>Definición de interfaces para disminuir </a:t>
            </a:r>
            <a:r>
              <a:rPr lang="es-AR" b="1" dirty="0"/>
              <a:t>acoplamiento</a:t>
            </a:r>
          </a:p>
          <a:p>
            <a:r>
              <a:rPr lang="es-AR" dirty="0"/>
              <a:t>(</a:t>
            </a:r>
            <a:r>
              <a:rPr lang="es-AR" dirty="0" err="1"/>
              <a:t>ej</a:t>
            </a:r>
            <a:r>
              <a:rPr lang="es-AR" dirty="0"/>
              <a:t> </a:t>
            </a:r>
            <a:r>
              <a:rPr lang="es-AR" sz="1100" b="1" dirty="0">
                <a:hlinkClick r:id="rId5"/>
              </a:rPr>
              <a:t>https://windoctor7.github.io/Inyeccion-Dependencias-Spring.html</a:t>
            </a:r>
            <a:r>
              <a:rPr lang="es-AR" dirty="0"/>
              <a:t>)</a:t>
            </a:r>
          </a:p>
        </p:txBody>
      </p:sp>
      <p:sp>
        <p:nvSpPr>
          <p:cNvPr id="5" name="CuadroTexto 4">
            <a:extLst>
              <a:ext uri="{FF2B5EF4-FFF2-40B4-BE49-F238E27FC236}">
                <a16:creationId xmlns:a16="http://schemas.microsoft.com/office/drawing/2014/main" id="{C624D204-AC72-47A8-941B-C144E64EC57D}"/>
              </a:ext>
            </a:extLst>
          </p:cNvPr>
          <p:cNvSpPr txBox="1"/>
          <p:nvPr/>
        </p:nvSpPr>
        <p:spPr>
          <a:xfrm>
            <a:off x="562027" y="3604334"/>
            <a:ext cx="6096225" cy="2308324"/>
          </a:xfrm>
          <a:prstGeom prst="rect">
            <a:avLst/>
          </a:prstGeom>
          <a:noFill/>
          <a:ln>
            <a:solidFill>
              <a:schemeClr val="accent5"/>
            </a:solidFill>
          </a:ln>
        </p:spPr>
        <p:txBody>
          <a:bodyPr wrap="square" rtlCol="0">
            <a:spAutoFit/>
          </a:bodyPr>
          <a:lstStyle/>
          <a:p>
            <a:pPr algn="just"/>
            <a:r>
              <a:rPr lang="es-ES" dirty="0"/>
              <a:t>La </a:t>
            </a:r>
            <a:r>
              <a:rPr lang="es-ES" b="1" dirty="0"/>
              <a:t>inyección de dependencias </a:t>
            </a:r>
            <a:r>
              <a:rPr lang="es-ES" dirty="0"/>
              <a:t>es quizás la característica más destacable del </a:t>
            </a:r>
            <a:r>
              <a:rPr lang="es-ES" dirty="0" err="1"/>
              <a:t>core</a:t>
            </a:r>
            <a:r>
              <a:rPr lang="es-ES" dirty="0"/>
              <a:t> de Spring Framework, que consiste que en lugar de que cada clase tenga que instanciar los objetos que necesite, sea Spring el que inyecte esos objetos, lo que quiere decir que es Spring el que creara los objetos y cuando una clase necesite usarlos se le pasaran (como cuando le pasas un parámetro a un método).</a:t>
            </a:r>
            <a:endParaRPr lang="es-AR" dirty="0"/>
          </a:p>
        </p:txBody>
      </p:sp>
    </p:spTree>
    <p:extLst>
      <p:ext uri="{BB962C8B-B14F-4D97-AF65-F5344CB8AC3E}">
        <p14:creationId xmlns:p14="http://schemas.microsoft.com/office/powerpoint/2010/main" val="247009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7: </a:t>
            </a:r>
            <a:r>
              <a:rPr lang="es-ES" sz="4000" b="1" kern="0" dirty="0" err="1">
                <a:solidFill>
                  <a:srgbClr val="FDE23D"/>
                </a:solidFill>
                <a:latin typeface="Encode Sans"/>
                <a:sym typeface="Encode Sans"/>
              </a:rPr>
              <a:t>Backend</a:t>
            </a:r>
            <a:r>
              <a:rPr lang="es-ES" sz="4000" b="1" kern="0" dirty="0">
                <a:solidFill>
                  <a:srgbClr val="FDE23D"/>
                </a:solidFill>
                <a:latin typeface="Encode Sans"/>
                <a:sym typeface="Encode Sans"/>
              </a:rPr>
              <a:t> –Spring </a:t>
            </a:r>
            <a:r>
              <a:rPr lang="es-ES" sz="4000" b="1" kern="0" dirty="0" err="1">
                <a:solidFill>
                  <a:srgbClr val="FDE23D"/>
                </a:solidFill>
                <a:latin typeface="Encode Sans"/>
                <a:sym typeface="Encode Sans"/>
              </a:rPr>
              <a:t>Boot</a:t>
            </a:r>
            <a:endParaRPr sz="4000" b="1" kern="0" dirty="0">
              <a:solidFill>
                <a:srgbClr val="FDE23D"/>
              </a:solidFill>
              <a:latin typeface="Encode Sans"/>
              <a:sym typeface="Encode Sans"/>
            </a:endParaRP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4" name="Imagen 3">
            <a:extLst>
              <a:ext uri="{FF2B5EF4-FFF2-40B4-BE49-F238E27FC236}">
                <a16:creationId xmlns:a16="http://schemas.microsoft.com/office/drawing/2014/main" id="{D9C58013-72B0-4A55-8EF6-0615F1EF1CA5}"/>
              </a:ext>
            </a:extLst>
          </p:cNvPr>
          <p:cNvPicPr>
            <a:picLocks noChangeAspect="1"/>
          </p:cNvPicPr>
          <p:nvPr/>
        </p:nvPicPr>
        <p:blipFill>
          <a:blip r:embed="rId4"/>
          <a:stretch>
            <a:fillRect/>
          </a:stretch>
        </p:blipFill>
        <p:spPr>
          <a:xfrm>
            <a:off x="2176978" y="1760383"/>
            <a:ext cx="2427469" cy="947305"/>
          </a:xfrm>
          <a:prstGeom prst="rect">
            <a:avLst/>
          </a:prstGeom>
        </p:spPr>
      </p:pic>
      <p:pic>
        <p:nvPicPr>
          <p:cNvPr id="11" name="Imagen 10">
            <a:extLst>
              <a:ext uri="{FF2B5EF4-FFF2-40B4-BE49-F238E27FC236}">
                <a16:creationId xmlns:a16="http://schemas.microsoft.com/office/drawing/2014/main" id="{48FA47A9-BD33-46A1-A80C-9F182B6F3079}"/>
              </a:ext>
            </a:extLst>
          </p:cNvPr>
          <p:cNvPicPr>
            <a:picLocks noChangeAspect="1"/>
          </p:cNvPicPr>
          <p:nvPr/>
        </p:nvPicPr>
        <p:blipFill>
          <a:blip r:embed="rId5"/>
          <a:stretch>
            <a:fillRect/>
          </a:stretch>
        </p:blipFill>
        <p:spPr>
          <a:xfrm>
            <a:off x="378676" y="1760383"/>
            <a:ext cx="1333826" cy="1171373"/>
          </a:xfrm>
          <a:prstGeom prst="rect">
            <a:avLst/>
          </a:prstGeom>
        </p:spPr>
      </p:pic>
      <p:sp>
        <p:nvSpPr>
          <p:cNvPr id="2" name="CuadroTexto 1">
            <a:extLst>
              <a:ext uri="{FF2B5EF4-FFF2-40B4-BE49-F238E27FC236}">
                <a16:creationId xmlns:a16="http://schemas.microsoft.com/office/drawing/2014/main" id="{11BD563D-A3CD-49F6-AC1A-2E5AFDECFEB0}"/>
              </a:ext>
            </a:extLst>
          </p:cNvPr>
          <p:cNvSpPr txBox="1"/>
          <p:nvPr/>
        </p:nvSpPr>
        <p:spPr>
          <a:xfrm>
            <a:off x="292607" y="3187469"/>
            <a:ext cx="11291333" cy="2308324"/>
          </a:xfrm>
          <a:prstGeom prst="rect">
            <a:avLst/>
          </a:prstGeom>
          <a:noFill/>
          <a:ln>
            <a:solidFill>
              <a:schemeClr val="accent5"/>
            </a:solidFill>
          </a:ln>
        </p:spPr>
        <p:txBody>
          <a:bodyPr wrap="square" rtlCol="0">
            <a:spAutoFit/>
          </a:bodyPr>
          <a:lstStyle/>
          <a:p>
            <a:pPr algn="just" fontAlgn="base"/>
            <a:r>
              <a:rPr lang="es-ES" b="0" i="0" dirty="0">
                <a:effectLst/>
                <a:latin typeface="+mj-lt"/>
              </a:rPr>
              <a:t>La </a:t>
            </a:r>
            <a:r>
              <a:rPr lang="es-ES" b="1" i="0" dirty="0">
                <a:effectLst/>
                <a:latin typeface="+mj-lt"/>
              </a:rPr>
              <a:t>DI</a:t>
            </a:r>
            <a:r>
              <a:rPr lang="es-ES" b="0" i="0" dirty="0">
                <a:effectLst/>
                <a:latin typeface="+mj-lt"/>
              </a:rPr>
              <a:t> consiste en que en lugar de que sean las clases las encargadas de crear (instanciar) los objetos que van a usar (sus atributos), los objetos se inyectaran mediante los métodos </a:t>
            </a:r>
            <a:r>
              <a:rPr lang="es-ES" b="1" i="0" dirty="0" err="1">
                <a:effectLst/>
                <a:latin typeface="+mj-lt"/>
              </a:rPr>
              <a:t>setters</a:t>
            </a:r>
            <a:r>
              <a:rPr lang="es-ES" b="0" i="0" dirty="0">
                <a:effectLst/>
                <a:latin typeface="+mj-lt"/>
              </a:rPr>
              <a:t> o </a:t>
            </a:r>
            <a:r>
              <a:rPr lang="es-ES" b="1" i="0" dirty="0">
                <a:effectLst/>
                <a:latin typeface="+mj-lt"/>
              </a:rPr>
              <a:t>mediante el constructor </a:t>
            </a:r>
            <a:r>
              <a:rPr lang="es-ES" b="0" i="0" dirty="0">
                <a:effectLst/>
                <a:latin typeface="+mj-lt"/>
              </a:rPr>
              <a:t>en el momento en el que se cree la clase y cuando se quiera usar la clase e cuestión ya estará lista, en cambio sin usar DI la clase necesita crear los objetos que necesita cada vez que se use.</a:t>
            </a:r>
          </a:p>
          <a:p>
            <a:pPr algn="just" fontAlgn="base"/>
            <a:endParaRPr lang="es-ES" b="0" i="0" dirty="0">
              <a:effectLst/>
              <a:latin typeface="+mj-lt"/>
            </a:endParaRPr>
          </a:p>
          <a:p>
            <a:pPr algn="just" fontAlgn="base"/>
            <a:r>
              <a:rPr lang="es-ES" b="0" i="0" dirty="0">
                <a:effectLst/>
                <a:latin typeface="+mj-lt"/>
              </a:rPr>
              <a:t>En Spring hay un </a:t>
            </a:r>
            <a:r>
              <a:rPr lang="es-ES" b="1" i="0" dirty="0">
                <a:effectLst/>
                <a:latin typeface="+mj-lt"/>
              </a:rPr>
              <a:t>Contendor DI</a:t>
            </a:r>
            <a:r>
              <a:rPr lang="es-ES" b="0" i="0" dirty="0">
                <a:effectLst/>
                <a:latin typeface="+mj-lt"/>
              </a:rPr>
              <a:t> que es el encargado de inyectar a cada objeto los objetos que necesita (de los que depende) según se le indique ya sea en un archivo de configuración XML o mediante anotaciones.</a:t>
            </a:r>
          </a:p>
          <a:p>
            <a:endParaRPr lang="es-AR" dirty="0"/>
          </a:p>
        </p:txBody>
      </p:sp>
    </p:spTree>
    <p:extLst>
      <p:ext uri="{BB962C8B-B14F-4D97-AF65-F5344CB8AC3E}">
        <p14:creationId xmlns:p14="http://schemas.microsoft.com/office/powerpoint/2010/main" val="26992169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5307</TotalTime>
  <Words>1241</Words>
  <Application>Microsoft Office PowerPoint</Application>
  <PresentationFormat>Panorámica</PresentationFormat>
  <Paragraphs>109</Paragraphs>
  <Slides>22</Slides>
  <Notes>22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-apple-system</vt:lpstr>
      <vt:lpstr>Arial</vt:lpstr>
      <vt:lpstr>Calibri</vt:lpstr>
      <vt:lpstr>charter</vt:lpstr>
      <vt:lpstr>Encode Sans</vt:lpstr>
      <vt:lpstr>inherit</vt:lpstr>
      <vt:lpstr>Lora</vt:lpstr>
      <vt:lpstr>Oswald</vt:lpstr>
      <vt:lpstr>Roboto</vt:lpstr>
      <vt:lpstr>sohne</vt:lpstr>
      <vt:lpstr>Source Code Pro</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Agustín Ernesto Lodola</cp:lastModifiedBy>
  <cp:revision>65</cp:revision>
  <dcterms:created xsi:type="dcterms:W3CDTF">2021-07-26T23:29:19Z</dcterms:created>
  <dcterms:modified xsi:type="dcterms:W3CDTF">2022-03-21T18:47:45Z</dcterms:modified>
</cp:coreProperties>
</file>