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p:regular r:id="rId27"/>
      <p:bold r:id="rId28"/>
      <p:italic r:id="rId29"/>
      <p:boldItalic r:id="rId30"/>
    </p:embeddedFont>
    <p:embeddedFont>
      <p:font typeface="Encode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iEkTXewPdqqyzkC2cCr9reeAFF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ncodeSans-regular.fntdata"/><Relationship Id="rId30" Type="http://schemas.openxmlformats.org/officeDocument/2006/relationships/font" Target="fonts/Roboto-boldItalic.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EncodeSans-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04d1412c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1004d1412c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7" name="Shape 47"/>
        <p:cNvGrpSpPr/>
        <p:nvPr/>
      </p:nvGrpSpPr>
      <p:grpSpPr>
        <a:xfrm>
          <a:off x="0" y="0"/>
          <a:ext cx="0" cy="0"/>
          <a:chOff x="0" y="0"/>
          <a:chExt cx="0" cy="0"/>
        </a:xfrm>
      </p:grpSpPr>
      <p:sp>
        <p:nvSpPr>
          <p:cNvPr id="48" name="Google Shape;48;p32"/>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9" name="Google Shape;49;p3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0" name="Shape 50"/>
        <p:cNvGrpSpPr/>
        <p:nvPr/>
      </p:nvGrpSpPr>
      <p:grpSpPr>
        <a:xfrm>
          <a:off x="0" y="0"/>
          <a:ext cx="0" cy="0"/>
          <a:chOff x="0" y="0"/>
          <a:chExt cx="0" cy="0"/>
        </a:xfrm>
      </p:grpSpPr>
      <p:sp>
        <p:nvSpPr>
          <p:cNvPr id="51" name="Google Shape;51;p33"/>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
        <p:nvSpPr>
          <p:cNvPr id="52" name="Google Shape;52;p33"/>
          <p:cNvSpPr txBox="1"/>
          <p:nvPr>
            <p:ph idx="1" type="body"/>
          </p:nvPr>
        </p:nvSpPr>
        <p:spPr>
          <a:xfrm>
            <a:off x="415600" y="4202967"/>
            <a:ext cx="11360800" cy="17344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2133"/>
              </a:spcBef>
              <a:spcAft>
                <a:spcPts val="0"/>
              </a:spcAft>
              <a:buSzPts val="1400"/>
              <a:buChar char="○"/>
              <a:defRPr/>
            </a:lvl2pPr>
            <a:lvl3pPr indent="-317500" lvl="2" marL="1371600" algn="ctr">
              <a:lnSpc>
                <a:spcPct val="115000"/>
              </a:lnSpc>
              <a:spcBef>
                <a:spcPts val="2133"/>
              </a:spcBef>
              <a:spcAft>
                <a:spcPts val="0"/>
              </a:spcAft>
              <a:buSzPts val="1400"/>
              <a:buChar char="■"/>
              <a:defRPr/>
            </a:lvl3pPr>
            <a:lvl4pPr indent="-317500" lvl="3" marL="1828800" algn="ctr">
              <a:lnSpc>
                <a:spcPct val="115000"/>
              </a:lnSpc>
              <a:spcBef>
                <a:spcPts val="2133"/>
              </a:spcBef>
              <a:spcAft>
                <a:spcPts val="0"/>
              </a:spcAft>
              <a:buSzPts val="1400"/>
              <a:buChar char="●"/>
              <a:defRPr/>
            </a:lvl4pPr>
            <a:lvl5pPr indent="-317500" lvl="4" marL="2286000" algn="ctr">
              <a:lnSpc>
                <a:spcPct val="115000"/>
              </a:lnSpc>
              <a:spcBef>
                <a:spcPts val="2133"/>
              </a:spcBef>
              <a:spcAft>
                <a:spcPts val="0"/>
              </a:spcAft>
              <a:buSzPts val="1400"/>
              <a:buChar char="○"/>
              <a:defRPr/>
            </a:lvl5pPr>
            <a:lvl6pPr indent="-317500" lvl="5" marL="2743200" algn="ctr">
              <a:lnSpc>
                <a:spcPct val="115000"/>
              </a:lnSpc>
              <a:spcBef>
                <a:spcPts val="2133"/>
              </a:spcBef>
              <a:spcAft>
                <a:spcPts val="0"/>
              </a:spcAft>
              <a:buSzPts val="1400"/>
              <a:buChar char="■"/>
              <a:defRPr/>
            </a:lvl6pPr>
            <a:lvl7pPr indent="-317500" lvl="6" marL="3200400" algn="ctr">
              <a:lnSpc>
                <a:spcPct val="115000"/>
              </a:lnSpc>
              <a:spcBef>
                <a:spcPts val="2133"/>
              </a:spcBef>
              <a:spcAft>
                <a:spcPts val="0"/>
              </a:spcAft>
              <a:buSzPts val="1400"/>
              <a:buChar char="●"/>
              <a:defRPr/>
            </a:lvl7pPr>
            <a:lvl8pPr indent="-317500" lvl="7" marL="3657600" algn="ctr">
              <a:lnSpc>
                <a:spcPct val="115000"/>
              </a:lnSpc>
              <a:spcBef>
                <a:spcPts val="2133"/>
              </a:spcBef>
              <a:spcAft>
                <a:spcPts val="0"/>
              </a:spcAft>
              <a:buSzPts val="1400"/>
              <a:buChar char="○"/>
              <a:defRPr/>
            </a:lvl8pPr>
            <a:lvl9pPr indent="-317500" lvl="8" marL="4114800" algn="ctr">
              <a:lnSpc>
                <a:spcPct val="115000"/>
              </a:lnSpc>
              <a:spcBef>
                <a:spcPts val="2133"/>
              </a:spcBef>
              <a:spcAft>
                <a:spcPts val="2133"/>
              </a:spcAft>
              <a:buSzPts val="1400"/>
              <a:buChar char="■"/>
              <a:defRPr/>
            </a:lvl9pPr>
          </a:lstStyle>
          <a:p/>
        </p:txBody>
      </p:sp>
      <p:sp>
        <p:nvSpPr>
          <p:cNvPr id="53" name="Google Shape;53;p3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18" name="Google Shape;18;p2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5"/>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21" name="Google Shape;21;p25"/>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22" name="Google Shape;22;p2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25" name="Google Shape;25;p2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7"/>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7"/>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29" name="Google Shape;29;p27"/>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30" name="Google Shape;30;p2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8"/>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2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4" name="Shape 34"/>
        <p:cNvGrpSpPr/>
        <p:nvPr/>
      </p:nvGrpSpPr>
      <p:grpSpPr>
        <a:xfrm>
          <a:off x="0" y="0"/>
          <a:ext cx="0" cy="0"/>
          <a:chOff x="0" y="0"/>
          <a:chExt cx="0" cy="0"/>
        </a:xfrm>
      </p:grpSpPr>
      <p:sp>
        <p:nvSpPr>
          <p:cNvPr id="35" name="Google Shape;35;p29"/>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6" name="Google Shape;36;p29"/>
          <p:cNvSpPr txBox="1"/>
          <p:nvPr>
            <p:ph idx="1" type="body"/>
          </p:nvPr>
        </p:nvSpPr>
        <p:spPr>
          <a:xfrm>
            <a:off x="415600" y="1852800"/>
            <a:ext cx="3744000" cy="4239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2133"/>
              </a:spcBef>
              <a:spcAft>
                <a:spcPts val="0"/>
              </a:spcAft>
              <a:buSzPts val="1200"/>
              <a:buChar char="○"/>
              <a:defRPr sz="1600"/>
            </a:lvl2pPr>
            <a:lvl3pPr indent="-304800" lvl="2" marL="1371600" algn="l">
              <a:lnSpc>
                <a:spcPct val="115000"/>
              </a:lnSpc>
              <a:spcBef>
                <a:spcPts val="2133"/>
              </a:spcBef>
              <a:spcAft>
                <a:spcPts val="0"/>
              </a:spcAft>
              <a:buSzPts val="1200"/>
              <a:buChar char="■"/>
              <a:defRPr sz="1600"/>
            </a:lvl3pPr>
            <a:lvl4pPr indent="-304800" lvl="3" marL="1828800" algn="l">
              <a:lnSpc>
                <a:spcPct val="115000"/>
              </a:lnSpc>
              <a:spcBef>
                <a:spcPts val="2133"/>
              </a:spcBef>
              <a:spcAft>
                <a:spcPts val="0"/>
              </a:spcAft>
              <a:buSzPts val="1200"/>
              <a:buChar char="●"/>
              <a:defRPr sz="1600"/>
            </a:lvl4pPr>
            <a:lvl5pPr indent="-304800" lvl="4" marL="2286000" algn="l">
              <a:lnSpc>
                <a:spcPct val="115000"/>
              </a:lnSpc>
              <a:spcBef>
                <a:spcPts val="2133"/>
              </a:spcBef>
              <a:spcAft>
                <a:spcPts val="0"/>
              </a:spcAft>
              <a:buSzPts val="1200"/>
              <a:buChar char="○"/>
              <a:defRPr sz="1600"/>
            </a:lvl5pPr>
            <a:lvl6pPr indent="-304800" lvl="5" marL="2743200" algn="l">
              <a:lnSpc>
                <a:spcPct val="115000"/>
              </a:lnSpc>
              <a:spcBef>
                <a:spcPts val="2133"/>
              </a:spcBef>
              <a:spcAft>
                <a:spcPts val="0"/>
              </a:spcAft>
              <a:buSzPts val="1200"/>
              <a:buChar char="■"/>
              <a:defRPr sz="1600"/>
            </a:lvl6pPr>
            <a:lvl7pPr indent="-304800" lvl="6" marL="3200400" algn="l">
              <a:lnSpc>
                <a:spcPct val="115000"/>
              </a:lnSpc>
              <a:spcBef>
                <a:spcPts val="2133"/>
              </a:spcBef>
              <a:spcAft>
                <a:spcPts val="0"/>
              </a:spcAft>
              <a:buSzPts val="1200"/>
              <a:buChar char="●"/>
              <a:defRPr sz="1600"/>
            </a:lvl7pPr>
            <a:lvl8pPr indent="-304800" lvl="7" marL="3657600" algn="l">
              <a:lnSpc>
                <a:spcPct val="115000"/>
              </a:lnSpc>
              <a:spcBef>
                <a:spcPts val="2133"/>
              </a:spcBef>
              <a:spcAft>
                <a:spcPts val="0"/>
              </a:spcAft>
              <a:buSzPts val="1200"/>
              <a:buChar char="○"/>
              <a:defRPr sz="1600"/>
            </a:lvl8pPr>
            <a:lvl9pPr indent="-304800" lvl="8" marL="4114800" algn="l">
              <a:lnSpc>
                <a:spcPct val="115000"/>
              </a:lnSpc>
              <a:spcBef>
                <a:spcPts val="2133"/>
              </a:spcBef>
              <a:spcAft>
                <a:spcPts val="2133"/>
              </a:spcAft>
              <a:buSzPts val="1200"/>
              <a:buChar char="■"/>
              <a:defRPr sz="1600"/>
            </a:lvl9pPr>
          </a:lstStyle>
          <a:p/>
        </p:txBody>
      </p:sp>
      <p:sp>
        <p:nvSpPr>
          <p:cNvPr id="37" name="Google Shape;37;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8" name="Shape 38"/>
        <p:cNvGrpSpPr/>
        <p:nvPr/>
      </p:nvGrpSpPr>
      <p:grpSpPr>
        <a:xfrm>
          <a:off x="0" y="0"/>
          <a:ext cx="0" cy="0"/>
          <a:chOff x="0" y="0"/>
          <a:chExt cx="0" cy="0"/>
        </a:xfrm>
      </p:grpSpPr>
      <p:sp>
        <p:nvSpPr>
          <p:cNvPr id="39" name="Google Shape;39;p30"/>
          <p:cNvSpPr txBox="1"/>
          <p:nvPr>
            <p:ph type="title"/>
          </p:nvPr>
        </p:nvSpPr>
        <p:spPr>
          <a:xfrm>
            <a:off x="653667" y="600200"/>
            <a:ext cx="8490400" cy="545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40" name="Google Shape;40;p30"/>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1" name="Shape 41"/>
        <p:cNvGrpSpPr/>
        <p:nvPr/>
      </p:nvGrpSpPr>
      <p:grpSpPr>
        <a:xfrm>
          <a:off x="0" y="0"/>
          <a:ext cx="0" cy="0"/>
          <a:chOff x="0" y="0"/>
          <a:chExt cx="0" cy="0"/>
        </a:xfrm>
      </p:grpSpPr>
      <p:sp>
        <p:nvSpPr>
          <p:cNvPr id="42" name="Google Shape;42;p31"/>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43" name="Google Shape;43;p31"/>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44" name="Google Shape;44;p31"/>
          <p:cNvSpPr txBox="1"/>
          <p:nvPr>
            <p:ph idx="1" type="subTitle"/>
          </p:nvPr>
        </p:nvSpPr>
        <p:spPr>
          <a:xfrm>
            <a:off x="354000" y="3737433"/>
            <a:ext cx="5393600" cy="164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45" name="Google Shape;45;p31"/>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2133"/>
              </a:spcBef>
              <a:spcAft>
                <a:spcPts val="0"/>
              </a:spcAft>
              <a:buSzPts val="1400"/>
              <a:buChar char="○"/>
              <a:defRPr/>
            </a:lvl2pPr>
            <a:lvl3pPr indent="-317500" lvl="2" marL="1371600" algn="l">
              <a:lnSpc>
                <a:spcPct val="115000"/>
              </a:lnSpc>
              <a:spcBef>
                <a:spcPts val="2133"/>
              </a:spcBef>
              <a:spcAft>
                <a:spcPts val="0"/>
              </a:spcAft>
              <a:buSzPts val="1400"/>
              <a:buChar char="■"/>
              <a:defRPr/>
            </a:lvl3pPr>
            <a:lvl4pPr indent="-317500" lvl="3" marL="1828800" algn="l">
              <a:lnSpc>
                <a:spcPct val="115000"/>
              </a:lnSpc>
              <a:spcBef>
                <a:spcPts val="2133"/>
              </a:spcBef>
              <a:spcAft>
                <a:spcPts val="0"/>
              </a:spcAft>
              <a:buSzPts val="1400"/>
              <a:buChar char="●"/>
              <a:defRPr/>
            </a:lvl4pPr>
            <a:lvl5pPr indent="-317500" lvl="4" marL="2286000" algn="l">
              <a:lnSpc>
                <a:spcPct val="115000"/>
              </a:lnSpc>
              <a:spcBef>
                <a:spcPts val="2133"/>
              </a:spcBef>
              <a:spcAft>
                <a:spcPts val="0"/>
              </a:spcAft>
              <a:buSzPts val="1400"/>
              <a:buChar char="○"/>
              <a:defRPr/>
            </a:lvl5pPr>
            <a:lvl6pPr indent="-317500" lvl="5" marL="2743200" algn="l">
              <a:lnSpc>
                <a:spcPct val="115000"/>
              </a:lnSpc>
              <a:spcBef>
                <a:spcPts val="2133"/>
              </a:spcBef>
              <a:spcAft>
                <a:spcPts val="0"/>
              </a:spcAft>
              <a:buSzPts val="1400"/>
              <a:buChar char="■"/>
              <a:defRPr/>
            </a:lvl6pPr>
            <a:lvl7pPr indent="-317500" lvl="6" marL="3200400" algn="l">
              <a:lnSpc>
                <a:spcPct val="115000"/>
              </a:lnSpc>
              <a:spcBef>
                <a:spcPts val="2133"/>
              </a:spcBef>
              <a:spcAft>
                <a:spcPts val="0"/>
              </a:spcAft>
              <a:buSzPts val="1400"/>
              <a:buChar char="●"/>
              <a:defRPr/>
            </a:lvl7pPr>
            <a:lvl8pPr indent="-317500" lvl="7" marL="3657600" algn="l">
              <a:lnSpc>
                <a:spcPct val="115000"/>
              </a:lnSpc>
              <a:spcBef>
                <a:spcPts val="2133"/>
              </a:spcBef>
              <a:spcAft>
                <a:spcPts val="0"/>
              </a:spcAft>
              <a:buSzPts val="1400"/>
              <a:buChar char="○"/>
              <a:defRPr/>
            </a:lvl8pPr>
            <a:lvl9pPr indent="-317500" lvl="8" marL="4114800" algn="l">
              <a:lnSpc>
                <a:spcPct val="115000"/>
              </a:lnSpc>
              <a:spcBef>
                <a:spcPts val="2133"/>
              </a:spcBef>
              <a:spcAft>
                <a:spcPts val="2133"/>
              </a:spcAft>
              <a:buSzPts val="1400"/>
              <a:buChar char="■"/>
              <a:defRPr/>
            </a:lvl9pPr>
          </a:lstStyle>
          <a:p/>
        </p:txBody>
      </p:sp>
      <p:sp>
        <p:nvSpPr>
          <p:cNvPr id="46" name="Google Shape;46;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22"/>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2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25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es.wikipedia.org/wiki/Ataque_de_intermediario" TargetMode="External"/><Relationship Id="rId5" Type="http://schemas.openxmlformats.org/officeDocument/2006/relationships/hyperlink" Target="https://es.wikipedia.org/wiki/Ataque_de_intermediar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www.itdo.com/blog/cual-es-el-mejor-metodo-de-autentificacion-en-un-api-res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s://www.itdo.com/blog/api-gateway-en-tu-arquitectura-de-microservicios/" TargetMode="External"/><Relationship Id="rId5" Type="http://schemas.openxmlformats.org/officeDocument/2006/relationships/hyperlink" Target="https://www.itdo.com/blog/api-gateway-en-tu-arquitectura-de-microservici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s://en.wikipedia.org/wiki/JSON_Web_Token" TargetMode="External"/><Relationship Id="rId5" Type="http://schemas.openxmlformats.org/officeDocument/2006/relationships/hyperlink" Target="https://tools.ietf.org/html/rfc7519" TargetMode="External"/><Relationship Id="rId6" Type="http://schemas.openxmlformats.org/officeDocument/2006/relationships/hyperlink" Target="https://tools.ietf.org/html/rfc7519" TargetMode="External"/><Relationship Id="rId7" Type="http://schemas.openxmlformats.org/officeDocument/2006/relationships/hyperlink" Target="https://en.wikipedia.org/wiki/Claims-based_identity" TargetMode="External"/><Relationship Id="rId8" Type="http://schemas.openxmlformats.org/officeDocument/2006/relationships/hyperlink" Target="https://en.wikipedia.org/wiki/Claims-based_identit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developer.mozilla.org/es/docs/Web/HTTP/Headers/Authorization" TargetMode="External"/><Relationship Id="rId5" Type="http://schemas.openxmlformats.org/officeDocument/2006/relationships/hyperlink" Target="https://developer.mozilla.org/es/docs/Web/HTTP/Headers/Authorization" TargetMode="External"/><Relationship Id="rId6" Type="http://schemas.openxmlformats.org/officeDocument/2006/relationships/hyperlink" Target="https://developer.mozilla.org/es/docs/Web/HTTP/recursos_y_especificaciones" TargetMode="External"/><Relationship Id="rId7" Type="http://schemas.openxmlformats.org/officeDocument/2006/relationships/hyperlink" Target="https://developer.mozilla.org/es/docs/Web/HTTP/recursos_y_especificacion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0B8B1"/>
        </a:solidFill>
      </p:bgPr>
    </p:bg>
    <p:spTree>
      <p:nvGrpSpPr>
        <p:cNvPr id="57" name="Shape 57"/>
        <p:cNvGrpSpPr/>
        <p:nvPr/>
      </p:nvGrpSpPr>
      <p:grpSpPr>
        <a:xfrm>
          <a:off x="0" y="0"/>
          <a:ext cx="0" cy="0"/>
          <a:chOff x="0" y="0"/>
          <a:chExt cx="0" cy="0"/>
        </a:xfrm>
      </p:grpSpPr>
      <p:cxnSp>
        <p:nvCxnSpPr>
          <p:cNvPr id="58" name="Google Shape;58;p1"/>
          <p:cNvCxnSpPr/>
          <p:nvPr/>
        </p:nvCxnSpPr>
        <p:spPr>
          <a:xfrm rot="10800000">
            <a:off x="812947" y="3971151"/>
            <a:ext cx="2529200" cy="3200"/>
          </a:xfrm>
          <a:prstGeom prst="straightConnector1">
            <a:avLst/>
          </a:prstGeom>
          <a:noFill/>
          <a:ln cap="flat" cmpd="sng" w="9525">
            <a:solidFill>
              <a:srgbClr val="F2F2F2"/>
            </a:solidFill>
            <a:prstDash val="solid"/>
            <a:round/>
            <a:headEnd len="sm" w="sm" type="none"/>
            <a:tailEnd len="sm" w="sm" type="none"/>
          </a:ln>
        </p:spPr>
      </p:cxnSp>
      <p:sp>
        <p:nvSpPr>
          <p:cNvPr id="59" name="Google Shape;59;p1"/>
          <p:cNvSpPr txBox="1"/>
          <p:nvPr/>
        </p:nvSpPr>
        <p:spPr>
          <a:xfrm>
            <a:off x="770800" y="4060733"/>
            <a:ext cx="10650400" cy="1282400"/>
          </a:xfrm>
          <a:prstGeom prst="rect">
            <a:avLst/>
          </a:prstGeom>
          <a:noFill/>
          <a:ln>
            <a:noFill/>
          </a:ln>
        </p:spPr>
        <p:txBody>
          <a:bodyPr anchorCtr="0" anchor="t" bIns="0" lIns="121900" spcFirstLastPara="1" rIns="121900" wrap="square" tIns="120000">
            <a:noAutofit/>
          </a:bodyPr>
          <a:lstStyle/>
          <a:p>
            <a:pPr indent="0" lvl="0" marL="0" marR="0" rtl="0" algn="l">
              <a:spcBef>
                <a:spcPts val="0"/>
              </a:spcBef>
              <a:spcAft>
                <a:spcPts val="0"/>
              </a:spcAft>
              <a:buNone/>
            </a:pPr>
            <a:r>
              <a:rPr b="0" i="0" lang="es-AR" sz="1867" u="none" cap="none" strike="noStrike">
                <a:solidFill>
                  <a:srgbClr val="FFFFFF"/>
                </a:solidFill>
                <a:latin typeface="Roboto"/>
                <a:ea typeface="Roboto"/>
                <a:cs typeface="Roboto"/>
                <a:sym typeface="Roboto"/>
              </a:rPr>
              <a:t>2021</a:t>
            </a:r>
            <a:endParaRPr b="0" i="0" sz="1867" u="none" cap="none" strike="noStrike">
              <a:solidFill>
                <a:srgbClr val="FFFFFF"/>
              </a:solidFill>
              <a:latin typeface="Roboto"/>
              <a:ea typeface="Roboto"/>
              <a:cs typeface="Roboto"/>
              <a:sym typeface="Roboto"/>
            </a:endParaRPr>
          </a:p>
        </p:txBody>
      </p:sp>
      <p:pic>
        <p:nvPicPr>
          <p:cNvPr id="60" name="Google Shape;60;p1"/>
          <p:cNvPicPr preferRelativeResize="0"/>
          <p:nvPr/>
        </p:nvPicPr>
        <p:blipFill rotWithShape="1">
          <a:blip r:embed="rId3">
            <a:alphaModFix/>
          </a:blip>
          <a:srcRect b="0" l="0" r="0" t="0"/>
          <a:stretch/>
        </p:blipFill>
        <p:spPr>
          <a:xfrm>
            <a:off x="0" y="-382999"/>
            <a:ext cx="12192000" cy="7240999"/>
          </a:xfrm>
          <a:prstGeom prst="rect">
            <a:avLst/>
          </a:prstGeom>
          <a:noFill/>
          <a:ln>
            <a:noFill/>
          </a:ln>
        </p:spPr>
      </p:pic>
      <p:pic>
        <p:nvPicPr>
          <p:cNvPr id="61" name="Google Shape;61;p1"/>
          <p:cNvPicPr preferRelativeResize="0"/>
          <p:nvPr/>
        </p:nvPicPr>
        <p:blipFill rotWithShape="1">
          <a:blip r:embed="rId4">
            <a:alphaModFix/>
          </a:blip>
          <a:srcRect b="0" l="0" r="0" t="0"/>
          <a:stretch/>
        </p:blipFill>
        <p:spPr>
          <a:xfrm>
            <a:off x="8696755" y="4911752"/>
            <a:ext cx="1900933" cy="657700"/>
          </a:xfrm>
          <a:prstGeom prst="rect">
            <a:avLst/>
          </a:prstGeom>
          <a:noFill/>
          <a:ln>
            <a:noFill/>
          </a:ln>
        </p:spPr>
      </p:pic>
      <p:pic>
        <p:nvPicPr>
          <p:cNvPr id="62" name="Google Shape;62;p1"/>
          <p:cNvPicPr preferRelativeResize="0"/>
          <p:nvPr/>
        </p:nvPicPr>
        <p:blipFill rotWithShape="1">
          <a:blip r:embed="rId5">
            <a:alphaModFix/>
          </a:blip>
          <a:srcRect b="0" l="0" r="50629" t="0"/>
          <a:stretch/>
        </p:blipFill>
        <p:spPr>
          <a:xfrm>
            <a:off x="6915518" y="4729489"/>
            <a:ext cx="1395837" cy="102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36" name="Google Shape;136;p10"/>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37" name="Google Shape;137;p10"/>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38" name="Google Shape;138;p10"/>
          <p:cNvSpPr/>
          <p:nvPr/>
        </p:nvSpPr>
        <p:spPr>
          <a:xfrm>
            <a:off x="562027" y="2054712"/>
            <a:ext cx="11277324" cy="409035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5000"/>
              </a:lnSpc>
              <a:spcBef>
                <a:spcPts val="0"/>
              </a:spcBef>
              <a:spcAft>
                <a:spcPts val="0"/>
              </a:spcAft>
              <a:buClr>
                <a:schemeClr val="dk1"/>
              </a:buClr>
              <a:buSzPts val="3200"/>
              <a:buFont typeface="Arial"/>
              <a:buAutoNum type="arabicPeriod"/>
            </a:pPr>
            <a:r>
              <a:rPr b="1" lang="es-AR" sz="3200">
                <a:solidFill>
                  <a:schemeClr val="dk1"/>
                </a:solidFill>
                <a:latin typeface="Arial"/>
                <a:ea typeface="Arial"/>
                <a:cs typeface="Arial"/>
                <a:sym typeface="Arial"/>
              </a:rPr>
              <a:t>Autentificación básica</a:t>
            </a:r>
            <a:endParaRPr/>
          </a:p>
          <a:p>
            <a:pPr indent="0" lvl="0" marL="0" marR="0" rtl="0" algn="l">
              <a:lnSpc>
                <a:spcPct val="115000"/>
              </a:lnSpc>
              <a:spcBef>
                <a:spcPts val="1800"/>
              </a:spcBef>
              <a:spcAft>
                <a:spcPts val="0"/>
              </a:spcAft>
              <a:buNone/>
            </a:pPr>
            <a:r>
              <a:rPr b="1" lang="es-AR" sz="1800">
                <a:solidFill>
                  <a:schemeClr val="dk1"/>
                </a:solidFill>
                <a:latin typeface="Calibri"/>
                <a:ea typeface="Calibri"/>
                <a:cs typeface="Calibri"/>
                <a:sym typeface="Calibri"/>
              </a:rPr>
              <a:t>¿Por qué la autenticación básica puede ser vulnerable?</a:t>
            </a:r>
            <a:endParaRPr sz="1800">
              <a:solidFill>
                <a:schemeClr val="dk1"/>
              </a:solidFill>
              <a:latin typeface="Calibri"/>
              <a:ea typeface="Calibri"/>
              <a:cs typeface="Calibri"/>
              <a:sym typeface="Calibri"/>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Aunque el nombre de usuario o contraseña estén codificados con, por ejemplo, base64.</a:t>
            </a:r>
            <a:endParaRPr sz="1800">
              <a:solidFill>
                <a:schemeClr val="dk1"/>
              </a:solidFill>
              <a:latin typeface="Calibri"/>
              <a:ea typeface="Calibri"/>
              <a:cs typeface="Calibri"/>
              <a:sym typeface="Calibri"/>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Cualquiera que intercepte la trasmisión de datos puede decodificar fácilmente esta información. Esto se denomina</a:t>
            </a:r>
            <a:r>
              <a:rPr lang="es-AR" sz="1800" u="sng">
                <a:solidFill>
                  <a:srgbClr val="0000FF"/>
                </a:solidFill>
                <a:latin typeface="Calibri"/>
                <a:ea typeface="Calibri"/>
                <a:cs typeface="Calibri"/>
                <a:sym typeface="Calibri"/>
                <a:hlinkClick r:id="rId4">
                  <a:extLst>
                    <a:ext uri="{A12FA001-AC4F-418D-AE19-62706E023703}">
                      <ahyp:hlinkClr val="tx"/>
                    </a:ext>
                  </a:extLst>
                </a:hlinkClick>
              </a:rPr>
              <a:t> </a:t>
            </a:r>
            <a:r>
              <a:rPr lang="es-AR" sz="1800" u="sng">
                <a:solidFill>
                  <a:srgbClr val="1155CC"/>
                </a:solidFill>
                <a:latin typeface="Calibri"/>
                <a:ea typeface="Calibri"/>
                <a:cs typeface="Calibri"/>
                <a:sym typeface="Calibri"/>
                <a:hlinkClick r:id="rId5">
                  <a:extLst>
                    <a:ext uri="{A12FA001-AC4F-418D-AE19-62706E023703}">
                      <ahyp:hlinkClr val="tx"/>
                    </a:ext>
                  </a:extLst>
                </a:hlinkClick>
              </a:rPr>
              <a:t>ataque Man-In-The-Middle (MiTM)</a:t>
            </a:r>
            <a:r>
              <a:rPr lang="es-A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Para proteger tu API mediante la autenticación básica debes configurar que las conexiones entre los clientes y tu servicio API funcionen únicamente mediante una conexión TLS/HTTPS, nunca sobre HTTP.</a:t>
            </a:r>
            <a:endParaRPr sz="18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rPr lang="es-AR" sz="1200">
                <a:solidFill>
                  <a:schemeClr val="dk1"/>
                </a:solidFill>
                <a:latin typeface="Calibri"/>
                <a:ea typeface="Calibri"/>
                <a:cs typeface="Calibri"/>
                <a:sym typeface="Calibri"/>
              </a:rPr>
              <a:t> </a:t>
            </a:r>
            <a:endParaRPr sz="11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44" name="Google Shape;144;p11"/>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45" name="Google Shape;145;p11"/>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46" name="Google Shape;146;p11"/>
          <p:cNvSpPr/>
          <p:nvPr/>
        </p:nvSpPr>
        <p:spPr>
          <a:xfrm>
            <a:off x="562027" y="2041394"/>
            <a:ext cx="11277324" cy="475232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15000"/>
              </a:lnSpc>
              <a:spcBef>
                <a:spcPts val="0"/>
              </a:spcBef>
              <a:spcAft>
                <a:spcPts val="0"/>
              </a:spcAft>
              <a:buClr>
                <a:schemeClr val="dk1"/>
              </a:buClr>
              <a:buSzPts val="3200"/>
              <a:buFont typeface="Arial"/>
              <a:buAutoNum type="arabicPeriod" startAt="2"/>
            </a:pPr>
            <a:r>
              <a:rPr b="1" lang="es-AR" sz="3200">
                <a:solidFill>
                  <a:schemeClr val="dk1"/>
                </a:solidFill>
                <a:latin typeface="Arial"/>
                <a:ea typeface="Arial"/>
                <a:cs typeface="Arial"/>
                <a:sym typeface="Arial"/>
              </a:rPr>
              <a:t>Autentificación basada en token</a:t>
            </a:r>
            <a:endParaRPr b="1" sz="3200">
              <a:solidFill>
                <a:schemeClr val="dk1"/>
              </a:solidFill>
              <a:latin typeface="Arial"/>
              <a:ea typeface="Arial"/>
              <a:cs typeface="Arial"/>
              <a:sym typeface="Arial"/>
            </a:endParaRPr>
          </a:p>
          <a:p>
            <a:pPr indent="0" lvl="0" marL="0" marR="0" rtl="0" algn="l">
              <a:lnSpc>
                <a:spcPct val="115000"/>
              </a:lnSpc>
              <a:spcBef>
                <a:spcPts val="2000"/>
              </a:spcBef>
              <a:spcAft>
                <a:spcPts val="0"/>
              </a:spcAft>
              <a:buNone/>
            </a:pPr>
            <a:r>
              <a:t/>
            </a:r>
            <a:endParaRPr b="1" sz="700">
              <a:solidFill>
                <a:schemeClr val="dk1"/>
              </a:solidFill>
              <a:latin typeface="Arial"/>
              <a:ea typeface="Arial"/>
              <a:cs typeface="Arial"/>
              <a:sym typeface="Arial"/>
            </a:endParaRPr>
          </a:p>
          <a:p>
            <a:pPr indent="0" lvl="0" marL="0" marR="0" rtl="0" algn="l">
              <a:spcBef>
                <a:spcPts val="600"/>
              </a:spcBef>
              <a:spcAft>
                <a:spcPts val="0"/>
              </a:spcAft>
              <a:buNone/>
            </a:pPr>
            <a:r>
              <a:rPr lang="es-AR" sz="1800">
                <a:solidFill>
                  <a:schemeClr val="dk1"/>
                </a:solidFill>
                <a:latin typeface="Calibri"/>
                <a:ea typeface="Calibri"/>
                <a:cs typeface="Calibri"/>
                <a:sym typeface="Calibri"/>
              </a:rPr>
              <a:t>En este método, el usuario se identifica al igual que con la autenticación básica, con sus credenciales, nombre de usuario y contraseña. Pero en este caso, con la primera petición de autenticación, el servidor generará un token basado en esas credenciales.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El servidor guarda en base de datos este registro y lo devuelve al usuario para que a partir de ese momento no envíe más credenciales de inicio de sesión en cada petición HTTP.  En lugar de las credenciales, simplemente se debe enviar el token codificado en cada petición HTTP.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Por norma general, los tokens están codificados con la fecha y la hora para que en caso de que alguien intercepte el token con un ataque MiTM, no pueda utilizarlo pasado un tiempo establecido. Además de que el token se puede configurar para que caduque después de un tiempo definido, por lo que los usuarios deberán iniciar sesión de nuevo.</a:t>
            </a:r>
            <a:endParaRPr/>
          </a:p>
          <a:p>
            <a:pPr indent="0" lvl="0" marL="0" marR="0" rtl="0" algn="l">
              <a:spcBef>
                <a:spcPts val="0"/>
              </a:spcBef>
              <a:spcAft>
                <a:spcPts val="0"/>
              </a:spcAft>
              <a:buNone/>
            </a:pPr>
            <a:r>
              <a:rPr lang="es-AR" sz="1800">
                <a:solidFill>
                  <a:schemeClr val="dk1"/>
                </a:solidFill>
                <a:latin typeface="Calibri"/>
                <a:ea typeface="Calibri"/>
                <a:cs typeface="Calibri"/>
                <a:sym typeface="Calibri"/>
              </a:rPr>
              <a:t>Autenticación basada en token, </a:t>
            </a:r>
            <a:r>
              <a:rPr lang="es-AR" sz="1800" u="sng">
                <a:solidFill>
                  <a:schemeClr val="dk1"/>
                </a:solidFill>
                <a:latin typeface="Calibri"/>
                <a:ea typeface="Calibri"/>
                <a:cs typeface="Calibri"/>
                <a:sym typeface="Calibri"/>
                <a:hlinkClick r:id="rId4">
                  <a:extLst>
                    <a:ext uri="{A12FA001-AC4F-418D-AE19-62706E023703}">
                      <ahyp:hlinkClr val="tx"/>
                    </a:ext>
                  </a:extLst>
                </a:hlinkClick>
              </a:rPr>
              <a:t>https://www.itdo.com/blog/cual-es-el-mejor-metodo-de-autentificacion-en-un-api-rest/</a:t>
            </a:r>
            <a:endParaRPr sz="1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52" name="Google Shape;152;p12"/>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53" name="Google Shape;153;p12"/>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54" name="Google Shape;154;p12"/>
          <p:cNvSpPr/>
          <p:nvPr/>
        </p:nvSpPr>
        <p:spPr>
          <a:xfrm>
            <a:off x="562028" y="1922258"/>
            <a:ext cx="11277323" cy="3931333"/>
          </a:xfrm>
          <a:prstGeom prst="rect">
            <a:avLst/>
          </a:prstGeom>
          <a:noFill/>
          <a:ln>
            <a:noFill/>
          </a:ln>
        </p:spPr>
        <p:txBody>
          <a:bodyPr anchorCtr="0" anchor="t" bIns="45700" lIns="91425" spcFirstLastPara="1" rIns="91425" wrap="square" tIns="45700">
            <a:spAutoFit/>
          </a:bodyPr>
          <a:lstStyle/>
          <a:p>
            <a:pPr indent="-514350" lvl="0" marL="514350" marR="0" rtl="0" algn="l">
              <a:lnSpc>
                <a:spcPct val="115000"/>
              </a:lnSpc>
              <a:spcBef>
                <a:spcPts val="0"/>
              </a:spcBef>
              <a:spcAft>
                <a:spcPts val="0"/>
              </a:spcAft>
              <a:buClr>
                <a:schemeClr val="dk1"/>
              </a:buClr>
              <a:buSzPts val="3200"/>
              <a:buFont typeface="Arial"/>
              <a:buAutoNum type="arabicPeriod" startAt="3"/>
            </a:pPr>
            <a:r>
              <a:rPr b="1" lang="es-AR" sz="3200">
                <a:solidFill>
                  <a:schemeClr val="dk1"/>
                </a:solidFill>
                <a:latin typeface="Arial"/>
                <a:ea typeface="Arial"/>
                <a:cs typeface="Arial"/>
                <a:sym typeface="Arial"/>
              </a:rPr>
              <a:t>Autentificación basada en clave API</a:t>
            </a:r>
            <a:endParaRPr/>
          </a:p>
          <a:p>
            <a:pPr indent="0" lvl="0" marL="0" marR="0" rtl="0" algn="l">
              <a:lnSpc>
                <a:spcPct val="115000"/>
              </a:lnSpc>
              <a:spcBef>
                <a:spcPts val="2000"/>
              </a:spcBef>
              <a:spcAft>
                <a:spcPts val="0"/>
              </a:spcAft>
              <a:buNone/>
            </a:pPr>
            <a:r>
              <a:t/>
            </a:r>
            <a:endParaRPr b="1" sz="3200">
              <a:solidFill>
                <a:schemeClr val="dk1"/>
              </a:solidFill>
              <a:latin typeface="Arial"/>
              <a:ea typeface="Arial"/>
              <a:cs typeface="Arial"/>
              <a:sym typeface="Arial"/>
            </a:endParaRPr>
          </a:p>
          <a:p>
            <a:pPr indent="0" lvl="0" marL="0" marR="0" rtl="0" algn="l">
              <a:lnSpc>
                <a:spcPct val="115000"/>
              </a:lnSpc>
              <a:spcBef>
                <a:spcPts val="1800"/>
              </a:spcBef>
              <a:spcAft>
                <a:spcPts val="0"/>
              </a:spcAft>
              <a:buNone/>
            </a:pPr>
            <a:r>
              <a:rPr lang="es-AR" sz="1800">
                <a:solidFill>
                  <a:schemeClr val="dk1"/>
                </a:solidFill>
                <a:latin typeface="Calibri"/>
                <a:ea typeface="Calibri"/>
                <a:cs typeface="Calibri"/>
                <a:sym typeface="Calibri"/>
              </a:rPr>
              <a:t>A diferencia de los 2 métodos anteriores, en este caso primero debes configurar el acceso a los recursos de tu API. Tu sistema API debe generar una clave (</a:t>
            </a:r>
            <a:r>
              <a:rPr i="1" lang="es-AR" sz="1800">
                <a:solidFill>
                  <a:schemeClr val="dk1"/>
                </a:solidFill>
                <a:latin typeface="Calibri"/>
                <a:ea typeface="Calibri"/>
                <a:cs typeface="Calibri"/>
                <a:sym typeface="Calibri"/>
              </a:rPr>
              <a:t>key</a:t>
            </a:r>
            <a:r>
              <a:rPr lang="es-AR" sz="1800">
                <a:solidFill>
                  <a:schemeClr val="dk1"/>
                </a:solidFill>
                <a:latin typeface="Calibri"/>
                <a:ea typeface="Calibri"/>
                <a:cs typeface="Calibri"/>
                <a:sym typeface="Calibri"/>
              </a:rPr>
              <a:t>) y un </a:t>
            </a:r>
            <a:r>
              <a:rPr i="1" lang="es-AR" sz="1800">
                <a:solidFill>
                  <a:schemeClr val="dk1"/>
                </a:solidFill>
                <a:latin typeface="Calibri"/>
                <a:ea typeface="Calibri"/>
                <a:cs typeface="Calibri"/>
                <a:sym typeface="Calibri"/>
              </a:rPr>
              <a:t>secret key</a:t>
            </a:r>
            <a:r>
              <a:rPr lang="es-AR" sz="1800">
                <a:solidFill>
                  <a:schemeClr val="dk1"/>
                </a:solidFill>
                <a:latin typeface="Calibri"/>
                <a:ea typeface="Calibri"/>
                <a:cs typeface="Calibri"/>
                <a:sym typeface="Calibri"/>
              </a:rPr>
              <a:t> para cada cliente que requiera acceso a tus servicios. Cada vez que una aplicación necesite consumir los datos de tu API, deberás enviar tanto la </a:t>
            </a:r>
            <a:r>
              <a:rPr i="1" lang="es-AR" sz="1800">
                <a:solidFill>
                  <a:schemeClr val="dk1"/>
                </a:solidFill>
                <a:latin typeface="Calibri"/>
                <a:ea typeface="Calibri"/>
                <a:cs typeface="Calibri"/>
                <a:sym typeface="Calibri"/>
              </a:rPr>
              <a:t>key</a:t>
            </a:r>
            <a:r>
              <a:rPr lang="es-AR" sz="1800">
                <a:solidFill>
                  <a:schemeClr val="dk1"/>
                </a:solidFill>
                <a:latin typeface="Calibri"/>
                <a:ea typeface="Calibri"/>
                <a:cs typeface="Calibri"/>
                <a:sym typeface="Calibri"/>
              </a:rPr>
              <a:t> como la </a:t>
            </a:r>
            <a:r>
              <a:rPr i="1" lang="es-AR" sz="1800">
                <a:solidFill>
                  <a:schemeClr val="dk1"/>
                </a:solidFill>
                <a:latin typeface="Calibri"/>
                <a:ea typeface="Calibri"/>
                <a:cs typeface="Calibri"/>
                <a:sym typeface="Calibri"/>
              </a:rPr>
              <a:t>secret key</a:t>
            </a:r>
            <a:r>
              <a:rPr lang="es-AR" sz="1800">
                <a:solidFill>
                  <a:schemeClr val="dk1"/>
                </a:solidFill>
                <a:latin typeface="Calibri"/>
                <a:ea typeface="Calibri"/>
                <a:cs typeface="Calibri"/>
                <a:sym typeface="Calibri"/>
              </a:rPr>
              <a:t>.</a:t>
            </a:r>
            <a:endParaRPr sz="16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Este sistema es más seguro que los métodos anteriores, pero la generación de credenciales debe ser manual y esto dificulta la escalabilidad de tu API. La automatización de generación e intercambio de</a:t>
            </a:r>
            <a:r>
              <a:rPr i="1" lang="es-AR" sz="1800">
                <a:solidFill>
                  <a:schemeClr val="dk1"/>
                </a:solidFill>
                <a:latin typeface="Calibri"/>
                <a:ea typeface="Calibri"/>
                <a:cs typeface="Calibri"/>
                <a:sym typeface="Calibri"/>
              </a:rPr>
              <a:t> key’s</a:t>
            </a:r>
            <a:r>
              <a:rPr lang="es-AR" sz="1800">
                <a:solidFill>
                  <a:schemeClr val="dk1"/>
                </a:solidFill>
                <a:latin typeface="Calibri"/>
                <a:ea typeface="Calibri"/>
                <a:cs typeface="Calibri"/>
                <a:sym typeface="Calibri"/>
              </a:rPr>
              <a:t> es una de las razones principales por las que se desarrolló el método de autentificación OAuth, que en el siguiente punto evaluaremos. </a:t>
            </a:r>
            <a:endParaRPr sz="16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60" name="Google Shape;160;p13"/>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61" name="Google Shape;161;p13"/>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62" name="Google Shape;162;p13"/>
          <p:cNvSpPr/>
          <p:nvPr/>
        </p:nvSpPr>
        <p:spPr>
          <a:xfrm>
            <a:off x="562027" y="3019907"/>
            <a:ext cx="11277323" cy="355328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s-AR" sz="1800">
                <a:solidFill>
                  <a:schemeClr val="dk1"/>
                </a:solidFill>
                <a:latin typeface="Calibri"/>
                <a:ea typeface="Calibri"/>
                <a:cs typeface="Calibri"/>
                <a:sym typeface="Calibri"/>
              </a:rPr>
              <a:t>Otros problemas con la autenticación basada en clave API es la administración de claves. Con tareas tan relevantes como:</a:t>
            </a:r>
            <a:endParaRPr sz="16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b="1" lang="es-AR" sz="1800">
                <a:solidFill>
                  <a:schemeClr val="dk1"/>
                </a:solidFill>
                <a:latin typeface="Calibri"/>
                <a:ea typeface="Calibri"/>
                <a:cs typeface="Calibri"/>
                <a:sym typeface="Calibri"/>
              </a:rPr>
              <a:t>a</a:t>
            </a:r>
            <a:r>
              <a:rPr lang="es-AR" sz="1800">
                <a:solidFill>
                  <a:schemeClr val="dk1"/>
                </a:solidFill>
                <a:latin typeface="Calibri"/>
                <a:ea typeface="Calibri"/>
                <a:cs typeface="Calibri"/>
                <a:sym typeface="Calibri"/>
              </a:rPr>
              <a:t>. Genera la </a:t>
            </a:r>
            <a:r>
              <a:rPr i="1" lang="es-AR" sz="1800">
                <a:solidFill>
                  <a:schemeClr val="dk1"/>
                </a:solidFill>
                <a:latin typeface="Calibri"/>
                <a:ea typeface="Calibri"/>
                <a:cs typeface="Calibri"/>
                <a:sym typeface="Calibri"/>
              </a:rPr>
              <a:t>key</a:t>
            </a:r>
            <a:r>
              <a:rPr lang="es-AR" sz="1800">
                <a:solidFill>
                  <a:schemeClr val="dk1"/>
                </a:solidFill>
                <a:latin typeface="Calibri"/>
                <a:ea typeface="Calibri"/>
                <a:cs typeface="Calibri"/>
                <a:sym typeface="Calibri"/>
              </a:rPr>
              <a:t> y el </a:t>
            </a:r>
            <a:r>
              <a:rPr i="1" lang="es-AR" sz="1800">
                <a:solidFill>
                  <a:schemeClr val="dk1"/>
                </a:solidFill>
                <a:latin typeface="Calibri"/>
                <a:ea typeface="Calibri"/>
                <a:cs typeface="Calibri"/>
                <a:sym typeface="Calibri"/>
              </a:rPr>
              <a:t>secret key.</a:t>
            </a:r>
            <a:endParaRPr sz="16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b="1" lang="es-AR" sz="1800">
                <a:solidFill>
                  <a:schemeClr val="dk1"/>
                </a:solidFill>
                <a:latin typeface="Calibri"/>
                <a:ea typeface="Calibri"/>
                <a:cs typeface="Calibri"/>
                <a:sym typeface="Calibri"/>
              </a:rPr>
              <a:t>b</a:t>
            </a:r>
            <a:r>
              <a:rPr lang="es-AR" sz="1800">
                <a:solidFill>
                  <a:schemeClr val="dk1"/>
                </a:solidFill>
                <a:latin typeface="Calibri"/>
                <a:ea typeface="Calibri"/>
                <a:cs typeface="Calibri"/>
                <a:sym typeface="Calibri"/>
              </a:rPr>
              <a:t>. Enviar las credenciales a los desarrolladores.</a:t>
            </a:r>
            <a:endParaRPr sz="16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b="1" lang="es-AR" sz="1800">
                <a:solidFill>
                  <a:schemeClr val="dk1"/>
                </a:solidFill>
                <a:latin typeface="Calibri"/>
                <a:ea typeface="Calibri"/>
                <a:cs typeface="Calibri"/>
                <a:sym typeface="Calibri"/>
              </a:rPr>
              <a:t>c</a:t>
            </a:r>
            <a:r>
              <a:rPr lang="es-AR" sz="1800">
                <a:solidFill>
                  <a:schemeClr val="dk1"/>
                </a:solidFill>
                <a:latin typeface="Calibri"/>
                <a:ea typeface="Calibri"/>
                <a:cs typeface="Calibri"/>
                <a:sym typeface="Calibri"/>
              </a:rPr>
              <a:t>. Guardar de forma segura la </a:t>
            </a:r>
            <a:r>
              <a:rPr i="1" lang="es-AR" sz="1800">
                <a:solidFill>
                  <a:schemeClr val="dk1"/>
                </a:solidFill>
                <a:latin typeface="Calibri"/>
                <a:ea typeface="Calibri"/>
                <a:cs typeface="Calibri"/>
                <a:sym typeface="Calibri"/>
              </a:rPr>
              <a:t>key</a:t>
            </a:r>
            <a:r>
              <a:rPr lang="es-AR" sz="1800">
                <a:solidFill>
                  <a:schemeClr val="dk1"/>
                </a:solidFill>
                <a:latin typeface="Calibri"/>
                <a:ea typeface="Calibri"/>
                <a:cs typeface="Calibri"/>
                <a:sym typeface="Calibri"/>
              </a:rPr>
              <a:t> y el </a:t>
            </a:r>
            <a:r>
              <a:rPr i="1" lang="es-AR" sz="1800">
                <a:solidFill>
                  <a:schemeClr val="dk1"/>
                </a:solidFill>
                <a:latin typeface="Calibri"/>
                <a:ea typeface="Calibri"/>
                <a:cs typeface="Calibri"/>
                <a:sym typeface="Calibri"/>
              </a:rPr>
              <a:t>secret key.</a:t>
            </a:r>
            <a:endParaRPr sz="16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Puede ser complicado poder almacenar y administrar estas credenciales. Es por ello que es imprescindible contar con una</a:t>
            </a:r>
            <a:r>
              <a:rPr lang="es-AR" sz="1800" u="sng">
                <a:solidFill>
                  <a:srgbClr val="0000FF"/>
                </a:solidFill>
                <a:latin typeface="Calibri"/>
                <a:ea typeface="Calibri"/>
                <a:cs typeface="Calibri"/>
                <a:sym typeface="Calibri"/>
                <a:hlinkClick r:id="rId4">
                  <a:extLst>
                    <a:ext uri="{A12FA001-AC4F-418D-AE19-62706E023703}">
                      <ahyp:hlinkClr val="tx"/>
                    </a:ext>
                  </a:extLst>
                </a:hlinkClick>
              </a:rPr>
              <a:t> </a:t>
            </a:r>
            <a:r>
              <a:rPr lang="es-AR" sz="1800" u="sng">
                <a:solidFill>
                  <a:srgbClr val="1155CC"/>
                </a:solidFill>
                <a:latin typeface="Calibri"/>
                <a:ea typeface="Calibri"/>
                <a:cs typeface="Calibri"/>
                <a:sym typeface="Calibri"/>
                <a:hlinkClick r:id="rId5">
                  <a:extLst>
                    <a:ext uri="{A12FA001-AC4F-418D-AE19-62706E023703}">
                      <ahyp:hlinkClr val="tx"/>
                    </a:ext>
                  </a:extLst>
                </a:hlinkClick>
              </a:rPr>
              <a:t>API Gateway</a:t>
            </a:r>
            <a:r>
              <a:rPr lang="es-AR" sz="1800">
                <a:solidFill>
                  <a:schemeClr val="dk1"/>
                </a:solidFill>
                <a:latin typeface="Calibri"/>
                <a:ea typeface="Calibri"/>
                <a:cs typeface="Calibri"/>
                <a:sym typeface="Calibri"/>
              </a:rPr>
              <a:t>.</a:t>
            </a:r>
            <a:endParaRPr sz="1600">
              <a:solidFill>
                <a:schemeClr val="dk1"/>
              </a:solidFill>
              <a:latin typeface="Arial"/>
              <a:ea typeface="Arial"/>
              <a:cs typeface="Arial"/>
              <a:sym typeface="Arial"/>
            </a:endParaRPr>
          </a:p>
        </p:txBody>
      </p:sp>
      <p:sp>
        <p:nvSpPr>
          <p:cNvPr id="163" name="Google Shape;163;p13"/>
          <p:cNvSpPr/>
          <p:nvPr/>
        </p:nvSpPr>
        <p:spPr>
          <a:xfrm>
            <a:off x="562027" y="2011854"/>
            <a:ext cx="7698711" cy="610488"/>
          </a:xfrm>
          <a:prstGeom prst="rect">
            <a:avLst/>
          </a:prstGeom>
          <a:noFill/>
          <a:ln>
            <a:noFill/>
          </a:ln>
        </p:spPr>
        <p:txBody>
          <a:bodyPr anchorCtr="0" anchor="t" bIns="45700" lIns="91425" spcFirstLastPara="1" rIns="91425" wrap="square" tIns="45700">
            <a:spAutoFit/>
          </a:bodyPr>
          <a:lstStyle/>
          <a:p>
            <a:pPr indent="-514350" lvl="0" marL="514350" marR="0" rtl="0" algn="l">
              <a:lnSpc>
                <a:spcPct val="115000"/>
              </a:lnSpc>
              <a:spcBef>
                <a:spcPts val="0"/>
              </a:spcBef>
              <a:spcAft>
                <a:spcPts val="0"/>
              </a:spcAft>
              <a:buClr>
                <a:schemeClr val="dk1"/>
              </a:buClr>
              <a:buSzPts val="3200"/>
              <a:buFont typeface="Arial"/>
              <a:buAutoNum type="arabicPeriod" startAt="3"/>
            </a:pPr>
            <a:r>
              <a:rPr b="1" lang="es-AR" sz="3200">
                <a:solidFill>
                  <a:schemeClr val="dk1"/>
                </a:solidFill>
                <a:latin typeface="Arial"/>
                <a:ea typeface="Arial"/>
                <a:cs typeface="Arial"/>
                <a:sym typeface="Arial"/>
              </a:rPr>
              <a:t>Autentificación basada en clave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69" name="Google Shape;169;p14"/>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70" name="Google Shape;170;p14"/>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71" name="Google Shape;171;p14"/>
          <p:cNvSpPr/>
          <p:nvPr/>
        </p:nvSpPr>
        <p:spPr>
          <a:xfrm>
            <a:off x="651376" y="2004359"/>
            <a:ext cx="6963766" cy="610488"/>
          </a:xfrm>
          <a:prstGeom prst="rect">
            <a:avLst/>
          </a:prstGeom>
          <a:noFill/>
          <a:ln>
            <a:noFill/>
          </a:ln>
        </p:spPr>
        <p:txBody>
          <a:bodyPr anchorCtr="0" anchor="t" bIns="45700" lIns="91425" spcFirstLastPara="1" rIns="91425" wrap="square" tIns="45700">
            <a:spAutoFit/>
          </a:bodyPr>
          <a:lstStyle/>
          <a:p>
            <a:pPr indent="-514350" lvl="0" marL="514350" marR="0" rtl="0" algn="l">
              <a:lnSpc>
                <a:spcPct val="115000"/>
              </a:lnSpc>
              <a:spcBef>
                <a:spcPts val="0"/>
              </a:spcBef>
              <a:spcAft>
                <a:spcPts val="0"/>
              </a:spcAft>
              <a:buClr>
                <a:schemeClr val="dk1"/>
              </a:buClr>
              <a:buSzPts val="3200"/>
              <a:buFont typeface="Arial"/>
              <a:buAutoNum type="arabicPeriod" startAt="4"/>
            </a:pPr>
            <a:r>
              <a:rPr b="1" lang="es-AR" sz="3200">
                <a:solidFill>
                  <a:schemeClr val="dk1"/>
                </a:solidFill>
                <a:latin typeface="Arial"/>
                <a:ea typeface="Arial"/>
                <a:cs typeface="Arial"/>
                <a:sym typeface="Arial"/>
              </a:rPr>
              <a:t>OAuth 2.0 (Autorización abierta)</a:t>
            </a:r>
            <a:endParaRPr/>
          </a:p>
        </p:txBody>
      </p:sp>
      <p:sp>
        <p:nvSpPr>
          <p:cNvPr id="172" name="Google Shape;172;p14"/>
          <p:cNvSpPr/>
          <p:nvPr/>
        </p:nvSpPr>
        <p:spPr>
          <a:xfrm>
            <a:off x="562027" y="3101147"/>
            <a:ext cx="11277324" cy="261917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s-AR" sz="1800">
                <a:solidFill>
                  <a:schemeClr val="dk1"/>
                </a:solidFill>
                <a:latin typeface="Calibri"/>
                <a:ea typeface="Calibri"/>
                <a:cs typeface="Calibri"/>
                <a:sym typeface="Calibri"/>
              </a:rPr>
              <a:t>OAuth 2.0 es un método de autorización utilizado por compañías como Google, Facebook, Twitter, Amazon, Microsoft, etc. Su propósito es permitir a otros proveedores, servicios o aplicaciones, el acceso a la información sin facilitar directamente las credenciales de los usuarios. </a:t>
            </a:r>
            <a:endParaRPr sz="1800">
              <a:solidFill>
                <a:schemeClr val="dk1"/>
              </a:solidFill>
              <a:latin typeface="Calibri"/>
              <a:ea typeface="Calibri"/>
              <a:cs typeface="Calibri"/>
              <a:sym typeface="Calibri"/>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Unicamente accederán bajo la confirmación del usuario, validando la información a la que se le autorizará acceder.</a:t>
            </a:r>
            <a:endParaRPr sz="16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Si utilizas alguno de los servicios de estas compañías, es muy probable que hayas visto un mensaje de confirmación similar al del ejemplo de Google:</a:t>
            </a:r>
            <a:endParaRPr sz="16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78" name="Google Shape;178;p15"/>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79" name="Google Shape;179;p15"/>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80" name="Google Shape;180;p15"/>
          <p:cNvSpPr/>
          <p:nvPr/>
        </p:nvSpPr>
        <p:spPr>
          <a:xfrm>
            <a:off x="562026" y="2055966"/>
            <a:ext cx="11021913" cy="320446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AR" sz="3600">
                <a:solidFill>
                  <a:schemeClr val="dk1"/>
                </a:solidFill>
                <a:latin typeface="Arial"/>
                <a:ea typeface="Arial"/>
                <a:cs typeface="Arial"/>
                <a:sym typeface="Arial"/>
              </a:rPr>
              <a:t>Web API REST y JSON Web Token</a:t>
            </a:r>
            <a:endParaRPr b="1" sz="3600">
              <a:solidFill>
                <a:schemeClr val="dk1"/>
              </a:solidFill>
              <a:latin typeface="Arial"/>
              <a:ea typeface="Arial"/>
              <a:cs typeface="Arial"/>
              <a:sym typeface="Arial"/>
            </a:endParaRPr>
          </a:p>
          <a:p>
            <a:pPr indent="0" lvl="0" marL="0" marR="0" rtl="0" algn="l">
              <a:lnSpc>
                <a:spcPct val="115000"/>
              </a:lnSpc>
              <a:spcBef>
                <a:spcPts val="1700"/>
              </a:spcBef>
              <a:spcAft>
                <a:spcPts val="0"/>
              </a:spcAft>
              <a:buNone/>
            </a:pPr>
            <a:r>
              <a:rPr b="1" lang="es-AR" sz="2800">
                <a:solidFill>
                  <a:schemeClr val="dk1"/>
                </a:solidFill>
                <a:latin typeface="Arial"/>
                <a:ea typeface="Arial"/>
                <a:cs typeface="Arial"/>
                <a:sym typeface="Arial"/>
              </a:rPr>
              <a:t>¿Qué es un JSON Web Token (JWT)?</a:t>
            </a:r>
            <a:endParaRPr/>
          </a:p>
          <a:p>
            <a:pPr indent="0" lvl="0" marL="0" marR="0" rtl="0" algn="l">
              <a:lnSpc>
                <a:spcPct val="115000"/>
              </a:lnSpc>
              <a:spcBef>
                <a:spcPts val="1400"/>
              </a:spcBef>
              <a:spcAft>
                <a:spcPts val="0"/>
              </a:spcAft>
              <a:buNone/>
            </a:pPr>
            <a:r>
              <a:rPr lang="es-AR" sz="1800" u="sng">
                <a:solidFill>
                  <a:srgbClr val="1155CC"/>
                </a:solidFill>
                <a:latin typeface="Calibri"/>
                <a:ea typeface="Calibri"/>
                <a:cs typeface="Calibri"/>
                <a:sym typeface="Calibri"/>
                <a:hlinkClick r:id="rId4">
                  <a:extLst>
                    <a:ext uri="{A12FA001-AC4F-418D-AE19-62706E023703}">
                      <ahyp:hlinkClr val="tx"/>
                    </a:ext>
                  </a:extLst>
                </a:hlinkClick>
              </a:rPr>
              <a:t>JWT</a:t>
            </a:r>
            <a:r>
              <a:rPr lang="es-AR" sz="1800">
                <a:solidFill>
                  <a:schemeClr val="dk1"/>
                </a:solidFill>
                <a:latin typeface="Calibri"/>
                <a:ea typeface="Calibri"/>
                <a:cs typeface="Calibri"/>
                <a:sym typeface="Calibri"/>
              </a:rPr>
              <a:t> es un estándar</a:t>
            </a:r>
            <a:r>
              <a:rPr lang="es-AR" sz="1800" u="sng">
                <a:solidFill>
                  <a:srgbClr val="0000FF"/>
                </a:solidFill>
                <a:latin typeface="Calibri"/>
                <a:ea typeface="Calibri"/>
                <a:cs typeface="Calibri"/>
                <a:sym typeface="Calibri"/>
                <a:hlinkClick r:id="rId5">
                  <a:extLst>
                    <a:ext uri="{A12FA001-AC4F-418D-AE19-62706E023703}">
                      <ahyp:hlinkClr val="tx"/>
                    </a:ext>
                  </a:extLst>
                </a:hlinkClick>
              </a:rPr>
              <a:t> </a:t>
            </a:r>
            <a:r>
              <a:rPr lang="es-AR" sz="1800" u="sng">
                <a:solidFill>
                  <a:srgbClr val="1155CC"/>
                </a:solidFill>
                <a:latin typeface="Calibri"/>
                <a:ea typeface="Calibri"/>
                <a:cs typeface="Calibri"/>
                <a:sym typeface="Calibri"/>
                <a:hlinkClick r:id="rId6">
                  <a:extLst>
                    <a:ext uri="{A12FA001-AC4F-418D-AE19-62706E023703}">
                      <ahyp:hlinkClr val="tx"/>
                    </a:ext>
                  </a:extLst>
                </a:hlinkClick>
              </a:rPr>
              <a:t>RFC 7519</a:t>
            </a:r>
            <a:r>
              <a:rPr lang="es-AR" sz="1800">
                <a:solidFill>
                  <a:schemeClr val="dk1"/>
                </a:solidFill>
                <a:latin typeface="Calibri"/>
                <a:ea typeface="Calibri"/>
                <a:cs typeface="Calibri"/>
                <a:sym typeface="Calibri"/>
              </a:rPr>
              <a:t> para transmitir información con la identidad y</a:t>
            </a:r>
            <a:r>
              <a:rPr lang="es-AR" sz="1800" u="sng">
                <a:solidFill>
                  <a:srgbClr val="0000FF"/>
                </a:solidFill>
                <a:latin typeface="Calibri"/>
                <a:ea typeface="Calibri"/>
                <a:cs typeface="Calibri"/>
                <a:sym typeface="Calibri"/>
                <a:hlinkClick r:id="rId7">
                  <a:extLst>
                    <a:ext uri="{A12FA001-AC4F-418D-AE19-62706E023703}">
                      <ahyp:hlinkClr val="tx"/>
                    </a:ext>
                  </a:extLst>
                </a:hlinkClick>
              </a:rPr>
              <a:t> </a:t>
            </a:r>
            <a:r>
              <a:rPr lang="es-AR" sz="1800" u="sng">
                <a:solidFill>
                  <a:srgbClr val="1155CC"/>
                </a:solidFill>
                <a:latin typeface="Calibri"/>
                <a:ea typeface="Calibri"/>
                <a:cs typeface="Calibri"/>
                <a:sym typeface="Calibri"/>
                <a:hlinkClick r:id="rId8">
                  <a:extLst>
                    <a:ext uri="{A12FA001-AC4F-418D-AE19-62706E023703}">
                      <ahyp:hlinkClr val="tx"/>
                    </a:ext>
                  </a:extLst>
                </a:hlinkClick>
              </a:rPr>
              <a:t>claims</a:t>
            </a:r>
            <a:r>
              <a:rPr lang="es-AR" sz="1800">
                <a:solidFill>
                  <a:schemeClr val="dk1"/>
                </a:solidFill>
                <a:latin typeface="Calibri"/>
                <a:ea typeface="Calibri"/>
                <a:cs typeface="Calibri"/>
                <a:sym typeface="Calibri"/>
              </a:rPr>
              <a:t> de un usuario de forma segura entre un cliente y un servidor. Dicha información puede ser verificada y confiable porque está firmada digitalmente. </a:t>
            </a:r>
            <a:endParaRPr sz="18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En otras palabras, un JWT es "simplemente" una cadena de texto que tiene 3 partes codificadas en Base64, separadas por un punto (header.payload.firma) que generamos y entregamos a los clientes de nuestra API.</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004d1412cf_0_0"/>
          <p:cNvSpPr/>
          <p:nvPr/>
        </p:nvSpPr>
        <p:spPr>
          <a:xfrm>
            <a:off x="0" y="-21558"/>
            <a:ext cx="12192000" cy="1770900"/>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86" name="Google Shape;186;g1004d1412cf_0_0"/>
          <p:cNvSpPr/>
          <p:nvPr/>
        </p:nvSpPr>
        <p:spPr>
          <a:xfrm>
            <a:off x="562027" y="151413"/>
            <a:ext cx="11022000" cy="12003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87" name="Google Shape;187;g1004d1412cf_0_0"/>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88" name="Google Shape;188;g1004d1412cf_0_0"/>
          <p:cNvSpPr/>
          <p:nvPr/>
        </p:nvSpPr>
        <p:spPr>
          <a:xfrm>
            <a:off x="562025" y="2055977"/>
            <a:ext cx="11022000" cy="3787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s-AR" sz="3600">
                <a:solidFill>
                  <a:schemeClr val="dk1"/>
                </a:solidFill>
              </a:rPr>
              <a:t>Función de hash criptográfica</a:t>
            </a:r>
            <a:endParaRPr b="1" sz="3600">
              <a:solidFill>
                <a:schemeClr val="dk1"/>
              </a:solidFill>
            </a:endParaRPr>
          </a:p>
          <a:p>
            <a:pPr indent="0" lvl="0" marL="0" marR="0" rtl="0" algn="l">
              <a:lnSpc>
                <a:spcPct val="115000"/>
              </a:lnSpc>
              <a:spcBef>
                <a:spcPts val="0"/>
              </a:spcBef>
              <a:spcAft>
                <a:spcPts val="0"/>
              </a:spcAft>
              <a:buNone/>
            </a:pPr>
            <a:r>
              <a:t/>
            </a:r>
            <a:endParaRPr b="1" sz="3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AR" sz="1600">
                <a:solidFill>
                  <a:schemeClr val="dk1"/>
                </a:solidFill>
              </a:rPr>
              <a:t>Una función de hash criptográfico es un algoritmo que se puede ejecutar en datos como un archivo individual o una contraseña para producir un valor llamado suma de comprobación.</a:t>
            </a:r>
            <a:endParaRPr sz="16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AR" sz="1600">
                <a:solidFill>
                  <a:schemeClr val="dk1"/>
                </a:solidFill>
              </a:rPr>
              <a:t>El uso principal de una función de hash criptográfico es verificar la autenticidad de un dato. Se puede suponer que dos archivos son idénticos sólo si las sumas de comprobación generadas a partir de cada archivo, utilizando la misma función de hash criptográfico, son idénticas.</a:t>
            </a:r>
            <a:endParaRPr sz="1600">
              <a:solidFill>
                <a:schemeClr val="dk1"/>
              </a:solidFill>
            </a:endParaRPr>
          </a:p>
          <a:p>
            <a:pPr indent="0" lvl="0" marL="0" rtl="0" algn="l">
              <a:lnSpc>
                <a:spcPct val="115000"/>
              </a:lnSpc>
              <a:spcBef>
                <a:spcPts val="1200"/>
              </a:spcBef>
              <a:spcAft>
                <a:spcPts val="1200"/>
              </a:spcAft>
              <a:buSzPts val="1100"/>
              <a:buNone/>
            </a:pPr>
            <a:r>
              <a:rPr lang="es-AR" sz="1600">
                <a:solidFill>
                  <a:schemeClr val="dk1"/>
                </a:solidFill>
              </a:rPr>
              <a:t>Algunas funciones de hash criptográficas de uso común incluyen MD5 y SHA-1, aunque también existen muchas otras.</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94" name="Google Shape;194;p16"/>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95" name="Google Shape;195;p16"/>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96" name="Google Shape;196;p16"/>
          <p:cNvSpPr/>
          <p:nvPr/>
        </p:nvSpPr>
        <p:spPr>
          <a:xfrm>
            <a:off x="562027" y="2762132"/>
            <a:ext cx="11277323" cy="389337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AR" sz="1800">
                <a:solidFill>
                  <a:schemeClr val="dk1"/>
                </a:solidFill>
                <a:latin typeface="Calibri"/>
                <a:ea typeface="Calibri"/>
                <a:cs typeface="Calibri"/>
                <a:sym typeface="Calibri"/>
              </a:rPr>
              <a:t>HEADER: (ejemplo</a:t>
            </a:r>
            <a:r>
              <a:rPr lang="es-AR" sz="1800">
                <a:solidFill>
                  <a:srgbClr val="FF0000"/>
                </a:solidFill>
                <a:latin typeface="Calibri"/>
                <a:ea typeface="Calibri"/>
                <a:cs typeface="Calibri"/>
                <a:sym typeface="Calibri"/>
              </a:rPr>
              <a:t> eyJhbGciOiJIUzI1NiIsInR5cCI6IkpXVCJ9</a:t>
            </a:r>
            <a:r>
              <a:rPr b="1" lang="es-AR" sz="1800">
                <a:solidFill>
                  <a:schemeClr val="dk1"/>
                </a:solidFill>
                <a:latin typeface="Calibri"/>
                <a:ea typeface="Calibri"/>
                <a:cs typeface="Calibri"/>
                <a:sym typeface="Calibri"/>
              </a:rPr>
              <a:t>)</a:t>
            </a:r>
            <a:r>
              <a:rPr lang="es-AR" sz="1800">
                <a:solidFill>
                  <a:schemeClr val="dk1"/>
                </a:solidFill>
                <a:latin typeface="Calibri"/>
                <a:ea typeface="Calibri"/>
                <a:cs typeface="Calibri"/>
                <a:sym typeface="Calibri"/>
              </a:rPr>
              <a:t> (indica el algoritmo y tipo de Token, en nuestro caso: HS256 y JWT).</a:t>
            </a:r>
            <a:endParaRPr sz="18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b="1" lang="es-AR" sz="1800">
                <a:solidFill>
                  <a:schemeClr val="dk1"/>
                </a:solidFill>
                <a:latin typeface="Calibri"/>
                <a:ea typeface="Calibri"/>
                <a:cs typeface="Calibri"/>
                <a:sym typeface="Calibri"/>
              </a:rPr>
              <a:t>PAYLOAD: (ejemplo</a:t>
            </a:r>
            <a:r>
              <a:rPr lang="es-AR" sz="1800">
                <a:solidFill>
                  <a:srgbClr val="800080"/>
                </a:solidFill>
                <a:latin typeface="Calibri"/>
                <a:ea typeface="Calibri"/>
                <a:cs typeface="Calibri"/>
                <a:sym typeface="Calibri"/>
              </a:rPr>
              <a:t> eyJzdWIiOiIxMjM0NTY3ODkwIiwibmFtZSI6IkpvaG4gRG9lIiwiYWRtaW4iOnRydWV9</a:t>
            </a:r>
            <a:r>
              <a:rPr b="1" lang="es-AR" sz="1800">
                <a:solidFill>
                  <a:schemeClr val="dk1"/>
                </a:solidFill>
                <a:latin typeface="Calibri"/>
                <a:ea typeface="Calibri"/>
                <a:cs typeface="Calibri"/>
                <a:sym typeface="Calibri"/>
              </a:rPr>
              <a:t>)</a:t>
            </a:r>
            <a:r>
              <a:rPr lang="es-AR" sz="1800">
                <a:solidFill>
                  <a:schemeClr val="dk1"/>
                </a:solidFill>
                <a:latin typeface="Calibri"/>
                <a:ea typeface="Calibri"/>
                <a:cs typeface="Calibri"/>
                <a:sym typeface="Calibri"/>
              </a:rPr>
              <a:t> (datos de usuario/claims, fecha creación/caducidad Token y lo que necesite nuestra API para validar la petición, recordar que nosotros generamos el token y podemos incluir todos los atributos que queramos).</a:t>
            </a:r>
            <a:endParaRPr sz="18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b="1" lang="es-AR" sz="1800">
                <a:solidFill>
                  <a:schemeClr val="dk1"/>
                </a:solidFill>
                <a:latin typeface="Calibri"/>
                <a:ea typeface="Calibri"/>
                <a:cs typeface="Calibri"/>
                <a:sym typeface="Calibri"/>
              </a:rPr>
              <a:t>SIGNATURE: (ejemplo</a:t>
            </a:r>
            <a:r>
              <a:rPr lang="es-AR" sz="1800">
                <a:solidFill>
                  <a:srgbClr val="0000FF"/>
                </a:solidFill>
                <a:latin typeface="Calibri"/>
                <a:ea typeface="Calibri"/>
                <a:cs typeface="Calibri"/>
                <a:sym typeface="Calibri"/>
              </a:rPr>
              <a:t> TJVA95OrM7E2cBab30RMHrHDcEfxjoYZgeFONFh7HgQ</a:t>
            </a:r>
            <a:r>
              <a:rPr b="1" lang="es-AR" sz="1800">
                <a:solidFill>
                  <a:schemeClr val="dk1"/>
                </a:solidFill>
                <a:latin typeface="Calibri"/>
                <a:ea typeface="Calibri"/>
                <a:cs typeface="Calibri"/>
                <a:sym typeface="Calibri"/>
              </a:rPr>
              <a:t>)</a:t>
            </a:r>
            <a:r>
              <a:rPr lang="es-AR" sz="1800">
                <a:solidFill>
                  <a:schemeClr val="dk1"/>
                </a:solidFill>
                <a:latin typeface="Calibri"/>
                <a:ea typeface="Calibri"/>
                <a:cs typeface="Calibri"/>
                <a:sym typeface="Calibri"/>
              </a:rPr>
              <a:t> (la firma, para verificar que el token es válido, aquí lo importante es el "secret" con el que firmamos y que ahora explicaremos). </a:t>
            </a:r>
            <a:r>
              <a:rPr i="1" lang="es-AR" sz="1800">
                <a:solidFill>
                  <a:schemeClr val="dk1"/>
                </a:solidFill>
                <a:latin typeface="Calibri"/>
                <a:ea typeface="Calibri"/>
                <a:cs typeface="Calibri"/>
                <a:sym typeface="Calibri"/>
              </a:rPr>
              <a:t>"La información puede ser verificada y confiable porque está firmada digitalmente"</a:t>
            </a:r>
            <a:r>
              <a:rPr lang="es-AR" sz="1800">
                <a:solidFill>
                  <a:schemeClr val="dk1"/>
                </a:solidFill>
                <a:latin typeface="Calibri"/>
                <a:ea typeface="Calibri"/>
                <a:cs typeface="Calibri"/>
                <a:sym typeface="Calibri"/>
              </a:rPr>
              <a:t>, con un </a:t>
            </a:r>
            <a:r>
              <a:rPr b="1" lang="es-AR" sz="1800">
                <a:solidFill>
                  <a:schemeClr val="dk1"/>
                </a:solidFill>
                <a:latin typeface="Calibri"/>
                <a:ea typeface="Calibri"/>
                <a:cs typeface="Calibri"/>
                <a:sym typeface="Calibri"/>
              </a:rPr>
              <a:t>"secret-key"</a:t>
            </a:r>
            <a:r>
              <a:rPr lang="es-AR" sz="1800">
                <a:solidFill>
                  <a:schemeClr val="dk1"/>
                </a:solidFill>
                <a:latin typeface="Calibri"/>
                <a:ea typeface="Calibri"/>
                <a:cs typeface="Calibri"/>
                <a:sym typeface="Calibri"/>
              </a:rPr>
              <a:t>. Lo importante aquí es el </a:t>
            </a:r>
            <a:r>
              <a:rPr b="1" lang="es-AR" sz="1800">
                <a:solidFill>
                  <a:schemeClr val="dk1"/>
                </a:solidFill>
                <a:latin typeface="Calibri"/>
                <a:ea typeface="Calibri"/>
                <a:cs typeface="Calibri"/>
                <a:sym typeface="Calibri"/>
              </a:rPr>
              <a:t>"secret-key"</a:t>
            </a:r>
            <a:r>
              <a:rPr lang="es-AR" sz="1800">
                <a:solidFill>
                  <a:schemeClr val="dk1"/>
                </a:solidFill>
                <a:latin typeface="Calibri"/>
                <a:ea typeface="Calibri"/>
                <a:cs typeface="Calibri"/>
                <a:sym typeface="Calibri"/>
              </a:rPr>
              <a:t> para generar la firma del token, por supuesto, no hace falta decir que nuestro </a:t>
            </a:r>
            <a:r>
              <a:rPr b="1" lang="es-AR" sz="1800">
                <a:solidFill>
                  <a:schemeClr val="dk1"/>
                </a:solidFill>
                <a:latin typeface="Calibri"/>
                <a:ea typeface="Calibri"/>
                <a:cs typeface="Calibri"/>
                <a:sym typeface="Calibri"/>
              </a:rPr>
              <a:t>"secret-key"</a:t>
            </a:r>
            <a:r>
              <a:rPr lang="es-AR" sz="1800">
                <a:solidFill>
                  <a:schemeClr val="dk1"/>
                </a:solidFill>
                <a:latin typeface="Calibri"/>
                <a:ea typeface="Calibri"/>
                <a:cs typeface="Calibri"/>
                <a:sym typeface="Calibri"/>
              </a:rPr>
              <a:t> nunca se lo daremos a nadie.</a:t>
            </a:r>
            <a:endParaRPr sz="1800">
              <a:solidFill>
                <a:schemeClr val="dk1"/>
              </a:solidFill>
              <a:latin typeface="Arial"/>
              <a:ea typeface="Arial"/>
              <a:cs typeface="Arial"/>
              <a:sym typeface="Arial"/>
            </a:endParaRPr>
          </a:p>
        </p:txBody>
      </p:sp>
      <p:sp>
        <p:nvSpPr>
          <p:cNvPr id="197" name="Google Shape;197;p16"/>
          <p:cNvSpPr/>
          <p:nvPr/>
        </p:nvSpPr>
        <p:spPr>
          <a:xfrm>
            <a:off x="562027" y="1963322"/>
            <a:ext cx="560441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3200">
                <a:solidFill>
                  <a:schemeClr val="dk1"/>
                </a:solidFill>
                <a:latin typeface="Arial"/>
                <a:ea typeface="Arial"/>
                <a:cs typeface="Arial"/>
                <a:sym typeface="Arial"/>
              </a:rPr>
              <a:t>JSON Web Token - Formato</a:t>
            </a:r>
            <a:endParaRPr sz="32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203" name="Google Shape;203;p17"/>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204" name="Google Shape;204;p17"/>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pic>
        <p:nvPicPr>
          <p:cNvPr id="205" name="Google Shape;205;p17"/>
          <p:cNvPicPr preferRelativeResize="0"/>
          <p:nvPr/>
        </p:nvPicPr>
        <p:blipFill rotWithShape="1">
          <a:blip r:embed="rId4">
            <a:alphaModFix/>
          </a:blip>
          <a:srcRect b="0" l="0" r="0" t="0"/>
          <a:stretch/>
        </p:blipFill>
        <p:spPr>
          <a:xfrm>
            <a:off x="647043" y="1874128"/>
            <a:ext cx="11087100" cy="489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211" name="Google Shape;211;p18"/>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212" name="Google Shape;212;p18"/>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213" name="Google Shape;213;p18"/>
          <p:cNvSpPr/>
          <p:nvPr/>
        </p:nvSpPr>
        <p:spPr>
          <a:xfrm>
            <a:off x="562027" y="1923901"/>
            <a:ext cx="11355874" cy="457920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AR" sz="2800">
                <a:solidFill>
                  <a:schemeClr val="dk1"/>
                </a:solidFill>
                <a:latin typeface="Arial"/>
                <a:ea typeface="Arial"/>
                <a:cs typeface="Arial"/>
                <a:sym typeface="Arial"/>
              </a:rPr>
              <a:t>Ciclo de vida de un Token JWT</a:t>
            </a:r>
            <a:endParaRPr/>
          </a:p>
          <a:p>
            <a:pPr indent="0" lvl="0" marL="0" marR="0" rtl="0" algn="l">
              <a:lnSpc>
                <a:spcPct val="115000"/>
              </a:lnSpc>
              <a:spcBef>
                <a:spcPts val="200"/>
              </a:spcBef>
              <a:spcAft>
                <a:spcPts val="0"/>
              </a:spcAft>
              <a:buNone/>
            </a:pPr>
            <a:r>
              <a:rPr b="1" lang="es-AR" sz="1800">
                <a:solidFill>
                  <a:schemeClr val="dk1"/>
                </a:solidFill>
                <a:latin typeface="Calibri"/>
                <a:ea typeface="Calibri"/>
                <a:cs typeface="Calibri"/>
                <a:sym typeface="Calibri"/>
              </a:rPr>
              <a:t> </a:t>
            </a:r>
            <a:endParaRPr sz="1800">
              <a:solidFill>
                <a:schemeClr val="dk1"/>
              </a:solidFill>
              <a:latin typeface="Arial"/>
              <a:ea typeface="Arial"/>
              <a:cs typeface="Arial"/>
              <a:sym typeface="Arial"/>
            </a:endParaRPr>
          </a:p>
          <a:p>
            <a:pPr indent="0" lvl="0" marL="0" marR="0" rtl="0" algn="l">
              <a:lnSpc>
                <a:spcPct val="115000"/>
              </a:lnSpc>
              <a:spcBef>
                <a:spcPts val="1200"/>
              </a:spcBef>
              <a:spcAft>
                <a:spcPts val="0"/>
              </a:spcAft>
              <a:buNone/>
            </a:pPr>
            <a:r>
              <a:rPr b="1" lang="es-AR" sz="1800">
                <a:solidFill>
                  <a:schemeClr val="dk1"/>
                </a:solidFill>
                <a:latin typeface="Calibri"/>
                <a:ea typeface="Calibri"/>
                <a:cs typeface="Calibri"/>
                <a:sym typeface="Calibri"/>
              </a:rPr>
              <a:t>El proceso completo del JWT consta de estos pasos:</a:t>
            </a:r>
            <a:endParaRPr sz="1800">
              <a:solidFill>
                <a:schemeClr val="dk1"/>
              </a:solidFill>
              <a:latin typeface="Arial"/>
              <a:ea typeface="Arial"/>
              <a:cs typeface="Arial"/>
              <a:sym typeface="Arial"/>
            </a:endParaRPr>
          </a:p>
          <a:p>
            <a:pPr indent="-342900" lvl="0" marL="342900" marR="0" rtl="0" algn="l">
              <a:lnSpc>
                <a:spcPct val="115000"/>
              </a:lnSpc>
              <a:spcBef>
                <a:spcPts val="240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usuario de una aplicación web/móvil/desktop hace login con sus credenciales en el servidor donde está publicada la API.</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usuario es validado en el servidor y se crea un nuevo Token JWT (usando nuestro "secret-key") para entregárselo al usuario.</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servidor retorna el JWT firmado que contiene los datos/claims referentes al usuario y caducidad del Token.</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cliente/browser almacena el JWT para su uso y lo envía en cada petición mediante "Authorization: Bearer ".</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servidor verifica la firma del Token, su caducidad y comprueba si el usuario tiene permisos al recurso leyendo los datos del payload.</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El servidor responde al cliente la petición una vez ha confirmado el Token y los permisos del usuario son correctos.</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66" name="Shape 66"/>
        <p:cNvGrpSpPr/>
        <p:nvPr/>
      </p:nvGrpSpPr>
      <p:grpSpPr>
        <a:xfrm>
          <a:off x="0" y="0"/>
          <a:ext cx="0" cy="0"/>
          <a:chOff x="0" y="0"/>
          <a:chExt cx="0" cy="0"/>
        </a:xfrm>
      </p:grpSpPr>
      <p:sp>
        <p:nvSpPr>
          <p:cNvPr id="67" name="Google Shape;67;p2"/>
          <p:cNvSpPr txBox="1"/>
          <p:nvPr/>
        </p:nvSpPr>
        <p:spPr>
          <a:xfrm>
            <a:off x="804220" y="2251200"/>
            <a:ext cx="9507200" cy="1816800"/>
          </a:xfrm>
          <a:prstGeom prst="rect">
            <a:avLst/>
          </a:prstGeom>
          <a:noFill/>
          <a:ln>
            <a:noFill/>
          </a:ln>
        </p:spPr>
        <p:txBody>
          <a:bodyPr anchorCtr="0" anchor="t" bIns="0" lIns="121900" spcFirstLastPara="1" rIns="121900" wrap="square" tIns="120000">
            <a:noAutofit/>
          </a:bodyPr>
          <a:lstStyle/>
          <a:p>
            <a:pPr indent="0" lvl="0" marL="0" marR="0" rtl="0" algn="l">
              <a:spcBef>
                <a:spcPts val="0"/>
              </a:spcBef>
              <a:spcAft>
                <a:spcPts val="0"/>
              </a:spcAft>
              <a:buNone/>
            </a:pPr>
            <a:r>
              <a:rPr b="1" i="0" lang="es-AR" sz="5333" u="none" cap="none" strike="noStrike">
                <a:solidFill>
                  <a:srgbClr val="FADA54"/>
                </a:solidFill>
                <a:latin typeface="Encode Sans"/>
                <a:ea typeface="Encode Sans"/>
                <a:cs typeface="Encode Sans"/>
                <a:sym typeface="Encode Sans"/>
              </a:rPr>
              <a:t>#YoProgramo</a:t>
            </a:r>
            <a:endParaRPr/>
          </a:p>
          <a:p>
            <a:pPr indent="0" lvl="0" marL="0" marR="0" rtl="0" algn="l">
              <a:spcBef>
                <a:spcPts val="0"/>
              </a:spcBef>
              <a:spcAft>
                <a:spcPts val="0"/>
              </a:spcAft>
              <a:buNone/>
            </a:pPr>
            <a:r>
              <a:rPr b="0" i="0" lang="es-AR" sz="3200" u="none" cap="none" strike="noStrike">
                <a:solidFill>
                  <a:schemeClr val="lt1"/>
                </a:solidFill>
                <a:latin typeface="Encode Sans"/>
                <a:ea typeface="Encode Sans"/>
                <a:cs typeface="Encode Sans"/>
                <a:sym typeface="Encode Sans"/>
              </a:rPr>
              <a:t>(Programador Full Stack Web Jr.)</a:t>
            </a:r>
            <a:endParaRPr b="0" i="0" sz="3200" u="none" cap="none" strike="noStrike">
              <a:solidFill>
                <a:schemeClr val="lt1"/>
              </a:solidFill>
              <a:latin typeface="Encode Sans"/>
              <a:ea typeface="Encode Sans"/>
              <a:cs typeface="Encode Sans"/>
              <a:sym typeface="Encode Sans"/>
            </a:endParaRPr>
          </a:p>
        </p:txBody>
      </p:sp>
      <p:pic>
        <p:nvPicPr>
          <p:cNvPr id="68" name="Google Shape;68;p2"/>
          <p:cNvPicPr preferRelativeResize="0"/>
          <p:nvPr/>
        </p:nvPicPr>
        <p:blipFill rotWithShape="1">
          <a:blip r:embed="rId3">
            <a:alphaModFix/>
          </a:blip>
          <a:srcRect b="0" l="0" r="0" t="0"/>
          <a:stretch/>
        </p:blipFill>
        <p:spPr>
          <a:xfrm>
            <a:off x="959328" y="5559934"/>
            <a:ext cx="1900933" cy="657700"/>
          </a:xfrm>
          <a:prstGeom prst="rect">
            <a:avLst/>
          </a:prstGeom>
          <a:noFill/>
          <a:ln>
            <a:noFill/>
          </a:ln>
        </p:spPr>
      </p:pic>
      <p:cxnSp>
        <p:nvCxnSpPr>
          <p:cNvPr id="69" name="Google Shape;69;p2"/>
          <p:cNvCxnSpPr/>
          <p:nvPr/>
        </p:nvCxnSpPr>
        <p:spPr>
          <a:xfrm rot="10800000">
            <a:off x="959347" y="4522684"/>
            <a:ext cx="2529200" cy="3200"/>
          </a:xfrm>
          <a:prstGeom prst="straightConnector1">
            <a:avLst/>
          </a:prstGeom>
          <a:noFill/>
          <a:ln cap="flat" cmpd="sng" w="9525">
            <a:solidFill>
              <a:srgbClr val="F2F2F2"/>
            </a:solidFill>
            <a:prstDash val="solid"/>
            <a:round/>
            <a:headEnd len="sm" w="sm" type="none"/>
            <a:tailEnd len="sm" w="sm" type="none"/>
          </a:ln>
        </p:spPr>
      </p:cxnSp>
      <p:pic>
        <p:nvPicPr>
          <p:cNvPr id="70" name="Google Shape;70;p2"/>
          <p:cNvPicPr preferRelativeResize="0"/>
          <p:nvPr/>
        </p:nvPicPr>
        <p:blipFill rotWithShape="1">
          <a:blip r:embed="rId4">
            <a:alphaModFix/>
          </a:blip>
          <a:srcRect b="0" l="0" r="50629" t="0"/>
          <a:stretch/>
        </p:blipFill>
        <p:spPr>
          <a:xfrm>
            <a:off x="3055662" y="5377670"/>
            <a:ext cx="1395837" cy="1022225"/>
          </a:xfrm>
          <a:prstGeom prst="rect">
            <a:avLst/>
          </a:prstGeom>
          <a:noFill/>
          <a:ln>
            <a:noFill/>
          </a:ln>
        </p:spPr>
      </p:pic>
      <p:pic>
        <p:nvPicPr>
          <p:cNvPr id="71" name="Google Shape;71;p2"/>
          <p:cNvPicPr preferRelativeResize="0"/>
          <p:nvPr/>
        </p:nvPicPr>
        <p:blipFill rotWithShape="1">
          <a:blip r:embed="rId5">
            <a:alphaModFix/>
          </a:blip>
          <a:srcRect b="0" l="0" r="0" t="0"/>
          <a:stretch/>
        </p:blipFill>
        <p:spPr>
          <a:xfrm>
            <a:off x="4752818" y="5669707"/>
            <a:ext cx="1343182" cy="438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219" name="Google Shape;219;p19"/>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220" name="Google Shape;220;p19"/>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221" name="Google Shape;221;p19"/>
          <p:cNvSpPr/>
          <p:nvPr/>
        </p:nvSpPr>
        <p:spPr>
          <a:xfrm>
            <a:off x="562027" y="2055966"/>
            <a:ext cx="11277323" cy="445968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AR" sz="3200">
                <a:solidFill>
                  <a:schemeClr val="dk1"/>
                </a:solidFill>
                <a:latin typeface="Calibri"/>
                <a:ea typeface="Calibri"/>
                <a:cs typeface="Calibri"/>
                <a:sym typeface="Calibri"/>
              </a:rPr>
              <a:t>Comentarios sobre el ciclo de vida del JWT:</a:t>
            </a:r>
            <a:endParaRPr sz="3200">
              <a:solidFill>
                <a:schemeClr val="dk1"/>
              </a:solidFill>
              <a:latin typeface="Arial"/>
              <a:ea typeface="Arial"/>
              <a:cs typeface="Arial"/>
              <a:sym typeface="Arial"/>
            </a:endParaRPr>
          </a:p>
          <a:p>
            <a:pPr indent="-342900" lvl="0" marL="342900" marR="0" rtl="0" algn="l">
              <a:lnSpc>
                <a:spcPct val="115000"/>
              </a:lnSpc>
              <a:spcBef>
                <a:spcPts val="2400"/>
              </a:spcBef>
              <a:spcAft>
                <a:spcPts val="0"/>
              </a:spcAft>
              <a:buClr>
                <a:schemeClr val="dk1"/>
              </a:buClr>
              <a:buSzPts val="1800"/>
              <a:buFont typeface="Arial"/>
              <a:buChar char="●"/>
            </a:pPr>
            <a:r>
              <a:rPr i="1" lang="es-AR" sz="1800">
                <a:solidFill>
                  <a:schemeClr val="dk1"/>
                </a:solidFill>
                <a:latin typeface="Calibri"/>
                <a:ea typeface="Calibri"/>
                <a:cs typeface="Calibri"/>
                <a:sym typeface="Calibri"/>
              </a:rPr>
              <a:t>"Authorization: Bearer "</a:t>
            </a:r>
            <a:r>
              <a:rPr lang="es-AR" sz="1800">
                <a:solidFill>
                  <a:schemeClr val="dk1"/>
                </a:solidFill>
                <a:latin typeface="Calibri"/>
                <a:ea typeface="Calibri"/>
                <a:cs typeface="Calibri"/>
                <a:sym typeface="Calibri"/>
              </a:rPr>
              <a:t>, es la forma más común de indicar que existen, hay otras técnicas para hacerlo.</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JWT es muy ligero: podemos codificar gran cantidad de datos sensibles en el payload y pasarlo como una cadena.</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Creamos servicios de autenticación optimizados desacoplados del servidor y tenemos protección contra ataques CSRF (Cross Site Request Forgery o Falsificación de solicitud entre sitios).</a:t>
            </a:r>
            <a:endParaRPr sz="18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Nos ahorramos mantener el estado del usuario en el servidor y lo delegamos al cliente.</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Recordar que </a:t>
            </a:r>
            <a:r>
              <a:rPr i="1" lang="es-AR" sz="1800">
                <a:solidFill>
                  <a:schemeClr val="dk1"/>
                </a:solidFill>
                <a:latin typeface="Calibri"/>
                <a:ea typeface="Calibri"/>
                <a:cs typeface="Calibri"/>
                <a:sym typeface="Calibri"/>
              </a:rPr>
              <a:t>siempre, siempre, siempre debemos usar HTTPS</a:t>
            </a:r>
            <a:r>
              <a:rPr lang="es-AR" sz="1800">
                <a:solidFill>
                  <a:schemeClr val="dk1"/>
                </a:solidFill>
                <a:latin typeface="Calibri"/>
                <a:ea typeface="Calibri"/>
                <a:cs typeface="Calibri"/>
                <a:sym typeface="Calibri"/>
              </a:rPr>
              <a:t> entre el cliente/servidor para las peticiones.</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Char char="●"/>
            </a:pPr>
            <a:r>
              <a:rPr lang="es-AR" sz="1800">
                <a:solidFill>
                  <a:schemeClr val="dk1"/>
                </a:solidFill>
                <a:latin typeface="Calibri"/>
                <a:ea typeface="Calibri"/>
                <a:cs typeface="Calibri"/>
                <a:sym typeface="Calibri"/>
              </a:rPr>
              <a:t>Y lo más importante: ¡Nos olvidamos de las cookies!</a:t>
            </a:r>
            <a:endParaRPr sz="18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Observando el ciclo de vida de JWT, vemos que la ventaja fundamental de este modelo de seguridad, es que, en lugar de almacenar información relacionada con la autorización vinculada a cada usuario en sesión del servidor, se almacena una sola clave de firma ("secret-key") en el servidor que sirve para crear los Tokens.</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227" name="Google Shape;227;p20"/>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228" name="Google Shape;228;p20"/>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pic>
        <p:nvPicPr>
          <p:cNvPr id="229" name="Google Shape;229;p20"/>
          <p:cNvPicPr preferRelativeResize="0"/>
          <p:nvPr/>
        </p:nvPicPr>
        <p:blipFill rotWithShape="1">
          <a:blip r:embed="rId4">
            <a:alphaModFix/>
          </a:blip>
          <a:srcRect b="0" l="0" r="0" t="0"/>
          <a:stretch/>
        </p:blipFill>
        <p:spPr>
          <a:xfrm>
            <a:off x="2511972" y="1922258"/>
            <a:ext cx="7168055" cy="48765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0F0"/>
        </a:solidFill>
      </p:bgPr>
    </p:bg>
    <p:spTree>
      <p:nvGrpSpPr>
        <p:cNvPr id="233" name="Shape 233"/>
        <p:cNvGrpSpPr/>
        <p:nvPr/>
      </p:nvGrpSpPr>
      <p:grpSpPr>
        <a:xfrm>
          <a:off x="0" y="0"/>
          <a:ext cx="0" cy="0"/>
          <a:chOff x="0" y="0"/>
          <a:chExt cx="0" cy="0"/>
        </a:xfrm>
      </p:grpSpPr>
      <p:sp>
        <p:nvSpPr>
          <p:cNvPr id="234" name="Google Shape;234;p21"/>
          <p:cNvSpPr txBox="1"/>
          <p:nvPr/>
        </p:nvSpPr>
        <p:spPr>
          <a:xfrm>
            <a:off x="804220" y="2251200"/>
            <a:ext cx="9507200" cy="1816800"/>
          </a:xfrm>
          <a:prstGeom prst="rect">
            <a:avLst/>
          </a:prstGeom>
          <a:noFill/>
          <a:ln>
            <a:noFill/>
          </a:ln>
        </p:spPr>
        <p:txBody>
          <a:bodyPr anchorCtr="0" anchor="t" bIns="0" lIns="121900" spcFirstLastPara="1" rIns="121900" wrap="square" tIns="120000">
            <a:noAutofit/>
          </a:bodyPr>
          <a:lstStyle/>
          <a:p>
            <a:pPr indent="0" lvl="0" marL="0" marR="0" rtl="0" algn="l">
              <a:spcBef>
                <a:spcPts val="0"/>
              </a:spcBef>
              <a:spcAft>
                <a:spcPts val="0"/>
              </a:spcAft>
              <a:buNone/>
            </a:pPr>
            <a:r>
              <a:rPr b="1" lang="es-AR" sz="5333">
                <a:solidFill>
                  <a:srgbClr val="FADA54"/>
                </a:solidFill>
                <a:latin typeface="Encode Sans"/>
                <a:ea typeface="Encode Sans"/>
                <a:cs typeface="Encode Sans"/>
                <a:sym typeface="Encode Sans"/>
              </a:rPr>
              <a:t>Muchas gracias.</a:t>
            </a:r>
            <a:endParaRPr b="1" sz="5333">
              <a:solidFill>
                <a:srgbClr val="FADA54"/>
              </a:solidFill>
              <a:latin typeface="Encode Sans"/>
              <a:ea typeface="Encode Sans"/>
              <a:cs typeface="Encode Sans"/>
              <a:sym typeface="Encode Sans"/>
            </a:endParaRPr>
          </a:p>
        </p:txBody>
      </p:sp>
      <p:pic>
        <p:nvPicPr>
          <p:cNvPr id="235" name="Google Shape;235;p21"/>
          <p:cNvPicPr preferRelativeResize="0"/>
          <p:nvPr/>
        </p:nvPicPr>
        <p:blipFill rotWithShape="1">
          <a:blip r:embed="rId3">
            <a:alphaModFix/>
          </a:blip>
          <a:srcRect b="0" l="0" r="0" t="0"/>
          <a:stretch/>
        </p:blipFill>
        <p:spPr>
          <a:xfrm>
            <a:off x="959328" y="5559934"/>
            <a:ext cx="1900933" cy="657700"/>
          </a:xfrm>
          <a:prstGeom prst="rect">
            <a:avLst/>
          </a:prstGeom>
          <a:noFill/>
          <a:ln>
            <a:noFill/>
          </a:ln>
        </p:spPr>
      </p:pic>
      <p:cxnSp>
        <p:nvCxnSpPr>
          <p:cNvPr id="236" name="Google Shape;236;p21"/>
          <p:cNvCxnSpPr/>
          <p:nvPr/>
        </p:nvCxnSpPr>
        <p:spPr>
          <a:xfrm rot="10800000">
            <a:off x="959347" y="4522684"/>
            <a:ext cx="2529200" cy="3200"/>
          </a:xfrm>
          <a:prstGeom prst="straightConnector1">
            <a:avLst/>
          </a:prstGeom>
          <a:noFill/>
          <a:ln cap="flat" cmpd="sng" w="9525">
            <a:solidFill>
              <a:srgbClr val="F2F2F2"/>
            </a:solidFill>
            <a:prstDash val="solid"/>
            <a:round/>
            <a:headEnd len="sm" w="sm" type="none"/>
            <a:tailEnd len="sm" w="sm" type="none"/>
          </a:ln>
        </p:spPr>
      </p:cxnSp>
      <p:pic>
        <p:nvPicPr>
          <p:cNvPr id="237" name="Google Shape;237;p21"/>
          <p:cNvPicPr preferRelativeResize="0"/>
          <p:nvPr/>
        </p:nvPicPr>
        <p:blipFill rotWithShape="1">
          <a:blip r:embed="rId4">
            <a:alphaModFix/>
          </a:blip>
          <a:srcRect b="0" l="0" r="50629" t="0"/>
          <a:stretch/>
        </p:blipFill>
        <p:spPr>
          <a:xfrm>
            <a:off x="3055662" y="5377670"/>
            <a:ext cx="1395837" cy="1022225"/>
          </a:xfrm>
          <a:prstGeom prst="rect">
            <a:avLst/>
          </a:prstGeom>
          <a:noFill/>
          <a:ln>
            <a:noFill/>
          </a:ln>
        </p:spPr>
      </p:pic>
      <p:pic>
        <p:nvPicPr>
          <p:cNvPr id="238" name="Google Shape;238;p21"/>
          <p:cNvPicPr preferRelativeResize="0"/>
          <p:nvPr/>
        </p:nvPicPr>
        <p:blipFill rotWithShape="1">
          <a:blip r:embed="rId5">
            <a:alphaModFix/>
          </a:blip>
          <a:srcRect b="0" l="0" r="0" t="0"/>
          <a:stretch/>
        </p:blipFill>
        <p:spPr>
          <a:xfrm>
            <a:off x="4752818" y="5669707"/>
            <a:ext cx="1343182" cy="43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77" name="Google Shape;77;p3"/>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i="0" lang="es-AR" sz="2800" u="none" cap="none" strike="noStrike">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i="0" lang="es-AR" sz="4000" u="none" cap="none" strike="noStrike">
                <a:solidFill>
                  <a:srgbClr val="FDE23D"/>
                </a:solidFill>
                <a:latin typeface="Encode Sans"/>
                <a:ea typeface="Encode Sans"/>
                <a:cs typeface="Encode Sans"/>
                <a:sym typeface="Encode Sans"/>
              </a:rPr>
              <a:t>Conceptos Básicos de Ciberseguridad</a:t>
            </a:r>
            <a:endParaRPr b="1" i="0" sz="4000" u="none" cap="none" strike="noStrike">
              <a:solidFill>
                <a:srgbClr val="FDE23D"/>
              </a:solidFill>
              <a:latin typeface="Encode Sans"/>
              <a:ea typeface="Encode Sans"/>
              <a:cs typeface="Encode Sans"/>
              <a:sym typeface="Encode Sans"/>
            </a:endParaRPr>
          </a:p>
        </p:txBody>
      </p:sp>
      <p:sp>
        <p:nvSpPr>
          <p:cNvPr id="78" name="Google Shape;78;p3"/>
          <p:cNvSpPr txBox="1"/>
          <p:nvPr/>
        </p:nvSpPr>
        <p:spPr>
          <a:xfrm>
            <a:off x="3319294" y="2184282"/>
            <a:ext cx="6453457" cy="3186456"/>
          </a:xfrm>
          <a:prstGeom prst="rect">
            <a:avLst/>
          </a:prstGeom>
          <a:no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rPr b="1" i="0" lang="es-AR" sz="2400" u="none" cap="none" strike="noStrike">
                <a:solidFill>
                  <a:schemeClr val="dk1"/>
                </a:solidFill>
                <a:latin typeface="Encode Sans"/>
                <a:ea typeface="Encode Sans"/>
                <a:cs typeface="Encode Sans"/>
                <a:sym typeface="Encode Sans"/>
              </a:rPr>
              <a:t>Tema: Conceptos de Ciberseguridad</a:t>
            </a:r>
            <a:endParaRPr/>
          </a:p>
          <a:p>
            <a:pPr indent="0" lvl="0" marL="0" marR="0" rtl="0" algn="l">
              <a:spcBef>
                <a:spcPts val="0"/>
              </a:spcBef>
              <a:spcAft>
                <a:spcPts val="0"/>
              </a:spcAft>
              <a:buNone/>
            </a:pPr>
            <a:r>
              <a:t/>
            </a:r>
            <a:endParaRPr b="1" sz="2400">
              <a:solidFill>
                <a:schemeClr val="dk1"/>
              </a:solidFill>
              <a:latin typeface="Encode Sans"/>
              <a:ea typeface="Encode Sans"/>
              <a:cs typeface="Encode Sans"/>
              <a:sym typeface="Encode Sans"/>
            </a:endParaRPr>
          </a:p>
          <a:p>
            <a:pPr indent="-285750" lvl="0" marL="285750" marR="0" rtl="0" algn="l">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Confidencialidad de la información.</a:t>
            </a:r>
            <a:endParaRPr/>
          </a:p>
          <a:p>
            <a:pPr indent="-285750" lvl="0" marL="285750" marR="0" rtl="0" algn="l">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Integridad de la información.</a:t>
            </a:r>
            <a:endParaRPr/>
          </a:p>
          <a:p>
            <a:pPr indent="-285750" lvl="0" marL="285750" marR="0" rtl="0" algn="l">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Disponibilidad de la información.</a:t>
            </a:r>
            <a:endParaRPr/>
          </a:p>
          <a:p>
            <a:pPr indent="-285750" lvl="0" marL="285750" marR="0" rtl="0" algn="l">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Defensa Profunda</a:t>
            </a:r>
            <a:endParaRPr/>
          </a:p>
          <a:p>
            <a:pPr indent="-285750" lvl="0" marL="285750" marR="0" rtl="0" algn="l">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Criptografia</a:t>
            </a:r>
            <a:endParaRPr sz="2400">
              <a:solidFill>
                <a:schemeClr val="dk1"/>
              </a:solidFill>
              <a:latin typeface="Encode Sans"/>
              <a:ea typeface="Encode Sans"/>
              <a:cs typeface="Encode Sans"/>
              <a:sym typeface="Encode Sans"/>
            </a:endParaRPr>
          </a:p>
          <a:p>
            <a:pPr indent="-285750" lvl="0" marL="285750" marR="0" rtl="0" algn="l">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Hashing</a:t>
            </a:r>
            <a:endParaRPr sz="2400">
              <a:solidFill>
                <a:schemeClr val="dk1"/>
              </a:solidFill>
              <a:latin typeface="Encode Sans"/>
              <a:ea typeface="Encode Sans"/>
              <a:cs typeface="Encode Sans"/>
              <a:sym typeface="Encode Sans"/>
            </a:endParaRPr>
          </a:p>
          <a:p>
            <a:pPr indent="-285750" lvl="0" marL="285750" marR="0" rtl="0" algn="l">
              <a:spcBef>
                <a:spcPts val="0"/>
              </a:spcBef>
              <a:spcAft>
                <a:spcPts val="0"/>
              </a:spcAft>
              <a:buClr>
                <a:schemeClr val="dk1"/>
              </a:buClr>
              <a:buSzPts val="2400"/>
              <a:buFont typeface="Arial"/>
              <a:buChar char="•"/>
            </a:pPr>
            <a:r>
              <a:rPr lang="es-AR" sz="2400">
                <a:solidFill>
                  <a:schemeClr val="dk1"/>
                </a:solidFill>
                <a:latin typeface="Encode Sans"/>
                <a:ea typeface="Encode Sans"/>
                <a:cs typeface="Encode Sans"/>
                <a:sym typeface="Encode Sans"/>
              </a:rPr>
              <a:t>JWT en Java</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Encode Sans"/>
              <a:ea typeface="Encode Sans"/>
              <a:cs typeface="Encode Sans"/>
              <a:sym typeface="Encode Sans"/>
            </a:endParaRPr>
          </a:p>
        </p:txBody>
      </p:sp>
      <p:pic>
        <p:nvPicPr>
          <p:cNvPr id="79" name="Google Shape;79;p3"/>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80" name="Google Shape;80;p3"/>
          <p:cNvSpPr txBox="1"/>
          <p:nvPr/>
        </p:nvSpPr>
        <p:spPr>
          <a:xfrm>
            <a:off x="3126641" y="6140612"/>
            <a:ext cx="64534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1800">
                <a:solidFill>
                  <a:schemeClr val="dk1"/>
                </a:solidFill>
                <a:latin typeface="Arial"/>
                <a:ea typeface="Arial"/>
                <a:cs typeface="Arial"/>
                <a:sym typeface="Arial"/>
              </a:rPr>
              <a:t>https://blog.softtek.com/es/autenticando-apis-con-spring-y-jwt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86" name="Google Shape;86;p4"/>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87" name="Google Shape;87;p4"/>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88" name="Google Shape;88;p4"/>
          <p:cNvSpPr/>
          <p:nvPr/>
        </p:nvSpPr>
        <p:spPr>
          <a:xfrm>
            <a:off x="562027" y="1882995"/>
            <a:ext cx="11277324" cy="472437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AR" sz="1600">
                <a:solidFill>
                  <a:schemeClr val="dk1"/>
                </a:solidFill>
                <a:latin typeface="Calibri"/>
                <a:ea typeface="Calibri"/>
                <a:cs typeface="Calibri"/>
                <a:sym typeface="Calibri"/>
              </a:rPr>
              <a:t>Pilares de la seguridad informática</a:t>
            </a:r>
            <a:endParaRPr/>
          </a:p>
          <a:p>
            <a:pPr indent="0" lvl="0" marL="0" marR="0" rtl="0" algn="l">
              <a:lnSpc>
                <a:spcPct val="115000"/>
              </a:lnSpc>
              <a:spcBef>
                <a:spcPts val="600"/>
              </a:spcBef>
              <a:spcAft>
                <a:spcPts val="0"/>
              </a:spcAft>
              <a:buNone/>
            </a:pPr>
            <a:r>
              <a:rPr lang="es-AR" sz="1400">
                <a:solidFill>
                  <a:schemeClr val="dk1"/>
                </a:solidFill>
                <a:latin typeface="Calibri"/>
                <a:ea typeface="Calibri"/>
                <a:cs typeface="Calibri"/>
                <a:sym typeface="Calibri"/>
              </a:rPr>
              <a:t> </a:t>
            </a:r>
            <a:endParaRPr/>
          </a:p>
          <a:p>
            <a:pPr indent="0" lvl="0" marL="0" marR="0" rtl="0" algn="l">
              <a:lnSpc>
                <a:spcPct val="115000"/>
              </a:lnSpc>
              <a:spcBef>
                <a:spcPts val="0"/>
              </a:spcBef>
              <a:spcAft>
                <a:spcPts val="0"/>
              </a:spcAft>
              <a:buNone/>
            </a:pPr>
            <a:r>
              <a:rPr lang="es-AR" sz="1400">
                <a:solidFill>
                  <a:schemeClr val="dk1"/>
                </a:solidFill>
                <a:latin typeface="Calibri"/>
                <a:ea typeface="Calibri"/>
                <a:cs typeface="Calibri"/>
                <a:sym typeface="Calibri"/>
              </a:rPr>
              <a:t>Los pilares de la seguridad informática mencionan cinco principios fundamentales (CCM, 2016), los tres primeros también relacionados en la ISO 27002:2013:</a:t>
            </a:r>
            <a:endParaRPr sz="1400">
              <a:solidFill>
                <a:schemeClr val="dk1"/>
              </a:solidFill>
              <a:latin typeface="Calibri"/>
              <a:ea typeface="Calibri"/>
              <a:cs typeface="Calibri"/>
              <a:sym typeface="Calibri"/>
            </a:endParaRPr>
          </a:p>
          <a:p>
            <a:pPr indent="-342900" lvl="0" marL="342900" marR="0" rtl="0" algn="l">
              <a:lnSpc>
                <a:spcPct val="115000"/>
              </a:lnSpc>
              <a:spcBef>
                <a:spcPts val="2400"/>
              </a:spcBef>
              <a:spcAft>
                <a:spcPts val="0"/>
              </a:spcAft>
              <a:buClr>
                <a:schemeClr val="dk1"/>
              </a:buClr>
              <a:buSzPts val="1400"/>
              <a:buFont typeface="Arial"/>
              <a:buChar char="●"/>
            </a:pPr>
            <a:r>
              <a:rPr b="1" lang="es-AR" sz="1400">
                <a:solidFill>
                  <a:schemeClr val="dk1"/>
                </a:solidFill>
                <a:latin typeface="Calibri"/>
                <a:ea typeface="Calibri"/>
                <a:cs typeface="Calibri"/>
                <a:sym typeface="Calibri"/>
              </a:rPr>
              <a:t>Integridad</a:t>
            </a:r>
            <a:r>
              <a:rPr lang="es-AR" sz="1400">
                <a:solidFill>
                  <a:schemeClr val="dk1"/>
                </a:solidFill>
                <a:latin typeface="Calibri"/>
                <a:ea typeface="Calibri"/>
                <a:cs typeface="Calibri"/>
                <a:sym typeface="Calibri"/>
              </a:rPr>
              <a:t>: garantiza que los datos no sean modificados desde su creación sin autorización y que ningún intruso pueda capturar y modificar los datos en tránsito.</a:t>
            </a:r>
            <a:endParaRPr/>
          </a:p>
          <a:p>
            <a:pPr indent="-254000" lvl="0" marL="342900" marR="0" rtl="0" algn="l">
              <a:lnSpc>
                <a:spcPct val="115000"/>
              </a:lnSpc>
              <a:spcBef>
                <a:spcPts val="0"/>
              </a:spcBef>
              <a:spcAft>
                <a:spcPts val="0"/>
              </a:spcAft>
              <a:buClr>
                <a:schemeClr val="dk1"/>
              </a:buClr>
              <a:buSzPts val="1400"/>
              <a:buFont typeface="Arial"/>
              <a:buNone/>
            </a:pPr>
            <a:r>
              <a:t/>
            </a:r>
            <a:endParaRPr b="1" sz="14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400"/>
              <a:buFont typeface="Arial"/>
              <a:buChar char="●"/>
            </a:pPr>
            <a:r>
              <a:rPr b="1" lang="es-AR" sz="1400">
                <a:solidFill>
                  <a:schemeClr val="dk1"/>
                </a:solidFill>
                <a:latin typeface="Calibri"/>
                <a:ea typeface="Calibri"/>
                <a:cs typeface="Calibri"/>
                <a:sym typeface="Calibri"/>
              </a:rPr>
              <a:t>Confidencialidad</a:t>
            </a:r>
            <a:r>
              <a:rPr lang="es-AR" sz="1400">
                <a:solidFill>
                  <a:schemeClr val="dk1"/>
                </a:solidFill>
                <a:latin typeface="Calibri"/>
                <a:ea typeface="Calibri"/>
                <a:cs typeface="Calibri"/>
                <a:sym typeface="Calibri"/>
              </a:rPr>
              <a:t>: garantiza que la información, almacenada en el sistema informático o transmitida por la red, solamente va a estar disponible para aquellas personas autorizadas a accederla.</a:t>
            </a:r>
            <a:endParaRPr/>
          </a:p>
          <a:p>
            <a:pPr indent="-254000" lvl="0" marL="342900" marR="0" rtl="0" algn="l">
              <a:lnSpc>
                <a:spcPct val="115000"/>
              </a:lnSpc>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400"/>
              <a:buFont typeface="Arial"/>
              <a:buChar char="●"/>
            </a:pPr>
            <a:r>
              <a:rPr b="1" lang="es-AR" sz="1400">
                <a:solidFill>
                  <a:schemeClr val="dk1"/>
                </a:solidFill>
                <a:latin typeface="Calibri"/>
                <a:ea typeface="Calibri"/>
                <a:cs typeface="Calibri"/>
                <a:sym typeface="Calibri"/>
              </a:rPr>
              <a:t>Disponibilidad</a:t>
            </a:r>
            <a:r>
              <a:rPr lang="es-AR" sz="1400">
                <a:solidFill>
                  <a:schemeClr val="dk1"/>
                </a:solidFill>
                <a:latin typeface="Calibri"/>
                <a:ea typeface="Calibri"/>
                <a:cs typeface="Calibri"/>
                <a:sym typeface="Calibri"/>
              </a:rPr>
              <a:t>: garantiza el correcto funcionamiento de los sistemas de información y su disponibilidad en todo momento para los usuarios autorizados.</a:t>
            </a:r>
            <a:endParaRPr/>
          </a:p>
          <a:p>
            <a:pPr indent="-254000" lvl="0" marL="342900" marR="0" rtl="0" algn="l">
              <a:lnSpc>
                <a:spcPct val="115000"/>
              </a:lnSpc>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400"/>
              <a:buFont typeface="Arial"/>
              <a:buChar char="●"/>
            </a:pPr>
            <a:r>
              <a:rPr b="1" lang="es-AR" sz="1400">
                <a:solidFill>
                  <a:schemeClr val="dk1"/>
                </a:solidFill>
                <a:latin typeface="Calibri"/>
                <a:ea typeface="Calibri"/>
                <a:cs typeface="Calibri"/>
                <a:sym typeface="Calibri"/>
              </a:rPr>
              <a:t>No repudio</a:t>
            </a:r>
            <a:r>
              <a:rPr lang="es-AR" sz="1400">
                <a:solidFill>
                  <a:schemeClr val="dk1"/>
                </a:solidFill>
                <a:latin typeface="Calibri"/>
                <a:ea typeface="Calibri"/>
                <a:cs typeface="Calibri"/>
                <a:sym typeface="Calibri"/>
              </a:rPr>
              <a:t>: garantiza la participación de las partes en una comunicación. El uso y/o modificación de la información por parte de un usuario debe ser irrefutable, es decir, que el usuario no puede negar dicha acción.</a:t>
            </a:r>
            <a:endParaRPr/>
          </a:p>
          <a:p>
            <a:pPr indent="-254000" lvl="0" marL="342900" marR="0" rtl="0" algn="l">
              <a:lnSpc>
                <a:spcPct val="115000"/>
              </a:lnSpc>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400"/>
              <a:buFont typeface="Arial"/>
              <a:buChar char="●"/>
            </a:pPr>
            <a:r>
              <a:rPr b="1" lang="es-AR" sz="1400">
                <a:solidFill>
                  <a:schemeClr val="dk1"/>
                </a:solidFill>
                <a:latin typeface="Calibri"/>
                <a:ea typeface="Calibri"/>
                <a:cs typeface="Calibri"/>
                <a:sym typeface="Calibri"/>
              </a:rPr>
              <a:t>Autenticación o Autenticidad</a:t>
            </a:r>
            <a:r>
              <a:rPr lang="es-AR" sz="1400">
                <a:solidFill>
                  <a:schemeClr val="dk1"/>
                </a:solidFill>
                <a:latin typeface="Calibri"/>
                <a:ea typeface="Calibri"/>
                <a:cs typeface="Calibri"/>
                <a:sym typeface="Calibri"/>
              </a:rPr>
              <a:t>: asegura que sólo los individuos autorizados tengan acceso a los recursos.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94" name="Google Shape;94;p5"/>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95" name="Google Shape;95;p5"/>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96" name="Google Shape;96;p5"/>
          <p:cNvSpPr/>
          <p:nvPr/>
        </p:nvSpPr>
        <p:spPr>
          <a:xfrm>
            <a:off x="434321" y="2237568"/>
            <a:ext cx="11277324" cy="35086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400">
                <a:solidFill>
                  <a:schemeClr val="dk1"/>
                </a:solidFill>
                <a:latin typeface="Arial"/>
                <a:ea typeface="Arial"/>
                <a:cs typeface="Arial"/>
                <a:sym typeface="Arial"/>
              </a:rPr>
              <a:t>¿Qué es la seguridad de sitios web?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s-AR" sz="1800">
                <a:solidFill>
                  <a:schemeClr val="dk1"/>
                </a:solidFill>
                <a:latin typeface="Arial"/>
                <a:ea typeface="Arial"/>
                <a:cs typeface="Arial"/>
                <a:sym typeface="Arial"/>
              </a:rPr>
              <a:t>La Seguridad web requiere acciones de vigilancia sobre el diseño y uso de un sitio web.</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s-AR" sz="1800">
                <a:solidFill>
                  <a:schemeClr val="dk1"/>
                </a:solidFill>
                <a:latin typeface="Arial"/>
                <a:ea typeface="Arial"/>
                <a:cs typeface="Arial"/>
                <a:sym typeface="Arial"/>
              </a:rPr>
              <a:t>Por ejemplo, la no disponibilidad de sitios web debido a ataques de denegación de servicio. Otros presentan información modificada (y con frecuencia dañada) en sus páginas de inicio. Divulgación de contraseñas, direcciones de correo electrónico y detalles de tarjetas de crédito. Todo esto expone a los usuarios del sitio web a riesgos, incluso financieros.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s-AR" sz="1800">
                <a:solidFill>
                  <a:schemeClr val="dk1"/>
                </a:solidFill>
                <a:latin typeface="Arial"/>
                <a:ea typeface="Arial"/>
                <a:cs typeface="Arial"/>
                <a:sym typeface="Arial"/>
              </a:rPr>
              <a:t>El propósito de la seguridad web es prevenir ataques de esta (o de cualquier otra) clase. Más formalmente, la seguridad es la acción/práctica de proteger sitios web del acceso, uso, modificación, destrucción o interrupción, no autorizados.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02" name="Google Shape;102;p6"/>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03" name="Google Shape;103;p6"/>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pic>
        <p:nvPicPr>
          <p:cNvPr id="104" name="Google Shape;104;p6"/>
          <p:cNvPicPr preferRelativeResize="0"/>
          <p:nvPr/>
        </p:nvPicPr>
        <p:blipFill rotWithShape="1">
          <a:blip r:embed="rId4">
            <a:alphaModFix/>
          </a:blip>
          <a:srcRect b="0" l="0" r="0" t="0"/>
          <a:stretch/>
        </p:blipFill>
        <p:spPr>
          <a:xfrm>
            <a:off x="7103699" y="2055966"/>
            <a:ext cx="4735652" cy="4538333"/>
          </a:xfrm>
          <a:prstGeom prst="rect">
            <a:avLst/>
          </a:prstGeom>
          <a:noFill/>
          <a:ln>
            <a:noFill/>
          </a:ln>
        </p:spPr>
      </p:pic>
      <p:sp>
        <p:nvSpPr>
          <p:cNvPr id="105" name="Google Shape;105;p6"/>
          <p:cNvSpPr/>
          <p:nvPr/>
        </p:nvSpPr>
        <p:spPr>
          <a:xfrm>
            <a:off x="456923" y="2055966"/>
            <a:ext cx="613306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3200">
                <a:solidFill>
                  <a:schemeClr val="dk1"/>
                </a:solidFill>
                <a:latin typeface="Calibri"/>
                <a:ea typeface="Calibri"/>
                <a:cs typeface="Calibri"/>
                <a:sym typeface="Calibri"/>
              </a:rPr>
              <a:t>Un tipo de ataque: </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s-AR" sz="3200">
                <a:solidFill>
                  <a:schemeClr val="dk1"/>
                </a:solidFill>
                <a:latin typeface="Calibri"/>
                <a:ea typeface="Calibri"/>
                <a:cs typeface="Calibri"/>
                <a:sym typeface="Calibri"/>
              </a:rPr>
              <a:t>Falsificación de solicitud entre sitios</a:t>
            </a:r>
            <a:endParaRPr sz="3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11" name="Google Shape;111;p7"/>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12" name="Google Shape;112;p7"/>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13" name="Google Shape;113;p7"/>
          <p:cNvSpPr/>
          <p:nvPr/>
        </p:nvSpPr>
        <p:spPr>
          <a:xfrm>
            <a:off x="562027" y="2055966"/>
            <a:ext cx="11277324" cy="366408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AR" sz="3200">
                <a:solidFill>
                  <a:schemeClr val="dk1"/>
                </a:solidFill>
                <a:latin typeface="Arial"/>
                <a:ea typeface="Arial"/>
                <a:cs typeface="Arial"/>
                <a:sym typeface="Arial"/>
              </a:rPr>
              <a:t>Métodos de autenticación en API REST</a:t>
            </a:r>
            <a:endParaRPr/>
          </a:p>
          <a:p>
            <a:pPr indent="0" lvl="0" marL="0" marR="0" rtl="0" algn="l">
              <a:lnSpc>
                <a:spcPct val="115000"/>
              </a:lnSpc>
              <a:spcBef>
                <a:spcPts val="1800"/>
              </a:spcBef>
              <a:spcAft>
                <a:spcPts val="0"/>
              </a:spcAft>
              <a:buNone/>
            </a:pPr>
            <a:r>
              <a:rPr lang="es-AR" sz="1800">
                <a:solidFill>
                  <a:schemeClr val="dk1"/>
                </a:solidFill>
                <a:latin typeface="Calibri"/>
                <a:ea typeface="Calibri"/>
                <a:cs typeface="Calibri"/>
                <a:sym typeface="Calibri"/>
              </a:rPr>
              <a:t>Mencionaremos los principales métodos para aplicar a un proyecto la autenticación más conveniente.</a:t>
            </a:r>
            <a:endParaRPr sz="16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Los 4 métodos principales de autentificación API REST son:</a:t>
            </a:r>
            <a:endParaRPr sz="1600">
              <a:solidFill>
                <a:schemeClr val="dk1"/>
              </a:solidFill>
              <a:latin typeface="Arial"/>
              <a:ea typeface="Arial"/>
              <a:cs typeface="Arial"/>
              <a:sym typeface="Arial"/>
            </a:endParaRPr>
          </a:p>
          <a:p>
            <a:pPr indent="-342900" lvl="0" marL="342900" marR="0" rtl="0" algn="l">
              <a:lnSpc>
                <a:spcPct val="115000"/>
              </a:lnSpc>
              <a:spcBef>
                <a:spcPts val="240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Autentificación básica</a:t>
            </a:r>
            <a:endParaRPr sz="16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Autentificación basada en token</a:t>
            </a:r>
            <a:endParaRPr sz="1800">
              <a:solidFill>
                <a:schemeClr val="dk1"/>
              </a:solidFill>
              <a:latin typeface="Calibri"/>
              <a:ea typeface="Calibri"/>
              <a:cs typeface="Calibri"/>
              <a:sym typeface="Calibri"/>
            </a:endParaRPr>
          </a:p>
          <a:p>
            <a:pPr indent="-342900" lvl="0" marL="342900" marR="0" rtl="0" algn="l">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Autentificación basada en clave API</a:t>
            </a:r>
            <a:endParaRPr/>
          </a:p>
          <a:p>
            <a:pPr indent="-342900" lvl="0" marL="342900" marR="0" rtl="0" algn="l">
              <a:lnSpc>
                <a:spcPct val="115000"/>
              </a:lnSpc>
              <a:spcBef>
                <a:spcPts val="0"/>
              </a:spcBef>
              <a:spcAft>
                <a:spcPts val="0"/>
              </a:spcAft>
              <a:buClr>
                <a:schemeClr val="dk1"/>
              </a:buClr>
              <a:buSzPts val="1800"/>
              <a:buFont typeface="Arial"/>
              <a:buAutoNum type="arabicPeriod"/>
            </a:pPr>
            <a:r>
              <a:rPr lang="es-AR" sz="1800">
                <a:solidFill>
                  <a:schemeClr val="dk1"/>
                </a:solidFill>
                <a:latin typeface="Calibri"/>
                <a:ea typeface="Calibri"/>
                <a:cs typeface="Calibri"/>
                <a:sym typeface="Calibri"/>
              </a:rPr>
              <a:t>OAuth 2.0 (Autorización abierta)</a:t>
            </a:r>
            <a:endParaRPr sz="1800">
              <a:solidFill>
                <a:schemeClr val="dk1"/>
              </a:solidFill>
              <a:latin typeface="Calibri"/>
              <a:ea typeface="Calibri"/>
              <a:cs typeface="Calibri"/>
              <a:sym typeface="Calibri"/>
            </a:endParaRPr>
          </a:p>
          <a:p>
            <a:pPr indent="-241300" lvl="0" marL="342900" marR="0" rtl="0" algn="l">
              <a:lnSpc>
                <a:spcPct val="115000"/>
              </a:lnSpc>
              <a:spcBef>
                <a:spcPts val="0"/>
              </a:spcBef>
              <a:spcAft>
                <a:spcPts val="0"/>
              </a:spcAft>
              <a:buClr>
                <a:schemeClr val="dk1"/>
              </a:buClr>
              <a:buSzPts val="1600"/>
              <a:buFont typeface="Arial"/>
              <a:buNone/>
            </a:pPr>
            <a:r>
              <a:t/>
            </a:r>
            <a:endParaRPr sz="1600" u="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19" name="Google Shape;119;p8"/>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20" name="Google Shape;120;p8"/>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21" name="Google Shape;121;p8"/>
          <p:cNvSpPr/>
          <p:nvPr/>
        </p:nvSpPr>
        <p:spPr>
          <a:xfrm>
            <a:off x="562027" y="3322115"/>
            <a:ext cx="11277324" cy="228985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s-AR" sz="1800">
                <a:solidFill>
                  <a:schemeClr val="dk1"/>
                </a:solidFill>
                <a:latin typeface="Calibri"/>
                <a:ea typeface="Calibri"/>
                <a:cs typeface="Calibri"/>
                <a:sym typeface="Calibri"/>
              </a:rPr>
              <a:t>Antes de entrar en detalle con los métodos, hablemos del flujo de la información.</a:t>
            </a:r>
            <a:endParaRPr sz="1600">
              <a:solidFill>
                <a:schemeClr val="dk1"/>
              </a:solidFill>
              <a:latin typeface="Arial"/>
              <a:ea typeface="Arial"/>
              <a:cs typeface="Arial"/>
              <a:sym typeface="Arial"/>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En una API REST, enviar las credenciales una vez para iniciar sesión no es suficiente, </a:t>
            </a:r>
            <a:r>
              <a:rPr b="1" lang="es-AR" sz="1800">
                <a:solidFill>
                  <a:schemeClr val="dk1"/>
                </a:solidFill>
                <a:latin typeface="Calibri"/>
                <a:ea typeface="Calibri"/>
                <a:cs typeface="Calibri"/>
                <a:sym typeface="Calibri"/>
              </a:rPr>
              <a:t>las API REST son asíncronas</a:t>
            </a:r>
            <a:r>
              <a:rPr lang="es-A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Al ser asíncrona, la API REST </a:t>
            </a:r>
            <a:r>
              <a:rPr b="1" lang="es-AR" sz="1800">
                <a:solidFill>
                  <a:schemeClr val="dk1"/>
                </a:solidFill>
                <a:latin typeface="Calibri"/>
                <a:ea typeface="Calibri"/>
                <a:cs typeface="Calibri"/>
                <a:sym typeface="Calibri"/>
              </a:rPr>
              <a:t>no puede recordar las credenciales ya que no existe ninguna sesión activa HTTP</a:t>
            </a:r>
            <a:r>
              <a:rPr lang="es-A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¡Así que tienes que indicar quién eres cada vez que hagas una petición!</a:t>
            </a:r>
            <a:endParaRPr sz="1600">
              <a:solidFill>
                <a:schemeClr val="dk1"/>
              </a:solidFill>
              <a:latin typeface="Arial"/>
              <a:ea typeface="Arial"/>
              <a:cs typeface="Arial"/>
              <a:sym typeface="Arial"/>
            </a:endParaRPr>
          </a:p>
        </p:txBody>
      </p:sp>
      <p:sp>
        <p:nvSpPr>
          <p:cNvPr id="122" name="Google Shape;122;p8"/>
          <p:cNvSpPr/>
          <p:nvPr/>
        </p:nvSpPr>
        <p:spPr>
          <a:xfrm>
            <a:off x="562027" y="2014869"/>
            <a:ext cx="7810151" cy="61048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AR" sz="3200">
                <a:solidFill>
                  <a:schemeClr val="dk1"/>
                </a:solidFill>
                <a:latin typeface="Arial"/>
                <a:ea typeface="Arial"/>
                <a:cs typeface="Arial"/>
                <a:sym typeface="Arial"/>
              </a:rPr>
              <a:t>Métodos de autenticación en API REST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p:nvPr/>
        </p:nvSpPr>
        <p:spPr>
          <a:xfrm>
            <a:off x="0" y="-21558"/>
            <a:ext cx="12192000" cy="1770845"/>
          </a:xfrm>
          <a:prstGeom prst="rect">
            <a:avLst/>
          </a:prstGeom>
          <a:solidFill>
            <a:srgbClr val="00B0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28" name="Google Shape;128;p9"/>
          <p:cNvSpPr/>
          <p:nvPr/>
        </p:nvSpPr>
        <p:spPr>
          <a:xfrm>
            <a:off x="562027" y="151413"/>
            <a:ext cx="11021913" cy="120030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s-AR" sz="2800">
                <a:solidFill>
                  <a:srgbClr val="FFFFFF"/>
                </a:solidFill>
                <a:latin typeface="Encode Sans"/>
                <a:ea typeface="Encode Sans"/>
                <a:cs typeface="Encode Sans"/>
                <a:sym typeface="Encode Sans"/>
              </a:rPr>
              <a:t>Argentina Programa</a:t>
            </a:r>
            <a:endParaRPr/>
          </a:p>
          <a:p>
            <a:pPr indent="0" lvl="0" marL="0" marR="0" rtl="0" algn="l">
              <a:spcBef>
                <a:spcPts val="0"/>
              </a:spcBef>
              <a:spcAft>
                <a:spcPts val="0"/>
              </a:spcAft>
              <a:buNone/>
            </a:pPr>
            <a:r>
              <a:rPr b="1" lang="es-AR" sz="4000">
                <a:solidFill>
                  <a:srgbClr val="FDE23D"/>
                </a:solidFill>
                <a:latin typeface="Encode Sans"/>
                <a:ea typeface="Encode Sans"/>
                <a:cs typeface="Encode Sans"/>
                <a:sym typeface="Encode Sans"/>
              </a:rPr>
              <a:t>Módulo 9: Conceptos Básicos de Ciberseguridad</a:t>
            </a:r>
            <a:endParaRPr b="1" sz="4000">
              <a:solidFill>
                <a:srgbClr val="FDE23D"/>
              </a:solidFill>
              <a:latin typeface="Encode Sans"/>
              <a:ea typeface="Encode Sans"/>
              <a:cs typeface="Encode Sans"/>
              <a:sym typeface="Encode Sans"/>
            </a:endParaRPr>
          </a:p>
        </p:txBody>
      </p:sp>
      <p:pic>
        <p:nvPicPr>
          <p:cNvPr id="129" name="Google Shape;129;p9"/>
          <p:cNvPicPr preferRelativeResize="0"/>
          <p:nvPr/>
        </p:nvPicPr>
        <p:blipFill rotWithShape="1">
          <a:blip r:embed="rId3">
            <a:alphaModFix/>
          </a:blip>
          <a:srcRect b="0" l="0" r="0" t="0"/>
          <a:stretch/>
        </p:blipFill>
        <p:spPr>
          <a:xfrm>
            <a:off x="10496169" y="285121"/>
            <a:ext cx="1343182" cy="438150"/>
          </a:xfrm>
          <a:prstGeom prst="rect">
            <a:avLst/>
          </a:prstGeom>
          <a:noFill/>
          <a:ln>
            <a:noFill/>
          </a:ln>
        </p:spPr>
      </p:pic>
      <p:sp>
        <p:nvSpPr>
          <p:cNvPr id="130" name="Google Shape;130;p9"/>
          <p:cNvSpPr/>
          <p:nvPr/>
        </p:nvSpPr>
        <p:spPr>
          <a:xfrm>
            <a:off x="562027" y="2054712"/>
            <a:ext cx="11277324" cy="33101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15000"/>
              </a:lnSpc>
              <a:spcBef>
                <a:spcPts val="0"/>
              </a:spcBef>
              <a:spcAft>
                <a:spcPts val="0"/>
              </a:spcAft>
              <a:buClr>
                <a:schemeClr val="dk1"/>
              </a:buClr>
              <a:buSzPts val="3200"/>
              <a:buFont typeface="Arial"/>
              <a:buAutoNum type="arabicPeriod"/>
            </a:pPr>
            <a:r>
              <a:rPr b="1" lang="es-AR" sz="3200">
                <a:solidFill>
                  <a:schemeClr val="dk1"/>
                </a:solidFill>
                <a:latin typeface="Arial"/>
                <a:ea typeface="Arial"/>
                <a:cs typeface="Arial"/>
                <a:sym typeface="Arial"/>
              </a:rPr>
              <a:t>Autentificación básica</a:t>
            </a:r>
            <a:endParaRPr/>
          </a:p>
          <a:p>
            <a:pPr indent="0" lvl="0" marL="0" marR="0" rtl="0" algn="l">
              <a:lnSpc>
                <a:spcPct val="115000"/>
              </a:lnSpc>
              <a:spcBef>
                <a:spcPts val="1800"/>
              </a:spcBef>
              <a:spcAft>
                <a:spcPts val="0"/>
              </a:spcAft>
              <a:buNone/>
            </a:pPr>
            <a:r>
              <a:rPr lang="es-AR" sz="1800">
                <a:solidFill>
                  <a:schemeClr val="dk1"/>
                </a:solidFill>
                <a:latin typeface="Calibri"/>
                <a:ea typeface="Calibri"/>
                <a:cs typeface="Calibri"/>
                <a:sym typeface="Calibri"/>
              </a:rPr>
              <a:t>Esta es la forma más sencilla de asegurar tu API. Se basa principalmente en un nombre de usuario y una contraseña para identificarte.</a:t>
            </a:r>
            <a:endParaRPr sz="1800">
              <a:solidFill>
                <a:schemeClr val="dk1"/>
              </a:solidFill>
              <a:latin typeface="Calibri"/>
              <a:ea typeface="Calibri"/>
              <a:cs typeface="Calibri"/>
              <a:sym typeface="Calibri"/>
            </a:endParaRPr>
          </a:p>
          <a:p>
            <a:pPr indent="0" lvl="0" marL="0" marR="0" rtl="0" algn="l">
              <a:lnSpc>
                <a:spcPct val="115000"/>
              </a:lnSpc>
              <a:spcBef>
                <a:spcPts val="2400"/>
              </a:spcBef>
              <a:spcAft>
                <a:spcPts val="0"/>
              </a:spcAft>
              <a:buNone/>
            </a:pPr>
            <a:r>
              <a:rPr lang="es-AR" sz="1800">
                <a:solidFill>
                  <a:schemeClr val="dk1"/>
                </a:solidFill>
                <a:latin typeface="Calibri"/>
                <a:ea typeface="Calibri"/>
                <a:cs typeface="Calibri"/>
                <a:sym typeface="Calibri"/>
              </a:rPr>
              <a:t>Para comunicar estas credenciales desde el cliente hasta el servidor, se debe realizar mediante el</a:t>
            </a:r>
            <a:r>
              <a:rPr lang="es-AR" sz="1800" u="sng">
                <a:solidFill>
                  <a:srgbClr val="0000FF"/>
                </a:solidFill>
                <a:latin typeface="Calibri"/>
                <a:ea typeface="Calibri"/>
                <a:cs typeface="Calibri"/>
                <a:sym typeface="Calibri"/>
                <a:hlinkClick r:id="rId4">
                  <a:extLst>
                    <a:ext uri="{A12FA001-AC4F-418D-AE19-62706E023703}">
                      <ahyp:hlinkClr val="tx"/>
                    </a:ext>
                  </a:extLst>
                </a:hlinkClick>
              </a:rPr>
              <a:t> </a:t>
            </a:r>
            <a:r>
              <a:rPr lang="es-AR" sz="1800" u="sng">
                <a:solidFill>
                  <a:srgbClr val="1155CC"/>
                </a:solidFill>
                <a:latin typeface="Calibri"/>
                <a:ea typeface="Calibri"/>
                <a:cs typeface="Calibri"/>
                <a:sym typeface="Calibri"/>
                <a:hlinkClick r:id="rId5">
                  <a:extLst>
                    <a:ext uri="{A12FA001-AC4F-418D-AE19-62706E023703}">
                      <ahyp:hlinkClr val="tx"/>
                    </a:ext>
                  </a:extLst>
                </a:hlinkClick>
              </a:rPr>
              <a:t>encabezado HTTP Autorización (Authorization)</a:t>
            </a:r>
            <a:r>
              <a:rPr lang="es-AR" sz="1800">
                <a:solidFill>
                  <a:schemeClr val="dk1"/>
                </a:solidFill>
                <a:latin typeface="Calibri"/>
                <a:ea typeface="Calibri"/>
                <a:cs typeface="Calibri"/>
                <a:sym typeface="Calibri"/>
              </a:rPr>
              <a:t>, según la</a:t>
            </a:r>
            <a:r>
              <a:rPr lang="es-AR" sz="1800" u="sng">
                <a:solidFill>
                  <a:srgbClr val="0000FF"/>
                </a:solidFill>
                <a:latin typeface="Calibri"/>
                <a:ea typeface="Calibri"/>
                <a:cs typeface="Calibri"/>
                <a:sym typeface="Calibri"/>
                <a:hlinkClick r:id="rId6">
                  <a:extLst>
                    <a:ext uri="{A12FA001-AC4F-418D-AE19-62706E023703}">
                      <ahyp:hlinkClr val="tx"/>
                    </a:ext>
                  </a:extLst>
                </a:hlinkClick>
              </a:rPr>
              <a:t> </a:t>
            </a:r>
            <a:r>
              <a:rPr lang="es-AR" sz="1800" u="sng">
                <a:solidFill>
                  <a:srgbClr val="1155CC"/>
                </a:solidFill>
                <a:latin typeface="Calibri"/>
                <a:ea typeface="Calibri"/>
                <a:cs typeface="Calibri"/>
                <a:sym typeface="Calibri"/>
                <a:hlinkClick r:id="rId7">
                  <a:extLst>
                    <a:ext uri="{A12FA001-AC4F-418D-AE19-62706E023703}">
                      <ahyp:hlinkClr val="tx"/>
                    </a:ext>
                  </a:extLst>
                </a:hlinkClick>
              </a:rPr>
              <a:t>especificación del protocolo HTTP</a:t>
            </a:r>
            <a:r>
              <a:rPr lang="es-AR"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rPr lang="es-AR" sz="1800">
                <a:solidFill>
                  <a:schemeClr val="dk1"/>
                </a:solidFill>
                <a:latin typeface="Calibri"/>
                <a:ea typeface="Calibri"/>
                <a:cs typeface="Calibri"/>
                <a:sym typeface="Calibri"/>
              </a:rPr>
              <a:t>Este método de autenticación está algo anticuado y puede ser un problema de seguridad en tu API REST.</a:t>
            </a:r>
            <a:endParaRPr sz="18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None/>
            </a:pPr>
            <a:r>
              <a:rPr lang="es-AR" sz="1200">
                <a:solidFill>
                  <a:schemeClr val="dk1"/>
                </a:solidFill>
                <a:latin typeface="Calibri"/>
                <a:ea typeface="Calibri"/>
                <a:cs typeface="Calibri"/>
                <a:sym typeface="Calibri"/>
              </a:rPr>
              <a:t>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2021-07-26T23:29:19Z</dcterms:created>
  <dc:creator>Estrella Noemí Pujol</dc:creator>
</cp:coreProperties>
</file>