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6" r:id="rId2"/>
    <p:sldId id="311" r:id="rId3"/>
    <p:sldId id="304" r:id="rId4"/>
    <p:sldId id="330" r:id="rId5"/>
    <p:sldId id="278" r:id="rId6"/>
    <p:sldId id="328" r:id="rId7"/>
    <p:sldId id="312" r:id="rId8"/>
    <p:sldId id="329" r:id="rId9"/>
    <p:sldId id="331" r:id="rId10"/>
    <p:sldId id="332" r:id="rId11"/>
    <p:sldId id="333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2" r:id="rId21"/>
    <p:sldId id="325" r:id="rId22"/>
    <p:sldId id="327" r:id="rId23"/>
    <p:sldId id="321" r:id="rId24"/>
    <p:sldId id="30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6/3/2022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0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5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7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9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4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1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48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5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41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3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98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62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6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74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4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51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11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1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3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51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51F14-2F7E-48F0-BA71-38C6736C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F1D75-7FF3-494A-AB06-C3CD158D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AAC41-9535-4B26-94B9-9DC44DCA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a-ES" alt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78557-6B82-47B8-AB2F-2F1FF5C3E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3FA161-4F58-4FB1-BF42-D75A27E039A6}" type="slidenum">
              <a:rPr lang="ca-ES" altLang="es-AR"/>
              <a:pPr/>
              <a:t>‹Nº›</a:t>
            </a:fld>
            <a:endParaRPr lang="ca-ES" altLang="es-AR"/>
          </a:p>
        </p:txBody>
      </p:sp>
    </p:spTree>
    <p:extLst>
      <p:ext uri="{BB962C8B-B14F-4D97-AF65-F5344CB8AC3E}">
        <p14:creationId xmlns:p14="http://schemas.microsoft.com/office/powerpoint/2010/main" val="3913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58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6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PowerPoint_Presentation.pptx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hyperlink" Target="http://images.google.com/imgres?imgurl=www.portugal24x7.com/images/servidor.gif&amp;imgrefurl=http://www.portugal24x7.com/&amp;h=170&amp;w=164&amp;prev=/images%3Fq%3Dservidor%26start%3D20%26svnum%3D10%26hl%3Des%26lr%3D%26ie%3DUTF-8%26sa%3D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8B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"/>
          <p:cNvCxnSpPr/>
          <p:nvPr/>
        </p:nvCxnSpPr>
        <p:spPr>
          <a:xfrm rot="10800000">
            <a:off x="812947" y="3971151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770800" y="4060733"/>
            <a:ext cx="10650400" cy="1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1867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867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0431DE-592F-4B60-ADC0-078178FA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2999"/>
            <a:ext cx="12192000" cy="7240999"/>
          </a:xfrm>
          <a:prstGeom prst="rect">
            <a:avLst/>
          </a:prstGeom>
        </p:spPr>
      </p:pic>
      <p:pic>
        <p:nvPicPr>
          <p:cNvPr id="14" name="Google Shape;86;p1">
            <a:extLst>
              <a:ext uri="{FF2B5EF4-FFF2-40B4-BE49-F238E27FC236}">
                <a16:creationId xmlns:a16="http://schemas.microsoft.com/office/drawing/2014/main" id="{D1C42E67-3D80-42A0-B821-78FA879DAF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6755" y="4911752"/>
            <a:ext cx="1900933" cy="6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922;g9aee52a20c_0_2718">
            <a:extLst>
              <a:ext uri="{FF2B5EF4-FFF2-40B4-BE49-F238E27FC236}">
                <a16:creationId xmlns:a16="http://schemas.microsoft.com/office/drawing/2014/main" id="{F0B26422-4461-4603-B7B2-574ED681D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0629"/>
          <a:stretch/>
        </p:blipFill>
        <p:spPr>
          <a:xfrm>
            <a:off x="6915518" y="4729489"/>
            <a:ext cx="1395837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322FC01E-3709-4CAF-AC1C-9E8AB2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027" y="1749288"/>
            <a:ext cx="8229600" cy="924822"/>
          </a:xfrm>
        </p:spPr>
        <p:txBody>
          <a:bodyPr/>
          <a:lstStyle/>
          <a:p>
            <a:r>
              <a:rPr lang="es-ES" altLang="es-AR" b="1" dirty="0">
                <a:latin typeface="Calibri" panose="020F0502020204030204" pitchFamily="34" charset="0"/>
                <a:cs typeface="Calibri" panose="020F0502020204030204" pitchFamily="34" charset="0"/>
              </a:rPr>
              <a:t>Arquitectura del paquete </a:t>
            </a:r>
            <a:r>
              <a:rPr lang="es-ES" altLang="es-AR" b="1" dirty="0" err="1"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endParaRPr lang="es-ES" altLang="es-A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7408327-8CE8-4019-BA49-3B9DB7660266}"/>
              </a:ext>
            </a:extLst>
          </p:cNvPr>
          <p:cNvSpPr txBox="1">
            <a:spLocks noChangeArrowheads="1"/>
          </p:cNvSpPr>
          <p:nvPr/>
        </p:nvSpPr>
        <p:spPr>
          <a:xfrm>
            <a:off x="446269" y="2370338"/>
            <a:ext cx="10721491" cy="530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Cuando un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acepta una petición de un cliente, se reciben dos objetos: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objeto de tipo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ServletRequest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que contiene los datos de la petición del usuario (toda la información entrante). Con esto se accede a los parámetros pasados por el cliente, el protocolo empleado, etc. Se puede obtener también un objeto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ServletInputStream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para obtener datos del cliente que realiza la petición. La subclase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HttpServletRequest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procesa peticiones de tipo HTTP.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objeto de tipo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ServletResponse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que contiene (o contendrá) la respuesta del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ante la petición (toda la información saliente). Se puede obtener un objeto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ServletOutputStream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 un </a:t>
            </a:r>
            <a:r>
              <a:rPr lang="es-ES" sz="1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para poder escribir la respuesta. La clase </a:t>
            </a:r>
            <a:r>
              <a:rPr lang="es-ES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HttpServletResponse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se emplea para respuestas a peticiones HTTP.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322FC01E-3709-4CAF-AC1C-9E8AB2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027" y="1749288"/>
            <a:ext cx="8229600" cy="924822"/>
          </a:xfrm>
        </p:spPr>
        <p:txBody>
          <a:bodyPr/>
          <a:lstStyle/>
          <a:p>
            <a:r>
              <a:rPr lang="es-ES" altLang="es-AR" b="1" dirty="0">
                <a:latin typeface="Calibri" panose="020F0502020204030204" pitchFamily="34" charset="0"/>
                <a:cs typeface="Calibri" panose="020F0502020204030204" pitchFamily="34" charset="0"/>
              </a:rPr>
              <a:t>Ciclo de vida de un </a:t>
            </a:r>
            <a:r>
              <a:rPr lang="es-ES" altLang="es-AR" b="1" dirty="0" err="1"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endParaRPr lang="es-ES" altLang="es-A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7408327-8CE8-4019-BA49-3B9DB7660266}"/>
              </a:ext>
            </a:extLst>
          </p:cNvPr>
          <p:cNvSpPr txBox="1">
            <a:spLocks noChangeArrowheads="1"/>
          </p:cNvSpPr>
          <p:nvPr/>
        </p:nvSpPr>
        <p:spPr>
          <a:xfrm>
            <a:off x="446269" y="2370338"/>
            <a:ext cx="10721491" cy="530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Todos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tienen el mismo ciclo de vida: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servidor carga e inicializa el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endParaRPr lang="es-E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procesa cero o más peticiones de clientes (por cada petición se lanza un hilo)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servidor destruye el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(en un momento dado o cuando se apaga) 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2179B3-B08C-4CAF-A60D-CD58DE0F171E}"/>
              </a:ext>
            </a:extLst>
          </p:cNvPr>
          <p:cNvSpPr txBox="1"/>
          <p:nvPr/>
        </p:nvSpPr>
        <p:spPr>
          <a:xfrm>
            <a:off x="619187" y="3123980"/>
            <a:ext cx="1095362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altLang="es-AR" sz="2800" dirty="0"/>
              <a:t>Son páginas HTML a las que se le inserta código que produce </a:t>
            </a:r>
            <a:r>
              <a:rPr lang="es-ES_tradnl" altLang="es-AR" sz="2800" dirty="0" err="1"/>
              <a:t>servlets</a:t>
            </a:r>
            <a:endParaRPr lang="es-ES_tradnl" altLang="es-A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altLang="es-AR" sz="2800" dirty="0"/>
              <a:t>Se usan cuando la parte estática de la página que se debe generar es relativamente importante (la parte que no cambia)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altLang="es-AR" sz="2800" dirty="0"/>
              <a:t>Al cargarse una página JSP esta se compila, se genera el </a:t>
            </a:r>
            <a:r>
              <a:rPr lang="es-ES_tradnl" altLang="es-AR" sz="2800" dirty="0" err="1"/>
              <a:t>servlet</a:t>
            </a:r>
            <a:r>
              <a:rPr lang="es-ES_tradnl" altLang="es-AR" sz="2800" dirty="0"/>
              <a:t> y se ejecuta</a:t>
            </a:r>
          </a:p>
          <a:p>
            <a:r>
              <a:rPr lang="es-ES_tradnl" altLang="es-AR" sz="2800" dirty="0"/>
              <a:t>Por esto, la primera invocación a una JSP demora más que las siguientes </a:t>
            </a:r>
          </a:p>
          <a:p>
            <a:endParaRPr lang="es-ES_tradnl" altLang="es-AR" dirty="0"/>
          </a:p>
          <a:p>
            <a:endParaRPr lang="es-ES_tradnl" altLang="es-AR" dirty="0"/>
          </a:p>
          <a:p>
            <a:endParaRPr lang="es-ES_tradnl" altLang="es-AR" dirty="0"/>
          </a:p>
          <a:p>
            <a:endParaRPr lang="es-ES_tradnl" altLang="es-AR" dirty="0"/>
          </a:p>
          <a:p>
            <a:endParaRPr lang="es-ES_tradnl" alt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15A579-BC1C-4B21-AFBB-C55151BD1EF1}"/>
              </a:ext>
            </a:extLst>
          </p:cNvPr>
          <p:cNvSpPr txBox="1"/>
          <p:nvPr/>
        </p:nvSpPr>
        <p:spPr>
          <a:xfrm>
            <a:off x="619187" y="1922258"/>
            <a:ext cx="290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/>
              <a:t>JSP:</a:t>
            </a:r>
          </a:p>
        </p:txBody>
      </p:sp>
    </p:spTree>
    <p:extLst>
      <p:ext uri="{BB962C8B-B14F-4D97-AF65-F5344CB8AC3E}">
        <p14:creationId xmlns:p14="http://schemas.microsoft.com/office/powerpoint/2010/main" val="350429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5442DA7-92AA-4201-AD54-0EF001F8BD7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7492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s-AR" kern="0" dirty="0"/>
              <a:t>Contenido de una JSP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1A7D56-9109-4C17-A180-1696B4A4F448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2591787"/>
            <a:ext cx="1107341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s-AR" sz="2400" kern="0" dirty="0"/>
              <a:t>Una JSP, aparte de código HTML puede contener 3 tipos de constructos :</a:t>
            </a:r>
          </a:p>
          <a:p>
            <a:pPr lvl="1"/>
            <a:r>
              <a:rPr lang="es-ES_tradnl" altLang="es-AR" sz="2400" kern="0" dirty="0"/>
              <a:t>Elementos de scripting: son los elementos que definen el comportamiento dinámico del </a:t>
            </a:r>
            <a:r>
              <a:rPr lang="es-ES_tradnl" altLang="es-AR" sz="2400" kern="0" dirty="0" err="1"/>
              <a:t>servlet</a:t>
            </a:r>
            <a:r>
              <a:rPr lang="es-ES_tradnl" altLang="es-AR" sz="2400" kern="0" dirty="0"/>
              <a:t>, es decir su código</a:t>
            </a:r>
          </a:p>
          <a:p>
            <a:pPr lvl="1"/>
            <a:r>
              <a:rPr lang="es-ES_tradnl" altLang="es-AR" sz="2400" kern="0" dirty="0"/>
              <a:t>directivas: afectan la </a:t>
            </a:r>
            <a:r>
              <a:rPr lang="es-ES_tradnl" altLang="es-AR" sz="2400" kern="0" dirty="0" err="1"/>
              <a:t>estructira</a:t>
            </a:r>
            <a:r>
              <a:rPr lang="es-ES_tradnl" altLang="es-AR" sz="2400" kern="0" dirty="0"/>
              <a:t> general del </a:t>
            </a:r>
            <a:r>
              <a:rPr lang="es-ES_tradnl" altLang="es-AR" sz="2400" kern="0" dirty="0" err="1"/>
              <a:t>servlet</a:t>
            </a:r>
            <a:r>
              <a:rPr lang="es-ES_tradnl" altLang="es-AR" sz="2400" kern="0" dirty="0"/>
              <a:t> que resulta de la JSP</a:t>
            </a:r>
          </a:p>
          <a:p>
            <a:pPr lvl="1"/>
            <a:r>
              <a:rPr lang="es-ES_tradnl" altLang="es-AR" sz="2400" kern="0" dirty="0"/>
              <a:t>acciones: permiten redirigir el </a:t>
            </a:r>
            <a:r>
              <a:rPr lang="es-ES_tradnl" altLang="es-AR" sz="2400" kern="0" dirty="0" err="1"/>
              <a:t>request</a:t>
            </a:r>
            <a:r>
              <a:rPr lang="es-ES_tradnl" altLang="es-AR" sz="2400" kern="0" dirty="0"/>
              <a:t> a otra instancia JSP, </a:t>
            </a:r>
            <a:r>
              <a:rPr lang="es-ES_tradnl" altLang="es-AR" sz="2400" kern="0" dirty="0" err="1"/>
              <a:t>servlet</a:t>
            </a:r>
            <a:r>
              <a:rPr lang="es-ES_tradnl" altLang="es-AR" sz="2400" kern="0" dirty="0"/>
              <a:t> o página HTML</a:t>
            </a:r>
          </a:p>
          <a:p>
            <a:pPr lvl="1"/>
            <a:endParaRPr lang="es-ES_tradnl" altLang="es-AR" kern="0" dirty="0"/>
          </a:p>
        </p:txBody>
      </p:sp>
    </p:spTree>
    <p:extLst>
      <p:ext uri="{BB962C8B-B14F-4D97-AF65-F5344CB8AC3E}">
        <p14:creationId xmlns:p14="http://schemas.microsoft.com/office/powerpoint/2010/main" val="2413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21CBA34-295A-4FF4-BA4D-9FAEFDF57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022" y="1686757"/>
            <a:ext cx="10494494" cy="1143000"/>
          </a:xfrm>
        </p:spPr>
        <p:txBody>
          <a:bodyPr/>
          <a:lstStyle/>
          <a:p>
            <a:r>
              <a:rPr lang="es-ES_tradnl" altLang="es-AR" dirty="0"/>
              <a:t>Elementos de scripting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222D8D-3EC5-4102-88A3-062F4D816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422" y="2677357"/>
            <a:ext cx="11214704" cy="4114800"/>
          </a:xfrm>
        </p:spPr>
        <p:txBody>
          <a:bodyPr/>
          <a:lstStyle/>
          <a:p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s-ES_tradnl" altLang="es-AR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Expresiones 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de la forma &lt;%= expresión %&gt;, son evaluadas e insertadas en el output del 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endParaRPr lang="es-ES_tradnl" alt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s-ES_tradnl" altLang="es-AR" sz="2400" i="1" dirty="0">
                <a:latin typeface="Calibri" panose="020F0502020204030204" pitchFamily="34" charset="0"/>
                <a:cs typeface="Calibri" panose="020F0502020204030204" pitchFamily="34" charset="0"/>
              </a:rPr>
              <a:t>Scriptlets 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de la forma &lt;% 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%&gt;, que son insertadas en el método _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jspService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el cual es el método llamado  cuando se contacta a la página 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jsp</a:t>
            </a:r>
            <a:endParaRPr lang="es-ES_tradnl" alt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s-ES_tradnl" altLang="es-AR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Declaraciones 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de la forma &lt;%! 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%&gt;, que son insertadas en el cuerpo de la clase del </a:t>
            </a:r>
            <a:r>
              <a:rPr lang="es-ES_tradnl" alt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r>
              <a:rPr lang="es-ES_tradnl" alt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, fuera de todo método, definiendo así variables de instancia</a:t>
            </a:r>
          </a:p>
        </p:txBody>
      </p:sp>
    </p:spTree>
    <p:extLst>
      <p:ext uri="{BB962C8B-B14F-4D97-AF65-F5344CB8AC3E}">
        <p14:creationId xmlns:p14="http://schemas.microsoft.com/office/powerpoint/2010/main" val="121647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1727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76F543D-12AF-46E6-8517-C489A996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45346" y="149873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A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Variables predefinidas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5D1818-EE59-4F92-B997-9B674C071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07" y="2641734"/>
            <a:ext cx="1091805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 simplificar las expresiones, existen variables predefinidas que se pueden usar. Las más importantes son: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A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request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el </a:t>
            </a:r>
            <a:r>
              <a:rPr kumimoji="0" lang="es-ES_tradnl" altLang="es-A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-Bold;NewCa"/>
                <a:ea typeface="+mn-ea"/>
                <a:cs typeface="+mn-cs"/>
              </a:rPr>
              <a:t>HttpServletRequest</a:t>
            </a:r>
            <a:endParaRPr kumimoji="0" lang="es-ES_tradnl" altLang="es-A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Caledonia;Courier-Bold;NewC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_tradnl" altLang="es-A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response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el </a:t>
            </a:r>
            <a:r>
              <a:rPr kumimoji="0" lang="es-ES_tradnl" altLang="es-A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-Bold;NewCa"/>
                <a:ea typeface="+mn-ea"/>
                <a:cs typeface="+mn-cs"/>
              </a:rPr>
              <a:t>HttpServletResponse</a:t>
            </a:r>
            <a:endParaRPr kumimoji="0" lang="es-ES_tradnl" altLang="es-A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_tradnl" altLang="es-A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session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el </a:t>
            </a:r>
            <a:r>
              <a:rPr kumimoji="0" lang="es-ES_tradnl" altLang="es-A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-Bold;NewCaledonia;Couri"/>
                <a:ea typeface="+mn-ea"/>
                <a:cs typeface="+mn-cs"/>
              </a:rPr>
              <a:t>HttpSession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-Bold;NewCaledonia;Couri"/>
                <a:ea typeface="+mn-ea"/>
                <a:cs typeface="+mn-cs"/>
              </a:rPr>
              <a:t> 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asociada al </a:t>
            </a:r>
            <a:r>
              <a:rPr kumimoji="0" lang="es-ES_tradnl" altLang="es-A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request</a:t>
            </a:r>
            <a:endParaRPr kumimoji="0" lang="es-ES_tradnl" altLang="es-A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_tradnl" altLang="es-A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out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el </a:t>
            </a:r>
            <a:r>
              <a:rPr kumimoji="0" lang="es-ES_tradnl" altLang="es-A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-Bold;NewCaledonia;Couri"/>
                <a:ea typeface="+mn-ea"/>
                <a:cs typeface="+mn-cs"/>
              </a:rPr>
              <a:t>PrintWriter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-Bold;NewCaledonia;Couri"/>
                <a:ea typeface="+mn-ea"/>
                <a:cs typeface="+mn-cs"/>
              </a:rPr>
              <a:t> </a:t>
            </a:r>
            <a:r>
              <a:rPr kumimoji="0" lang="es-ES_tradnl" alt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usado para mandar output al cliente</a:t>
            </a:r>
          </a:p>
        </p:txBody>
      </p:sp>
    </p:spTree>
    <p:extLst>
      <p:ext uri="{BB962C8B-B14F-4D97-AF65-F5344CB8AC3E}">
        <p14:creationId xmlns:p14="http://schemas.microsoft.com/office/powerpoint/2010/main" val="169243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C84E65A-B0EC-41EA-8E56-37583D83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1639" y="1615736"/>
            <a:ext cx="7772400" cy="65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AR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Un Ejemplo 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(Ejemplo1.jsp)</a:t>
            </a:r>
            <a:endParaRPr kumimoji="0" lang="es-ES_tradnl" altLang="es-AR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49207F8-652B-4E54-BAB1-CA17BE38F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26" y="2275226"/>
            <a:ext cx="961178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&lt;TITLE&gt;JSP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Expressions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&lt;/TITLE&gt;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&lt;H2&gt;JSP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Expressions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&lt;/H2&gt;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&lt;UL&gt;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time: 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&lt;%= new </a:t>
            </a:r>
            <a:r>
              <a:rPr lang="es-ES_tradnl" altLang="es-AR" sz="2000" b="1" dirty="0" err="1">
                <a:solidFill>
                  <a:srgbClr val="000000"/>
                </a:solidFill>
                <a:latin typeface="Courier;Courier-Bold"/>
              </a:rPr>
              <a:t>java.util.Date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()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Your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hostname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&lt;%= </a:t>
            </a:r>
            <a:r>
              <a:rPr lang="es-ES_tradnl" altLang="es-AR" sz="2000" b="1" dirty="0" err="1">
                <a:solidFill>
                  <a:srgbClr val="000000"/>
                </a:solidFill>
                <a:latin typeface="Courier;Courier-Bold"/>
              </a:rPr>
              <a:t>request.getRemoteHost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()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Your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session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ID: 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&lt;%= </a:t>
            </a:r>
            <a:r>
              <a:rPr lang="es-ES_tradnl" altLang="es-AR" sz="2000" b="1" dirty="0" err="1">
                <a:solidFill>
                  <a:srgbClr val="000000"/>
                </a:solidFill>
                <a:latin typeface="Courier;Courier-Bold"/>
              </a:rPr>
              <a:t>session.getId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()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&lt;CODE&gt;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testParam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&lt;/CODE&gt;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form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parameter</a:t>
            </a: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&lt;%= </a:t>
            </a:r>
            <a:r>
              <a:rPr lang="es-ES_tradnl" altLang="es-AR" sz="2000" b="1" dirty="0" err="1">
                <a:solidFill>
                  <a:srgbClr val="000000"/>
                </a:solidFill>
                <a:latin typeface="Courier;Courier-Bold"/>
              </a:rPr>
              <a:t>request.getParameter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("</a:t>
            </a:r>
            <a:r>
              <a:rPr lang="es-ES_tradnl" altLang="es-AR" sz="2000" b="1" dirty="0" err="1">
                <a:solidFill>
                  <a:srgbClr val="000000"/>
                </a:solidFill>
                <a:latin typeface="Courier;Courier-Bold"/>
              </a:rPr>
              <a:t>testParam</a:t>
            </a:r>
            <a:r>
              <a:rPr lang="es-ES_tradnl" altLang="es-AR" sz="2000" b="1" dirty="0">
                <a:solidFill>
                  <a:srgbClr val="000000"/>
                </a:solidFill>
                <a:latin typeface="Courier;Courier-Bold"/>
              </a:rPr>
              <a:t>")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&lt;/UL&gt;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A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5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CC5183B-7917-4DF2-B9C1-83B924EC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8730" y="1704781"/>
            <a:ext cx="50972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AR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Explicaciones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69C373-C3C1-4E42-8727-F311D9DA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7" y="2550373"/>
            <a:ext cx="1142556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_tradnl" altLang="es-A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 servidor crea un </a:t>
            </a:r>
            <a:r>
              <a:rPr lang="es-ES_tradnl" alt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servlet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lo compila y llama al método _</a:t>
            </a:r>
            <a:r>
              <a:rPr lang="es-ES_tradnl" alt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jspService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que contiene todas las sentencias escritas entre &lt;% y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El texto HTML es mandado al cliente por vía </a:t>
            </a:r>
            <a:r>
              <a:rPr lang="es-ES_tradnl" alt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out.print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(....)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Las expresiones se evalúan y se insertan en el texto que se manda, por lo cual la expresión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A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</a:t>
            </a:r>
            <a:r>
              <a:rPr lang="es-ES_tradnl" alt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time: </a:t>
            </a:r>
            <a:r>
              <a:rPr lang="es-ES_tradnl" altLang="es-AR" sz="2800" b="1" dirty="0">
                <a:solidFill>
                  <a:srgbClr val="000000"/>
                </a:solidFill>
                <a:latin typeface="Courier;Courier-Bold"/>
              </a:rPr>
              <a:t>&lt;%= </a:t>
            </a:r>
            <a:r>
              <a:rPr lang="es-ES_tradnl" altLang="es-AR" sz="2800" dirty="0">
                <a:solidFill>
                  <a:srgbClr val="000000"/>
                </a:solidFill>
                <a:latin typeface="Courier;Courier-Bold"/>
              </a:rPr>
              <a:t>new </a:t>
            </a:r>
            <a:r>
              <a:rPr lang="es-ES_tradnl" altLang="es-AR" sz="2800" dirty="0" err="1">
                <a:solidFill>
                  <a:srgbClr val="000000"/>
                </a:solidFill>
                <a:latin typeface="Courier;Courier-Bold"/>
              </a:rPr>
              <a:t>java.util.Date</a:t>
            </a:r>
            <a:r>
              <a:rPr lang="es-ES_tradnl" altLang="es-AR" sz="2800" dirty="0">
                <a:solidFill>
                  <a:srgbClr val="000000"/>
                </a:solidFill>
                <a:latin typeface="Courier;Courier-Bold"/>
              </a:rPr>
              <a:t>()</a:t>
            </a:r>
            <a:r>
              <a:rPr lang="es-ES_tradnl" altLang="es-AR" sz="2800" b="1" dirty="0">
                <a:solidFill>
                  <a:srgbClr val="000000"/>
                </a:solidFill>
                <a:latin typeface="Courier;Courier-Bold"/>
              </a:rPr>
              <a:t> %&gt;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AR" sz="2800" b="1" dirty="0">
              <a:solidFill>
                <a:srgbClr val="000000"/>
              </a:solidFill>
              <a:latin typeface="Courier;Courier-Bold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equivaldría en un </a:t>
            </a:r>
            <a:r>
              <a:rPr lang="es-ES_tradnl" altLang="es-A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servlet</a:t>
            </a:r>
            <a:r>
              <a:rPr lang="es-ES_tradnl" alt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 hacer: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s-A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s-A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out.println</a:t>
            </a:r>
            <a:r>
              <a:rPr lang="es-ES_tradnl" alt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(“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&lt;LI&gt;</a:t>
            </a:r>
            <a:r>
              <a:rPr lang="es-ES_tradnl" altLang="es-A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</a:t>
            </a:r>
            <a:r>
              <a:rPr lang="es-ES_tradnl" alt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time: “+ </a:t>
            </a:r>
            <a:r>
              <a:rPr lang="es-ES_tradnl" altLang="es-AR" sz="2400" dirty="0">
                <a:solidFill>
                  <a:srgbClr val="000000"/>
                </a:solidFill>
                <a:latin typeface="Courier;Courier-Bold"/>
              </a:rPr>
              <a:t>new </a:t>
            </a:r>
            <a:r>
              <a:rPr lang="es-ES_tradnl" altLang="es-AR" sz="2400" dirty="0" err="1">
                <a:solidFill>
                  <a:srgbClr val="000000"/>
                </a:solidFill>
                <a:latin typeface="Courier;Courier-Bold"/>
              </a:rPr>
              <a:t>java.util.Date</a:t>
            </a:r>
            <a:r>
              <a:rPr lang="es-ES_tradnl" altLang="es-AR" sz="2400" dirty="0">
                <a:solidFill>
                  <a:srgbClr val="000000"/>
                </a:solidFill>
                <a:latin typeface="Courier;Courier-Bold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12528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CB70CB8-75AF-49CB-AE35-9F89BF702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027" y="1589103"/>
            <a:ext cx="7772400" cy="773790"/>
          </a:xfrm>
        </p:spPr>
        <p:txBody>
          <a:bodyPr/>
          <a:lstStyle/>
          <a:p>
            <a:r>
              <a:rPr lang="es-ES_tradnl" altLang="es-AR" sz="3600" dirty="0"/>
              <a:t>Scriptlets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A727D0A-BF9F-42DB-B2E1-6F3B3226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78" y="2079627"/>
            <a:ext cx="1177770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s-ES_tradnl" altLang="es-AR" sz="3200" dirty="0"/>
              <a:t> </a:t>
            </a:r>
            <a:r>
              <a:rPr lang="es-ES_tradnl" altLang="es-AR" sz="2800" dirty="0"/>
              <a:t>Si se quiere hacer algo más complicado que insertar una simple expresión en el output del </a:t>
            </a:r>
            <a:r>
              <a:rPr lang="es-ES_tradnl" altLang="es-AR" sz="2800" dirty="0" err="1"/>
              <a:t>servlet</a:t>
            </a:r>
            <a:r>
              <a:rPr lang="es-ES_tradnl" altLang="es-AR" sz="2800" dirty="0"/>
              <a:t> se pueden incluir sentencias JAVA en scriptlets que tienen la siguiente estructura:</a:t>
            </a:r>
          </a:p>
          <a:p>
            <a:pPr>
              <a:buFontTx/>
              <a:buChar char="•"/>
            </a:pPr>
            <a:endParaRPr lang="es-ES_tradnl" altLang="es-AR" sz="2800" dirty="0"/>
          </a:p>
          <a:p>
            <a:r>
              <a:rPr lang="es-ES_tradnl" altLang="es-AR" sz="2000" b="1" dirty="0">
                <a:latin typeface="Courier" pitchFamily="49" charset="0"/>
              </a:rPr>
              <a:t>	&lt;%</a:t>
            </a:r>
            <a:r>
              <a:rPr lang="es-ES_tradnl" altLang="es-AR" sz="2000" b="1" dirty="0" err="1">
                <a:latin typeface="Courier" pitchFamily="49" charset="0"/>
              </a:rPr>
              <a:t>String</a:t>
            </a:r>
            <a:r>
              <a:rPr lang="es-ES_tradnl" altLang="es-AR" sz="2000" b="1" dirty="0">
                <a:latin typeface="Courier" pitchFamily="49" charset="0"/>
              </a:rPr>
              <a:t> </a:t>
            </a:r>
            <a:r>
              <a:rPr lang="es-ES_tradnl" altLang="es-AR" sz="2000" b="1" dirty="0" err="1">
                <a:latin typeface="Courier" pitchFamily="49" charset="0"/>
              </a:rPr>
              <a:t>queryData</a:t>
            </a:r>
            <a:r>
              <a:rPr lang="es-ES_tradnl" altLang="es-AR" sz="2000" b="1" dirty="0">
                <a:latin typeface="Courier" pitchFamily="49" charset="0"/>
              </a:rPr>
              <a:t> = </a:t>
            </a:r>
            <a:r>
              <a:rPr lang="es-ES_tradnl" altLang="es-AR" sz="2000" b="1" dirty="0" err="1">
                <a:latin typeface="Courier" pitchFamily="49" charset="0"/>
              </a:rPr>
              <a:t>request.getQueryString</a:t>
            </a:r>
            <a:r>
              <a:rPr lang="es-ES_tradnl" altLang="es-AR" sz="2000" b="1" dirty="0">
                <a:latin typeface="Courier" pitchFamily="49" charset="0"/>
              </a:rPr>
              <a:t>();</a:t>
            </a:r>
          </a:p>
          <a:p>
            <a:r>
              <a:rPr lang="es-ES_tradnl" altLang="es-AR" sz="2000" b="1" dirty="0">
                <a:latin typeface="Courier" pitchFamily="49" charset="0"/>
              </a:rPr>
              <a:t>	</a:t>
            </a:r>
            <a:r>
              <a:rPr lang="es-ES_tradnl" altLang="es-AR" sz="2000" b="1" dirty="0" err="1">
                <a:latin typeface="Courier" pitchFamily="49" charset="0"/>
              </a:rPr>
              <a:t>out.println</a:t>
            </a:r>
            <a:r>
              <a:rPr lang="es-ES_tradnl" altLang="es-AR" sz="2000" b="1" dirty="0">
                <a:latin typeface="Courier" pitchFamily="49" charset="0"/>
              </a:rPr>
              <a:t>("</a:t>
            </a:r>
            <a:r>
              <a:rPr lang="es-ES_tradnl" altLang="es-AR" sz="2000" b="1" dirty="0" err="1">
                <a:latin typeface="Courier" pitchFamily="49" charset="0"/>
              </a:rPr>
              <a:t>Attached</a:t>
            </a:r>
            <a:r>
              <a:rPr lang="es-ES_tradnl" altLang="es-AR" sz="2000" b="1" dirty="0">
                <a:latin typeface="Courier" pitchFamily="49" charset="0"/>
              </a:rPr>
              <a:t> GET data: " + </a:t>
            </a:r>
            <a:r>
              <a:rPr lang="es-ES_tradnl" altLang="es-AR" sz="2000" b="1" dirty="0" err="1">
                <a:latin typeface="Courier" pitchFamily="49" charset="0"/>
              </a:rPr>
              <a:t>queryData</a:t>
            </a:r>
            <a:r>
              <a:rPr lang="es-ES_tradnl" altLang="es-AR" sz="2000" b="1" dirty="0">
                <a:latin typeface="Courier" pitchFamily="49" charset="0"/>
              </a:rPr>
              <a:t>); %&gt;</a:t>
            </a:r>
          </a:p>
          <a:p>
            <a:endParaRPr lang="es-ES_tradnl" altLang="es-AR" sz="2000" b="1" dirty="0">
              <a:latin typeface="Courier" pitchFamily="49" charset="0"/>
            </a:endParaRPr>
          </a:p>
          <a:p>
            <a:pPr>
              <a:buFontTx/>
              <a:buChar char="•"/>
            </a:pPr>
            <a:r>
              <a:rPr lang="es-ES_tradnl" altLang="es-AR" sz="2800" dirty="0"/>
              <a:t> </a:t>
            </a:r>
            <a:r>
              <a:rPr lang="es-ES_tradnl" altLang="es-AR" sz="2000" dirty="0"/>
              <a:t>Los Scriptlets tienen acceso a las mismas variables definidas automáticamente a las que tienen acceso las expresiones</a:t>
            </a:r>
          </a:p>
          <a:p>
            <a:pPr indent="-342900">
              <a:buFontTx/>
              <a:buChar char="•"/>
            </a:pPr>
            <a:r>
              <a:rPr lang="es-ES_tradnl" altLang="es-AR" sz="2000" dirty="0"/>
              <a:t>En particular, esto también se pudo haber logrado con </a:t>
            </a:r>
          </a:p>
          <a:p>
            <a:r>
              <a:rPr lang="es-ES_tradnl" altLang="es-AR" sz="2000" b="1" dirty="0" err="1">
                <a:latin typeface="Courier" pitchFamily="49" charset="0"/>
              </a:rPr>
              <a:t>Attached</a:t>
            </a:r>
            <a:r>
              <a:rPr lang="es-ES_tradnl" altLang="es-AR" sz="2000" b="1" dirty="0">
                <a:latin typeface="Courier" pitchFamily="49" charset="0"/>
              </a:rPr>
              <a:t> GET data: &lt;%= </a:t>
            </a:r>
            <a:r>
              <a:rPr lang="es-ES_tradnl" altLang="es-AR" sz="2000" b="1" dirty="0" err="1">
                <a:latin typeface="Courier" pitchFamily="49" charset="0"/>
              </a:rPr>
              <a:t>request.getQueryString</a:t>
            </a:r>
            <a:r>
              <a:rPr lang="es-ES_tradnl" altLang="es-AR" sz="2000" b="1" dirty="0">
                <a:latin typeface="Courier" pitchFamily="49" charset="0"/>
              </a:rPr>
              <a:t>() %&gt;</a:t>
            </a:r>
            <a:r>
              <a:rPr lang="es-ES_tradnl" altLang="es-AR" dirty="0">
                <a:latin typeface="Courier" pitchFamily="49" charset="0"/>
              </a:rPr>
              <a:t> </a:t>
            </a:r>
          </a:p>
          <a:p>
            <a:endParaRPr lang="es-ES_tradnl" altLang="es-AR" dirty="0">
              <a:latin typeface="Courier;Courier-Bold"/>
            </a:endParaRPr>
          </a:p>
        </p:txBody>
      </p:sp>
    </p:spTree>
    <p:extLst>
      <p:ext uri="{BB962C8B-B14F-4D97-AF65-F5344CB8AC3E}">
        <p14:creationId xmlns:p14="http://schemas.microsoft.com/office/powerpoint/2010/main" val="217704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061942-5760-484C-ADA0-2CBFCC311A2C}"/>
              </a:ext>
            </a:extLst>
          </p:cNvPr>
          <p:cNvSpPr txBox="1"/>
          <p:nvPr/>
        </p:nvSpPr>
        <p:spPr>
          <a:xfrm>
            <a:off x="157341" y="1658401"/>
            <a:ext cx="1127732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Lenguaje de Expresión EL </a:t>
            </a:r>
          </a:p>
          <a:p>
            <a:endParaRPr lang="es-ES" dirty="0"/>
          </a:p>
          <a:p>
            <a:r>
              <a:rPr lang="es-ES" dirty="0"/>
              <a:t>El lenguaje de expresión (EL) permite acceder a los datos de aplicación desde las páginas JSP. </a:t>
            </a:r>
          </a:p>
          <a:p>
            <a:r>
              <a:rPr lang="es-ES" dirty="0"/>
              <a:t>EL esta diseñado para hacer posible y facilitar la creación de páginas JSP libres de script, es decir, páginas que no usan declaraciones, expresiones o scriptlets JSP. </a:t>
            </a:r>
          </a:p>
          <a:p>
            <a:endParaRPr lang="es-ES" dirty="0"/>
          </a:p>
          <a:p>
            <a:r>
              <a:rPr lang="es-ES" dirty="0"/>
              <a:t>Sintaxis del Lenguaje de Expresión</a:t>
            </a:r>
          </a:p>
          <a:p>
            <a:endParaRPr lang="es-ES" dirty="0"/>
          </a:p>
          <a:p>
            <a:r>
              <a:rPr lang="es-ES" dirty="0"/>
              <a:t> Las expresiones EL comienzan con ${ y terminan con }.</a:t>
            </a:r>
          </a:p>
          <a:p>
            <a:r>
              <a:rPr lang="es-ES" dirty="0"/>
              <a:t> El constructor de una expresión EL es el siguiente: ${expresión} </a:t>
            </a:r>
          </a:p>
          <a:p>
            <a:endParaRPr lang="es-ES" dirty="0"/>
          </a:p>
          <a:p>
            <a:r>
              <a:rPr lang="es-ES" dirty="0"/>
              <a:t>La secuencia de caracteres ${, denota el comienzo de una expresión EL.</a:t>
            </a:r>
          </a:p>
          <a:p>
            <a:r>
              <a:rPr lang="es-ES" dirty="0"/>
              <a:t>Si se quiere enviar el literal ${, necesitar utilizar una secuencia de escape para el primer carácter: \${.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#YoProgramo</a:t>
            </a:r>
          </a:p>
          <a:p>
            <a:pPr defTabSz="1219170">
              <a:buClr>
                <a:srgbClr val="000000"/>
              </a:buClr>
              <a:buSzPts val="4000"/>
            </a:pP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(Programador Full </a:t>
            </a:r>
            <a:r>
              <a:rPr lang="es-AR" sz="3200" kern="0" dirty="0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Stack</a:t>
            </a: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Web Jr.)</a:t>
            </a:r>
            <a:endParaRPr sz="3200" kern="0" dirty="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8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436B8B-05A3-4591-AFFB-7600C20B20D9}"/>
              </a:ext>
            </a:extLst>
          </p:cNvPr>
          <p:cNvSpPr txBox="1"/>
          <p:nvPr/>
        </p:nvSpPr>
        <p:spPr>
          <a:xfrm>
            <a:off x="562027" y="2117652"/>
            <a:ext cx="1081914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Lenguaje EL:</a:t>
            </a:r>
          </a:p>
          <a:p>
            <a:endParaRPr lang="es-ES" dirty="0"/>
          </a:p>
          <a:p>
            <a:r>
              <a:rPr lang="es-ES" dirty="0"/>
              <a:t>Palabras reservadas Las siguientes palabras son reservadas y no se deben usar como identificadores: </a:t>
            </a:r>
            <a:r>
              <a:rPr lang="es-ES" dirty="0">
                <a:solidFill>
                  <a:schemeClr val="accent5"/>
                </a:solidFill>
              </a:rPr>
              <a:t>	</a:t>
            </a:r>
            <a:r>
              <a:rPr lang="es-ES" dirty="0" err="1">
                <a:solidFill>
                  <a:schemeClr val="accent5"/>
                </a:solidFill>
              </a:rPr>
              <a:t>andeq</a:t>
            </a:r>
            <a:r>
              <a:rPr lang="es-ES" dirty="0">
                <a:solidFill>
                  <a:schemeClr val="accent5"/>
                </a:solidFill>
              </a:rPr>
              <a:t>	</a:t>
            </a:r>
            <a:r>
              <a:rPr lang="es-ES" dirty="0" err="1">
                <a:solidFill>
                  <a:schemeClr val="accent5"/>
                </a:solidFill>
              </a:rPr>
              <a:t>gt</a:t>
            </a:r>
            <a:r>
              <a:rPr lang="es-ES" dirty="0">
                <a:solidFill>
                  <a:schemeClr val="accent5"/>
                </a:solidFill>
              </a:rPr>
              <a:t>	true	</a:t>
            </a:r>
            <a:r>
              <a:rPr lang="es-ES" dirty="0" err="1">
                <a:solidFill>
                  <a:schemeClr val="accent5"/>
                </a:solidFill>
              </a:rPr>
              <a:t>instanceof</a:t>
            </a:r>
            <a:endParaRPr lang="es-ES" dirty="0">
              <a:solidFill>
                <a:schemeClr val="accent5"/>
              </a:solidFill>
            </a:endParaRPr>
          </a:p>
          <a:p>
            <a:r>
              <a:rPr lang="es-ES" dirty="0">
                <a:solidFill>
                  <a:schemeClr val="accent5"/>
                </a:solidFill>
              </a:rPr>
              <a:t>	</a:t>
            </a:r>
            <a:r>
              <a:rPr lang="es-ES" dirty="0" err="1">
                <a:solidFill>
                  <a:schemeClr val="accent5"/>
                </a:solidFill>
              </a:rPr>
              <a:t>or</a:t>
            </a:r>
            <a:r>
              <a:rPr lang="es-ES" dirty="0">
                <a:solidFill>
                  <a:schemeClr val="accent5"/>
                </a:solidFill>
              </a:rPr>
              <a:t> 	</a:t>
            </a:r>
            <a:r>
              <a:rPr lang="es-ES" dirty="0" err="1">
                <a:solidFill>
                  <a:schemeClr val="accent5"/>
                </a:solidFill>
              </a:rPr>
              <a:t>ne</a:t>
            </a:r>
            <a:r>
              <a:rPr lang="es-ES" dirty="0">
                <a:solidFill>
                  <a:schemeClr val="accent5"/>
                </a:solidFill>
              </a:rPr>
              <a:t> 	le 	false</a:t>
            </a:r>
          </a:p>
          <a:p>
            <a:r>
              <a:rPr lang="es-ES" dirty="0">
                <a:solidFill>
                  <a:schemeClr val="accent5"/>
                </a:solidFill>
              </a:rPr>
              <a:t>	</a:t>
            </a:r>
            <a:r>
              <a:rPr lang="es-ES" dirty="0" err="1">
                <a:solidFill>
                  <a:schemeClr val="accent5"/>
                </a:solidFill>
              </a:rPr>
              <a:t>empty</a:t>
            </a:r>
            <a:r>
              <a:rPr lang="es-ES" dirty="0">
                <a:solidFill>
                  <a:schemeClr val="accent5"/>
                </a:solidFill>
              </a:rPr>
              <a:t>	</a:t>
            </a:r>
            <a:r>
              <a:rPr lang="es-ES" dirty="0" err="1">
                <a:solidFill>
                  <a:schemeClr val="accent5"/>
                </a:solidFill>
              </a:rPr>
              <a:t>notlt</a:t>
            </a:r>
            <a:r>
              <a:rPr lang="es-ES" dirty="0">
                <a:solidFill>
                  <a:schemeClr val="accent5"/>
                </a:solidFill>
              </a:rPr>
              <a:t> 	ge 	</a:t>
            </a:r>
            <a:r>
              <a:rPr lang="es-ES" dirty="0" err="1">
                <a:solidFill>
                  <a:schemeClr val="accent5"/>
                </a:solidFill>
              </a:rPr>
              <a:t>null</a:t>
            </a:r>
            <a:endParaRPr lang="es-ES" dirty="0">
              <a:solidFill>
                <a:schemeClr val="accent5"/>
              </a:solidFill>
            </a:endParaRPr>
          </a:p>
          <a:p>
            <a:r>
              <a:rPr lang="es-ES" dirty="0">
                <a:solidFill>
                  <a:schemeClr val="accent5"/>
                </a:solidFill>
              </a:rPr>
              <a:t> 	</a:t>
            </a:r>
            <a:r>
              <a:rPr lang="es-ES" dirty="0" err="1">
                <a:solidFill>
                  <a:schemeClr val="accent5"/>
                </a:solidFill>
              </a:rPr>
              <a:t>div</a:t>
            </a:r>
            <a:r>
              <a:rPr lang="es-ES" dirty="0">
                <a:solidFill>
                  <a:schemeClr val="accent5"/>
                </a:solidFill>
              </a:rPr>
              <a:t> 	mod </a:t>
            </a:r>
          </a:p>
          <a:p>
            <a:endParaRPr lang="es-ES" dirty="0"/>
          </a:p>
          <a:p>
            <a:r>
              <a:rPr lang="es-ES" dirty="0"/>
              <a:t>Los operadores [ ] y . </a:t>
            </a:r>
          </a:p>
          <a:p>
            <a:r>
              <a:rPr lang="es-ES" dirty="0"/>
              <a:t>Una expresión EL puede devolver cualquier tipo de dato. Si una expresión EL da como resultado un objeto que tiene una propiedad, puedes utilizar los operadores [ ] o . para acceder a la propiedad.</a:t>
            </a:r>
          </a:p>
          <a:p>
            <a:r>
              <a:rPr lang="es-ES" dirty="0"/>
              <a:t>Estos dos operadores tiene una función similar; [ ] es una forma más generalizada, pero . proporciona una forma resumida. Para acceder a una propiedad de un objeto, puedes usar una de las siguientes formas:</a:t>
            </a:r>
          </a:p>
          <a:p>
            <a:r>
              <a:rPr lang="es-ES" dirty="0"/>
              <a:t> 		</a:t>
            </a:r>
            <a:r>
              <a:rPr lang="es-ES" dirty="0">
                <a:solidFill>
                  <a:schemeClr val="accent5"/>
                </a:solidFill>
              </a:rPr>
              <a:t>${objeto["propiedad"]}        ${</a:t>
            </a:r>
            <a:r>
              <a:rPr lang="es-ES" dirty="0" err="1">
                <a:solidFill>
                  <a:schemeClr val="accent5"/>
                </a:solidFill>
              </a:rPr>
              <a:t>objeto.propiedad</a:t>
            </a:r>
            <a:r>
              <a:rPr lang="es-ES" dirty="0">
                <a:solidFill>
                  <a:schemeClr val="accent5"/>
                </a:solidFill>
              </a:rPr>
              <a:t>}</a:t>
            </a:r>
            <a:endParaRPr lang="es-A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6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C194512-6325-43B4-96BE-9EE454F9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33" y="152469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AR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Directiva page</a:t>
            </a:r>
            <a:endParaRPr kumimoji="0" lang="es-ES_tradnl" altLang="es-AR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E0AD26-3407-4D27-AB69-25E174A6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32" y="2439093"/>
            <a:ext cx="1124356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Permite controlar la estructura del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servlet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importando clases, afinando la superclase, definiendo el tipo de contenido a enviar, etc.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Esto se hace definiendo uno o más de los siguientes atributos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import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contentType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isThreadSafe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session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buffer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autoflush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extends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info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errorPage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isErrorPage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y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Caledonia;Courier"/>
                <a:ea typeface="+mn-ea"/>
                <a:cs typeface="+mn-cs"/>
              </a:rPr>
              <a:t>language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Veremos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import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contentType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errorPage</a:t>
            </a:r>
            <a:r>
              <a:rPr kumimoji="0" lang="es-ES_tradnl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 </a:t>
            </a:r>
            <a:r>
              <a:rPr kumimoji="0" lang="es-ES_tradnl" altLang="es-A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isErrorPage</a:t>
            </a:r>
            <a:endParaRPr kumimoji="0" lang="es-ES_tradnl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_tradnl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3291FD-E7C5-447B-9664-25D34FE538E2}"/>
              </a:ext>
            </a:extLst>
          </p:cNvPr>
          <p:cNvSpPr txBox="1"/>
          <p:nvPr/>
        </p:nvSpPr>
        <p:spPr>
          <a:xfrm>
            <a:off x="230819" y="1749287"/>
            <a:ext cx="111858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JSTL </a:t>
            </a:r>
          </a:p>
          <a:p>
            <a:endParaRPr lang="es-ES" dirty="0"/>
          </a:p>
          <a:p>
            <a:r>
              <a:rPr lang="es-ES" dirty="0"/>
              <a:t>La Librería de Etiquetas Estándar de </a:t>
            </a:r>
            <a:r>
              <a:rPr lang="es-ES" dirty="0" err="1"/>
              <a:t>JavaServer</a:t>
            </a:r>
            <a:r>
              <a:rPr lang="es-ES" dirty="0"/>
              <a:t> Pages (JSTL </a:t>
            </a:r>
            <a:r>
              <a:rPr lang="es-ES" dirty="0" err="1"/>
              <a:t>JavaServer</a:t>
            </a:r>
            <a:r>
              <a:rPr lang="es-ES" dirty="0"/>
              <a:t> Pages Standard Tag Library) es una colección de librerías de etiquetas particularizadas para resolver problemas comunes como iterar sobre un mapa, comprobaciones condicionales o incluso manipulación de datos. </a:t>
            </a:r>
          </a:p>
          <a:p>
            <a:endParaRPr lang="es-ES" dirty="0"/>
          </a:p>
          <a:p>
            <a:r>
              <a:rPr lang="es-ES" dirty="0"/>
              <a:t>JSTL esta actualmente en la versión 1.2. Esta compuesto por dos partes, el API JSTL y la implementación JSTL. Para poder utilizar JSTL en una aplicación web se tiene que poner los dos componentes (se pueden encontrar en un solo </a:t>
            </a:r>
            <a:r>
              <a:rPr lang="es-ES" dirty="0" err="1"/>
              <a:t>jar</a:t>
            </a:r>
            <a:r>
              <a:rPr lang="es-ES" dirty="0"/>
              <a:t>) bajo el directorio WEB-INF/lib. </a:t>
            </a:r>
          </a:p>
          <a:p>
            <a:endParaRPr lang="es-ES" dirty="0"/>
          </a:p>
          <a:p>
            <a:r>
              <a:rPr lang="es-ES" dirty="0"/>
              <a:t>Para usar la librería JSTL en una página JSP, de tiene que usar la directiva JSP </a:t>
            </a:r>
            <a:r>
              <a:rPr lang="es-ES" dirty="0" err="1"/>
              <a:t>taglib</a:t>
            </a:r>
            <a:r>
              <a:rPr lang="es-ES" dirty="0"/>
              <a:t>, cuyo formato es el siguiente: Por ejemplo, para usar la librería Core, se tiene poner la siguiente declaración al principio de la página JSP: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210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4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Muchas gracias.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graphicFrame>
        <p:nvGraphicFramePr>
          <p:cNvPr id="2" name="Objeto 1">
            <a:hlinkClick r:id="" action="ppaction://ole?verb=0"/>
            <a:extLst>
              <a:ext uri="{FF2B5EF4-FFF2-40B4-BE49-F238E27FC236}">
                <a16:creationId xmlns:a16="http://schemas.microsoft.com/office/drawing/2014/main" id="{048E87D0-5ADB-48D4-BF62-A0B4EC863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65089"/>
              </p:ext>
            </p:extLst>
          </p:nvPr>
        </p:nvGraphicFramePr>
        <p:xfrm>
          <a:off x="2971800" y="1304925"/>
          <a:ext cx="7077075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esentation" r:id="rId6" imgW="1100383" imgH="824537" progId="PowerPoint.Show.12">
                  <p:embed/>
                </p:oleObj>
              </mc:Choice>
              <mc:Fallback>
                <p:oleObj name="Presentation" r:id="rId6" imgW="1100383" imgH="82453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1304925"/>
                        <a:ext cx="7077075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4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4B55228-995B-4CFE-BEF7-F58547BEA046}"/>
              </a:ext>
            </a:extLst>
          </p:cNvPr>
          <p:cNvSpPr txBox="1"/>
          <p:nvPr/>
        </p:nvSpPr>
        <p:spPr>
          <a:xfrm>
            <a:off x="164573" y="1922258"/>
            <a:ext cx="113233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Arial" panose="020B0604020202020204" pitchFamily="34" charset="0"/>
              </a:rPr>
              <a:t>Recursos de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servlets</a:t>
            </a:r>
            <a:r>
              <a:rPr lang="es-ES" b="1" i="0" dirty="0">
                <a:effectLst/>
                <a:latin typeface="Arial" panose="020B0604020202020204" pitchFamily="34" charset="0"/>
              </a:rPr>
              <a:t> y JSP</a:t>
            </a:r>
          </a:p>
          <a:p>
            <a:pPr algn="l"/>
            <a:endParaRPr lang="es-E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Normalmente al hablar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habla de JSP y viceversa, puesto que ambos conceptos están muy interrelacionados. Para trabajar con ellos se necesitan tener presentes algunos recursos:</a:t>
            </a: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servidor web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que dé soporte 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JSP (contenedor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páginas JSP). Ejemplos de estos servidores son Apache Tomcat,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JRun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Java Web Server, BEA WebLogic,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librerías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(clases) necesarias para trabajar 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JSP. Normalmente vienen en ficheros JAR en un directorio 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lib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lib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 Tomcat): 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servlets.jar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(con la API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y 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jsp.jar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jspengine.jar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 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jasper.jar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para JSP. Al desarrollar nuestra aplicación, deberemos incluir las librerías necesarias en 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classpath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que compilen los ficheros. También se puede utilizar el fichero JAR </a:t>
            </a:r>
            <a:r>
              <a:rPr lang="es-E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j2ee.jar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que viene con Java Enterprise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Edition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pero no es recomendable si se puede disponer de las librerías específicas del servidor.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documentación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sobre la API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JSP (no necesaria, pero sí recomendable)</a:t>
            </a:r>
          </a:p>
          <a:p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686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4">
            <a:extLst>
              <a:ext uri="{FF2B5EF4-FFF2-40B4-BE49-F238E27FC236}">
                <a16:creationId xmlns:a16="http://schemas.microsoft.com/office/drawing/2014/main" id="{DFE717D2-962F-4FC2-B0E3-0CE4DFC24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A2419D-E546-4CC3-BBAC-5B86C15026E6}" type="slidenum">
              <a:rPr lang="ca-ES" altLang="es-AR"/>
              <a:pPr/>
              <a:t>5</a:t>
            </a:fld>
            <a:endParaRPr lang="ca-ES" altLang="es-AR"/>
          </a:p>
        </p:txBody>
      </p:sp>
      <p:sp>
        <p:nvSpPr>
          <p:cNvPr id="31" name="Google Shape;93;p2">
            <a:extLst>
              <a:ext uri="{FF2B5EF4-FFF2-40B4-BE49-F238E27FC236}">
                <a16:creationId xmlns:a16="http://schemas.microsoft.com/office/drawing/2014/main" id="{B8DBB9D1-B336-4EE9-AD48-5F28F1FA4235}"/>
              </a:ext>
            </a:extLst>
          </p:cNvPr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4;p2">
            <a:extLst>
              <a:ext uri="{FF2B5EF4-FFF2-40B4-BE49-F238E27FC236}">
                <a16:creationId xmlns:a16="http://schemas.microsoft.com/office/drawing/2014/main" id="{643891D2-7ADF-4C88-AA54-FB7D76300D8A}"/>
              </a:ext>
            </a:extLst>
          </p:cNvPr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B999C275-2F03-4237-946A-8268D4E9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03A521-FDB3-467D-84FB-F40D73DB414C}"/>
              </a:ext>
            </a:extLst>
          </p:cNvPr>
          <p:cNvSpPr txBox="1"/>
          <p:nvPr/>
        </p:nvSpPr>
        <p:spPr>
          <a:xfrm>
            <a:off x="639192" y="1890944"/>
            <a:ext cx="48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ESTRUCTURA DE PROYECTO:</a:t>
            </a:r>
          </a:p>
        </p:txBody>
      </p:sp>
      <p:sp>
        <p:nvSpPr>
          <p:cNvPr id="38" name="Webpage">
            <a:extLst>
              <a:ext uri="{FF2B5EF4-FFF2-40B4-BE49-F238E27FC236}">
                <a16:creationId xmlns:a16="http://schemas.microsoft.com/office/drawing/2014/main" id="{F19E00AC-1D08-4131-89BD-5A0C46FC02D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86172" y="4470076"/>
            <a:ext cx="685800" cy="106680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F0247CAC-A3D2-4FD4-AD3A-0922BFD5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72" y="3403276"/>
            <a:ext cx="1677988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>
            <a:hlinkClick r:id="rId4"/>
            <a:extLst>
              <a:ext uri="{FF2B5EF4-FFF2-40B4-BE49-F238E27FC236}">
                <a16:creationId xmlns:a16="http://schemas.microsoft.com/office/drawing/2014/main" id="{3A445E33-3026-40DD-A8FD-310DE6C5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72" y="3327076"/>
            <a:ext cx="1766888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7">
            <a:extLst>
              <a:ext uri="{FF2B5EF4-FFF2-40B4-BE49-F238E27FC236}">
                <a16:creationId xmlns:a16="http://schemas.microsoft.com/office/drawing/2014/main" id="{E22DA2D0-4CB7-4F97-BE1E-CD2F11258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972" y="546067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altLang="es-AR" sz="2400">
                <a:latin typeface="Times New Roman" panose="02020603050405020304" pitchFamily="18" charset="0"/>
              </a:rPr>
              <a:t>cliente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8581576D-63D4-42AA-BDED-ACDA14E7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172" y="5460676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altLang="es-AR" sz="2400">
                <a:latin typeface="Times New Roman" panose="02020603050405020304" pitchFamily="18" charset="0"/>
              </a:rPr>
              <a:t>servidor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7CD3F926-58BE-4084-9313-DB481EC4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172" y="2260276"/>
            <a:ext cx="990600" cy="13716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283308FE-971A-44A2-87FE-1D2B8506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172" y="2336476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altLang="es-AR" sz="2400">
                <a:latin typeface="Times New Roman" panose="02020603050405020304" pitchFamily="18" charset="0"/>
              </a:rPr>
              <a:t>servlet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908058A2-75CA-4111-9B76-47D57B24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172" y="5689276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altLang="es-AR" sz="2400">
                <a:latin typeface="Times New Roman" panose="02020603050405020304" pitchFamily="18" charset="0"/>
              </a:rPr>
              <a:t>pagina.html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46" name="AutoShape 12">
            <a:extLst>
              <a:ext uri="{FF2B5EF4-FFF2-40B4-BE49-F238E27FC236}">
                <a16:creationId xmlns:a16="http://schemas.microsoft.com/office/drawing/2014/main" id="{9242B391-3AB8-48DD-B210-47D77E5C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72" y="3708076"/>
            <a:ext cx="1447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7" name="AutoShape 13">
            <a:extLst>
              <a:ext uri="{FF2B5EF4-FFF2-40B4-BE49-F238E27FC236}">
                <a16:creationId xmlns:a16="http://schemas.microsoft.com/office/drawing/2014/main" id="{111B74C9-FC75-486D-A866-8B7F547145E7}"/>
              </a:ext>
            </a:extLst>
          </p:cNvPr>
          <p:cNvSpPr>
            <a:spLocks noChangeArrowheads="1"/>
          </p:cNvSpPr>
          <p:nvPr/>
        </p:nvSpPr>
        <p:spPr bwMode="auto">
          <a:xfrm rot="10778372">
            <a:off x="3042772" y="4546276"/>
            <a:ext cx="1447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8" name="AutoShape 14">
            <a:extLst>
              <a:ext uri="{FF2B5EF4-FFF2-40B4-BE49-F238E27FC236}">
                <a16:creationId xmlns:a16="http://schemas.microsoft.com/office/drawing/2014/main" id="{E0E83CE3-9C9F-4F2D-ABC2-F91A300B8A0E}"/>
              </a:ext>
            </a:extLst>
          </p:cNvPr>
          <p:cNvSpPr>
            <a:spLocks noChangeArrowheads="1"/>
          </p:cNvSpPr>
          <p:nvPr/>
        </p:nvSpPr>
        <p:spPr bwMode="auto">
          <a:xfrm rot="18521047">
            <a:off x="6052672" y="3441376"/>
            <a:ext cx="1447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9" name="AutoShape 15">
            <a:extLst>
              <a:ext uri="{FF2B5EF4-FFF2-40B4-BE49-F238E27FC236}">
                <a16:creationId xmlns:a16="http://schemas.microsoft.com/office/drawing/2014/main" id="{70C7EEEC-ABE0-4B38-B0FB-845E87A4B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972" y="3708076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0" name="AutoShape 16">
            <a:extLst>
              <a:ext uri="{FF2B5EF4-FFF2-40B4-BE49-F238E27FC236}">
                <a16:creationId xmlns:a16="http://schemas.microsoft.com/office/drawing/2014/main" id="{C377EFE3-6271-4CBC-AED0-9DF516A6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572" y="4622476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4">
            <a:extLst>
              <a:ext uri="{FF2B5EF4-FFF2-40B4-BE49-F238E27FC236}">
                <a16:creationId xmlns:a16="http://schemas.microsoft.com/office/drawing/2014/main" id="{DFE717D2-962F-4FC2-B0E3-0CE4DFC24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A2419D-E546-4CC3-BBAC-5B86C15026E6}" type="slidenum">
              <a:rPr lang="ca-ES" altLang="es-AR"/>
              <a:pPr/>
              <a:t>6</a:t>
            </a:fld>
            <a:endParaRPr lang="ca-ES" altLang="es-AR"/>
          </a:p>
        </p:txBody>
      </p:sp>
      <p:cxnSp>
        <p:nvCxnSpPr>
          <p:cNvPr id="61444" name="AutoShape 4">
            <a:extLst>
              <a:ext uri="{FF2B5EF4-FFF2-40B4-BE49-F238E27FC236}">
                <a16:creationId xmlns:a16="http://schemas.microsoft.com/office/drawing/2014/main" id="{FAB988D0-A0AB-4A38-8107-75E4B417273C}"/>
              </a:ext>
            </a:extLst>
          </p:cNvPr>
          <p:cNvCxnSpPr>
            <a:cxnSpLocks noChangeShapeType="1"/>
            <a:stCxn id="61452" idx="0"/>
            <a:endCxn id="61447" idx="6"/>
          </p:cNvCxnSpPr>
          <p:nvPr/>
        </p:nvCxnSpPr>
        <p:spPr bwMode="auto">
          <a:xfrm rot="5400000" flipH="1">
            <a:off x="4012734" y="3394360"/>
            <a:ext cx="382588" cy="1622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5" name="AutoShape 5">
            <a:extLst>
              <a:ext uri="{FF2B5EF4-FFF2-40B4-BE49-F238E27FC236}">
                <a16:creationId xmlns:a16="http://schemas.microsoft.com/office/drawing/2014/main" id="{98EC8081-6F13-42D0-9904-99A385B0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79" y="2901442"/>
            <a:ext cx="865187" cy="9413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HTML</a:t>
            </a:r>
          </a:p>
        </p:txBody>
      </p:sp>
      <p:cxnSp>
        <p:nvCxnSpPr>
          <p:cNvPr id="61446" name="AutoShape 6">
            <a:extLst>
              <a:ext uri="{FF2B5EF4-FFF2-40B4-BE49-F238E27FC236}">
                <a16:creationId xmlns:a16="http://schemas.microsoft.com/office/drawing/2014/main" id="{7CC95CA9-3A47-484F-B907-C8837BF57BCD}"/>
              </a:ext>
            </a:extLst>
          </p:cNvPr>
          <p:cNvCxnSpPr>
            <a:cxnSpLocks noChangeShapeType="1"/>
            <a:stCxn id="61447" idx="2"/>
            <a:endCxn id="61445" idx="3"/>
          </p:cNvCxnSpPr>
          <p:nvPr/>
        </p:nvCxnSpPr>
        <p:spPr bwMode="auto">
          <a:xfrm rot="10800000">
            <a:off x="1379866" y="3372928"/>
            <a:ext cx="574675" cy="641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7" name="Oval 7">
            <a:extLst>
              <a:ext uri="{FF2B5EF4-FFF2-40B4-BE49-F238E27FC236}">
                <a16:creationId xmlns:a16="http://schemas.microsoft.com/office/drawing/2014/main" id="{A461400F-82E1-4973-A208-16DDCCC4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41" y="3549142"/>
            <a:ext cx="1438275" cy="928687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Servidor Web</a:t>
            </a:r>
          </a:p>
        </p:txBody>
      </p:sp>
      <p:sp>
        <p:nvSpPr>
          <p:cNvPr id="61448" name="Oval 8">
            <a:extLst>
              <a:ext uri="{FF2B5EF4-FFF2-40B4-BE49-F238E27FC236}">
                <a16:creationId xmlns:a16="http://schemas.microsoft.com/office/drawing/2014/main" id="{D6F5ED8D-2D78-49C4-A398-B74D56D8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029" y="4622292"/>
            <a:ext cx="2230437" cy="1214437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Contenedor de Servlets</a:t>
            </a:r>
          </a:p>
        </p:txBody>
      </p:sp>
      <p:sp>
        <p:nvSpPr>
          <p:cNvPr id="61449" name="Oval 9">
            <a:extLst>
              <a:ext uri="{FF2B5EF4-FFF2-40B4-BE49-F238E27FC236}">
                <a16:creationId xmlns:a16="http://schemas.microsoft.com/office/drawing/2014/main" id="{3E736ECF-D3E7-4212-8913-B014DFC1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303" y="4087304"/>
            <a:ext cx="1943100" cy="1082675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450" name="Oval 10">
            <a:extLst>
              <a:ext uri="{FF2B5EF4-FFF2-40B4-BE49-F238E27FC236}">
                <a16:creationId xmlns:a16="http://schemas.microsoft.com/office/drawing/2014/main" id="{0743875E-BB86-4891-BE4B-C62471B6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91" y="4325429"/>
            <a:ext cx="790575" cy="511175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JSP</a:t>
            </a:r>
          </a:p>
        </p:txBody>
      </p:sp>
      <p:sp>
        <p:nvSpPr>
          <p:cNvPr id="61451" name="Oval 11">
            <a:extLst>
              <a:ext uri="{FF2B5EF4-FFF2-40B4-BE49-F238E27FC236}">
                <a16:creationId xmlns:a16="http://schemas.microsoft.com/office/drawing/2014/main" id="{780DACF5-78CA-41EB-B1D2-1044F0D4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728" y="4325429"/>
            <a:ext cx="792162" cy="511175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JSP</a:t>
            </a: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id="{C8E743BF-FFB1-4429-81D8-9C8312A8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66" y="4396867"/>
            <a:ext cx="792163" cy="511175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JSP</a:t>
            </a: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2D939115-5DE5-4C62-9005-FE90A902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029" y="4468304"/>
            <a:ext cx="790575" cy="511175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JSP</a:t>
            </a: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FAB2DF77-AA3C-4031-BB5F-D12B4760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553" y="5265229"/>
            <a:ext cx="1943100" cy="108426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BFD687E3-5BF9-41E9-9D97-2975898DA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91" y="5622416"/>
            <a:ext cx="792163" cy="512762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Beans</a:t>
            </a:r>
          </a:p>
        </p:txBody>
      </p:sp>
      <p:sp>
        <p:nvSpPr>
          <p:cNvPr id="61456" name="AutoShape 16">
            <a:extLst>
              <a:ext uri="{FF2B5EF4-FFF2-40B4-BE49-F238E27FC236}">
                <a16:creationId xmlns:a16="http://schemas.microsoft.com/office/drawing/2014/main" id="{556C4AA7-D567-4B81-A561-4BBC89CE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303" y="5409692"/>
            <a:ext cx="793750" cy="714375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BDD</a:t>
            </a:r>
          </a:p>
        </p:txBody>
      </p:sp>
      <p:cxnSp>
        <p:nvCxnSpPr>
          <p:cNvPr id="61457" name="AutoShape 17">
            <a:extLst>
              <a:ext uri="{FF2B5EF4-FFF2-40B4-BE49-F238E27FC236}">
                <a16:creationId xmlns:a16="http://schemas.microsoft.com/office/drawing/2014/main" id="{74760543-DBE8-491C-A0F8-67FBD0D2EDFA}"/>
              </a:ext>
            </a:extLst>
          </p:cNvPr>
          <p:cNvCxnSpPr>
            <a:cxnSpLocks noChangeShapeType="1"/>
            <a:stCxn id="61456" idx="2"/>
            <a:endCxn id="61455" idx="4"/>
          </p:cNvCxnSpPr>
          <p:nvPr/>
        </p:nvCxnSpPr>
        <p:spPr bwMode="auto">
          <a:xfrm flipH="1">
            <a:off x="5443865" y="5766878"/>
            <a:ext cx="2484438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8" name="Oval 18">
            <a:extLst>
              <a:ext uri="{FF2B5EF4-FFF2-40B4-BE49-F238E27FC236}">
                <a16:creationId xmlns:a16="http://schemas.microsoft.com/office/drawing/2014/main" id="{4999E50D-DB1C-4318-A4EB-EDBCE17A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353" y="5622416"/>
            <a:ext cx="792162" cy="512762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Beans</a:t>
            </a:r>
          </a:p>
        </p:txBody>
      </p:sp>
      <p:cxnSp>
        <p:nvCxnSpPr>
          <p:cNvPr id="61459" name="AutoShape 19">
            <a:extLst>
              <a:ext uri="{FF2B5EF4-FFF2-40B4-BE49-F238E27FC236}">
                <a16:creationId xmlns:a16="http://schemas.microsoft.com/office/drawing/2014/main" id="{B1301877-7D08-4D04-9ECF-77DCF0D23E03}"/>
              </a:ext>
            </a:extLst>
          </p:cNvPr>
          <p:cNvCxnSpPr>
            <a:cxnSpLocks noChangeShapeType="1"/>
            <a:stCxn id="61456" idx="2"/>
            <a:endCxn id="61458" idx="4"/>
          </p:cNvCxnSpPr>
          <p:nvPr/>
        </p:nvCxnSpPr>
        <p:spPr bwMode="auto">
          <a:xfrm flipH="1">
            <a:off x="5804229" y="5766878"/>
            <a:ext cx="2124075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0" name="Oval 20">
            <a:extLst>
              <a:ext uri="{FF2B5EF4-FFF2-40B4-BE49-F238E27FC236}">
                <a16:creationId xmlns:a16="http://schemas.microsoft.com/office/drawing/2014/main" id="{F595D8F2-9491-4FE6-B954-3AF35759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278" y="5550979"/>
            <a:ext cx="793750" cy="512763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Beans</a:t>
            </a:r>
          </a:p>
        </p:txBody>
      </p: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EAB5F77F-CD1D-40D3-B236-D1F61CE0F7C9}"/>
              </a:ext>
            </a:extLst>
          </p:cNvPr>
          <p:cNvCxnSpPr>
            <a:cxnSpLocks noChangeShapeType="1"/>
            <a:stCxn id="61456" idx="2"/>
            <a:endCxn id="61460" idx="5"/>
          </p:cNvCxnSpPr>
          <p:nvPr/>
        </p:nvCxnSpPr>
        <p:spPr bwMode="auto">
          <a:xfrm flipH="1">
            <a:off x="6374141" y="5766878"/>
            <a:ext cx="155416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2" name="Oval 22">
            <a:extLst>
              <a:ext uri="{FF2B5EF4-FFF2-40B4-BE49-F238E27FC236}">
                <a16:creationId xmlns:a16="http://schemas.microsoft.com/office/drawing/2014/main" id="{B5EEA719-5B2B-436F-8AC8-F0067B7F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178" y="5336666"/>
            <a:ext cx="792162" cy="500062"/>
          </a:xfrm>
          <a:prstGeom prst="ellipse">
            <a:avLst/>
          </a:prstGeom>
          <a:solidFill>
            <a:srgbClr val="FFDF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AR" sz="1600"/>
              <a:t>Beans</a:t>
            </a:r>
          </a:p>
        </p:txBody>
      </p: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4612B585-6541-4CBF-B321-3306115327BC}"/>
              </a:ext>
            </a:extLst>
          </p:cNvPr>
          <p:cNvCxnSpPr>
            <a:cxnSpLocks noChangeShapeType="1"/>
            <a:stCxn id="61456" idx="2"/>
            <a:endCxn id="61462" idx="5"/>
          </p:cNvCxnSpPr>
          <p:nvPr/>
        </p:nvCxnSpPr>
        <p:spPr bwMode="auto">
          <a:xfrm flipH="1" flipV="1">
            <a:off x="6588453" y="5763704"/>
            <a:ext cx="13398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4" name="Text Box 24">
            <a:extLst>
              <a:ext uri="{FF2B5EF4-FFF2-40B4-BE49-F238E27FC236}">
                <a16:creationId xmlns:a16="http://schemas.microsoft.com/office/drawing/2014/main" id="{3B7C8736-D7C2-44AA-B97C-25C43C59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304" y="5868478"/>
            <a:ext cx="202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600"/>
              <a:t>Lógica de aplicación</a:t>
            </a: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0EF014FD-A2E5-4E5E-848E-15E1EA8DF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516" y="5125528"/>
            <a:ext cx="155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400"/>
              <a:t>JDBC + SQL*Net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3C4B84F6-1ECD-4687-956C-D891462B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16" y="3825366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600"/>
              <a:t>Presentación</a:t>
            </a:r>
          </a:p>
        </p:txBody>
      </p:sp>
      <p:cxnSp>
        <p:nvCxnSpPr>
          <p:cNvPr id="61467" name="AutoShape 27">
            <a:extLst>
              <a:ext uri="{FF2B5EF4-FFF2-40B4-BE49-F238E27FC236}">
                <a16:creationId xmlns:a16="http://schemas.microsoft.com/office/drawing/2014/main" id="{8EBF8CF4-17D5-4DAF-983D-7E828BE10637}"/>
              </a:ext>
            </a:extLst>
          </p:cNvPr>
          <p:cNvCxnSpPr>
            <a:cxnSpLocks noChangeShapeType="1"/>
            <a:stCxn id="61458" idx="0"/>
            <a:endCxn id="61452" idx="5"/>
          </p:cNvCxnSpPr>
          <p:nvPr/>
        </p:nvCxnSpPr>
        <p:spPr bwMode="auto">
          <a:xfrm rot="5400000" flipH="1">
            <a:off x="5154940" y="4973128"/>
            <a:ext cx="788988" cy="5095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Google Shape;93;p2">
            <a:extLst>
              <a:ext uri="{FF2B5EF4-FFF2-40B4-BE49-F238E27FC236}">
                <a16:creationId xmlns:a16="http://schemas.microsoft.com/office/drawing/2014/main" id="{B8DBB9D1-B336-4EE9-AD48-5F28F1FA4235}"/>
              </a:ext>
            </a:extLst>
          </p:cNvPr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4;p2">
            <a:extLst>
              <a:ext uri="{FF2B5EF4-FFF2-40B4-BE49-F238E27FC236}">
                <a16:creationId xmlns:a16="http://schemas.microsoft.com/office/drawing/2014/main" id="{643891D2-7ADF-4C88-AA54-FB7D76300D8A}"/>
              </a:ext>
            </a:extLst>
          </p:cNvPr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B999C275-2F03-4237-946A-8268D4E9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A00DE19-63E9-4EE3-93CA-FFE9E24702C7}"/>
              </a:ext>
            </a:extLst>
          </p:cNvPr>
          <p:cNvSpPr txBox="1"/>
          <p:nvPr/>
        </p:nvSpPr>
        <p:spPr>
          <a:xfrm>
            <a:off x="7841522" y="2033451"/>
            <a:ext cx="412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AR" dirty="0"/>
              <a:t>JSP +</a:t>
            </a:r>
            <a:r>
              <a:rPr lang="es-ES" altLang="es-AR" dirty="0" err="1"/>
              <a:t>Beans</a:t>
            </a:r>
            <a:r>
              <a:rPr lang="es-ES" altLang="es-AR" dirty="0"/>
              <a:t> + JDBC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es-AR" dirty="0"/>
              <a:t>Neutra en cuanto a plataforma.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es-AR" dirty="0"/>
              <a:t>Basada en un estándar con variadas implementaciones.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es-AR" dirty="0"/>
              <a:t>Lógica de aplicación y presentación separadas.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altLang="es-AR" dirty="0"/>
              <a:t>Posibles problemas de mantenimiento debido a la dispersión de código.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03A521-FDB3-467D-84FB-F40D73DB414C}"/>
              </a:ext>
            </a:extLst>
          </p:cNvPr>
          <p:cNvSpPr txBox="1"/>
          <p:nvPr/>
        </p:nvSpPr>
        <p:spPr>
          <a:xfrm>
            <a:off x="639192" y="1890944"/>
            <a:ext cx="48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ESTRUCTURA DE PROYECTO:</a:t>
            </a:r>
          </a:p>
        </p:txBody>
      </p:sp>
    </p:spTree>
    <p:extLst>
      <p:ext uri="{BB962C8B-B14F-4D97-AF65-F5344CB8AC3E}">
        <p14:creationId xmlns:p14="http://schemas.microsoft.com/office/powerpoint/2010/main" val="41992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6090762-AD47-4E8F-9273-5FA53B91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22258"/>
            <a:ext cx="10010313" cy="4746830"/>
          </a:xfrm>
        </p:spPr>
        <p:txBody>
          <a:bodyPr/>
          <a:lstStyle/>
          <a:p>
            <a:r>
              <a:rPr lang="es-ES" altLang="es-AR" dirty="0"/>
              <a:t>La arquitectura Modelo-Vista-Controlador (MVC), o Modelo-Vista-Presentador (MVP), se usa para separar la lógica de la aplicación de su representación en HTML.  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67ECD9F-8F7E-4C2F-81F5-D0A4A2C4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732463"/>
            <a:ext cx="1296988" cy="5762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AR" sz="2400"/>
              <a:t>Modelo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315F3FF-736C-4C6B-B06E-278BE9F5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734050"/>
            <a:ext cx="1296988" cy="576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AR" sz="2400"/>
              <a:t>Vista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9E6BD4B-9BF1-4681-AD35-1AE133C8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932238"/>
            <a:ext cx="1873250" cy="5762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AR" sz="2400" dirty="0"/>
              <a:t>Presentador</a:t>
            </a:r>
          </a:p>
        </p:txBody>
      </p: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C667FED5-2533-4874-B567-6B469D058240}"/>
              </a:ext>
            </a:extLst>
          </p:cNvPr>
          <p:cNvCxnSpPr>
            <a:cxnSpLocks noChangeShapeType="1"/>
            <a:stCxn id="8" idx="0"/>
            <a:endCxn id="10" idx="2"/>
          </p:cNvCxnSpPr>
          <p:nvPr/>
        </p:nvCxnSpPr>
        <p:spPr bwMode="auto">
          <a:xfrm rot="16200000">
            <a:off x="2951956" y="4040982"/>
            <a:ext cx="1223963" cy="2159000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5914C88D-8EFF-4DD1-A977-EC3D1CD9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661025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Datos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3B67CB2-6DB8-41CC-82B5-FB9474AB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244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Comandos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D697DE13-801E-4530-AF58-C3F2DB6ECAFB}"/>
              </a:ext>
            </a:extLst>
          </p:cNvPr>
          <p:cNvCxnSpPr>
            <a:cxnSpLocks noChangeShapeType="1"/>
            <a:stCxn id="9" idx="0"/>
            <a:endCxn id="10" idx="2"/>
          </p:cNvCxnSpPr>
          <p:nvPr/>
        </p:nvCxnSpPr>
        <p:spPr bwMode="auto">
          <a:xfrm rot="5400000" flipH="1">
            <a:off x="5183188" y="3968750"/>
            <a:ext cx="1225550" cy="2305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18AE3083-66A7-40DB-BCD1-664CFB9A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244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Eventos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CA21809-BE70-42C5-AEC5-F817EB17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514985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Selecciones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D1A85C66-270C-4DE9-9DD6-18ACE5000E76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132138" y="6021388"/>
            <a:ext cx="3167062" cy="158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345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322FC01E-3709-4CAF-AC1C-9E8AB2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027" y="1749288"/>
            <a:ext cx="8229600" cy="924822"/>
          </a:xfrm>
        </p:spPr>
        <p:txBody>
          <a:bodyPr/>
          <a:lstStyle/>
          <a:p>
            <a:r>
              <a:rPr lang="es-ES" altLang="es-AR" b="1" dirty="0">
                <a:latin typeface="Calibri" panose="020F0502020204030204" pitchFamily="34" charset="0"/>
                <a:cs typeface="Calibri" panose="020F0502020204030204" pitchFamily="34" charset="0"/>
              </a:rPr>
              <a:t>Motor de Servlet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7408327-8CE8-4019-BA49-3B9DB7660266}"/>
              </a:ext>
            </a:extLst>
          </p:cNvPr>
          <p:cNvSpPr txBox="1">
            <a:spLocks noChangeArrowheads="1"/>
          </p:cNvSpPr>
          <p:nvPr/>
        </p:nvSpPr>
        <p:spPr>
          <a:xfrm>
            <a:off x="562027" y="2601158"/>
            <a:ext cx="8229600" cy="49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altLang="es-AR" sz="2400" kern="0" dirty="0"/>
              <a:t>Aplicación que </a:t>
            </a:r>
            <a:r>
              <a:rPr lang="es-ES" altLang="es-AR" sz="2400" i="1" kern="0" dirty="0"/>
              <a:t>contiene</a:t>
            </a:r>
            <a:r>
              <a:rPr lang="es-ES" altLang="es-AR" sz="2400" kern="0" dirty="0"/>
              <a:t> la aplicación java</a:t>
            </a:r>
          </a:p>
          <a:p>
            <a:pPr>
              <a:lnSpc>
                <a:spcPct val="90000"/>
              </a:lnSpc>
            </a:pPr>
            <a:r>
              <a:rPr lang="es-ES" altLang="es-AR" sz="2400" kern="0" dirty="0"/>
              <a:t>Necesario para </a:t>
            </a:r>
            <a:r>
              <a:rPr lang="es-ES" altLang="es-AR" sz="2400" i="1" kern="0" dirty="0"/>
              <a:t>ejecutar</a:t>
            </a:r>
            <a:r>
              <a:rPr lang="es-ES" altLang="es-AR" sz="2400" kern="0" dirty="0"/>
              <a:t> los </a:t>
            </a:r>
            <a:r>
              <a:rPr lang="es-ES" altLang="es-AR" sz="2400" kern="0" dirty="0" err="1"/>
              <a:t>servlet</a:t>
            </a:r>
            <a:r>
              <a:rPr lang="es-ES" altLang="es-AR" sz="2400" kern="0" dirty="0"/>
              <a:t> y </a:t>
            </a:r>
            <a:r>
              <a:rPr lang="es-ES" altLang="es-AR" sz="2400" kern="0" dirty="0" err="1"/>
              <a:t>jsp</a:t>
            </a:r>
            <a:endParaRPr lang="es-ES" altLang="es-AR" sz="2400" kern="0" dirty="0"/>
          </a:p>
          <a:p>
            <a:pPr>
              <a:lnSpc>
                <a:spcPct val="90000"/>
              </a:lnSpc>
            </a:pPr>
            <a:r>
              <a:rPr lang="es-ES" altLang="es-AR" sz="2400" kern="0" dirty="0"/>
              <a:t>Productos</a:t>
            </a:r>
          </a:p>
          <a:p>
            <a:pPr lvl="1">
              <a:lnSpc>
                <a:spcPct val="90000"/>
              </a:lnSpc>
            </a:pPr>
            <a:r>
              <a:rPr lang="es-ES" altLang="es-AR" sz="1800" kern="0" dirty="0"/>
              <a:t>Apache Tomcat </a:t>
            </a:r>
          </a:p>
          <a:p>
            <a:pPr lvl="1">
              <a:lnSpc>
                <a:spcPct val="90000"/>
              </a:lnSpc>
            </a:pPr>
            <a:r>
              <a:rPr lang="es-ES" altLang="es-AR" sz="1800" kern="0" dirty="0"/>
              <a:t>BEA WebLogic </a:t>
            </a:r>
          </a:p>
          <a:p>
            <a:pPr lvl="1">
              <a:lnSpc>
                <a:spcPct val="90000"/>
              </a:lnSpc>
            </a:pPr>
            <a:r>
              <a:rPr lang="es-ES" altLang="es-AR" sz="1800" kern="0" dirty="0"/>
              <a:t>IBM WebSphere</a:t>
            </a:r>
          </a:p>
          <a:p>
            <a:pPr lvl="1">
              <a:lnSpc>
                <a:spcPct val="90000"/>
              </a:lnSpc>
            </a:pPr>
            <a:r>
              <a:rPr lang="es-ES" altLang="es-AR" sz="1800" kern="0" dirty="0" err="1"/>
              <a:t>Sun</a:t>
            </a:r>
            <a:r>
              <a:rPr lang="es-ES" altLang="es-AR" sz="1800" kern="0" dirty="0"/>
              <a:t>/Netscape </a:t>
            </a:r>
            <a:r>
              <a:rPr lang="es-ES" altLang="es-AR" sz="1800" kern="0" dirty="0" err="1"/>
              <a:t>IPlanet</a:t>
            </a:r>
            <a:endParaRPr lang="es-ES" altLang="es-AR" sz="1800" kern="0" dirty="0"/>
          </a:p>
          <a:p>
            <a:pPr lvl="1">
              <a:lnSpc>
                <a:spcPct val="90000"/>
              </a:lnSpc>
            </a:pPr>
            <a:r>
              <a:rPr lang="es-ES" altLang="es-AR" sz="1800" kern="0" dirty="0"/>
              <a:t>Macromedia </a:t>
            </a:r>
            <a:r>
              <a:rPr lang="es-ES" altLang="es-AR" sz="1800" kern="0" dirty="0" err="1"/>
              <a:t>JRun</a:t>
            </a:r>
            <a:endParaRPr lang="es-ES" altLang="es-AR" sz="1800" kern="0" dirty="0"/>
          </a:p>
          <a:p>
            <a:pPr lvl="1">
              <a:lnSpc>
                <a:spcPct val="90000"/>
              </a:lnSpc>
            </a:pPr>
            <a:r>
              <a:rPr lang="es-ES" altLang="es-AR" sz="1800" kern="0" dirty="0"/>
              <a:t>…</a:t>
            </a:r>
            <a:endParaRPr lang="es-ES" altLang="es-AR" kern="0" dirty="0"/>
          </a:p>
        </p:txBody>
      </p:sp>
    </p:spTree>
    <p:extLst>
      <p:ext uri="{BB962C8B-B14F-4D97-AF65-F5344CB8AC3E}">
        <p14:creationId xmlns:p14="http://schemas.microsoft.com/office/powerpoint/2010/main" val="20900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7: </a:t>
            </a:r>
            <a:r>
              <a:rPr lang="es-ES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Backend</a:t>
            </a:r>
            <a:r>
              <a:rPr lang="es-ES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- Java EE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322FC01E-3709-4CAF-AC1C-9E8AB2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027" y="1749288"/>
            <a:ext cx="8229600" cy="924822"/>
          </a:xfrm>
        </p:spPr>
        <p:txBody>
          <a:bodyPr/>
          <a:lstStyle/>
          <a:p>
            <a:r>
              <a:rPr lang="es-ES" altLang="es-AR" b="1" dirty="0">
                <a:latin typeface="Calibri" panose="020F0502020204030204" pitchFamily="34" charset="0"/>
                <a:cs typeface="Calibri" panose="020F0502020204030204" pitchFamily="34" charset="0"/>
              </a:rPr>
              <a:t>Arquitectura del paquete </a:t>
            </a:r>
            <a:r>
              <a:rPr lang="es-ES" altLang="es-AR" b="1" dirty="0" err="1"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endParaRPr lang="es-ES" altLang="es-A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7408327-8CE8-4019-BA49-3B9DB7660266}"/>
              </a:ext>
            </a:extLst>
          </p:cNvPr>
          <p:cNvSpPr txBox="1">
            <a:spLocks noChangeArrowheads="1"/>
          </p:cNvSpPr>
          <p:nvPr/>
        </p:nvSpPr>
        <p:spPr>
          <a:xfrm>
            <a:off x="562026" y="2601158"/>
            <a:ext cx="10721491" cy="49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Dentro del paquete 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javax.servlet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tenemos toda la infraestructura para poder trabajar 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elemento central es la interfaz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que define los métodos para cualquier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La clase 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GenericServlet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una clase abstracta que implementa dicha interfaz para un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genérico, independiente del protocolo.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definir un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se utilice vía web, se tiene la clase 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dentro del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subpaquete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javax.servlet.http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Esta clase hereda de 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GenericServlet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 también es una clase abstracta, de la que heredaremos para construir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servlets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nuestras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38713308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1870</Words>
  <Application>Microsoft Office PowerPoint</Application>
  <PresentationFormat>Panorámica</PresentationFormat>
  <Paragraphs>207</Paragraphs>
  <Slides>24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6" baseType="lpstr">
      <vt:lpstr>Arial</vt:lpstr>
      <vt:lpstr>Calibri</vt:lpstr>
      <vt:lpstr>Courier</vt:lpstr>
      <vt:lpstr>Courier;Courier-Bold</vt:lpstr>
      <vt:lpstr>Courier-Bold;NewCaledonia;Couri</vt:lpstr>
      <vt:lpstr>Encode Sans</vt:lpstr>
      <vt:lpstr>NewCaledonia;Courier</vt:lpstr>
      <vt:lpstr>NewCaledonia;Courier-Bold;NewCa</vt:lpstr>
      <vt:lpstr>Roboto</vt:lpstr>
      <vt:lpstr>Times New Roman</vt:lpstr>
      <vt:lpstr>Simple Light</vt:lpstr>
      <vt:lpstr>Presentación de Microsoft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Motor de Servlet</vt:lpstr>
      <vt:lpstr>Arquitectura del paquete servlet</vt:lpstr>
      <vt:lpstr>Arquitectura del paquete servlet</vt:lpstr>
      <vt:lpstr>Ciclo de vida de un servlet</vt:lpstr>
      <vt:lpstr>Presentación de PowerPoint</vt:lpstr>
      <vt:lpstr>Presentación de PowerPoint</vt:lpstr>
      <vt:lpstr>Elementos de scripting</vt:lpstr>
      <vt:lpstr>Presentación de PowerPoint</vt:lpstr>
      <vt:lpstr>Presentación de PowerPoint</vt:lpstr>
      <vt:lpstr>Presentación de PowerPoint</vt:lpstr>
      <vt:lpstr>Scriptlets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Agustín Ernesto Lodola</cp:lastModifiedBy>
  <cp:revision>59</cp:revision>
  <dcterms:created xsi:type="dcterms:W3CDTF">2021-07-26T23:29:19Z</dcterms:created>
  <dcterms:modified xsi:type="dcterms:W3CDTF">2022-03-06T22:58:26Z</dcterms:modified>
</cp:coreProperties>
</file>