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6" r:id="rId4"/>
    <p:sldId id="265" r:id="rId5"/>
    <p:sldId id="263" r:id="rId6"/>
    <p:sldId id="267" r:id="rId7"/>
    <p:sldId id="268" r:id="rId8"/>
    <p:sldId id="269" r:id="rId9"/>
    <p:sldId id="270" r:id="rId10"/>
    <p:sldId id="271" r:id="rId11"/>
    <p:sldId id="28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-644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INTEGRIDAD Y ENCRIPTACION</a:t>
            </a:r>
          </a:p>
          <a:p>
            <a:endParaRPr lang="es-ES" dirty="0" smtClean="0"/>
          </a:p>
          <a:p>
            <a:r>
              <a:rPr lang="es-ES" dirty="0"/>
              <a:t>D</a:t>
            </a:r>
            <a:r>
              <a:rPr lang="es-AR" dirty="0" err="1" smtClean="0"/>
              <a:t>irector</a:t>
            </a:r>
            <a:r>
              <a:rPr lang="es-AR" dirty="0" smtClean="0"/>
              <a:t>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 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0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1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2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3</a:t>
            </a:r>
            <a:r>
              <a:rPr lang="es-ES" sz="2400" b="1" dirty="0" smtClean="0"/>
              <a:t> + 0x</a:t>
            </a:r>
            <a:r>
              <a:rPr lang="es-ES" sz="2400" b="1" baseline="30000" dirty="0" smtClean="0"/>
              <a:t>4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/>
              <a:t>5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6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7</a:t>
            </a:r>
            <a:endParaRPr lang="es-ES" sz="2400" b="1" dirty="0" smtClean="0"/>
          </a:p>
          <a:p>
            <a:endParaRPr lang="es-ES" sz="2400" b="1" dirty="0" smtClean="0"/>
          </a:p>
          <a:p>
            <a:r>
              <a:rPr lang="es-ES" dirty="0" smtClean="0"/>
              <a:t>De esta forma la posibilidad de error de la función es nula porque las diferencias con incompensables intercambiando potencias.</a:t>
            </a:r>
          </a:p>
          <a:p>
            <a:endParaRPr lang="es-ES" dirty="0"/>
          </a:p>
          <a:p>
            <a:r>
              <a:rPr lang="es-ES" dirty="0" smtClean="0"/>
              <a:t>El valor de raíz que se toma es un valor en el intervalo comprendido en el rango </a:t>
            </a:r>
            <a:r>
              <a:rPr lang="es-ES" b="1" i="1" dirty="0" smtClean="0"/>
              <a:t>(0:1) 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400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CRC - INTEGRIDAD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</a:t>
            </a:r>
          </a:p>
          <a:p>
            <a:endParaRPr lang="es-ES" dirty="0" smtClean="0"/>
          </a:p>
          <a:p>
            <a:r>
              <a:rPr lang="es-ES" sz="2400" dirty="0" smtClean="0"/>
              <a:t>Este método es el utilizado por los algoritmos denominada dos </a:t>
            </a:r>
            <a:r>
              <a:rPr lang="es-ES" sz="2400" b="1" i="1" dirty="0" smtClean="0"/>
              <a:t>CRC (Control de Redundancia Cíclica) </a:t>
            </a:r>
          </a:p>
          <a:p>
            <a:endParaRPr lang="es-ES" sz="2400" b="1" i="1" dirty="0" smtClean="0"/>
          </a:p>
          <a:p>
            <a:r>
              <a:rPr lang="es-ES" sz="2400" dirty="0" smtClean="0"/>
              <a:t>De esta forma en función de los </a:t>
            </a:r>
            <a:r>
              <a:rPr lang="es-ES" sz="2400" smtClean="0"/>
              <a:t>caracteres cíclicos </a:t>
            </a:r>
            <a:r>
              <a:rPr lang="es-ES" sz="2400" dirty="0" smtClean="0"/>
              <a:t>tomados se construyen un CRC que puede varias desde 32 bits hasta 128 bits.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864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objetivo es ocultar la información contenida en el archivo para que no pueda ser legible.</a:t>
            </a:r>
          </a:p>
          <a:p>
            <a:endParaRPr lang="es-ES" dirty="0" smtClean="0"/>
          </a:p>
          <a:p>
            <a:r>
              <a:rPr lang="es-ES" dirty="0" smtClean="0"/>
              <a:t>El archivo debe ser modificado sin cambiar su tamaño y espacio ocupado a tal fin.</a:t>
            </a:r>
          </a:p>
          <a:p>
            <a:endParaRPr lang="es-ES" dirty="0"/>
          </a:p>
          <a:p>
            <a:r>
              <a:rPr lang="es-ES" dirty="0" smtClean="0"/>
              <a:t>Para </a:t>
            </a:r>
            <a:r>
              <a:rPr lang="es-ES" dirty="0"/>
              <a:t>encriptar existen innumerables métodos para realizarlo, nos concentraremos en las diferentes formas de encriptar que existen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0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0" lvl="6" indent="0">
              <a:buNone/>
            </a:pPr>
            <a:r>
              <a:rPr lang="es-ES" sz="3000" b="1" u="sng" dirty="0"/>
              <a:t>P</a:t>
            </a:r>
            <a:r>
              <a:rPr lang="es-ES" sz="3000" b="1" u="sng" dirty="0" smtClean="0"/>
              <a:t>rocesos de Encriptación </a:t>
            </a:r>
          </a:p>
          <a:p>
            <a:pPr lvl="3"/>
            <a:endParaRPr lang="es-ES" dirty="0" smtClean="0"/>
          </a:p>
          <a:p>
            <a:pPr lvl="3"/>
            <a:endParaRPr lang="es-ES" dirty="0"/>
          </a:p>
          <a:p>
            <a:r>
              <a:rPr lang="es-ES" b="1" i="1" dirty="0" smtClean="0"/>
              <a:t>Desplazamiento</a:t>
            </a:r>
            <a:r>
              <a:rPr lang="es-ES" dirty="0" smtClean="0"/>
              <a:t>: los procesos de encriptación se basa en el desplazamiento de los caracteres en función de algún patrón</a:t>
            </a:r>
          </a:p>
          <a:p>
            <a:endParaRPr lang="es-ES" dirty="0" smtClean="0"/>
          </a:p>
          <a:p>
            <a:r>
              <a:rPr lang="es-ES" b="1" i="1" dirty="0" smtClean="0"/>
              <a:t>Reemplazo</a:t>
            </a:r>
            <a:r>
              <a:rPr lang="es-ES" dirty="0" smtClean="0"/>
              <a:t>: los procesos de encriptación se basan en el reemplazo de determinados caracteres en función del algún patrón donde ese reemplazo puede ser fijo o variable, con lo sin intervención del usuario </a:t>
            </a:r>
          </a:p>
          <a:p>
            <a:endParaRPr lang="es-ES" dirty="0" smtClean="0"/>
          </a:p>
          <a:p>
            <a:r>
              <a:rPr lang="es-ES" b="1" i="1" dirty="0" smtClean="0"/>
              <a:t>Mixto</a:t>
            </a:r>
            <a:r>
              <a:rPr lang="es-ES" dirty="0" smtClean="0"/>
              <a:t>: se aplican ambos procesos en cualquier orden, reemplazo y desplazamiento.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7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 POR REEMPLAZO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i="1" dirty="0" smtClean="0"/>
          </a:p>
          <a:p>
            <a:r>
              <a:rPr lang="es-ES" b="1" i="1" dirty="0" smtClean="0"/>
              <a:t>Reemplazo Fijo</a:t>
            </a:r>
            <a:r>
              <a:rPr lang="es-ES" dirty="0" smtClean="0"/>
              <a:t>: se toma un valor por el cual se van reemplazando a determinados caracteres por un valor de acuerdo a un patrón, por ejemplo reemplazar todas las posiciones pares por su contenido por un valor </a:t>
            </a:r>
            <a:r>
              <a:rPr lang="es-ES" dirty="0" err="1" smtClean="0"/>
              <a:t>Ascii</a:t>
            </a:r>
            <a:r>
              <a:rPr lang="es-ES" dirty="0" smtClean="0"/>
              <a:t> preestablecido.</a:t>
            </a:r>
          </a:p>
          <a:p>
            <a:endParaRPr lang="es-ES" dirty="0" smtClean="0"/>
          </a:p>
          <a:p>
            <a:r>
              <a:rPr lang="es-ES" b="1" i="1" dirty="0" smtClean="0"/>
              <a:t>Reemplazo Variable</a:t>
            </a:r>
            <a:r>
              <a:rPr lang="es-ES" dirty="0" smtClean="0"/>
              <a:t>: Se encripta el </a:t>
            </a:r>
            <a:r>
              <a:rPr lang="es-ES" dirty="0" err="1" smtClean="0"/>
              <a:t>archiivo</a:t>
            </a:r>
            <a:r>
              <a:rPr lang="es-ES" dirty="0" smtClean="0"/>
              <a:t> con una clave dispuesta por el usuario y dicha clave se copia al contenido del archivo o valor a encriptar.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038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 POR DESPLAZAMIENTO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i="1" dirty="0" smtClean="0"/>
          </a:p>
          <a:p>
            <a:endParaRPr lang="es-ES" sz="2800" b="1" i="1" dirty="0" smtClean="0"/>
          </a:p>
          <a:p>
            <a:r>
              <a:rPr lang="es-ES" sz="2800" b="1" i="1" dirty="0" smtClean="0"/>
              <a:t>Desplazamiento</a:t>
            </a:r>
            <a:r>
              <a:rPr lang="es-ES" sz="2800" dirty="0" smtClean="0"/>
              <a:t>: se desplazan valores en forma similar a lo que se conoce como “sopa de letras” pero en lugar de realizarlo por caracteres se realiza por bits, modificando totalmente el contenido del mismo.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785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 MIXTA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i="1" dirty="0" smtClean="0"/>
          </a:p>
          <a:p>
            <a:endParaRPr lang="es-ES" sz="2800" b="1" i="1" dirty="0" smtClean="0"/>
          </a:p>
          <a:p>
            <a:r>
              <a:rPr lang="es-ES" sz="2800" b="1" i="1" dirty="0" smtClean="0"/>
              <a:t>Mixta</a:t>
            </a:r>
            <a:r>
              <a:rPr lang="es-ES" sz="2800" dirty="0" smtClean="0"/>
              <a:t>: se aplican ambas formas de encriptación una primero y otra después, en cualquier orden de ejecución, de forma tal de dar mayor seguridad a la encriptación.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0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SALTO DEL CABALLO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2" y="1696915"/>
            <a:ext cx="9609994" cy="496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4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SALTO DEL CABALLO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Se debe considerar que existen </a:t>
            </a:r>
            <a:r>
              <a:rPr lang="es-ES" b="1" i="1" dirty="0" smtClean="0"/>
              <a:t>8 movimientos legales</a:t>
            </a:r>
            <a:r>
              <a:rPr lang="es-ES" dirty="0" smtClean="0"/>
              <a:t> y dentro de ellos se van a encontrar </a:t>
            </a:r>
            <a:r>
              <a:rPr lang="es-ES" b="1" i="1" dirty="0" smtClean="0"/>
              <a:t>x movimientos posibles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El algoritmo persigue el objetivo de jugar desde una posición preestablecida a una posición posible a ser utilizada.</a:t>
            </a:r>
          </a:p>
          <a:p>
            <a:endParaRPr lang="es-ES" dirty="0" smtClean="0"/>
          </a:p>
          <a:p>
            <a:r>
              <a:rPr lang="es-ES" dirty="0" smtClean="0"/>
              <a:t>El algoritmo debería terminar después de ejecutarse 64 veces, de forma tal de completar el tablero con números de 1 a 64.</a:t>
            </a:r>
          </a:p>
          <a:p>
            <a:endParaRPr lang="es-ES" dirty="0" smtClean="0"/>
          </a:p>
          <a:p>
            <a:r>
              <a:rPr lang="es-ES" dirty="0" smtClean="0"/>
              <a:t>En función de ello el algoritmo se resume moverse a una posición posible desde una posición en dada.</a:t>
            </a:r>
          </a:p>
          <a:p>
            <a:endParaRPr lang="es-ES" dirty="0" smtClean="0"/>
          </a:p>
          <a:p>
            <a:r>
              <a:rPr lang="es-ES" dirty="0" smtClean="0"/>
              <a:t>Esto se debería repetir hasta llegar a los 64 movimientos.</a:t>
            </a:r>
          </a:p>
        </p:txBody>
      </p:sp>
    </p:spTree>
    <p:extLst>
      <p:ext uri="{BB962C8B-B14F-4D97-AF65-F5344CB8AC3E}">
        <p14:creationId xmlns:p14="http://schemas.microsoft.com/office/powerpoint/2010/main" val="39966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SALTO DEL CABALLO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5" y="1703671"/>
            <a:ext cx="9739050" cy="443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0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INTEGRIDAD Y ENCRIPTACION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s-ES_tradnl" b="1" i="1" dirty="0" smtClean="0"/>
              <a:t>Integridad</a:t>
            </a:r>
            <a:r>
              <a:rPr lang="es-ES_tradnl" dirty="0" smtClean="0"/>
              <a:t>: Es el proceso que permite identificar la integridad de un archivo, o sea, poder validar que un archivo no a sufrido cambios ante un proceso que lo modifico, sea este por una transferencia o un proceso de cambio como la compresión y descompresión del mismo.</a:t>
            </a:r>
          </a:p>
          <a:p>
            <a:pPr hangingPunct="0"/>
            <a:endParaRPr lang="es-ES" dirty="0"/>
          </a:p>
          <a:p>
            <a:pPr hangingPunct="0"/>
            <a:r>
              <a:rPr lang="es-ES" b="1" i="1" dirty="0" smtClean="0"/>
              <a:t>Encriptación</a:t>
            </a:r>
            <a:r>
              <a:rPr lang="es-ES" dirty="0" smtClean="0"/>
              <a:t>: es el proceso que permite modificar el contenido de un archivo para que mantenga el contenido establecido, pero que el mismo no pueda ser visible en un formato tradicional del mismo.</a:t>
            </a:r>
          </a:p>
          <a:p>
            <a:pPr hangingPunct="0"/>
            <a:endParaRPr lang="es-AR" dirty="0"/>
          </a:p>
          <a:p>
            <a:pPr marL="0" indent="0">
              <a:buNone/>
            </a:pPr>
            <a:endParaRPr lang="es-A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07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s-ES_tradnl" b="1" i="1" dirty="0" smtClean="0"/>
              <a:t>	Cuando se produce una modificación en un archivo a través de 	un proceso modificatorio se requiere conocer la integridad del 	nuevo archivo generado.</a:t>
            </a:r>
          </a:p>
          <a:p>
            <a:pPr hangingPunct="0"/>
            <a:endParaRPr lang="es-AR" dirty="0"/>
          </a:p>
          <a:p>
            <a:pPr marL="0" indent="0">
              <a:buNone/>
            </a:pPr>
            <a:endParaRPr lang="es-AR" b="1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82" y="3801978"/>
            <a:ext cx="6008664" cy="157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8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INTEGRIDAD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Necesidad</a:t>
            </a:r>
            <a:r>
              <a:rPr lang="es-ES" dirty="0" smtClean="0"/>
              <a:t>: Cuando se produce una modificación sobre un archivo, por ejemplo cuando se transmite mediante una red o se copia o se le realiza un proceso de </a:t>
            </a:r>
            <a:r>
              <a:rPr lang="es-ES" dirty="0" err="1" smtClean="0"/>
              <a:t>compresiòn</a:t>
            </a:r>
            <a:r>
              <a:rPr lang="es-ES" dirty="0" smtClean="0"/>
              <a:t> y </a:t>
            </a:r>
            <a:r>
              <a:rPr lang="es-ES" dirty="0" err="1" smtClean="0"/>
              <a:t>descompresiòn</a:t>
            </a:r>
            <a:r>
              <a:rPr lang="es-ES" dirty="0" smtClean="0"/>
              <a:t> aparece la necesidad de verificar si el nuevo archivo obtenido es igual al original.</a:t>
            </a:r>
          </a:p>
          <a:p>
            <a:endParaRPr lang="es-ES" dirty="0"/>
          </a:p>
          <a:p>
            <a:r>
              <a:rPr lang="es-ES" b="1" i="1" dirty="0" smtClean="0"/>
              <a:t>Procedimiento</a:t>
            </a:r>
            <a:r>
              <a:rPr lang="es-ES" dirty="0" smtClean="0"/>
              <a:t>: si bien es cierto que la </a:t>
            </a:r>
            <a:r>
              <a:rPr lang="es-ES" dirty="0" err="1" smtClean="0"/>
              <a:t>ùnica</a:t>
            </a:r>
            <a:r>
              <a:rPr lang="es-ES" dirty="0" smtClean="0"/>
              <a:t> forma de verificar que un archivo es igual a otro se requeriría una lectura de ambos archivos con una comparación de uno a uno, existen medios </a:t>
            </a:r>
            <a:r>
              <a:rPr lang="es-ES" dirty="0" err="1" smtClean="0"/>
              <a:t>tecnologicos</a:t>
            </a:r>
            <a:r>
              <a:rPr lang="es-ES" dirty="0" smtClean="0"/>
              <a:t> para poder validar la veracidad del archivo sin necesidad de contar con el archivo original.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INTEGRIDAD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Que se debe controlar para establecer la igualdad de los archivo 	Origen y Destino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 smtClean="0"/>
              <a:t>Tamaño: </a:t>
            </a:r>
            <a:r>
              <a:rPr lang="es-ES" dirty="0" smtClean="0"/>
              <a:t>Ambos archivos deben tener el mismo tamaño en cantidad de caracteres.</a:t>
            </a:r>
          </a:p>
          <a:p>
            <a:endParaRPr lang="es-ES" b="1" dirty="0" smtClean="0"/>
          </a:p>
          <a:p>
            <a:r>
              <a:rPr lang="es-ES" b="1" dirty="0" smtClean="0"/>
              <a:t>Contenido: </a:t>
            </a:r>
            <a:r>
              <a:rPr lang="es-ES" dirty="0" smtClean="0"/>
              <a:t>Ambos archivos deben contener los mismos caracteres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Posición: </a:t>
            </a:r>
            <a:r>
              <a:rPr lang="es-ES" dirty="0" smtClean="0"/>
              <a:t>Considerando que ambos archivos contienen los mismos caracteres, dichos caracteres deben estar en la misma posición</a:t>
            </a: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9998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método se basa en el uso de un polinomio, dado que el mismo evalúa tamaño, contenido y posición.</a:t>
            </a:r>
          </a:p>
          <a:p>
            <a:endParaRPr lang="es-ES" b="1" dirty="0" smtClean="0"/>
          </a:p>
          <a:p>
            <a:r>
              <a:rPr lang="es-ES" dirty="0" smtClean="0"/>
              <a:t>El tamaño esta dado por el grado del polinomio.</a:t>
            </a:r>
          </a:p>
          <a:p>
            <a:endParaRPr lang="es-ES" dirty="0"/>
          </a:p>
          <a:p>
            <a:r>
              <a:rPr lang="es-ES" dirty="0" smtClean="0"/>
              <a:t>El contenido esta dado por los coeficientes del polinomio.</a:t>
            </a:r>
          </a:p>
          <a:p>
            <a:endParaRPr lang="es-ES" dirty="0"/>
          </a:p>
          <a:p>
            <a:r>
              <a:rPr lang="es-ES" dirty="0" smtClean="0"/>
              <a:t>La posición esta dada por el grado que acompaña a la x del polinomio.</a:t>
            </a:r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6483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CHECKSUM </a:t>
            </a:r>
            <a:r>
              <a:rPr lang="es-ES" dirty="0" smtClean="0"/>
              <a:t>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Tomemos a modo de ejemplo que se quiere validar un archivo 	que contiene la expresión ‘HOLA’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Para validar esta situación se puede armar un polinomio donde se 	utilicen los caracteres que componen el </a:t>
            </a:r>
            <a:r>
              <a:rPr lang="es-ES" dirty="0" err="1" smtClean="0"/>
              <a:t>archiivo</a:t>
            </a:r>
            <a:r>
              <a:rPr lang="es-ES" dirty="0" smtClean="0"/>
              <a:t> como 	coeficientes del polinomio: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b="1" dirty="0" smtClean="0"/>
              <a:t>Hx</a:t>
            </a:r>
            <a:r>
              <a:rPr lang="es-ES" b="1" baseline="30000" dirty="0" smtClean="0"/>
              <a:t>0</a:t>
            </a:r>
            <a:r>
              <a:rPr lang="es-ES" b="1" dirty="0" smtClean="0"/>
              <a:t> + Ox</a:t>
            </a:r>
            <a:r>
              <a:rPr lang="es-ES" b="1" baseline="30000" dirty="0" smtClean="0"/>
              <a:t>1</a:t>
            </a:r>
            <a:r>
              <a:rPr lang="es-ES" b="1" dirty="0" smtClean="0"/>
              <a:t> + Lx</a:t>
            </a:r>
            <a:r>
              <a:rPr lang="es-ES" b="1" baseline="30000" dirty="0" smtClean="0"/>
              <a:t>2</a:t>
            </a:r>
            <a:r>
              <a:rPr lang="es-ES" b="1" dirty="0" smtClean="0"/>
              <a:t> + Ax</a:t>
            </a:r>
            <a:r>
              <a:rPr lang="es-ES" b="1" baseline="30000" dirty="0" smtClean="0"/>
              <a:t>3</a:t>
            </a:r>
          </a:p>
          <a:p>
            <a:pPr marL="0" indent="0">
              <a:buNone/>
            </a:pP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4292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 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</a:t>
            </a:r>
            <a:r>
              <a:rPr lang="es-ES" b="1" dirty="0" smtClean="0"/>
              <a:t>Hx</a:t>
            </a:r>
            <a:r>
              <a:rPr lang="es-ES" b="1" baseline="30000" dirty="0" smtClean="0"/>
              <a:t>0</a:t>
            </a:r>
            <a:r>
              <a:rPr lang="es-ES" b="1" dirty="0" smtClean="0"/>
              <a:t> + Ox</a:t>
            </a:r>
            <a:r>
              <a:rPr lang="es-ES" b="1" baseline="30000" dirty="0" smtClean="0"/>
              <a:t>1</a:t>
            </a:r>
            <a:r>
              <a:rPr lang="es-ES" b="1" dirty="0" smtClean="0"/>
              <a:t> + Lx</a:t>
            </a:r>
            <a:r>
              <a:rPr lang="es-ES" b="1" baseline="30000" dirty="0" smtClean="0"/>
              <a:t>2</a:t>
            </a:r>
            <a:r>
              <a:rPr lang="es-ES" b="1" dirty="0" smtClean="0"/>
              <a:t> + Ax</a:t>
            </a:r>
            <a:r>
              <a:rPr lang="es-ES" b="1" baseline="30000" dirty="0" smtClean="0"/>
              <a:t>3</a:t>
            </a:r>
          </a:p>
          <a:p>
            <a:pPr marL="0" indent="0">
              <a:buNone/>
            </a:pPr>
            <a:endParaRPr lang="es-ES" b="1" baseline="30000" dirty="0"/>
          </a:p>
          <a:p>
            <a:r>
              <a:rPr lang="es-ES" dirty="0" smtClean="0"/>
              <a:t>Antes de realizar el procedimiento del archivo se calcula el polinomio y se resuelve aplicando un valor a la variable x.</a:t>
            </a:r>
          </a:p>
          <a:p>
            <a:r>
              <a:rPr lang="es-ES" dirty="0" smtClean="0"/>
              <a:t>Luego el resultado se agrega al archivo destino generado vía el proceso de transformación.</a:t>
            </a:r>
          </a:p>
          <a:p>
            <a:r>
              <a:rPr lang="es-ES" dirty="0" smtClean="0"/>
              <a:t>Luego se vuelve a generar el polinomio con el contenido del archivo destino.</a:t>
            </a:r>
          </a:p>
          <a:p>
            <a:r>
              <a:rPr lang="es-ES" dirty="0" smtClean="0"/>
              <a:t>Se resuelve dicho polinomio y se compara el resultado </a:t>
            </a:r>
            <a:r>
              <a:rPr lang="es-ES" dirty="0" err="1" smtClean="0"/>
              <a:t>obetnido</a:t>
            </a:r>
            <a:r>
              <a:rPr lang="es-ES" dirty="0" smtClean="0"/>
              <a:t> con el almacenado en el archivo, si es igual se puede afirmar que los archivos son iguales.</a:t>
            </a:r>
          </a:p>
          <a:p>
            <a:pPr marL="457200" lvl="1" indent="0">
              <a:buNone/>
            </a:pPr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430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 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</a:t>
            </a:r>
            <a:r>
              <a:rPr lang="es-ES" sz="2400" b="1" dirty="0" smtClean="0"/>
              <a:t>Hx</a:t>
            </a:r>
            <a:r>
              <a:rPr lang="es-ES" sz="2400" b="1" baseline="30000" dirty="0" smtClean="0"/>
              <a:t>0</a:t>
            </a:r>
            <a:r>
              <a:rPr lang="es-ES" sz="2400" b="1" dirty="0" smtClean="0"/>
              <a:t> + Ox</a:t>
            </a:r>
            <a:r>
              <a:rPr lang="es-ES" sz="2400" b="1" baseline="30000" dirty="0" smtClean="0"/>
              <a:t>1</a:t>
            </a:r>
            <a:r>
              <a:rPr lang="es-ES" sz="2400" b="1" dirty="0" smtClean="0"/>
              <a:t> + Lx</a:t>
            </a:r>
            <a:r>
              <a:rPr lang="es-ES" sz="2400" b="1" baseline="30000" dirty="0" smtClean="0"/>
              <a:t>2</a:t>
            </a:r>
            <a:r>
              <a:rPr lang="es-ES" sz="2400" b="1" dirty="0" smtClean="0"/>
              <a:t> + Ax</a:t>
            </a:r>
            <a:r>
              <a:rPr lang="es-ES" sz="2400" b="1" baseline="30000" dirty="0" smtClean="0"/>
              <a:t>3</a:t>
            </a:r>
          </a:p>
          <a:p>
            <a:pPr marL="0" indent="0">
              <a:buNone/>
            </a:pPr>
            <a:endParaRPr lang="es-ES" b="1" baseline="30000" dirty="0"/>
          </a:p>
          <a:p>
            <a:r>
              <a:rPr lang="es-ES" dirty="0" smtClean="0"/>
              <a:t>En la realidad no se arma un polinomio con caracteres como coeficientes, sino que se toman los bits que componen dicho carácter de forma tal de iluminar o apagar potencias para evitar las fallas en el método.</a:t>
            </a:r>
          </a:p>
          <a:p>
            <a:endParaRPr lang="es-ES" dirty="0"/>
          </a:p>
          <a:p>
            <a:r>
              <a:rPr lang="es-ES" dirty="0" smtClean="0"/>
              <a:t>Si H se representara como 00110011 el polinomio se armaría así: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		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0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1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2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3</a:t>
            </a:r>
            <a:r>
              <a:rPr lang="es-ES" sz="2400" b="1" dirty="0" smtClean="0"/>
              <a:t> + 0x</a:t>
            </a:r>
            <a:r>
              <a:rPr lang="es-ES" sz="2400" b="1" baseline="30000" dirty="0" smtClean="0"/>
              <a:t>4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/>
              <a:t>5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6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7</a:t>
            </a:r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902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5593</TotalTime>
  <Words>659</Words>
  <Application>Microsoft Office PowerPoint</Application>
  <PresentationFormat>Personalizado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Ion</vt:lpstr>
      <vt:lpstr>UTN-FRBA</vt:lpstr>
      <vt:lpstr>INTEGRIDAD Y ENCRIPTACION </vt:lpstr>
      <vt:lpstr>PROBLEMÁTICA </vt:lpstr>
      <vt:lpstr>CONTROL DE INTEGRIDAD </vt:lpstr>
      <vt:lpstr>CONTROL DE INTEGRIDAD</vt:lpstr>
      <vt:lpstr>CKECKSUM </vt:lpstr>
      <vt:lpstr>CHECKSUM - EJEMPLO </vt:lpstr>
      <vt:lpstr>CKECKSUM - EJEMPLO </vt:lpstr>
      <vt:lpstr>CKECKSUM - EJEMPLO </vt:lpstr>
      <vt:lpstr>CKECKSUM - EJEMPLO </vt:lpstr>
      <vt:lpstr>CRC - INTEGRIDAD</vt:lpstr>
      <vt:lpstr>ENCRIPTACION</vt:lpstr>
      <vt:lpstr>ENCRIPTACION</vt:lpstr>
      <vt:lpstr>ENCRIPTACION POR REEMPLAZO</vt:lpstr>
      <vt:lpstr>ENCRIPTACION POR DESPLAZAMIENTO</vt:lpstr>
      <vt:lpstr>ENCRIPTACION MIXTA </vt:lpstr>
      <vt:lpstr>EL SALTO DEL CABALLO</vt:lpstr>
      <vt:lpstr>EL SALTO DEL CABALLO</vt:lpstr>
      <vt:lpstr>EL SALTO DEL CABALLO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259</cp:revision>
  <dcterms:created xsi:type="dcterms:W3CDTF">2020-04-06T17:43:51Z</dcterms:created>
  <dcterms:modified xsi:type="dcterms:W3CDTF">2021-06-07T12:17:33Z</dcterms:modified>
</cp:coreProperties>
</file>