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F84E67F-74CC-420C-B324-D6996381B2CD}" type="datetimeFigureOut">
              <a:rPr lang="es-AR" smtClean="0"/>
              <a:t>10/7/2020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41DF65D-CFB9-48E4-8D7A-BE4CBBEF1331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audio" Target="../media/audio2.wav"/><Relationship Id="rId5" Type="http://schemas.openxmlformats.org/officeDocument/2006/relationships/image" Target="../media/image2.png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PARATEXTO</a:t>
            </a:r>
            <a:endParaRPr lang="es-AR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Definición y clasificación</a:t>
            </a:r>
            <a:endParaRPr lang="es-AR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041FDFF4-2499-4C92-8771-AEE90C0569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83466" y="50986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8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36422">
        <p:dissolve/>
        <p:sndAc>
          <p:stSnd>
            <p:snd r:embed="rId4" name="arrow.wav"/>
          </p:stSnd>
        </p:sndAc>
      </p:transition>
    </mc:Choice>
    <mc:Fallback xmlns="">
      <p:transition spd="slow" advTm="36422">
        <p:dissolve/>
        <p:sndAc>
          <p:stSnd>
            <p:snd r:embed="rId6" name="arrow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7314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¿Qué es el paratexto?</a:t>
            </a:r>
            <a:endParaRPr lang="es-AR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0" y="1842531"/>
            <a:ext cx="6777317" cy="398780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s-MX" b="1" i="1" dirty="0"/>
          </a:p>
          <a:p>
            <a:pPr marL="68580" indent="0">
              <a:buNone/>
            </a:pPr>
            <a:r>
              <a:rPr lang="es-MX" sz="3200" b="1" i="1" dirty="0"/>
              <a:t>Es todo lo que rodea al texto. </a:t>
            </a:r>
            <a:r>
              <a:rPr lang="es-MX" sz="3200" dirty="0"/>
              <a:t>El </a:t>
            </a:r>
            <a:r>
              <a:rPr lang="es-MX" sz="3200" b="1" dirty="0"/>
              <a:t>paratexto</a:t>
            </a:r>
            <a:r>
              <a:rPr lang="es-MX" sz="3200" dirty="0"/>
              <a:t> nos remite a todo elemento que acompaña al texto y colabora con su comprensión. </a:t>
            </a:r>
          </a:p>
          <a:p>
            <a:pPr marL="68580" indent="0">
              <a:buNone/>
            </a:pPr>
            <a:endParaRPr lang="es-MX" dirty="0"/>
          </a:p>
          <a:p>
            <a:pPr marL="68580" indent="0">
              <a:buNone/>
            </a:pPr>
            <a:endParaRPr lang="es-AR" dirty="0"/>
          </a:p>
        </p:txBody>
      </p:sp>
      <p:pic>
        <p:nvPicPr>
          <p:cNvPr id="4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A019151-A236-42E4-BD3B-FA175A5CEF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76056" y="46531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12000">
        <p:checker/>
        <p:sndAc>
          <p:stSnd>
            <p:snd r:embed="rId4" name="push.wav"/>
          </p:stSnd>
        </p:sndAc>
      </p:transition>
    </mc:Choice>
    <mc:Fallback xmlns="">
      <p:transition spd="slow" advTm="12000">
        <p:checker/>
        <p:sndAc>
          <p:stSnd>
            <p:snd r:embed="rId6" name="pu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u="sng" dirty="0">
                <a:solidFill>
                  <a:srgbClr val="0070C0"/>
                </a:solidFill>
              </a:rPr>
              <a:t>Clasificación</a:t>
            </a:r>
            <a:endParaRPr lang="es-AR" b="1" u="sng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1042416" y="1556792"/>
            <a:ext cx="3419856" cy="4249648"/>
          </a:xfrm>
        </p:spPr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Icónico</a:t>
            </a:r>
            <a:endParaRPr lang="es-MX" dirty="0"/>
          </a:p>
          <a:p>
            <a:pPr marL="68580" indent="0">
              <a:buNone/>
            </a:pPr>
            <a:r>
              <a:rPr lang="es-MX" dirty="0"/>
              <a:t>- Ilustraciones</a:t>
            </a:r>
          </a:p>
          <a:p>
            <a:pPr>
              <a:buFontTx/>
              <a:buChar char="-"/>
            </a:pPr>
            <a:r>
              <a:rPr lang="es-MX" dirty="0"/>
              <a:t>esquemas </a:t>
            </a:r>
          </a:p>
          <a:p>
            <a:pPr>
              <a:buFontTx/>
              <a:buChar char="-"/>
            </a:pPr>
            <a:r>
              <a:rPr lang="es-MX" dirty="0"/>
              <a:t>Fotografías</a:t>
            </a:r>
          </a:p>
          <a:p>
            <a:pPr>
              <a:buFontTx/>
              <a:buChar char="-"/>
            </a:pPr>
            <a:r>
              <a:rPr lang="es-MX" dirty="0">
                <a:latin typeface="Aharoni" pitchFamily="2" charset="-79"/>
                <a:cs typeface="Aharoni" pitchFamily="2" charset="-79"/>
              </a:rPr>
              <a:t>va</a:t>
            </a:r>
            <a:r>
              <a:rPr lang="es-MX" dirty="0"/>
              <a:t>r</a:t>
            </a:r>
            <a:r>
              <a:rPr lang="es-MX" dirty="0">
                <a:latin typeface="AR CENA" pitchFamily="2" charset="0"/>
              </a:rPr>
              <a:t>ia</a:t>
            </a:r>
            <a:r>
              <a:rPr lang="es-MX" dirty="0"/>
              <a:t>cio</a:t>
            </a:r>
            <a:r>
              <a:rPr lang="es-MX" sz="2800" dirty="0"/>
              <a:t>ne</a:t>
            </a:r>
            <a:r>
              <a:rPr lang="es-MX" dirty="0"/>
              <a:t>s tipográficas</a:t>
            </a:r>
          </a:p>
          <a:p>
            <a:pPr>
              <a:buFontTx/>
              <a:buChar char="-"/>
            </a:pPr>
            <a:r>
              <a:rPr lang="es-MX" dirty="0"/>
              <a:t> diagramación</a:t>
            </a:r>
          </a:p>
          <a:p>
            <a:pPr>
              <a:buFontTx/>
              <a:buChar char="-"/>
            </a:pPr>
            <a:r>
              <a:rPr lang="es-MX" dirty="0"/>
              <a:t> etc. 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F449D2-46C5-411D-8213-6687D4F8FD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45152" y="1556791"/>
            <a:ext cx="3419856" cy="4249648"/>
          </a:xfrm>
        </p:spPr>
        <p:txBody>
          <a:bodyPr>
            <a:normAutofit fontScale="85000" lnSpcReduction="10000"/>
          </a:bodyPr>
          <a:lstStyle/>
          <a:p>
            <a:r>
              <a:rPr lang="es-MX" sz="2800" b="1" dirty="0">
                <a:solidFill>
                  <a:srgbClr val="0070C0"/>
                </a:solidFill>
              </a:rPr>
              <a:t>Verbal</a:t>
            </a:r>
          </a:p>
          <a:p>
            <a:endParaRPr lang="es-MX" dirty="0"/>
          </a:p>
          <a:p>
            <a:pPr>
              <a:buFontTx/>
              <a:buChar char="-"/>
            </a:pPr>
            <a:r>
              <a:rPr lang="es-MX" dirty="0"/>
              <a:t>Título, prólogo, índice, referencias bibliográficas, notas al pie, entre otros.</a:t>
            </a:r>
          </a:p>
          <a:p>
            <a:pPr>
              <a:buFontTx/>
              <a:buChar char="-"/>
            </a:pPr>
            <a:endParaRPr lang="es-MX" dirty="0"/>
          </a:p>
          <a:p>
            <a:pPr marL="68580" indent="0">
              <a:buNone/>
            </a:pPr>
            <a:r>
              <a:rPr lang="es-MX" sz="2000" i="1" dirty="0">
                <a:latin typeface="Arial" panose="020B0604020202020204" pitchFamily="34" charset="0"/>
                <a:cs typeface="Arial" panose="020B0604020202020204" pitchFamily="34" charset="0"/>
              </a:rPr>
              <a:t>Algunos ejemplos:</a:t>
            </a:r>
          </a:p>
          <a:p>
            <a:pPr marL="68580" indent="0">
              <a:buNone/>
            </a:pPr>
            <a:endParaRPr lang="es-MX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s-MX" sz="1200" b="1" u="sng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marL="68580" indent="0">
              <a:buNone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68580" indent="0">
              <a:buNone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IMPORTANT ISSUES</a:t>
            </a:r>
          </a:p>
          <a:p>
            <a:pPr marL="68580" indent="0">
              <a:buNone/>
            </a:pP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RECYCLING</a:t>
            </a:r>
          </a:p>
          <a:p>
            <a:pPr marL="68580" indent="0">
              <a:buNone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r>
              <a:rPr lang="es-MX" sz="17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GROUSSAC, Paul, 1990 1st </a:t>
            </a:r>
            <a:r>
              <a:rPr lang="es-MX" sz="1700" i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edition</a:t>
            </a:r>
            <a:r>
              <a:rPr lang="es-MX" sz="17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 indent="0">
              <a:buNone/>
            </a:pPr>
            <a:r>
              <a:rPr lang="es-MX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T´s</a:t>
            </a:r>
            <a:r>
              <a:rPr lang="es-MX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note: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s-AR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b="1" dirty="0">
              <a:solidFill>
                <a:srgbClr val="0070C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74322544"/>
      </p:ext>
    </p:extLst>
  </p:cSld>
  <p:clrMapOvr>
    <a:masterClrMapping/>
  </p:clrMapOvr>
  <p:transition spd="slow" advTm="10000">
    <p:push dir="u"/>
    <p:sndAc>
      <p:stSnd>
        <p:snd r:embed="rId2" name="suction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u="sng" dirty="0">
                <a:solidFill>
                  <a:srgbClr val="0070C0"/>
                </a:solidFill>
              </a:rPr>
              <a:t>A CARGO DEL AUTOR</a:t>
            </a:r>
            <a:endParaRPr lang="es-AR" b="1" u="sng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escritor deja aclaraciones de la edición. (diarios, revistas, libros)</a:t>
            </a:r>
          </a:p>
          <a:p>
            <a:r>
              <a:rPr lang="es-MX" dirty="0"/>
              <a:t>Las aclaraciones remiten a veces a distintos formatos (E-mails, páginas web, documentos digitales)</a:t>
            </a:r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22" y="4077072"/>
            <a:ext cx="4135330" cy="20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2000">
        <p:blinds dir="vert"/>
        <p:sndAc>
          <p:stSnd>
            <p:snd r:embed="rId2" name="click.wav"/>
          </p:stSnd>
        </p:sndAc>
      </p:transition>
    </mc:Choice>
    <mc:Fallback xmlns="">
      <p:transition spd="slow" advTm="12000">
        <p:blinds dir="vert"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u="sng" dirty="0">
                <a:solidFill>
                  <a:srgbClr val="0070C0"/>
                </a:solidFill>
              </a:rPr>
              <a:t>A CARGO DEL EDITOR</a:t>
            </a:r>
            <a:endParaRPr lang="es-AR" b="1" u="sng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Lugares estratégicos donde el lector lo buscará, como ser: tapa, contratapa, solapas, etc.</a:t>
            </a:r>
          </a:p>
          <a:p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277" y="3501008"/>
            <a:ext cx="2361446" cy="280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3801"/>
      </p:ext>
    </p:extLst>
  </p:cSld>
  <p:clrMapOvr>
    <a:masterClrMapping/>
  </p:clrMapOvr>
  <p:transition spd="slow" advTm="12000">
    <p:wheel spokes="1"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FABF673-CF0F-4C41-BE36-D508FA3F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695" y="980728"/>
            <a:ext cx="6880610" cy="4824536"/>
          </a:xfrm>
        </p:spPr>
        <p:txBody>
          <a:bodyPr>
            <a:normAutofit fontScale="90000"/>
          </a:bodyPr>
          <a:lstStyle/>
          <a:p>
            <a:br>
              <a:rPr lang="es-MX" dirty="0">
                <a:solidFill>
                  <a:srgbClr val="C00000"/>
                </a:solidFill>
                <a:latin typeface="AR CENA"/>
              </a:rPr>
            </a:br>
            <a:br>
              <a:rPr lang="es-MX" dirty="0">
                <a:solidFill>
                  <a:srgbClr val="C00000"/>
                </a:solidFill>
                <a:latin typeface="AR CENA"/>
              </a:rPr>
            </a:br>
            <a:r>
              <a:rPr lang="es-MX" dirty="0">
                <a:solidFill>
                  <a:srgbClr val="C00000"/>
                </a:solidFill>
                <a:latin typeface="AR CENA"/>
              </a:rPr>
              <a:t>Antes de comenzar a leer el texto en sí, debemos prestar atención a todo lo que lo rodea: títulos, páginas, imágenes, epígrafes, fecha y fuente de publicación, bibliografía (si la hubiere), etc.</a:t>
            </a:r>
            <a:br>
              <a:rPr lang="es-MX" dirty="0">
                <a:solidFill>
                  <a:srgbClr val="C00000"/>
                </a:solidFill>
                <a:latin typeface="AR CENA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541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90</TotalTime>
  <Words>196</Words>
  <Application>Microsoft Office PowerPoint</Application>
  <PresentationFormat>Presentación en pantalla (4:3)</PresentationFormat>
  <Paragraphs>32</Paragraphs>
  <Slides>6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Aharoni</vt:lpstr>
      <vt:lpstr>AR CENA</vt:lpstr>
      <vt:lpstr>Arial</vt:lpstr>
      <vt:lpstr>Century Gothic</vt:lpstr>
      <vt:lpstr>Wingdings 2</vt:lpstr>
      <vt:lpstr>Austin</vt:lpstr>
      <vt:lpstr>PARATEXTO</vt:lpstr>
      <vt:lpstr>¿Qué es el paratexto?</vt:lpstr>
      <vt:lpstr>Clasificación</vt:lpstr>
      <vt:lpstr>A CARGO DEL AUTOR</vt:lpstr>
      <vt:lpstr>A CARGO DEL EDITOR</vt:lpstr>
      <vt:lpstr>  Antes de comenzar a leer el texto en sí, debemos prestar atención a todo lo que lo rodea: títulos, páginas, imágenes, epígrafes, fecha y fuente de publicación, bibliografía (si la hubiere), etc.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PARA-TEXTO</dc:title>
  <dc:creator>andy</dc:creator>
  <cp:lastModifiedBy>Marta</cp:lastModifiedBy>
  <cp:revision>11</cp:revision>
  <dcterms:created xsi:type="dcterms:W3CDTF">2013-04-22T21:16:21Z</dcterms:created>
  <dcterms:modified xsi:type="dcterms:W3CDTF">2020-07-10T17:29:51Z</dcterms:modified>
</cp:coreProperties>
</file>