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6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60" d="100"/>
          <a:sy n="60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AA9506F-6E70-481F-8065-0E8ECC68CB5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A4D0FB8-855A-4912-9501-EBD45BB4A17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27201" y="1340768"/>
            <a:ext cx="5723468" cy="1828090"/>
          </a:xfrm>
        </p:spPr>
        <p:txBody>
          <a:bodyPr/>
          <a:lstStyle/>
          <a:p>
            <a:r>
              <a:rPr lang="es-AR" dirty="0" smtClean="0"/>
              <a:t>Estados Unidos y el crimen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27200" y="3212976"/>
            <a:ext cx="5712179" cy="1524000"/>
          </a:xfrm>
        </p:spPr>
        <p:txBody>
          <a:bodyPr/>
          <a:lstStyle/>
          <a:p>
            <a:r>
              <a:rPr lang="es-AR" dirty="0" smtClean="0"/>
              <a:t>Análisis estadístico desarrollado por Palacio, Ihidoype, Martella y Galperín</a:t>
            </a:r>
            <a:endParaRPr lang="es-A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21088"/>
            <a:ext cx="2376264" cy="12514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Volvemos al primer modelo, ¿</a:t>
            </a:r>
            <a:r>
              <a:rPr lang="es-AR" sz="3200" dirty="0" err="1" smtClean="0"/>
              <a:t>outliers</a:t>
            </a:r>
            <a:r>
              <a:rPr lang="es-AR" sz="3200" dirty="0" smtClean="0"/>
              <a:t>?</a:t>
            </a:r>
            <a:endParaRPr lang="es-A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7587"/>
            <a:ext cx="4132882" cy="3971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77587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3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Estudio de </a:t>
            </a:r>
            <a:r>
              <a:rPr lang="es-AR" dirty="0" err="1" smtClean="0"/>
              <a:t>outliers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61024"/>
            <a:ext cx="4320480" cy="4151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Nuevo outlier, </a:t>
            </a:r>
            <a:r>
              <a:rPr lang="es-AR" dirty="0" smtClean="0"/>
              <a:t>¿lo sacamos?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82" y="1988840"/>
            <a:ext cx="4319258" cy="415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9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¡No hay más!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://127.0.0.1:11575/graphics/plot_zoom_png?width=641&amp;height=61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5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nuevo modelo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RSE 157.3 (porcentaje de error 17%)</a:t>
            </a:r>
          </a:p>
          <a:p>
            <a:r>
              <a:rPr lang="es-AR" dirty="0" smtClean="0"/>
              <a:t>R^2 de 0.8814</a:t>
            </a:r>
          </a:p>
          <a:p>
            <a:r>
              <a:rPr lang="es-AR" dirty="0" smtClean="0"/>
              <a:t>Estadístico F con p-valor 3.458e-10</a:t>
            </a:r>
          </a:p>
          <a:p>
            <a:endParaRPr lang="es-AR" dirty="0" smtClean="0"/>
          </a:p>
          <a:p>
            <a:r>
              <a:rPr lang="es-AR" dirty="0" smtClean="0"/>
              <a:t>Los errores no siguen el supuesto de normalidad. Volveremos al primer modelo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36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Correlación entre variables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82" y="1916832"/>
            <a:ext cx="4319258" cy="415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5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Selección de variables (</a:t>
            </a:r>
            <a:r>
              <a:rPr lang="es-AR" i="1" dirty="0" err="1" smtClean="0"/>
              <a:t>Stepwise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Variables restantes:</a:t>
            </a:r>
          </a:p>
          <a:p>
            <a:r>
              <a:rPr lang="en-US" dirty="0" err="1" smtClean="0"/>
              <a:t>Cantidad</a:t>
            </a:r>
            <a:r>
              <a:rPr lang="en-US" dirty="0" smtClean="0"/>
              <a:t> de hombres </a:t>
            </a:r>
            <a:r>
              <a:rPr lang="en-US" dirty="0" err="1" smtClean="0"/>
              <a:t>cada</a:t>
            </a:r>
            <a:r>
              <a:rPr lang="en-US" dirty="0" smtClean="0"/>
              <a:t> 100 </a:t>
            </a:r>
            <a:r>
              <a:rPr lang="en-US" dirty="0" err="1" smtClean="0"/>
              <a:t>mujeres</a:t>
            </a:r>
            <a:endParaRPr lang="en-US" dirty="0" smtClean="0"/>
          </a:p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desempleo</a:t>
            </a:r>
            <a:r>
              <a:rPr lang="en-US" dirty="0" smtClean="0"/>
              <a:t> </a:t>
            </a:r>
            <a:r>
              <a:rPr lang="en-US" dirty="0" err="1" smtClean="0"/>
              <a:t>urbano</a:t>
            </a:r>
            <a:r>
              <a:rPr lang="en-US" dirty="0" smtClean="0"/>
              <a:t> entre hombres de 14 y 24</a:t>
            </a:r>
            <a:r>
              <a:rPr lang="es-AR" dirty="0" smtClean="0"/>
              <a:t> años, y entre 35 y 39 años</a:t>
            </a:r>
          </a:p>
          <a:p>
            <a:r>
              <a:rPr lang="es-AR" dirty="0" smtClean="0"/>
              <a:t>Probabilidad de encarcelamiento</a:t>
            </a:r>
          </a:p>
          <a:p>
            <a:r>
              <a:rPr lang="es-AR" dirty="0" smtClean="0"/>
              <a:t>Porcentaje poblacional de hombres entre 14 y 24 años</a:t>
            </a:r>
          </a:p>
          <a:p>
            <a:r>
              <a:rPr lang="es-AR" dirty="0" smtClean="0"/>
              <a:t>Años educativos en hombres mayores a 25</a:t>
            </a:r>
          </a:p>
          <a:p>
            <a:r>
              <a:rPr lang="es-AR" dirty="0" smtClean="0"/>
              <a:t>Desigualdad</a:t>
            </a:r>
          </a:p>
          <a:p>
            <a:r>
              <a:rPr lang="es-AR" dirty="0" smtClean="0"/>
              <a:t>Inversión en seguridad policial (1960)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Nuevo modelo</a:t>
            </a:r>
            <a:endParaRPr lang="en-US" dirty="0"/>
          </a:p>
        </p:txBody>
      </p:sp>
      <p:sp>
        <p:nvSpPr>
          <p:cNvPr id="4" name="AutoShape 2" descr="http://127.0.0.1:11575/graphics/plot_zoom_png?width=641&amp;height=61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3" y="213285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6" descr="http://127.0.0.1:11575/graphics/plot_zoom_png?width=641&amp;height=616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19" y="213285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1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</a:t>
            </a:r>
            <a:r>
              <a:rPr lang="es-AR" dirty="0" err="1" smtClean="0"/>
              <a:t>Outliers</a:t>
            </a:r>
            <a:r>
              <a:rPr lang="es-AR" dirty="0" smtClean="0"/>
              <a:t>?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4319258" cy="415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nuevo modelo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046047"/>
          </a:xfrm>
        </p:spPr>
        <p:txBody>
          <a:bodyPr>
            <a:normAutofit/>
          </a:bodyPr>
          <a:lstStyle/>
          <a:p>
            <a:r>
              <a:rPr lang="es-AR" dirty="0" smtClean="0"/>
              <a:t>RSE 195.5 (porcentaje de error 21.6%)</a:t>
            </a:r>
          </a:p>
          <a:p>
            <a:r>
              <a:rPr lang="es-AR" dirty="0" smtClean="0"/>
              <a:t>R</a:t>
            </a:r>
            <a:r>
              <a:rPr lang="en-US" dirty="0" smtClean="0"/>
              <a:t>² en 0.7888</a:t>
            </a:r>
          </a:p>
          <a:p>
            <a:r>
              <a:rPr lang="es-AR" dirty="0" smtClean="0"/>
              <a:t>Estadístico de F con p-valor 1.159e-10</a:t>
            </a:r>
          </a:p>
          <a:p>
            <a:r>
              <a:rPr lang="es-AR" dirty="0" smtClean="0"/>
              <a:t>Únicamente dos variables regresoras no significativas a nivel 5%</a:t>
            </a:r>
          </a:p>
          <a:p>
            <a:r>
              <a:rPr lang="es-AR" dirty="0" smtClean="0"/>
              <a:t>Los residuos no siguen el supuesto de normalidad</a:t>
            </a:r>
          </a:p>
          <a:p>
            <a:r>
              <a:rPr lang="es-AR" dirty="0" smtClean="0"/>
              <a:t>No hay </a:t>
            </a:r>
            <a:r>
              <a:rPr lang="es-AR" dirty="0" err="1" smtClean="0"/>
              <a:t>outliers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29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del caso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Estudio sobre 47 estados</a:t>
            </a:r>
          </a:p>
          <a:p>
            <a:r>
              <a:rPr lang="es-AR" dirty="0" smtClean="0"/>
              <a:t>Promedio general de 905 crímenes cada 100,000 habitantes (1960)</a:t>
            </a:r>
          </a:p>
          <a:p>
            <a:r>
              <a:rPr lang="es-AR" dirty="0" smtClean="0"/>
              <a:t>Set de datos con más de 10 variables</a:t>
            </a:r>
          </a:p>
          <a:p>
            <a:endParaRPr lang="es-AR" dirty="0" smtClean="0"/>
          </a:p>
          <a:p>
            <a:r>
              <a:rPr lang="es-AR" dirty="0" smtClean="0"/>
              <a:t>Investigar el efecto de un alto grado de castigo sobre la tasa de crímenes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11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</a:t>
            </a:r>
            <a:r>
              <a:rPr lang="es-AR" dirty="0" smtClean="0"/>
              <a:t>Realizar interacciones y luego selección?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Debido a la alta correlación entre muchas variables, R nos imprime </a:t>
            </a:r>
            <a:r>
              <a:rPr lang="es-AR" i="1" dirty="0" smtClean="0"/>
              <a:t>NA</a:t>
            </a:r>
            <a:r>
              <a:rPr lang="es-AR" dirty="0" smtClean="0"/>
              <a:t> para las estimaciones, los errores estándar, valores t y p-valores de las regresoras</a:t>
            </a:r>
          </a:p>
          <a:p>
            <a:r>
              <a:rPr lang="es-AR" dirty="0" smtClean="0"/>
              <a:t>Removiendo o interactuando ciertas variables nos da el mismo resultado</a:t>
            </a:r>
          </a:p>
          <a:p>
            <a:r>
              <a:rPr lang="es-AR" dirty="0" smtClean="0"/>
              <a:t>Nos quedamos con el modelo previo con </a:t>
            </a:r>
            <a:r>
              <a:rPr lang="es-AR" i="1" dirty="0" err="1" smtClean="0"/>
              <a:t>Stepwise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Transformaciones sobre modelo post </a:t>
            </a:r>
            <a:r>
              <a:rPr lang="es-AR" i="1" dirty="0" err="1" smtClean="0"/>
              <a:t>Stepwise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2249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2249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1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Transformaciones sobre modelo post </a:t>
            </a:r>
            <a:r>
              <a:rPr lang="es-AR" i="1" dirty="0" err="1" smtClean="0"/>
              <a:t>Stepwise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3" y="212249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2122496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ambos modelos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Ambos tienen un RSE ínfimo (3.159 y 0.2241)</a:t>
            </a:r>
          </a:p>
          <a:p>
            <a:r>
              <a:rPr lang="en-US" dirty="0" smtClean="0"/>
              <a:t>R² de 0.7813 y 0.7544</a:t>
            </a:r>
          </a:p>
          <a:p>
            <a:r>
              <a:rPr lang="es-AR" dirty="0" smtClean="0"/>
              <a:t>Estadísticos F significativos</a:t>
            </a:r>
          </a:p>
          <a:p>
            <a:r>
              <a:rPr lang="es-AR" dirty="0" smtClean="0"/>
              <a:t>Los residuos de ambos están lejos de cumplir el supuesto de normalidad</a:t>
            </a:r>
          </a:p>
          <a:p>
            <a:r>
              <a:rPr lang="es-AR" dirty="0" smtClean="0"/>
              <a:t>No queda claro que alguno de estos modelos solucione el problema de la heterocedasticidad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modelo es mejor?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1" y="2050488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://127.0.0.1:11575/graphics/plot_zoom_png?width=641&amp;height=61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50488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0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modelo es mejor?</a:t>
            </a:r>
            <a:endParaRPr lang="en-US" dirty="0"/>
          </a:p>
        </p:txBody>
      </p:sp>
      <p:sp>
        <p:nvSpPr>
          <p:cNvPr id="4" name="AutoShape 4" descr="http://127.0.0.1:11575/graphics/plot_zoom_png?width=641&amp;height=61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1" y="2050488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050488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Elección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916832"/>
            <a:ext cx="6196405" cy="404604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El modelo inicial pareciera tener una mejor linealidad y homocedasticidad</a:t>
            </a:r>
          </a:p>
          <a:p>
            <a:r>
              <a:rPr lang="es-AR" dirty="0" smtClean="0"/>
              <a:t>Los residuos del modelo inicial parecieran seguir más una normal que los del otro modelo</a:t>
            </a:r>
          </a:p>
          <a:p>
            <a:r>
              <a:rPr lang="es-AR" dirty="0" smtClean="0"/>
              <a:t>El R² en modelo inicial es más alto (tiene más variables)</a:t>
            </a:r>
          </a:p>
          <a:p>
            <a:r>
              <a:rPr lang="es-AR" dirty="0" smtClean="0"/>
              <a:t>El RSE es ligeramente más alto en el modelo inicial</a:t>
            </a:r>
          </a:p>
          <a:p>
            <a:r>
              <a:rPr lang="es-AR" dirty="0" smtClean="0"/>
              <a:t>Nos quedaremos con el primer modelo pese a sus problemas</a:t>
            </a:r>
          </a:p>
          <a:p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Predicciones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Suponiendo la media de todas las variables, se puede predecir que un estado N°48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s-AR" dirty="0" smtClean="0"/>
              <a:t>tener una tasa de crímenes de entre 481 y 1329 delitos cada 100,000 habitantes</a:t>
            </a:r>
          </a:p>
          <a:p>
            <a:r>
              <a:rPr lang="es-AR" dirty="0" smtClean="0"/>
              <a:t>Modificando ciertas variables con el fin de disminuir la tasa, podemos predecir que esta estará entre 208 y 1276 crímenes cada 100,000 habitantes </a:t>
            </a:r>
            <a:r>
              <a:rPr lang="es-AR" dirty="0" smtClean="0">
                <a:sym typeface="Wingdings" pitchFamily="2" charset="2"/>
              </a:rPr>
              <a:t> cumple con la hipótesis</a:t>
            </a: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7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mayor probabilidades de encarcelamiento, menor tasa de crímenes (siendo una de las variables más influyentes sobre la respuesta)</a:t>
            </a:r>
          </a:p>
          <a:p>
            <a:r>
              <a:rPr lang="es-AR" dirty="0" smtClean="0"/>
              <a:t>A mayor desigualdad, mayor tasa de crímenes</a:t>
            </a:r>
          </a:p>
          <a:p>
            <a:r>
              <a:rPr lang="es-AR" dirty="0" smtClean="0"/>
              <a:t>Pareciera que a mayor inversión policial, mayor tasa de crimen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124744"/>
            <a:ext cx="6196405" cy="4598325"/>
          </a:xfrm>
        </p:spPr>
        <p:txBody>
          <a:bodyPr/>
          <a:lstStyle/>
          <a:p>
            <a:r>
              <a:rPr lang="es-AR" dirty="0" smtClean="0"/>
              <a:t>A mayor tiempo promedio de encarcelamiento, disminuye la tasa. Sin embargo, esta variable no es significativa</a:t>
            </a:r>
          </a:p>
          <a:p>
            <a:endParaRPr lang="en-US" dirty="0"/>
          </a:p>
          <a:p>
            <a:r>
              <a:rPr lang="es-AR" dirty="0" smtClean="0"/>
              <a:t>Como se supuso, la variable de población por estado tiene muy influencia sobre la respuesta y, además, es poco significativa</a:t>
            </a:r>
          </a:p>
          <a:p>
            <a:endParaRPr lang="es-AR" dirty="0"/>
          </a:p>
          <a:p>
            <a:r>
              <a:rPr lang="es-AR" dirty="0" smtClean="0"/>
              <a:t>A mayor población no-blanca, mayor tasa de crimen (variable no significativa)</a:t>
            </a:r>
          </a:p>
        </p:txBody>
      </p:sp>
    </p:spTree>
    <p:extLst>
      <p:ext uri="{BB962C8B-B14F-4D97-AF65-F5344CB8AC3E}">
        <p14:creationId xmlns:p14="http://schemas.microsoft.com/office/powerpoint/2010/main" val="1934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mayor inversión policial (</a:t>
            </a:r>
            <a:r>
              <a:rPr lang="es-AR" i="1" dirty="0" smtClean="0"/>
              <a:t>Po1</a:t>
            </a:r>
            <a:r>
              <a:rPr lang="es-AR" dirty="0" smtClean="0"/>
              <a:t> y </a:t>
            </a:r>
            <a:r>
              <a:rPr lang="es-AR" i="1" dirty="0" smtClean="0"/>
              <a:t>Po2</a:t>
            </a:r>
            <a:r>
              <a:rPr lang="es-AR" dirty="0" smtClean="0"/>
              <a:t>), menor tasa de crímenes</a:t>
            </a:r>
          </a:p>
          <a:p>
            <a:r>
              <a:rPr lang="es-AR" dirty="0" smtClean="0"/>
              <a:t>A mayor desigualdad (% de familias con ingresos menor a la mediana), mayor tasa de crímenes</a:t>
            </a:r>
          </a:p>
          <a:p>
            <a:r>
              <a:rPr lang="es-AR" dirty="0"/>
              <a:t>A mayor tiempo promedio de encarcelamiento, menor tasa de crímenes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2696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052736"/>
            <a:ext cx="6196405" cy="4670333"/>
          </a:xfrm>
        </p:spPr>
        <p:txBody>
          <a:bodyPr/>
          <a:lstStyle/>
          <a:p>
            <a:r>
              <a:rPr lang="es-AR" dirty="0" smtClean="0"/>
              <a:t>A </a:t>
            </a:r>
            <a:r>
              <a:rPr lang="es-AR" dirty="0"/>
              <a:t>mayor probabilidad de encarcelamiento, menor tasa de </a:t>
            </a:r>
            <a:r>
              <a:rPr lang="es-AR" dirty="0" smtClean="0"/>
              <a:t>crímenes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Diferenciar estados entre sur y norte no mejorará el análisis</a:t>
            </a:r>
          </a:p>
          <a:p>
            <a:pPr marL="0" indent="0">
              <a:buNone/>
            </a:pPr>
            <a:endParaRPr lang="es-AR" u="sng" dirty="0" smtClean="0"/>
          </a:p>
          <a:p>
            <a:r>
              <a:rPr lang="es-AR" dirty="0" smtClean="0"/>
              <a:t>La población por estado en 1960 tampoco aportará significativamente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Importancia de la variable Norte/Sur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6" y="2025040"/>
            <a:ext cx="4049184" cy="38912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076056" y="2636912"/>
            <a:ext cx="3098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+mj-lt"/>
              </a:rPr>
              <a:t>Modelo de Norte/Sur contra tasa de crímenes: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sz="2400" dirty="0" smtClean="0">
                <a:latin typeface="+mj-lt"/>
              </a:rPr>
              <a:t> P-valor de 0.5285 en regresión logística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sz="2400" dirty="0" smtClean="0">
                <a:latin typeface="+mj-lt"/>
              </a:rPr>
              <a:t>P-valor de 0.979 en regresión lineal</a:t>
            </a:r>
            <a:endParaRPr lang="es-A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68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Primer modelo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7587"/>
            <a:ext cx="4132882" cy="3971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77587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primer modelo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RSE 205.8 (porcentaje de error 23%)</a:t>
            </a:r>
          </a:p>
          <a:p>
            <a:r>
              <a:rPr lang="es-AR" dirty="0" smtClean="0"/>
              <a:t>R² 0.8031</a:t>
            </a:r>
          </a:p>
          <a:p>
            <a:r>
              <a:rPr lang="es-AR" dirty="0" smtClean="0"/>
              <a:t>Estadístico F con p-valor 1.118e-10</a:t>
            </a:r>
          </a:p>
          <a:p>
            <a:r>
              <a:rPr lang="es-AR" dirty="0" smtClean="0"/>
              <a:t>Más de la mitad de las variables no son significativas </a:t>
            </a:r>
            <a:r>
              <a:rPr lang="es-AR" dirty="0"/>
              <a:t>a</a:t>
            </a:r>
            <a:r>
              <a:rPr lang="es-AR" dirty="0" smtClean="0"/>
              <a:t> nivel 5%</a:t>
            </a:r>
          </a:p>
          <a:p>
            <a:r>
              <a:rPr lang="es-AR" dirty="0" smtClean="0"/>
              <a:t>Los residuos no siguen el supuesto de normalidad</a:t>
            </a:r>
          </a:p>
          <a:p>
            <a:r>
              <a:rPr lang="es-AR" dirty="0" smtClean="0"/>
              <a:t>No pareciera haber homocedasticidad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32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Transformaciones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1" y="1965762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://127.0.0.1:11575/graphics/plot_zoom_png?width=641&amp;height=61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65762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1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Transformaciones</a:t>
            </a:r>
            <a:endParaRPr lang="es-AR" dirty="0"/>
          </a:p>
        </p:txBody>
      </p:sp>
      <p:sp>
        <p:nvSpPr>
          <p:cNvPr id="4" name="AutoShape 2" descr="http://127.0.0.1:11575/graphics/plot_zoom_png?width=641&amp;height=61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8480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19" y="1978480"/>
            <a:ext cx="4131953" cy="39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4579</TotalTime>
  <Words>709</Words>
  <Application>Microsoft Office PowerPoint</Application>
  <PresentationFormat>Presentación en pantalla (4:3)</PresentationFormat>
  <Paragraphs>92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Chincheta</vt:lpstr>
      <vt:lpstr>Estados Unidos y el crimen</vt:lpstr>
      <vt:lpstr>Presentación del caso</vt:lpstr>
      <vt:lpstr>Hipótesis</vt:lpstr>
      <vt:lpstr>Presentación de PowerPoint</vt:lpstr>
      <vt:lpstr>Importancia de la variable Norte/Sur</vt:lpstr>
      <vt:lpstr>Primer modelo</vt:lpstr>
      <vt:lpstr>Análisis de primer modelo</vt:lpstr>
      <vt:lpstr>Transformaciones</vt:lpstr>
      <vt:lpstr>Transformaciones</vt:lpstr>
      <vt:lpstr>Volvemos al primer modelo, ¿outliers?</vt:lpstr>
      <vt:lpstr>Estudio de outliers</vt:lpstr>
      <vt:lpstr>Nuevo outlier, ¿lo sacamos?</vt:lpstr>
      <vt:lpstr>¡No hay más!</vt:lpstr>
      <vt:lpstr>Análisis de nuevo modelo</vt:lpstr>
      <vt:lpstr>Correlación entre variables</vt:lpstr>
      <vt:lpstr>Selección de variables (Stepwise)</vt:lpstr>
      <vt:lpstr>Nuevo modelo</vt:lpstr>
      <vt:lpstr>¿Outliers?</vt:lpstr>
      <vt:lpstr>Análisis nuevo modelo</vt:lpstr>
      <vt:lpstr>¿Realizar interacciones y luego selección?</vt:lpstr>
      <vt:lpstr>Transformaciones sobre modelo post Stepwise</vt:lpstr>
      <vt:lpstr>Transformaciones sobre modelo post Stepwise</vt:lpstr>
      <vt:lpstr>Análisis de ambos modelos</vt:lpstr>
      <vt:lpstr>¿Qué modelo es mejor?</vt:lpstr>
      <vt:lpstr>¿Qué modelo es mejor?</vt:lpstr>
      <vt:lpstr>Elección</vt:lpstr>
      <vt:lpstr>Predicciones</vt:lpstr>
      <vt:lpstr>Conclusiones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Estados Unidos y el crimen</dc:title>
  <dc:creator>Luffi</dc:creator>
  <cp:lastModifiedBy>Luffi</cp:lastModifiedBy>
  <cp:revision>72</cp:revision>
  <dcterms:created xsi:type="dcterms:W3CDTF">2021-06-12T12:36:06Z</dcterms:created>
  <dcterms:modified xsi:type="dcterms:W3CDTF">2021-06-15T16:55:19Z</dcterms:modified>
</cp:coreProperties>
</file>