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y="6858000" cx="12192000"/>
  <p:notesSz cx="6858000" cy="9144000"/>
  <p:defaultTextStyle>
    <a:defPPr lvl="0">
      <a:defRPr lang="en-US"/>
    </a:defPPr>
    <a:lvl1pPr defTabSz="4572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4572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4572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4572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4572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4572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4572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4572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4572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" Type="http://schemas.openxmlformats.org/officeDocument/2006/relationships/theme" Target="theme/theme1.xml"/><Relationship Id="rId2" Type="http://schemas.openxmlformats.org/officeDocument/2006/relationships/presProps" Target="presProps1.xml"/><Relationship Id="rId3" Type="http://schemas.openxmlformats.org/officeDocument/2006/relationships/slideMaster" Target="slideMasters/slide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6" Type="http://schemas.openxmlformats.org/officeDocument/2006/relationships/slide" Target="slides/slide13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5CEC-FD80-460C-B763-E44B350EA8BD}" type="datetimeFigureOut">
              <a:rPr lang="es-AR" smtClean="0"/>
              <a:t>10/4/2023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1ADD99F-3AAF-48F6-94E7-D5CED61909B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97849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5CEC-FD80-460C-B763-E44B350EA8BD}" type="datetimeFigureOut">
              <a:rPr lang="es-AR" smtClean="0"/>
              <a:t>10/4/2023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1ADD99F-3AAF-48F6-94E7-D5CED61909B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02483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5CEC-FD80-460C-B763-E44B350EA8BD}" type="datetimeFigureOut">
              <a:rPr lang="es-AR" smtClean="0"/>
              <a:t>10/4/2023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1ADD99F-3AAF-48F6-94E7-D5CED61909BD}" type="slidenum">
              <a:rPr lang="es-AR" smtClean="0"/>
              <a:t>‹Nº›</a:t>
            </a:fld>
            <a:endParaRPr lang="es-A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3673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5CEC-FD80-460C-B763-E44B350EA8BD}" type="datetimeFigureOut">
              <a:rPr lang="es-AR" smtClean="0"/>
              <a:t>10/4/2023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1ADD99F-3AAF-48F6-94E7-D5CED61909B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049687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5CEC-FD80-460C-B763-E44B350EA8BD}" type="datetimeFigureOut">
              <a:rPr lang="es-AR" smtClean="0"/>
              <a:t>10/4/2023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1ADD99F-3AAF-48F6-94E7-D5CED61909BD}" type="slidenum">
              <a:rPr lang="es-AR" smtClean="0"/>
              <a:t>‹Nº›</a:t>
            </a:fld>
            <a:endParaRPr lang="es-A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2681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5CEC-FD80-460C-B763-E44B350EA8BD}" type="datetimeFigureOut">
              <a:rPr lang="es-AR" smtClean="0"/>
              <a:t>10/4/2023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1ADD99F-3AAF-48F6-94E7-D5CED61909B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952773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5CEC-FD80-460C-B763-E44B350EA8BD}" type="datetimeFigureOut">
              <a:rPr lang="es-AR" smtClean="0"/>
              <a:t>10/4/2023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DD99F-3AAF-48F6-94E7-D5CED61909B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91820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5CEC-FD80-460C-B763-E44B350EA8BD}" type="datetimeFigureOut">
              <a:rPr lang="es-AR" smtClean="0"/>
              <a:t>10/4/2023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DD99F-3AAF-48F6-94E7-D5CED61909B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35389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5CEC-FD80-460C-B763-E44B350EA8BD}" type="datetimeFigureOut">
              <a:rPr lang="es-AR" smtClean="0"/>
              <a:t>10/4/2023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DD99F-3AAF-48F6-94E7-D5CED61909B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49699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5CEC-FD80-460C-B763-E44B350EA8BD}" type="datetimeFigureOut">
              <a:rPr lang="es-AR" smtClean="0"/>
              <a:t>10/4/2023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1ADD99F-3AAF-48F6-94E7-D5CED61909B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67165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5CEC-FD80-460C-B763-E44B350EA8BD}" type="datetimeFigureOut">
              <a:rPr lang="es-AR" smtClean="0"/>
              <a:t>10/4/2023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1ADD99F-3AAF-48F6-94E7-D5CED61909B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35730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5CEC-FD80-460C-B763-E44B350EA8BD}" type="datetimeFigureOut">
              <a:rPr lang="es-AR" smtClean="0"/>
              <a:t>10/4/2023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1ADD99F-3AAF-48F6-94E7-D5CED61909B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34996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5CEC-FD80-460C-B763-E44B350EA8BD}" type="datetimeFigureOut">
              <a:rPr lang="es-AR" smtClean="0"/>
              <a:t>10/4/2023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DD99F-3AAF-48F6-94E7-D5CED61909B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23458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5CEC-FD80-460C-B763-E44B350EA8BD}" type="datetimeFigureOut">
              <a:rPr lang="es-AR" smtClean="0"/>
              <a:t>10/4/2023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DD99F-3AAF-48F6-94E7-D5CED61909B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03060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5CEC-FD80-460C-B763-E44B350EA8BD}" type="datetimeFigureOut">
              <a:rPr lang="es-AR" smtClean="0"/>
              <a:t>10/4/2023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DD99F-3AAF-48F6-94E7-D5CED61909B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2122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5CEC-FD80-460C-B763-E44B350EA8BD}" type="datetimeFigureOut">
              <a:rPr lang="es-AR" smtClean="0"/>
              <a:t>10/4/2023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1ADD99F-3AAF-48F6-94E7-D5CED61909B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54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05CEC-FD80-460C-B763-E44B350EA8BD}" type="datetimeFigureOut">
              <a:rPr lang="es-AR" smtClean="0"/>
              <a:t>10/4/2023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1ADD99F-3AAF-48F6-94E7-D5CED61909B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50267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  <p:sldLayoutId id="2147483902" r:id="rId12"/>
    <p:sldLayoutId id="2147483903" r:id="rId13"/>
    <p:sldLayoutId id="2147483904" r:id="rId14"/>
    <p:sldLayoutId id="2147483905" r:id="rId15"/>
    <p:sldLayoutId id="21474839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C82202-5CB1-766E-2BEF-077652E382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2983" y="136733"/>
            <a:ext cx="10118221" cy="4640645"/>
          </a:xfrm>
        </p:spPr>
        <p:txBody>
          <a:bodyPr>
            <a:normAutofit/>
          </a:bodyPr>
          <a:lstStyle/>
          <a:p>
            <a:r>
              <a:rPr lang="es-AR" b="1" dirty="0"/>
              <a:t>Tema </a:t>
            </a:r>
            <a:r>
              <a:rPr lang="es-AR" b="1" dirty="0" err="1"/>
              <a:t>N°</a:t>
            </a:r>
            <a:r>
              <a:rPr lang="es-AR" b="1" dirty="0"/>
              <a:t> 5:</a:t>
            </a:r>
            <a:br>
              <a:rPr lang="es-AR" b="1" dirty="0"/>
            </a:br>
            <a:r>
              <a:rPr lang="es-AR" dirty="0"/>
              <a:t>Nota de débito -</a:t>
            </a:r>
            <a:br>
              <a:rPr lang="es-AR" dirty="0"/>
            </a:br>
            <a:r>
              <a:rPr lang="es-AR" dirty="0"/>
              <a:t>Nota de crédito.</a:t>
            </a:r>
            <a:br>
              <a:rPr lang="es-AR" dirty="0"/>
            </a:br>
            <a:r>
              <a:rPr lang="es-AR" dirty="0"/>
              <a:t>Nota de débito Bancaria - Nota de crédito Bancaria.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E76D38-D06D-1A71-FC21-963FCA03A1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b="1" dirty="0"/>
              <a:t>Integrantes del grupo:</a:t>
            </a:r>
            <a:r>
              <a:rPr lang="es-ES" dirty="0"/>
              <a:t> Alegre José Ignacio, Barboza Matías, Campanella Agustín, Alejo </a:t>
            </a:r>
            <a:r>
              <a:rPr lang="es-ES" dirty="0" err="1"/>
              <a:t>Czombos</a:t>
            </a:r>
            <a:r>
              <a:rPr lang="es-ES" dirty="0"/>
              <a:t>, Mansilla Agustín.</a:t>
            </a:r>
          </a:p>
          <a:p>
            <a:r>
              <a:rPr lang="es-ES" b="1" dirty="0"/>
              <a:t>Materia: </a:t>
            </a:r>
            <a:r>
              <a:rPr lang="es-ES" dirty="0"/>
              <a:t>Organización Contable de la Empresa.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3454941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"/>
          <p:cNvSpPr txBox="1"/>
          <p:nvPr>
            <p:ph type="title"/>
          </p:nvPr>
        </p:nvSpPr>
        <p:spPr>
          <a:xfrm>
            <a:off x="2589212" y="515596"/>
            <a:ext cx="8915400" cy="11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ct val="100000"/>
              <a:buFont typeface="Century Gothic"/>
              <a:buNone/>
            </a:pPr>
            <a:r>
              <a:rPr lang="es-ES"/>
              <a:t>Contenido de nota de crédito:</a:t>
            </a:r>
            <a:endParaRPr/>
          </a:p>
        </p:txBody>
      </p:sp>
      <p:sp>
        <p:nvSpPr>
          <p:cNvPr id="39" name="Google Shape;39;p1"/>
          <p:cNvSpPr txBox="1"/>
          <p:nvPr>
            <p:ph idx="1" type="body"/>
          </p:nvPr>
        </p:nvSpPr>
        <p:spPr>
          <a:xfrm>
            <a:off x="2589212" y="1381966"/>
            <a:ext cx="3717600" cy="52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s-ES"/>
              <a:t>•	</a:t>
            </a:r>
            <a:r>
              <a:rPr b="1" lang="es-ES"/>
              <a:t>Con relación al vendedor: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s-ES"/>
              <a:t>o	Nombre y apellido o razón social.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s-ES"/>
              <a:t>o	Domicilio comercial.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s-ES"/>
              <a:t>o	Condición frente al IVA.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s-ES"/>
              <a:t>o	N° de CUIT.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s-ES"/>
              <a:t>o	N° de ingresos brutos.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s-ES"/>
              <a:t>o	Fecha de inicio de la actividad.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s-ES"/>
              <a:t>•	</a:t>
            </a:r>
            <a:r>
              <a:rPr b="1" lang="es-ES"/>
              <a:t>Con relación al comprador: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s-ES"/>
              <a:t>o	Nombre y apellido o razón social.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s-ES"/>
              <a:t>o	Domicilio comercial.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s-ES"/>
              <a:t>o	Condición frente al IVA.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s-ES"/>
              <a:t>o	N° de CUIT.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s-ES"/>
              <a:t>•	</a:t>
            </a:r>
            <a:r>
              <a:rPr b="1" lang="es-ES"/>
              <a:t>Con relación al crédito efectuado: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s-ES"/>
              <a:t>o	Concepto.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s-ES"/>
              <a:t>o	Importe.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s-ES"/>
              <a:t>o	Importe del IVA (de corresponder).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40" name="Google Shape;40;p1"/>
          <p:cNvSpPr txBox="1"/>
          <p:nvPr/>
        </p:nvSpPr>
        <p:spPr>
          <a:xfrm>
            <a:off x="6734086" y="1458878"/>
            <a:ext cx="3512400" cy="16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•	</a:t>
            </a:r>
            <a:r>
              <a:rPr b="1" lang="es-ES" sz="14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 relación al documento:</a:t>
            </a:r>
            <a:endParaRPr sz="1400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	Nombre del documento.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	Numeración correlativa.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	Fecha de emisión.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	Indicación de si es original, 	duplicado, etc.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88E797-1CC6-DC01-1138-EDC081418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Nota de crédito:</a:t>
            </a:r>
            <a:endParaRPr lang="es-AR" dirty="0"/>
          </a:p>
        </p:txBody>
      </p:sp>
      <p:pic>
        <p:nvPicPr>
          <p:cNvPr id="7" name="Imagen 6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F4610DD6-12C6-2DAD-2A2F-F1F7D40AC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803" y="1674976"/>
            <a:ext cx="9135455" cy="414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367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25BB5F-C182-0F14-1642-5F30755E3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861" y="498504"/>
            <a:ext cx="11280449" cy="1176471"/>
          </a:xfrm>
        </p:spPr>
        <p:txBody>
          <a:bodyPr>
            <a:normAutofit fontScale="90000"/>
          </a:bodyPr>
          <a:lstStyle/>
          <a:p>
            <a:r>
              <a:rPr lang="es-ES" dirty="0"/>
              <a:t>Contenido de nota de crédito bancaria:</a:t>
            </a:r>
            <a:endParaRPr lang="es-AR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025D8F6-55BD-01A5-1181-5F52DF24C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97758" y="1559570"/>
            <a:ext cx="5486564" cy="5298430"/>
          </a:xfrm>
        </p:spPr>
        <p:txBody>
          <a:bodyPr>
            <a:normAutofit fontScale="85000" lnSpcReduction="10000"/>
          </a:bodyPr>
          <a:lstStyle/>
          <a:p>
            <a:r>
              <a:rPr lang="es-ES" dirty="0"/>
              <a:t>•	</a:t>
            </a:r>
            <a:r>
              <a:rPr lang="es-ES" b="1" dirty="0"/>
              <a:t>Con relación a la institución bancaria:</a:t>
            </a:r>
          </a:p>
          <a:p>
            <a:r>
              <a:rPr lang="es-ES" dirty="0"/>
              <a:t>o	Nombre y sucursal.</a:t>
            </a:r>
          </a:p>
          <a:p>
            <a:r>
              <a:rPr lang="es-ES" dirty="0"/>
              <a:t>o	Sello.</a:t>
            </a:r>
          </a:p>
          <a:p>
            <a:r>
              <a:rPr lang="es-ES" dirty="0"/>
              <a:t>•	</a:t>
            </a:r>
            <a:r>
              <a:rPr lang="es-ES" b="1" dirty="0"/>
              <a:t>Con relación al depositante:</a:t>
            </a:r>
          </a:p>
          <a:p>
            <a:r>
              <a:rPr lang="es-ES" dirty="0"/>
              <a:t>o	Nombre y apellido o razón social.</a:t>
            </a:r>
          </a:p>
          <a:p>
            <a:r>
              <a:rPr lang="es-ES" dirty="0"/>
              <a:t>o	Domicilio comercial.</a:t>
            </a:r>
          </a:p>
          <a:p>
            <a:r>
              <a:rPr lang="es-ES" dirty="0"/>
              <a:t>o	Tipo y </a:t>
            </a:r>
            <a:r>
              <a:rPr lang="es-ES" dirty="0" err="1"/>
              <a:t>N°</a:t>
            </a:r>
            <a:r>
              <a:rPr lang="es-ES" dirty="0"/>
              <a:t> de cuenta.</a:t>
            </a:r>
          </a:p>
          <a:p>
            <a:r>
              <a:rPr lang="es-ES" dirty="0"/>
              <a:t>o	Firma.</a:t>
            </a:r>
          </a:p>
          <a:p>
            <a:r>
              <a:rPr lang="es-ES" dirty="0"/>
              <a:t>•	</a:t>
            </a:r>
            <a:r>
              <a:rPr lang="es-ES" b="1" dirty="0"/>
              <a:t>Con relación a los efectos depositados:</a:t>
            </a:r>
          </a:p>
          <a:p>
            <a:r>
              <a:rPr lang="es-ES" dirty="0"/>
              <a:t>o	Detalle e importe de cada uno.</a:t>
            </a:r>
          </a:p>
          <a:p>
            <a:r>
              <a:rPr lang="es-ES" dirty="0"/>
              <a:t>o	Importe total depositado en números y letras.</a:t>
            </a:r>
          </a:p>
          <a:p>
            <a:r>
              <a:rPr lang="es-ES" dirty="0"/>
              <a:t>o	Lugar y fecha de depósito.</a:t>
            </a:r>
          </a:p>
          <a:p>
            <a:r>
              <a:rPr lang="es-ES" dirty="0"/>
              <a:t>•	</a:t>
            </a:r>
            <a:r>
              <a:rPr lang="es-ES" b="1" dirty="0"/>
              <a:t>Con relación al documento:</a:t>
            </a:r>
          </a:p>
          <a:p>
            <a:r>
              <a:rPr lang="es-ES" dirty="0"/>
              <a:t>o	Nombre del documento.</a:t>
            </a:r>
          </a:p>
          <a:p>
            <a:r>
              <a:rPr lang="es-ES" dirty="0"/>
              <a:t>o	Fecha de emisión.</a:t>
            </a:r>
          </a:p>
          <a:p>
            <a:r>
              <a:rPr lang="es-ES" dirty="0"/>
              <a:t>o	Indicación si es original o duplicado.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707148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88E797-1CC6-DC01-1138-EDC081418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Nota de crédito bancaria:</a:t>
            </a:r>
            <a:endParaRPr lang="es-AR" dirty="0"/>
          </a:p>
        </p:txBody>
      </p:sp>
      <p:pic>
        <p:nvPicPr>
          <p:cNvPr id="6" name="Imagen 5" descr="Tabla&#10;&#10;Descripción generada automáticamente">
            <a:extLst>
              <a:ext uri="{FF2B5EF4-FFF2-40B4-BE49-F238E27FC236}">
                <a16:creationId xmlns:a16="http://schemas.microsoft.com/office/drawing/2014/main" id="{58E2E5F2-8AB1-7B2C-A92F-58C66A0A68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572" y="1905000"/>
            <a:ext cx="9878804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221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25875A-2E22-C569-48D6-0F40844F3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311960"/>
            <a:ext cx="8915399" cy="3117040"/>
          </a:xfrm>
        </p:spPr>
        <p:txBody>
          <a:bodyPr/>
          <a:lstStyle/>
          <a:p>
            <a:r>
              <a:rPr lang="es-ES" dirty="0"/>
              <a:t>¿Qué son las notas de crédito y débito?</a:t>
            </a:r>
            <a:endParaRPr lang="es-AR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C5C102-FC82-6D83-EE52-BB7B602EF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2" y="3521541"/>
            <a:ext cx="8915399" cy="2819400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Las notas de débito y crédito son documentos comerciales que las empresas hacen para realizar un ajuste contable o en las facturas, ya sea por errores o por el cambio de condiciones que generan un mayor o menor valor de la respectiva cuenta. Estos comprobantes permiten dejar constancia del cambio que hubo, y su razón.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dirty="0"/>
              <a:t>Se lo clasifica como comprobante interno de contabilidad.</a:t>
            </a:r>
          </a:p>
        </p:txBody>
      </p:sp>
    </p:spTree>
    <p:extLst>
      <p:ext uri="{BB962C8B-B14F-4D97-AF65-F5344CB8AC3E}">
        <p14:creationId xmlns:p14="http://schemas.microsoft.com/office/powerpoint/2010/main" val="3478288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E74A40-E8C8-2E30-C7A1-84833F1E5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Nota de débito:</a:t>
            </a:r>
            <a:endParaRPr lang="es-AR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A3D9585-92A9-4C89-0C0C-14C9C380A8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La nota de débito, es un comprobante que una empresa envía a su cliente, en la que se le notifica haber cargado (en el debe) o debitado en su cuenta una determinada suma o valor, por el concepto que se indica en documento.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2315135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411778-17A9-413E-F7EF-C38DF7E0A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Nota de crédito:</a:t>
            </a:r>
            <a:endParaRPr lang="es-AR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6FAF2BF-84AA-9068-7850-D826A0D7BD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La nota de crédito es el documento o comprobante, por su parte, que una empresa envía a un cliente, con el objeto de informar la acreditación en su cuenta un valor determinado, por el concepto que se indica en la nota.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3239650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BACB2-1787-A7D2-F342-C7F5EDC01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Nota de débito bancaria:</a:t>
            </a:r>
            <a:endParaRPr lang="es-AR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62FADF8-9AD4-3C98-F906-2666918DE0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La nota de débito bancaria es el documento que entrega el banco en la que se detalla la disminución de su saldo, por pago de cheques, comisiones, IVA, impuestos al débito o impuesto al crédito, retenciones de ingresos brutos, pago de la tarjeta, mantenimiento de cuenta, o débito por transferencia bancaria.</a:t>
            </a:r>
          </a:p>
        </p:txBody>
      </p:sp>
    </p:spTree>
    <p:extLst>
      <p:ext uri="{BB962C8B-B14F-4D97-AF65-F5344CB8AC3E}">
        <p14:creationId xmlns:p14="http://schemas.microsoft.com/office/powerpoint/2010/main" val="2593578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CDBC2C-46FB-1381-9B22-C8897D5E8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Nota de crédito bancaria:</a:t>
            </a:r>
            <a:endParaRPr lang="es-AR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C775CD-267F-758E-9FBA-9548941BBF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La nota de crédito bancaria es el documento que el banco entrega a un cliente (sellado por el cajero) declarando haber recibido dinero (pesos, cheques u otros valores), en calidad de deposito en cuenta corriente o caja de ahorro.</a:t>
            </a:r>
            <a:endParaRPr lang="es-A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2667404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5B9811-26EF-3D8C-F6AC-E1E9A071E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Cantidad de ejemplares:</a:t>
            </a:r>
            <a:endParaRPr lang="es-AR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FFC62E3-DA5D-7D7E-FCA2-653224354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1" y="3567465"/>
            <a:ext cx="8915399" cy="1555864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La cantidad de ejemplares puede varias según las políticas de la institución en algunos casos, pero para la mayoría, se emiten dos ejemplares del documento: El original, que corresponde al cliente, y el duplicado, que se lo queda la empresa.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2999036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25BB5F-C182-0F14-1642-5F30755E3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515596"/>
            <a:ext cx="8915399" cy="1176471"/>
          </a:xfrm>
        </p:spPr>
        <p:txBody>
          <a:bodyPr>
            <a:normAutofit fontScale="90000"/>
          </a:bodyPr>
          <a:lstStyle/>
          <a:p>
            <a:r>
              <a:rPr lang="es-ES" dirty="0"/>
              <a:t>Contenido de nota de débito:</a:t>
            </a:r>
            <a:endParaRPr lang="es-AR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025D8F6-55BD-01A5-1181-5F52DF24C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3" y="1559570"/>
            <a:ext cx="3717584" cy="5298430"/>
          </a:xfrm>
        </p:spPr>
        <p:txBody>
          <a:bodyPr>
            <a:normAutofit fontScale="77500" lnSpcReduction="20000"/>
          </a:bodyPr>
          <a:lstStyle/>
          <a:p>
            <a:r>
              <a:rPr lang="es-ES" dirty="0"/>
              <a:t>•	</a:t>
            </a:r>
            <a:r>
              <a:rPr lang="es-ES" b="1" dirty="0"/>
              <a:t>Con relación al vendedor:</a:t>
            </a:r>
          </a:p>
          <a:p>
            <a:r>
              <a:rPr lang="es-ES" dirty="0"/>
              <a:t>o	Nombre y apellido o razón social.</a:t>
            </a:r>
          </a:p>
          <a:p>
            <a:r>
              <a:rPr lang="es-ES" dirty="0"/>
              <a:t>o	Domicilio comercial.</a:t>
            </a:r>
          </a:p>
          <a:p>
            <a:r>
              <a:rPr lang="es-ES" dirty="0"/>
              <a:t>o	Condición frente al IVA.</a:t>
            </a:r>
          </a:p>
          <a:p>
            <a:r>
              <a:rPr lang="es-ES" dirty="0"/>
              <a:t>o	</a:t>
            </a:r>
            <a:r>
              <a:rPr lang="es-ES" dirty="0" err="1"/>
              <a:t>N°</a:t>
            </a:r>
            <a:r>
              <a:rPr lang="es-ES" dirty="0"/>
              <a:t> de CUIT.</a:t>
            </a:r>
          </a:p>
          <a:p>
            <a:r>
              <a:rPr lang="es-ES" dirty="0"/>
              <a:t>o	</a:t>
            </a:r>
            <a:r>
              <a:rPr lang="es-ES" dirty="0" err="1"/>
              <a:t>N°</a:t>
            </a:r>
            <a:r>
              <a:rPr lang="es-ES" dirty="0"/>
              <a:t> de ingresos brutos.</a:t>
            </a:r>
          </a:p>
          <a:p>
            <a:r>
              <a:rPr lang="es-ES" dirty="0"/>
              <a:t>o	Fecha de inicio de la actividad.</a:t>
            </a:r>
          </a:p>
          <a:p>
            <a:r>
              <a:rPr lang="es-ES" dirty="0"/>
              <a:t>•	</a:t>
            </a:r>
            <a:r>
              <a:rPr lang="es-ES" b="1" dirty="0"/>
              <a:t>Con relación al comprador:</a:t>
            </a:r>
          </a:p>
          <a:p>
            <a:r>
              <a:rPr lang="es-ES" dirty="0"/>
              <a:t>o	Nombre y apellido o razón social.</a:t>
            </a:r>
          </a:p>
          <a:p>
            <a:r>
              <a:rPr lang="es-ES" dirty="0"/>
              <a:t>o	Domicilio comercial.</a:t>
            </a:r>
          </a:p>
          <a:p>
            <a:r>
              <a:rPr lang="es-ES" dirty="0"/>
              <a:t>o	Condición frente al IVA.</a:t>
            </a:r>
          </a:p>
          <a:p>
            <a:r>
              <a:rPr lang="es-ES" dirty="0"/>
              <a:t>o	</a:t>
            </a:r>
            <a:r>
              <a:rPr lang="es-ES" dirty="0" err="1"/>
              <a:t>N°</a:t>
            </a:r>
            <a:r>
              <a:rPr lang="es-ES" dirty="0"/>
              <a:t> de CUIT.</a:t>
            </a:r>
          </a:p>
          <a:p>
            <a:r>
              <a:rPr lang="es-ES" dirty="0"/>
              <a:t>•	</a:t>
            </a:r>
            <a:r>
              <a:rPr lang="es-ES" b="1" dirty="0"/>
              <a:t>Con relación al débito efectuado:</a:t>
            </a:r>
          </a:p>
          <a:p>
            <a:r>
              <a:rPr lang="es-ES" dirty="0"/>
              <a:t>o	Concepto.</a:t>
            </a:r>
          </a:p>
          <a:p>
            <a:r>
              <a:rPr lang="es-ES" dirty="0"/>
              <a:t>o	Importe.</a:t>
            </a:r>
          </a:p>
          <a:p>
            <a:r>
              <a:rPr lang="es-ES" dirty="0"/>
              <a:t>o	Importe del IVA (de corresponder).</a:t>
            </a:r>
          </a:p>
          <a:p>
            <a:r>
              <a:rPr lang="es-ES" dirty="0"/>
              <a:t>o	Condiciones de pago.</a:t>
            </a:r>
          </a:p>
          <a:p>
            <a:endParaRPr lang="es-AR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1C24DD1-D6A2-7308-9A87-338AEEEB56A8}"/>
              </a:ext>
            </a:extLst>
          </p:cNvPr>
          <p:cNvSpPr txBox="1"/>
          <p:nvPr/>
        </p:nvSpPr>
        <p:spPr>
          <a:xfrm>
            <a:off x="6734086" y="1458878"/>
            <a:ext cx="351232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•	</a:t>
            </a:r>
            <a:r>
              <a:rPr lang="es-E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 relación al documento:</a:t>
            </a:r>
            <a:endParaRPr lang="es-E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	Nombre del documento.</a:t>
            </a:r>
          </a:p>
          <a:p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	Numeración correlativa.</a:t>
            </a:r>
          </a:p>
          <a:p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	Fecha de emisión.</a:t>
            </a:r>
          </a:p>
          <a:p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	Indicación de si es original, 	duplicado, etc.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57895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88E797-1CC6-DC01-1138-EDC081418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Nota de débito:</a:t>
            </a:r>
            <a:endParaRPr lang="es-AR" dirty="0"/>
          </a:p>
        </p:txBody>
      </p:sp>
      <p:pic>
        <p:nvPicPr>
          <p:cNvPr id="4" name="Imagen 3" descr="Interfaz de usuario gráfica, Aplicación, Tabla, Excel&#10;&#10;Descripción generada automáticamente">
            <a:extLst>
              <a:ext uri="{FF2B5EF4-FFF2-40B4-BE49-F238E27FC236}">
                <a16:creationId xmlns:a16="http://schemas.microsoft.com/office/drawing/2014/main" id="{7CF9B373-5D6C-5EE8-D54D-8D59889D31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233" y="1583980"/>
            <a:ext cx="8873438" cy="473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11140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