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6.xml" ContentType="application/vnd.openxmlformats-officedocument.themeOverride+xml"/>
  <Override PartName="/ppt/tags/tag2.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27" r:id="rId2"/>
    <p:sldId id="479" r:id="rId3"/>
    <p:sldId id="395" r:id="rId4"/>
    <p:sldId id="498" r:id="rId5"/>
    <p:sldId id="497" r:id="rId6"/>
    <p:sldId id="480" r:id="rId7"/>
    <p:sldId id="499" r:id="rId8"/>
    <p:sldId id="500" r:id="rId9"/>
    <p:sldId id="481" r:id="rId10"/>
    <p:sldId id="501" r:id="rId11"/>
    <p:sldId id="502" r:id="rId12"/>
    <p:sldId id="503" r:id="rId13"/>
    <p:sldId id="487" r:id="rId14"/>
    <p:sldId id="505" r:id="rId15"/>
    <p:sldId id="507" r:id="rId16"/>
    <p:sldId id="508" r:id="rId17"/>
    <p:sldId id="510" r:id="rId18"/>
    <p:sldId id="511" r:id="rId19"/>
    <p:sldId id="509" r:id="rId20"/>
    <p:sldId id="512" r:id="rId21"/>
    <p:sldId id="513" r:id="rId22"/>
    <p:sldId id="514" r:id="rId23"/>
    <p:sldId id="341" r:id="rId24"/>
  </p:sldIdLst>
  <p:sldSz cx="9144000" cy="5143500" type="screen16x9"/>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59"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79"/>
    <a:srgbClr val="01A89E"/>
    <a:srgbClr val="2F89D8"/>
    <a:srgbClr val="061A21"/>
    <a:srgbClr val="2E3D54"/>
    <a:srgbClr val="E6E6E6"/>
    <a:srgbClr val="C20000"/>
    <a:srgbClr val="A6937B"/>
    <a:srgbClr val="41445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8215EE-1650-49AE-9C3B-B22F4AA29E8C}" v="21" dt="2023-04-20T14:38:16.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2" autoAdjust="0"/>
    <p:restoredTop sz="93592" autoAdjust="0"/>
  </p:normalViewPr>
  <p:slideViewPr>
    <p:cSldViewPr>
      <p:cViewPr varScale="1">
        <p:scale>
          <a:sx n="88" d="100"/>
          <a:sy n="88" d="100"/>
        </p:scale>
        <p:origin x="800" y="64"/>
      </p:cViewPr>
      <p:guideLst>
        <p:guide orient="horz" pos="259"/>
        <p:guide pos="2880"/>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dia Pisarello" userId="c910df625b73e5fd" providerId="LiveId" clId="{6A8215EE-1650-49AE-9C3B-B22F4AA29E8C}"/>
    <pc:docChg chg="undo custSel addSld delSld modSld sldOrd">
      <pc:chgData name="Nadia Pisarello" userId="c910df625b73e5fd" providerId="LiveId" clId="{6A8215EE-1650-49AE-9C3B-B22F4AA29E8C}" dt="2023-04-20T15:18:39.729" v="485" actId="20577"/>
      <pc:docMkLst>
        <pc:docMk/>
      </pc:docMkLst>
      <pc:sldChg chg="modTransition">
        <pc:chgData name="Nadia Pisarello" userId="c910df625b73e5fd" providerId="LiveId" clId="{6A8215EE-1650-49AE-9C3B-B22F4AA29E8C}" dt="2023-04-20T13:58:18.323" v="266"/>
        <pc:sldMkLst>
          <pc:docMk/>
          <pc:sldMk cId="1228628852" sldId="341"/>
        </pc:sldMkLst>
      </pc:sldChg>
      <pc:sldChg chg="modSp modAnim">
        <pc:chgData name="Nadia Pisarello" userId="c910df625b73e5fd" providerId="LiveId" clId="{6A8215EE-1650-49AE-9C3B-B22F4AA29E8C}" dt="2023-04-20T13:21:57.580" v="60" actId="1076"/>
        <pc:sldMkLst>
          <pc:docMk/>
          <pc:sldMk cId="2237987283" sldId="395"/>
        </pc:sldMkLst>
        <pc:spChg chg="mod">
          <ac:chgData name="Nadia Pisarello" userId="c910df625b73e5fd" providerId="LiveId" clId="{6A8215EE-1650-49AE-9C3B-B22F4AA29E8C}" dt="2023-04-20T13:21:57.580" v="60" actId="1076"/>
          <ac:spMkLst>
            <pc:docMk/>
            <pc:sldMk cId="2237987283" sldId="395"/>
            <ac:spMk id="42" creationId="{9A24FB9B-4BDC-4084-A8F8-90107351094D}"/>
          </ac:spMkLst>
        </pc:spChg>
      </pc:sldChg>
      <pc:sldChg chg="modSp modTransition">
        <pc:chgData name="Nadia Pisarello" userId="c910df625b73e5fd" providerId="LiveId" clId="{6A8215EE-1650-49AE-9C3B-B22F4AA29E8C}" dt="2023-04-20T13:57:28.514" v="264" actId="115"/>
        <pc:sldMkLst>
          <pc:docMk/>
          <pc:sldMk cId="283118140" sldId="427"/>
        </pc:sldMkLst>
        <pc:spChg chg="mod">
          <ac:chgData name="Nadia Pisarello" userId="c910df625b73e5fd" providerId="LiveId" clId="{6A8215EE-1650-49AE-9C3B-B22F4AA29E8C}" dt="2023-04-20T13:57:28.514" v="264" actId="115"/>
          <ac:spMkLst>
            <pc:docMk/>
            <pc:sldMk cId="283118140" sldId="427"/>
            <ac:spMk id="40" creationId="{293A7457-C709-4178-A377-F4A1AA58177E}"/>
          </ac:spMkLst>
        </pc:spChg>
      </pc:sldChg>
      <pc:sldChg chg="modSp mod modTransition">
        <pc:chgData name="Nadia Pisarello" userId="c910df625b73e5fd" providerId="LiveId" clId="{6A8215EE-1650-49AE-9C3B-B22F4AA29E8C}" dt="2023-04-20T13:57:33.276" v="265"/>
        <pc:sldMkLst>
          <pc:docMk/>
          <pc:sldMk cId="2989249016" sldId="479"/>
        </pc:sldMkLst>
        <pc:spChg chg="mod">
          <ac:chgData name="Nadia Pisarello" userId="c910df625b73e5fd" providerId="LiveId" clId="{6A8215EE-1650-49AE-9C3B-B22F4AA29E8C}" dt="2023-04-20T13:20:56.960" v="50" actId="20577"/>
          <ac:spMkLst>
            <pc:docMk/>
            <pc:sldMk cId="2989249016" sldId="479"/>
            <ac:spMk id="166" creationId="{EDB30F1D-0ED0-0D34-8649-EC79E0FE5E12}"/>
          </ac:spMkLst>
        </pc:spChg>
        <pc:spChg chg="mod">
          <ac:chgData name="Nadia Pisarello" userId="c910df625b73e5fd" providerId="LiveId" clId="{6A8215EE-1650-49AE-9C3B-B22F4AA29E8C}" dt="2023-04-20T13:20:49.296" v="33" actId="20577"/>
          <ac:spMkLst>
            <pc:docMk/>
            <pc:sldMk cId="2989249016" sldId="479"/>
            <ac:spMk id="168" creationId="{EB9B3D48-1394-A1CF-E56E-44B34ECD9668}"/>
          </ac:spMkLst>
        </pc:spChg>
      </pc:sldChg>
      <pc:sldChg chg="add del ord modTransition">
        <pc:chgData name="Nadia Pisarello" userId="c910df625b73e5fd" providerId="LiveId" clId="{6A8215EE-1650-49AE-9C3B-B22F4AA29E8C}" dt="2023-04-20T13:58:18.323" v="266"/>
        <pc:sldMkLst>
          <pc:docMk/>
          <pc:sldMk cId="2146455908" sldId="480"/>
        </pc:sldMkLst>
      </pc:sldChg>
      <pc:sldChg chg="modTransition">
        <pc:chgData name="Nadia Pisarello" userId="c910df625b73e5fd" providerId="LiveId" clId="{6A8215EE-1650-49AE-9C3B-B22F4AA29E8C}" dt="2023-04-20T13:58:18.323" v="266"/>
        <pc:sldMkLst>
          <pc:docMk/>
          <pc:sldMk cId="3201682778" sldId="481"/>
        </pc:sldMkLst>
      </pc:sldChg>
      <pc:sldChg chg="modTransition">
        <pc:chgData name="Nadia Pisarello" userId="c910df625b73e5fd" providerId="LiveId" clId="{6A8215EE-1650-49AE-9C3B-B22F4AA29E8C}" dt="2023-04-20T13:58:18.323" v="266"/>
        <pc:sldMkLst>
          <pc:docMk/>
          <pc:sldMk cId="4168789521" sldId="487"/>
        </pc:sldMkLst>
      </pc:sldChg>
      <pc:sldChg chg="addSp delSp modSp mod modTransition modAnim">
        <pc:chgData name="Nadia Pisarello" userId="c910df625b73e5fd" providerId="LiveId" clId="{6A8215EE-1650-49AE-9C3B-B22F4AA29E8C}" dt="2023-04-20T13:58:18.323" v="266"/>
        <pc:sldMkLst>
          <pc:docMk/>
          <pc:sldMk cId="3924468628" sldId="497"/>
        </pc:sldMkLst>
        <pc:spChg chg="mod">
          <ac:chgData name="Nadia Pisarello" userId="c910df625b73e5fd" providerId="LiveId" clId="{6A8215EE-1650-49AE-9C3B-B22F4AA29E8C}" dt="2023-04-20T13:19:59.999" v="3" actId="21"/>
          <ac:spMkLst>
            <pc:docMk/>
            <pc:sldMk cId="3924468628" sldId="497"/>
            <ac:spMk id="44" creationId="{671DE4AA-FF54-46B6-9BDE-C16C9F2E649C}"/>
          </ac:spMkLst>
        </pc:spChg>
        <pc:picChg chg="add del">
          <ac:chgData name="Nadia Pisarello" userId="c910df625b73e5fd" providerId="LiveId" clId="{6A8215EE-1650-49AE-9C3B-B22F4AA29E8C}" dt="2023-04-20T13:21:33.923" v="53"/>
          <ac:picMkLst>
            <pc:docMk/>
            <pc:sldMk cId="3924468628" sldId="497"/>
            <ac:picMk id="2" creationId="{DF5ECAE1-A5EA-60D3-DF64-C25260288928}"/>
          </ac:picMkLst>
        </pc:picChg>
      </pc:sldChg>
      <pc:sldChg chg="ord modTransition">
        <pc:chgData name="Nadia Pisarello" userId="c910df625b73e5fd" providerId="LiveId" clId="{6A8215EE-1650-49AE-9C3B-B22F4AA29E8C}" dt="2023-04-20T13:58:18.323" v="266"/>
        <pc:sldMkLst>
          <pc:docMk/>
          <pc:sldMk cId="1488042605" sldId="498"/>
        </pc:sldMkLst>
      </pc:sldChg>
      <pc:sldChg chg="modTransition">
        <pc:chgData name="Nadia Pisarello" userId="c910df625b73e5fd" providerId="LiveId" clId="{6A8215EE-1650-49AE-9C3B-B22F4AA29E8C}" dt="2023-04-20T13:58:18.323" v="266"/>
        <pc:sldMkLst>
          <pc:docMk/>
          <pc:sldMk cId="1132760511" sldId="499"/>
        </pc:sldMkLst>
      </pc:sldChg>
      <pc:sldChg chg="modTransition">
        <pc:chgData name="Nadia Pisarello" userId="c910df625b73e5fd" providerId="LiveId" clId="{6A8215EE-1650-49AE-9C3B-B22F4AA29E8C}" dt="2023-04-20T13:58:18.323" v="266"/>
        <pc:sldMkLst>
          <pc:docMk/>
          <pc:sldMk cId="145890" sldId="500"/>
        </pc:sldMkLst>
      </pc:sldChg>
      <pc:sldChg chg="modTransition">
        <pc:chgData name="Nadia Pisarello" userId="c910df625b73e5fd" providerId="LiveId" clId="{6A8215EE-1650-49AE-9C3B-B22F4AA29E8C}" dt="2023-04-20T13:58:18.323" v="266"/>
        <pc:sldMkLst>
          <pc:docMk/>
          <pc:sldMk cId="3435511980" sldId="501"/>
        </pc:sldMkLst>
      </pc:sldChg>
      <pc:sldChg chg="modTransition">
        <pc:chgData name="Nadia Pisarello" userId="c910df625b73e5fd" providerId="LiveId" clId="{6A8215EE-1650-49AE-9C3B-B22F4AA29E8C}" dt="2023-04-20T13:58:18.323" v="266"/>
        <pc:sldMkLst>
          <pc:docMk/>
          <pc:sldMk cId="859081005" sldId="502"/>
        </pc:sldMkLst>
      </pc:sldChg>
      <pc:sldChg chg="modSp mod modTransition">
        <pc:chgData name="Nadia Pisarello" userId="c910df625b73e5fd" providerId="LiveId" clId="{6A8215EE-1650-49AE-9C3B-B22F4AA29E8C}" dt="2023-04-20T15:18:39.729" v="485" actId="20577"/>
        <pc:sldMkLst>
          <pc:docMk/>
          <pc:sldMk cId="1279149459" sldId="503"/>
        </pc:sldMkLst>
        <pc:spChg chg="mod">
          <ac:chgData name="Nadia Pisarello" userId="c910df625b73e5fd" providerId="LiveId" clId="{6A8215EE-1650-49AE-9C3B-B22F4AA29E8C}" dt="2023-04-20T13:50:23.425" v="261" actId="1076"/>
          <ac:spMkLst>
            <pc:docMk/>
            <pc:sldMk cId="1279149459" sldId="503"/>
            <ac:spMk id="2" creationId="{A991A65A-4A43-49C4-2847-751D7A297CEC}"/>
          </ac:spMkLst>
        </pc:spChg>
        <pc:spChg chg="mod">
          <ac:chgData name="Nadia Pisarello" userId="c910df625b73e5fd" providerId="LiveId" clId="{6A8215EE-1650-49AE-9C3B-B22F4AA29E8C}" dt="2023-04-20T15:18:39.729" v="485" actId="20577"/>
          <ac:spMkLst>
            <pc:docMk/>
            <pc:sldMk cId="1279149459" sldId="503"/>
            <ac:spMk id="15" creationId="{A5A84B21-56A6-59B5-0460-ECB1E0FD67CA}"/>
          </ac:spMkLst>
        </pc:spChg>
        <pc:grpChg chg="mod">
          <ac:chgData name="Nadia Pisarello" userId="c910df625b73e5fd" providerId="LiveId" clId="{6A8215EE-1650-49AE-9C3B-B22F4AA29E8C}" dt="2023-04-20T13:36:15.396" v="68" actId="1076"/>
          <ac:grpSpMkLst>
            <pc:docMk/>
            <pc:sldMk cId="1279149459" sldId="503"/>
            <ac:grpSpMk id="17" creationId="{527D24BD-FDBC-BAFD-96E4-D69FECC23055}"/>
          </ac:grpSpMkLst>
        </pc:grpChg>
      </pc:sldChg>
      <pc:sldChg chg="modSp add del mod">
        <pc:chgData name="Nadia Pisarello" userId="c910df625b73e5fd" providerId="LiveId" clId="{6A8215EE-1650-49AE-9C3B-B22F4AA29E8C}" dt="2023-04-20T13:47:22.147" v="185" actId="2696"/>
        <pc:sldMkLst>
          <pc:docMk/>
          <pc:sldMk cId="391544415" sldId="504"/>
        </pc:sldMkLst>
        <pc:spChg chg="mod">
          <ac:chgData name="Nadia Pisarello" userId="c910df625b73e5fd" providerId="LiveId" clId="{6A8215EE-1650-49AE-9C3B-B22F4AA29E8C}" dt="2023-04-20T13:27:04.071" v="66" actId="1076"/>
          <ac:spMkLst>
            <pc:docMk/>
            <pc:sldMk cId="391544415" sldId="504"/>
            <ac:spMk id="15" creationId="{A5A84B21-56A6-59B5-0460-ECB1E0FD67CA}"/>
          </ac:spMkLst>
        </pc:spChg>
      </pc:sldChg>
      <pc:sldChg chg="modTransition">
        <pc:chgData name="Nadia Pisarello" userId="c910df625b73e5fd" providerId="LiveId" clId="{6A8215EE-1650-49AE-9C3B-B22F4AA29E8C}" dt="2023-04-20T13:58:18.323" v="266"/>
        <pc:sldMkLst>
          <pc:docMk/>
          <pc:sldMk cId="1373815430" sldId="505"/>
        </pc:sldMkLst>
      </pc:sldChg>
      <pc:sldChg chg="modTransition">
        <pc:chgData name="Nadia Pisarello" userId="c910df625b73e5fd" providerId="LiveId" clId="{6A8215EE-1650-49AE-9C3B-B22F4AA29E8C}" dt="2023-04-20T13:58:18.323" v="266"/>
        <pc:sldMkLst>
          <pc:docMk/>
          <pc:sldMk cId="2411961716" sldId="507"/>
        </pc:sldMkLst>
      </pc:sldChg>
      <pc:sldChg chg="modTransition">
        <pc:chgData name="Nadia Pisarello" userId="c910df625b73e5fd" providerId="LiveId" clId="{6A8215EE-1650-49AE-9C3B-B22F4AA29E8C}" dt="2023-04-20T13:58:18.323" v="266"/>
        <pc:sldMkLst>
          <pc:docMk/>
          <pc:sldMk cId="793073230" sldId="508"/>
        </pc:sldMkLst>
      </pc:sldChg>
      <pc:sldChg chg="modSp mod modTransition">
        <pc:chgData name="Nadia Pisarello" userId="c910df625b73e5fd" providerId="LiveId" clId="{6A8215EE-1650-49AE-9C3B-B22F4AA29E8C}" dt="2023-04-20T14:38:52.427" v="439" actId="14100"/>
        <pc:sldMkLst>
          <pc:docMk/>
          <pc:sldMk cId="942375016" sldId="509"/>
        </pc:sldMkLst>
        <pc:spChg chg="mod">
          <ac:chgData name="Nadia Pisarello" userId="c910df625b73e5fd" providerId="LiveId" clId="{6A8215EE-1650-49AE-9C3B-B22F4AA29E8C}" dt="2023-04-20T14:38:14.941" v="434" actId="113"/>
          <ac:spMkLst>
            <pc:docMk/>
            <pc:sldMk cId="942375016" sldId="509"/>
            <ac:spMk id="2" creationId="{DB60083E-5808-70E5-CD05-99064AF6283C}"/>
          </ac:spMkLst>
        </pc:spChg>
        <pc:spChg chg="mod">
          <ac:chgData name="Nadia Pisarello" userId="c910df625b73e5fd" providerId="LiveId" clId="{6A8215EE-1650-49AE-9C3B-B22F4AA29E8C}" dt="2023-04-20T14:38:48.294" v="438" actId="14100"/>
          <ac:spMkLst>
            <pc:docMk/>
            <pc:sldMk cId="942375016" sldId="509"/>
            <ac:spMk id="4" creationId="{00000000-0000-0000-0000-000000000000}"/>
          </ac:spMkLst>
        </pc:spChg>
        <pc:spChg chg="mod">
          <ac:chgData name="Nadia Pisarello" userId="c910df625b73e5fd" providerId="LiveId" clId="{6A8215EE-1650-49AE-9C3B-B22F4AA29E8C}" dt="2023-04-20T14:38:52.427" v="439" actId="14100"/>
          <ac:spMkLst>
            <pc:docMk/>
            <pc:sldMk cId="942375016" sldId="509"/>
            <ac:spMk id="5" creationId="{00000000-0000-0000-0000-000000000000}"/>
          </ac:spMkLst>
        </pc:spChg>
      </pc:sldChg>
      <pc:sldChg chg="modTransition">
        <pc:chgData name="Nadia Pisarello" userId="c910df625b73e5fd" providerId="LiveId" clId="{6A8215EE-1650-49AE-9C3B-B22F4AA29E8C}" dt="2023-04-20T13:58:18.323" v="266"/>
        <pc:sldMkLst>
          <pc:docMk/>
          <pc:sldMk cId="1025045436" sldId="510"/>
        </pc:sldMkLst>
      </pc:sldChg>
      <pc:sldChg chg="modTransition">
        <pc:chgData name="Nadia Pisarello" userId="c910df625b73e5fd" providerId="LiveId" clId="{6A8215EE-1650-49AE-9C3B-B22F4AA29E8C}" dt="2023-04-20T13:58:18.323" v="266"/>
        <pc:sldMkLst>
          <pc:docMk/>
          <pc:sldMk cId="3128661668" sldId="511"/>
        </pc:sldMkLst>
      </pc:sldChg>
      <pc:sldChg chg="modTransition">
        <pc:chgData name="Nadia Pisarello" userId="c910df625b73e5fd" providerId="LiveId" clId="{6A8215EE-1650-49AE-9C3B-B22F4AA29E8C}" dt="2023-04-20T13:58:18.323" v="266"/>
        <pc:sldMkLst>
          <pc:docMk/>
          <pc:sldMk cId="4154418606" sldId="512"/>
        </pc:sldMkLst>
      </pc:sldChg>
      <pc:sldChg chg="modSp mod modTransition">
        <pc:chgData name="Nadia Pisarello" userId="c910df625b73e5fd" providerId="LiveId" clId="{6A8215EE-1650-49AE-9C3B-B22F4AA29E8C}" dt="2023-04-20T14:19:45.522" v="410" actId="20577"/>
        <pc:sldMkLst>
          <pc:docMk/>
          <pc:sldMk cId="756577395" sldId="513"/>
        </pc:sldMkLst>
        <pc:spChg chg="mod">
          <ac:chgData name="Nadia Pisarello" userId="c910df625b73e5fd" providerId="LiveId" clId="{6A8215EE-1650-49AE-9C3B-B22F4AA29E8C}" dt="2023-04-20T14:19:45.522" v="410" actId="20577"/>
          <ac:spMkLst>
            <pc:docMk/>
            <pc:sldMk cId="756577395" sldId="513"/>
            <ac:spMk id="22" creationId="{69924278-BD3B-4ED9-AA7A-161884701DC2}"/>
          </ac:spMkLst>
        </pc:spChg>
      </pc:sldChg>
      <pc:sldChg chg="modTransition">
        <pc:chgData name="Nadia Pisarello" userId="c910df625b73e5fd" providerId="LiveId" clId="{6A8215EE-1650-49AE-9C3B-B22F4AA29E8C}" dt="2023-04-20T13:58:18.323" v="266"/>
        <pc:sldMkLst>
          <pc:docMk/>
          <pc:sldMk cId="1296313989" sldId="5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2023/4/20</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‹Nº›</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1377516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1575593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232418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2230750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2420208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1989001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752026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1021110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17</a:t>
            </a:fld>
            <a:endParaRPr lang="zh-CN" altLang="en-US" dirty="0"/>
          </a:p>
        </p:txBody>
      </p:sp>
    </p:spTree>
    <p:extLst>
      <p:ext uri="{BB962C8B-B14F-4D97-AF65-F5344CB8AC3E}">
        <p14:creationId xmlns:p14="http://schemas.microsoft.com/office/powerpoint/2010/main" val="2567814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extLst>
      <p:ext uri="{BB962C8B-B14F-4D97-AF65-F5344CB8AC3E}">
        <p14:creationId xmlns:p14="http://schemas.microsoft.com/office/powerpoint/2010/main" val="3837447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421020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507542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20</a:t>
            </a:fld>
            <a:endParaRPr lang="zh-CN" altLang="en-US" dirty="0"/>
          </a:p>
        </p:txBody>
      </p:sp>
    </p:spTree>
    <p:extLst>
      <p:ext uri="{BB962C8B-B14F-4D97-AF65-F5344CB8AC3E}">
        <p14:creationId xmlns:p14="http://schemas.microsoft.com/office/powerpoint/2010/main" val="778677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21</a:t>
            </a:fld>
            <a:endParaRPr lang="zh-CN" altLang="en-US" dirty="0"/>
          </a:p>
        </p:txBody>
      </p:sp>
    </p:spTree>
    <p:extLst>
      <p:ext uri="{BB962C8B-B14F-4D97-AF65-F5344CB8AC3E}">
        <p14:creationId xmlns:p14="http://schemas.microsoft.com/office/powerpoint/2010/main" val="2983403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22</a:t>
            </a:fld>
            <a:endParaRPr lang="zh-CN" altLang="en-US" dirty="0"/>
          </a:p>
        </p:txBody>
      </p:sp>
    </p:spTree>
    <p:extLst>
      <p:ext uri="{BB962C8B-B14F-4D97-AF65-F5344CB8AC3E}">
        <p14:creationId xmlns:p14="http://schemas.microsoft.com/office/powerpoint/2010/main" val="860003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1F41D1-EB0D-4857-8E93-8C1C831E6153}" type="slidenum">
              <a:rPr lang="zh-CN" altLang="en-US" smtClean="0"/>
              <a:t>23</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183112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100967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239337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1232505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143502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1362994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23659988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pen-cursor_63438"/>
          <p:cNvSpPr>
            <a:spLocks noChangeAspect="1"/>
          </p:cNvSpPr>
          <p:nvPr userDrawn="1"/>
        </p:nvSpPr>
        <p:spPr bwMode="auto">
          <a:xfrm flipH="1">
            <a:off x="323528" y="214061"/>
            <a:ext cx="304843" cy="303389"/>
          </a:xfrm>
          <a:custGeom>
            <a:avLst/>
            <a:gdLst>
              <a:gd name="connsiteX0" fmla="*/ 36751 w 332960"/>
              <a:gd name="connsiteY0" fmla="*/ 238685 h 331372"/>
              <a:gd name="connsiteX1" fmla="*/ 92688 w 332960"/>
              <a:gd name="connsiteY1" fmla="*/ 294623 h 331372"/>
              <a:gd name="connsiteX2" fmla="*/ 75777 w 332960"/>
              <a:gd name="connsiteY2" fmla="*/ 311534 h 331372"/>
              <a:gd name="connsiteX3" fmla="*/ 38051 w 332960"/>
              <a:gd name="connsiteY3" fmla="*/ 305030 h 331372"/>
              <a:gd name="connsiteX4" fmla="*/ 14636 w 332960"/>
              <a:gd name="connsiteY4" fmla="*/ 328446 h 331372"/>
              <a:gd name="connsiteX5" fmla="*/ 2928 w 332960"/>
              <a:gd name="connsiteY5" fmla="*/ 328446 h 331372"/>
              <a:gd name="connsiteX6" fmla="*/ 2928 w 332960"/>
              <a:gd name="connsiteY6" fmla="*/ 316738 h 331372"/>
              <a:gd name="connsiteX7" fmla="*/ 26344 w 332960"/>
              <a:gd name="connsiteY7" fmla="*/ 293322 h 331372"/>
              <a:gd name="connsiteX8" fmla="*/ 19839 w 332960"/>
              <a:gd name="connsiteY8" fmla="*/ 258198 h 331372"/>
              <a:gd name="connsiteX9" fmla="*/ 21140 w 332960"/>
              <a:gd name="connsiteY9" fmla="*/ 254296 h 331372"/>
              <a:gd name="connsiteX10" fmla="*/ 36751 w 332960"/>
              <a:gd name="connsiteY10" fmla="*/ 238685 h 331372"/>
              <a:gd name="connsiteX11" fmla="*/ 132375 w 332960"/>
              <a:gd name="connsiteY11" fmla="*/ 143435 h 331372"/>
              <a:gd name="connsiteX12" fmla="*/ 187938 w 332960"/>
              <a:gd name="connsiteY12" fmla="*/ 200585 h 331372"/>
              <a:gd name="connsiteX13" fmla="*/ 105388 w 332960"/>
              <a:gd name="connsiteY13" fmla="*/ 281548 h 331372"/>
              <a:gd name="connsiteX14" fmla="*/ 49825 w 332960"/>
              <a:gd name="connsiteY14" fmla="*/ 225985 h 331372"/>
              <a:gd name="connsiteX15" fmla="*/ 209026 w 332960"/>
              <a:gd name="connsiteY15" fmla="*/ 12362 h 331372"/>
              <a:gd name="connsiteX16" fmla="*/ 223221 w 332960"/>
              <a:gd name="connsiteY16" fmla="*/ 12362 h 331372"/>
              <a:gd name="connsiteX17" fmla="*/ 223221 w 332960"/>
              <a:gd name="connsiteY17" fmla="*/ 25246 h 331372"/>
              <a:gd name="connsiteX18" fmla="*/ 216769 w 332960"/>
              <a:gd name="connsiteY18" fmla="*/ 31688 h 331372"/>
              <a:gd name="connsiteX19" fmla="*/ 230964 w 332960"/>
              <a:gd name="connsiteY19" fmla="*/ 45861 h 331372"/>
              <a:gd name="connsiteX20" fmla="*/ 243869 w 332960"/>
              <a:gd name="connsiteY20" fmla="*/ 32976 h 331372"/>
              <a:gd name="connsiteX21" fmla="*/ 246450 w 332960"/>
              <a:gd name="connsiteY21" fmla="*/ 31688 h 331372"/>
              <a:gd name="connsiteX22" fmla="*/ 250321 w 332960"/>
              <a:gd name="connsiteY22" fmla="*/ 32976 h 331372"/>
              <a:gd name="connsiteX23" fmla="*/ 299360 w 332960"/>
              <a:gd name="connsiteY23" fmla="*/ 81936 h 331372"/>
              <a:gd name="connsiteX24" fmla="*/ 299360 w 332960"/>
              <a:gd name="connsiteY24" fmla="*/ 88378 h 331372"/>
              <a:gd name="connsiteX25" fmla="*/ 201283 w 332960"/>
              <a:gd name="connsiteY25" fmla="*/ 186297 h 331372"/>
              <a:gd name="connsiteX26" fmla="*/ 145792 w 332960"/>
              <a:gd name="connsiteY26" fmla="*/ 130895 h 331372"/>
              <a:gd name="connsiteX27" fmla="*/ 206445 w 332960"/>
              <a:gd name="connsiteY27" fmla="*/ 70340 h 331372"/>
              <a:gd name="connsiteX28" fmla="*/ 192249 w 332960"/>
              <a:gd name="connsiteY28" fmla="*/ 56168 h 331372"/>
              <a:gd name="connsiteX29" fmla="*/ 117401 w 332960"/>
              <a:gd name="connsiteY29" fmla="*/ 130895 h 331372"/>
              <a:gd name="connsiteX30" fmla="*/ 110949 w 332960"/>
              <a:gd name="connsiteY30" fmla="*/ 133472 h 331372"/>
              <a:gd name="connsiteX31" fmla="*/ 104497 w 332960"/>
              <a:gd name="connsiteY31" fmla="*/ 130895 h 331372"/>
              <a:gd name="connsiteX32" fmla="*/ 104497 w 332960"/>
              <a:gd name="connsiteY32" fmla="*/ 118011 h 331372"/>
              <a:gd name="connsiteX33" fmla="*/ 209026 w 332960"/>
              <a:gd name="connsiteY33" fmla="*/ 12362 h 331372"/>
              <a:gd name="connsiteX34" fmla="*/ 304689 w 332960"/>
              <a:gd name="connsiteY34" fmla="*/ 0 h 331372"/>
              <a:gd name="connsiteX35" fmla="*/ 323809 w 332960"/>
              <a:gd name="connsiteY35" fmla="*/ 7844 h 331372"/>
              <a:gd name="connsiteX36" fmla="*/ 325116 w 332960"/>
              <a:gd name="connsiteY36" fmla="*/ 9151 h 331372"/>
              <a:gd name="connsiteX37" fmla="*/ 325116 w 332960"/>
              <a:gd name="connsiteY37" fmla="*/ 48372 h 331372"/>
              <a:gd name="connsiteX38" fmla="*/ 308121 w 332960"/>
              <a:gd name="connsiteY38" fmla="*/ 64060 h 331372"/>
              <a:gd name="connsiteX39" fmla="*/ 268900 w 332960"/>
              <a:gd name="connsiteY39" fmla="*/ 24839 h 331372"/>
              <a:gd name="connsiteX40" fmla="*/ 284588 w 332960"/>
              <a:gd name="connsiteY40" fmla="*/ 7844 h 331372"/>
              <a:gd name="connsiteX41" fmla="*/ 304689 w 332960"/>
              <a:gd name="connsiteY41" fmla="*/ 0 h 33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2960" h="331372">
                <a:moveTo>
                  <a:pt x="36751" y="238685"/>
                </a:moveTo>
                <a:cubicBezTo>
                  <a:pt x="36751" y="238685"/>
                  <a:pt x="36751" y="238685"/>
                  <a:pt x="92688" y="294623"/>
                </a:cubicBezTo>
                <a:cubicBezTo>
                  <a:pt x="92688" y="294623"/>
                  <a:pt x="92688" y="294623"/>
                  <a:pt x="75777" y="311534"/>
                </a:cubicBezTo>
                <a:cubicBezTo>
                  <a:pt x="75777" y="311534"/>
                  <a:pt x="75777" y="311534"/>
                  <a:pt x="38051" y="305030"/>
                </a:cubicBezTo>
                <a:cubicBezTo>
                  <a:pt x="38051" y="305030"/>
                  <a:pt x="38051" y="305030"/>
                  <a:pt x="14636" y="328446"/>
                </a:cubicBezTo>
                <a:cubicBezTo>
                  <a:pt x="10733" y="332348"/>
                  <a:pt x="5530" y="332348"/>
                  <a:pt x="2928" y="328446"/>
                </a:cubicBezTo>
                <a:cubicBezTo>
                  <a:pt x="-975" y="325844"/>
                  <a:pt x="-975" y="320640"/>
                  <a:pt x="2928" y="316738"/>
                </a:cubicBezTo>
                <a:cubicBezTo>
                  <a:pt x="2928" y="316738"/>
                  <a:pt x="2928" y="316738"/>
                  <a:pt x="26344" y="293322"/>
                </a:cubicBezTo>
                <a:cubicBezTo>
                  <a:pt x="26344" y="293322"/>
                  <a:pt x="26344" y="293322"/>
                  <a:pt x="19839" y="258198"/>
                </a:cubicBezTo>
                <a:cubicBezTo>
                  <a:pt x="19839" y="256897"/>
                  <a:pt x="19839" y="255597"/>
                  <a:pt x="21140" y="254296"/>
                </a:cubicBezTo>
                <a:cubicBezTo>
                  <a:pt x="21140" y="254296"/>
                  <a:pt x="21140" y="254296"/>
                  <a:pt x="36751" y="238685"/>
                </a:cubicBezTo>
                <a:close/>
                <a:moveTo>
                  <a:pt x="132375" y="143435"/>
                </a:moveTo>
                <a:lnTo>
                  <a:pt x="187938" y="200585"/>
                </a:lnTo>
                <a:lnTo>
                  <a:pt x="105388" y="281548"/>
                </a:lnTo>
                <a:lnTo>
                  <a:pt x="49825" y="225985"/>
                </a:lnTo>
                <a:close/>
                <a:moveTo>
                  <a:pt x="209026" y="12362"/>
                </a:moveTo>
                <a:cubicBezTo>
                  <a:pt x="212897" y="8497"/>
                  <a:pt x="219350" y="8497"/>
                  <a:pt x="223221" y="12362"/>
                </a:cubicBezTo>
                <a:cubicBezTo>
                  <a:pt x="225802" y="16227"/>
                  <a:pt x="225802" y="22669"/>
                  <a:pt x="223221" y="25246"/>
                </a:cubicBezTo>
                <a:cubicBezTo>
                  <a:pt x="223221" y="25246"/>
                  <a:pt x="223221" y="25246"/>
                  <a:pt x="216769" y="31688"/>
                </a:cubicBezTo>
                <a:cubicBezTo>
                  <a:pt x="216769" y="31688"/>
                  <a:pt x="216769" y="31688"/>
                  <a:pt x="230964" y="45861"/>
                </a:cubicBezTo>
                <a:cubicBezTo>
                  <a:pt x="230964" y="45861"/>
                  <a:pt x="230964" y="45861"/>
                  <a:pt x="243869" y="32976"/>
                </a:cubicBezTo>
                <a:cubicBezTo>
                  <a:pt x="245159" y="31688"/>
                  <a:pt x="245159" y="31688"/>
                  <a:pt x="246450" y="31688"/>
                </a:cubicBezTo>
                <a:cubicBezTo>
                  <a:pt x="247740" y="31688"/>
                  <a:pt x="249031" y="31688"/>
                  <a:pt x="250321" y="32976"/>
                </a:cubicBezTo>
                <a:cubicBezTo>
                  <a:pt x="250321" y="32976"/>
                  <a:pt x="250321" y="32976"/>
                  <a:pt x="299360" y="81936"/>
                </a:cubicBezTo>
                <a:cubicBezTo>
                  <a:pt x="300650" y="84513"/>
                  <a:pt x="300650" y="87090"/>
                  <a:pt x="299360" y="88378"/>
                </a:cubicBezTo>
                <a:cubicBezTo>
                  <a:pt x="299360" y="88378"/>
                  <a:pt x="299360" y="88378"/>
                  <a:pt x="201283" y="186297"/>
                </a:cubicBezTo>
                <a:cubicBezTo>
                  <a:pt x="201283" y="186297"/>
                  <a:pt x="201283" y="186297"/>
                  <a:pt x="145792" y="130895"/>
                </a:cubicBezTo>
                <a:cubicBezTo>
                  <a:pt x="145792" y="130895"/>
                  <a:pt x="145792" y="130895"/>
                  <a:pt x="206445" y="70340"/>
                </a:cubicBezTo>
                <a:cubicBezTo>
                  <a:pt x="206445" y="70340"/>
                  <a:pt x="206445" y="70340"/>
                  <a:pt x="192249" y="56168"/>
                </a:cubicBezTo>
                <a:cubicBezTo>
                  <a:pt x="192249" y="56168"/>
                  <a:pt x="192249" y="56168"/>
                  <a:pt x="117401" y="130895"/>
                </a:cubicBezTo>
                <a:cubicBezTo>
                  <a:pt x="116111" y="132184"/>
                  <a:pt x="113530" y="133472"/>
                  <a:pt x="110949" y="133472"/>
                </a:cubicBezTo>
                <a:cubicBezTo>
                  <a:pt x="108368" y="133472"/>
                  <a:pt x="107078" y="132184"/>
                  <a:pt x="104497" y="130895"/>
                </a:cubicBezTo>
                <a:cubicBezTo>
                  <a:pt x="100625" y="127030"/>
                  <a:pt x="100625" y="120588"/>
                  <a:pt x="104497" y="118011"/>
                </a:cubicBezTo>
                <a:cubicBezTo>
                  <a:pt x="104497" y="118011"/>
                  <a:pt x="104497" y="118011"/>
                  <a:pt x="209026" y="12362"/>
                </a:cubicBezTo>
                <a:close/>
                <a:moveTo>
                  <a:pt x="304689" y="0"/>
                </a:moveTo>
                <a:cubicBezTo>
                  <a:pt x="311716" y="0"/>
                  <a:pt x="318579" y="2614"/>
                  <a:pt x="323809" y="7844"/>
                </a:cubicBezTo>
                <a:cubicBezTo>
                  <a:pt x="323809" y="7844"/>
                  <a:pt x="323809" y="7844"/>
                  <a:pt x="325116" y="9151"/>
                </a:cubicBezTo>
                <a:cubicBezTo>
                  <a:pt x="335575" y="19610"/>
                  <a:pt x="335575" y="36605"/>
                  <a:pt x="325116" y="48372"/>
                </a:cubicBezTo>
                <a:lnTo>
                  <a:pt x="308121" y="64060"/>
                </a:lnTo>
                <a:cubicBezTo>
                  <a:pt x="308121" y="64060"/>
                  <a:pt x="308121" y="64060"/>
                  <a:pt x="268900" y="24839"/>
                </a:cubicBezTo>
                <a:cubicBezTo>
                  <a:pt x="268900" y="24839"/>
                  <a:pt x="268900" y="24839"/>
                  <a:pt x="284588" y="7844"/>
                </a:cubicBezTo>
                <a:cubicBezTo>
                  <a:pt x="290472" y="2614"/>
                  <a:pt x="297662" y="0"/>
                  <a:pt x="304689" y="0"/>
                </a:cubicBezTo>
                <a:close/>
              </a:path>
            </a:pathLst>
          </a:custGeom>
          <a:solidFill>
            <a:schemeClr val="accent1"/>
          </a:solidFill>
          <a:ln>
            <a:noFill/>
          </a:ln>
        </p:spPr>
      </p:sp>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extLst>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3521475"/>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Lst>
  <mc:AlternateContent xmlns:mc="http://schemas.openxmlformats.org/markup-compatibility/2006" xmlns:p14="http://schemas.microsoft.com/office/powerpoint/2010/main">
    <mc:Choice Requires="p14">
      <p:transition p14:dur="10" advTm="20000"/>
    </mc:Choice>
    <mc:Fallback xmlns="">
      <p:transition advTm="20000"/>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6.xml"/><Relationship Id="rId5" Type="http://schemas.openxmlformats.org/officeDocument/2006/relationships/image" Target="../media/image20.jpg"/><Relationship Id="rId4"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3926">
            <a:off x="1956833" y="1017209"/>
            <a:ext cx="1757341" cy="1757341"/>
          </a:xfrm>
          <a:prstGeom prst="rect">
            <a:avLst/>
          </a:prstGeom>
          <a:solidFill>
            <a:srgbClr val="007779"/>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Freeform 5">
            <a:extLst>
              <a:ext uri="{FF2B5EF4-FFF2-40B4-BE49-F238E27FC236}">
                <a16:creationId xmlns:a16="http://schemas.microsoft.com/office/drawing/2014/main" id="{B3A9E391-DB81-4F13-80B6-F99F03610C47}"/>
              </a:ext>
            </a:extLst>
          </p:cNvPr>
          <p:cNvSpPr>
            <a:spLocks noEditPoints="1"/>
          </p:cNvSpPr>
          <p:nvPr/>
        </p:nvSpPr>
        <p:spPr bwMode="auto">
          <a:xfrm>
            <a:off x="338134" y="-2183"/>
            <a:ext cx="3013076" cy="3063875"/>
          </a:xfrm>
          <a:custGeom>
            <a:avLst/>
            <a:gdLst>
              <a:gd name="T0" fmla="*/ 1451 w 1598"/>
              <a:gd name="T1" fmla="*/ 339 h 1625"/>
              <a:gd name="T2" fmla="*/ 1598 w 1598"/>
              <a:gd name="T3" fmla="*/ 486 h 1625"/>
              <a:gd name="T4" fmla="*/ 1598 w 1598"/>
              <a:gd name="T5" fmla="*/ 485 h 1625"/>
              <a:gd name="T6" fmla="*/ 1451 w 1598"/>
              <a:gd name="T7" fmla="*/ 339 h 1625"/>
              <a:gd name="T8" fmla="*/ 1084 w 1598"/>
              <a:gd name="T9" fmla="*/ 0 h 1625"/>
              <a:gd name="T10" fmla="*/ 1060 w 1598"/>
              <a:gd name="T11" fmla="*/ 9 h 1625"/>
              <a:gd name="T12" fmla="*/ 0 w 1598"/>
              <a:gd name="T13" fmla="*/ 1069 h 1625"/>
              <a:gd name="T14" fmla="*/ 385 w 1598"/>
              <a:gd name="T15" fmla="*/ 1454 h 1625"/>
              <a:gd name="T16" fmla="*/ 385 w 1598"/>
              <a:gd name="T17" fmla="*/ 1454 h 1625"/>
              <a:gd name="T18" fmla="*/ 556 w 1598"/>
              <a:gd name="T19" fmla="*/ 1625 h 1625"/>
              <a:gd name="T20" fmla="*/ 633 w 1598"/>
              <a:gd name="T21" fmla="*/ 1548 h 1625"/>
              <a:gd name="T22" fmla="*/ 228 w 1598"/>
              <a:gd name="T23" fmla="*/ 1143 h 1625"/>
              <a:gd name="T24" fmla="*/ 197 w 1598"/>
              <a:gd name="T25" fmla="*/ 1067 h 1625"/>
              <a:gd name="T26" fmla="*/ 228 w 1598"/>
              <a:gd name="T27" fmla="*/ 990 h 1625"/>
              <a:gd name="T28" fmla="*/ 822 w 1598"/>
              <a:gd name="T29" fmla="*/ 396 h 1625"/>
              <a:gd name="T30" fmla="*/ 899 w 1598"/>
              <a:gd name="T31" fmla="*/ 365 h 1625"/>
              <a:gd name="T32" fmla="*/ 975 w 1598"/>
              <a:gd name="T33" fmla="*/ 396 h 1625"/>
              <a:gd name="T34" fmla="*/ 1069 w 1598"/>
              <a:gd name="T35" fmla="*/ 490 h 1625"/>
              <a:gd name="T36" fmla="*/ 1287 w 1598"/>
              <a:gd name="T37" fmla="*/ 272 h 1625"/>
              <a:gd name="T38" fmla="*/ 1336 w 1598"/>
              <a:gd name="T39" fmla="*/ 252 h 1625"/>
              <a:gd name="T40" fmla="*/ 1384 w 1598"/>
              <a:gd name="T41" fmla="*/ 272 h 1625"/>
              <a:gd name="T42" fmla="*/ 1140 w 1598"/>
              <a:gd name="T43" fmla="*/ 27 h 1625"/>
              <a:gd name="T44" fmla="*/ 1084 w 1598"/>
              <a:gd name="T45" fmla="*/ 0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8" h="1625">
                <a:moveTo>
                  <a:pt x="1451" y="339"/>
                </a:moveTo>
                <a:cubicBezTo>
                  <a:pt x="1598" y="486"/>
                  <a:pt x="1598" y="486"/>
                  <a:pt x="1598" y="486"/>
                </a:cubicBezTo>
                <a:cubicBezTo>
                  <a:pt x="1598" y="486"/>
                  <a:pt x="1598" y="486"/>
                  <a:pt x="1598" y="485"/>
                </a:cubicBezTo>
                <a:cubicBezTo>
                  <a:pt x="1451" y="339"/>
                  <a:pt x="1451" y="339"/>
                  <a:pt x="1451" y="339"/>
                </a:cubicBezTo>
                <a:moveTo>
                  <a:pt x="1084" y="0"/>
                </a:moveTo>
                <a:cubicBezTo>
                  <a:pt x="1074" y="0"/>
                  <a:pt x="1066" y="3"/>
                  <a:pt x="1060" y="9"/>
                </a:cubicBezTo>
                <a:cubicBezTo>
                  <a:pt x="0" y="1069"/>
                  <a:pt x="0" y="1069"/>
                  <a:pt x="0" y="1069"/>
                </a:cubicBezTo>
                <a:cubicBezTo>
                  <a:pt x="385" y="1454"/>
                  <a:pt x="385" y="1454"/>
                  <a:pt x="385" y="1454"/>
                </a:cubicBezTo>
                <a:cubicBezTo>
                  <a:pt x="385" y="1454"/>
                  <a:pt x="385" y="1454"/>
                  <a:pt x="385" y="1454"/>
                </a:cubicBezTo>
                <a:cubicBezTo>
                  <a:pt x="556" y="1625"/>
                  <a:pt x="556" y="1625"/>
                  <a:pt x="556" y="1625"/>
                </a:cubicBezTo>
                <a:cubicBezTo>
                  <a:pt x="633" y="1548"/>
                  <a:pt x="633" y="1548"/>
                  <a:pt x="633" y="1548"/>
                </a:cubicBezTo>
                <a:cubicBezTo>
                  <a:pt x="228" y="1143"/>
                  <a:pt x="228" y="1143"/>
                  <a:pt x="228" y="1143"/>
                </a:cubicBezTo>
                <a:cubicBezTo>
                  <a:pt x="208" y="1123"/>
                  <a:pt x="197" y="1096"/>
                  <a:pt x="197" y="1067"/>
                </a:cubicBezTo>
                <a:cubicBezTo>
                  <a:pt x="197" y="1038"/>
                  <a:pt x="208" y="1011"/>
                  <a:pt x="228" y="990"/>
                </a:cubicBezTo>
                <a:cubicBezTo>
                  <a:pt x="822" y="396"/>
                  <a:pt x="822" y="396"/>
                  <a:pt x="822" y="396"/>
                </a:cubicBezTo>
                <a:cubicBezTo>
                  <a:pt x="843" y="376"/>
                  <a:pt x="870" y="365"/>
                  <a:pt x="899" y="365"/>
                </a:cubicBezTo>
                <a:cubicBezTo>
                  <a:pt x="928" y="365"/>
                  <a:pt x="955" y="376"/>
                  <a:pt x="975" y="396"/>
                </a:cubicBezTo>
                <a:cubicBezTo>
                  <a:pt x="1069" y="490"/>
                  <a:pt x="1069" y="490"/>
                  <a:pt x="1069" y="490"/>
                </a:cubicBezTo>
                <a:cubicBezTo>
                  <a:pt x="1287" y="272"/>
                  <a:pt x="1287" y="272"/>
                  <a:pt x="1287" y="272"/>
                </a:cubicBezTo>
                <a:cubicBezTo>
                  <a:pt x="1300" y="259"/>
                  <a:pt x="1318" y="252"/>
                  <a:pt x="1336" y="252"/>
                </a:cubicBezTo>
                <a:cubicBezTo>
                  <a:pt x="1353" y="252"/>
                  <a:pt x="1371" y="258"/>
                  <a:pt x="1384" y="272"/>
                </a:cubicBezTo>
                <a:cubicBezTo>
                  <a:pt x="1140" y="27"/>
                  <a:pt x="1140" y="27"/>
                  <a:pt x="1140" y="27"/>
                </a:cubicBezTo>
                <a:cubicBezTo>
                  <a:pt x="1122" y="10"/>
                  <a:pt x="1101" y="0"/>
                  <a:pt x="1084" y="0"/>
                </a:cubicBezTo>
              </a:path>
            </a:pathLst>
          </a:custGeom>
          <a:solidFill>
            <a:srgbClr val="CCE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3" name="Freeform 8">
            <a:extLst>
              <a:ext uri="{FF2B5EF4-FFF2-40B4-BE49-F238E27FC236}">
                <a16:creationId xmlns:a16="http://schemas.microsoft.com/office/drawing/2014/main" id="{61BDEE73-17F4-45CD-898A-7439EFEB0BE0}"/>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4" name="Freeform 12">
            <a:extLst>
              <a:ext uri="{FF2B5EF4-FFF2-40B4-BE49-F238E27FC236}">
                <a16:creationId xmlns:a16="http://schemas.microsoft.com/office/drawing/2014/main" id="{AF9838BD-1B24-499B-B12E-BC02BFB9ABAF}"/>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5" name="Freeform 13">
            <a:extLst>
              <a:ext uri="{FF2B5EF4-FFF2-40B4-BE49-F238E27FC236}">
                <a16:creationId xmlns:a16="http://schemas.microsoft.com/office/drawing/2014/main" id="{5ECCEE00-8A74-404A-AAE2-E3BFA8073D6D}"/>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6" name="Freeform 14">
            <a:extLst>
              <a:ext uri="{FF2B5EF4-FFF2-40B4-BE49-F238E27FC236}">
                <a16:creationId xmlns:a16="http://schemas.microsoft.com/office/drawing/2014/main" id="{0CFE1304-0B4D-45C7-84F9-0136BD991A6F}"/>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Freeform 15">
            <a:extLst>
              <a:ext uri="{FF2B5EF4-FFF2-40B4-BE49-F238E27FC236}">
                <a16:creationId xmlns:a16="http://schemas.microsoft.com/office/drawing/2014/main" id="{0694B747-8CB4-43E5-B1B1-BA8B20057549}"/>
              </a:ext>
            </a:extLst>
          </p:cNvPr>
          <p:cNvSpPr>
            <a:spLocks/>
          </p:cNvSpPr>
          <p:nvPr/>
        </p:nvSpPr>
        <p:spPr bwMode="auto">
          <a:xfrm>
            <a:off x="2725734" y="3310930"/>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Freeform 16">
            <a:extLst>
              <a:ext uri="{FF2B5EF4-FFF2-40B4-BE49-F238E27FC236}">
                <a16:creationId xmlns:a16="http://schemas.microsoft.com/office/drawing/2014/main" id="{4B35E376-4C85-4384-B657-D7E877221BFA}"/>
              </a:ext>
            </a:extLst>
          </p:cNvPr>
          <p:cNvSpPr>
            <a:spLocks/>
          </p:cNvSpPr>
          <p:nvPr/>
        </p:nvSpPr>
        <p:spPr bwMode="auto">
          <a:xfrm>
            <a:off x="3025772" y="2991843"/>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Freeform 17">
            <a:extLst>
              <a:ext uri="{FF2B5EF4-FFF2-40B4-BE49-F238E27FC236}">
                <a16:creationId xmlns:a16="http://schemas.microsoft.com/office/drawing/2014/main" id="{56956CCF-11F4-4E86-9E02-1A8520CD0FF8}"/>
              </a:ext>
            </a:extLst>
          </p:cNvPr>
          <p:cNvSpPr>
            <a:spLocks/>
          </p:cNvSpPr>
          <p:nvPr/>
        </p:nvSpPr>
        <p:spPr bwMode="auto">
          <a:xfrm>
            <a:off x="709609" y="685205"/>
            <a:ext cx="2647950" cy="2647950"/>
          </a:xfrm>
          <a:custGeom>
            <a:avLst/>
            <a:gdLst>
              <a:gd name="T0" fmla="*/ 702 w 1404"/>
              <a:gd name="T1" fmla="*/ 1404 h 1404"/>
              <a:gd name="T2" fmla="*/ 625 w 1404"/>
              <a:gd name="T3" fmla="*/ 1372 h 1404"/>
              <a:gd name="T4" fmla="*/ 31 w 1404"/>
              <a:gd name="T5" fmla="*/ 778 h 1404"/>
              <a:gd name="T6" fmla="*/ 0 w 1404"/>
              <a:gd name="T7" fmla="*/ 702 h 1404"/>
              <a:gd name="T8" fmla="*/ 31 w 1404"/>
              <a:gd name="T9" fmla="*/ 625 h 1404"/>
              <a:gd name="T10" fmla="*/ 625 w 1404"/>
              <a:gd name="T11" fmla="*/ 31 h 1404"/>
              <a:gd name="T12" fmla="*/ 702 w 1404"/>
              <a:gd name="T13" fmla="*/ 0 h 1404"/>
              <a:gd name="T14" fmla="*/ 778 w 1404"/>
              <a:gd name="T15" fmla="*/ 31 h 1404"/>
              <a:gd name="T16" fmla="*/ 1372 w 1404"/>
              <a:gd name="T17" fmla="*/ 626 h 1404"/>
              <a:gd name="T18" fmla="*/ 1404 w 1404"/>
              <a:gd name="T19" fmla="*/ 702 h 1404"/>
              <a:gd name="T20" fmla="*/ 1372 w 1404"/>
              <a:gd name="T21" fmla="*/ 778 h 1404"/>
              <a:gd name="T22" fmla="*/ 778 w 1404"/>
              <a:gd name="T23" fmla="*/ 1372 h 1404"/>
              <a:gd name="T24" fmla="*/ 702 w 1404"/>
              <a:gd name="T25" fmla="*/ 1404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4" h="1404">
                <a:moveTo>
                  <a:pt x="702" y="1404"/>
                </a:moveTo>
                <a:cubicBezTo>
                  <a:pt x="673" y="1404"/>
                  <a:pt x="646" y="1393"/>
                  <a:pt x="625" y="1372"/>
                </a:cubicBezTo>
                <a:cubicBezTo>
                  <a:pt x="31" y="778"/>
                  <a:pt x="31" y="778"/>
                  <a:pt x="31" y="778"/>
                </a:cubicBezTo>
                <a:cubicBezTo>
                  <a:pt x="11" y="758"/>
                  <a:pt x="0" y="731"/>
                  <a:pt x="0" y="702"/>
                </a:cubicBezTo>
                <a:cubicBezTo>
                  <a:pt x="0" y="673"/>
                  <a:pt x="11" y="646"/>
                  <a:pt x="31" y="625"/>
                </a:cubicBezTo>
                <a:cubicBezTo>
                  <a:pt x="625" y="31"/>
                  <a:pt x="625" y="31"/>
                  <a:pt x="625" y="31"/>
                </a:cubicBezTo>
                <a:cubicBezTo>
                  <a:pt x="646" y="11"/>
                  <a:pt x="673" y="0"/>
                  <a:pt x="702" y="0"/>
                </a:cubicBezTo>
                <a:cubicBezTo>
                  <a:pt x="731" y="0"/>
                  <a:pt x="758" y="11"/>
                  <a:pt x="778" y="31"/>
                </a:cubicBezTo>
                <a:cubicBezTo>
                  <a:pt x="1372" y="626"/>
                  <a:pt x="1372" y="626"/>
                  <a:pt x="1372" y="626"/>
                </a:cubicBezTo>
                <a:cubicBezTo>
                  <a:pt x="1393" y="646"/>
                  <a:pt x="1404" y="673"/>
                  <a:pt x="1404" y="702"/>
                </a:cubicBezTo>
                <a:cubicBezTo>
                  <a:pt x="1404" y="731"/>
                  <a:pt x="1393" y="758"/>
                  <a:pt x="1372" y="778"/>
                </a:cubicBezTo>
                <a:cubicBezTo>
                  <a:pt x="778" y="1372"/>
                  <a:pt x="778" y="1372"/>
                  <a:pt x="778" y="1372"/>
                </a:cubicBezTo>
                <a:cubicBezTo>
                  <a:pt x="758" y="1393"/>
                  <a:pt x="731" y="1404"/>
                  <a:pt x="702" y="1404"/>
                </a:cubicBezTo>
              </a:path>
            </a:pathLst>
          </a:custGeom>
          <a:blipFill>
            <a:blip r:embed="rId4">
              <a:extLst>
                <a:ext uri="{28A0092B-C50C-407E-A947-70E740481C1C}">
                  <a14:useLocalDpi xmlns:a14="http://schemas.microsoft.com/office/drawing/2010/main" val="0"/>
                </a:ext>
              </a:extLst>
            </a:blip>
            <a:stretch>
              <a:fillRect/>
            </a:stretch>
          </a:blipFill>
          <a:ln w="76200">
            <a:solidFill>
              <a:schemeClr val="bg1"/>
            </a:solidFill>
          </a:ln>
        </p:spPr>
        <p:txBody>
          <a:bodyPr vert="horz" wrap="square" lIns="91440" tIns="45720" rIns="91440" bIns="45720" numCol="1" anchor="t" anchorCtr="0" compatLnSpc="1">
            <a:prstTxWarp prst="textNoShape">
              <a:avLst/>
            </a:prstTxWarp>
          </a:bodyPr>
          <a:lstStyle/>
          <a:p>
            <a:endParaRPr lang="zh-CN" altLang="en-US" sz="1400"/>
          </a:p>
        </p:txBody>
      </p:sp>
      <p:sp>
        <p:nvSpPr>
          <p:cNvPr id="34" name="Freeform 14">
            <a:extLst>
              <a:ext uri="{FF2B5EF4-FFF2-40B4-BE49-F238E27FC236}">
                <a16:creationId xmlns:a16="http://schemas.microsoft.com/office/drawing/2014/main" id="{C2528BDD-517C-4ED0-A3F1-E4A9800B3609}"/>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Freeform 15">
            <a:extLst>
              <a:ext uri="{FF2B5EF4-FFF2-40B4-BE49-F238E27FC236}">
                <a16:creationId xmlns:a16="http://schemas.microsoft.com/office/drawing/2014/main" id="{C28DE111-A0C1-4C02-8913-12AB813E904C}"/>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6" name="Freeform 16">
            <a:extLst>
              <a:ext uri="{FF2B5EF4-FFF2-40B4-BE49-F238E27FC236}">
                <a16:creationId xmlns:a16="http://schemas.microsoft.com/office/drawing/2014/main" id="{6D48056C-1F4D-4F10-959B-ABA6A340DD66}"/>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0" name="矩形 39">
            <a:extLst>
              <a:ext uri="{FF2B5EF4-FFF2-40B4-BE49-F238E27FC236}">
                <a16:creationId xmlns:a16="http://schemas.microsoft.com/office/drawing/2014/main" id="{293A7457-C709-4178-A377-F4A1AA58177E}"/>
              </a:ext>
            </a:extLst>
          </p:cNvPr>
          <p:cNvSpPr/>
          <p:nvPr/>
        </p:nvSpPr>
        <p:spPr>
          <a:xfrm>
            <a:off x="4060819" y="1587441"/>
            <a:ext cx="4727735" cy="646331"/>
          </a:xfrm>
          <a:prstGeom prst="rect">
            <a:avLst/>
          </a:prstGeom>
        </p:spPr>
        <p:txBody>
          <a:bodyPr wrap="square">
            <a:spAutoFit/>
          </a:bodyPr>
          <a:lstStyle/>
          <a:p>
            <a:pPr fontAlgn="auto">
              <a:spcBef>
                <a:spcPts val="0"/>
              </a:spcBef>
              <a:spcAft>
                <a:spcPts val="0"/>
              </a:spcAft>
              <a:defRPr/>
            </a:pPr>
            <a:r>
              <a:rPr lang="es-ES" sz="3600" u="sng" dirty="0"/>
              <a:t>RESUMEN DE CUENTA</a:t>
            </a:r>
            <a:endParaRPr lang="zh-CN" altLang="en-US" sz="3600" u="sng" spc="300" dirty="0">
              <a:latin typeface="Agency FB" panose="020B0503020202020204" pitchFamily="34" charset="0"/>
              <a:cs typeface="+mn-ea"/>
              <a:sym typeface="+mn-lt"/>
            </a:endParaRPr>
          </a:p>
        </p:txBody>
      </p:sp>
      <p:sp>
        <p:nvSpPr>
          <p:cNvPr id="8" name="矩形 36">
            <a:extLst>
              <a:ext uri="{FF2B5EF4-FFF2-40B4-BE49-F238E27FC236}">
                <a16:creationId xmlns:a16="http://schemas.microsoft.com/office/drawing/2014/main" id="{A11B5CC1-C11E-77DA-3C33-DA1BD25761CD}"/>
              </a:ext>
            </a:extLst>
          </p:cNvPr>
          <p:cNvSpPr/>
          <p:nvPr/>
        </p:nvSpPr>
        <p:spPr>
          <a:xfrm>
            <a:off x="4208595" y="2710871"/>
            <a:ext cx="1909287" cy="223298"/>
          </a:xfrm>
          <a:prstGeom prst="roundRect">
            <a:avLst/>
          </a:prstGeom>
          <a:solidFill>
            <a:srgbClr val="007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CN" sz="1400" dirty="0">
                <a:latin typeface="Microsoft YaHei" panose="020B0503020204020204" pitchFamily="34" charset="-122"/>
                <a:ea typeface="Microsoft YaHei" panose="020B0503020204020204" pitchFamily="34" charset="-122"/>
              </a:rPr>
              <a:t>Documentos</a:t>
            </a:r>
            <a:endParaRPr lang="zh-CN" altLang="en-US" sz="1400" dirty="0">
              <a:latin typeface="Microsoft YaHei" panose="020B0503020204020204" pitchFamily="34" charset="-122"/>
              <a:ea typeface="Microsoft YaHei" panose="020B0503020204020204" pitchFamily="34" charset="-122"/>
            </a:endParaRPr>
          </a:p>
        </p:txBody>
      </p:sp>
      <p:sp>
        <p:nvSpPr>
          <p:cNvPr id="9" name="矩形 36">
            <a:extLst>
              <a:ext uri="{FF2B5EF4-FFF2-40B4-BE49-F238E27FC236}">
                <a16:creationId xmlns:a16="http://schemas.microsoft.com/office/drawing/2014/main" id="{060DABC5-AEEF-E04D-9B06-238669B48EA2}"/>
              </a:ext>
            </a:extLst>
          </p:cNvPr>
          <p:cNvSpPr/>
          <p:nvPr/>
        </p:nvSpPr>
        <p:spPr>
          <a:xfrm>
            <a:off x="6102882" y="2921494"/>
            <a:ext cx="1827318" cy="223298"/>
          </a:xfrm>
          <a:prstGeom prst="roundRect">
            <a:avLst/>
          </a:prstGeom>
          <a:solidFill>
            <a:srgbClr val="007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CN" sz="1400" dirty="0">
                <a:latin typeface="Microsoft YaHei" panose="020B0503020204020204" pitchFamily="34" charset="-122"/>
                <a:ea typeface="Microsoft YaHei" panose="020B0503020204020204" pitchFamily="34" charset="-122"/>
              </a:rPr>
              <a:t>Comerciales</a:t>
            </a:r>
            <a:endParaRPr lang="zh-CN" altLang="en-US" sz="1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3118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Effect transition="in" filter="fade">
                                      <p:cBhvr>
                                        <p:cTn id="29" dur="500"/>
                                        <p:tgtEl>
                                          <p:spTgt spid="1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500"/>
                            </p:stCondLst>
                            <p:childTnLst>
                              <p:par>
                                <p:cTn id="41" presetID="2" presetClass="entr" presetSubtype="1"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0-#ppt_h/2"/>
                                          </p:val>
                                        </p:tav>
                                        <p:tav tm="100000">
                                          <p:val>
                                            <p:strVal val="#ppt_y"/>
                                          </p:val>
                                        </p:tav>
                                      </p:tavLst>
                                    </p:anim>
                                  </p:childTnLst>
                                </p:cTn>
                              </p:par>
                            </p:childTnLst>
                          </p:cTn>
                        </p:par>
                        <p:par>
                          <p:cTn id="45" fill="hold">
                            <p:stCondLst>
                              <p:cond delay="1000"/>
                            </p:stCondLst>
                            <p:childTnLst>
                              <p:par>
                                <p:cTn id="46" presetID="14" presetClass="entr" presetSubtype="10"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randombar(horizontal)">
                                      <p:cBhvr>
                                        <p:cTn id="48" dur="500"/>
                                        <p:tgtEl>
                                          <p:spTgt spid="40"/>
                                        </p:tgtEl>
                                      </p:cBhvr>
                                    </p:animEffect>
                                  </p:childTnLst>
                                </p:cTn>
                              </p:par>
                            </p:childTnLst>
                          </p:cTn>
                        </p:par>
                        <p:par>
                          <p:cTn id="49" fill="hold">
                            <p:stCondLst>
                              <p:cond delay="1500"/>
                            </p:stCondLst>
                            <p:childTnLst>
                              <p:par>
                                <p:cTn id="50" presetID="2" presetClass="entr" presetSubtype="2" fill="hold" grpId="0" nodeType="afterEffect">
                                  <p:stCondLst>
                                    <p:cond delay="0"/>
                                  </p:stCondLst>
                                  <p:childTnLst>
                                    <p:set>
                                      <p:cBhvr>
                                        <p:cTn id="51" dur="1" fill="hold">
                                          <p:stCondLst>
                                            <p:cond delay="0"/>
                                          </p:stCondLst>
                                        </p:cTn>
                                        <p:tgtEl>
                                          <p:spTgt spid="34"/>
                                        </p:tgtEl>
                                        <p:attrNameLst>
                                          <p:attrName>style.visibility</p:attrName>
                                        </p:attrNameLst>
                                      </p:cBhvr>
                                      <p:to>
                                        <p:strVal val="visible"/>
                                      </p:to>
                                    </p:set>
                                    <p:anim calcmode="lin" valueType="num">
                                      <p:cBhvr additive="base">
                                        <p:cTn id="52" dur="500" fill="hold"/>
                                        <p:tgtEl>
                                          <p:spTgt spid="34"/>
                                        </p:tgtEl>
                                        <p:attrNameLst>
                                          <p:attrName>ppt_x</p:attrName>
                                        </p:attrNameLst>
                                      </p:cBhvr>
                                      <p:tavLst>
                                        <p:tav tm="0">
                                          <p:val>
                                            <p:strVal val="1+#ppt_w/2"/>
                                          </p:val>
                                        </p:tav>
                                        <p:tav tm="100000">
                                          <p:val>
                                            <p:strVal val="#ppt_x"/>
                                          </p:val>
                                        </p:tav>
                                      </p:tavLst>
                                    </p:anim>
                                    <p:anim calcmode="lin" valueType="num">
                                      <p:cBhvr additive="base">
                                        <p:cTn id="53" dur="500" fill="hold"/>
                                        <p:tgtEl>
                                          <p:spTgt spid="34"/>
                                        </p:tgtEl>
                                        <p:attrNameLst>
                                          <p:attrName>ppt_y</p:attrName>
                                        </p:attrNameLst>
                                      </p:cBhvr>
                                      <p:tavLst>
                                        <p:tav tm="0">
                                          <p:val>
                                            <p:strVal val="#ppt_y"/>
                                          </p:val>
                                        </p:tav>
                                        <p:tav tm="100000">
                                          <p:val>
                                            <p:strVal val="#ppt_y"/>
                                          </p:val>
                                        </p:tav>
                                      </p:tavLst>
                                    </p:anim>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35"/>
                                        </p:tgtEl>
                                        <p:attrNameLst>
                                          <p:attrName>style.visibility</p:attrName>
                                        </p:attrNameLst>
                                      </p:cBhvr>
                                      <p:to>
                                        <p:strVal val="visible"/>
                                      </p:to>
                                    </p:set>
                                    <p:anim calcmode="lin" valueType="num">
                                      <p:cBhvr>
                                        <p:cTn id="57" dur="500" fill="hold"/>
                                        <p:tgtEl>
                                          <p:spTgt spid="35"/>
                                        </p:tgtEl>
                                        <p:attrNameLst>
                                          <p:attrName>ppt_w</p:attrName>
                                        </p:attrNameLst>
                                      </p:cBhvr>
                                      <p:tavLst>
                                        <p:tav tm="0">
                                          <p:val>
                                            <p:fltVal val="0"/>
                                          </p:val>
                                        </p:tav>
                                        <p:tav tm="100000">
                                          <p:val>
                                            <p:strVal val="#ppt_w"/>
                                          </p:val>
                                        </p:tav>
                                      </p:tavLst>
                                    </p:anim>
                                    <p:anim calcmode="lin" valueType="num">
                                      <p:cBhvr>
                                        <p:cTn id="58" dur="500" fill="hold"/>
                                        <p:tgtEl>
                                          <p:spTgt spid="35"/>
                                        </p:tgtEl>
                                        <p:attrNameLst>
                                          <p:attrName>ppt_h</p:attrName>
                                        </p:attrNameLst>
                                      </p:cBhvr>
                                      <p:tavLst>
                                        <p:tav tm="0">
                                          <p:val>
                                            <p:fltVal val="0"/>
                                          </p:val>
                                        </p:tav>
                                        <p:tav tm="100000">
                                          <p:val>
                                            <p:strVal val="#ppt_h"/>
                                          </p:val>
                                        </p:tav>
                                      </p:tavLst>
                                    </p:anim>
                                    <p:animEffect transition="in" filter="fade">
                                      <p:cBhvr>
                                        <p:cTn id="59" dur="500"/>
                                        <p:tgtEl>
                                          <p:spTgt spid="35"/>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 calcmode="lin" valueType="num">
                                      <p:cBhvr>
                                        <p:cTn id="62" dur="500" fill="hold"/>
                                        <p:tgtEl>
                                          <p:spTgt spid="36"/>
                                        </p:tgtEl>
                                        <p:attrNameLst>
                                          <p:attrName>ppt_w</p:attrName>
                                        </p:attrNameLst>
                                      </p:cBhvr>
                                      <p:tavLst>
                                        <p:tav tm="0">
                                          <p:val>
                                            <p:fltVal val="0"/>
                                          </p:val>
                                        </p:tav>
                                        <p:tav tm="100000">
                                          <p:val>
                                            <p:strVal val="#ppt_w"/>
                                          </p:val>
                                        </p:tav>
                                      </p:tavLst>
                                    </p:anim>
                                    <p:anim calcmode="lin" valueType="num">
                                      <p:cBhvr>
                                        <p:cTn id="63" dur="500" fill="hold"/>
                                        <p:tgtEl>
                                          <p:spTgt spid="36"/>
                                        </p:tgtEl>
                                        <p:attrNameLst>
                                          <p:attrName>ppt_h</p:attrName>
                                        </p:attrNameLst>
                                      </p:cBhvr>
                                      <p:tavLst>
                                        <p:tav tm="0">
                                          <p:val>
                                            <p:fltVal val="0"/>
                                          </p:val>
                                        </p:tav>
                                        <p:tav tm="100000">
                                          <p:val>
                                            <p:strVal val="#ppt_h"/>
                                          </p:val>
                                        </p:tav>
                                      </p:tavLst>
                                    </p:anim>
                                    <p:animEffect transition="in" filter="fade">
                                      <p:cBhvr>
                                        <p:cTn id="64" dur="500"/>
                                        <p:tgtEl>
                                          <p:spTgt spid="36"/>
                                        </p:tgtEl>
                                      </p:cBhvr>
                                    </p:animEffect>
                                  </p:childTnLst>
                                </p:cTn>
                              </p:par>
                            </p:childTnLst>
                          </p:cTn>
                        </p:par>
                        <p:par>
                          <p:cTn id="65" fill="hold">
                            <p:stCondLst>
                              <p:cond delay="2500"/>
                            </p:stCondLst>
                            <p:childTnLst>
                              <p:par>
                                <p:cTn id="66" presetID="14" presetClass="entr" presetSubtype="10" fill="hold" grpId="0"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randombar(horizontal)">
                                      <p:cBhvr>
                                        <p:cTn id="68" dur="500"/>
                                        <p:tgtEl>
                                          <p:spTgt spid="8"/>
                                        </p:tgtEl>
                                      </p:cBhvr>
                                    </p:animEffect>
                                  </p:childTnLst>
                                </p:cTn>
                              </p:par>
                            </p:childTnLst>
                          </p:cTn>
                        </p:par>
                        <p:par>
                          <p:cTn id="69" fill="hold">
                            <p:stCondLst>
                              <p:cond delay="3000"/>
                            </p:stCondLst>
                            <p:childTnLst>
                              <p:par>
                                <p:cTn id="70" presetID="14" presetClass="entr" presetSubtype="10" fill="hold" grpId="0" nodeType="after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randombar(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0" grpId="0" animBg="1"/>
      <p:bldP spid="13" grpId="0" animBg="1"/>
      <p:bldP spid="15" grpId="0" animBg="1"/>
      <p:bldP spid="16" grpId="0" animBg="1"/>
      <p:bldP spid="18" grpId="0" animBg="1"/>
      <p:bldP spid="20" grpId="0" animBg="1"/>
      <p:bldP spid="21" grpId="0" animBg="1"/>
      <p:bldP spid="34" grpId="0" animBg="1"/>
      <p:bldP spid="35" grpId="0" animBg="1"/>
      <p:bldP spid="36" grpId="0" animBg="1"/>
      <p:bldP spid="40" grpId="0"/>
      <p:bldP spid="8"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8">
            <a:extLst>
              <a:ext uri="{FF2B5EF4-FFF2-40B4-BE49-F238E27FC236}">
                <a16:creationId xmlns:a16="http://schemas.microsoft.com/office/drawing/2014/main" id="{1918DDBE-5B28-43BB-8BC2-7EF37AB23226}"/>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03B53860-5883-462F-B026-249F47517BD0}"/>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C1C38EAB-5CD5-4F0C-B331-01C1082732ED}"/>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a:extLst>
              <a:ext uri="{FF2B5EF4-FFF2-40B4-BE49-F238E27FC236}">
                <a16:creationId xmlns:a16="http://schemas.microsoft.com/office/drawing/2014/main" id="{BF74A38D-C62E-40A7-ABA4-40EE55029554}"/>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4">
            <a:extLst>
              <a:ext uri="{FF2B5EF4-FFF2-40B4-BE49-F238E27FC236}">
                <a16:creationId xmlns:a16="http://schemas.microsoft.com/office/drawing/2014/main" id="{7002AC50-7EAC-4660-AD07-48E6DA1881E7}"/>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5">
            <a:extLst>
              <a:ext uri="{FF2B5EF4-FFF2-40B4-BE49-F238E27FC236}">
                <a16:creationId xmlns:a16="http://schemas.microsoft.com/office/drawing/2014/main" id="{6186BDE0-C713-4152-9AB9-3C8CD6F76306}"/>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
            <a:extLst>
              <a:ext uri="{FF2B5EF4-FFF2-40B4-BE49-F238E27FC236}">
                <a16:creationId xmlns:a16="http://schemas.microsoft.com/office/drawing/2014/main" id="{EC348010-622F-4810-BC56-BD7AD15DF0DF}"/>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00745194-5A34-49F4-97A5-7FE1AA4EEE1C}"/>
              </a:ext>
            </a:extLst>
          </p:cNvPr>
          <p:cNvSpPr/>
          <p:nvPr/>
        </p:nvSpPr>
        <p:spPr>
          <a:xfrm>
            <a:off x="4107006" y="1158734"/>
            <a:ext cx="1354766" cy="1323439"/>
          </a:xfrm>
          <a:prstGeom prst="rect">
            <a:avLst/>
          </a:prstGeom>
        </p:spPr>
        <p:txBody>
          <a:bodyPr wrap="square">
            <a:spAutoFit/>
          </a:bodyPr>
          <a:lstStyle/>
          <a:p>
            <a:pPr fontAlgn="auto">
              <a:spcBef>
                <a:spcPts val="0"/>
              </a:spcBef>
              <a:spcAft>
                <a:spcPts val="0"/>
              </a:spcAft>
              <a:defRPr/>
            </a:pPr>
            <a:r>
              <a:rPr lang="en-US" altLang="zh-CN" sz="8000" spc="300" dirty="0">
                <a:latin typeface="Agency FB" panose="020B0503020202020204" pitchFamily="34" charset="0"/>
                <a:cs typeface="+mn-ea"/>
                <a:sym typeface="+mn-lt"/>
              </a:rPr>
              <a:t>04</a:t>
            </a:r>
            <a:endParaRPr lang="zh-CN" altLang="en-US" sz="8000" spc="300" dirty="0">
              <a:latin typeface="Agency FB" panose="020B0503020202020204" pitchFamily="34" charset="0"/>
              <a:cs typeface="+mn-ea"/>
              <a:sym typeface="+mn-lt"/>
            </a:endParaRPr>
          </a:p>
        </p:txBody>
      </p:sp>
      <p:sp>
        <p:nvSpPr>
          <p:cNvPr id="44" name="TextBox 7">
            <a:extLst>
              <a:ext uri="{FF2B5EF4-FFF2-40B4-BE49-F238E27FC236}">
                <a16:creationId xmlns:a16="http://schemas.microsoft.com/office/drawing/2014/main" id="{DC0BEFFD-99B4-4405-BD68-8A039C4E1788}"/>
              </a:ext>
            </a:extLst>
          </p:cNvPr>
          <p:cNvSpPr>
            <a:spLocks noChangeArrowheads="1"/>
          </p:cNvSpPr>
          <p:nvPr/>
        </p:nvSpPr>
        <p:spPr bwMode="auto">
          <a:xfrm>
            <a:off x="2709402" y="2381460"/>
            <a:ext cx="4149973"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Formatos</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y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requisitos</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del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resumen</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de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cuenta</a:t>
            </a:r>
            <a:endParaRPr lang="zh-CN" altLang="en-US" sz="2800" b="1"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355119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randombar(horizontal)">
                                      <p:cBhvr>
                                        <p:cTn id="23" dur="500"/>
                                        <p:tgtEl>
                                          <p:spTgt spid="43"/>
                                        </p:tgtEl>
                                      </p:cBhvr>
                                    </p:animEffect>
                                  </p:childTnLst>
                                </p:cTn>
                              </p:par>
                            </p:childTnLst>
                          </p:cTn>
                        </p:par>
                        <p:par>
                          <p:cTn id="24" fill="hold">
                            <p:stCondLst>
                              <p:cond delay="10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4"/>
                                        </p:tgtEl>
                                        <p:attrNameLst>
                                          <p:attrName>style.visibility</p:attrName>
                                        </p:attrNameLst>
                                      </p:cBhvr>
                                      <p:to>
                                        <p:strVal val="visible"/>
                                      </p:to>
                                    </p:set>
                                    <p:anim by="(-#ppt_w*2)" calcmode="lin" valueType="num">
                                      <p:cBhvr rctx="PPT">
                                        <p:cTn id="27" dur="500" autoRev="1" fill="hold">
                                          <p:stCondLst>
                                            <p:cond delay="0"/>
                                          </p:stCondLst>
                                        </p:cTn>
                                        <p:tgtEl>
                                          <p:spTgt spid="44"/>
                                        </p:tgtEl>
                                        <p:attrNameLst>
                                          <p:attrName>ppt_w</p:attrName>
                                        </p:attrNameLst>
                                      </p:cBhvr>
                                    </p:anim>
                                    <p:anim by="(#ppt_w*0.50)" calcmode="lin" valueType="num">
                                      <p:cBhvr>
                                        <p:cTn id="28" dur="500" decel="50000" autoRev="1" fill="hold">
                                          <p:stCondLst>
                                            <p:cond delay="0"/>
                                          </p:stCondLst>
                                        </p:cTn>
                                        <p:tgtEl>
                                          <p:spTgt spid="44"/>
                                        </p:tgtEl>
                                        <p:attrNameLst>
                                          <p:attrName>ppt_x</p:attrName>
                                        </p:attrNameLst>
                                      </p:cBhvr>
                                    </p:anim>
                                    <p:anim from="(-#ppt_h/2)" to="(#ppt_y)" calcmode="lin" valueType="num">
                                      <p:cBhvr>
                                        <p:cTn id="29" dur="1000" fill="hold">
                                          <p:stCondLst>
                                            <p:cond delay="0"/>
                                          </p:stCondLst>
                                        </p:cTn>
                                        <p:tgtEl>
                                          <p:spTgt spid="44"/>
                                        </p:tgtEl>
                                        <p:attrNameLst>
                                          <p:attrName>ppt_y</p:attrName>
                                        </p:attrNameLst>
                                      </p:cBhvr>
                                    </p:anim>
                                    <p:animRot by="21600000">
                                      <p:cBhvr>
                                        <p:cTn id="30" dur="1000" fill="hold">
                                          <p:stCondLst>
                                            <p:cond delay="0"/>
                                          </p:stCondLst>
                                        </p:cTn>
                                        <p:tgtEl>
                                          <p:spTgt spid="44"/>
                                        </p:tgtEl>
                                        <p:attrNameLst>
                                          <p:attrName>r</p:attrName>
                                        </p:attrNameLst>
                                      </p:cBhvr>
                                    </p:animRot>
                                  </p:childTnLst>
                                </p:cTn>
                              </p:par>
                            </p:childTnLst>
                          </p:cTn>
                        </p:par>
                        <p:par>
                          <p:cTn id="31" fill="hold">
                            <p:stCondLst>
                              <p:cond delay="5600"/>
                            </p:stCondLst>
                            <p:childTnLst>
                              <p:par>
                                <p:cTn id="32" presetID="36" presetClass="emph" presetSubtype="0" fill="hold" grpId="1" nodeType="afterEffect">
                                  <p:stCondLst>
                                    <p:cond delay="0"/>
                                  </p:stCondLst>
                                  <p:iterate type="lt">
                                    <p:tmPct val="10000"/>
                                  </p:iterate>
                                  <p:childTnLst>
                                    <p:animScale>
                                      <p:cBhvr>
                                        <p:cTn id="33" dur="250" autoRev="1" fill="hold">
                                          <p:stCondLst>
                                            <p:cond delay="0"/>
                                          </p:stCondLst>
                                        </p:cTn>
                                        <p:tgtEl>
                                          <p:spTgt spid="44"/>
                                        </p:tgtEl>
                                      </p:cBhvr>
                                      <p:to x="80000" y="100000"/>
                                    </p:animScale>
                                    <p:anim by="(#ppt_w*0.10)" calcmode="lin" valueType="num">
                                      <p:cBhvr>
                                        <p:cTn id="34" dur="250" autoRev="1" fill="hold">
                                          <p:stCondLst>
                                            <p:cond delay="0"/>
                                          </p:stCondLst>
                                        </p:cTn>
                                        <p:tgtEl>
                                          <p:spTgt spid="44"/>
                                        </p:tgtEl>
                                        <p:attrNameLst>
                                          <p:attrName>ppt_x</p:attrName>
                                        </p:attrNameLst>
                                      </p:cBhvr>
                                    </p:anim>
                                    <p:anim by="(-#ppt_w*0.10)" calcmode="lin" valueType="num">
                                      <p:cBhvr>
                                        <p:cTn id="35" dur="250" autoRev="1" fill="hold">
                                          <p:stCondLst>
                                            <p:cond delay="0"/>
                                          </p:stCondLst>
                                        </p:cTn>
                                        <p:tgtEl>
                                          <p:spTgt spid="44"/>
                                        </p:tgtEl>
                                        <p:attrNameLst>
                                          <p:attrName>ppt_y</p:attrName>
                                        </p:attrNameLst>
                                      </p:cBhvr>
                                    </p:anim>
                                    <p:animRot by="-480000">
                                      <p:cBhvr>
                                        <p:cTn id="36" dur="250" autoRev="1" fill="hold">
                                          <p:stCondLst>
                                            <p:cond delay="0"/>
                                          </p:stCondLst>
                                        </p:cTn>
                                        <p:tgtEl>
                                          <p:spTgt spid="44"/>
                                        </p:tgtEl>
                                        <p:attrNameLst>
                                          <p:attrName>r</p:attrName>
                                        </p:attrNameLst>
                                      </p:cBhvr>
                                    </p:animRot>
                                  </p:childTnLst>
                                </p:cTn>
                              </p:par>
                            </p:childTnLst>
                          </p:cTn>
                        </p:par>
                        <p:par>
                          <p:cTn id="37" fill="hold">
                            <p:stCondLst>
                              <p:cond delay="7900"/>
                            </p:stCondLst>
                            <p:childTnLst>
                              <p:par>
                                <p:cTn id="38" presetID="2" presetClass="entr" presetSubtype="2"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8400"/>
                            </p:stCondLst>
                            <p:childTnLst>
                              <p:par>
                                <p:cTn id="43" presetID="53" presetClass="entr" presetSubtype="16"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6" grpId="0" animBg="1"/>
      <p:bldP spid="30" grpId="0" animBg="1"/>
      <p:bldP spid="31" grpId="0" animBg="1"/>
      <p:bldP spid="43" grpId="0"/>
      <p:bldP spid="44" grpId="0"/>
      <p:bldP spid="4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560" y="109716"/>
            <a:ext cx="474345" cy="4743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7" name="Grupo 16">
            <a:extLst>
              <a:ext uri="{FF2B5EF4-FFF2-40B4-BE49-F238E27FC236}">
                <a16:creationId xmlns:a16="http://schemas.microsoft.com/office/drawing/2014/main" id="{527D24BD-FDBC-BAFD-96E4-D69FECC23055}"/>
              </a:ext>
            </a:extLst>
          </p:cNvPr>
          <p:cNvGrpSpPr/>
          <p:nvPr/>
        </p:nvGrpSpPr>
        <p:grpSpPr>
          <a:xfrm>
            <a:off x="1085905" y="584061"/>
            <a:ext cx="4320000" cy="3600000"/>
            <a:chOff x="797873" y="813847"/>
            <a:chExt cx="4320000" cy="3600000"/>
          </a:xfrm>
        </p:grpSpPr>
        <p:sp>
          <p:nvSpPr>
            <p:cNvPr id="4" name="矩形 3"/>
            <p:cNvSpPr/>
            <p:nvPr/>
          </p:nvSpPr>
          <p:spPr>
            <a:xfrm>
              <a:off x="797873" y="813847"/>
              <a:ext cx="4320000" cy="36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Rectángulo 1">
              <a:extLst>
                <a:ext uri="{FF2B5EF4-FFF2-40B4-BE49-F238E27FC236}">
                  <a16:creationId xmlns:a16="http://schemas.microsoft.com/office/drawing/2014/main" id="{A991A65A-4A43-49C4-2847-751D7A297CEC}"/>
                </a:ext>
              </a:extLst>
            </p:cNvPr>
            <p:cNvSpPr/>
            <p:nvPr/>
          </p:nvSpPr>
          <p:spPr>
            <a:xfrm>
              <a:off x="977873" y="993847"/>
              <a:ext cx="3960000" cy="32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CuadroTexto 14">
              <a:extLst>
                <a:ext uri="{FF2B5EF4-FFF2-40B4-BE49-F238E27FC236}">
                  <a16:creationId xmlns:a16="http://schemas.microsoft.com/office/drawing/2014/main" id="{A5A84B21-56A6-59B5-0460-ECB1E0FD67CA}"/>
                </a:ext>
              </a:extLst>
            </p:cNvPr>
            <p:cNvSpPr txBox="1"/>
            <p:nvPr/>
          </p:nvSpPr>
          <p:spPr>
            <a:xfrm>
              <a:off x="977873" y="993847"/>
              <a:ext cx="3960000" cy="2731902"/>
            </a:xfrm>
            <a:prstGeom prst="rect">
              <a:avLst/>
            </a:prstGeom>
            <a:noFill/>
          </p:spPr>
          <p:txBody>
            <a:bodyPr wrap="square">
              <a:spAutoFit/>
            </a:bodyPr>
            <a:lstStyle/>
            <a:p>
              <a:pPr marL="0" indent="0" rtl="0">
                <a:spcBef>
                  <a:spcPts val="1200"/>
                </a:spcBef>
                <a:spcAft>
                  <a:spcPts val="1200"/>
                </a:spcAft>
                <a:buNone/>
              </a:pPr>
              <a:r>
                <a:rPr lang="es-ES" sz="1400" b="0" i="0" u="none" strike="noStrike" dirty="0">
                  <a:solidFill>
                    <a:srgbClr val="000000"/>
                  </a:solidFill>
                  <a:effectLst/>
                  <a:latin typeface="Microsoft YaHei" panose="020B0503020204020204" pitchFamily="34" charset="-122"/>
                  <a:ea typeface="Microsoft YaHei" panose="020B0503020204020204" pitchFamily="34" charset="-122"/>
                </a:rPr>
                <a:t>Si bien no hay un formato específico que todas las empresas deban seguir, ya que varía dependiendo de la empresa, se pueden identificar que un resumen de cuenta contiene los siguientes datos:</a:t>
              </a:r>
              <a:endParaRPr lang="es-ES" sz="1400" b="0" dirty="0">
                <a:effectLst/>
                <a:latin typeface="Microsoft YaHei" panose="020B0503020204020204" pitchFamily="34" charset="-122"/>
                <a:ea typeface="Microsoft YaHei" panose="020B0503020204020204" pitchFamily="34" charset="-122"/>
              </a:endParaRPr>
            </a:p>
            <a:p>
              <a:pPr rtl="0" fontAlgn="base">
                <a:lnSpc>
                  <a:spcPct val="150000"/>
                </a:lnSpc>
                <a:spcBef>
                  <a:spcPts val="1200"/>
                </a:spcBef>
                <a:spcAft>
                  <a:spcPts val="0"/>
                </a:spcAft>
                <a:buFont typeface="Arial" panose="020B0604020202020204" pitchFamily="34" charset="0"/>
                <a:buChar char="•"/>
              </a:pPr>
              <a:r>
                <a:rPr lang="es-ES" sz="1400" b="0" i="0" u="none" strike="noStrike" dirty="0">
                  <a:solidFill>
                    <a:srgbClr val="000000"/>
                  </a:solidFill>
                  <a:effectLst/>
                  <a:latin typeface="Microsoft YaHei" panose="020B0503020204020204" pitchFamily="34" charset="-122"/>
                  <a:ea typeface="Microsoft YaHei" panose="020B0503020204020204" pitchFamily="34" charset="-122"/>
                </a:rPr>
                <a:t>El saldo del periodo anterior.</a:t>
              </a:r>
            </a:p>
            <a:p>
              <a:pPr rtl="0" fontAlgn="base">
                <a:lnSpc>
                  <a:spcPct val="150000"/>
                </a:lnSpc>
                <a:spcBef>
                  <a:spcPts val="0"/>
                </a:spcBef>
                <a:spcAft>
                  <a:spcPts val="0"/>
                </a:spcAft>
                <a:buFont typeface="Arial" panose="020B0604020202020204" pitchFamily="34" charset="0"/>
                <a:buChar char="•"/>
              </a:pPr>
              <a:r>
                <a:rPr lang="es-ES" sz="1400" b="0" i="0" u="none" strike="noStrike" dirty="0">
                  <a:solidFill>
                    <a:srgbClr val="000000"/>
                  </a:solidFill>
                  <a:effectLst/>
                  <a:latin typeface="Microsoft YaHei" panose="020B0503020204020204" pitchFamily="34" charset="-122"/>
                  <a:ea typeface="Microsoft YaHei" panose="020B0503020204020204" pitchFamily="34" charset="-122"/>
                </a:rPr>
                <a:t>La fecha y el importe de las facturas, notas de débitos, notas de créditos y recibos.</a:t>
              </a:r>
            </a:p>
            <a:p>
              <a:pPr rtl="0" fontAlgn="base">
                <a:lnSpc>
                  <a:spcPct val="150000"/>
                </a:lnSpc>
                <a:spcBef>
                  <a:spcPts val="0"/>
                </a:spcBef>
                <a:spcAft>
                  <a:spcPts val="1200"/>
                </a:spcAft>
                <a:buFont typeface="Arial" panose="020B0604020202020204" pitchFamily="34" charset="0"/>
                <a:buChar char="•"/>
              </a:pPr>
              <a:r>
                <a:rPr lang="es-ES" sz="1400" b="0" i="0" u="none" strike="noStrike" dirty="0">
                  <a:solidFill>
                    <a:srgbClr val="000000"/>
                  </a:solidFill>
                  <a:effectLst/>
                  <a:latin typeface="Microsoft YaHei" panose="020B0503020204020204" pitchFamily="34" charset="-122"/>
                  <a:ea typeface="Microsoft YaHei" panose="020B0503020204020204" pitchFamily="34" charset="-122"/>
                </a:rPr>
                <a:t>El saldo a la fecha de emisión.</a:t>
              </a:r>
            </a:p>
          </p:txBody>
        </p:sp>
      </p:grpSp>
      <p:sp>
        <p:nvSpPr>
          <p:cNvPr id="5" name="矩形 4"/>
          <p:cNvSpPr/>
          <p:nvPr/>
        </p:nvSpPr>
        <p:spPr>
          <a:xfrm>
            <a:off x="5220072" y="1707654"/>
            <a:ext cx="3326130" cy="3326130"/>
          </a:xfrm>
          <a:prstGeom prst="rect">
            <a:avLst/>
          </a:prstGeom>
          <a:blipFill>
            <a:blip r:embed="rId3">
              <a:extLst>
                <a:ext uri="{28A0092B-C50C-407E-A947-70E740481C1C}">
                  <a14:useLocalDpi xmlns:a14="http://schemas.microsoft.com/office/drawing/2010/main" val="0"/>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Tree>
    <p:extLst>
      <p:ext uri="{BB962C8B-B14F-4D97-AF65-F5344CB8AC3E}">
        <p14:creationId xmlns:p14="http://schemas.microsoft.com/office/powerpoint/2010/main" val="859081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19690" y="109716"/>
            <a:ext cx="474345" cy="4743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7" name="Grupo 16">
            <a:extLst>
              <a:ext uri="{FF2B5EF4-FFF2-40B4-BE49-F238E27FC236}">
                <a16:creationId xmlns:a16="http://schemas.microsoft.com/office/drawing/2014/main" id="{527D24BD-FDBC-BAFD-96E4-D69FECC23055}"/>
              </a:ext>
            </a:extLst>
          </p:cNvPr>
          <p:cNvGrpSpPr/>
          <p:nvPr/>
        </p:nvGrpSpPr>
        <p:grpSpPr>
          <a:xfrm>
            <a:off x="265443" y="560323"/>
            <a:ext cx="4854247" cy="3700520"/>
            <a:chOff x="797873" y="813847"/>
            <a:chExt cx="4320000" cy="3700520"/>
          </a:xfrm>
        </p:grpSpPr>
        <p:sp>
          <p:nvSpPr>
            <p:cNvPr id="4" name="矩形 3"/>
            <p:cNvSpPr/>
            <p:nvPr/>
          </p:nvSpPr>
          <p:spPr>
            <a:xfrm>
              <a:off x="797873" y="813847"/>
              <a:ext cx="4320000" cy="36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Rectángulo 1">
              <a:extLst>
                <a:ext uri="{FF2B5EF4-FFF2-40B4-BE49-F238E27FC236}">
                  <a16:creationId xmlns:a16="http://schemas.microsoft.com/office/drawing/2014/main" id="{A991A65A-4A43-49C4-2847-751D7A297CEC}"/>
                </a:ext>
              </a:extLst>
            </p:cNvPr>
            <p:cNvSpPr/>
            <p:nvPr/>
          </p:nvSpPr>
          <p:spPr>
            <a:xfrm>
              <a:off x="926793" y="1064696"/>
              <a:ext cx="3960000" cy="32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CuadroTexto 14">
              <a:extLst>
                <a:ext uri="{FF2B5EF4-FFF2-40B4-BE49-F238E27FC236}">
                  <a16:creationId xmlns:a16="http://schemas.microsoft.com/office/drawing/2014/main" id="{A5A84B21-56A6-59B5-0460-ECB1E0FD67CA}"/>
                </a:ext>
              </a:extLst>
            </p:cNvPr>
            <p:cNvSpPr txBox="1"/>
            <p:nvPr/>
          </p:nvSpPr>
          <p:spPr>
            <a:xfrm>
              <a:off x="951956" y="928770"/>
              <a:ext cx="3844837" cy="3585597"/>
            </a:xfrm>
            <a:prstGeom prst="rect">
              <a:avLst/>
            </a:prstGeom>
            <a:noFill/>
          </p:spPr>
          <p:txBody>
            <a:bodyPr wrap="square">
              <a:spAutoFit/>
            </a:bodyPr>
            <a:lstStyle/>
            <a:p>
              <a:pPr marL="0" indent="0">
                <a:buNone/>
              </a:pPr>
              <a:endParaRPr lang="es-AR" sz="1400" dirty="0">
                <a:latin typeface="Arial" panose="020B0604020202020204" pitchFamily="34" charset="0"/>
                <a:cs typeface="Arial" panose="020B0604020202020204" pitchFamily="34" charset="0"/>
              </a:endParaRPr>
            </a:p>
            <a:p>
              <a:pPr marL="0">
                <a:spcBef>
                  <a:spcPts val="600"/>
                </a:spcBef>
                <a:buNone/>
              </a:pPr>
              <a:r>
                <a:rPr lang="es-AR" sz="1400" dirty="0">
                  <a:latin typeface="Arial" panose="020B0604020202020204" pitchFamily="34" charset="0"/>
                  <a:cs typeface="Arial" panose="020B0604020202020204" pitchFamily="34" charset="0"/>
                </a:rPr>
                <a:t>Encabezado</a:t>
              </a:r>
            </a:p>
            <a:p>
              <a:pPr marL="285750">
                <a:spcBef>
                  <a:spcPts val="600"/>
                </a:spcBef>
                <a:buFont typeface="Wingdings" panose="05000000000000000000" pitchFamily="2" charset="2"/>
                <a:buChar char="v"/>
              </a:pPr>
              <a:r>
                <a:rPr lang="es-ES" sz="1400" dirty="0">
                  <a:latin typeface="Arial" panose="020B0604020202020204" pitchFamily="34" charset="0"/>
                  <a:cs typeface="Arial" panose="020B0604020202020204" pitchFamily="34" charset="0"/>
                </a:rPr>
                <a:t>Fecha de emisión</a:t>
              </a:r>
            </a:p>
            <a:p>
              <a:pPr marL="285750">
                <a:spcBef>
                  <a:spcPts val="600"/>
                </a:spcBef>
                <a:buFont typeface="Wingdings" panose="05000000000000000000" pitchFamily="2" charset="2"/>
                <a:buChar char="v"/>
              </a:pPr>
              <a:r>
                <a:rPr lang="es-ES" sz="1400" dirty="0">
                  <a:latin typeface="Arial" panose="020B0604020202020204" pitchFamily="34" charset="0"/>
                  <a:cs typeface="Arial" panose="020B0604020202020204" pitchFamily="34" charset="0"/>
                </a:rPr>
                <a:t>Nombre del titular de la cuenta</a:t>
              </a:r>
            </a:p>
            <a:p>
              <a:pPr marL="285750">
                <a:spcBef>
                  <a:spcPts val="600"/>
                </a:spcBef>
                <a:buFont typeface="Wingdings" panose="05000000000000000000" pitchFamily="2" charset="2"/>
                <a:buChar char="v"/>
              </a:pPr>
              <a:r>
                <a:rPr lang="es-ES" sz="1400" dirty="0">
                  <a:latin typeface="Arial" panose="020B0604020202020204" pitchFamily="34" charset="0"/>
                  <a:cs typeface="Arial" panose="020B0604020202020204" pitchFamily="34" charset="0"/>
                </a:rPr>
                <a:t>Clave Bancaria Uniforme (CBU) – en los resúmenes de cuentas bancaria</a:t>
              </a:r>
            </a:p>
            <a:p>
              <a:pPr marL="285750">
                <a:spcBef>
                  <a:spcPts val="600"/>
                </a:spcBef>
                <a:buFont typeface="Wingdings" panose="05000000000000000000" pitchFamily="2" charset="2"/>
                <a:buChar char="v"/>
              </a:pPr>
              <a:r>
                <a:rPr lang="es-ES" sz="1400" dirty="0">
                  <a:latin typeface="Arial" panose="020B0604020202020204" pitchFamily="34" charset="0"/>
                  <a:cs typeface="Arial" panose="020B0604020202020204" pitchFamily="34" charset="0"/>
                </a:rPr>
                <a:t>Nombre de la empresa o entidad emisora</a:t>
              </a:r>
            </a:p>
            <a:p>
              <a:pPr marL="285750">
                <a:spcBef>
                  <a:spcPts val="600"/>
                </a:spcBef>
                <a:buFont typeface="Wingdings" panose="05000000000000000000" pitchFamily="2" charset="2"/>
                <a:buChar char="v"/>
              </a:pPr>
              <a:r>
                <a:rPr lang="es-ES" sz="1400" dirty="0">
                  <a:latin typeface="Arial" panose="020B0604020202020204" pitchFamily="34" charset="0"/>
                  <a:cs typeface="Arial" panose="020B0604020202020204" pitchFamily="34" charset="0"/>
                </a:rPr>
                <a:t>Número de CUIT del ente emisor (vendedor o, entidad bancaria o financiera)</a:t>
              </a:r>
            </a:p>
            <a:p>
              <a:pPr>
                <a:spcBef>
                  <a:spcPts val="600"/>
                </a:spcBef>
              </a:pPr>
              <a:endParaRPr lang="es-ES" sz="1400" dirty="0">
                <a:latin typeface="Arial" panose="020B0604020202020204" pitchFamily="34" charset="0"/>
                <a:cs typeface="Arial" panose="020B0604020202020204" pitchFamily="34" charset="0"/>
              </a:endParaRPr>
            </a:p>
            <a:p>
              <a:pPr marL="0">
                <a:spcBef>
                  <a:spcPts val="600"/>
                </a:spcBef>
                <a:buNone/>
              </a:pPr>
              <a:r>
                <a:rPr lang="es-419" sz="1400" dirty="0">
                  <a:latin typeface="Arial" panose="020B0604020202020204" pitchFamily="34" charset="0"/>
                  <a:cs typeface="Arial" panose="020B0604020202020204" pitchFamily="34" charset="0"/>
                </a:rPr>
                <a:t>Detalle</a:t>
              </a:r>
            </a:p>
            <a:p>
              <a:pPr marL="285750">
                <a:spcBef>
                  <a:spcPts val="600"/>
                </a:spcBef>
                <a:buFont typeface="Wingdings" panose="05000000000000000000" pitchFamily="2" charset="2"/>
                <a:buChar char="v"/>
              </a:pPr>
              <a:r>
                <a:rPr lang="es-419" sz="1400" dirty="0">
                  <a:latin typeface="Arial" panose="020B0604020202020204" pitchFamily="34" charset="0"/>
                  <a:cs typeface="Arial" panose="020B0604020202020204" pitchFamily="34" charset="0"/>
                </a:rPr>
                <a:t>Descripción literal y numérica de la operación</a:t>
              </a:r>
            </a:p>
            <a:p>
              <a:pPr marL="285750" indent="-285750">
                <a:buFont typeface="Wingdings" panose="05000000000000000000" pitchFamily="2" charset="2"/>
                <a:buChar char="v"/>
              </a:pPr>
              <a:endParaRPr lang="es-ES" sz="1400" dirty="0">
                <a:latin typeface="Arial" panose="020B0604020202020204" pitchFamily="34" charset="0"/>
                <a:cs typeface="Arial" panose="020B0604020202020204" pitchFamily="34" charset="0"/>
              </a:endParaRPr>
            </a:p>
          </p:txBody>
        </p:sp>
      </p:grpSp>
      <p:sp>
        <p:nvSpPr>
          <p:cNvPr id="5" name="矩形 4"/>
          <p:cNvSpPr/>
          <p:nvPr/>
        </p:nvSpPr>
        <p:spPr>
          <a:xfrm>
            <a:off x="4932040" y="1779662"/>
            <a:ext cx="3960440" cy="2966090"/>
          </a:xfrm>
          <a:prstGeom prst="rect">
            <a:avLst/>
          </a:prstGeom>
          <a:blipFill>
            <a:blip r:embed="rId3">
              <a:extLst>
                <a:ext uri="{28A0092B-C50C-407E-A947-70E740481C1C}">
                  <a14:useLocalDpi xmlns:a14="http://schemas.microsoft.com/office/drawing/2010/main" val="0"/>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Tree>
    <p:extLst>
      <p:ext uri="{BB962C8B-B14F-4D97-AF65-F5344CB8AC3E}">
        <p14:creationId xmlns:p14="http://schemas.microsoft.com/office/powerpoint/2010/main" val="1279149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p:cNvSpPr>
          <p:nvPr/>
        </p:nvSpPr>
        <p:spPr bwMode="auto">
          <a:xfrm>
            <a:off x="323528" y="1511698"/>
            <a:ext cx="2687467" cy="2644227"/>
          </a:xfrm>
          <a:prstGeom prst="rect">
            <a:avLst/>
          </a:prstGeom>
          <a:blipFill>
            <a:blip r:embed="rId3" cstate="print">
              <a:extLst>
                <a:ext uri="{28A0092B-C50C-407E-A947-70E740481C1C}">
                  <a14:useLocalDpi xmlns:a14="http://schemas.microsoft.com/office/drawing/2010/main" val="0"/>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dirty="0">
              <a:solidFill>
                <a:schemeClr val="lt1"/>
              </a:solidFill>
            </a:endParaRPr>
          </a:p>
        </p:txBody>
      </p:sp>
      <p:sp>
        <p:nvSpPr>
          <p:cNvPr id="5" name="矩形 4"/>
          <p:cNvSpPr>
            <a:spLocks/>
          </p:cNvSpPr>
          <p:nvPr/>
        </p:nvSpPr>
        <p:spPr bwMode="auto">
          <a:xfrm>
            <a:off x="3282122" y="1203598"/>
            <a:ext cx="2687464" cy="2664296"/>
          </a:xfrm>
          <a:prstGeom prst="rect">
            <a:avLst/>
          </a:prstGeom>
          <a:blipFill>
            <a:blip r:embed="rId4" cstate="print">
              <a:extLst>
                <a:ext uri="{28A0092B-C50C-407E-A947-70E740481C1C}">
                  <a14:useLocalDpi xmlns:a14="http://schemas.microsoft.com/office/drawing/2010/main" val="0"/>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endParaRPr>
          </a:p>
        </p:txBody>
      </p:sp>
      <p:grpSp>
        <p:nvGrpSpPr>
          <p:cNvPr id="17" name="组合 16"/>
          <p:cNvGrpSpPr/>
          <p:nvPr/>
        </p:nvGrpSpPr>
        <p:grpSpPr>
          <a:xfrm>
            <a:off x="323528" y="505609"/>
            <a:ext cx="8604648" cy="972476"/>
            <a:chOff x="539354" y="1167594"/>
            <a:chExt cx="8065294" cy="972476"/>
          </a:xfrm>
        </p:grpSpPr>
        <p:sp>
          <p:nvSpPr>
            <p:cNvPr id="7" name="矩形 6">
              <a:extLst>
                <a:ext uri="{FF2B5EF4-FFF2-40B4-BE49-F238E27FC236}">
                  <a16:creationId xmlns:a16="http://schemas.microsoft.com/office/drawing/2014/main" id="{8B3432B9-0ADB-46EA-B6C4-0952233924CC}"/>
                </a:ext>
              </a:extLst>
            </p:cNvPr>
            <p:cNvSpPr>
              <a:spLocks/>
            </p:cNvSpPr>
            <p:nvPr/>
          </p:nvSpPr>
          <p:spPr bwMode="auto">
            <a:xfrm>
              <a:off x="539354" y="1812868"/>
              <a:ext cx="2525781" cy="326489"/>
            </a:xfrm>
            <a:prstGeom prst="rect">
              <a:avLst/>
            </a:prstGeom>
            <a:solidFill>
              <a:schemeClr val="accent1"/>
            </a:solidFill>
            <a:ln>
              <a:noFill/>
            </a:ln>
          </p:spPr>
          <p:txBody>
            <a:bodyPr vert="horz" wrap="square" lIns="0" tIns="0" rIns="0" bIns="0" numCol="1" anchor="ctr" anchorCtr="0" compatLnSpc="1">
              <a:prstTxWarp prst="textNoShape">
                <a:avLst/>
              </a:prstTxWarp>
              <a:noAutofit/>
            </a:bodyPr>
            <a:lstStyle>
              <a:lvl1pPr eaLnBrk="0" fontAlgn="base" hangingPunct="0">
                <a:spcBef>
                  <a:spcPct val="0"/>
                </a:spcBef>
                <a:spcAft>
                  <a:spcPct val="0"/>
                </a:spcAft>
                <a:defRPr>
                  <a:solidFill>
                    <a:schemeClr val="tx1"/>
                  </a:solidFill>
                </a:defRPr>
              </a:lvl1pPr>
              <a:lvl2pPr eaLnBrk="0" fontAlgn="base" hangingPunct="0">
                <a:spcBef>
                  <a:spcPct val="0"/>
                </a:spcBef>
                <a:spcAft>
                  <a:spcPct val="0"/>
                </a:spcAft>
                <a:defRPr>
                  <a:solidFill>
                    <a:schemeClr val="tx1"/>
                  </a:solidFill>
                </a:defRPr>
              </a:lvl2pPr>
              <a:lvl3pPr eaLnBrk="0" fontAlgn="base" hangingPunct="0">
                <a:spcBef>
                  <a:spcPct val="0"/>
                </a:spcBef>
                <a:spcAft>
                  <a:spcPct val="0"/>
                </a:spcAft>
                <a:defRPr>
                  <a:solidFill>
                    <a:schemeClr val="tx1"/>
                  </a:solidFill>
                </a:defRPr>
              </a:lvl3pPr>
              <a:lvl4pPr eaLnBrk="0" fontAlgn="base" hangingPunct="0">
                <a:spcBef>
                  <a:spcPct val="0"/>
                </a:spcBef>
                <a:spcAft>
                  <a:spcPct val="0"/>
                </a:spcAft>
                <a:defRPr>
                  <a:solidFill>
                    <a:schemeClr val="tx1"/>
                  </a:solidFill>
                </a:defRPr>
              </a:lvl4pPr>
              <a:lvl5pPr eaLnBrk="0" fontAlgn="base" hangingPunct="0">
                <a:spcBef>
                  <a:spcPct val="0"/>
                </a:spcBef>
                <a:spcAft>
                  <a:spcPct val="0"/>
                </a:spcAft>
                <a:defRPr>
                  <a:solidFill>
                    <a:schemeClr val="tx1"/>
                  </a:solidFill>
                </a:defRPr>
              </a:lvl5pPr>
              <a:lvl6pPr eaLnBrk="0" fontAlgn="base" hangingPunct="0">
                <a:spcBef>
                  <a:spcPct val="0"/>
                </a:spcBef>
                <a:spcAft>
                  <a:spcPct val="0"/>
                </a:spcAft>
                <a:defRPr>
                  <a:solidFill>
                    <a:schemeClr val="tx1"/>
                  </a:solidFill>
                </a:defRPr>
              </a:lvl6pPr>
              <a:lvl7pPr eaLnBrk="0" fontAlgn="base" hangingPunct="0">
                <a:spcBef>
                  <a:spcPct val="0"/>
                </a:spcBef>
                <a:spcAft>
                  <a:spcPct val="0"/>
                </a:spcAft>
                <a:defRPr>
                  <a:solidFill>
                    <a:schemeClr val="tx1"/>
                  </a:solidFill>
                </a:defRPr>
              </a:lvl7pPr>
              <a:lvl8pPr eaLnBrk="0" fontAlgn="base" hangingPunct="0">
                <a:spcBef>
                  <a:spcPct val="0"/>
                </a:spcBef>
                <a:spcAft>
                  <a:spcPct val="0"/>
                </a:spcAft>
                <a:defRPr>
                  <a:solidFill>
                    <a:schemeClr val="tx1"/>
                  </a:solidFill>
                </a:defRPr>
              </a:lvl8pPr>
              <a:lvl9pPr eaLnBrk="0" fontAlgn="base" hangingPunct="0">
                <a:spcBef>
                  <a:spcPct val="0"/>
                </a:spcBef>
                <a:spcAft>
                  <a:spcPct val="0"/>
                </a:spcAft>
                <a:defRPr>
                  <a:solidFill>
                    <a:schemeClr val="tx1"/>
                  </a:solidFill>
                </a:defRPr>
              </a:lvl9pPr>
            </a:lstStyle>
            <a:p>
              <a:pPr lvl="0" algn="ctr"/>
              <a:r>
                <a:rPr lang="en-US" altLang="zh-CN" sz="2000" b="1" dirty="0" err="1">
                  <a:solidFill>
                    <a:schemeClr val="bg1"/>
                  </a:solidFill>
                </a:rPr>
                <a:t>Resumen</a:t>
              </a:r>
              <a:r>
                <a:rPr lang="en-US" altLang="zh-CN" sz="2000" b="1" dirty="0">
                  <a:solidFill>
                    <a:schemeClr val="bg1"/>
                  </a:solidFill>
                </a:rPr>
                <a:t> de </a:t>
              </a:r>
              <a:r>
                <a:rPr lang="en-US" altLang="zh-CN" sz="2000" b="1" dirty="0" err="1">
                  <a:solidFill>
                    <a:schemeClr val="bg1"/>
                  </a:solidFill>
                </a:rPr>
                <a:t>cuenta</a:t>
              </a:r>
              <a:endParaRPr kumimoji="0" lang="zh-CN" altLang="zh-CN" sz="1600" b="1" i="0" u="none" strike="noStrike" cap="none" normalizeH="0" baseline="0" dirty="0">
                <a:ln>
                  <a:noFill/>
                </a:ln>
                <a:solidFill>
                  <a:schemeClr val="bg1"/>
                </a:solidFill>
                <a:effectLst/>
              </a:endParaRPr>
            </a:p>
          </p:txBody>
        </p:sp>
        <p:sp>
          <p:nvSpPr>
            <p:cNvPr id="8" name="矩形 7">
              <a:extLst>
                <a:ext uri="{FF2B5EF4-FFF2-40B4-BE49-F238E27FC236}">
                  <a16:creationId xmlns:a16="http://schemas.microsoft.com/office/drawing/2014/main" id="{8B3432B9-0ADB-46EA-B6C4-0952233924CC}"/>
                </a:ext>
              </a:extLst>
            </p:cNvPr>
            <p:cNvSpPr>
              <a:spLocks/>
            </p:cNvSpPr>
            <p:nvPr/>
          </p:nvSpPr>
          <p:spPr bwMode="auto">
            <a:xfrm>
              <a:off x="3312534" y="1486379"/>
              <a:ext cx="2525781" cy="326489"/>
            </a:xfrm>
            <a:prstGeom prst="rect">
              <a:avLst/>
            </a:prstGeom>
            <a:solidFill>
              <a:schemeClr val="accent2">
                <a:lumMod val="75000"/>
              </a:schemeClr>
            </a:solidFill>
            <a:ln>
              <a:noFill/>
            </a:ln>
          </p:spPr>
          <p:txBody>
            <a:bodyPr vert="horz" wrap="square" lIns="0" tIns="0" rIns="0" bIns="0" numCol="1" anchor="ctr" anchorCtr="0" compatLnSpc="1">
              <a:prstTxWarp prst="textNoShape">
                <a:avLst/>
              </a:prstTxWarp>
              <a:noAutofit/>
            </a:bodyPr>
            <a:lstStyle>
              <a:lvl1pPr eaLnBrk="0" fontAlgn="base" hangingPunct="0">
                <a:spcBef>
                  <a:spcPct val="0"/>
                </a:spcBef>
                <a:spcAft>
                  <a:spcPct val="0"/>
                </a:spcAft>
                <a:defRPr>
                  <a:solidFill>
                    <a:schemeClr val="tx1"/>
                  </a:solidFill>
                </a:defRPr>
              </a:lvl1pPr>
              <a:lvl2pPr eaLnBrk="0" fontAlgn="base" hangingPunct="0">
                <a:spcBef>
                  <a:spcPct val="0"/>
                </a:spcBef>
                <a:spcAft>
                  <a:spcPct val="0"/>
                </a:spcAft>
                <a:defRPr>
                  <a:solidFill>
                    <a:schemeClr val="tx1"/>
                  </a:solidFill>
                </a:defRPr>
              </a:lvl2pPr>
              <a:lvl3pPr eaLnBrk="0" fontAlgn="base" hangingPunct="0">
                <a:spcBef>
                  <a:spcPct val="0"/>
                </a:spcBef>
                <a:spcAft>
                  <a:spcPct val="0"/>
                </a:spcAft>
                <a:defRPr>
                  <a:solidFill>
                    <a:schemeClr val="tx1"/>
                  </a:solidFill>
                </a:defRPr>
              </a:lvl3pPr>
              <a:lvl4pPr eaLnBrk="0" fontAlgn="base" hangingPunct="0">
                <a:spcBef>
                  <a:spcPct val="0"/>
                </a:spcBef>
                <a:spcAft>
                  <a:spcPct val="0"/>
                </a:spcAft>
                <a:defRPr>
                  <a:solidFill>
                    <a:schemeClr val="tx1"/>
                  </a:solidFill>
                </a:defRPr>
              </a:lvl4pPr>
              <a:lvl5pPr eaLnBrk="0" fontAlgn="base" hangingPunct="0">
                <a:spcBef>
                  <a:spcPct val="0"/>
                </a:spcBef>
                <a:spcAft>
                  <a:spcPct val="0"/>
                </a:spcAft>
                <a:defRPr>
                  <a:solidFill>
                    <a:schemeClr val="tx1"/>
                  </a:solidFill>
                </a:defRPr>
              </a:lvl5pPr>
              <a:lvl6pPr eaLnBrk="0" fontAlgn="base" hangingPunct="0">
                <a:spcBef>
                  <a:spcPct val="0"/>
                </a:spcBef>
                <a:spcAft>
                  <a:spcPct val="0"/>
                </a:spcAft>
                <a:defRPr>
                  <a:solidFill>
                    <a:schemeClr val="tx1"/>
                  </a:solidFill>
                </a:defRPr>
              </a:lvl6pPr>
              <a:lvl7pPr eaLnBrk="0" fontAlgn="base" hangingPunct="0">
                <a:spcBef>
                  <a:spcPct val="0"/>
                </a:spcBef>
                <a:spcAft>
                  <a:spcPct val="0"/>
                </a:spcAft>
                <a:defRPr>
                  <a:solidFill>
                    <a:schemeClr val="tx1"/>
                  </a:solidFill>
                </a:defRPr>
              </a:lvl7pPr>
              <a:lvl8pPr eaLnBrk="0" fontAlgn="base" hangingPunct="0">
                <a:spcBef>
                  <a:spcPct val="0"/>
                </a:spcBef>
                <a:spcAft>
                  <a:spcPct val="0"/>
                </a:spcAft>
                <a:defRPr>
                  <a:solidFill>
                    <a:schemeClr val="tx1"/>
                  </a:solidFill>
                </a:defRPr>
              </a:lvl8pPr>
              <a:lvl9pPr eaLnBrk="0" fontAlgn="base" hangingPunct="0">
                <a:spcBef>
                  <a:spcPct val="0"/>
                </a:spcBef>
                <a:spcAft>
                  <a:spcPct val="0"/>
                </a:spcAft>
                <a:defRPr>
                  <a:solidFill>
                    <a:schemeClr val="tx1"/>
                  </a:solidFill>
                </a:defRPr>
              </a:lvl9pPr>
            </a:lstStyle>
            <a:p>
              <a:pPr lvl="0" algn="ctr"/>
              <a:r>
                <a:rPr lang="en-US" altLang="zh-CN" sz="2000" b="1" dirty="0">
                  <a:solidFill>
                    <a:schemeClr val="bg1"/>
                  </a:solidFill>
                </a:rPr>
                <a:t>Extracto </a:t>
              </a:r>
              <a:r>
                <a:rPr lang="en-US" altLang="zh-CN" sz="2000" b="1" dirty="0" err="1">
                  <a:solidFill>
                    <a:schemeClr val="bg1"/>
                  </a:solidFill>
                </a:rPr>
                <a:t>Bancario</a:t>
              </a:r>
              <a:endParaRPr lang="zh-CN" altLang="en-US" sz="2000" b="1" dirty="0">
                <a:solidFill>
                  <a:schemeClr val="bg1"/>
                </a:solidFill>
              </a:endParaRPr>
            </a:p>
          </p:txBody>
        </p:sp>
        <p:sp>
          <p:nvSpPr>
            <p:cNvPr id="9" name="箭头: 五边形 8">
              <a:extLst>
                <a:ext uri="{FF2B5EF4-FFF2-40B4-BE49-F238E27FC236}">
                  <a16:creationId xmlns:a16="http://schemas.microsoft.com/office/drawing/2014/main" id="{8B3432B9-0ADB-46EA-B6C4-0952233924CC}"/>
                </a:ext>
              </a:extLst>
            </p:cNvPr>
            <p:cNvSpPr>
              <a:spLocks/>
            </p:cNvSpPr>
            <p:nvPr/>
          </p:nvSpPr>
          <p:spPr bwMode="auto">
            <a:xfrm>
              <a:off x="6085713" y="1167594"/>
              <a:ext cx="2518935" cy="326489"/>
            </a:xfrm>
            <a:prstGeom prst="homePlate">
              <a:avLst/>
            </a:prstGeom>
            <a:solidFill>
              <a:schemeClr val="accent3"/>
            </a:solidFill>
            <a:ln>
              <a:noFill/>
            </a:ln>
          </p:spPr>
          <p:txBody>
            <a:bodyPr vert="horz" wrap="square" lIns="0" tIns="0" rIns="0" bIns="0" numCol="1" anchor="ctr" anchorCtr="0" compatLnSpc="1">
              <a:prstTxWarp prst="textNoShape">
                <a:avLst/>
              </a:prstTxWarp>
              <a:noAutofit/>
            </a:bodyPr>
            <a:lstStyle>
              <a:lvl1pPr eaLnBrk="0" fontAlgn="base" hangingPunct="0">
                <a:spcBef>
                  <a:spcPct val="0"/>
                </a:spcBef>
                <a:spcAft>
                  <a:spcPct val="0"/>
                </a:spcAft>
                <a:defRPr>
                  <a:solidFill>
                    <a:schemeClr val="tx1"/>
                  </a:solidFill>
                </a:defRPr>
              </a:lvl1pPr>
              <a:lvl2pPr eaLnBrk="0" fontAlgn="base" hangingPunct="0">
                <a:spcBef>
                  <a:spcPct val="0"/>
                </a:spcBef>
                <a:spcAft>
                  <a:spcPct val="0"/>
                </a:spcAft>
                <a:defRPr>
                  <a:solidFill>
                    <a:schemeClr val="tx1"/>
                  </a:solidFill>
                </a:defRPr>
              </a:lvl2pPr>
              <a:lvl3pPr eaLnBrk="0" fontAlgn="base" hangingPunct="0">
                <a:spcBef>
                  <a:spcPct val="0"/>
                </a:spcBef>
                <a:spcAft>
                  <a:spcPct val="0"/>
                </a:spcAft>
                <a:defRPr>
                  <a:solidFill>
                    <a:schemeClr val="tx1"/>
                  </a:solidFill>
                </a:defRPr>
              </a:lvl3pPr>
              <a:lvl4pPr eaLnBrk="0" fontAlgn="base" hangingPunct="0">
                <a:spcBef>
                  <a:spcPct val="0"/>
                </a:spcBef>
                <a:spcAft>
                  <a:spcPct val="0"/>
                </a:spcAft>
                <a:defRPr>
                  <a:solidFill>
                    <a:schemeClr val="tx1"/>
                  </a:solidFill>
                </a:defRPr>
              </a:lvl4pPr>
              <a:lvl5pPr eaLnBrk="0" fontAlgn="base" hangingPunct="0">
                <a:spcBef>
                  <a:spcPct val="0"/>
                </a:spcBef>
                <a:spcAft>
                  <a:spcPct val="0"/>
                </a:spcAft>
                <a:defRPr>
                  <a:solidFill>
                    <a:schemeClr val="tx1"/>
                  </a:solidFill>
                </a:defRPr>
              </a:lvl5pPr>
              <a:lvl6pPr eaLnBrk="0" fontAlgn="base" hangingPunct="0">
                <a:spcBef>
                  <a:spcPct val="0"/>
                </a:spcBef>
                <a:spcAft>
                  <a:spcPct val="0"/>
                </a:spcAft>
                <a:defRPr>
                  <a:solidFill>
                    <a:schemeClr val="tx1"/>
                  </a:solidFill>
                </a:defRPr>
              </a:lvl6pPr>
              <a:lvl7pPr eaLnBrk="0" fontAlgn="base" hangingPunct="0">
                <a:spcBef>
                  <a:spcPct val="0"/>
                </a:spcBef>
                <a:spcAft>
                  <a:spcPct val="0"/>
                </a:spcAft>
                <a:defRPr>
                  <a:solidFill>
                    <a:schemeClr val="tx1"/>
                  </a:solidFill>
                </a:defRPr>
              </a:lvl7pPr>
              <a:lvl8pPr eaLnBrk="0" fontAlgn="base" hangingPunct="0">
                <a:spcBef>
                  <a:spcPct val="0"/>
                </a:spcBef>
                <a:spcAft>
                  <a:spcPct val="0"/>
                </a:spcAft>
                <a:defRPr>
                  <a:solidFill>
                    <a:schemeClr val="tx1"/>
                  </a:solidFill>
                </a:defRPr>
              </a:lvl8pPr>
              <a:lvl9pPr eaLnBrk="0" fontAlgn="base" hangingPunct="0">
                <a:spcBef>
                  <a:spcPct val="0"/>
                </a:spcBef>
                <a:spcAft>
                  <a:spcPct val="0"/>
                </a:spcAft>
                <a:defRPr>
                  <a:solidFill>
                    <a:schemeClr val="tx1"/>
                  </a:solidFill>
                </a:defRPr>
              </a:lvl9pPr>
            </a:lstStyle>
            <a:p>
              <a:pPr lvl="0" algn="ctr"/>
              <a:r>
                <a:rPr lang="en-US" altLang="zh-CN" sz="2000" b="1" dirty="0" err="1">
                  <a:solidFill>
                    <a:schemeClr val="bg1"/>
                  </a:solidFill>
                </a:rPr>
                <a:t>Resumen</a:t>
              </a:r>
              <a:r>
                <a:rPr lang="en-US" altLang="zh-CN" sz="2000" b="1" dirty="0">
                  <a:solidFill>
                    <a:schemeClr val="bg1"/>
                  </a:solidFill>
                </a:rPr>
                <a:t> de </a:t>
              </a:r>
              <a:r>
                <a:rPr lang="en-US" altLang="zh-CN" sz="2000" b="1" dirty="0" err="1">
                  <a:solidFill>
                    <a:schemeClr val="bg1"/>
                  </a:solidFill>
                </a:rPr>
                <a:t>cuenta</a:t>
              </a:r>
              <a:endParaRPr lang="zh-CN" altLang="en-US" sz="2000" b="1" dirty="0">
                <a:solidFill>
                  <a:schemeClr val="bg1"/>
                </a:solidFill>
              </a:endParaRPr>
            </a:p>
          </p:txBody>
        </p:sp>
        <p:sp>
          <p:nvSpPr>
            <p:cNvPr id="13" name="任意多边形: 形状 12"/>
            <p:cNvSpPr/>
            <p:nvPr/>
          </p:nvSpPr>
          <p:spPr>
            <a:xfrm>
              <a:off x="3058366" y="1489237"/>
              <a:ext cx="254206" cy="650833"/>
            </a:xfrm>
            <a:custGeom>
              <a:avLst/>
              <a:gdLst>
                <a:gd name="connsiteX0" fmla="*/ 0 w 346710"/>
                <a:gd name="connsiteY0" fmla="*/ 426720 h 853440"/>
                <a:gd name="connsiteX1" fmla="*/ 0 w 346710"/>
                <a:gd name="connsiteY1" fmla="*/ 853440 h 853440"/>
                <a:gd name="connsiteX2" fmla="*/ 346710 w 346710"/>
                <a:gd name="connsiteY2" fmla="*/ 426720 h 853440"/>
                <a:gd name="connsiteX3" fmla="*/ 346710 w 346710"/>
                <a:gd name="connsiteY3" fmla="*/ 0 h 853440"/>
                <a:gd name="connsiteX4" fmla="*/ 0 w 346710"/>
                <a:gd name="connsiteY4" fmla="*/ 426720 h 853440"/>
                <a:gd name="connsiteX0" fmla="*/ 0 w 346710"/>
                <a:gd name="connsiteY0" fmla="*/ 436245 h 862965"/>
                <a:gd name="connsiteX1" fmla="*/ 0 w 346710"/>
                <a:gd name="connsiteY1" fmla="*/ 862965 h 862965"/>
                <a:gd name="connsiteX2" fmla="*/ 346710 w 346710"/>
                <a:gd name="connsiteY2" fmla="*/ 436245 h 862965"/>
                <a:gd name="connsiteX3" fmla="*/ 342900 w 346710"/>
                <a:gd name="connsiteY3" fmla="*/ 0 h 862965"/>
                <a:gd name="connsiteX4" fmla="*/ 0 w 346710"/>
                <a:gd name="connsiteY4" fmla="*/ 436245 h 862965"/>
                <a:gd name="connsiteX0" fmla="*/ 1905 w 348615"/>
                <a:gd name="connsiteY0" fmla="*/ 436245 h 870585"/>
                <a:gd name="connsiteX1" fmla="*/ 0 w 348615"/>
                <a:gd name="connsiteY1" fmla="*/ 870585 h 870585"/>
                <a:gd name="connsiteX2" fmla="*/ 348615 w 348615"/>
                <a:gd name="connsiteY2" fmla="*/ 436245 h 870585"/>
                <a:gd name="connsiteX3" fmla="*/ 344805 w 348615"/>
                <a:gd name="connsiteY3" fmla="*/ 0 h 870585"/>
                <a:gd name="connsiteX4" fmla="*/ 1905 w 348615"/>
                <a:gd name="connsiteY4" fmla="*/ 436245 h 870585"/>
                <a:gd name="connsiteX0" fmla="*/ 0 w 350520"/>
                <a:gd name="connsiteY0" fmla="*/ 438150 h 870585"/>
                <a:gd name="connsiteX1" fmla="*/ 1905 w 350520"/>
                <a:gd name="connsiteY1" fmla="*/ 870585 h 870585"/>
                <a:gd name="connsiteX2" fmla="*/ 350520 w 350520"/>
                <a:gd name="connsiteY2" fmla="*/ 436245 h 870585"/>
                <a:gd name="connsiteX3" fmla="*/ 346710 w 350520"/>
                <a:gd name="connsiteY3" fmla="*/ 0 h 870585"/>
                <a:gd name="connsiteX4" fmla="*/ 0 w 350520"/>
                <a:gd name="connsiteY4" fmla="*/ 438150 h 870585"/>
                <a:gd name="connsiteX0" fmla="*/ 0 w 356235"/>
                <a:gd name="connsiteY0" fmla="*/ 438150 h 870585"/>
                <a:gd name="connsiteX1" fmla="*/ 7620 w 356235"/>
                <a:gd name="connsiteY1" fmla="*/ 870585 h 870585"/>
                <a:gd name="connsiteX2" fmla="*/ 356235 w 356235"/>
                <a:gd name="connsiteY2" fmla="*/ 436245 h 870585"/>
                <a:gd name="connsiteX3" fmla="*/ 352425 w 356235"/>
                <a:gd name="connsiteY3" fmla="*/ 0 h 870585"/>
                <a:gd name="connsiteX4" fmla="*/ 0 w 356235"/>
                <a:gd name="connsiteY4" fmla="*/ 438150 h 870585"/>
                <a:gd name="connsiteX0" fmla="*/ 0 w 356235"/>
                <a:gd name="connsiteY0" fmla="*/ 438150 h 870585"/>
                <a:gd name="connsiteX1" fmla="*/ 3810 w 356235"/>
                <a:gd name="connsiteY1" fmla="*/ 870585 h 870585"/>
                <a:gd name="connsiteX2" fmla="*/ 356235 w 356235"/>
                <a:gd name="connsiteY2" fmla="*/ 436245 h 870585"/>
                <a:gd name="connsiteX3" fmla="*/ 352425 w 356235"/>
                <a:gd name="connsiteY3" fmla="*/ 0 h 870585"/>
                <a:gd name="connsiteX4" fmla="*/ 0 w 356235"/>
                <a:gd name="connsiteY4" fmla="*/ 438150 h 870585"/>
                <a:gd name="connsiteX0" fmla="*/ 0 w 356288"/>
                <a:gd name="connsiteY0" fmla="*/ 434344 h 866779"/>
                <a:gd name="connsiteX1" fmla="*/ 3810 w 356288"/>
                <a:gd name="connsiteY1" fmla="*/ 866779 h 866779"/>
                <a:gd name="connsiteX2" fmla="*/ 356235 w 356288"/>
                <a:gd name="connsiteY2" fmla="*/ 432439 h 866779"/>
                <a:gd name="connsiteX3" fmla="*/ 356288 w 356288"/>
                <a:gd name="connsiteY3" fmla="*/ 0 h 866779"/>
                <a:gd name="connsiteX4" fmla="*/ 0 w 356288"/>
                <a:gd name="connsiteY4" fmla="*/ 434344 h 866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88" h="866779">
                  <a:moveTo>
                    <a:pt x="0" y="434344"/>
                  </a:moveTo>
                  <a:lnTo>
                    <a:pt x="3810" y="866779"/>
                  </a:lnTo>
                  <a:lnTo>
                    <a:pt x="356235" y="432439"/>
                  </a:lnTo>
                  <a:cubicBezTo>
                    <a:pt x="356253" y="288293"/>
                    <a:pt x="356270" y="144146"/>
                    <a:pt x="356288" y="0"/>
                  </a:cubicBezTo>
                  <a:lnTo>
                    <a:pt x="0" y="434344"/>
                  </a:lnTo>
                  <a:close/>
                </a:path>
              </a:pathLst>
            </a:custGeom>
            <a:gradFill flip="none" rotWithShape="1">
              <a:gsLst>
                <a:gs pos="0">
                  <a:schemeClr val="accent1"/>
                </a:gs>
                <a:gs pos="100000">
                  <a:schemeClr val="accent2">
                    <a:lumMod val="9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任意多边形: 形状 13"/>
            <p:cNvSpPr/>
            <p:nvPr/>
          </p:nvSpPr>
          <p:spPr>
            <a:xfrm>
              <a:off x="5831507" y="1167594"/>
              <a:ext cx="254206" cy="645274"/>
            </a:xfrm>
            <a:custGeom>
              <a:avLst/>
              <a:gdLst>
                <a:gd name="connsiteX0" fmla="*/ 0 w 346710"/>
                <a:gd name="connsiteY0" fmla="*/ 426720 h 853440"/>
                <a:gd name="connsiteX1" fmla="*/ 0 w 346710"/>
                <a:gd name="connsiteY1" fmla="*/ 853440 h 853440"/>
                <a:gd name="connsiteX2" fmla="*/ 346710 w 346710"/>
                <a:gd name="connsiteY2" fmla="*/ 426720 h 853440"/>
                <a:gd name="connsiteX3" fmla="*/ 346710 w 346710"/>
                <a:gd name="connsiteY3" fmla="*/ 0 h 853440"/>
                <a:gd name="connsiteX4" fmla="*/ 0 w 346710"/>
                <a:gd name="connsiteY4" fmla="*/ 426720 h 853440"/>
                <a:gd name="connsiteX0" fmla="*/ 0 w 346710"/>
                <a:gd name="connsiteY0" fmla="*/ 436245 h 862965"/>
                <a:gd name="connsiteX1" fmla="*/ 0 w 346710"/>
                <a:gd name="connsiteY1" fmla="*/ 862965 h 862965"/>
                <a:gd name="connsiteX2" fmla="*/ 346710 w 346710"/>
                <a:gd name="connsiteY2" fmla="*/ 436245 h 862965"/>
                <a:gd name="connsiteX3" fmla="*/ 342900 w 346710"/>
                <a:gd name="connsiteY3" fmla="*/ 0 h 862965"/>
                <a:gd name="connsiteX4" fmla="*/ 0 w 346710"/>
                <a:gd name="connsiteY4" fmla="*/ 436245 h 862965"/>
                <a:gd name="connsiteX0" fmla="*/ 1905 w 348615"/>
                <a:gd name="connsiteY0" fmla="*/ 436245 h 870585"/>
                <a:gd name="connsiteX1" fmla="*/ 0 w 348615"/>
                <a:gd name="connsiteY1" fmla="*/ 870585 h 870585"/>
                <a:gd name="connsiteX2" fmla="*/ 348615 w 348615"/>
                <a:gd name="connsiteY2" fmla="*/ 436245 h 870585"/>
                <a:gd name="connsiteX3" fmla="*/ 344805 w 348615"/>
                <a:gd name="connsiteY3" fmla="*/ 0 h 870585"/>
                <a:gd name="connsiteX4" fmla="*/ 1905 w 348615"/>
                <a:gd name="connsiteY4" fmla="*/ 436245 h 870585"/>
                <a:gd name="connsiteX0" fmla="*/ 0 w 350520"/>
                <a:gd name="connsiteY0" fmla="*/ 438150 h 870585"/>
                <a:gd name="connsiteX1" fmla="*/ 1905 w 350520"/>
                <a:gd name="connsiteY1" fmla="*/ 870585 h 870585"/>
                <a:gd name="connsiteX2" fmla="*/ 350520 w 350520"/>
                <a:gd name="connsiteY2" fmla="*/ 436245 h 870585"/>
                <a:gd name="connsiteX3" fmla="*/ 346710 w 350520"/>
                <a:gd name="connsiteY3" fmla="*/ 0 h 870585"/>
                <a:gd name="connsiteX4" fmla="*/ 0 w 350520"/>
                <a:gd name="connsiteY4" fmla="*/ 438150 h 870585"/>
                <a:gd name="connsiteX0" fmla="*/ 0 w 356235"/>
                <a:gd name="connsiteY0" fmla="*/ 438150 h 870585"/>
                <a:gd name="connsiteX1" fmla="*/ 7620 w 356235"/>
                <a:gd name="connsiteY1" fmla="*/ 870585 h 870585"/>
                <a:gd name="connsiteX2" fmla="*/ 356235 w 356235"/>
                <a:gd name="connsiteY2" fmla="*/ 436245 h 870585"/>
                <a:gd name="connsiteX3" fmla="*/ 352425 w 356235"/>
                <a:gd name="connsiteY3" fmla="*/ 0 h 870585"/>
                <a:gd name="connsiteX4" fmla="*/ 0 w 356235"/>
                <a:gd name="connsiteY4" fmla="*/ 438150 h 870585"/>
                <a:gd name="connsiteX0" fmla="*/ 0 w 356235"/>
                <a:gd name="connsiteY0" fmla="*/ 438150 h 870585"/>
                <a:gd name="connsiteX1" fmla="*/ 3810 w 356235"/>
                <a:gd name="connsiteY1" fmla="*/ 870585 h 870585"/>
                <a:gd name="connsiteX2" fmla="*/ 356235 w 356235"/>
                <a:gd name="connsiteY2" fmla="*/ 436245 h 870585"/>
                <a:gd name="connsiteX3" fmla="*/ 352425 w 356235"/>
                <a:gd name="connsiteY3" fmla="*/ 0 h 870585"/>
                <a:gd name="connsiteX4" fmla="*/ 0 w 356235"/>
                <a:gd name="connsiteY4" fmla="*/ 438150 h 870585"/>
                <a:gd name="connsiteX0" fmla="*/ 0 w 356288"/>
                <a:gd name="connsiteY0" fmla="*/ 434344 h 866779"/>
                <a:gd name="connsiteX1" fmla="*/ 3810 w 356288"/>
                <a:gd name="connsiteY1" fmla="*/ 866779 h 866779"/>
                <a:gd name="connsiteX2" fmla="*/ 356235 w 356288"/>
                <a:gd name="connsiteY2" fmla="*/ 432439 h 866779"/>
                <a:gd name="connsiteX3" fmla="*/ 356288 w 356288"/>
                <a:gd name="connsiteY3" fmla="*/ 0 h 866779"/>
                <a:gd name="connsiteX4" fmla="*/ 0 w 356288"/>
                <a:gd name="connsiteY4" fmla="*/ 434344 h 866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88" h="866779">
                  <a:moveTo>
                    <a:pt x="0" y="434344"/>
                  </a:moveTo>
                  <a:lnTo>
                    <a:pt x="3810" y="866779"/>
                  </a:lnTo>
                  <a:lnTo>
                    <a:pt x="356235" y="432439"/>
                  </a:lnTo>
                  <a:cubicBezTo>
                    <a:pt x="356253" y="288293"/>
                    <a:pt x="356270" y="144146"/>
                    <a:pt x="356288" y="0"/>
                  </a:cubicBezTo>
                  <a:lnTo>
                    <a:pt x="0" y="434344"/>
                  </a:lnTo>
                  <a:close/>
                </a:path>
              </a:pathLst>
            </a:custGeom>
            <a:gradFill flip="none" rotWithShape="1">
              <a:gsLst>
                <a:gs pos="100000">
                  <a:schemeClr val="accent3"/>
                </a:gs>
                <a:gs pos="0">
                  <a:schemeClr val="accent2">
                    <a:lumMod val="70000"/>
                    <a:lumOff val="3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5" name="矩形 14"/>
          <p:cNvSpPr>
            <a:spLocks/>
          </p:cNvSpPr>
          <p:nvPr/>
        </p:nvSpPr>
        <p:spPr bwMode="auto">
          <a:xfrm>
            <a:off x="6233491" y="890501"/>
            <a:ext cx="2525781" cy="2545345"/>
          </a:xfrm>
          <a:prstGeom prst="rect">
            <a:avLst/>
          </a:prstGeom>
          <a:blipFill>
            <a:blip r:embed="rId5" cstate="print">
              <a:extLst>
                <a:ext uri="{28A0092B-C50C-407E-A947-70E740481C1C}">
                  <a14:useLocalDpi xmlns:a14="http://schemas.microsoft.com/office/drawing/2010/main" val="0"/>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endParaRPr>
          </a:p>
        </p:txBody>
      </p:sp>
    </p:spTree>
    <p:extLst>
      <p:ext uri="{BB962C8B-B14F-4D97-AF65-F5344CB8AC3E}">
        <p14:creationId xmlns:p14="http://schemas.microsoft.com/office/powerpoint/2010/main" val="4168789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8">
            <a:extLst>
              <a:ext uri="{FF2B5EF4-FFF2-40B4-BE49-F238E27FC236}">
                <a16:creationId xmlns:a16="http://schemas.microsoft.com/office/drawing/2014/main" id="{1918DDBE-5B28-43BB-8BC2-7EF37AB23226}"/>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03B53860-5883-462F-B026-249F47517BD0}"/>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C1C38EAB-5CD5-4F0C-B331-01C1082732ED}"/>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a:extLst>
              <a:ext uri="{FF2B5EF4-FFF2-40B4-BE49-F238E27FC236}">
                <a16:creationId xmlns:a16="http://schemas.microsoft.com/office/drawing/2014/main" id="{BF74A38D-C62E-40A7-ABA4-40EE55029554}"/>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4">
            <a:extLst>
              <a:ext uri="{FF2B5EF4-FFF2-40B4-BE49-F238E27FC236}">
                <a16:creationId xmlns:a16="http://schemas.microsoft.com/office/drawing/2014/main" id="{7002AC50-7EAC-4660-AD07-48E6DA1881E7}"/>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5">
            <a:extLst>
              <a:ext uri="{FF2B5EF4-FFF2-40B4-BE49-F238E27FC236}">
                <a16:creationId xmlns:a16="http://schemas.microsoft.com/office/drawing/2014/main" id="{6186BDE0-C713-4152-9AB9-3C8CD6F76306}"/>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
            <a:extLst>
              <a:ext uri="{FF2B5EF4-FFF2-40B4-BE49-F238E27FC236}">
                <a16:creationId xmlns:a16="http://schemas.microsoft.com/office/drawing/2014/main" id="{EC348010-622F-4810-BC56-BD7AD15DF0DF}"/>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00745194-5A34-49F4-97A5-7FE1AA4EEE1C}"/>
              </a:ext>
            </a:extLst>
          </p:cNvPr>
          <p:cNvSpPr/>
          <p:nvPr/>
        </p:nvSpPr>
        <p:spPr>
          <a:xfrm>
            <a:off x="4107006" y="1158734"/>
            <a:ext cx="1354766" cy="1323439"/>
          </a:xfrm>
          <a:prstGeom prst="rect">
            <a:avLst/>
          </a:prstGeom>
        </p:spPr>
        <p:txBody>
          <a:bodyPr wrap="square">
            <a:spAutoFit/>
          </a:bodyPr>
          <a:lstStyle/>
          <a:p>
            <a:pPr fontAlgn="auto">
              <a:spcBef>
                <a:spcPts val="0"/>
              </a:spcBef>
              <a:spcAft>
                <a:spcPts val="0"/>
              </a:spcAft>
              <a:defRPr/>
            </a:pPr>
            <a:r>
              <a:rPr lang="en-US" altLang="zh-CN" sz="8000" spc="300" dirty="0">
                <a:latin typeface="Agency FB" panose="020B0503020202020204" pitchFamily="34" charset="0"/>
                <a:cs typeface="+mn-ea"/>
                <a:sym typeface="+mn-lt"/>
              </a:rPr>
              <a:t>05</a:t>
            </a:r>
            <a:endParaRPr lang="zh-CN" altLang="en-US" sz="8000" spc="300" dirty="0">
              <a:latin typeface="Agency FB" panose="020B0503020202020204" pitchFamily="34" charset="0"/>
              <a:cs typeface="+mn-ea"/>
              <a:sym typeface="+mn-lt"/>
            </a:endParaRPr>
          </a:p>
        </p:txBody>
      </p:sp>
      <p:sp>
        <p:nvSpPr>
          <p:cNvPr id="44" name="TextBox 7">
            <a:extLst>
              <a:ext uri="{FF2B5EF4-FFF2-40B4-BE49-F238E27FC236}">
                <a16:creationId xmlns:a16="http://schemas.microsoft.com/office/drawing/2014/main" id="{DC0BEFFD-99B4-4405-BD68-8A039C4E1788}"/>
              </a:ext>
            </a:extLst>
          </p:cNvPr>
          <p:cNvSpPr>
            <a:spLocks noChangeArrowheads="1"/>
          </p:cNvSpPr>
          <p:nvPr/>
        </p:nvSpPr>
        <p:spPr bwMode="auto">
          <a:xfrm>
            <a:off x="2709402" y="2381460"/>
            <a:ext cx="4149973"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Forma de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Emisión</a:t>
            </a:r>
            <a:endParaRPr lang="zh-CN" altLang="en-US" sz="2800" b="1"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73815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randombar(horizontal)">
                                      <p:cBhvr>
                                        <p:cTn id="23" dur="500"/>
                                        <p:tgtEl>
                                          <p:spTgt spid="43"/>
                                        </p:tgtEl>
                                      </p:cBhvr>
                                    </p:animEffect>
                                  </p:childTnLst>
                                </p:cTn>
                              </p:par>
                            </p:childTnLst>
                          </p:cTn>
                        </p:par>
                        <p:par>
                          <p:cTn id="24" fill="hold">
                            <p:stCondLst>
                              <p:cond delay="10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4"/>
                                        </p:tgtEl>
                                        <p:attrNameLst>
                                          <p:attrName>style.visibility</p:attrName>
                                        </p:attrNameLst>
                                      </p:cBhvr>
                                      <p:to>
                                        <p:strVal val="visible"/>
                                      </p:to>
                                    </p:set>
                                    <p:anim by="(-#ppt_w*2)" calcmode="lin" valueType="num">
                                      <p:cBhvr rctx="PPT">
                                        <p:cTn id="27" dur="500" autoRev="1" fill="hold">
                                          <p:stCondLst>
                                            <p:cond delay="0"/>
                                          </p:stCondLst>
                                        </p:cTn>
                                        <p:tgtEl>
                                          <p:spTgt spid="44"/>
                                        </p:tgtEl>
                                        <p:attrNameLst>
                                          <p:attrName>ppt_w</p:attrName>
                                        </p:attrNameLst>
                                      </p:cBhvr>
                                    </p:anim>
                                    <p:anim by="(#ppt_w*0.50)" calcmode="lin" valueType="num">
                                      <p:cBhvr>
                                        <p:cTn id="28" dur="500" decel="50000" autoRev="1" fill="hold">
                                          <p:stCondLst>
                                            <p:cond delay="0"/>
                                          </p:stCondLst>
                                        </p:cTn>
                                        <p:tgtEl>
                                          <p:spTgt spid="44"/>
                                        </p:tgtEl>
                                        <p:attrNameLst>
                                          <p:attrName>ppt_x</p:attrName>
                                        </p:attrNameLst>
                                      </p:cBhvr>
                                    </p:anim>
                                    <p:anim from="(-#ppt_h/2)" to="(#ppt_y)" calcmode="lin" valueType="num">
                                      <p:cBhvr>
                                        <p:cTn id="29" dur="1000" fill="hold">
                                          <p:stCondLst>
                                            <p:cond delay="0"/>
                                          </p:stCondLst>
                                        </p:cTn>
                                        <p:tgtEl>
                                          <p:spTgt spid="44"/>
                                        </p:tgtEl>
                                        <p:attrNameLst>
                                          <p:attrName>ppt_y</p:attrName>
                                        </p:attrNameLst>
                                      </p:cBhvr>
                                    </p:anim>
                                    <p:animRot by="21600000">
                                      <p:cBhvr>
                                        <p:cTn id="30" dur="1000" fill="hold">
                                          <p:stCondLst>
                                            <p:cond delay="0"/>
                                          </p:stCondLst>
                                        </p:cTn>
                                        <p:tgtEl>
                                          <p:spTgt spid="44"/>
                                        </p:tgtEl>
                                        <p:attrNameLst>
                                          <p:attrName>r</p:attrName>
                                        </p:attrNameLst>
                                      </p:cBhvr>
                                    </p:animRot>
                                  </p:childTnLst>
                                </p:cTn>
                              </p:par>
                            </p:childTnLst>
                          </p:cTn>
                        </p:par>
                        <p:par>
                          <p:cTn id="31" fill="hold">
                            <p:stCondLst>
                              <p:cond delay="3300"/>
                            </p:stCondLst>
                            <p:childTnLst>
                              <p:par>
                                <p:cTn id="32" presetID="36" presetClass="emph" presetSubtype="0" fill="hold" grpId="1" nodeType="afterEffect">
                                  <p:stCondLst>
                                    <p:cond delay="0"/>
                                  </p:stCondLst>
                                  <p:iterate type="lt">
                                    <p:tmPct val="10000"/>
                                  </p:iterate>
                                  <p:childTnLst>
                                    <p:animScale>
                                      <p:cBhvr>
                                        <p:cTn id="33" dur="250" autoRev="1" fill="hold">
                                          <p:stCondLst>
                                            <p:cond delay="0"/>
                                          </p:stCondLst>
                                        </p:cTn>
                                        <p:tgtEl>
                                          <p:spTgt spid="44"/>
                                        </p:tgtEl>
                                      </p:cBhvr>
                                      <p:to x="80000" y="100000"/>
                                    </p:animScale>
                                    <p:anim by="(#ppt_w*0.10)" calcmode="lin" valueType="num">
                                      <p:cBhvr>
                                        <p:cTn id="34" dur="250" autoRev="1" fill="hold">
                                          <p:stCondLst>
                                            <p:cond delay="0"/>
                                          </p:stCondLst>
                                        </p:cTn>
                                        <p:tgtEl>
                                          <p:spTgt spid="44"/>
                                        </p:tgtEl>
                                        <p:attrNameLst>
                                          <p:attrName>ppt_x</p:attrName>
                                        </p:attrNameLst>
                                      </p:cBhvr>
                                    </p:anim>
                                    <p:anim by="(-#ppt_w*0.10)" calcmode="lin" valueType="num">
                                      <p:cBhvr>
                                        <p:cTn id="35" dur="250" autoRev="1" fill="hold">
                                          <p:stCondLst>
                                            <p:cond delay="0"/>
                                          </p:stCondLst>
                                        </p:cTn>
                                        <p:tgtEl>
                                          <p:spTgt spid="44"/>
                                        </p:tgtEl>
                                        <p:attrNameLst>
                                          <p:attrName>ppt_y</p:attrName>
                                        </p:attrNameLst>
                                      </p:cBhvr>
                                    </p:anim>
                                    <p:animRot by="-480000">
                                      <p:cBhvr>
                                        <p:cTn id="36" dur="250" autoRev="1" fill="hold">
                                          <p:stCondLst>
                                            <p:cond delay="0"/>
                                          </p:stCondLst>
                                        </p:cTn>
                                        <p:tgtEl>
                                          <p:spTgt spid="44"/>
                                        </p:tgtEl>
                                        <p:attrNameLst>
                                          <p:attrName>r</p:attrName>
                                        </p:attrNameLst>
                                      </p:cBhvr>
                                    </p:animRot>
                                  </p:childTnLst>
                                </p:cTn>
                              </p:par>
                            </p:childTnLst>
                          </p:cTn>
                        </p:par>
                        <p:par>
                          <p:cTn id="37" fill="hold">
                            <p:stCondLst>
                              <p:cond delay="4450"/>
                            </p:stCondLst>
                            <p:childTnLst>
                              <p:par>
                                <p:cTn id="38" presetID="2" presetClass="entr" presetSubtype="2"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4950"/>
                            </p:stCondLst>
                            <p:childTnLst>
                              <p:par>
                                <p:cTn id="43" presetID="53" presetClass="entr" presetSubtype="16"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6" grpId="0" animBg="1"/>
      <p:bldP spid="30" grpId="0" animBg="1"/>
      <p:bldP spid="31" grpId="0" animBg="1"/>
      <p:bldP spid="43" grpId="0"/>
      <p:bldP spid="44" grpId="0"/>
      <p:bldP spid="4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a:spLocks/>
          </p:cNvSpPr>
          <p:nvPr/>
        </p:nvSpPr>
        <p:spPr bwMode="auto">
          <a:xfrm>
            <a:off x="4574382" y="564839"/>
            <a:ext cx="3699662" cy="4013823"/>
          </a:xfrm>
          <a:custGeom>
            <a:avLst/>
            <a:gdLst>
              <a:gd name="T0" fmla="*/ 357 w 860"/>
              <a:gd name="T1" fmla="*/ 772 h 934"/>
              <a:gd name="T2" fmla="*/ 326 w 860"/>
              <a:gd name="T3" fmla="*/ 787 h 934"/>
              <a:gd name="T4" fmla="*/ 292 w 860"/>
              <a:gd name="T5" fmla="*/ 821 h 934"/>
              <a:gd name="T6" fmla="*/ 282 w 860"/>
              <a:gd name="T7" fmla="*/ 848 h 934"/>
              <a:gd name="T8" fmla="*/ 245 w 860"/>
              <a:gd name="T9" fmla="*/ 891 h 934"/>
              <a:gd name="T10" fmla="*/ 239 w 860"/>
              <a:gd name="T11" fmla="*/ 922 h 934"/>
              <a:gd name="T12" fmla="*/ 236 w 860"/>
              <a:gd name="T13" fmla="*/ 918 h 934"/>
              <a:gd name="T14" fmla="*/ 228 w 860"/>
              <a:gd name="T15" fmla="*/ 905 h 934"/>
              <a:gd name="T16" fmla="*/ 224 w 860"/>
              <a:gd name="T17" fmla="*/ 876 h 934"/>
              <a:gd name="T18" fmla="*/ 226 w 860"/>
              <a:gd name="T19" fmla="*/ 844 h 934"/>
              <a:gd name="T20" fmla="*/ 216 w 860"/>
              <a:gd name="T21" fmla="*/ 876 h 934"/>
              <a:gd name="T22" fmla="*/ 212 w 860"/>
              <a:gd name="T23" fmla="*/ 891 h 934"/>
              <a:gd name="T24" fmla="*/ 179 w 860"/>
              <a:gd name="T25" fmla="*/ 923 h 934"/>
              <a:gd name="T26" fmla="*/ 187 w 860"/>
              <a:gd name="T27" fmla="*/ 866 h 934"/>
              <a:gd name="T28" fmla="*/ 205 w 860"/>
              <a:gd name="T29" fmla="*/ 813 h 934"/>
              <a:gd name="T30" fmla="*/ 188 w 860"/>
              <a:gd name="T31" fmla="*/ 832 h 934"/>
              <a:gd name="T32" fmla="*/ 183 w 860"/>
              <a:gd name="T33" fmla="*/ 849 h 934"/>
              <a:gd name="T34" fmla="*/ 235 w 860"/>
              <a:gd name="T35" fmla="*/ 713 h 934"/>
              <a:gd name="T36" fmla="*/ 219 w 860"/>
              <a:gd name="T37" fmla="*/ 723 h 934"/>
              <a:gd name="T38" fmla="*/ 217 w 860"/>
              <a:gd name="T39" fmla="*/ 675 h 934"/>
              <a:gd name="T40" fmla="*/ 226 w 860"/>
              <a:gd name="T41" fmla="*/ 654 h 934"/>
              <a:gd name="T42" fmla="*/ 240 w 860"/>
              <a:gd name="T43" fmla="*/ 616 h 934"/>
              <a:gd name="T44" fmla="*/ 229 w 860"/>
              <a:gd name="T45" fmla="*/ 584 h 934"/>
              <a:gd name="T46" fmla="*/ 208 w 860"/>
              <a:gd name="T47" fmla="*/ 590 h 934"/>
              <a:gd name="T48" fmla="*/ 174 w 860"/>
              <a:gd name="T49" fmla="*/ 636 h 934"/>
              <a:gd name="T50" fmla="*/ 130 w 860"/>
              <a:gd name="T51" fmla="*/ 676 h 934"/>
              <a:gd name="T52" fmla="*/ 132 w 860"/>
              <a:gd name="T53" fmla="*/ 665 h 934"/>
              <a:gd name="T54" fmla="*/ 106 w 860"/>
              <a:gd name="T55" fmla="*/ 682 h 934"/>
              <a:gd name="T56" fmla="*/ 72 w 860"/>
              <a:gd name="T57" fmla="*/ 735 h 934"/>
              <a:gd name="T58" fmla="*/ 29 w 860"/>
              <a:gd name="T59" fmla="*/ 822 h 934"/>
              <a:gd name="T60" fmla="*/ 17 w 860"/>
              <a:gd name="T61" fmla="*/ 876 h 934"/>
              <a:gd name="T62" fmla="*/ 0 w 860"/>
              <a:gd name="T63" fmla="*/ 929 h 934"/>
              <a:gd name="T64" fmla="*/ 54 w 860"/>
              <a:gd name="T65" fmla="*/ 694 h 934"/>
              <a:gd name="T66" fmla="*/ 145 w 860"/>
              <a:gd name="T67" fmla="*/ 487 h 934"/>
              <a:gd name="T68" fmla="*/ 163 w 860"/>
              <a:gd name="T69" fmla="*/ 431 h 934"/>
              <a:gd name="T70" fmla="*/ 219 w 860"/>
              <a:gd name="T71" fmla="*/ 302 h 934"/>
              <a:gd name="T72" fmla="*/ 376 w 860"/>
              <a:gd name="T73" fmla="*/ 166 h 934"/>
              <a:gd name="T74" fmla="*/ 392 w 860"/>
              <a:gd name="T75" fmla="*/ 144 h 934"/>
              <a:gd name="T76" fmla="*/ 416 w 860"/>
              <a:gd name="T77" fmla="*/ 144 h 934"/>
              <a:gd name="T78" fmla="*/ 459 w 860"/>
              <a:gd name="T79" fmla="*/ 112 h 934"/>
              <a:gd name="T80" fmla="*/ 489 w 860"/>
              <a:gd name="T81" fmla="*/ 94 h 934"/>
              <a:gd name="T82" fmla="*/ 496 w 860"/>
              <a:gd name="T83" fmla="*/ 88 h 934"/>
              <a:gd name="T84" fmla="*/ 520 w 860"/>
              <a:gd name="T85" fmla="*/ 62 h 934"/>
              <a:gd name="T86" fmla="*/ 590 w 860"/>
              <a:gd name="T87" fmla="*/ 22 h 934"/>
              <a:gd name="T88" fmla="*/ 655 w 860"/>
              <a:gd name="T89" fmla="*/ 32 h 934"/>
              <a:gd name="T90" fmla="*/ 766 w 860"/>
              <a:gd name="T91" fmla="*/ 43 h 934"/>
              <a:gd name="T92" fmla="*/ 778 w 860"/>
              <a:gd name="T93" fmla="*/ 48 h 934"/>
              <a:gd name="T94" fmla="*/ 780 w 860"/>
              <a:gd name="T95" fmla="*/ 49 h 934"/>
              <a:gd name="T96" fmla="*/ 794 w 860"/>
              <a:gd name="T97" fmla="*/ 69 h 934"/>
              <a:gd name="T98" fmla="*/ 769 w 860"/>
              <a:gd name="T99" fmla="*/ 146 h 934"/>
              <a:gd name="T100" fmla="*/ 781 w 860"/>
              <a:gd name="T101" fmla="*/ 212 h 934"/>
              <a:gd name="T102" fmla="*/ 802 w 860"/>
              <a:gd name="T103" fmla="*/ 227 h 934"/>
              <a:gd name="T104" fmla="*/ 853 w 860"/>
              <a:gd name="T105" fmla="*/ 250 h 934"/>
              <a:gd name="T106" fmla="*/ 848 w 860"/>
              <a:gd name="T107" fmla="*/ 329 h 934"/>
              <a:gd name="T108" fmla="*/ 692 w 860"/>
              <a:gd name="T109" fmla="*/ 458 h 934"/>
              <a:gd name="T110" fmla="*/ 574 w 860"/>
              <a:gd name="T111" fmla="*/ 519 h 934"/>
              <a:gd name="T112" fmla="*/ 437 w 860"/>
              <a:gd name="T113" fmla="*/ 663 h 934"/>
              <a:gd name="T114" fmla="*/ 385 w 860"/>
              <a:gd name="T115" fmla="*/ 72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0" h="934">
                <a:moveTo>
                  <a:pt x="367" y="757"/>
                </a:moveTo>
                <a:cubicBezTo>
                  <a:pt x="364" y="763"/>
                  <a:pt x="361" y="768"/>
                  <a:pt x="357" y="772"/>
                </a:cubicBezTo>
                <a:cubicBezTo>
                  <a:pt x="354" y="776"/>
                  <a:pt x="351" y="779"/>
                  <a:pt x="348" y="779"/>
                </a:cubicBezTo>
                <a:cubicBezTo>
                  <a:pt x="341" y="781"/>
                  <a:pt x="333" y="783"/>
                  <a:pt x="326" y="787"/>
                </a:cubicBezTo>
                <a:cubicBezTo>
                  <a:pt x="319" y="791"/>
                  <a:pt x="313" y="795"/>
                  <a:pt x="307" y="801"/>
                </a:cubicBezTo>
                <a:cubicBezTo>
                  <a:pt x="301" y="806"/>
                  <a:pt x="296" y="813"/>
                  <a:pt x="292" y="821"/>
                </a:cubicBezTo>
                <a:cubicBezTo>
                  <a:pt x="290" y="825"/>
                  <a:pt x="288" y="829"/>
                  <a:pt x="286" y="833"/>
                </a:cubicBezTo>
                <a:cubicBezTo>
                  <a:pt x="284" y="838"/>
                  <a:pt x="283" y="843"/>
                  <a:pt x="282" y="848"/>
                </a:cubicBezTo>
                <a:cubicBezTo>
                  <a:pt x="273" y="843"/>
                  <a:pt x="266" y="848"/>
                  <a:pt x="259" y="853"/>
                </a:cubicBezTo>
                <a:cubicBezTo>
                  <a:pt x="253" y="863"/>
                  <a:pt x="249" y="877"/>
                  <a:pt x="245" y="891"/>
                </a:cubicBezTo>
                <a:cubicBezTo>
                  <a:pt x="243" y="898"/>
                  <a:pt x="242" y="905"/>
                  <a:pt x="241" y="912"/>
                </a:cubicBezTo>
                <a:cubicBezTo>
                  <a:pt x="240" y="916"/>
                  <a:pt x="239" y="919"/>
                  <a:pt x="239" y="922"/>
                </a:cubicBezTo>
                <a:cubicBezTo>
                  <a:pt x="238" y="926"/>
                  <a:pt x="237" y="929"/>
                  <a:pt x="237" y="932"/>
                </a:cubicBezTo>
                <a:cubicBezTo>
                  <a:pt x="236" y="927"/>
                  <a:pt x="235" y="922"/>
                  <a:pt x="236" y="918"/>
                </a:cubicBezTo>
                <a:cubicBezTo>
                  <a:pt x="236" y="914"/>
                  <a:pt x="237" y="910"/>
                  <a:pt x="238" y="906"/>
                </a:cubicBezTo>
                <a:cubicBezTo>
                  <a:pt x="237" y="900"/>
                  <a:pt x="233" y="903"/>
                  <a:pt x="228" y="905"/>
                </a:cubicBezTo>
                <a:cubicBezTo>
                  <a:pt x="224" y="907"/>
                  <a:pt x="220" y="910"/>
                  <a:pt x="218" y="905"/>
                </a:cubicBezTo>
                <a:cubicBezTo>
                  <a:pt x="218" y="896"/>
                  <a:pt x="221" y="885"/>
                  <a:pt x="224" y="876"/>
                </a:cubicBezTo>
                <a:cubicBezTo>
                  <a:pt x="228" y="866"/>
                  <a:pt x="232" y="856"/>
                  <a:pt x="235" y="848"/>
                </a:cubicBezTo>
                <a:cubicBezTo>
                  <a:pt x="226" y="844"/>
                  <a:pt x="226" y="844"/>
                  <a:pt x="226" y="844"/>
                </a:cubicBezTo>
                <a:cubicBezTo>
                  <a:pt x="224" y="850"/>
                  <a:pt x="222" y="855"/>
                  <a:pt x="220" y="860"/>
                </a:cubicBezTo>
                <a:cubicBezTo>
                  <a:pt x="219" y="866"/>
                  <a:pt x="217" y="871"/>
                  <a:pt x="216" y="876"/>
                </a:cubicBezTo>
                <a:cubicBezTo>
                  <a:pt x="215" y="878"/>
                  <a:pt x="215" y="881"/>
                  <a:pt x="214" y="883"/>
                </a:cubicBezTo>
                <a:cubicBezTo>
                  <a:pt x="213" y="886"/>
                  <a:pt x="212" y="889"/>
                  <a:pt x="212" y="891"/>
                </a:cubicBezTo>
                <a:cubicBezTo>
                  <a:pt x="210" y="897"/>
                  <a:pt x="209" y="902"/>
                  <a:pt x="207" y="909"/>
                </a:cubicBezTo>
                <a:cubicBezTo>
                  <a:pt x="197" y="931"/>
                  <a:pt x="182" y="934"/>
                  <a:pt x="179" y="923"/>
                </a:cubicBezTo>
                <a:cubicBezTo>
                  <a:pt x="179" y="914"/>
                  <a:pt x="180" y="904"/>
                  <a:pt x="181" y="894"/>
                </a:cubicBezTo>
                <a:cubicBezTo>
                  <a:pt x="182" y="885"/>
                  <a:pt x="185" y="875"/>
                  <a:pt x="187" y="866"/>
                </a:cubicBezTo>
                <a:cubicBezTo>
                  <a:pt x="190" y="856"/>
                  <a:pt x="193" y="847"/>
                  <a:pt x="196" y="838"/>
                </a:cubicBezTo>
                <a:cubicBezTo>
                  <a:pt x="199" y="829"/>
                  <a:pt x="202" y="821"/>
                  <a:pt x="205" y="813"/>
                </a:cubicBezTo>
                <a:cubicBezTo>
                  <a:pt x="202" y="821"/>
                  <a:pt x="198" y="818"/>
                  <a:pt x="193" y="816"/>
                </a:cubicBezTo>
                <a:cubicBezTo>
                  <a:pt x="192" y="820"/>
                  <a:pt x="190" y="826"/>
                  <a:pt x="188" y="832"/>
                </a:cubicBezTo>
                <a:cubicBezTo>
                  <a:pt x="187" y="835"/>
                  <a:pt x="186" y="839"/>
                  <a:pt x="185" y="841"/>
                </a:cubicBezTo>
                <a:cubicBezTo>
                  <a:pt x="184" y="844"/>
                  <a:pt x="184" y="847"/>
                  <a:pt x="183" y="849"/>
                </a:cubicBezTo>
                <a:cubicBezTo>
                  <a:pt x="190" y="824"/>
                  <a:pt x="198" y="801"/>
                  <a:pt x="206" y="780"/>
                </a:cubicBezTo>
                <a:cubicBezTo>
                  <a:pt x="215" y="758"/>
                  <a:pt x="224" y="736"/>
                  <a:pt x="235" y="713"/>
                </a:cubicBezTo>
                <a:cubicBezTo>
                  <a:pt x="226" y="707"/>
                  <a:pt x="226" y="707"/>
                  <a:pt x="226" y="707"/>
                </a:cubicBezTo>
                <a:cubicBezTo>
                  <a:pt x="219" y="723"/>
                  <a:pt x="219" y="723"/>
                  <a:pt x="219" y="723"/>
                </a:cubicBezTo>
                <a:cubicBezTo>
                  <a:pt x="215" y="720"/>
                  <a:pt x="206" y="715"/>
                  <a:pt x="202" y="712"/>
                </a:cubicBezTo>
                <a:cubicBezTo>
                  <a:pt x="206" y="701"/>
                  <a:pt x="211" y="688"/>
                  <a:pt x="217" y="675"/>
                </a:cubicBezTo>
                <a:cubicBezTo>
                  <a:pt x="218" y="671"/>
                  <a:pt x="220" y="668"/>
                  <a:pt x="221" y="664"/>
                </a:cubicBezTo>
                <a:cubicBezTo>
                  <a:pt x="223" y="661"/>
                  <a:pt x="224" y="657"/>
                  <a:pt x="226" y="654"/>
                </a:cubicBezTo>
                <a:cubicBezTo>
                  <a:pt x="229" y="647"/>
                  <a:pt x="232" y="640"/>
                  <a:pt x="234" y="634"/>
                </a:cubicBezTo>
                <a:cubicBezTo>
                  <a:pt x="237" y="628"/>
                  <a:pt x="239" y="621"/>
                  <a:pt x="240" y="616"/>
                </a:cubicBezTo>
                <a:cubicBezTo>
                  <a:pt x="242" y="610"/>
                  <a:pt x="242" y="605"/>
                  <a:pt x="242" y="601"/>
                </a:cubicBezTo>
                <a:cubicBezTo>
                  <a:pt x="242" y="592"/>
                  <a:pt x="238" y="585"/>
                  <a:pt x="229" y="584"/>
                </a:cubicBezTo>
                <a:cubicBezTo>
                  <a:pt x="220" y="599"/>
                  <a:pt x="220" y="599"/>
                  <a:pt x="220" y="599"/>
                </a:cubicBezTo>
                <a:cubicBezTo>
                  <a:pt x="216" y="596"/>
                  <a:pt x="208" y="590"/>
                  <a:pt x="208" y="590"/>
                </a:cubicBezTo>
                <a:cubicBezTo>
                  <a:pt x="203" y="597"/>
                  <a:pt x="197" y="604"/>
                  <a:pt x="191" y="612"/>
                </a:cubicBezTo>
                <a:cubicBezTo>
                  <a:pt x="186" y="619"/>
                  <a:pt x="180" y="628"/>
                  <a:pt x="174" y="636"/>
                </a:cubicBezTo>
                <a:cubicBezTo>
                  <a:pt x="163" y="652"/>
                  <a:pt x="153" y="669"/>
                  <a:pt x="143" y="684"/>
                </a:cubicBezTo>
                <a:cubicBezTo>
                  <a:pt x="143" y="684"/>
                  <a:pt x="135" y="679"/>
                  <a:pt x="130" y="676"/>
                </a:cubicBezTo>
                <a:cubicBezTo>
                  <a:pt x="134" y="667"/>
                  <a:pt x="138" y="659"/>
                  <a:pt x="142" y="651"/>
                </a:cubicBezTo>
                <a:cubicBezTo>
                  <a:pt x="139" y="657"/>
                  <a:pt x="136" y="662"/>
                  <a:pt x="132" y="665"/>
                </a:cubicBezTo>
                <a:cubicBezTo>
                  <a:pt x="129" y="669"/>
                  <a:pt x="126" y="672"/>
                  <a:pt x="123" y="673"/>
                </a:cubicBezTo>
                <a:cubicBezTo>
                  <a:pt x="116" y="677"/>
                  <a:pt x="110" y="679"/>
                  <a:pt x="106" y="682"/>
                </a:cubicBezTo>
                <a:cubicBezTo>
                  <a:pt x="99" y="686"/>
                  <a:pt x="93" y="692"/>
                  <a:pt x="87" y="702"/>
                </a:cubicBezTo>
                <a:cubicBezTo>
                  <a:pt x="82" y="711"/>
                  <a:pt x="76" y="722"/>
                  <a:pt x="72" y="735"/>
                </a:cubicBezTo>
                <a:cubicBezTo>
                  <a:pt x="62" y="761"/>
                  <a:pt x="54" y="791"/>
                  <a:pt x="45" y="819"/>
                </a:cubicBezTo>
                <a:cubicBezTo>
                  <a:pt x="42" y="828"/>
                  <a:pt x="33" y="824"/>
                  <a:pt x="29" y="822"/>
                </a:cubicBezTo>
                <a:cubicBezTo>
                  <a:pt x="28" y="832"/>
                  <a:pt x="26" y="841"/>
                  <a:pt x="24" y="850"/>
                </a:cubicBezTo>
                <a:cubicBezTo>
                  <a:pt x="22" y="859"/>
                  <a:pt x="19" y="867"/>
                  <a:pt x="17" y="876"/>
                </a:cubicBezTo>
                <a:cubicBezTo>
                  <a:pt x="14" y="884"/>
                  <a:pt x="11" y="892"/>
                  <a:pt x="8" y="901"/>
                </a:cubicBezTo>
                <a:cubicBezTo>
                  <a:pt x="6" y="910"/>
                  <a:pt x="3" y="919"/>
                  <a:pt x="0" y="929"/>
                </a:cubicBezTo>
                <a:cubicBezTo>
                  <a:pt x="2" y="886"/>
                  <a:pt x="8" y="844"/>
                  <a:pt x="18" y="805"/>
                </a:cubicBezTo>
                <a:cubicBezTo>
                  <a:pt x="27" y="766"/>
                  <a:pt x="40" y="729"/>
                  <a:pt x="54" y="694"/>
                </a:cubicBezTo>
                <a:cubicBezTo>
                  <a:pt x="68" y="658"/>
                  <a:pt x="84" y="624"/>
                  <a:pt x="100" y="590"/>
                </a:cubicBezTo>
                <a:cubicBezTo>
                  <a:pt x="115" y="556"/>
                  <a:pt x="131" y="522"/>
                  <a:pt x="145" y="487"/>
                </a:cubicBezTo>
                <a:cubicBezTo>
                  <a:pt x="155" y="471"/>
                  <a:pt x="138" y="469"/>
                  <a:pt x="148" y="454"/>
                </a:cubicBezTo>
                <a:cubicBezTo>
                  <a:pt x="153" y="446"/>
                  <a:pt x="158" y="439"/>
                  <a:pt x="163" y="431"/>
                </a:cubicBezTo>
                <a:cubicBezTo>
                  <a:pt x="150" y="432"/>
                  <a:pt x="147" y="418"/>
                  <a:pt x="152" y="411"/>
                </a:cubicBezTo>
                <a:cubicBezTo>
                  <a:pt x="171" y="373"/>
                  <a:pt x="194" y="335"/>
                  <a:pt x="219" y="302"/>
                </a:cubicBezTo>
                <a:cubicBezTo>
                  <a:pt x="245" y="269"/>
                  <a:pt x="274" y="241"/>
                  <a:pt x="306" y="222"/>
                </a:cubicBezTo>
                <a:cubicBezTo>
                  <a:pt x="328" y="206"/>
                  <a:pt x="351" y="191"/>
                  <a:pt x="376" y="166"/>
                </a:cubicBezTo>
                <a:cubicBezTo>
                  <a:pt x="373" y="163"/>
                  <a:pt x="373" y="163"/>
                  <a:pt x="369" y="159"/>
                </a:cubicBezTo>
                <a:cubicBezTo>
                  <a:pt x="376" y="166"/>
                  <a:pt x="382" y="147"/>
                  <a:pt x="392" y="144"/>
                </a:cubicBezTo>
                <a:cubicBezTo>
                  <a:pt x="396" y="148"/>
                  <a:pt x="396" y="148"/>
                  <a:pt x="399" y="152"/>
                </a:cubicBezTo>
                <a:cubicBezTo>
                  <a:pt x="403" y="156"/>
                  <a:pt x="409" y="150"/>
                  <a:pt x="416" y="144"/>
                </a:cubicBezTo>
                <a:cubicBezTo>
                  <a:pt x="419" y="147"/>
                  <a:pt x="419" y="147"/>
                  <a:pt x="423" y="151"/>
                </a:cubicBezTo>
                <a:cubicBezTo>
                  <a:pt x="432" y="136"/>
                  <a:pt x="453" y="132"/>
                  <a:pt x="459" y="112"/>
                </a:cubicBezTo>
                <a:cubicBezTo>
                  <a:pt x="462" y="116"/>
                  <a:pt x="462" y="116"/>
                  <a:pt x="466" y="120"/>
                </a:cubicBezTo>
                <a:cubicBezTo>
                  <a:pt x="469" y="111"/>
                  <a:pt x="489" y="107"/>
                  <a:pt x="489" y="94"/>
                </a:cubicBezTo>
                <a:cubicBezTo>
                  <a:pt x="493" y="97"/>
                  <a:pt x="493" y="97"/>
                  <a:pt x="496" y="101"/>
                </a:cubicBezTo>
                <a:cubicBezTo>
                  <a:pt x="493" y="97"/>
                  <a:pt x="489" y="94"/>
                  <a:pt x="496" y="88"/>
                </a:cubicBezTo>
                <a:cubicBezTo>
                  <a:pt x="506" y="80"/>
                  <a:pt x="512" y="73"/>
                  <a:pt x="516" y="69"/>
                </a:cubicBezTo>
                <a:cubicBezTo>
                  <a:pt x="519" y="64"/>
                  <a:pt x="520" y="62"/>
                  <a:pt x="520" y="62"/>
                </a:cubicBezTo>
                <a:cubicBezTo>
                  <a:pt x="530" y="54"/>
                  <a:pt x="547" y="43"/>
                  <a:pt x="561" y="34"/>
                </a:cubicBezTo>
                <a:cubicBezTo>
                  <a:pt x="576" y="26"/>
                  <a:pt x="588" y="20"/>
                  <a:pt x="590" y="22"/>
                </a:cubicBezTo>
                <a:cubicBezTo>
                  <a:pt x="601" y="7"/>
                  <a:pt x="618" y="14"/>
                  <a:pt x="629" y="0"/>
                </a:cubicBezTo>
                <a:cubicBezTo>
                  <a:pt x="639" y="12"/>
                  <a:pt x="634" y="34"/>
                  <a:pt x="655" y="32"/>
                </a:cubicBezTo>
                <a:cubicBezTo>
                  <a:pt x="674" y="28"/>
                  <a:pt x="712" y="30"/>
                  <a:pt x="744" y="37"/>
                </a:cubicBezTo>
                <a:cubicBezTo>
                  <a:pt x="752" y="39"/>
                  <a:pt x="759" y="41"/>
                  <a:pt x="766" y="43"/>
                </a:cubicBezTo>
                <a:cubicBezTo>
                  <a:pt x="770" y="45"/>
                  <a:pt x="773" y="46"/>
                  <a:pt x="776" y="47"/>
                </a:cubicBezTo>
                <a:cubicBezTo>
                  <a:pt x="777" y="47"/>
                  <a:pt x="777" y="48"/>
                  <a:pt x="778" y="48"/>
                </a:cubicBezTo>
                <a:cubicBezTo>
                  <a:pt x="778" y="48"/>
                  <a:pt x="779" y="48"/>
                  <a:pt x="779" y="48"/>
                </a:cubicBezTo>
                <a:cubicBezTo>
                  <a:pt x="779" y="49"/>
                  <a:pt x="780" y="49"/>
                  <a:pt x="780" y="49"/>
                </a:cubicBezTo>
                <a:cubicBezTo>
                  <a:pt x="781" y="50"/>
                  <a:pt x="783" y="50"/>
                  <a:pt x="784" y="51"/>
                </a:cubicBezTo>
                <a:cubicBezTo>
                  <a:pt x="793" y="57"/>
                  <a:pt x="798" y="63"/>
                  <a:pt x="794" y="69"/>
                </a:cubicBezTo>
                <a:cubicBezTo>
                  <a:pt x="793" y="75"/>
                  <a:pt x="787" y="91"/>
                  <a:pt x="781" y="107"/>
                </a:cubicBezTo>
                <a:cubicBezTo>
                  <a:pt x="775" y="123"/>
                  <a:pt x="770" y="140"/>
                  <a:pt x="769" y="146"/>
                </a:cubicBezTo>
                <a:cubicBezTo>
                  <a:pt x="766" y="148"/>
                  <a:pt x="766" y="161"/>
                  <a:pt x="768" y="175"/>
                </a:cubicBezTo>
                <a:cubicBezTo>
                  <a:pt x="770" y="189"/>
                  <a:pt x="775" y="205"/>
                  <a:pt x="781" y="212"/>
                </a:cubicBezTo>
                <a:cubicBezTo>
                  <a:pt x="775" y="217"/>
                  <a:pt x="768" y="222"/>
                  <a:pt x="772" y="226"/>
                </a:cubicBezTo>
                <a:cubicBezTo>
                  <a:pt x="778" y="234"/>
                  <a:pt x="790" y="232"/>
                  <a:pt x="802" y="227"/>
                </a:cubicBezTo>
                <a:cubicBezTo>
                  <a:pt x="813" y="223"/>
                  <a:pt x="826" y="216"/>
                  <a:pt x="834" y="213"/>
                </a:cubicBezTo>
                <a:cubicBezTo>
                  <a:pt x="847" y="217"/>
                  <a:pt x="853" y="238"/>
                  <a:pt x="853" y="250"/>
                </a:cubicBezTo>
                <a:cubicBezTo>
                  <a:pt x="853" y="250"/>
                  <a:pt x="857" y="264"/>
                  <a:pt x="859" y="281"/>
                </a:cubicBezTo>
                <a:cubicBezTo>
                  <a:pt x="860" y="298"/>
                  <a:pt x="859" y="318"/>
                  <a:pt x="848" y="329"/>
                </a:cubicBezTo>
                <a:cubicBezTo>
                  <a:pt x="826" y="352"/>
                  <a:pt x="801" y="376"/>
                  <a:pt x="774" y="398"/>
                </a:cubicBezTo>
                <a:cubicBezTo>
                  <a:pt x="748" y="421"/>
                  <a:pt x="720" y="442"/>
                  <a:pt x="692" y="458"/>
                </a:cubicBezTo>
                <a:cubicBezTo>
                  <a:pt x="683" y="459"/>
                  <a:pt x="664" y="462"/>
                  <a:pt x="655" y="464"/>
                </a:cubicBezTo>
                <a:cubicBezTo>
                  <a:pt x="627" y="479"/>
                  <a:pt x="600" y="498"/>
                  <a:pt x="574" y="519"/>
                </a:cubicBezTo>
                <a:cubicBezTo>
                  <a:pt x="549" y="540"/>
                  <a:pt x="525" y="563"/>
                  <a:pt x="502" y="587"/>
                </a:cubicBezTo>
                <a:cubicBezTo>
                  <a:pt x="479" y="612"/>
                  <a:pt x="458" y="637"/>
                  <a:pt x="437" y="663"/>
                </a:cubicBezTo>
                <a:cubicBezTo>
                  <a:pt x="416" y="689"/>
                  <a:pt x="395" y="715"/>
                  <a:pt x="374" y="740"/>
                </a:cubicBezTo>
                <a:cubicBezTo>
                  <a:pt x="378" y="734"/>
                  <a:pt x="381" y="727"/>
                  <a:pt x="385" y="720"/>
                </a:cubicBezTo>
                <a:cubicBezTo>
                  <a:pt x="379" y="730"/>
                  <a:pt x="373" y="745"/>
                  <a:pt x="367" y="757"/>
                </a:cubicBezTo>
                <a:close/>
              </a:path>
            </a:pathLst>
          </a:custGeom>
          <a:blipFill>
            <a:blip r:embed="rId3">
              <a:extLst>
                <a:ext uri="{28A0092B-C50C-407E-A947-70E740481C1C}">
                  <a14:useLocalDpi xmlns:a14="http://schemas.microsoft.com/office/drawing/2010/main" val="0"/>
                </a:ext>
              </a:extLst>
            </a:blip>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0" name="Grupo 29">
            <a:extLst>
              <a:ext uri="{FF2B5EF4-FFF2-40B4-BE49-F238E27FC236}">
                <a16:creationId xmlns:a16="http://schemas.microsoft.com/office/drawing/2014/main" id="{27516B79-BC07-63F8-6DE6-2D0FB9F41114}"/>
              </a:ext>
            </a:extLst>
          </p:cNvPr>
          <p:cNvGrpSpPr/>
          <p:nvPr/>
        </p:nvGrpSpPr>
        <p:grpSpPr>
          <a:xfrm>
            <a:off x="395536" y="456683"/>
            <a:ext cx="4087362" cy="4230134"/>
            <a:chOff x="869956" y="870121"/>
            <a:chExt cx="4087362" cy="4230134"/>
          </a:xfrm>
        </p:grpSpPr>
        <p:grpSp>
          <p:nvGrpSpPr>
            <p:cNvPr id="21" name="组合 20"/>
            <p:cNvGrpSpPr/>
            <p:nvPr/>
          </p:nvGrpSpPr>
          <p:grpSpPr>
            <a:xfrm>
              <a:off x="869956" y="936727"/>
              <a:ext cx="299410" cy="299411"/>
              <a:chOff x="0" y="0"/>
              <a:chExt cx="767929" cy="767929"/>
            </a:xfrm>
          </p:grpSpPr>
          <p:sp>
            <p:nvSpPr>
              <p:cNvPr id="25" name="任意多边形: 形状 24"/>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p>
            </p:txBody>
          </p:sp>
          <p:sp>
            <p:nvSpPr>
              <p:cNvPr id="26" name="任意多边形: 形状 25"/>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p>
            </p:txBody>
          </p:sp>
        </p:grpSp>
        <p:grpSp>
          <p:nvGrpSpPr>
            <p:cNvPr id="22" name="组合 21"/>
            <p:cNvGrpSpPr/>
            <p:nvPr/>
          </p:nvGrpSpPr>
          <p:grpSpPr>
            <a:xfrm>
              <a:off x="1177635" y="870121"/>
              <a:ext cx="3779683" cy="4230134"/>
              <a:chOff x="6729845" y="3935367"/>
              <a:chExt cx="5039578" cy="4213178"/>
            </a:xfrm>
          </p:grpSpPr>
          <p:sp>
            <p:nvSpPr>
              <p:cNvPr id="23" name="矩形 22"/>
              <p:cNvSpPr/>
              <p:nvPr/>
            </p:nvSpPr>
            <p:spPr>
              <a:xfrm>
                <a:off x="6729846" y="3935367"/>
                <a:ext cx="4745018" cy="215444"/>
              </a:xfrm>
              <a:prstGeom prst="rect">
                <a:avLst/>
              </a:prstGeom>
            </p:spPr>
            <p:txBody>
              <a:bodyPr wrap="none" lIns="144000" tIns="0" rIns="144000" bIns="0" anchor="ctr">
                <a:normAutofit/>
              </a:bodyPr>
              <a:lstStyle/>
              <a:p>
                <a:r>
                  <a:rPr lang="en-US" altLang="zh-CN" sz="1400" b="1" dirty="0" err="1">
                    <a:solidFill>
                      <a:schemeClr val="accent1"/>
                    </a:solidFill>
                  </a:rPr>
                  <a:t>Emisión</a:t>
                </a:r>
                <a:endParaRPr lang="zh-CN" altLang="en-US" sz="1400" b="1" dirty="0">
                  <a:solidFill>
                    <a:schemeClr val="accent1"/>
                  </a:solidFill>
                </a:endParaRPr>
              </a:p>
            </p:txBody>
          </p:sp>
          <p:sp>
            <p:nvSpPr>
              <p:cNvPr id="24" name="矩形 23"/>
              <p:cNvSpPr/>
              <p:nvPr/>
            </p:nvSpPr>
            <p:spPr>
              <a:xfrm>
                <a:off x="6729845" y="4150811"/>
                <a:ext cx="5039578" cy="3997734"/>
              </a:xfrm>
              <a:prstGeom prst="rect">
                <a:avLst/>
              </a:prstGeom>
            </p:spPr>
            <p:txBody>
              <a:bodyPr wrap="square" lIns="144000" tIns="0" rIns="144000" bIns="0" anchor="t">
                <a:noAutofit/>
              </a:bodyPr>
              <a:lstStyle/>
              <a:p>
                <a:pPr>
                  <a:lnSpc>
                    <a:spcPct val="120000"/>
                  </a:lnSpc>
                </a:pPr>
                <a:r>
                  <a:rPr lang="es-419" altLang="zh-CN" sz="1400" dirty="0">
                    <a:solidFill>
                      <a:srgbClr val="000000"/>
                    </a:solidFill>
                    <a:latin typeface="Microsoft YaHei" panose="020B0503020204020204" pitchFamily="34" charset="-122"/>
                    <a:ea typeface="Microsoft YaHei" panose="020B0503020204020204" pitchFamily="34" charset="-122"/>
                  </a:rPr>
                  <a:t>Tanto el resumen de cuenta como el resumen de cuenta bancario, se emiten por lo general por duplicado:</a:t>
                </a:r>
              </a:p>
              <a:p>
                <a:pPr>
                  <a:lnSpc>
                    <a:spcPct val="120000"/>
                  </a:lnSpc>
                </a:pPr>
                <a:endParaRPr lang="es-419" altLang="zh-CN" sz="1400" b="1" dirty="0">
                  <a:solidFill>
                    <a:srgbClr val="2F89D8"/>
                  </a:solidFill>
                  <a:latin typeface="Microsoft YaHei" panose="020B0503020204020204" pitchFamily="34" charset="-122"/>
                  <a:ea typeface="Microsoft YaHei" panose="020B0503020204020204" pitchFamily="34" charset="-122"/>
                </a:endParaRPr>
              </a:p>
              <a:p>
                <a:pPr>
                  <a:lnSpc>
                    <a:spcPct val="120000"/>
                  </a:lnSpc>
                </a:pPr>
                <a:r>
                  <a:rPr lang="es-419" altLang="zh-CN" sz="1400" b="1" dirty="0">
                    <a:solidFill>
                      <a:srgbClr val="2F89D8"/>
                    </a:solidFill>
                    <a:latin typeface="Microsoft YaHei" panose="020B0503020204020204" pitchFamily="34" charset="-122"/>
                    <a:ea typeface="Microsoft YaHei" panose="020B0503020204020204" pitchFamily="34" charset="-122"/>
                  </a:rPr>
                  <a:t>ORIGINAL: </a:t>
                </a:r>
                <a:r>
                  <a:rPr lang="es-419" altLang="zh-CN" sz="1400" dirty="0">
                    <a:solidFill>
                      <a:srgbClr val="000000"/>
                    </a:solidFill>
                    <a:latin typeface="Microsoft YaHei" panose="020B0503020204020204" pitchFamily="34" charset="-122"/>
                    <a:ea typeface="Microsoft YaHei" panose="020B0503020204020204" pitchFamily="34" charset="-122"/>
                  </a:rPr>
                  <a:t>para el receptor del resumen</a:t>
                </a:r>
              </a:p>
              <a:p>
                <a:pPr>
                  <a:lnSpc>
                    <a:spcPct val="120000"/>
                  </a:lnSpc>
                </a:pPr>
                <a:r>
                  <a:rPr lang="es-419" altLang="zh-CN" sz="1400" b="1" dirty="0">
                    <a:solidFill>
                      <a:srgbClr val="00B050"/>
                    </a:solidFill>
                    <a:latin typeface="Microsoft YaHei" panose="020B0503020204020204" pitchFamily="34" charset="-122"/>
                    <a:ea typeface="Microsoft YaHei" panose="020B0503020204020204" pitchFamily="34" charset="-122"/>
                  </a:rPr>
                  <a:t>DUPLICADO: </a:t>
                </a:r>
                <a:r>
                  <a:rPr lang="es-419" altLang="zh-CN" sz="1400" dirty="0">
                    <a:solidFill>
                      <a:srgbClr val="000000"/>
                    </a:solidFill>
                    <a:latin typeface="Microsoft YaHei" panose="020B0503020204020204" pitchFamily="34" charset="-122"/>
                    <a:ea typeface="Microsoft YaHei" panose="020B0503020204020204" pitchFamily="34" charset="-122"/>
                  </a:rPr>
                  <a:t>para el emisor.</a:t>
                </a:r>
              </a:p>
              <a:p>
                <a:pPr>
                  <a:lnSpc>
                    <a:spcPct val="120000"/>
                  </a:lnSpc>
                </a:pPr>
                <a:endParaRPr lang="es-419" altLang="zh-CN" sz="1400" dirty="0">
                  <a:solidFill>
                    <a:srgbClr val="000000"/>
                  </a:solidFill>
                  <a:latin typeface="Microsoft YaHei" panose="020B0503020204020204" pitchFamily="34" charset="-122"/>
                  <a:ea typeface="Microsoft YaHei" panose="020B0503020204020204" pitchFamily="34" charset="-122"/>
                </a:endParaRPr>
              </a:p>
              <a:p>
                <a:pPr>
                  <a:lnSpc>
                    <a:spcPct val="120000"/>
                  </a:lnSpc>
                </a:pPr>
                <a:r>
                  <a:rPr lang="es-419" altLang="zh-CN" sz="1400" dirty="0">
                    <a:solidFill>
                      <a:srgbClr val="000000"/>
                    </a:solidFill>
                    <a:latin typeface="Microsoft YaHei" panose="020B0503020204020204" pitchFamily="34" charset="-122"/>
                    <a:ea typeface="Microsoft YaHei" panose="020B0503020204020204" pitchFamily="34" charset="-122"/>
                  </a:rPr>
                  <a:t>Si se tiene que enviar a más de un sector de control se hace por triplicado o más según la necesidad. A veces inclusive el banco solo emite un solo resumen de cuenta que es enviado por correo electrónico al cliente (el original queda en la conversación).</a:t>
                </a:r>
              </a:p>
              <a:p>
                <a:pPr>
                  <a:lnSpc>
                    <a:spcPct val="120000"/>
                  </a:lnSpc>
                </a:pPr>
                <a:endParaRPr lang="zh-CN" altLang="en-US" sz="1200" dirty="0">
                  <a:solidFill>
                    <a:srgbClr val="000000"/>
                  </a:solidFill>
                </a:endParaRPr>
              </a:p>
            </p:txBody>
          </p:sp>
        </p:grpSp>
      </p:grpSp>
    </p:spTree>
    <p:extLst>
      <p:ext uri="{BB962C8B-B14F-4D97-AF65-F5344CB8AC3E}">
        <p14:creationId xmlns:p14="http://schemas.microsoft.com/office/powerpoint/2010/main" val="2411961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8">
            <a:extLst>
              <a:ext uri="{FF2B5EF4-FFF2-40B4-BE49-F238E27FC236}">
                <a16:creationId xmlns:a16="http://schemas.microsoft.com/office/drawing/2014/main" id="{1918DDBE-5B28-43BB-8BC2-7EF37AB23226}"/>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03B53860-5883-462F-B026-249F47517BD0}"/>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C1C38EAB-5CD5-4F0C-B331-01C1082732ED}"/>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a:extLst>
              <a:ext uri="{FF2B5EF4-FFF2-40B4-BE49-F238E27FC236}">
                <a16:creationId xmlns:a16="http://schemas.microsoft.com/office/drawing/2014/main" id="{BF74A38D-C62E-40A7-ABA4-40EE55029554}"/>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4">
            <a:extLst>
              <a:ext uri="{FF2B5EF4-FFF2-40B4-BE49-F238E27FC236}">
                <a16:creationId xmlns:a16="http://schemas.microsoft.com/office/drawing/2014/main" id="{7002AC50-7EAC-4660-AD07-48E6DA1881E7}"/>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5">
            <a:extLst>
              <a:ext uri="{FF2B5EF4-FFF2-40B4-BE49-F238E27FC236}">
                <a16:creationId xmlns:a16="http://schemas.microsoft.com/office/drawing/2014/main" id="{6186BDE0-C713-4152-9AB9-3C8CD6F76306}"/>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
            <a:extLst>
              <a:ext uri="{FF2B5EF4-FFF2-40B4-BE49-F238E27FC236}">
                <a16:creationId xmlns:a16="http://schemas.microsoft.com/office/drawing/2014/main" id="{EC348010-622F-4810-BC56-BD7AD15DF0DF}"/>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00745194-5A34-49F4-97A5-7FE1AA4EEE1C}"/>
              </a:ext>
            </a:extLst>
          </p:cNvPr>
          <p:cNvSpPr/>
          <p:nvPr/>
        </p:nvSpPr>
        <p:spPr>
          <a:xfrm>
            <a:off x="4191851" y="1150552"/>
            <a:ext cx="1185074" cy="1323439"/>
          </a:xfrm>
          <a:prstGeom prst="rect">
            <a:avLst/>
          </a:prstGeom>
        </p:spPr>
        <p:txBody>
          <a:bodyPr wrap="square">
            <a:spAutoFit/>
          </a:bodyPr>
          <a:lstStyle/>
          <a:p>
            <a:pPr fontAlgn="auto">
              <a:spcBef>
                <a:spcPts val="0"/>
              </a:spcBef>
              <a:spcAft>
                <a:spcPts val="0"/>
              </a:spcAft>
              <a:defRPr/>
            </a:pPr>
            <a:r>
              <a:rPr lang="en-US" altLang="zh-CN" sz="8000" spc="300" dirty="0">
                <a:latin typeface="Agency FB" panose="020B0503020202020204" pitchFamily="34" charset="0"/>
                <a:cs typeface="+mn-ea"/>
                <a:sym typeface="+mn-lt"/>
              </a:rPr>
              <a:t>06</a:t>
            </a:r>
            <a:endParaRPr lang="zh-CN" altLang="en-US" sz="8000" spc="300" dirty="0">
              <a:latin typeface="Agency FB" panose="020B0503020202020204" pitchFamily="34" charset="0"/>
              <a:cs typeface="+mn-ea"/>
              <a:sym typeface="+mn-lt"/>
            </a:endParaRPr>
          </a:p>
        </p:txBody>
      </p:sp>
      <p:sp>
        <p:nvSpPr>
          <p:cNvPr id="44" name="TextBox 7">
            <a:extLst>
              <a:ext uri="{FF2B5EF4-FFF2-40B4-BE49-F238E27FC236}">
                <a16:creationId xmlns:a16="http://schemas.microsoft.com/office/drawing/2014/main" id="{DC0BEFFD-99B4-4405-BD68-8A039C4E1788}"/>
              </a:ext>
            </a:extLst>
          </p:cNvPr>
          <p:cNvSpPr>
            <a:spLocks noChangeArrowheads="1"/>
          </p:cNvSpPr>
          <p:nvPr/>
        </p:nvSpPr>
        <p:spPr bwMode="auto">
          <a:xfrm>
            <a:off x="2709402" y="2381460"/>
            <a:ext cx="4149973"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Resumen</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de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cuenta</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bancaria</a:t>
            </a:r>
            <a:endParaRPr lang="zh-CN" altLang="en-US" sz="2800" b="1"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93073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randombar(horizontal)">
                                      <p:cBhvr>
                                        <p:cTn id="23" dur="500"/>
                                        <p:tgtEl>
                                          <p:spTgt spid="43"/>
                                        </p:tgtEl>
                                      </p:cBhvr>
                                    </p:animEffect>
                                  </p:childTnLst>
                                </p:cTn>
                              </p:par>
                            </p:childTnLst>
                          </p:cTn>
                        </p:par>
                        <p:par>
                          <p:cTn id="24" fill="hold">
                            <p:stCondLst>
                              <p:cond delay="10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4"/>
                                        </p:tgtEl>
                                        <p:attrNameLst>
                                          <p:attrName>style.visibility</p:attrName>
                                        </p:attrNameLst>
                                      </p:cBhvr>
                                      <p:to>
                                        <p:strVal val="visible"/>
                                      </p:to>
                                    </p:set>
                                    <p:anim by="(-#ppt_w*2)" calcmode="lin" valueType="num">
                                      <p:cBhvr rctx="PPT">
                                        <p:cTn id="27" dur="500" autoRev="1" fill="hold">
                                          <p:stCondLst>
                                            <p:cond delay="0"/>
                                          </p:stCondLst>
                                        </p:cTn>
                                        <p:tgtEl>
                                          <p:spTgt spid="44"/>
                                        </p:tgtEl>
                                        <p:attrNameLst>
                                          <p:attrName>ppt_w</p:attrName>
                                        </p:attrNameLst>
                                      </p:cBhvr>
                                    </p:anim>
                                    <p:anim by="(#ppt_w*0.50)" calcmode="lin" valueType="num">
                                      <p:cBhvr>
                                        <p:cTn id="28" dur="500" decel="50000" autoRev="1" fill="hold">
                                          <p:stCondLst>
                                            <p:cond delay="0"/>
                                          </p:stCondLst>
                                        </p:cTn>
                                        <p:tgtEl>
                                          <p:spTgt spid="44"/>
                                        </p:tgtEl>
                                        <p:attrNameLst>
                                          <p:attrName>ppt_x</p:attrName>
                                        </p:attrNameLst>
                                      </p:cBhvr>
                                    </p:anim>
                                    <p:anim from="(-#ppt_h/2)" to="(#ppt_y)" calcmode="lin" valueType="num">
                                      <p:cBhvr>
                                        <p:cTn id="29" dur="1000" fill="hold">
                                          <p:stCondLst>
                                            <p:cond delay="0"/>
                                          </p:stCondLst>
                                        </p:cTn>
                                        <p:tgtEl>
                                          <p:spTgt spid="44"/>
                                        </p:tgtEl>
                                        <p:attrNameLst>
                                          <p:attrName>ppt_y</p:attrName>
                                        </p:attrNameLst>
                                      </p:cBhvr>
                                    </p:anim>
                                    <p:animRot by="21600000">
                                      <p:cBhvr>
                                        <p:cTn id="30" dur="1000" fill="hold">
                                          <p:stCondLst>
                                            <p:cond delay="0"/>
                                          </p:stCondLst>
                                        </p:cTn>
                                        <p:tgtEl>
                                          <p:spTgt spid="44"/>
                                        </p:tgtEl>
                                        <p:attrNameLst>
                                          <p:attrName>r</p:attrName>
                                        </p:attrNameLst>
                                      </p:cBhvr>
                                    </p:animRot>
                                  </p:childTnLst>
                                </p:cTn>
                              </p:par>
                            </p:childTnLst>
                          </p:cTn>
                        </p:par>
                        <p:par>
                          <p:cTn id="31" fill="hold">
                            <p:stCondLst>
                              <p:cond delay="4200"/>
                            </p:stCondLst>
                            <p:childTnLst>
                              <p:par>
                                <p:cTn id="32" presetID="36" presetClass="emph" presetSubtype="0" fill="hold" grpId="1" nodeType="afterEffect">
                                  <p:stCondLst>
                                    <p:cond delay="0"/>
                                  </p:stCondLst>
                                  <p:iterate type="lt">
                                    <p:tmPct val="10000"/>
                                  </p:iterate>
                                  <p:childTnLst>
                                    <p:animScale>
                                      <p:cBhvr>
                                        <p:cTn id="33" dur="250" autoRev="1" fill="hold">
                                          <p:stCondLst>
                                            <p:cond delay="0"/>
                                          </p:stCondLst>
                                        </p:cTn>
                                        <p:tgtEl>
                                          <p:spTgt spid="44"/>
                                        </p:tgtEl>
                                      </p:cBhvr>
                                      <p:to x="80000" y="100000"/>
                                    </p:animScale>
                                    <p:anim by="(#ppt_w*0.10)" calcmode="lin" valueType="num">
                                      <p:cBhvr>
                                        <p:cTn id="34" dur="250" autoRev="1" fill="hold">
                                          <p:stCondLst>
                                            <p:cond delay="0"/>
                                          </p:stCondLst>
                                        </p:cTn>
                                        <p:tgtEl>
                                          <p:spTgt spid="44"/>
                                        </p:tgtEl>
                                        <p:attrNameLst>
                                          <p:attrName>ppt_x</p:attrName>
                                        </p:attrNameLst>
                                      </p:cBhvr>
                                    </p:anim>
                                    <p:anim by="(-#ppt_w*0.10)" calcmode="lin" valueType="num">
                                      <p:cBhvr>
                                        <p:cTn id="35" dur="250" autoRev="1" fill="hold">
                                          <p:stCondLst>
                                            <p:cond delay="0"/>
                                          </p:stCondLst>
                                        </p:cTn>
                                        <p:tgtEl>
                                          <p:spTgt spid="44"/>
                                        </p:tgtEl>
                                        <p:attrNameLst>
                                          <p:attrName>ppt_y</p:attrName>
                                        </p:attrNameLst>
                                      </p:cBhvr>
                                    </p:anim>
                                    <p:animRot by="-480000">
                                      <p:cBhvr>
                                        <p:cTn id="36" dur="250" autoRev="1" fill="hold">
                                          <p:stCondLst>
                                            <p:cond delay="0"/>
                                          </p:stCondLst>
                                        </p:cTn>
                                        <p:tgtEl>
                                          <p:spTgt spid="44"/>
                                        </p:tgtEl>
                                        <p:attrNameLst>
                                          <p:attrName>r</p:attrName>
                                        </p:attrNameLst>
                                      </p:cBhvr>
                                    </p:animRot>
                                  </p:childTnLst>
                                </p:cTn>
                              </p:par>
                            </p:childTnLst>
                          </p:cTn>
                        </p:par>
                        <p:par>
                          <p:cTn id="37" fill="hold">
                            <p:stCondLst>
                              <p:cond delay="5800"/>
                            </p:stCondLst>
                            <p:childTnLst>
                              <p:par>
                                <p:cTn id="38" presetID="2" presetClass="entr" presetSubtype="2"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6300"/>
                            </p:stCondLst>
                            <p:childTnLst>
                              <p:par>
                                <p:cTn id="43" presetID="53" presetClass="entr" presetSubtype="16"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6" grpId="0" animBg="1"/>
      <p:bldP spid="30" grpId="0" animBg="1"/>
      <p:bldP spid="31" grpId="0" animBg="1"/>
      <p:bldP spid="43" grpId="0"/>
      <p:bldP spid="44" grpId="0"/>
      <p:bldP spid="4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4085078" y="-9525"/>
            <a:ext cx="5058922" cy="5153025"/>
          </a:xfrm>
          <a:prstGeom prst="rect">
            <a:avLst/>
          </a:prstGeom>
          <a:blipFill>
            <a:blip r:embed="rId3">
              <a:extLst>
                <a:ext uri="{28A0092B-C50C-407E-A947-70E740481C1C}">
                  <a14:useLocalDpi xmlns:a14="http://schemas.microsoft.com/office/drawing/2010/main" val="0"/>
                </a:ext>
              </a:extLst>
            </a:blip>
            <a:stretch>
              <a:fillRect/>
            </a:stretch>
          </a:blipFill>
          <a:ln w="12700" cap="flat" cmpd="sng" algn="ctr">
            <a:solidFill>
              <a:srgbClr val="061A2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5"/>
          <p:cNvSpPr/>
          <p:nvPr/>
        </p:nvSpPr>
        <p:spPr>
          <a:xfrm>
            <a:off x="395536" y="727007"/>
            <a:ext cx="4309816" cy="651520"/>
          </a:xfrm>
          <a:prstGeom prst="rect">
            <a:avLst/>
          </a:prstGeom>
          <a:solidFill>
            <a:srgbClr val="01A89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s-419" altLang="zh-CN" sz="2400" dirty="0"/>
              <a:t>Concepto de resumen de </a:t>
            </a:r>
          </a:p>
          <a:p>
            <a:pPr algn="ctr"/>
            <a:r>
              <a:rPr lang="es-419" altLang="zh-CN" sz="2400" dirty="0"/>
              <a:t>cuenta bancaria</a:t>
            </a:r>
          </a:p>
        </p:txBody>
      </p:sp>
      <p:grpSp>
        <p:nvGrpSpPr>
          <p:cNvPr id="29" name="Group 53"/>
          <p:cNvGrpSpPr/>
          <p:nvPr/>
        </p:nvGrpSpPr>
        <p:grpSpPr>
          <a:xfrm>
            <a:off x="1491739" y="2243135"/>
            <a:ext cx="204788" cy="209550"/>
            <a:chOff x="2308225" y="2935287"/>
            <a:chExt cx="273050" cy="279400"/>
          </a:xfrm>
          <a:solidFill>
            <a:schemeClr val="bg1"/>
          </a:solidFill>
        </p:grpSpPr>
        <p:sp>
          <p:nvSpPr>
            <p:cNvPr id="32" name="Freeform: Shape 54"/>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3" name="Freeform: Shape 55"/>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sp>
        <p:nvSpPr>
          <p:cNvPr id="2" name="CuadroTexto 1">
            <a:extLst>
              <a:ext uri="{FF2B5EF4-FFF2-40B4-BE49-F238E27FC236}">
                <a16:creationId xmlns:a16="http://schemas.microsoft.com/office/drawing/2014/main" id="{DB60083E-5808-70E5-CD05-99064AF6283C}"/>
              </a:ext>
            </a:extLst>
          </p:cNvPr>
          <p:cNvSpPr txBox="1"/>
          <p:nvPr/>
        </p:nvSpPr>
        <p:spPr>
          <a:xfrm flipH="1">
            <a:off x="525897" y="1563638"/>
            <a:ext cx="3384376" cy="3231654"/>
          </a:xfrm>
          <a:prstGeom prst="rect">
            <a:avLst/>
          </a:prstGeom>
          <a:noFill/>
        </p:spPr>
        <p:txBody>
          <a:bodyPr wrap="square" lIns="0" tIns="0" rIns="0" bIns="0" rtlCol="0">
            <a:spAutoFit/>
          </a:bodyPr>
          <a:lstStyle/>
          <a:p>
            <a:pPr algn="just"/>
            <a:r>
              <a:rPr lang="es-419" sz="1400" dirty="0">
                <a:solidFill>
                  <a:schemeClr val="accent6"/>
                </a:solidFill>
                <a:latin typeface="微软雅黑" pitchFamily="34" charset="-122"/>
                <a:ea typeface="微软雅黑" pitchFamily="34" charset="-122"/>
              </a:rPr>
              <a:t>Un estado de cuenta o extracto bancario es un documento que envían los banco o entidades financieras de forma periódica -trimestral o mensual- donde se indican todos los movimientos que ha tenido un producto (cuenta de ahorros, cuenta corriente, o tarjeta de crédito) durante dicho periodo.</a:t>
            </a:r>
          </a:p>
          <a:p>
            <a:pPr algn="just"/>
            <a:r>
              <a:rPr lang="es-419" sz="1400" dirty="0">
                <a:solidFill>
                  <a:schemeClr val="accent6"/>
                </a:solidFill>
                <a:latin typeface="微软雅黑" pitchFamily="34" charset="-122"/>
                <a:ea typeface="微软雅黑" pitchFamily="34" charset="-122"/>
              </a:rPr>
              <a:t>En el caso de las cuentas de ahorros o corrientes, el extracto muestra los retiros en cajeros, depósitos, compras realizadas con tarjeta débito, intereses o rendimientos recibidos y cargos o costos descontados.</a:t>
            </a:r>
          </a:p>
        </p:txBody>
      </p:sp>
    </p:spTree>
    <p:extLst>
      <p:ext uri="{BB962C8B-B14F-4D97-AF65-F5344CB8AC3E}">
        <p14:creationId xmlns:p14="http://schemas.microsoft.com/office/powerpoint/2010/main" val="1025045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8">
            <a:extLst>
              <a:ext uri="{FF2B5EF4-FFF2-40B4-BE49-F238E27FC236}">
                <a16:creationId xmlns:a16="http://schemas.microsoft.com/office/drawing/2014/main" id="{1918DDBE-5B28-43BB-8BC2-7EF37AB23226}"/>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03B53860-5883-462F-B026-249F47517BD0}"/>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C1C38EAB-5CD5-4F0C-B331-01C1082732ED}"/>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a:extLst>
              <a:ext uri="{FF2B5EF4-FFF2-40B4-BE49-F238E27FC236}">
                <a16:creationId xmlns:a16="http://schemas.microsoft.com/office/drawing/2014/main" id="{BF74A38D-C62E-40A7-ABA4-40EE55029554}"/>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4">
            <a:extLst>
              <a:ext uri="{FF2B5EF4-FFF2-40B4-BE49-F238E27FC236}">
                <a16:creationId xmlns:a16="http://schemas.microsoft.com/office/drawing/2014/main" id="{7002AC50-7EAC-4660-AD07-48E6DA1881E7}"/>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5">
            <a:extLst>
              <a:ext uri="{FF2B5EF4-FFF2-40B4-BE49-F238E27FC236}">
                <a16:creationId xmlns:a16="http://schemas.microsoft.com/office/drawing/2014/main" id="{6186BDE0-C713-4152-9AB9-3C8CD6F76306}"/>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
            <a:extLst>
              <a:ext uri="{FF2B5EF4-FFF2-40B4-BE49-F238E27FC236}">
                <a16:creationId xmlns:a16="http://schemas.microsoft.com/office/drawing/2014/main" id="{EC348010-622F-4810-BC56-BD7AD15DF0DF}"/>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00745194-5A34-49F4-97A5-7FE1AA4EEE1C}"/>
              </a:ext>
            </a:extLst>
          </p:cNvPr>
          <p:cNvSpPr/>
          <p:nvPr/>
        </p:nvSpPr>
        <p:spPr>
          <a:xfrm>
            <a:off x="4191851" y="1150552"/>
            <a:ext cx="1185074" cy="1323439"/>
          </a:xfrm>
          <a:prstGeom prst="rect">
            <a:avLst/>
          </a:prstGeom>
        </p:spPr>
        <p:txBody>
          <a:bodyPr wrap="square">
            <a:spAutoFit/>
          </a:bodyPr>
          <a:lstStyle/>
          <a:p>
            <a:pPr fontAlgn="auto">
              <a:spcBef>
                <a:spcPts val="0"/>
              </a:spcBef>
              <a:spcAft>
                <a:spcPts val="0"/>
              </a:spcAft>
              <a:defRPr/>
            </a:pPr>
            <a:r>
              <a:rPr lang="en-US" altLang="zh-CN" sz="8000" spc="300" dirty="0">
                <a:latin typeface="Agency FB" panose="020B0503020202020204" pitchFamily="34" charset="0"/>
                <a:cs typeface="+mn-ea"/>
                <a:sym typeface="+mn-lt"/>
              </a:rPr>
              <a:t>07</a:t>
            </a:r>
            <a:endParaRPr lang="zh-CN" altLang="en-US" sz="8000" spc="300" dirty="0">
              <a:latin typeface="Agency FB" panose="020B0503020202020204" pitchFamily="34" charset="0"/>
              <a:cs typeface="+mn-ea"/>
              <a:sym typeface="+mn-lt"/>
            </a:endParaRPr>
          </a:p>
        </p:txBody>
      </p:sp>
      <p:sp>
        <p:nvSpPr>
          <p:cNvPr id="44" name="TextBox 7">
            <a:extLst>
              <a:ext uri="{FF2B5EF4-FFF2-40B4-BE49-F238E27FC236}">
                <a16:creationId xmlns:a16="http://schemas.microsoft.com/office/drawing/2014/main" id="{DC0BEFFD-99B4-4405-BD68-8A039C4E1788}"/>
              </a:ext>
            </a:extLst>
          </p:cNvPr>
          <p:cNvSpPr>
            <a:spLocks noChangeArrowheads="1"/>
          </p:cNvSpPr>
          <p:nvPr/>
        </p:nvSpPr>
        <p:spPr bwMode="auto">
          <a:xfrm>
            <a:off x="2709402" y="2381460"/>
            <a:ext cx="4149973"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Items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en</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resumen</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en</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tarjetas</a:t>
            </a:r>
            <a:endParaRPr lang="zh-CN" altLang="en-US" sz="2800" b="1"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28661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randombar(horizontal)">
                                      <p:cBhvr>
                                        <p:cTn id="23" dur="500"/>
                                        <p:tgtEl>
                                          <p:spTgt spid="43"/>
                                        </p:tgtEl>
                                      </p:cBhvr>
                                    </p:animEffect>
                                  </p:childTnLst>
                                </p:cTn>
                              </p:par>
                            </p:childTnLst>
                          </p:cTn>
                        </p:par>
                        <p:par>
                          <p:cTn id="24" fill="hold">
                            <p:stCondLst>
                              <p:cond delay="10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4"/>
                                        </p:tgtEl>
                                        <p:attrNameLst>
                                          <p:attrName>style.visibility</p:attrName>
                                        </p:attrNameLst>
                                      </p:cBhvr>
                                      <p:to>
                                        <p:strVal val="visible"/>
                                      </p:to>
                                    </p:set>
                                    <p:anim by="(-#ppt_w*2)" calcmode="lin" valueType="num">
                                      <p:cBhvr rctx="PPT">
                                        <p:cTn id="27" dur="500" autoRev="1" fill="hold">
                                          <p:stCondLst>
                                            <p:cond delay="0"/>
                                          </p:stCondLst>
                                        </p:cTn>
                                        <p:tgtEl>
                                          <p:spTgt spid="44"/>
                                        </p:tgtEl>
                                        <p:attrNameLst>
                                          <p:attrName>ppt_w</p:attrName>
                                        </p:attrNameLst>
                                      </p:cBhvr>
                                    </p:anim>
                                    <p:anim by="(#ppt_w*0.50)" calcmode="lin" valueType="num">
                                      <p:cBhvr>
                                        <p:cTn id="28" dur="500" decel="50000" autoRev="1" fill="hold">
                                          <p:stCondLst>
                                            <p:cond delay="0"/>
                                          </p:stCondLst>
                                        </p:cTn>
                                        <p:tgtEl>
                                          <p:spTgt spid="44"/>
                                        </p:tgtEl>
                                        <p:attrNameLst>
                                          <p:attrName>ppt_x</p:attrName>
                                        </p:attrNameLst>
                                      </p:cBhvr>
                                    </p:anim>
                                    <p:anim from="(-#ppt_h/2)" to="(#ppt_y)" calcmode="lin" valueType="num">
                                      <p:cBhvr>
                                        <p:cTn id="29" dur="1000" fill="hold">
                                          <p:stCondLst>
                                            <p:cond delay="0"/>
                                          </p:stCondLst>
                                        </p:cTn>
                                        <p:tgtEl>
                                          <p:spTgt spid="44"/>
                                        </p:tgtEl>
                                        <p:attrNameLst>
                                          <p:attrName>ppt_y</p:attrName>
                                        </p:attrNameLst>
                                      </p:cBhvr>
                                    </p:anim>
                                    <p:animRot by="21600000">
                                      <p:cBhvr>
                                        <p:cTn id="30" dur="1000" fill="hold">
                                          <p:stCondLst>
                                            <p:cond delay="0"/>
                                          </p:stCondLst>
                                        </p:cTn>
                                        <p:tgtEl>
                                          <p:spTgt spid="44"/>
                                        </p:tgtEl>
                                        <p:attrNameLst>
                                          <p:attrName>r</p:attrName>
                                        </p:attrNameLst>
                                      </p:cBhvr>
                                    </p:animRot>
                                  </p:childTnLst>
                                </p:cTn>
                              </p:par>
                            </p:childTnLst>
                          </p:cTn>
                        </p:par>
                        <p:par>
                          <p:cTn id="31" fill="hold">
                            <p:stCondLst>
                              <p:cond delay="4300"/>
                            </p:stCondLst>
                            <p:childTnLst>
                              <p:par>
                                <p:cTn id="32" presetID="36" presetClass="emph" presetSubtype="0" fill="hold" grpId="1" nodeType="afterEffect">
                                  <p:stCondLst>
                                    <p:cond delay="0"/>
                                  </p:stCondLst>
                                  <p:iterate type="lt">
                                    <p:tmPct val="10000"/>
                                  </p:iterate>
                                  <p:childTnLst>
                                    <p:animScale>
                                      <p:cBhvr>
                                        <p:cTn id="33" dur="250" autoRev="1" fill="hold">
                                          <p:stCondLst>
                                            <p:cond delay="0"/>
                                          </p:stCondLst>
                                        </p:cTn>
                                        <p:tgtEl>
                                          <p:spTgt spid="44"/>
                                        </p:tgtEl>
                                      </p:cBhvr>
                                      <p:to x="80000" y="100000"/>
                                    </p:animScale>
                                    <p:anim by="(#ppt_w*0.10)" calcmode="lin" valueType="num">
                                      <p:cBhvr>
                                        <p:cTn id="34" dur="250" autoRev="1" fill="hold">
                                          <p:stCondLst>
                                            <p:cond delay="0"/>
                                          </p:stCondLst>
                                        </p:cTn>
                                        <p:tgtEl>
                                          <p:spTgt spid="44"/>
                                        </p:tgtEl>
                                        <p:attrNameLst>
                                          <p:attrName>ppt_x</p:attrName>
                                        </p:attrNameLst>
                                      </p:cBhvr>
                                    </p:anim>
                                    <p:anim by="(-#ppt_w*0.10)" calcmode="lin" valueType="num">
                                      <p:cBhvr>
                                        <p:cTn id="35" dur="250" autoRev="1" fill="hold">
                                          <p:stCondLst>
                                            <p:cond delay="0"/>
                                          </p:stCondLst>
                                        </p:cTn>
                                        <p:tgtEl>
                                          <p:spTgt spid="44"/>
                                        </p:tgtEl>
                                        <p:attrNameLst>
                                          <p:attrName>ppt_y</p:attrName>
                                        </p:attrNameLst>
                                      </p:cBhvr>
                                    </p:anim>
                                    <p:animRot by="-480000">
                                      <p:cBhvr>
                                        <p:cTn id="36" dur="250" autoRev="1" fill="hold">
                                          <p:stCondLst>
                                            <p:cond delay="0"/>
                                          </p:stCondLst>
                                        </p:cTn>
                                        <p:tgtEl>
                                          <p:spTgt spid="44"/>
                                        </p:tgtEl>
                                        <p:attrNameLst>
                                          <p:attrName>r</p:attrName>
                                        </p:attrNameLst>
                                      </p:cBhvr>
                                    </p:animRot>
                                  </p:childTnLst>
                                </p:cTn>
                              </p:par>
                            </p:childTnLst>
                          </p:cTn>
                        </p:par>
                        <p:par>
                          <p:cTn id="37" fill="hold">
                            <p:stCondLst>
                              <p:cond delay="5950"/>
                            </p:stCondLst>
                            <p:childTnLst>
                              <p:par>
                                <p:cTn id="38" presetID="2" presetClass="entr" presetSubtype="2"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6450"/>
                            </p:stCondLst>
                            <p:childTnLst>
                              <p:par>
                                <p:cTn id="43" presetID="53" presetClass="entr" presetSubtype="16"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6" grpId="0" animBg="1"/>
      <p:bldP spid="30" grpId="0" animBg="1"/>
      <p:bldP spid="31" grpId="0" animBg="1"/>
      <p:bldP spid="43" grpId="0"/>
      <p:bldP spid="44" grpId="0"/>
      <p:bldP spid="4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5004048" y="0"/>
            <a:ext cx="4139952" cy="5143500"/>
          </a:xfrm>
          <a:prstGeom prst="rect">
            <a:avLst/>
          </a:prstGeom>
          <a:blipFill>
            <a:blip r:embed="rId3">
              <a:extLst>
                <a:ext uri="{28A0092B-C50C-407E-A947-70E740481C1C}">
                  <a14:useLocalDpi xmlns:a14="http://schemas.microsoft.com/office/drawing/2010/main" val="0"/>
                </a:ext>
              </a:extLst>
            </a:blip>
            <a:stretch>
              <a:fillRect/>
            </a:stretch>
          </a:blipFill>
          <a:ln w="12700" cap="flat" cmpd="sng" algn="ctr">
            <a:solidFill>
              <a:srgbClr val="061A2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5"/>
          <p:cNvSpPr/>
          <p:nvPr/>
        </p:nvSpPr>
        <p:spPr>
          <a:xfrm>
            <a:off x="125064" y="213770"/>
            <a:ext cx="5239024" cy="5075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s-419" altLang="zh-CN" sz="2400" dirty="0"/>
              <a:t>Continuación</a:t>
            </a:r>
          </a:p>
        </p:txBody>
      </p:sp>
      <p:grpSp>
        <p:nvGrpSpPr>
          <p:cNvPr id="29" name="Group 53"/>
          <p:cNvGrpSpPr/>
          <p:nvPr/>
        </p:nvGrpSpPr>
        <p:grpSpPr>
          <a:xfrm>
            <a:off x="1491739" y="2243135"/>
            <a:ext cx="204788" cy="209550"/>
            <a:chOff x="2308225" y="2935287"/>
            <a:chExt cx="273050" cy="279400"/>
          </a:xfrm>
          <a:solidFill>
            <a:schemeClr val="bg1"/>
          </a:solidFill>
        </p:grpSpPr>
        <p:sp>
          <p:nvSpPr>
            <p:cNvPr id="32" name="Freeform: Shape 54"/>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3" name="Freeform: Shape 55"/>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sp>
        <p:nvSpPr>
          <p:cNvPr id="2" name="CuadroTexto 1">
            <a:extLst>
              <a:ext uri="{FF2B5EF4-FFF2-40B4-BE49-F238E27FC236}">
                <a16:creationId xmlns:a16="http://schemas.microsoft.com/office/drawing/2014/main" id="{DB60083E-5808-70E5-CD05-99064AF6283C}"/>
              </a:ext>
            </a:extLst>
          </p:cNvPr>
          <p:cNvSpPr txBox="1"/>
          <p:nvPr/>
        </p:nvSpPr>
        <p:spPr>
          <a:xfrm flipH="1">
            <a:off x="145997" y="941705"/>
            <a:ext cx="4608512" cy="4001095"/>
          </a:xfrm>
          <a:prstGeom prst="rect">
            <a:avLst/>
          </a:prstGeom>
          <a:noFill/>
        </p:spPr>
        <p:txBody>
          <a:bodyPr wrap="square" lIns="0" tIns="0" rIns="0" bIns="0" rtlCol="0">
            <a:spAutoFit/>
          </a:bodyPr>
          <a:lstStyle/>
          <a:p>
            <a:pPr algn="just"/>
            <a:r>
              <a:rPr lang="es-419" sz="1300" dirty="0">
                <a:solidFill>
                  <a:schemeClr val="accent6"/>
                </a:solidFill>
                <a:latin typeface="微软雅黑" pitchFamily="34" charset="-122"/>
                <a:ea typeface="微软雅黑" pitchFamily="34" charset="-122"/>
              </a:rPr>
              <a:t>En el caso de la tarjeta de crédito, el extracto usualmente muestra los siguientes ítems:</a:t>
            </a:r>
          </a:p>
          <a:p>
            <a:pPr algn="just"/>
            <a:endParaRPr lang="es-419" sz="1300" dirty="0">
              <a:solidFill>
                <a:schemeClr val="accent6"/>
              </a:solidFill>
              <a:latin typeface="微软雅黑" pitchFamily="34" charset="-122"/>
              <a:ea typeface="微软雅黑" pitchFamily="34" charset="-122"/>
            </a:endParaRPr>
          </a:p>
          <a:p>
            <a:pPr algn="just"/>
            <a:r>
              <a:rPr lang="es-419" sz="1300" b="1" dirty="0">
                <a:solidFill>
                  <a:srgbClr val="007779"/>
                </a:solidFill>
                <a:latin typeface="微软雅黑" pitchFamily="34" charset="-122"/>
                <a:ea typeface="微软雅黑" pitchFamily="34" charset="-122"/>
              </a:rPr>
              <a:t>Fecha límite de pago: </a:t>
            </a:r>
            <a:r>
              <a:rPr lang="es-419" sz="1300" dirty="0">
                <a:solidFill>
                  <a:schemeClr val="accent6"/>
                </a:solidFill>
                <a:latin typeface="微软雅黑" pitchFamily="34" charset="-122"/>
                <a:ea typeface="微软雅黑" pitchFamily="34" charset="-122"/>
              </a:rPr>
              <a:t>la fecha máxima en la que debes pagar la cuota mensual, para evitar intereses moratorios.</a:t>
            </a:r>
          </a:p>
          <a:p>
            <a:pPr algn="just"/>
            <a:endParaRPr lang="es-419" sz="1300" dirty="0">
              <a:solidFill>
                <a:schemeClr val="accent6"/>
              </a:solidFill>
              <a:latin typeface="微软雅黑" pitchFamily="34" charset="-122"/>
              <a:ea typeface="微软雅黑" pitchFamily="34" charset="-122"/>
            </a:endParaRPr>
          </a:p>
          <a:p>
            <a:pPr algn="just"/>
            <a:r>
              <a:rPr lang="es-419" sz="1300" b="1" dirty="0">
                <a:solidFill>
                  <a:srgbClr val="007779"/>
                </a:solidFill>
                <a:latin typeface="微软雅黑" pitchFamily="34" charset="-122"/>
                <a:ea typeface="微软雅黑" pitchFamily="34" charset="-122"/>
              </a:rPr>
              <a:t>Deuda total a la fecha: </a:t>
            </a:r>
            <a:r>
              <a:rPr lang="es-419" sz="1300" dirty="0">
                <a:solidFill>
                  <a:schemeClr val="accent6"/>
                </a:solidFill>
                <a:latin typeface="微软雅黑" pitchFamily="34" charset="-122"/>
                <a:ea typeface="微软雅黑" pitchFamily="34" charset="-122"/>
              </a:rPr>
              <a:t>es todo lo que debes en tu tarjeta, lo cual incluye el valor de todas las compras, los intereses corrientes, intereses moratorios y cuotas de manejo.</a:t>
            </a:r>
          </a:p>
          <a:p>
            <a:pPr algn="just"/>
            <a:endParaRPr lang="es-419" sz="1300" dirty="0">
              <a:solidFill>
                <a:schemeClr val="accent6"/>
              </a:solidFill>
              <a:latin typeface="微软雅黑" pitchFamily="34" charset="-122"/>
              <a:ea typeface="微软雅黑" pitchFamily="34" charset="-122"/>
            </a:endParaRPr>
          </a:p>
          <a:p>
            <a:pPr algn="just"/>
            <a:r>
              <a:rPr lang="es-419" sz="1300" b="1" dirty="0">
                <a:solidFill>
                  <a:srgbClr val="007779"/>
                </a:solidFill>
                <a:latin typeface="微软雅黑" pitchFamily="34" charset="-122"/>
                <a:ea typeface="微软雅黑" pitchFamily="34" charset="-122"/>
              </a:rPr>
              <a:t>Dinero disponible para gastos: </a:t>
            </a:r>
            <a:r>
              <a:rPr lang="es-419" sz="1300" dirty="0">
                <a:solidFill>
                  <a:schemeClr val="accent6"/>
                </a:solidFill>
                <a:latin typeface="微软雅黑" pitchFamily="34" charset="-122"/>
                <a:ea typeface="微软雅黑" pitchFamily="34" charset="-122"/>
              </a:rPr>
              <a:t>es el cupo total de la tarjeta de crédito menos la deuda total.</a:t>
            </a:r>
          </a:p>
          <a:p>
            <a:pPr algn="just"/>
            <a:endParaRPr lang="es-419" sz="1300" dirty="0">
              <a:solidFill>
                <a:schemeClr val="accent6"/>
              </a:solidFill>
              <a:latin typeface="微软雅黑" pitchFamily="34" charset="-122"/>
              <a:ea typeface="微软雅黑" pitchFamily="34" charset="-122"/>
            </a:endParaRPr>
          </a:p>
          <a:p>
            <a:pPr algn="just"/>
            <a:r>
              <a:rPr lang="es-419" sz="1300" b="1" dirty="0">
                <a:solidFill>
                  <a:srgbClr val="007779"/>
                </a:solidFill>
                <a:latin typeface="微软雅黑" pitchFamily="34" charset="-122"/>
                <a:ea typeface="微软雅黑" pitchFamily="34" charset="-122"/>
              </a:rPr>
              <a:t>Pago mínimo requerido: </a:t>
            </a:r>
            <a:r>
              <a:rPr lang="es-ES" sz="1300" dirty="0">
                <a:latin typeface="Microsoft YaHei" panose="020B0503020204020204" pitchFamily="34" charset="-122"/>
                <a:ea typeface="Microsoft YaHei" panose="020B0503020204020204" pitchFamily="34" charset="-122"/>
              </a:rPr>
              <a:t>Es un porcentaje que define la entidad bancaria del valor total del resumen de cuenta que se debe pagar. El resto del monto del resumen si no se paga en el transcurso del mes que corresponde, viene en el siguiente, sumado al total del resumen correspondiente del mes siguiente.</a:t>
            </a:r>
            <a:endParaRPr lang="es-419" sz="1300" dirty="0">
              <a:solidFill>
                <a:schemeClr val="accent6"/>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42375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19D1BEDB-70F7-4871-951F-71E55D88E842}"/>
              </a:ext>
            </a:extLst>
          </p:cNvPr>
          <p:cNvSpPr/>
          <p:nvPr/>
        </p:nvSpPr>
        <p:spPr>
          <a:xfrm rot="2703926">
            <a:off x="1956833" y="1017209"/>
            <a:ext cx="1757341" cy="1757341"/>
          </a:xfrm>
          <a:prstGeom prst="rect">
            <a:avLst/>
          </a:prstGeom>
          <a:solidFill>
            <a:srgbClr val="061A21"/>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5">
            <a:extLst>
              <a:ext uri="{FF2B5EF4-FFF2-40B4-BE49-F238E27FC236}">
                <a16:creationId xmlns:a16="http://schemas.microsoft.com/office/drawing/2014/main" id="{DA7B67C4-FA5A-4651-8A23-D500AD578CBB}"/>
              </a:ext>
            </a:extLst>
          </p:cNvPr>
          <p:cNvSpPr>
            <a:spLocks noEditPoints="1"/>
          </p:cNvSpPr>
          <p:nvPr/>
        </p:nvSpPr>
        <p:spPr bwMode="auto">
          <a:xfrm>
            <a:off x="338134" y="-2183"/>
            <a:ext cx="3013076" cy="3063875"/>
          </a:xfrm>
          <a:custGeom>
            <a:avLst/>
            <a:gdLst>
              <a:gd name="T0" fmla="*/ 1451 w 1598"/>
              <a:gd name="T1" fmla="*/ 339 h 1625"/>
              <a:gd name="T2" fmla="*/ 1598 w 1598"/>
              <a:gd name="T3" fmla="*/ 486 h 1625"/>
              <a:gd name="T4" fmla="*/ 1598 w 1598"/>
              <a:gd name="T5" fmla="*/ 485 h 1625"/>
              <a:gd name="T6" fmla="*/ 1451 w 1598"/>
              <a:gd name="T7" fmla="*/ 339 h 1625"/>
              <a:gd name="T8" fmla="*/ 1084 w 1598"/>
              <a:gd name="T9" fmla="*/ 0 h 1625"/>
              <a:gd name="T10" fmla="*/ 1060 w 1598"/>
              <a:gd name="T11" fmla="*/ 9 h 1625"/>
              <a:gd name="T12" fmla="*/ 0 w 1598"/>
              <a:gd name="T13" fmla="*/ 1069 h 1625"/>
              <a:gd name="T14" fmla="*/ 385 w 1598"/>
              <a:gd name="T15" fmla="*/ 1454 h 1625"/>
              <a:gd name="T16" fmla="*/ 385 w 1598"/>
              <a:gd name="T17" fmla="*/ 1454 h 1625"/>
              <a:gd name="T18" fmla="*/ 556 w 1598"/>
              <a:gd name="T19" fmla="*/ 1625 h 1625"/>
              <a:gd name="T20" fmla="*/ 633 w 1598"/>
              <a:gd name="T21" fmla="*/ 1548 h 1625"/>
              <a:gd name="T22" fmla="*/ 228 w 1598"/>
              <a:gd name="T23" fmla="*/ 1143 h 1625"/>
              <a:gd name="T24" fmla="*/ 197 w 1598"/>
              <a:gd name="T25" fmla="*/ 1067 h 1625"/>
              <a:gd name="T26" fmla="*/ 228 w 1598"/>
              <a:gd name="T27" fmla="*/ 990 h 1625"/>
              <a:gd name="T28" fmla="*/ 822 w 1598"/>
              <a:gd name="T29" fmla="*/ 396 h 1625"/>
              <a:gd name="T30" fmla="*/ 899 w 1598"/>
              <a:gd name="T31" fmla="*/ 365 h 1625"/>
              <a:gd name="T32" fmla="*/ 975 w 1598"/>
              <a:gd name="T33" fmla="*/ 396 h 1625"/>
              <a:gd name="T34" fmla="*/ 1069 w 1598"/>
              <a:gd name="T35" fmla="*/ 490 h 1625"/>
              <a:gd name="T36" fmla="*/ 1287 w 1598"/>
              <a:gd name="T37" fmla="*/ 272 h 1625"/>
              <a:gd name="T38" fmla="*/ 1336 w 1598"/>
              <a:gd name="T39" fmla="*/ 252 h 1625"/>
              <a:gd name="T40" fmla="*/ 1384 w 1598"/>
              <a:gd name="T41" fmla="*/ 272 h 1625"/>
              <a:gd name="T42" fmla="*/ 1140 w 1598"/>
              <a:gd name="T43" fmla="*/ 27 h 1625"/>
              <a:gd name="T44" fmla="*/ 1084 w 1598"/>
              <a:gd name="T45" fmla="*/ 0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8" h="1625">
                <a:moveTo>
                  <a:pt x="1451" y="339"/>
                </a:moveTo>
                <a:cubicBezTo>
                  <a:pt x="1598" y="486"/>
                  <a:pt x="1598" y="486"/>
                  <a:pt x="1598" y="486"/>
                </a:cubicBezTo>
                <a:cubicBezTo>
                  <a:pt x="1598" y="486"/>
                  <a:pt x="1598" y="486"/>
                  <a:pt x="1598" y="485"/>
                </a:cubicBezTo>
                <a:cubicBezTo>
                  <a:pt x="1451" y="339"/>
                  <a:pt x="1451" y="339"/>
                  <a:pt x="1451" y="339"/>
                </a:cubicBezTo>
                <a:moveTo>
                  <a:pt x="1084" y="0"/>
                </a:moveTo>
                <a:cubicBezTo>
                  <a:pt x="1074" y="0"/>
                  <a:pt x="1066" y="3"/>
                  <a:pt x="1060" y="9"/>
                </a:cubicBezTo>
                <a:cubicBezTo>
                  <a:pt x="0" y="1069"/>
                  <a:pt x="0" y="1069"/>
                  <a:pt x="0" y="1069"/>
                </a:cubicBezTo>
                <a:cubicBezTo>
                  <a:pt x="385" y="1454"/>
                  <a:pt x="385" y="1454"/>
                  <a:pt x="385" y="1454"/>
                </a:cubicBezTo>
                <a:cubicBezTo>
                  <a:pt x="385" y="1454"/>
                  <a:pt x="385" y="1454"/>
                  <a:pt x="385" y="1454"/>
                </a:cubicBezTo>
                <a:cubicBezTo>
                  <a:pt x="556" y="1625"/>
                  <a:pt x="556" y="1625"/>
                  <a:pt x="556" y="1625"/>
                </a:cubicBezTo>
                <a:cubicBezTo>
                  <a:pt x="633" y="1548"/>
                  <a:pt x="633" y="1548"/>
                  <a:pt x="633" y="1548"/>
                </a:cubicBezTo>
                <a:cubicBezTo>
                  <a:pt x="228" y="1143"/>
                  <a:pt x="228" y="1143"/>
                  <a:pt x="228" y="1143"/>
                </a:cubicBezTo>
                <a:cubicBezTo>
                  <a:pt x="208" y="1123"/>
                  <a:pt x="197" y="1096"/>
                  <a:pt x="197" y="1067"/>
                </a:cubicBezTo>
                <a:cubicBezTo>
                  <a:pt x="197" y="1038"/>
                  <a:pt x="208" y="1011"/>
                  <a:pt x="228" y="990"/>
                </a:cubicBezTo>
                <a:cubicBezTo>
                  <a:pt x="822" y="396"/>
                  <a:pt x="822" y="396"/>
                  <a:pt x="822" y="396"/>
                </a:cubicBezTo>
                <a:cubicBezTo>
                  <a:pt x="843" y="376"/>
                  <a:pt x="870" y="365"/>
                  <a:pt x="899" y="365"/>
                </a:cubicBezTo>
                <a:cubicBezTo>
                  <a:pt x="928" y="365"/>
                  <a:pt x="955" y="376"/>
                  <a:pt x="975" y="396"/>
                </a:cubicBezTo>
                <a:cubicBezTo>
                  <a:pt x="1069" y="490"/>
                  <a:pt x="1069" y="490"/>
                  <a:pt x="1069" y="490"/>
                </a:cubicBezTo>
                <a:cubicBezTo>
                  <a:pt x="1287" y="272"/>
                  <a:pt x="1287" y="272"/>
                  <a:pt x="1287" y="272"/>
                </a:cubicBezTo>
                <a:cubicBezTo>
                  <a:pt x="1300" y="259"/>
                  <a:pt x="1318" y="252"/>
                  <a:pt x="1336" y="252"/>
                </a:cubicBezTo>
                <a:cubicBezTo>
                  <a:pt x="1353" y="252"/>
                  <a:pt x="1371" y="258"/>
                  <a:pt x="1384" y="272"/>
                </a:cubicBezTo>
                <a:cubicBezTo>
                  <a:pt x="1140" y="27"/>
                  <a:pt x="1140" y="27"/>
                  <a:pt x="1140" y="27"/>
                </a:cubicBezTo>
                <a:cubicBezTo>
                  <a:pt x="1122" y="10"/>
                  <a:pt x="1101" y="0"/>
                  <a:pt x="1084" y="0"/>
                </a:cubicBezTo>
              </a:path>
            </a:pathLst>
          </a:custGeom>
          <a:solidFill>
            <a:srgbClr val="CCE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8">
            <a:extLst>
              <a:ext uri="{FF2B5EF4-FFF2-40B4-BE49-F238E27FC236}">
                <a16:creationId xmlns:a16="http://schemas.microsoft.com/office/drawing/2014/main" id="{5FF6988F-A3A6-46AC-8E8C-AC150A3E9215}"/>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1A89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14">
            <a:extLst>
              <a:ext uri="{FF2B5EF4-FFF2-40B4-BE49-F238E27FC236}">
                <a16:creationId xmlns:a16="http://schemas.microsoft.com/office/drawing/2014/main" id="{A44D71AB-8457-46C8-BF3E-7E21AA538343}"/>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5">
            <a:extLst>
              <a:ext uri="{FF2B5EF4-FFF2-40B4-BE49-F238E27FC236}">
                <a16:creationId xmlns:a16="http://schemas.microsoft.com/office/drawing/2014/main" id="{4AE2395F-ED25-47EC-AE7E-F4B6F7454738}"/>
              </a:ext>
            </a:extLst>
          </p:cNvPr>
          <p:cNvSpPr>
            <a:spLocks/>
          </p:cNvSpPr>
          <p:nvPr/>
        </p:nvSpPr>
        <p:spPr bwMode="auto">
          <a:xfrm>
            <a:off x="2725734" y="3310930"/>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16">
            <a:extLst>
              <a:ext uri="{FF2B5EF4-FFF2-40B4-BE49-F238E27FC236}">
                <a16:creationId xmlns:a16="http://schemas.microsoft.com/office/drawing/2014/main" id="{DDD38627-7FC3-4D5F-9A51-A6C410E1F735}"/>
              </a:ext>
            </a:extLst>
          </p:cNvPr>
          <p:cNvSpPr>
            <a:spLocks/>
          </p:cNvSpPr>
          <p:nvPr/>
        </p:nvSpPr>
        <p:spPr bwMode="auto">
          <a:xfrm>
            <a:off x="3025772" y="2991843"/>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7">
            <a:extLst>
              <a:ext uri="{FF2B5EF4-FFF2-40B4-BE49-F238E27FC236}">
                <a16:creationId xmlns:a16="http://schemas.microsoft.com/office/drawing/2014/main" id="{59DF2DF2-A358-4FA6-850C-CFAAF6B6A2C8}"/>
              </a:ext>
            </a:extLst>
          </p:cNvPr>
          <p:cNvSpPr>
            <a:spLocks/>
          </p:cNvSpPr>
          <p:nvPr/>
        </p:nvSpPr>
        <p:spPr bwMode="auto">
          <a:xfrm>
            <a:off x="709609" y="685205"/>
            <a:ext cx="2647950" cy="2647950"/>
          </a:xfrm>
          <a:custGeom>
            <a:avLst/>
            <a:gdLst>
              <a:gd name="T0" fmla="*/ 702 w 1404"/>
              <a:gd name="T1" fmla="*/ 1404 h 1404"/>
              <a:gd name="T2" fmla="*/ 625 w 1404"/>
              <a:gd name="T3" fmla="*/ 1372 h 1404"/>
              <a:gd name="T4" fmla="*/ 31 w 1404"/>
              <a:gd name="T5" fmla="*/ 778 h 1404"/>
              <a:gd name="T6" fmla="*/ 0 w 1404"/>
              <a:gd name="T7" fmla="*/ 702 h 1404"/>
              <a:gd name="T8" fmla="*/ 31 w 1404"/>
              <a:gd name="T9" fmla="*/ 625 h 1404"/>
              <a:gd name="T10" fmla="*/ 625 w 1404"/>
              <a:gd name="T11" fmla="*/ 31 h 1404"/>
              <a:gd name="T12" fmla="*/ 702 w 1404"/>
              <a:gd name="T13" fmla="*/ 0 h 1404"/>
              <a:gd name="T14" fmla="*/ 778 w 1404"/>
              <a:gd name="T15" fmla="*/ 31 h 1404"/>
              <a:gd name="T16" fmla="*/ 1372 w 1404"/>
              <a:gd name="T17" fmla="*/ 626 h 1404"/>
              <a:gd name="T18" fmla="*/ 1404 w 1404"/>
              <a:gd name="T19" fmla="*/ 702 h 1404"/>
              <a:gd name="T20" fmla="*/ 1372 w 1404"/>
              <a:gd name="T21" fmla="*/ 778 h 1404"/>
              <a:gd name="T22" fmla="*/ 778 w 1404"/>
              <a:gd name="T23" fmla="*/ 1372 h 1404"/>
              <a:gd name="T24" fmla="*/ 702 w 1404"/>
              <a:gd name="T25" fmla="*/ 1404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4" h="1404">
                <a:moveTo>
                  <a:pt x="702" y="1404"/>
                </a:moveTo>
                <a:cubicBezTo>
                  <a:pt x="673" y="1404"/>
                  <a:pt x="646" y="1393"/>
                  <a:pt x="625" y="1372"/>
                </a:cubicBezTo>
                <a:cubicBezTo>
                  <a:pt x="31" y="778"/>
                  <a:pt x="31" y="778"/>
                  <a:pt x="31" y="778"/>
                </a:cubicBezTo>
                <a:cubicBezTo>
                  <a:pt x="11" y="758"/>
                  <a:pt x="0" y="731"/>
                  <a:pt x="0" y="702"/>
                </a:cubicBezTo>
                <a:cubicBezTo>
                  <a:pt x="0" y="673"/>
                  <a:pt x="11" y="646"/>
                  <a:pt x="31" y="625"/>
                </a:cubicBezTo>
                <a:cubicBezTo>
                  <a:pt x="625" y="31"/>
                  <a:pt x="625" y="31"/>
                  <a:pt x="625" y="31"/>
                </a:cubicBezTo>
                <a:cubicBezTo>
                  <a:pt x="646" y="11"/>
                  <a:pt x="673" y="0"/>
                  <a:pt x="702" y="0"/>
                </a:cubicBezTo>
                <a:cubicBezTo>
                  <a:pt x="731" y="0"/>
                  <a:pt x="758" y="11"/>
                  <a:pt x="778" y="31"/>
                </a:cubicBezTo>
                <a:cubicBezTo>
                  <a:pt x="1372" y="626"/>
                  <a:pt x="1372" y="626"/>
                  <a:pt x="1372" y="626"/>
                </a:cubicBezTo>
                <a:cubicBezTo>
                  <a:pt x="1393" y="646"/>
                  <a:pt x="1404" y="673"/>
                  <a:pt x="1404" y="702"/>
                </a:cubicBezTo>
                <a:cubicBezTo>
                  <a:pt x="1404" y="731"/>
                  <a:pt x="1393" y="758"/>
                  <a:pt x="1372" y="778"/>
                </a:cubicBezTo>
                <a:cubicBezTo>
                  <a:pt x="778" y="1372"/>
                  <a:pt x="778" y="1372"/>
                  <a:pt x="778" y="1372"/>
                </a:cubicBezTo>
                <a:cubicBezTo>
                  <a:pt x="758" y="1393"/>
                  <a:pt x="731" y="1404"/>
                  <a:pt x="702" y="1404"/>
                </a:cubicBezTo>
              </a:path>
            </a:pathLst>
          </a:custGeom>
          <a:solidFill>
            <a:srgbClr val="007779"/>
          </a:solidFill>
          <a:ln w="762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grpSp>
        <p:nvGrpSpPr>
          <p:cNvPr id="5" name="Group 5"/>
          <p:cNvGrpSpPr/>
          <p:nvPr/>
        </p:nvGrpSpPr>
        <p:grpSpPr>
          <a:xfrm>
            <a:off x="1252358" y="1518718"/>
            <a:ext cx="1262629" cy="918966"/>
            <a:chOff x="5151396" y="558010"/>
            <a:chExt cx="1683505" cy="1225287"/>
          </a:xfrm>
        </p:grpSpPr>
        <p:sp>
          <p:nvSpPr>
            <p:cNvPr id="46" name="TextBox 2"/>
            <p:cNvSpPr txBox="1"/>
            <p:nvPr/>
          </p:nvSpPr>
          <p:spPr>
            <a:xfrm>
              <a:off x="5555940" y="558010"/>
              <a:ext cx="1278961" cy="492443"/>
            </a:xfrm>
            <a:prstGeom prst="rect">
              <a:avLst/>
            </a:prstGeom>
            <a:noFill/>
          </p:spPr>
          <p:txBody>
            <a:bodyPr wrap="square" lIns="0" tIns="0" rIns="0" bIns="0">
              <a:noAutofit/>
            </a:bodyPr>
            <a:lstStyle/>
            <a:p>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7" name="TextBox 3"/>
            <p:cNvSpPr txBox="1"/>
            <p:nvPr/>
          </p:nvSpPr>
          <p:spPr>
            <a:xfrm>
              <a:off x="5151396" y="1031243"/>
              <a:ext cx="1278961" cy="752054"/>
            </a:xfrm>
            <a:prstGeom prst="rect">
              <a:avLst/>
            </a:prstGeom>
            <a:noFill/>
          </p:spPr>
          <p:txBody>
            <a:bodyPr wrap="none" lIns="0" tIns="0" rIns="0" bIns="0">
              <a:normAutofit/>
            </a:bodyPr>
            <a:lstStyle/>
            <a:p>
              <a:r>
                <a:rPr lang="en-US" altLang="zh-CN" dirty="0">
                  <a:solidFill>
                    <a:schemeClr val="bg1"/>
                  </a:solidFill>
                  <a:latin typeface="微软雅黑" panose="020B0503020204020204" pitchFamily="34" charset="-122"/>
                  <a:ea typeface="微软雅黑" panose="020B0503020204020204" pitchFamily="34" charset="-122"/>
                </a:rPr>
                <a:t>CONTENIDOS</a:t>
              </a:r>
            </a:p>
          </p:txBody>
        </p:sp>
      </p:grpSp>
      <p:grpSp>
        <p:nvGrpSpPr>
          <p:cNvPr id="136" name="Grupo 135">
            <a:extLst>
              <a:ext uri="{FF2B5EF4-FFF2-40B4-BE49-F238E27FC236}">
                <a16:creationId xmlns:a16="http://schemas.microsoft.com/office/drawing/2014/main" id="{E1ACC656-7A1F-FC53-519D-5117594B30DC}"/>
              </a:ext>
            </a:extLst>
          </p:cNvPr>
          <p:cNvGrpSpPr/>
          <p:nvPr/>
        </p:nvGrpSpPr>
        <p:grpSpPr>
          <a:xfrm>
            <a:off x="4919660" y="199334"/>
            <a:ext cx="3265061" cy="4476700"/>
            <a:chOff x="4245506" y="259804"/>
            <a:chExt cx="3265061" cy="4476700"/>
          </a:xfrm>
        </p:grpSpPr>
        <p:grpSp>
          <p:nvGrpSpPr>
            <p:cNvPr id="137" name="Group 26">
              <a:extLst>
                <a:ext uri="{FF2B5EF4-FFF2-40B4-BE49-F238E27FC236}">
                  <a16:creationId xmlns:a16="http://schemas.microsoft.com/office/drawing/2014/main" id="{5E4A7341-4007-CE48-AB74-8766DAB813BA}"/>
                </a:ext>
              </a:extLst>
            </p:cNvPr>
            <p:cNvGrpSpPr>
              <a:grpSpLocks/>
            </p:cNvGrpSpPr>
            <p:nvPr/>
          </p:nvGrpSpPr>
          <p:grpSpPr bwMode="auto">
            <a:xfrm>
              <a:off x="4378851" y="406996"/>
              <a:ext cx="171359" cy="167883"/>
              <a:chOff x="0" y="0"/>
              <a:chExt cx="581" cy="573"/>
            </a:xfrm>
            <a:solidFill>
              <a:schemeClr val="bg1"/>
            </a:solidFill>
          </p:grpSpPr>
          <p:sp>
            <p:nvSpPr>
              <p:cNvPr id="170" name="Freeform: Shape 27">
                <a:extLst>
                  <a:ext uri="{FF2B5EF4-FFF2-40B4-BE49-F238E27FC236}">
                    <a16:creationId xmlns:a16="http://schemas.microsoft.com/office/drawing/2014/main" id="{56E85D0A-71D7-613D-155E-1AE3E5EA1091}"/>
                  </a:ext>
                </a:extLst>
              </p:cNvPr>
              <p:cNvSpPr>
                <a:spLocks/>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 xmlns:lc="http://schemas.openxmlformats.org/drawingml/2006/lockedCanvas" xmlns:p14="http://schemas.microsoft.com/office/powerpoint/2010/main" xmlns:dgm="http://schemas.openxmlformats.org/drawingml/2006/diagram"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p>
            </p:txBody>
          </p:sp>
          <p:sp>
            <p:nvSpPr>
              <p:cNvPr id="171" name="Freeform: Shape 28">
                <a:extLst>
                  <a:ext uri="{FF2B5EF4-FFF2-40B4-BE49-F238E27FC236}">
                    <a16:creationId xmlns:a16="http://schemas.microsoft.com/office/drawing/2014/main" id="{629EB440-0BA7-5A89-33F7-80C6E655A346}"/>
                  </a:ext>
                </a:extLst>
              </p:cNvPr>
              <p:cNvSpPr>
                <a:spLocks/>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a:extLst>
                <a:ext uri="{91240B29-F687-4f45-9708-019B960494DF}">
                  <a14:hiddenLine xmlns="" xmlns:lc="http://schemas.openxmlformats.org/drawingml/2006/lockedCanvas" xmlns:p14="http://schemas.microsoft.com/office/powerpoint/2010/main" xmlns:dgm="http://schemas.openxmlformats.org/drawingml/2006/diagram"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p>
            </p:txBody>
          </p:sp>
          <p:sp>
            <p:nvSpPr>
              <p:cNvPr id="172" name="Freeform: Shape 29">
                <a:extLst>
                  <a:ext uri="{FF2B5EF4-FFF2-40B4-BE49-F238E27FC236}">
                    <a16:creationId xmlns:a16="http://schemas.microsoft.com/office/drawing/2014/main" id="{5C4D78A9-3411-0573-C512-F5B8644E6E4B}"/>
                  </a:ext>
                </a:extLst>
              </p:cNvPr>
              <p:cNvSpPr>
                <a:spLocks/>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a:extLst>
                <a:ext uri="{91240B29-F687-4f45-9708-019B960494DF}">
                  <a14:hiddenLine xmlns="" xmlns:lc="http://schemas.openxmlformats.org/drawingml/2006/lockedCanvas" xmlns:p14="http://schemas.microsoft.com/office/powerpoint/2010/main" xmlns:dgm="http://schemas.openxmlformats.org/drawingml/2006/diagram"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p>
            </p:txBody>
          </p:sp>
          <p:sp>
            <p:nvSpPr>
              <p:cNvPr id="173" name="Freeform: Shape 30">
                <a:extLst>
                  <a:ext uri="{FF2B5EF4-FFF2-40B4-BE49-F238E27FC236}">
                    <a16:creationId xmlns:a16="http://schemas.microsoft.com/office/drawing/2014/main" id="{B604AD71-9D4C-6109-D004-5B569BE053E7}"/>
                  </a:ext>
                </a:extLst>
              </p:cNvPr>
              <p:cNvSpPr>
                <a:spLocks/>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a:extLst>
                <a:ext uri="{91240B29-F687-4f45-9708-019B960494DF}">
                  <a14:hiddenLine xmlns="" xmlns:lc="http://schemas.openxmlformats.org/drawingml/2006/lockedCanvas" xmlns:p14="http://schemas.microsoft.com/office/powerpoint/2010/main" xmlns:dgm="http://schemas.openxmlformats.org/drawingml/2006/diagram"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p>
            </p:txBody>
          </p:sp>
          <p:sp>
            <p:nvSpPr>
              <p:cNvPr id="174" name="Freeform: Shape 31">
                <a:extLst>
                  <a:ext uri="{FF2B5EF4-FFF2-40B4-BE49-F238E27FC236}">
                    <a16:creationId xmlns:a16="http://schemas.microsoft.com/office/drawing/2014/main" id="{C52A3EC6-3DCE-74B1-3F65-7EAF221F5A3F}"/>
                  </a:ext>
                </a:extLst>
              </p:cNvPr>
              <p:cNvSpPr>
                <a:spLocks/>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a:extLst>
                <a:ext uri="{91240B29-F687-4f45-9708-019B960494DF}">
                  <a14:hiddenLine xmlns="" xmlns:lc="http://schemas.openxmlformats.org/drawingml/2006/lockedCanvas" xmlns:p14="http://schemas.microsoft.com/office/powerpoint/2010/main" xmlns:dgm="http://schemas.openxmlformats.org/drawingml/2006/diagram"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p>
            </p:txBody>
          </p:sp>
          <p:sp>
            <p:nvSpPr>
              <p:cNvPr id="175" name="Freeform: Shape 32">
                <a:extLst>
                  <a:ext uri="{FF2B5EF4-FFF2-40B4-BE49-F238E27FC236}">
                    <a16:creationId xmlns:a16="http://schemas.microsoft.com/office/drawing/2014/main" id="{F1DD615E-76C0-F931-3022-942BCE3348BA}"/>
                  </a:ext>
                </a:extLst>
              </p:cNvPr>
              <p:cNvSpPr>
                <a:spLocks/>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a:extLst>
                <a:ext uri="{91240B29-F687-4f45-9708-019B960494DF}">
                  <a14:hiddenLine xmlns="" xmlns:lc="http://schemas.openxmlformats.org/drawingml/2006/lockedCanvas" xmlns:p14="http://schemas.microsoft.com/office/powerpoint/2010/main" xmlns:dgm="http://schemas.openxmlformats.org/drawingml/2006/diagram"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p>
            </p:txBody>
          </p:sp>
          <p:sp>
            <p:nvSpPr>
              <p:cNvPr id="176" name="Freeform: Shape 33">
                <a:extLst>
                  <a:ext uri="{FF2B5EF4-FFF2-40B4-BE49-F238E27FC236}">
                    <a16:creationId xmlns:a16="http://schemas.microsoft.com/office/drawing/2014/main" id="{084E5695-77E4-C741-4AFB-86C78D2BC424}"/>
                  </a:ext>
                </a:extLst>
              </p:cNvPr>
              <p:cNvSpPr>
                <a:spLocks/>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a:extLst>
                <a:ext uri="{91240B29-F687-4f45-9708-019B960494DF}">
                  <a14:hiddenLine xmlns="" xmlns:lc="http://schemas.openxmlformats.org/drawingml/2006/lockedCanvas" xmlns:p14="http://schemas.microsoft.com/office/powerpoint/2010/main" xmlns:dgm="http://schemas.openxmlformats.org/drawingml/2006/diagram"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p>
            </p:txBody>
          </p:sp>
          <p:sp>
            <p:nvSpPr>
              <p:cNvPr id="177" name="Freeform: Shape 34">
                <a:extLst>
                  <a:ext uri="{FF2B5EF4-FFF2-40B4-BE49-F238E27FC236}">
                    <a16:creationId xmlns:a16="http://schemas.microsoft.com/office/drawing/2014/main" id="{EF3943EF-1483-8645-20CB-F6139667B3C0}"/>
                  </a:ext>
                </a:extLst>
              </p:cNvPr>
              <p:cNvSpPr>
                <a:spLocks/>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a:extLst>
                <a:ext uri="{91240B29-F687-4f45-9708-019B960494DF}">
                  <a14:hiddenLine xmlns="" xmlns:lc="http://schemas.openxmlformats.org/drawingml/2006/lockedCanvas" xmlns:p14="http://schemas.microsoft.com/office/powerpoint/2010/main" xmlns:dgm="http://schemas.openxmlformats.org/drawingml/2006/diagram"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a:p>
            </p:txBody>
          </p:sp>
        </p:grpSp>
        <p:grpSp>
          <p:nvGrpSpPr>
            <p:cNvPr id="138" name="Group 38">
              <a:extLst>
                <a:ext uri="{FF2B5EF4-FFF2-40B4-BE49-F238E27FC236}">
                  <a16:creationId xmlns:a16="http://schemas.microsoft.com/office/drawing/2014/main" id="{C3F4B2F0-BD8D-7E43-EC64-5743123F9938}"/>
                </a:ext>
              </a:extLst>
            </p:cNvPr>
            <p:cNvGrpSpPr/>
            <p:nvPr/>
          </p:nvGrpSpPr>
          <p:grpSpPr>
            <a:xfrm>
              <a:off x="4793812" y="314365"/>
              <a:ext cx="2629859" cy="424448"/>
              <a:chOff x="5505845" y="1952090"/>
              <a:chExt cx="3506479" cy="565931"/>
            </a:xfrm>
          </p:grpSpPr>
          <p:sp>
            <p:nvSpPr>
              <p:cNvPr id="168" name="TextBox 35">
                <a:extLst>
                  <a:ext uri="{FF2B5EF4-FFF2-40B4-BE49-F238E27FC236}">
                    <a16:creationId xmlns:a16="http://schemas.microsoft.com/office/drawing/2014/main" id="{EB9B3D48-1394-A1CF-E56E-44B34ECD9668}"/>
                  </a:ext>
                </a:extLst>
              </p:cNvPr>
              <p:cNvSpPr txBox="1"/>
              <p:nvPr/>
            </p:nvSpPr>
            <p:spPr>
              <a:xfrm>
                <a:off x="5505845" y="1952090"/>
                <a:ext cx="3506479" cy="203389"/>
              </a:xfrm>
              <a:prstGeom prst="rect">
                <a:avLst/>
              </a:prstGeom>
              <a:noFill/>
            </p:spPr>
            <p:txBody>
              <a:bodyPr wrap="none" lIns="0" tIns="0" rIns="0" bIns="0" anchor="ctr" anchorCtr="0">
                <a:normAutofit fontScale="77500" lnSpcReduction="20000"/>
              </a:bodyPr>
              <a:lstStyle/>
              <a:p>
                <a:r>
                  <a:rPr lang="en-US" altLang="zh-CN" sz="1600" b="1" dirty="0" err="1">
                    <a:solidFill>
                      <a:schemeClr val="accent1"/>
                    </a:solidFill>
                  </a:rPr>
                  <a:t>Concepto</a:t>
                </a:r>
                <a:r>
                  <a:rPr lang="en-US" altLang="zh-CN" sz="1600" b="1" dirty="0">
                    <a:solidFill>
                      <a:schemeClr val="accent1"/>
                    </a:solidFill>
                  </a:rPr>
                  <a:t> </a:t>
                </a:r>
                <a:r>
                  <a:rPr lang="en-US" altLang="zh-CN" sz="1600" b="1" dirty="0" err="1">
                    <a:solidFill>
                      <a:schemeClr val="accent1"/>
                    </a:solidFill>
                  </a:rPr>
                  <a:t>comprobante</a:t>
                </a:r>
                <a:r>
                  <a:rPr lang="en-US" altLang="zh-CN" sz="1600" b="1" dirty="0">
                    <a:solidFill>
                      <a:schemeClr val="accent1"/>
                    </a:solidFill>
                  </a:rPr>
                  <a:t> </a:t>
                </a:r>
                <a:r>
                  <a:rPr lang="en-US" altLang="zh-CN" sz="1600" b="1" dirty="0" err="1">
                    <a:solidFill>
                      <a:schemeClr val="accent1"/>
                    </a:solidFill>
                  </a:rPr>
                  <a:t>comercial</a:t>
                </a:r>
                <a:endParaRPr lang="zh-CN" altLang="en-US" sz="1600" b="1" dirty="0">
                  <a:solidFill>
                    <a:schemeClr val="accent1"/>
                  </a:solidFill>
                </a:endParaRPr>
              </a:p>
            </p:txBody>
          </p:sp>
          <p:sp>
            <p:nvSpPr>
              <p:cNvPr id="169" name="TextBox 36">
                <a:extLst>
                  <a:ext uri="{FF2B5EF4-FFF2-40B4-BE49-F238E27FC236}">
                    <a16:creationId xmlns:a16="http://schemas.microsoft.com/office/drawing/2014/main" id="{17E62D2A-DBA2-4ADD-39BF-A8FF9E63F57D}"/>
                  </a:ext>
                </a:extLst>
              </p:cNvPr>
              <p:cNvSpPr txBox="1"/>
              <p:nvPr/>
            </p:nvSpPr>
            <p:spPr>
              <a:xfrm>
                <a:off x="5505845" y="2216608"/>
                <a:ext cx="3506479" cy="301413"/>
              </a:xfrm>
              <a:prstGeom prst="rect">
                <a:avLst/>
              </a:prstGeom>
              <a:noFill/>
            </p:spPr>
            <p:txBody>
              <a:bodyPr wrap="square" lIns="0" tIns="0" rIns="0" bIns="0" anchor="t" anchorCtr="0">
                <a:normAutofit/>
              </a:bodyPr>
              <a:lstStyle/>
              <a:p>
                <a:pPr>
                  <a:lnSpc>
                    <a:spcPct val="120000"/>
                  </a:lnSpc>
                </a:pPr>
                <a:r>
                  <a:rPr lang="en-US" altLang="zh-CN" sz="1050" dirty="0">
                    <a:solidFill>
                      <a:sysClr val="windowText" lastClr="000000"/>
                    </a:solidFill>
                  </a:rPr>
                  <a:t>A cargo del </a:t>
                </a:r>
                <a:r>
                  <a:rPr lang="en-US" altLang="zh-CN" sz="1050" dirty="0" err="1">
                    <a:solidFill>
                      <a:sysClr val="windowText" lastClr="000000"/>
                    </a:solidFill>
                  </a:rPr>
                  <a:t>alumno</a:t>
                </a:r>
                <a:r>
                  <a:rPr lang="en-US" altLang="zh-CN" sz="1050" dirty="0">
                    <a:solidFill>
                      <a:sysClr val="windowText" lastClr="000000"/>
                    </a:solidFill>
                  </a:rPr>
                  <a:t> Juan </a:t>
                </a:r>
                <a:r>
                  <a:rPr lang="en-US" altLang="zh-CN" sz="1050" dirty="0" err="1">
                    <a:solidFill>
                      <a:sysClr val="windowText" lastClr="000000"/>
                    </a:solidFill>
                  </a:rPr>
                  <a:t>Favilla</a:t>
                </a:r>
                <a:endParaRPr lang="zh-CN" altLang="en-US" sz="1050" dirty="0">
                  <a:solidFill>
                    <a:sysClr val="windowText" lastClr="000000"/>
                  </a:solidFill>
                </a:endParaRPr>
              </a:p>
            </p:txBody>
          </p:sp>
        </p:grpSp>
        <p:grpSp>
          <p:nvGrpSpPr>
            <p:cNvPr id="139" name="Group 39">
              <a:extLst>
                <a:ext uri="{FF2B5EF4-FFF2-40B4-BE49-F238E27FC236}">
                  <a16:creationId xmlns:a16="http://schemas.microsoft.com/office/drawing/2014/main" id="{4667978D-6757-9D25-13CF-BEF697929E62}"/>
                </a:ext>
              </a:extLst>
            </p:cNvPr>
            <p:cNvGrpSpPr/>
            <p:nvPr/>
          </p:nvGrpSpPr>
          <p:grpSpPr>
            <a:xfrm>
              <a:off x="4812789" y="829074"/>
              <a:ext cx="2629859" cy="424448"/>
              <a:chOff x="5505845" y="1952090"/>
              <a:chExt cx="3506479" cy="565931"/>
            </a:xfrm>
          </p:grpSpPr>
          <p:sp>
            <p:nvSpPr>
              <p:cNvPr id="166" name="TextBox 40">
                <a:extLst>
                  <a:ext uri="{FF2B5EF4-FFF2-40B4-BE49-F238E27FC236}">
                    <a16:creationId xmlns:a16="http://schemas.microsoft.com/office/drawing/2014/main" id="{EDB30F1D-0ED0-0D34-8649-EC79E0FE5E12}"/>
                  </a:ext>
                </a:extLst>
              </p:cNvPr>
              <p:cNvSpPr txBox="1"/>
              <p:nvPr/>
            </p:nvSpPr>
            <p:spPr>
              <a:xfrm>
                <a:off x="5505845" y="1952090"/>
                <a:ext cx="3506479" cy="203389"/>
              </a:xfrm>
              <a:prstGeom prst="rect">
                <a:avLst/>
              </a:prstGeom>
              <a:noFill/>
            </p:spPr>
            <p:txBody>
              <a:bodyPr wrap="none" lIns="0" tIns="0" rIns="0" bIns="0" anchor="ctr" anchorCtr="0">
                <a:normAutofit fontScale="77500" lnSpcReduction="20000"/>
              </a:bodyPr>
              <a:lstStyle/>
              <a:p>
                <a:r>
                  <a:rPr lang="en-US" altLang="zh-CN" sz="1600" b="1" dirty="0" err="1">
                    <a:solidFill>
                      <a:schemeClr val="accent2"/>
                    </a:solidFill>
                  </a:rPr>
                  <a:t>Concepto</a:t>
                </a:r>
                <a:r>
                  <a:rPr lang="en-US" altLang="zh-CN" sz="1600" b="1" dirty="0">
                    <a:solidFill>
                      <a:schemeClr val="accent2"/>
                    </a:solidFill>
                  </a:rPr>
                  <a:t> </a:t>
                </a:r>
                <a:r>
                  <a:rPr lang="en-US" altLang="zh-CN" sz="1600" b="1" dirty="0" err="1">
                    <a:solidFill>
                      <a:schemeClr val="accent2"/>
                    </a:solidFill>
                  </a:rPr>
                  <a:t>resumen</a:t>
                </a:r>
                <a:r>
                  <a:rPr lang="en-US" altLang="zh-CN" sz="1600" b="1" dirty="0">
                    <a:solidFill>
                      <a:schemeClr val="accent2"/>
                    </a:solidFill>
                  </a:rPr>
                  <a:t> de </a:t>
                </a:r>
                <a:r>
                  <a:rPr lang="en-US" altLang="zh-CN" sz="1600" b="1" dirty="0" err="1">
                    <a:solidFill>
                      <a:schemeClr val="accent2"/>
                    </a:solidFill>
                  </a:rPr>
                  <a:t>cuenta</a:t>
                </a:r>
                <a:endParaRPr lang="zh-CN" altLang="en-US" sz="1600" b="1" dirty="0">
                  <a:solidFill>
                    <a:schemeClr val="accent2"/>
                  </a:solidFill>
                </a:endParaRPr>
              </a:p>
            </p:txBody>
          </p:sp>
          <p:sp>
            <p:nvSpPr>
              <p:cNvPr id="167" name="TextBox 41">
                <a:extLst>
                  <a:ext uri="{FF2B5EF4-FFF2-40B4-BE49-F238E27FC236}">
                    <a16:creationId xmlns:a16="http://schemas.microsoft.com/office/drawing/2014/main" id="{087ED355-6898-10F2-BAA1-C1229583C818}"/>
                  </a:ext>
                </a:extLst>
              </p:cNvPr>
              <p:cNvSpPr txBox="1"/>
              <p:nvPr/>
            </p:nvSpPr>
            <p:spPr>
              <a:xfrm>
                <a:off x="5505845" y="2216608"/>
                <a:ext cx="3506479" cy="301413"/>
              </a:xfrm>
              <a:prstGeom prst="rect">
                <a:avLst/>
              </a:prstGeom>
              <a:noFill/>
            </p:spPr>
            <p:txBody>
              <a:bodyPr wrap="square" lIns="0" tIns="0" rIns="0" bIns="0" anchor="t" anchorCtr="0">
                <a:normAutofit/>
              </a:bodyPr>
              <a:lstStyle/>
              <a:p>
                <a:pPr>
                  <a:lnSpc>
                    <a:spcPct val="120000"/>
                  </a:lnSpc>
                </a:pPr>
                <a:r>
                  <a:rPr lang="en-US" altLang="zh-CN" sz="1050" dirty="0">
                    <a:solidFill>
                      <a:sysClr val="windowText" lastClr="000000"/>
                    </a:solidFill>
                  </a:rPr>
                  <a:t>A cargo del </a:t>
                </a:r>
                <a:r>
                  <a:rPr lang="en-US" altLang="zh-CN" sz="1050" dirty="0" err="1">
                    <a:solidFill>
                      <a:sysClr val="windowText" lastClr="000000"/>
                    </a:solidFill>
                  </a:rPr>
                  <a:t>alumno</a:t>
                </a:r>
                <a:r>
                  <a:rPr lang="en-US" altLang="zh-CN" sz="1050" dirty="0">
                    <a:solidFill>
                      <a:sysClr val="windowText" lastClr="000000"/>
                    </a:solidFill>
                  </a:rPr>
                  <a:t> Juan </a:t>
                </a:r>
                <a:r>
                  <a:rPr lang="en-US" altLang="zh-CN" sz="1050" dirty="0" err="1">
                    <a:solidFill>
                      <a:sysClr val="windowText" lastClr="000000"/>
                    </a:solidFill>
                  </a:rPr>
                  <a:t>Favilla</a:t>
                </a:r>
                <a:endParaRPr lang="zh-CN" altLang="en-US" sz="1050" dirty="0">
                  <a:solidFill>
                    <a:sysClr val="windowText" lastClr="000000"/>
                  </a:solidFill>
                </a:endParaRPr>
              </a:p>
            </p:txBody>
          </p:sp>
        </p:grpSp>
        <p:grpSp>
          <p:nvGrpSpPr>
            <p:cNvPr id="140" name="Group 42">
              <a:extLst>
                <a:ext uri="{FF2B5EF4-FFF2-40B4-BE49-F238E27FC236}">
                  <a16:creationId xmlns:a16="http://schemas.microsoft.com/office/drawing/2014/main" id="{1E8EAB35-6DF7-3377-D2A2-859199C6FAD3}"/>
                </a:ext>
              </a:extLst>
            </p:cNvPr>
            <p:cNvGrpSpPr/>
            <p:nvPr/>
          </p:nvGrpSpPr>
          <p:grpSpPr>
            <a:xfrm>
              <a:off x="4820002" y="1404526"/>
              <a:ext cx="2629859" cy="424448"/>
              <a:chOff x="5505845" y="1952090"/>
              <a:chExt cx="3506479" cy="565931"/>
            </a:xfrm>
          </p:grpSpPr>
          <p:sp>
            <p:nvSpPr>
              <p:cNvPr id="164" name="TextBox 43">
                <a:extLst>
                  <a:ext uri="{FF2B5EF4-FFF2-40B4-BE49-F238E27FC236}">
                    <a16:creationId xmlns:a16="http://schemas.microsoft.com/office/drawing/2014/main" id="{FA8B0C80-DF79-9618-157C-9B06431BED66}"/>
                  </a:ext>
                </a:extLst>
              </p:cNvPr>
              <p:cNvSpPr txBox="1"/>
              <p:nvPr/>
            </p:nvSpPr>
            <p:spPr>
              <a:xfrm>
                <a:off x="5505845" y="1952090"/>
                <a:ext cx="3506479" cy="203389"/>
              </a:xfrm>
              <a:prstGeom prst="rect">
                <a:avLst/>
              </a:prstGeom>
              <a:noFill/>
            </p:spPr>
            <p:txBody>
              <a:bodyPr wrap="none" lIns="0" tIns="0" rIns="0" bIns="0" anchor="ctr" anchorCtr="0">
                <a:normAutofit fontScale="77500" lnSpcReduction="20000"/>
              </a:bodyPr>
              <a:lstStyle/>
              <a:p>
                <a:r>
                  <a:rPr lang="en-US" altLang="zh-CN" sz="1600" b="1" dirty="0" err="1">
                    <a:solidFill>
                      <a:schemeClr val="accent3">
                        <a:lumMod val="100000"/>
                      </a:schemeClr>
                    </a:solidFill>
                  </a:rPr>
                  <a:t>Importancia</a:t>
                </a:r>
                <a:endParaRPr lang="zh-CN" altLang="en-US" sz="1600" b="1" dirty="0">
                  <a:solidFill>
                    <a:schemeClr val="accent3">
                      <a:lumMod val="100000"/>
                    </a:schemeClr>
                  </a:solidFill>
                </a:endParaRPr>
              </a:p>
            </p:txBody>
          </p:sp>
          <p:sp>
            <p:nvSpPr>
              <p:cNvPr id="165" name="TextBox 44">
                <a:extLst>
                  <a:ext uri="{FF2B5EF4-FFF2-40B4-BE49-F238E27FC236}">
                    <a16:creationId xmlns:a16="http://schemas.microsoft.com/office/drawing/2014/main" id="{37AC64B2-348B-197C-482D-177478134893}"/>
                  </a:ext>
                </a:extLst>
              </p:cNvPr>
              <p:cNvSpPr txBox="1"/>
              <p:nvPr/>
            </p:nvSpPr>
            <p:spPr>
              <a:xfrm>
                <a:off x="5505845" y="2216608"/>
                <a:ext cx="3506479" cy="301413"/>
              </a:xfrm>
              <a:prstGeom prst="rect">
                <a:avLst/>
              </a:prstGeom>
              <a:noFill/>
            </p:spPr>
            <p:txBody>
              <a:bodyPr wrap="square" lIns="0" tIns="0" rIns="0" bIns="0" anchor="t" anchorCtr="0">
                <a:normAutofit/>
              </a:bodyPr>
              <a:lstStyle/>
              <a:p>
                <a:pPr>
                  <a:lnSpc>
                    <a:spcPct val="120000"/>
                  </a:lnSpc>
                </a:pPr>
                <a:r>
                  <a:rPr lang="en-US" altLang="zh-CN" sz="1050" dirty="0">
                    <a:solidFill>
                      <a:sysClr val="windowText" lastClr="000000"/>
                    </a:solidFill>
                  </a:rPr>
                  <a:t>A cargo del </a:t>
                </a:r>
                <a:r>
                  <a:rPr lang="en-US" altLang="zh-CN" sz="1050" dirty="0" err="1">
                    <a:solidFill>
                      <a:sysClr val="windowText" lastClr="000000"/>
                    </a:solidFill>
                  </a:rPr>
                  <a:t>alumno</a:t>
                </a:r>
                <a:r>
                  <a:rPr lang="en-US" altLang="zh-CN" sz="1050" dirty="0">
                    <a:solidFill>
                      <a:sysClr val="windowText" lastClr="000000"/>
                    </a:solidFill>
                  </a:rPr>
                  <a:t> Hector </a:t>
                </a:r>
                <a:r>
                  <a:rPr lang="en-US" altLang="zh-CN" sz="1050" dirty="0" err="1">
                    <a:solidFill>
                      <a:sysClr val="windowText" lastClr="000000"/>
                    </a:solidFill>
                  </a:rPr>
                  <a:t>Zambrino</a:t>
                </a:r>
                <a:endParaRPr lang="zh-CN" altLang="en-US" sz="1050" dirty="0">
                  <a:solidFill>
                    <a:sysClr val="windowText" lastClr="000000"/>
                  </a:solidFill>
                </a:endParaRPr>
              </a:p>
            </p:txBody>
          </p:sp>
        </p:grpSp>
        <p:grpSp>
          <p:nvGrpSpPr>
            <p:cNvPr id="141" name="Group 45">
              <a:extLst>
                <a:ext uri="{FF2B5EF4-FFF2-40B4-BE49-F238E27FC236}">
                  <a16:creationId xmlns:a16="http://schemas.microsoft.com/office/drawing/2014/main" id="{04764A7E-1E10-4A37-2B9B-E59DDDFAB3B8}"/>
                </a:ext>
              </a:extLst>
            </p:cNvPr>
            <p:cNvGrpSpPr/>
            <p:nvPr/>
          </p:nvGrpSpPr>
          <p:grpSpPr>
            <a:xfrm>
              <a:off x="4835361" y="1970127"/>
              <a:ext cx="2629859" cy="424448"/>
              <a:chOff x="5505845" y="1952090"/>
              <a:chExt cx="3506479" cy="565931"/>
            </a:xfrm>
          </p:grpSpPr>
          <p:sp>
            <p:nvSpPr>
              <p:cNvPr id="162" name="TextBox 46">
                <a:extLst>
                  <a:ext uri="{FF2B5EF4-FFF2-40B4-BE49-F238E27FC236}">
                    <a16:creationId xmlns:a16="http://schemas.microsoft.com/office/drawing/2014/main" id="{0AC733F0-A3D0-8DEC-47DA-94892694B3A0}"/>
                  </a:ext>
                </a:extLst>
              </p:cNvPr>
              <p:cNvSpPr txBox="1"/>
              <p:nvPr/>
            </p:nvSpPr>
            <p:spPr>
              <a:xfrm>
                <a:off x="5505845" y="1952090"/>
                <a:ext cx="3506479" cy="203389"/>
              </a:xfrm>
              <a:prstGeom prst="rect">
                <a:avLst/>
              </a:prstGeom>
              <a:noFill/>
            </p:spPr>
            <p:txBody>
              <a:bodyPr wrap="none" lIns="0" tIns="0" rIns="0" bIns="0" anchor="ctr" anchorCtr="0">
                <a:normAutofit fontScale="77500" lnSpcReduction="20000"/>
              </a:bodyPr>
              <a:lstStyle/>
              <a:p>
                <a:r>
                  <a:rPr lang="en-US" altLang="zh-CN" sz="1600" b="1" dirty="0" err="1">
                    <a:solidFill>
                      <a:schemeClr val="accent4">
                        <a:lumMod val="100000"/>
                      </a:schemeClr>
                    </a:solidFill>
                  </a:rPr>
                  <a:t>Formatos</a:t>
                </a:r>
                <a:r>
                  <a:rPr lang="en-US" altLang="zh-CN" sz="1600" b="1" dirty="0">
                    <a:solidFill>
                      <a:schemeClr val="accent4">
                        <a:lumMod val="100000"/>
                      </a:schemeClr>
                    </a:solidFill>
                  </a:rPr>
                  <a:t> y </a:t>
                </a:r>
                <a:r>
                  <a:rPr lang="en-US" altLang="zh-CN" sz="1600" b="1" dirty="0" err="1">
                    <a:solidFill>
                      <a:schemeClr val="accent4">
                        <a:lumMod val="100000"/>
                      </a:schemeClr>
                    </a:solidFill>
                  </a:rPr>
                  <a:t>requisitos</a:t>
                </a:r>
                <a:endParaRPr lang="zh-CN" altLang="en-US" sz="1600" b="1" dirty="0">
                  <a:solidFill>
                    <a:schemeClr val="accent4">
                      <a:lumMod val="100000"/>
                    </a:schemeClr>
                  </a:solidFill>
                </a:endParaRPr>
              </a:p>
            </p:txBody>
          </p:sp>
          <p:sp>
            <p:nvSpPr>
              <p:cNvPr id="163" name="TextBox 47">
                <a:extLst>
                  <a:ext uri="{FF2B5EF4-FFF2-40B4-BE49-F238E27FC236}">
                    <a16:creationId xmlns:a16="http://schemas.microsoft.com/office/drawing/2014/main" id="{1B91CD9A-B031-5F5D-D6BF-F2D29B2B513A}"/>
                  </a:ext>
                </a:extLst>
              </p:cNvPr>
              <p:cNvSpPr txBox="1"/>
              <p:nvPr/>
            </p:nvSpPr>
            <p:spPr>
              <a:xfrm>
                <a:off x="5505845" y="2216608"/>
                <a:ext cx="3506479" cy="301413"/>
              </a:xfrm>
              <a:prstGeom prst="rect">
                <a:avLst/>
              </a:prstGeom>
              <a:noFill/>
            </p:spPr>
            <p:txBody>
              <a:bodyPr wrap="square" lIns="0" tIns="0" rIns="0" bIns="0" anchor="t" anchorCtr="0">
                <a:normAutofit/>
              </a:bodyPr>
              <a:lstStyle/>
              <a:p>
                <a:pPr>
                  <a:lnSpc>
                    <a:spcPct val="120000"/>
                  </a:lnSpc>
                </a:pPr>
                <a:r>
                  <a:rPr lang="en-US" altLang="zh-CN" sz="1050" dirty="0">
                    <a:solidFill>
                      <a:sysClr val="windowText" lastClr="000000"/>
                    </a:solidFill>
                  </a:rPr>
                  <a:t>A cargo del </a:t>
                </a:r>
                <a:r>
                  <a:rPr lang="en-US" altLang="zh-CN" sz="1050" dirty="0" err="1">
                    <a:solidFill>
                      <a:sysClr val="windowText" lastClr="000000"/>
                    </a:solidFill>
                  </a:rPr>
                  <a:t>alumno</a:t>
                </a:r>
                <a:r>
                  <a:rPr lang="en-US" altLang="zh-CN" sz="1050" dirty="0">
                    <a:solidFill>
                      <a:sysClr val="windowText" lastClr="000000"/>
                    </a:solidFill>
                  </a:rPr>
                  <a:t> Hector </a:t>
                </a:r>
                <a:r>
                  <a:rPr lang="en-US" altLang="zh-CN" sz="1050" dirty="0" err="1">
                    <a:solidFill>
                      <a:sysClr val="windowText" lastClr="000000"/>
                    </a:solidFill>
                  </a:rPr>
                  <a:t>Zambrino</a:t>
                </a:r>
                <a:endParaRPr lang="zh-CN" altLang="en-US" sz="1050" dirty="0">
                  <a:solidFill>
                    <a:sysClr val="windowText" lastClr="000000"/>
                  </a:solidFill>
                </a:endParaRPr>
              </a:p>
            </p:txBody>
          </p:sp>
        </p:grpSp>
        <p:grpSp>
          <p:nvGrpSpPr>
            <p:cNvPr id="142" name="Group 45">
              <a:extLst>
                <a:ext uri="{FF2B5EF4-FFF2-40B4-BE49-F238E27FC236}">
                  <a16:creationId xmlns:a16="http://schemas.microsoft.com/office/drawing/2014/main" id="{AC37BF8D-8B72-57DC-2935-479789A13E7B}"/>
                </a:ext>
              </a:extLst>
            </p:cNvPr>
            <p:cNvGrpSpPr/>
            <p:nvPr/>
          </p:nvGrpSpPr>
          <p:grpSpPr>
            <a:xfrm>
              <a:off x="4835361" y="2514491"/>
              <a:ext cx="2629859" cy="424448"/>
              <a:chOff x="5505845" y="1952090"/>
              <a:chExt cx="3506479" cy="565931"/>
            </a:xfrm>
          </p:grpSpPr>
          <p:sp>
            <p:nvSpPr>
              <p:cNvPr id="160" name="TextBox 46">
                <a:extLst>
                  <a:ext uri="{FF2B5EF4-FFF2-40B4-BE49-F238E27FC236}">
                    <a16:creationId xmlns:a16="http://schemas.microsoft.com/office/drawing/2014/main" id="{6CE06CA6-AF76-F855-5418-FA55A7D47263}"/>
                  </a:ext>
                </a:extLst>
              </p:cNvPr>
              <p:cNvSpPr txBox="1"/>
              <p:nvPr/>
            </p:nvSpPr>
            <p:spPr>
              <a:xfrm>
                <a:off x="5505845" y="1952090"/>
                <a:ext cx="3506479" cy="203389"/>
              </a:xfrm>
              <a:prstGeom prst="rect">
                <a:avLst/>
              </a:prstGeom>
              <a:noFill/>
            </p:spPr>
            <p:txBody>
              <a:bodyPr wrap="none" lIns="0" tIns="0" rIns="0" bIns="0" anchor="ctr" anchorCtr="0">
                <a:normAutofit fontScale="77500" lnSpcReduction="20000"/>
              </a:bodyPr>
              <a:lstStyle/>
              <a:p>
                <a:r>
                  <a:rPr lang="en-US" altLang="zh-CN" sz="1600" b="1" dirty="0">
                    <a:solidFill>
                      <a:schemeClr val="accent3"/>
                    </a:solidFill>
                  </a:rPr>
                  <a:t>Forma de </a:t>
                </a:r>
                <a:r>
                  <a:rPr lang="en-US" altLang="zh-CN" sz="1600" b="1" dirty="0" err="1">
                    <a:solidFill>
                      <a:schemeClr val="accent3"/>
                    </a:solidFill>
                  </a:rPr>
                  <a:t>emisión</a:t>
                </a:r>
                <a:endParaRPr lang="zh-CN" altLang="en-US" sz="1600" b="1" dirty="0">
                  <a:solidFill>
                    <a:schemeClr val="accent3"/>
                  </a:solidFill>
                </a:endParaRPr>
              </a:p>
            </p:txBody>
          </p:sp>
          <p:sp>
            <p:nvSpPr>
              <p:cNvPr id="161" name="TextBox 47">
                <a:extLst>
                  <a:ext uri="{FF2B5EF4-FFF2-40B4-BE49-F238E27FC236}">
                    <a16:creationId xmlns:a16="http://schemas.microsoft.com/office/drawing/2014/main" id="{7D78248B-EB4B-8E74-98B1-8D741CB15119}"/>
                  </a:ext>
                </a:extLst>
              </p:cNvPr>
              <p:cNvSpPr txBox="1"/>
              <p:nvPr/>
            </p:nvSpPr>
            <p:spPr>
              <a:xfrm>
                <a:off x="5505845" y="2216608"/>
                <a:ext cx="3506479" cy="301413"/>
              </a:xfrm>
              <a:prstGeom prst="rect">
                <a:avLst/>
              </a:prstGeom>
              <a:noFill/>
            </p:spPr>
            <p:txBody>
              <a:bodyPr wrap="square" lIns="0" tIns="0" rIns="0" bIns="0" anchor="t" anchorCtr="0">
                <a:normAutofit/>
              </a:bodyPr>
              <a:lstStyle/>
              <a:p>
                <a:pPr>
                  <a:lnSpc>
                    <a:spcPct val="120000"/>
                  </a:lnSpc>
                </a:pPr>
                <a:r>
                  <a:rPr lang="en-US" altLang="zh-CN" sz="1050" dirty="0">
                    <a:solidFill>
                      <a:sysClr val="windowText" lastClr="000000"/>
                    </a:solidFill>
                  </a:rPr>
                  <a:t>A cargo del </a:t>
                </a:r>
                <a:r>
                  <a:rPr lang="en-US" altLang="zh-CN" sz="1050" dirty="0" err="1">
                    <a:solidFill>
                      <a:sysClr val="windowText" lastClr="000000"/>
                    </a:solidFill>
                  </a:rPr>
                  <a:t>alumno</a:t>
                </a:r>
                <a:r>
                  <a:rPr lang="en-US" altLang="zh-CN" sz="1050" dirty="0">
                    <a:solidFill>
                      <a:sysClr val="windowText" lastClr="000000"/>
                    </a:solidFill>
                  </a:rPr>
                  <a:t> Mendez Nicolas</a:t>
                </a:r>
                <a:endParaRPr lang="zh-CN" altLang="en-US" sz="1050" dirty="0">
                  <a:solidFill>
                    <a:sysClr val="windowText" lastClr="000000"/>
                  </a:solidFill>
                </a:endParaRPr>
              </a:p>
            </p:txBody>
          </p:sp>
        </p:grpSp>
        <p:grpSp>
          <p:nvGrpSpPr>
            <p:cNvPr id="143" name="Group 45">
              <a:extLst>
                <a:ext uri="{FF2B5EF4-FFF2-40B4-BE49-F238E27FC236}">
                  <a16:creationId xmlns:a16="http://schemas.microsoft.com/office/drawing/2014/main" id="{05D7DF7A-BFBD-745A-38EF-11AFB98D2D2C}"/>
                </a:ext>
              </a:extLst>
            </p:cNvPr>
            <p:cNvGrpSpPr/>
            <p:nvPr/>
          </p:nvGrpSpPr>
          <p:grpSpPr>
            <a:xfrm>
              <a:off x="4849096" y="3124654"/>
              <a:ext cx="2629859" cy="424448"/>
              <a:chOff x="5505845" y="1952090"/>
              <a:chExt cx="3506479" cy="565931"/>
            </a:xfrm>
          </p:grpSpPr>
          <p:sp>
            <p:nvSpPr>
              <p:cNvPr id="158" name="TextBox 46">
                <a:extLst>
                  <a:ext uri="{FF2B5EF4-FFF2-40B4-BE49-F238E27FC236}">
                    <a16:creationId xmlns:a16="http://schemas.microsoft.com/office/drawing/2014/main" id="{0738D0BA-F075-3835-13C6-51A78AD6FFFE}"/>
                  </a:ext>
                </a:extLst>
              </p:cNvPr>
              <p:cNvSpPr txBox="1"/>
              <p:nvPr/>
            </p:nvSpPr>
            <p:spPr>
              <a:xfrm>
                <a:off x="5505845" y="1952090"/>
                <a:ext cx="3506479" cy="203389"/>
              </a:xfrm>
              <a:prstGeom prst="rect">
                <a:avLst/>
              </a:prstGeom>
              <a:noFill/>
            </p:spPr>
            <p:txBody>
              <a:bodyPr wrap="none" lIns="0" tIns="0" rIns="0" bIns="0" anchor="ctr" anchorCtr="0">
                <a:normAutofit fontScale="77500" lnSpcReduction="20000"/>
              </a:bodyPr>
              <a:lstStyle/>
              <a:p>
                <a:r>
                  <a:rPr lang="en-US" altLang="zh-CN" sz="1600" b="1" dirty="0" err="1">
                    <a:solidFill>
                      <a:schemeClr val="accent4">
                        <a:lumMod val="100000"/>
                      </a:schemeClr>
                    </a:solidFill>
                  </a:rPr>
                  <a:t>Concepto</a:t>
                </a:r>
                <a:r>
                  <a:rPr lang="en-US" altLang="zh-CN" sz="1600" b="1" dirty="0">
                    <a:solidFill>
                      <a:schemeClr val="accent4">
                        <a:lumMod val="100000"/>
                      </a:schemeClr>
                    </a:solidFill>
                  </a:rPr>
                  <a:t> </a:t>
                </a:r>
                <a:r>
                  <a:rPr lang="en-US" altLang="zh-CN" sz="1600" b="1" dirty="0" err="1">
                    <a:solidFill>
                      <a:schemeClr val="accent4">
                        <a:lumMod val="100000"/>
                      </a:schemeClr>
                    </a:solidFill>
                  </a:rPr>
                  <a:t>resumen</a:t>
                </a:r>
                <a:r>
                  <a:rPr lang="en-US" altLang="zh-CN" sz="1600" b="1" dirty="0">
                    <a:solidFill>
                      <a:schemeClr val="accent4">
                        <a:lumMod val="100000"/>
                      </a:schemeClr>
                    </a:solidFill>
                  </a:rPr>
                  <a:t> de </a:t>
                </a:r>
                <a:r>
                  <a:rPr lang="en-US" altLang="zh-CN" sz="1600" b="1" dirty="0" err="1">
                    <a:solidFill>
                      <a:schemeClr val="accent4">
                        <a:lumMod val="100000"/>
                      </a:schemeClr>
                    </a:solidFill>
                  </a:rPr>
                  <a:t>cuenta</a:t>
                </a:r>
                <a:r>
                  <a:rPr lang="en-US" altLang="zh-CN" sz="1600" b="1" dirty="0">
                    <a:solidFill>
                      <a:schemeClr val="accent4">
                        <a:lumMod val="100000"/>
                      </a:schemeClr>
                    </a:solidFill>
                  </a:rPr>
                  <a:t> </a:t>
                </a:r>
                <a:r>
                  <a:rPr lang="en-US" altLang="zh-CN" sz="1600" b="1" dirty="0" err="1">
                    <a:solidFill>
                      <a:schemeClr val="accent4">
                        <a:lumMod val="100000"/>
                      </a:schemeClr>
                    </a:solidFill>
                  </a:rPr>
                  <a:t>bancario</a:t>
                </a:r>
                <a:endParaRPr lang="zh-CN" altLang="en-US" sz="1600" b="1" dirty="0">
                  <a:solidFill>
                    <a:schemeClr val="accent4">
                      <a:lumMod val="100000"/>
                    </a:schemeClr>
                  </a:solidFill>
                </a:endParaRPr>
              </a:p>
            </p:txBody>
          </p:sp>
          <p:sp>
            <p:nvSpPr>
              <p:cNvPr id="159" name="TextBox 47">
                <a:extLst>
                  <a:ext uri="{FF2B5EF4-FFF2-40B4-BE49-F238E27FC236}">
                    <a16:creationId xmlns:a16="http://schemas.microsoft.com/office/drawing/2014/main" id="{67A89B23-55B5-558C-F272-84510D77184C}"/>
                  </a:ext>
                </a:extLst>
              </p:cNvPr>
              <p:cNvSpPr txBox="1"/>
              <p:nvPr/>
            </p:nvSpPr>
            <p:spPr>
              <a:xfrm>
                <a:off x="5505845" y="2216608"/>
                <a:ext cx="3506479" cy="301413"/>
              </a:xfrm>
              <a:prstGeom prst="rect">
                <a:avLst/>
              </a:prstGeom>
              <a:noFill/>
            </p:spPr>
            <p:txBody>
              <a:bodyPr wrap="square" lIns="0" tIns="0" rIns="0" bIns="0" anchor="t" anchorCtr="0">
                <a:normAutofit/>
              </a:bodyPr>
              <a:lstStyle/>
              <a:p>
                <a:pPr>
                  <a:lnSpc>
                    <a:spcPct val="120000"/>
                  </a:lnSpc>
                </a:pPr>
                <a:r>
                  <a:rPr lang="en-US" altLang="zh-CN" sz="1050" dirty="0">
                    <a:solidFill>
                      <a:sysClr val="windowText" lastClr="000000"/>
                    </a:solidFill>
                  </a:rPr>
                  <a:t>A cargo de la alumna Nadia </a:t>
                </a:r>
                <a:r>
                  <a:rPr lang="en-US" altLang="zh-CN" sz="1050" dirty="0" err="1">
                    <a:solidFill>
                      <a:sysClr val="windowText" lastClr="000000"/>
                    </a:solidFill>
                  </a:rPr>
                  <a:t>Pisarello</a:t>
                </a:r>
                <a:endParaRPr lang="zh-CN" altLang="en-US" sz="1050" dirty="0">
                  <a:solidFill>
                    <a:sysClr val="windowText" lastClr="000000"/>
                  </a:solidFill>
                </a:endParaRPr>
              </a:p>
            </p:txBody>
          </p:sp>
        </p:grpSp>
        <p:grpSp>
          <p:nvGrpSpPr>
            <p:cNvPr id="144" name="Group 45">
              <a:extLst>
                <a:ext uri="{FF2B5EF4-FFF2-40B4-BE49-F238E27FC236}">
                  <a16:creationId xmlns:a16="http://schemas.microsoft.com/office/drawing/2014/main" id="{6070220E-BA20-7E82-F57C-A41BA1982AE1}"/>
                </a:ext>
              </a:extLst>
            </p:cNvPr>
            <p:cNvGrpSpPr/>
            <p:nvPr/>
          </p:nvGrpSpPr>
          <p:grpSpPr>
            <a:xfrm>
              <a:off x="4880708" y="3722038"/>
              <a:ext cx="2629859" cy="424448"/>
              <a:chOff x="5505845" y="1952090"/>
              <a:chExt cx="3506479" cy="565931"/>
            </a:xfrm>
          </p:grpSpPr>
          <p:sp>
            <p:nvSpPr>
              <p:cNvPr id="156" name="TextBox 46">
                <a:extLst>
                  <a:ext uri="{FF2B5EF4-FFF2-40B4-BE49-F238E27FC236}">
                    <a16:creationId xmlns:a16="http://schemas.microsoft.com/office/drawing/2014/main" id="{635CC85E-BA81-C9BA-E00A-52F253DE9B9F}"/>
                  </a:ext>
                </a:extLst>
              </p:cNvPr>
              <p:cNvSpPr txBox="1"/>
              <p:nvPr/>
            </p:nvSpPr>
            <p:spPr>
              <a:xfrm>
                <a:off x="5505845" y="1952090"/>
                <a:ext cx="3506479" cy="203389"/>
              </a:xfrm>
              <a:prstGeom prst="rect">
                <a:avLst/>
              </a:prstGeom>
              <a:noFill/>
            </p:spPr>
            <p:txBody>
              <a:bodyPr wrap="none" lIns="0" tIns="0" rIns="0" bIns="0" anchor="ctr" anchorCtr="0">
                <a:normAutofit fontScale="77500" lnSpcReduction="20000"/>
              </a:bodyPr>
              <a:lstStyle/>
              <a:p>
                <a:r>
                  <a:rPr lang="en-US" altLang="zh-CN" sz="1600" b="1" dirty="0">
                    <a:solidFill>
                      <a:schemeClr val="accent3"/>
                    </a:solidFill>
                  </a:rPr>
                  <a:t>Items del </a:t>
                </a:r>
                <a:r>
                  <a:rPr lang="en-US" altLang="zh-CN" sz="1600" b="1" dirty="0" err="1">
                    <a:solidFill>
                      <a:schemeClr val="accent3"/>
                    </a:solidFill>
                  </a:rPr>
                  <a:t>resumen</a:t>
                </a:r>
                <a:r>
                  <a:rPr lang="en-US" altLang="zh-CN" sz="1600" b="1" dirty="0">
                    <a:solidFill>
                      <a:schemeClr val="accent3"/>
                    </a:solidFill>
                  </a:rPr>
                  <a:t> </a:t>
                </a:r>
                <a:r>
                  <a:rPr lang="en-US" altLang="zh-CN" sz="1600" b="1" dirty="0" err="1">
                    <a:solidFill>
                      <a:schemeClr val="accent3"/>
                    </a:solidFill>
                  </a:rPr>
                  <a:t>en</a:t>
                </a:r>
                <a:r>
                  <a:rPr lang="en-US" altLang="zh-CN" sz="1600" b="1" dirty="0">
                    <a:solidFill>
                      <a:schemeClr val="accent3"/>
                    </a:solidFill>
                  </a:rPr>
                  <a:t> </a:t>
                </a:r>
                <a:r>
                  <a:rPr lang="en-US" altLang="zh-CN" sz="1600" b="1" dirty="0" err="1">
                    <a:solidFill>
                      <a:schemeClr val="accent3"/>
                    </a:solidFill>
                  </a:rPr>
                  <a:t>tarjetas</a:t>
                </a:r>
                <a:r>
                  <a:rPr lang="en-US" altLang="zh-CN" sz="1600" b="1" dirty="0">
                    <a:solidFill>
                      <a:schemeClr val="accent3"/>
                    </a:solidFill>
                  </a:rPr>
                  <a:t> </a:t>
                </a:r>
                <a:endParaRPr lang="zh-CN" altLang="en-US" sz="1600" b="1" dirty="0">
                  <a:solidFill>
                    <a:schemeClr val="accent3"/>
                  </a:solidFill>
                </a:endParaRPr>
              </a:p>
            </p:txBody>
          </p:sp>
          <p:sp>
            <p:nvSpPr>
              <p:cNvPr id="157" name="TextBox 47">
                <a:extLst>
                  <a:ext uri="{FF2B5EF4-FFF2-40B4-BE49-F238E27FC236}">
                    <a16:creationId xmlns:a16="http://schemas.microsoft.com/office/drawing/2014/main" id="{94AE3D76-155E-E80E-DEDF-34F9C74F9DC9}"/>
                  </a:ext>
                </a:extLst>
              </p:cNvPr>
              <p:cNvSpPr txBox="1"/>
              <p:nvPr/>
            </p:nvSpPr>
            <p:spPr>
              <a:xfrm>
                <a:off x="5505845" y="2216608"/>
                <a:ext cx="3506479" cy="301413"/>
              </a:xfrm>
              <a:prstGeom prst="rect">
                <a:avLst/>
              </a:prstGeom>
              <a:noFill/>
            </p:spPr>
            <p:txBody>
              <a:bodyPr wrap="square" lIns="0" tIns="0" rIns="0" bIns="0" anchor="t" anchorCtr="0">
                <a:normAutofit/>
              </a:bodyPr>
              <a:lstStyle/>
              <a:p>
                <a:pPr>
                  <a:lnSpc>
                    <a:spcPct val="120000"/>
                  </a:lnSpc>
                </a:pPr>
                <a:r>
                  <a:rPr lang="en-US" altLang="zh-CN" sz="1050" dirty="0">
                    <a:solidFill>
                      <a:sysClr val="windowText" lastClr="000000"/>
                    </a:solidFill>
                  </a:rPr>
                  <a:t>A cargo de la alumna Nadia </a:t>
                </a:r>
                <a:r>
                  <a:rPr lang="en-US" altLang="zh-CN" sz="1050" dirty="0" err="1">
                    <a:solidFill>
                      <a:sysClr val="windowText" lastClr="000000"/>
                    </a:solidFill>
                  </a:rPr>
                  <a:t>Pisarello</a:t>
                </a:r>
                <a:endParaRPr lang="zh-CN" altLang="en-US" sz="1050" dirty="0">
                  <a:solidFill>
                    <a:sysClr val="windowText" lastClr="000000"/>
                  </a:solidFill>
                </a:endParaRPr>
              </a:p>
            </p:txBody>
          </p:sp>
        </p:grpSp>
        <p:sp>
          <p:nvSpPr>
            <p:cNvPr id="145" name="Elipse 144">
              <a:extLst>
                <a:ext uri="{FF2B5EF4-FFF2-40B4-BE49-F238E27FC236}">
                  <a16:creationId xmlns:a16="http://schemas.microsoft.com/office/drawing/2014/main" id="{77B23766-157F-4648-AC92-297E7630FEB1}"/>
                </a:ext>
              </a:extLst>
            </p:cNvPr>
            <p:cNvSpPr/>
            <p:nvPr/>
          </p:nvSpPr>
          <p:spPr>
            <a:xfrm>
              <a:off x="4245506" y="259804"/>
              <a:ext cx="460800" cy="460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AR" dirty="0"/>
            </a:p>
          </p:txBody>
        </p:sp>
        <p:sp>
          <p:nvSpPr>
            <p:cNvPr id="146" name="Elipse 145">
              <a:extLst>
                <a:ext uri="{FF2B5EF4-FFF2-40B4-BE49-F238E27FC236}">
                  <a16:creationId xmlns:a16="http://schemas.microsoft.com/office/drawing/2014/main" id="{18B3B311-41CD-FDD7-804B-2BEE9684CB48}"/>
                </a:ext>
              </a:extLst>
            </p:cNvPr>
            <p:cNvSpPr/>
            <p:nvPr/>
          </p:nvSpPr>
          <p:spPr>
            <a:xfrm>
              <a:off x="4255384" y="800864"/>
              <a:ext cx="460800" cy="4608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dirty="0"/>
                <a:t>2</a:t>
              </a:r>
              <a:endParaRPr lang="es-AR" dirty="0"/>
            </a:p>
          </p:txBody>
        </p:sp>
        <p:sp>
          <p:nvSpPr>
            <p:cNvPr id="147" name="Elipse 146">
              <a:extLst>
                <a:ext uri="{FF2B5EF4-FFF2-40B4-BE49-F238E27FC236}">
                  <a16:creationId xmlns:a16="http://schemas.microsoft.com/office/drawing/2014/main" id="{CDA67442-6D32-39B2-8991-AE7A62B80414}"/>
                </a:ext>
              </a:extLst>
            </p:cNvPr>
            <p:cNvSpPr/>
            <p:nvPr/>
          </p:nvSpPr>
          <p:spPr>
            <a:xfrm>
              <a:off x="4259482" y="1376072"/>
              <a:ext cx="460800" cy="460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AR" dirty="0"/>
            </a:p>
          </p:txBody>
        </p:sp>
        <p:sp>
          <p:nvSpPr>
            <p:cNvPr id="148" name="Elipse 147">
              <a:extLst>
                <a:ext uri="{FF2B5EF4-FFF2-40B4-BE49-F238E27FC236}">
                  <a16:creationId xmlns:a16="http://schemas.microsoft.com/office/drawing/2014/main" id="{9EA89148-543C-C504-252E-10140EBA95A4}"/>
                </a:ext>
              </a:extLst>
            </p:cNvPr>
            <p:cNvSpPr/>
            <p:nvPr/>
          </p:nvSpPr>
          <p:spPr>
            <a:xfrm>
              <a:off x="4287091" y="1951569"/>
              <a:ext cx="460800" cy="4608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dirty="0"/>
                <a:t>4</a:t>
              </a:r>
              <a:endParaRPr lang="es-AR" dirty="0"/>
            </a:p>
          </p:txBody>
        </p:sp>
        <p:sp>
          <p:nvSpPr>
            <p:cNvPr id="149" name="Elipse 148">
              <a:extLst>
                <a:ext uri="{FF2B5EF4-FFF2-40B4-BE49-F238E27FC236}">
                  <a16:creationId xmlns:a16="http://schemas.microsoft.com/office/drawing/2014/main" id="{A3932617-2E15-4F7E-C607-B4137DDDE858}"/>
                </a:ext>
              </a:extLst>
            </p:cNvPr>
            <p:cNvSpPr/>
            <p:nvPr/>
          </p:nvSpPr>
          <p:spPr>
            <a:xfrm>
              <a:off x="4288998" y="2518232"/>
              <a:ext cx="460800" cy="460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endParaRPr lang="es-AR" dirty="0"/>
            </a:p>
          </p:txBody>
        </p:sp>
        <p:sp>
          <p:nvSpPr>
            <p:cNvPr id="150" name="Elipse 149">
              <a:extLst>
                <a:ext uri="{FF2B5EF4-FFF2-40B4-BE49-F238E27FC236}">
                  <a16:creationId xmlns:a16="http://schemas.microsoft.com/office/drawing/2014/main" id="{4E270494-82BF-A5BC-5B5B-A6CDF00E1F34}"/>
                </a:ext>
              </a:extLst>
            </p:cNvPr>
            <p:cNvSpPr/>
            <p:nvPr/>
          </p:nvSpPr>
          <p:spPr>
            <a:xfrm>
              <a:off x="4288576" y="3096750"/>
              <a:ext cx="460800" cy="4608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dirty="0"/>
                <a:t>6</a:t>
              </a:r>
              <a:endParaRPr lang="es-AR" dirty="0"/>
            </a:p>
          </p:txBody>
        </p:sp>
        <p:sp>
          <p:nvSpPr>
            <p:cNvPr id="151" name="Elipse 150">
              <a:extLst>
                <a:ext uri="{FF2B5EF4-FFF2-40B4-BE49-F238E27FC236}">
                  <a16:creationId xmlns:a16="http://schemas.microsoft.com/office/drawing/2014/main" id="{D4A36EEE-E5A2-4330-9A22-A7A3098AA5EA}"/>
                </a:ext>
              </a:extLst>
            </p:cNvPr>
            <p:cNvSpPr/>
            <p:nvPr/>
          </p:nvSpPr>
          <p:spPr>
            <a:xfrm>
              <a:off x="4297616" y="3681112"/>
              <a:ext cx="460800" cy="460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7</a:t>
              </a:r>
              <a:endParaRPr lang="es-AR" dirty="0"/>
            </a:p>
          </p:txBody>
        </p:sp>
        <p:grpSp>
          <p:nvGrpSpPr>
            <p:cNvPr id="152" name="Group 45">
              <a:extLst>
                <a:ext uri="{FF2B5EF4-FFF2-40B4-BE49-F238E27FC236}">
                  <a16:creationId xmlns:a16="http://schemas.microsoft.com/office/drawing/2014/main" id="{4BCA5D30-7063-EAA5-1938-B21E882D5C79}"/>
                </a:ext>
              </a:extLst>
            </p:cNvPr>
            <p:cNvGrpSpPr/>
            <p:nvPr/>
          </p:nvGrpSpPr>
          <p:grpSpPr>
            <a:xfrm>
              <a:off x="4880708" y="4312056"/>
              <a:ext cx="2629859" cy="424448"/>
              <a:chOff x="5505845" y="1952090"/>
              <a:chExt cx="3506479" cy="565931"/>
            </a:xfrm>
          </p:grpSpPr>
          <p:sp>
            <p:nvSpPr>
              <p:cNvPr id="154" name="TextBox 46">
                <a:extLst>
                  <a:ext uri="{FF2B5EF4-FFF2-40B4-BE49-F238E27FC236}">
                    <a16:creationId xmlns:a16="http://schemas.microsoft.com/office/drawing/2014/main" id="{6C676ACA-3C7A-3C77-2B1B-53DDA6EB25DE}"/>
                  </a:ext>
                </a:extLst>
              </p:cNvPr>
              <p:cNvSpPr txBox="1"/>
              <p:nvPr/>
            </p:nvSpPr>
            <p:spPr>
              <a:xfrm>
                <a:off x="5505845" y="1952090"/>
                <a:ext cx="3506479" cy="203389"/>
              </a:xfrm>
              <a:prstGeom prst="rect">
                <a:avLst/>
              </a:prstGeom>
              <a:noFill/>
            </p:spPr>
            <p:txBody>
              <a:bodyPr wrap="none" lIns="0" tIns="0" rIns="0" bIns="0" anchor="ctr" anchorCtr="0">
                <a:normAutofit fontScale="77500" lnSpcReduction="20000"/>
              </a:bodyPr>
              <a:lstStyle/>
              <a:p>
                <a:r>
                  <a:rPr lang="en-US" altLang="zh-CN" sz="1600" b="1" dirty="0"/>
                  <a:t>El </a:t>
                </a:r>
                <a:r>
                  <a:rPr lang="en-US" altLang="zh-CN" sz="1600" b="1" dirty="0" err="1"/>
                  <a:t>resumen</a:t>
                </a:r>
                <a:r>
                  <a:rPr lang="en-US" altLang="zh-CN" sz="1600" b="1" dirty="0"/>
                  <a:t> </a:t>
                </a:r>
                <a:r>
                  <a:rPr lang="en-US" altLang="zh-CN" sz="1600" b="1" dirty="0" err="1"/>
                  <a:t>en</a:t>
                </a:r>
                <a:r>
                  <a:rPr lang="en-US" altLang="zh-CN" sz="1600" b="1" dirty="0"/>
                  <a:t> </a:t>
                </a:r>
                <a:r>
                  <a:rPr lang="en-US" altLang="zh-CN" sz="1600" b="1" dirty="0" err="1"/>
                  <a:t>el</a:t>
                </a:r>
                <a:r>
                  <a:rPr lang="en-US" altLang="zh-CN" sz="1600" b="1" dirty="0"/>
                  <a:t> </a:t>
                </a:r>
                <a:r>
                  <a:rPr lang="en-US" altLang="zh-CN" sz="1600" b="1" dirty="0" err="1"/>
                  <a:t>ciclo</a:t>
                </a:r>
                <a:r>
                  <a:rPr lang="en-US" altLang="zh-CN" sz="1600" b="1" dirty="0"/>
                  <a:t> </a:t>
                </a:r>
                <a:r>
                  <a:rPr lang="en-US" altLang="zh-CN" sz="1600" b="1" dirty="0" err="1"/>
                  <a:t>operativo</a:t>
                </a:r>
                <a:endParaRPr lang="zh-CN" altLang="en-US" sz="1600" b="1" dirty="0"/>
              </a:p>
            </p:txBody>
          </p:sp>
          <p:sp>
            <p:nvSpPr>
              <p:cNvPr id="155" name="TextBox 47">
                <a:extLst>
                  <a:ext uri="{FF2B5EF4-FFF2-40B4-BE49-F238E27FC236}">
                    <a16:creationId xmlns:a16="http://schemas.microsoft.com/office/drawing/2014/main" id="{9D4A8A2A-032C-7678-EDE6-A51FC3CE6A67}"/>
                  </a:ext>
                </a:extLst>
              </p:cNvPr>
              <p:cNvSpPr txBox="1"/>
              <p:nvPr/>
            </p:nvSpPr>
            <p:spPr>
              <a:xfrm>
                <a:off x="5505845" y="2216608"/>
                <a:ext cx="3506479" cy="301413"/>
              </a:xfrm>
              <a:prstGeom prst="rect">
                <a:avLst/>
              </a:prstGeom>
              <a:noFill/>
            </p:spPr>
            <p:txBody>
              <a:bodyPr wrap="square" lIns="0" tIns="0" rIns="0" bIns="0" anchor="t" anchorCtr="0">
                <a:normAutofit/>
              </a:bodyPr>
              <a:lstStyle/>
              <a:p>
                <a:pPr>
                  <a:lnSpc>
                    <a:spcPct val="120000"/>
                  </a:lnSpc>
                </a:pPr>
                <a:r>
                  <a:rPr lang="en-US" altLang="zh-CN" sz="1050" dirty="0">
                    <a:solidFill>
                      <a:sysClr val="windowText" lastClr="000000"/>
                    </a:solidFill>
                  </a:rPr>
                  <a:t>A cargo del </a:t>
                </a:r>
                <a:r>
                  <a:rPr lang="en-US" altLang="zh-CN" sz="1050" dirty="0" err="1">
                    <a:solidFill>
                      <a:sysClr val="windowText" lastClr="000000"/>
                    </a:solidFill>
                  </a:rPr>
                  <a:t>alumno</a:t>
                </a:r>
                <a:r>
                  <a:rPr lang="en-US" altLang="zh-CN" sz="1050" dirty="0">
                    <a:solidFill>
                      <a:sysClr val="windowText" lastClr="000000"/>
                    </a:solidFill>
                  </a:rPr>
                  <a:t> Mendez Nicolas</a:t>
                </a:r>
                <a:endParaRPr lang="zh-CN" altLang="en-US" sz="1050" dirty="0">
                  <a:solidFill>
                    <a:sysClr val="windowText" lastClr="000000"/>
                  </a:solidFill>
                </a:endParaRPr>
              </a:p>
            </p:txBody>
          </p:sp>
        </p:grpSp>
        <p:sp>
          <p:nvSpPr>
            <p:cNvPr id="153" name="Elipse 152">
              <a:extLst>
                <a:ext uri="{FF2B5EF4-FFF2-40B4-BE49-F238E27FC236}">
                  <a16:creationId xmlns:a16="http://schemas.microsoft.com/office/drawing/2014/main" id="{6C295F4C-4483-0877-ED5F-1C098C2104BD}"/>
                </a:ext>
              </a:extLst>
            </p:cNvPr>
            <p:cNvSpPr/>
            <p:nvPr/>
          </p:nvSpPr>
          <p:spPr>
            <a:xfrm>
              <a:off x="4297616" y="4271130"/>
              <a:ext cx="460800" cy="460800"/>
            </a:xfrm>
            <a:prstGeom prst="ellipse">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dirty="0"/>
                <a:t>8</a:t>
              </a:r>
              <a:endParaRPr lang="es-AR" dirty="0"/>
            </a:p>
          </p:txBody>
        </p:sp>
      </p:grpSp>
    </p:spTree>
    <p:extLst>
      <p:ext uri="{BB962C8B-B14F-4D97-AF65-F5344CB8AC3E}">
        <p14:creationId xmlns:p14="http://schemas.microsoft.com/office/powerpoint/2010/main" val="2989249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p:cTn id="7" dur="500" fill="hold"/>
                                        <p:tgtEl>
                                          <p:spTgt spid="136"/>
                                        </p:tgtEl>
                                        <p:attrNameLst>
                                          <p:attrName>ppt_w</p:attrName>
                                        </p:attrNameLst>
                                      </p:cBhvr>
                                      <p:tavLst>
                                        <p:tav tm="0">
                                          <p:val>
                                            <p:fltVal val="0"/>
                                          </p:val>
                                        </p:tav>
                                        <p:tav tm="100000">
                                          <p:val>
                                            <p:strVal val="#ppt_w"/>
                                          </p:val>
                                        </p:tav>
                                      </p:tavLst>
                                    </p:anim>
                                    <p:anim calcmode="lin" valueType="num">
                                      <p:cBhvr>
                                        <p:cTn id="8" dur="500" fill="hold"/>
                                        <p:tgtEl>
                                          <p:spTgt spid="136"/>
                                        </p:tgtEl>
                                        <p:attrNameLst>
                                          <p:attrName>ppt_h</p:attrName>
                                        </p:attrNameLst>
                                      </p:cBhvr>
                                      <p:tavLst>
                                        <p:tav tm="0">
                                          <p:val>
                                            <p:fltVal val="0"/>
                                          </p:val>
                                        </p:tav>
                                        <p:tav tm="100000">
                                          <p:val>
                                            <p:strVal val="#ppt_h"/>
                                          </p:val>
                                        </p:tav>
                                      </p:tavLst>
                                    </p:anim>
                                    <p:animEffect transition="in" filter="fade">
                                      <p:cBhvr>
                                        <p:cTn id="9" dur="500"/>
                                        <p:tgtEl>
                                          <p:spTgt spid="13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p:cTn id="22" dur="500" fill="hold"/>
                                        <p:tgtEl>
                                          <p:spTgt spid="55"/>
                                        </p:tgtEl>
                                        <p:attrNameLst>
                                          <p:attrName>ppt_w</p:attrName>
                                        </p:attrNameLst>
                                      </p:cBhvr>
                                      <p:tavLst>
                                        <p:tav tm="0">
                                          <p:val>
                                            <p:fltVal val="0"/>
                                          </p:val>
                                        </p:tav>
                                        <p:tav tm="100000">
                                          <p:val>
                                            <p:strVal val="#ppt_w"/>
                                          </p:val>
                                        </p:tav>
                                      </p:tavLst>
                                    </p:anim>
                                    <p:anim calcmode="lin" valueType="num">
                                      <p:cBhvr>
                                        <p:cTn id="23" dur="500" fill="hold"/>
                                        <p:tgtEl>
                                          <p:spTgt spid="55"/>
                                        </p:tgtEl>
                                        <p:attrNameLst>
                                          <p:attrName>ppt_h</p:attrName>
                                        </p:attrNameLst>
                                      </p:cBhvr>
                                      <p:tavLst>
                                        <p:tav tm="0">
                                          <p:val>
                                            <p:fltVal val="0"/>
                                          </p:val>
                                        </p:tav>
                                        <p:tav tm="100000">
                                          <p:val>
                                            <p:strVal val="#ppt_h"/>
                                          </p:val>
                                        </p:tav>
                                      </p:tavLst>
                                    </p:anim>
                                    <p:animEffect transition="in" filter="fade">
                                      <p:cBhvr>
                                        <p:cTn id="24" dur="500"/>
                                        <p:tgtEl>
                                          <p:spTgt spid="5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 calcmode="lin" valueType="num">
                                      <p:cBhvr>
                                        <p:cTn id="32" dur="500" fill="hold"/>
                                        <p:tgtEl>
                                          <p:spTgt spid="56"/>
                                        </p:tgtEl>
                                        <p:attrNameLst>
                                          <p:attrName>ppt_w</p:attrName>
                                        </p:attrNameLst>
                                      </p:cBhvr>
                                      <p:tavLst>
                                        <p:tav tm="0">
                                          <p:val>
                                            <p:fltVal val="0"/>
                                          </p:val>
                                        </p:tav>
                                        <p:tav tm="100000">
                                          <p:val>
                                            <p:strVal val="#ppt_w"/>
                                          </p:val>
                                        </p:tav>
                                      </p:tavLst>
                                    </p:anim>
                                    <p:anim calcmode="lin" valueType="num">
                                      <p:cBhvr>
                                        <p:cTn id="33" dur="500" fill="hold"/>
                                        <p:tgtEl>
                                          <p:spTgt spid="56"/>
                                        </p:tgtEl>
                                        <p:attrNameLst>
                                          <p:attrName>ppt_h</p:attrName>
                                        </p:attrNameLst>
                                      </p:cBhvr>
                                      <p:tavLst>
                                        <p:tav tm="0">
                                          <p:val>
                                            <p:fltVal val="0"/>
                                          </p:val>
                                        </p:tav>
                                        <p:tav tm="100000">
                                          <p:val>
                                            <p:strVal val="#ppt_h"/>
                                          </p:val>
                                        </p:tav>
                                      </p:tavLst>
                                    </p:anim>
                                    <p:animEffect transition="in" filter="fade">
                                      <p:cBhvr>
                                        <p:cTn id="34" dur="500"/>
                                        <p:tgtEl>
                                          <p:spTgt spid="5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p:cTn id="37" dur="500" fill="hold"/>
                                        <p:tgtEl>
                                          <p:spTgt spid="50"/>
                                        </p:tgtEl>
                                        <p:attrNameLst>
                                          <p:attrName>ppt_w</p:attrName>
                                        </p:attrNameLst>
                                      </p:cBhvr>
                                      <p:tavLst>
                                        <p:tav tm="0">
                                          <p:val>
                                            <p:fltVal val="0"/>
                                          </p:val>
                                        </p:tav>
                                        <p:tav tm="100000">
                                          <p:val>
                                            <p:strVal val="#ppt_w"/>
                                          </p:val>
                                        </p:tav>
                                      </p:tavLst>
                                    </p:anim>
                                    <p:anim calcmode="lin" valueType="num">
                                      <p:cBhvr>
                                        <p:cTn id="38" dur="500" fill="hold"/>
                                        <p:tgtEl>
                                          <p:spTgt spid="50"/>
                                        </p:tgtEl>
                                        <p:attrNameLst>
                                          <p:attrName>ppt_h</p:attrName>
                                        </p:attrNameLst>
                                      </p:cBhvr>
                                      <p:tavLst>
                                        <p:tav tm="0">
                                          <p:val>
                                            <p:fltVal val="0"/>
                                          </p:val>
                                        </p:tav>
                                        <p:tav tm="100000">
                                          <p:val>
                                            <p:strVal val="#ppt_h"/>
                                          </p:val>
                                        </p:tav>
                                      </p:tavLst>
                                    </p:anim>
                                    <p:animEffect transition="in" filter="fade">
                                      <p:cBhvr>
                                        <p:cTn id="39" dur="500"/>
                                        <p:tgtEl>
                                          <p:spTgt spid="50"/>
                                        </p:tgtEl>
                                      </p:cBhvr>
                                    </p:animEffect>
                                  </p:childTnLst>
                                </p:cTn>
                              </p:par>
                            </p:childTnLst>
                          </p:cTn>
                        </p:par>
                        <p:par>
                          <p:cTn id="40" fill="hold">
                            <p:stCondLst>
                              <p:cond delay="500"/>
                            </p:stCondLst>
                            <p:childTnLst>
                              <p:par>
                                <p:cTn id="41" presetID="2" presetClass="entr" presetSubtype="1" fill="hold" grpId="0"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ppt_x"/>
                                          </p:val>
                                        </p:tav>
                                        <p:tav tm="100000">
                                          <p:val>
                                            <p:strVal val="#ppt_x"/>
                                          </p:val>
                                        </p:tav>
                                      </p:tavLst>
                                    </p:anim>
                                    <p:anim calcmode="lin" valueType="num">
                                      <p:cBhvr additive="base">
                                        <p:cTn id="44" dur="500" fill="hold"/>
                                        <p:tgtEl>
                                          <p:spTgt spid="57"/>
                                        </p:tgtEl>
                                        <p:attrNameLst>
                                          <p:attrName>ppt_y</p:attrName>
                                        </p:attrNameLst>
                                      </p:cBhvr>
                                      <p:tavLst>
                                        <p:tav tm="0">
                                          <p:val>
                                            <p:strVal val="0-#ppt_h/2"/>
                                          </p:val>
                                        </p:tav>
                                        <p:tav tm="100000">
                                          <p:val>
                                            <p:strVal val="#ppt_y"/>
                                          </p:val>
                                        </p:tav>
                                      </p:tavLst>
                                    </p:anim>
                                  </p:childTnLst>
                                </p:cTn>
                              </p:par>
                            </p:childTnLst>
                          </p:cTn>
                        </p:par>
                        <p:par>
                          <p:cTn id="45" fill="hold">
                            <p:stCondLst>
                              <p:cond delay="1000"/>
                            </p:stCondLst>
                            <p:childTnLst>
                              <p:par>
                                <p:cTn id="46" presetID="53" presetClass="entr" presetSubtype="16"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p:cTn id="48" dur="500" fill="hold"/>
                                        <p:tgtEl>
                                          <p:spTgt spid="5"/>
                                        </p:tgtEl>
                                        <p:attrNameLst>
                                          <p:attrName>ppt_w</p:attrName>
                                        </p:attrNameLst>
                                      </p:cBhvr>
                                      <p:tavLst>
                                        <p:tav tm="0">
                                          <p:val>
                                            <p:fltVal val="0"/>
                                          </p:val>
                                        </p:tav>
                                        <p:tav tm="100000">
                                          <p:val>
                                            <p:strVal val="#ppt_w"/>
                                          </p:val>
                                        </p:tav>
                                      </p:tavLst>
                                    </p:anim>
                                    <p:anim calcmode="lin" valueType="num">
                                      <p:cBhvr>
                                        <p:cTn id="49" dur="500" fill="hold"/>
                                        <p:tgtEl>
                                          <p:spTgt spid="5"/>
                                        </p:tgtEl>
                                        <p:attrNameLst>
                                          <p:attrName>ppt_h</p:attrName>
                                        </p:attrNameLst>
                                      </p:cBhvr>
                                      <p:tavLst>
                                        <p:tav tm="0">
                                          <p:val>
                                            <p:fltVal val="0"/>
                                          </p:val>
                                        </p:tav>
                                        <p:tav tm="100000">
                                          <p:val>
                                            <p:strVal val="#ppt_h"/>
                                          </p:val>
                                        </p:tav>
                                      </p:tavLst>
                                    </p:anim>
                                    <p:animEffect transition="in" filter="fad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51" grpId="0" animBg="1"/>
      <p:bldP spid="54" grpId="0" animBg="1"/>
      <p:bldP spid="55" grpId="0" animBg="1"/>
      <p:bldP spid="56" grpId="0" animBg="1"/>
      <p:bldP spid="5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8">
            <a:extLst>
              <a:ext uri="{FF2B5EF4-FFF2-40B4-BE49-F238E27FC236}">
                <a16:creationId xmlns:a16="http://schemas.microsoft.com/office/drawing/2014/main" id="{1918DDBE-5B28-43BB-8BC2-7EF37AB23226}"/>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03B53860-5883-462F-B026-249F47517BD0}"/>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C1C38EAB-5CD5-4F0C-B331-01C1082732ED}"/>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a:extLst>
              <a:ext uri="{FF2B5EF4-FFF2-40B4-BE49-F238E27FC236}">
                <a16:creationId xmlns:a16="http://schemas.microsoft.com/office/drawing/2014/main" id="{BF74A38D-C62E-40A7-ABA4-40EE55029554}"/>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4">
            <a:extLst>
              <a:ext uri="{FF2B5EF4-FFF2-40B4-BE49-F238E27FC236}">
                <a16:creationId xmlns:a16="http://schemas.microsoft.com/office/drawing/2014/main" id="{7002AC50-7EAC-4660-AD07-48E6DA1881E7}"/>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5">
            <a:extLst>
              <a:ext uri="{FF2B5EF4-FFF2-40B4-BE49-F238E27FC236}">
                <a16:creationId xmlns:a16="http://schemas.microsoft.com/office/drawing/2014/main" id="{6186BDE0-C713-4152-9AB9-3C8CD6F76306}"/>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6">
            <a:extLst>
              <a:ext uri="{FF2B5EF4-FFF2-40B4-BE49-F238E27FC236}">
                <a16:creationId xmlns:a16="http://schemas.microsoft.com/office/drawing/2014/main" id="{EC348010-622F-4810-BC56-BD7AD15DF0DF}"/>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00745194-5A34-49F4-97A5-7FE1AA4EEE1C}"/>
              </a:ext>
            </a:extLst>
          </p:cNvPr>
          <p:cNvSpPr/>
          <p:nvPr/>
        </p:nvSpPr>
        <p:spPr>
          <a:xfrm>
            <a:off x="4191851" y="1150552"/>
            <a:ext cx="1185074" cy="1323439"/>
          </a:xfrm>
          <a:prstGeom prst="rect">
            <a:avLst/>
          </a:prstGeom>
        </p:spPr>
        <p:txBody>
          <a:bodyPr wrap="square">
            <a:spAutoFit/>
          </a:bodyPr>
          <a:lstStyle/>
          <a:p>
            <a:pPr fontAlgn="auto">
              <a:spcBef>
                <a:spcPts val="0"/>
              </a:spcBef>
              <a:spcAft>
                <a:spcPts val="0"/>
              </a:spcAft>
              <a:defRPr/>
            </a:pPr>
            <a:r>
              <a:rPr lang="en-US" altLang="zh-CN" sz="8000" spc="300" dirty="0">
                <a:latin typeface="Agency FB" panose="020B0503020202020204" pitchFamily="34" charset="0"/>
                <a:cs typeface="+mn-ea"/>
                <a:sym typeface="+mn-lt"/>
              </a:rPr>
              <a:t>08</a:t>
            </a:r>
            <a:endParaRPr lang="zh-CN" altLang="en-US" sz="8000" spc="300" dirty="0">
              <a:latin typeface="Agency FB" panose="020B0503020202020204" pitchFamily="34" charset="0"/>
              <a:cs typeface="+mn-ea"/>
              <a:sym typeface="+mn-lt"/>
            </a:endParaRPr>
          </a:p>
        </p:txBody>
      </p:sp>
      <p:sp>
        <p:nvSpPr>
          <p:cNvPr id="44" name="TextBox 7">
            <a:extLst>
              <a:ext uri="{FF2B5EF4-FFF2-40B4-BE49-F238E27FC236}">
                <a16:creationId xmlns:a16="http://schemas.microsoft.com/office/drawing/2014/main" id="{DC0BEFFD-99B4-4405-BD68-8A039C4E1788}"/>
              </a:ext>
            </a:extLst>
          </p:cNvPr>
          <p:cNvSpPr>
            <a:spLocks noChangeArrowheads="1"/>
          </p:cNvSpPr>
          <p:nvPr/>
        </p:nvSpPr>
        <p:spPr bwMode="auto">
          <a:xfrm>
            <a:off x="2709402" y="2381460"/>
            <a:ext cx="4149973"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El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resumen</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de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cuenta</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en</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el</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ciclo</a:t>
            </a:r>
            <a:r>
              <a:rPr lang="en-US" altLang="zh-CN" sz="2800" b="1" dirty="0">
                <a:solidFill>
                  <a:srgbClr val="007779"/>
                </a:solidFill>
                <a:latin typeface="微软雅黑" panose="020B0503020204020204" pitchFamily="34" charset="-122"/>
                <a:ea typeface="微软雅黑" panose="020B0503020204020204" pitchFamily="34" charset="-122"/>
                <a:cs typeface="+mn-ea"/>
                <a:sym typeface="+mn-lt"/>
              </a:rPr>
              <a:t> </a:t>
            </a:r>
            <a:r>
              <a:rPr lang="en-US" altLang="zh-CN" sz="2800" b="1" dirty="0" err="1">
                <a:solidFill>
                  <a:srgbClr val="007779"/>
                </a:solidFill>
                <a:latin typeface="微软雅黑" panose="020B0503020204020204" pitchFamily="34" charset="-122"/>
                <a:ea typeface="微软雅黑" panose="020B0503020204020204" pitchFamily="34" charset="-122"/>
                <a:cs typeface="+mn-ea"/>
                <a:sym typeface="+mn-lt"/>
              </a:rPr>
              <a:t>operativo</a:t>
            </a:r>
            <a:endParaRPr lang="zh-CN" altLang="en-US" sz="2800" b="1"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54418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randombar(horizontal)">
                                      <p:cBhvr>
                                        <p:cTn id="23" dur="500"/>
                                        <p:tgtEl>
                                          <p:spTgt spid="43"/>
                                        </p:tgtEl>
                                      </p:cBhvr>
                                    </p:animEffect>
                                  </p:childTnLst>
                                </p:cTn>
                              </p:par>
                            </p:childTnLst>
                          </p:cTn>
                        </p:par>
                        <p:par>
                          <p:cTn id="24" fill="hold">
                            <p:stCondLst>
                              <p:cond delay="10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4"/>
                                        </p:tgtEl>
                                        <p:attrNameLst>
                                          <p:attrName>style.visibility</p:attrName>
                                        </p:attrNameLst>
                                      </p:cBhvr>
                                      <p:to>
                                        <p:strVal val="visible"/>
                                      </p:to>
                                    </p:set>
                                    <p:anim by="(-#ppt_w*2)" calcmode="lin" valueType="num">
                                      <p:cBhvr rctx="PPT">
                                        <p:cTn id="27" dur="500" autoRev="1" fill="hold">
                                          <p:stCondLst>
                                            <p:cond delay="0"/>
                                          </p:stCondLst>
                                        </p:cTn>
                                        <p:tgtEl>
                                          <p:spTgt spid="44"/>
                                        </p:tgtEl>
                                        <p:attrNameLst>
                                          <p:attrName>ppt_w</p:attrName>
                                        </p:attrNameLst>
                                      </p:cBhvr>
                                    </p:anim>
                                    <p:anim by="(#ppt_w*0.50)" calcmode="lin" valueType="num">
                                      <p:cBhvr>
                                        <p:cTn id="28" dur="500" decel="50000" autoRev="1" fill="hold">
                                          <p:stCondLst>
                                            <p:cond delay="0"/>
                                          </p:stCondLst>
                                        </p:cTn>
                                        <p:tgtEl>
                                          <p:spTgt spid="44"/>
                                        </p:tgtEl>
                                        <p:attrNameLst>
                                          <p:attrName>ppt_x</p:attrName>
                                        </p:attrNameLst>
                                      </p:cBhvr>
                                    </p:anim>
                                    <p:anim from="(-#ppt_h/2)" to="(#ppt_y)" calcmode="lin" valueType="num">
                                      <p:cBhvr>
                                        <p:cTn id="29" dur="1000" fill="hold">
                                          <p:stCondLst>
                                            <p:cond delay="0"/>
                                          </p:stCondLst>
                                        </p:cTn>
                                        <p:tgtEl>
                                          <p:spTgt spid="44"/>
                                        </p:tgtEl>
                                        <p:attrNameLst>
                                          <p:attrName>ppt_y</p:attrName>
                                        </p:attrNameLst>
                                      </p:cBhvr>
                                    </p:anim>
                                    <p:animRot by="21600000">
                                      <p:cBhvr>
                                        <p:cTn id="30" dur="1000" fill="hold">
                                          <p:stCondLst>
                                            <p:cond delay="0"/>
                                          </p:stCondLst>
                                        </p:cTn>
                                        <p:tgtEl>
                                          <p:spTgt spid="44"/>
                                        </p:tgtEl>
                                        <p:attrNameLst>
                                          <p:attrName>r</p:attrName>
                                        </p:attrNameLst>
                                      </p:cBhvr>
                                    </p:animRot>
                                  </p:childTnLst>
                                </p:cTn>
                              </p:par>
                            </p:childTnLst>
                          </p:cTn>
                        </p:par>
                        <p:par>
                          <p:cTn id="31" fill="hold">
                            <p:stCondLst>
                              <p:cond delay="5400"/>
                            </p:stCondLst>
                            <p:childTnLst>
                              <p:par>
                                <p:cTn id="32" presetID="36" presetClass="emph" presetSubtype="0" fill="hold" grpId="1" nodeType="afterEffect">
                                  <p:stCondLst>
                                    <p:cond delay="0"/>
                                  </p:stCondLst>
                                  <p:iterate type="lt">
                                    <p:tmPct val="10000"/>
                                  </p:iterate>
                                  <p:childTnLst>
                                    <p:animScale>
                                      <p:cBhvr>
                                        <p:cTn id="33" dur="250" autoRev="1" fill="hold">
                                          <p:stCondLst>
                                            <p:cond delay="0"/>
                                          </p:stCondLst>
                                        </p:cTn>
                                        <p:tgtEl>
                                          <p:spTgt spid="44"/>
                                        </p:tgtEl>
                                      </p:cBhvr>
                                      <p:to x="80000" y="100000"/>
                                    </p:animScale>
                                    <p:anim by="(#ppt_w*0.10)" calcmode="lin" valueType="num">
                                      <p:cBhvr>
                                        <p:cTn id="34" dur="250" autoRev="1" fill="hold">
                                          <p:stCondLst>
                                            <p:cond delay="0"/>
                                          </p:stCondLst>
                                        </p:cTn>
                                        <p:tgtEl>
                                          <p:spTgt spid="44"/>
                                        </p:tgtEl>
                                        <p:attrNameLst>
                                          <p:attrName>ppt_x</p:attrName>
                                        </p:attrNameLst>
                                      </p:cBhvr>
                                    </p:anim>
                                    <p:anim by="(-#ppt_w*0.10)" calcmode="lin" valueType="num">
                                      <p:cBhvr>
                                        <p:cTn id="35" dur="250" autoRev="1" fill="hold">
                                          <p:stCondLst>
                                            <p:cond delay="0"/>
                                          </p:stCondLst>
                                        </p:cTn>
                                        <p:tgtEl>
                                          <p:spTgt spid="44"/>
                                        </p:tgtEl>
                                        <p:attrNameLst>
                                          <p:attrName>ppt_y</p:attrName>
                                        </p:attrNameLst>
                                      </p:cBhvr>
                                    </p:anim>
                                    <p:animRot by="-480000">
                                      <p:cBhvr>
                                        <p:cTn id="36" dur="250" autoRev="1" fill="hold">
                                          <p:stCondLst>
                                            <p:cond delay="0"/>
                                          </p:stCondLst>
                                        </p:cTn>
                                        <p:tgtEl>
                                          <p:spTgt spid="44"/>
                                        </p:tgtEl>
                                        <p:attrNameLst>
                                          <p:attrName>r</p:attrName>
                                        </p:attrNameLst>
                                      </p:cBhvr>
                                    </p:animRot>
                                  </p:childTnLst>
                                </p:cTn>
                              </p:par>
                            </p:childTnLst>
                          </p:cTn>
                        </p:par>
                        <p:par>
                          <p:cTn id="37" fill="hold">
                            <p:stCondLst>
                              <p:cond delay="7600"/>
                            </p:stCondLst>
                            <p:childTnLst>
                              <p:par>
                                <p:cTn id="38" presetID="2" presetClass="entr" presetSubtype="2"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8100"/>
                            </p:stCondLst>
                            <p:childTnLst>
                              <p:par>
                                <p:cTn id="43" presetID="53" presetClass="entr" presetSubtype="16"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 calcmode="lin" valueType="num">
                                      <p:cBhvr>
                                        <p:cTn id="50" dur="500" fill="hold"/>
                                        <p:tgtEl>
                                          <p:spTgt spid="31"/>
                                        </p:tgtEl>
                                        <p:attrNameLst>
                                          <p:attrName>ppt_w</p:attrName>
                                        </p:attrNameLst>
                                      </p:cBhvr>
                                      <p:tavLst>
                                        <p:tav tm="0">
                                          <p:val>
                                            <p:fltVal val="0"/>
                                          </p:val>
                                        </p:tav>
                                        <p:tav tm="100000">
                                          <p:val>
                                            <p:strVal val="#ppt_w"/>
                                          </p:val>
                                        </p:tav>
                                      </p:tavLst>
                                    </p:anim>
                                    <p:anim calcmode="lin" valueType="num">
                                      <p:cBhvr>
                                        <p:cTn id="51" dur="500" fill="hold"/>
                                        <p:tgtEl>
                                          <p:spTgt spid="31"/>
                                        </p:tgtEl>
                                        <p:attrNameLst>
                                          <p:attrName>ppt_h</p:attrName>
                                        </p:attrNameLst>
                                      </p:cBhvr>
                                      <p:tavLst>
                                        <p:tav tm="0">
                                          <p:val>
                                            <p:fltVal val="0"/>
                                          </p:val>
                                        </p:tav>
                                        <p:tav tm="100000">
                                          <p:val>
                                            <p:strVal val="#ppt_h"/>
                                          </p:val>
                                        </p:tav>
                                      </p:tavLst>
                                    </p:anim>
                                    <p:animEffect transition="in" filter="fade">
                                      <p:cBhvr>
                                        <p:cTn id="5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6" grpId="0" animBg="1"/>
      <p:bldP spid="30" grpId="0" animBg="1"/>
      <p:bldP spid="31" grpId="0" animBg="1"/>
      <p:bldP spid="43" grpId="0"/>
      <p:bldP spid="44" grpId="0"/>
      <p:bldP spid="4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平行四边形 3">
            <a:extLst>
              <a:ext uri="{FF2B5EF4-FFF2-40B4-BE49-F238E27FC236}">
                <a16:creationId xmlns:a16="http://schemas.microsoft.com/office/drawing/2014/main" id="{A9DABA3A-2F77-406F-B521-BC5A744A0590}"/>
              </a:ext>
            </a:extLst>
          </p:cNvPr>
          <p:cNvSpPr/>
          <p:nvPr/>
        </p:nvSpPr>
        <p:spPr>
          <a:xfrm>
            <a:off x="474395" y="363699"/>
            <a:ext cx="2199111" cy="1220818"/>
          </a:xfrm>
          <a:prstGeom prst="parallelogram">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sz="1200"/>
          </a:p>
        </p:txBody>
      </p:sp>
      <p:sp>
        <p:nvSpPr>
          <p:cNvPr id="5" name="平行四边形 4">
            <a:extLst>
              <a:ext uri="{FF2B5EF4-FFF2-40B4-BE49-F238E27FC236}">
                <a16:creationId xmlns:a16="http://schemas.microsoft.com/office/drawing/2014/main" id="{0C9D1393-69B0-4678-92A9-9935E0AB0DC7}"/>
              </a:ext>
            </a:extLst>
          </p:cNvPr>
          <p:cNvSpPr/>
          <p:nvPr/>
        </p:nvSpPr>
        <p:spPr>
          <a:xfrm>
            <a:off x="4385183" y="363699"/>
            <a:ext cx="2199111" cy="1220818"/>
          </a:xfrm>
          <a:prstGeom prst="parallelogram">
            <a:avLst/>
          </a:prstGeom>
          <a:blipFill dpi="0" rotWithShape="1">
            <a:blip r:embed="rId4"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sz="1200"/>
          </a:p>
        </p:txBody>
      </p:sp>
      <p:sp>
        <p:nvSpPr>
          <p:cNvPr id="6" name="平行四边形 5">
            <a:extLst>
              <a:ext uri="{FF2B5EF4-FFF2-40B4-BE49-F238E27FC236}">
                <a16:creationId xmlns:a16="http://schemas.microsoft.com/office/drawing/2014/main" id="{9C8A1FAC-F69E-4598-B842-EA53FA720723}"/>
              </a:ext>
            </a:extLst>
          </p:cNvPr>
          <p:cNvSpPr/>
          <p:nvPr/>
        </p:nvSpPr>
        <p:spPr>
          <a:xfrm>
            <a:off x="2429789" y="363699"/>
            <a:ext cx="2199111" cy="1220818"/>
          </a:xfrm>
          <a:prstGeom prst="parallelogram">
            <a:avLst/>
          </a:prstGeom>
          <a:blipFill dpi="0" rotWithShape="1">
            <a:blip r:embed="rId5"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sz="1200"/>
          </a:p>
        </p:txBody>
      </p:sp>
      <p:sp>
        <p:nvSpPr>
          <p:cNvPr id="7" name="平行四边形 6">
            <a:extLst>
              <a:ext uri="{FF2B5EF4-FFF2-40B4-BE49-F238E27FC236}">
                <a16:creationId xmlns:a16="http://schemas.microsoft.com/office/drawing/2014/main" id="{3CDBB2CE-8D29-4E20-8333-1241B776E5AE}"/>
              </a:ext>
            </a:extLst>
          </p:cNvPr>
          <p:cNvSpPr/>
          <p:nvPr/>
        </p:nvSpPr>
        <p:spPr>
          <a:xfrm>
            <a:off x="6340578" y="363699"/>
            <a:ext cx="2199111" cy="1220818"/>
          </a:xfrm>
          <a:prstGeom prst="parallelogram">
            <a:avLst/>
          </a:prstGeom>
          <a:blipFill dpi="0" rotWithShape="1">
            <a:blip r:embed="rId6"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sz="1200"/>
          </a:p>
        </p:txBody>
      </p:sp>
      <p:sp>
        <p:nvSpPr>
          <p:cNvPr id="8" name="平行四边形 7">
            <a:extLst>
              <a:ext uri="{FF2B5EF4-FFF2-40B4-BE49-F238E27FC236}">
                <a16:creationId xmlns:a16="http://schemas.microsoft.com/office/drawing/2014/main" id="{A4CE9720-5395-4BF6-BF49-4CF00C0CBC71}"/>
              </a:ext>
            </a:extLst>
          </p:cNvPr>
          <p:cNvSpPr/>
          <p:nvPr/>
        </p:nvSpPr>
        <p:spPr>
          <a:xfrm>
            <a:off x="2068830" y="633729"/>
            <a:ext cx="856354" cy="1220818"/>
          </a:xfrm>
          <a:prstGeom prst="parallelogram">
            <a:avLst>
              <a:gd name="adj" fmla="val 35011"/>
            </a:avLst>
          </a:prstGeom>
          <a:solidFill>
            <a:schemeClr val="accent1">
              <a:alpha val="9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r>
              <a:rPr lang="es-ES" sz="900" dirty="0"/>
              <a:t>Representa</a:t>
            </a:r>
            <a:endParaRPr sz="900" dirty="0"/>
          </a:p>
        </p:txBody>
      </p:sp>
      <p:sp>
        <p:nvSpPr>
          <p:cNvPr id="9" name="平行四边形 8">
            <a:extLst>
              <a:ext uri="{FF2B5EF4-FFF2-40B4-BE49-F238E27FC236}">
                <a16:creationId xmlns:a16="http://schemas.microsoft.com/office/drawing/2014/main" id="{C2D347B1-3804-4C70-A5C5-3C0D2ED56250}"/>
              </a:ext>
            </a:extLst>
          </p:cNvPr>
          <p:cNvSpPr/>
          <p:nvPr/>
        </p:nvSpPr>
        <p:spPr>
          <a:xfrm>
            <a:off x="3957006" y="633729"/>
            <a:ext cx="856354" cy="1220818"/>
          </a:xfrm>
          <a:prstGeom prst="parallelogram">
            <a:avLst>
              <a:gd name="adj" fmla="val 35011"/>
            </a:avLst>
          </a:prstGeom>
          <a:solidFill>
            <a:schemeClr val="accent2">
              <a:alpha val="9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r>
              <a:rPr lang="es-ES" sz="1050" dirty="0"/>
              <a:t>Tipo</a:t>
            </a:r>
            <a:endParaRPr sz="1050" dirty="0"/>
          </a:p>
        </p:txBody>
      </p:sp>
      <p:sp>
        <p:nvSpPr>
          <p:cNvPr id="10" name="平行四边形 9">
            <a:extLst>
              <a:ext uri="{FF2B5EF4-FFF2-40B4-BE49-F238E27FC236}">
                <a16:creationId xmlns:a16="http://schemas.microsoft.com/office/drawing/2014/main" id="{B113BD66-F37C-44CA-8E49-DF9F3CF829EE}"/>
              </a:ext>
            </a:extLst>
          </p:cNvPr>
          <p:cNvSpPr/>
          <p:nvPr/>
        </p:nvSpPr>
        <p:spPr>
          <a:xfrm>
            <a:off x="5845182" y="633729"/>
            <a:ext cx="856354" cy="1220818"/>
          </a:xfrm>
          <a:prstGeom prst="parallelogram">
            <a:avLst>
              <a:gd name="adj" fmla="val 35011"/>
            </a:avLst>
          </a:prstGeom>
          <a:solidFill>
            <a:schemeClr val="accent3">
              <a:alpha val="9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r>
              <a:rPr lang="es-ES" sz="900" dirty="0"/>
              <a:t>Importancia</a:t>
            </a:r>
            <a:endParaRPr sz="900" dirty="0"/>
          </a:p>
        </p:txBody>
      </p:sp>
      <p:sp>
        <p:nvSpPr>
          <p:cNvPr id="22" name="矩形: 剪去顶角 21">
            <a:extLst>
              <a:ext uri="{FF2B5EF4-FFF2-40B4-BE49-F238E27FC236}">
                <a16:creationId xmlns:a16="http://schemas.microsoft.com/office/drawing/2014/main" id="{69924278-BD3B-4ED9-AA7A-161884701DC2}"/>
              </a:ext>
            </a:extLst>
          </p:cNvPr>
          <p:cNvSpPr/>
          <p:nvPr/>
        </p:nvSpPr>
        <p:spPr>
          <a:xfrm>
            <a:off x="107504" y="1998799"/>
            <a:ext cx="2566003" cy="2781002"/>
          </a:xfrm>
          <a:prstGeom prst="snip2SameRect">
            <a:avLst>
              <a:gd name="adj1" fmla="val 0"/>
              <a:gd name="adj2" fmla="val 0"/>
            </a:avLst>
          </a:prstGeom>
          <a:ln>
            <a:noFill/>
          </a:ln>
        </p:spPr>
        <p:txBody>
          <a:bodyPr wrap="square" anchor="t">
            <a:noAutofit/>
          </a:bodyPr>
          <a:lstStyle/>
          <a:p>
            <a:pPr rtl="0">
              <a:lnSpc>
                <a:spcPct val="160000"/>
              </a:lnSpc>
              <a:spcBef>
                <a:spcPts val="1200"/>
              </a:spcBef>
              <a:spcAft>
                <a:spcPts val="1200"/>
              </a:spcAft>
            </a:pPr>
            <a:r>
              <a:rPr lang="es-ES" sz="1000" dirty="0">
                <a:solidFill>
                  <a:srgbClr val="000000"/>
                </a:solidFill>
                <a:latin typeface="Arial" panose="020B0604020202020204" pitchFamily="34" charset="0"/>
                <a:cs typeface="Arial" panose="020B0604020202020204" pitchFamily="34" charset="0"/>
              </a:rPr>
              <a:t>En el caso del Resumen de Cuenta ENVIADO </a:t>
            </a:r>
            <a:r>
              <a:rPr lang="es-ES" sz="1000" b="0" i="0" u="none" strike="noStrike" dirty="0">
                <a:solidFill>
                  <a:srgbClr val="000000"/>
                </a:solidFill>
                <a:effectLst/>
                <a:latin typeface="Arial" panose="020B0604020202020204" pitchFamily="34" charset="0"/>
                <a:cs typeface="Arial" panose="020B0604020202020204" pitchFamily="34" charset="0"/>
              </a:rPr>
              <a:t>representa un comprobante de uso interno de uso externo extendido por el ente a sus clientes, listando los movimientos por distintos conceptos operados en sus cuentas durante un período, con indicación de fecha y comprobante respaldatorio y conteniendo el saldo vigente a la fecha de emisión del Resumen. En el caso de su recepción, el Resumen tiene un funcionamiento inverso.</a:t>
            </a:r>
            <a:endParaRPr lang="es-ES" sz="1000" b="0" dirty="0">
              <a:effectLst/>
              <a:latin typeface="Arial" panose="020B0604020202020204" pitchFamily="34" charset="0"/>
              <a:cs typeface="Arial" panose="020B0604020202020204" pitchFamily="34" charset="0"/>
            </a:endParaRPr>
          </a:p>
        </p:txBody>
      </p:sp>
      <p:sp>
        <p:nvSpPr>
          <p:cNvPr id="20" name="矩形: 剪去顶角 19">
            <a:extLst>
              <a:ext uri="{FF2B5EF4-FFF2-40B4-BE49-F238E27FC236}">
                <a16:creationId xmlns:a16="http://schemas.microsoft.com/office/drawing/2014/main" id="{4F3167DA-2475-49F6-9224-A0D542D18482}"/>
              </a:ext>
            </a:extLst>
          </p:cNvPr>
          <p:cNvSpPr/>
          <p:nvPr/>
        </p:nvSpPr>
        <p:spPr>
          <a:xfrm>
            <a:off x="2673506" y="1995686"/>
            <a:ext cx="1841594" cy="2784115"/>
          </a:xfrm>
          <a:prstGeom prst="snip2SameRect">
            <a:avLst>
              <a:gd name="adj1" fmla="val 0"/>
              <a:gd name="adj2" fmla="val 0"/>
            </a:avLst>
          </a:prstGeom>
          <a:ln>
            <a:noFill/>
          </a:ln>
        </p:spPr>
        <p:txBody>
          <a:bodyPr wrap="square" anchor="t">
            <a:noAutofit/>
          </a:bodyPr>
          <a:lstStyle/>
          <a:p>
            <a:pPr>
              <a:lnSpc>
                <a:spcPct val="150000"/>
              </a:lnSpc>
              <a:tabLst>
                <a:tab pos="228594" algn="l"/>
              </a:tabLst>
              <a:defRPr/>
            </a:pPr>
            <a:r>
              <a:rPr lang="es-419" altLang="zh-CN" sz="1000" dirty="0">
                <a:latin typeface="Arial" panose="020B0604020202020204" pitchFamily="34" charset="0"/>
                <a:cs typeface="Arial" panose="020B0604020202020204" pitchFamily="34" charset="0"/>
              </a:rPr>
              <a:t>No respalda variaciones patrimoniales ya que todos los movimientos incluidos ya fueron respaldados por el respectivo comprobante. Por consiguiente, no es un comprobante registrable.</a:t>
            </a:r>
            <a:r>
              <a:rPr lang="en-US" altLang="zh-CN" sz="1000" dirty="0">
                <a:latin typeface="Arial" panose="020B0604020202020204" pitchFamily="34" charset="0"/>
                <a:cs typeface="Arial" panose="020B0604020202020204" pitchFamily="34" charset="0"/>
              </a:rPr>
              <a:t>  </a:t>
            </a:r>
          </a:p>
        </p:txBody>
      </p:sp>
      <p:sp>
        <p:nvSpPr>
          <p:cNvPr id="18" name="矩形: 剪去顶角 17">
            <a:extLst>
              <a:ext uri="{FF2B5EF4-FFF2-40B4-BE49-F238E27FC236}">
                <a16:creationId xmlns:a16="http://schemas.microsoft.com/office/drawing/2014/main" id="{A0620160-5346-4C9D-8235-29F59B69CED1}"/>
              </a:ext>
            </a:extLst>
          </p:cNvPr>
          <p:cNvSpPr/>
          <p:nvPr/>
        </p:nvSpPr>
        <p:spPr>
          <a:xfrm>
            <a:off x="4628900" y="1995687"/>
            <a:ext cx="1841594" cy="2173706"/>
          </a:xfrm>
          <a:prstGeom prst="snip2SameRect">
            <a:avLst>
              <a:gd name="adj1" fmla="val 0"/>
              <a:gd name="adj2" fmla="val 0"/>
            </a:avLst>
          </a:prstGeom>
          <a:ln>
            <a:noFill/>
          </a:ln>
        </p:spPr>
        <p:txBody>
          <a:bodyPr wrap="square" anchor="t">
            <a:noAutofit/>
          </a:bodyPr>
          <a:lstStyle/>
          <a:p>
            <a:pPr>
              <a:lnSpc>
                <a:spcPct val="150000"/>
              </a:lnSpc>
              <a:tabLst>
                <a:tab pos="228594" algn="l"/>
              </a:tabLst>
              <a:defRPr/>
            </a:pPr>
            <a:r>
              <a:rPr lang="es-419" altLang="zh-CN" sz="1000" dirty="0">
                <a:latin typeface="Arial" panose="020B0604020202020204" pitchFamily="34" charset="0"/>
                <a:cs typeface="Arial" panose="020B0604020202020204" pitchFamily="34" charset="0"/>
              </a:rPr>
              <a:t>Importante para la tarea de conciliación de saldos y del control, permitiendo detectar omisiones en la registración, registraciones realizadas por importes incorrectos. </a:t>
            </a:r>
          </a:p>
        </p:txBody>
      </p:sp>
      <p:sp>
        <p:nvSpPr>
          <p:cNvPr id="16" name="矩形: 剪去顶角 15">
            <a:extLst>
              <a:ext uri="{FF2B5EF4-FFF2-40B4-BE49-F238E27FC236}">
                <a16:creationId xmlns:a16="http://schemas.microsoft.com/office/drawing/2014/main" id="{2E5F9985-9EDB-4357-A88A-EEB166B90B6B}"/>
              </a:ext>
            </a:extLst>
          </p:cNvPr>
          <p:cNvSpPr/>
          <p:nvPr/>
        </p:nvSpPr>
        <p:spPr>
          <a:xfrm>
            <a:off x="6584294" y="1995686"/>
            <a:ext cx="1876138" cy="2448271"/>
          </a:xfrm>
          <a:prstGeom prst="snip2SameRect">
            <a:avLst>
              <a:gd name="adj1" fmla="val 0"/>
              <a:gd name="adj2" fmla="val 0"/>
            </a:avLst>
          </a:prstGeom>
          <a:ln>
            <a:noFill/>
          </a:ln>
        </p:spPr>
        <p:txBody>
          <a:bodyPr wrap="square" anchor="t">
            <a:noAutofit/>
          </a:bodyPr>
          <a:lstStyle/>
          <a:p>
            <a:pPr>
              <a:lnSpc>
                <a:spcPct val="150000"/>
              </a:lnSpc>
              <a:tabLst>
                <a:tab pos="228594" algn="l"/>
              </a:tabLst>
              <a:defRPr/>
            </a:pPr>
            <a:r>
              <a:rPr lang="es-419" altLang="zh-CN" sz="1000" dirty="0">
                <a:latin typeface="Arial" panose="020B0604020202020204" pitchFamily="34" charset="0"/>
                <a:cs typeface="Arial" panose="020B0604020202020204" pitchFamily="34" charset="0"/>
              </a:rPr>
              <a:t>Como excepción encontramos los Resúmenes de Cuentas bancarios (extractos) en los cuales frecuentemente existen movimientos que se registran a partir de ellos, como son los débitos directos autorizados (impuestos, cuentas telefónicas, etc.).</a:t>
            </a:r>
          </a:p>
        </p:txBody>
      </p:sp>
      <p:sp>
        <p:nvSpPr>
          <p:cNvPr id="2" name="平行四边形 8">
            <a:extLst>
              <a:ext uri="{FF2B5EF4-FFF2-40B4-BE49-F238E27FC236}">
                <a16:creationId xmlns:a16="http://schemas.microsoft.com/office/drawing/2014/main" id="{AD9F3123-8051-D138-B001-DAC3D9370AFE}"/>
              </a:ext>
            </a:extLst>
          </p:cNvPr>
          <p:cNvSpPr/>
          <p:nvPr/>
        </p:nvSpPr>
        <p:spPr>
          <a:xfrm>
            <a:off x="7867794" y="633729"/>
            <a:ext cx="856354" cy="1220818"/>
          </a:xfrm>
          <a:prstGeom prst="parallelogram">
            <a:avLst>
              <a:gd name="adj" fmla="val 35011"/>
            </a:avLst>
          </a:prstGeom>
          <a:solidFill>
            <a:schemeClr val="accent2">
              <a:alpha val="9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r>
              <a:rPr lang="es-ES" sz="900" dirty="0"/>
              <a:t>Excepciones</a:t>
            </a:r>
            <a:endParaRPr sz="900" dirty="0"/>
          </a:p>
        </p:txBody>
      </p:sp>
    </p:spTree>
    <p:extLst>
      <p:ext uri="{BB962C8B-B14F-4D97-AF65-F5344CB8AC3E}">
        <p14:creationId xmlns:p14="http://schemas.microsoft.com/office/powerpoint/2010/main" val="756577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500" fill="hold"/>
                                        <p:tgtEl>
                                          <p:spTgt spid="2"/>
                                        </p:tgtEl>
                                        <p:attrNameLst>
                                          <p:attrName>ppt_x</p:attrName>
                                        </p:attrNameLst>
                                      </p:cBhvr>
                                      <p:tavLst>
                                        <p:tav tm="0">
                                          <p:val>
                                            <p:strVal val="#ppt_x"/>
                                          </p:val>
                                        </p:tav>
                                        <p:tav tm="100000">
                                          <p:val>
                                            <p:strVal val="#ppt_x"/>
                                          </p:val>
                                        </p:tav>
                                      </p:tavLst>
                                    </p:anim>
                                    <p:anim calcmode="lin" valueType="num">
                                      <p:cBhvr additive="base">
                                        <p:cTn id="4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70706" y="317769"/>
            <a:ext cx="474345" cy="4743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4" name="组合 13"/>
          <p:cNvGrpSpPr/>
          <p:nvPr/>
        </p:nvGrpSpPr>
        <p:grpSpPr>
          <a:xfrm>
            <a:off x="1645050" y="792114"/>
            <a:ext cx="4073633" cy="3326130"/>
            <a:chOff x="1829371" y="1096028"/>
            <a:chExt cx="3326130" cy="3326130"/>
          </a:xfrm>
        </p:grpSpPr>
        <p:sp>
          <p:nvSpPr>
            <p:cNvPr id="4" name="矩形 3"/>
            <p:cNvSpPr/>
            <p:nvPr/>
          </p:nvSpPr>
          <p:spPr>
            <a:xfrm>
              <a:off x="1829371" y="1096028"/>
              <a:ext cx="3326130" cy="3326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7" name="文本框 7"/>
            <p:cNvSpPr txBox="1"/>
            <p:nvPr/>
          </p:nvSpPr>
          <p:spPr>
            <a:xfrm>
              <a:off x="2088868" y="1203598"/>
              <a:ext cx="2483132" cy="2886170"/>
            </a:xfrm>
            <a:prstGeom prst="rect">
              <a:avLst/>
            </a:prstGeom>
            <a:noFill/>
          </p:spPr>
          <p:txBody>
            <a:bodyPr wrap="square" lIns="0" tIns="0" rIns="0" bIns="0" anchor="ctr" anchorCtr="0">
              <a:noAutofit/>
            </a:bodyPr>
            <a:lstStyle/>
            <a:p>
              <a:pPr defTabSz="914378">
                <a:lnSpc>
                  <a:spcPct val="120000"/>
                </a:lnSpc>
                <a:defRPr/>
              </a:pPr>
              <a:r>
                <a:rPr lang="es-419" altLang="zh-CN" sz="1200" dirty="0">
                  <a:solidFill>
                    <a:schemeClr val="bg1"/>
                  </a:solidFill>
                </a:rPr>
                <a:t>Partiendo de quién emite el resumen de cuentas se pueden observar las siguientes actividades operativas:</a:t>
              </a:r>
            </a:p>
            <a:p>
              <a:pPr defTabSz="914378">
                <a:lnSpc>
                  <a:spcPct val="120000"/>
                </a:lnSpc>
                <a:defRPr/>
              </a:pPr>
              <a:endParaRPr lang="es-419" altLang="zh-CN" sz="1200" dirty="0">
                <a:solidFill>
                  <a:schemeClr val="bg1"/>
                </a:solidFill>
              </a:endParaRPr>
            </a:p>
            <a:p>
              <a:pPr defTabSz="914378">
                <a:lnSpc>
                  <a:spcPct val="120000"/>
                </a:lnSpc>
                <a:defRPr/>
              </a:pPr>
              <a:r>
                <a:rPr lang="es-419" altLang="zh-CN" sz="1200" dirty="0">
                  <a:solidFill>
                    <a:schemeClr val="bg1"/>
                  </a:solidFill>
                </a:rPr>
                <a:t>El vendedor o, entidad bancaria o financiera como emisor:</a:t>
              </a:r>
            </a:p>
            <a:p>
              <a:pPr defTabSz="914378">
                <a:lnSpc>
                  <a:spcPct val="120000"/>
                </a:lnSpc>
                <a:defRPr/>
              </a:pPr>
              <a:r>
                <a:rPr lang="es-419" altLang="zh-CN" sz="1200" dirty="0">
                  <a:solidFill>
                    <a:schemeClr val="bg1"/>
                  </a:solidFill>
                </a:rPr>
                <a:t>VENDER - COBRAR</a:t>
              </a:r>
            </a:p>
            <a:p>
              <a:pPr defTabSz="914378">
                <a:lnSpc>
                  <a:spcPct val="120000"/>
                </a:lnSpc>
                <a:defRPr/>
              </a:pPr>
              <a:endParaRPr lang="es-419" altLang="zh-CN" sz="1200" dirty="0">
                <a:solidFill>
                  <a:schemeClr val="bg1"/>
                </a:solidFill>
              </a:endParaRPr>
            </a:p>
            <a:p>
              <a:pPr defTabSz="914378">
                <a:lnSpc>
                  <a:spcPct val="120000"/>
                </a:lnSpc>
                <a:defRPr/>
              </a:pPr>
              <a:r>
                <a:rPr lang="es-419" altLang="zh-CN" sz="1200" dirty="0">
                  <a:solidFill>
                    <a:schemeClr val="bg1"/>
                  </a:solidFill>
                </a:rPr>
                <a:t>El cliente como emisor: </a:t>
              </a:r>
            </a:p>
            <a:p>
              <a:pPr defTabSz="914378">
                <a:lnSpc>
                  <a:spcPct val="120000"/>
                </a:lnSpc>
                <a:defRPr/>
              </a:pPr>
              <a:r>
                <a:rPr lang="es-419" altLang="zh-CN" sz="1200" dirty="0">
                  <a:solidFill>
                    <a:schemeClr val="bg1"/>
                  </a:solidFill>
                </a:rPr>
                <a:t>COMPRAR - PAGAR</a:t>
              </a:r>
            </a:p>
          </p:txBody>
        </p:sp>
      </p:grpSp>
      <p:sp>
        <p:nvSpPr>
          <p:cNvPr id="5" name="矩形 4"/>
          <p:cNvSpPr/>
          <p:nvPr/>
        </p:nvSpPr>
        <p:spPr>
          <a:xfrm>
            <a:off x="5004048" y="1491630"/>
            <a:ext cx="3326130" cy="332613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Tree>
    <p:extLst>
      <p:ext uri="{BB962C8B-B14F-4D97-AF65-F5344CB8AC3E}">
        <p14:creationId xmlns:p14="http://schemas.microsoft.com/office/powerpoint/2010/main" val="1296313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607859" cy="261610"/>
          </a:xfrm>
          <a:prstGeom prst="rect">
            <a:avLst/>
          </a:prstGeom>
          <a:noFill/>
        </p:spPr>
        <p:txBody>
          <a:bodyPr wrap="none" rtlCol="0">
            <a:spAutoFit/>
          </a:bodyPr>
          <a:lstStyle/>
          <a:p>
            <a:r>
              <a:rPr lang="zh-CN" altLang="en-US" sz="1100" dirty="0"/>
              <a:t>延时符</a:t>
            </a:r>
          </a:p>
        </p:txBody>
      </p:sp>
      <p:sp>
        <p:nvSpPr>
          <p:cNvPr id="10" name="矩形 9">
            <a:extLst>
              <a:ext uri="{FF2B5EF4-FFF2-40B4-BE49-F238E27FC236}">
                <a16:creationId xmlns:a16="http://schemas.microsoft.com/office/drawing/2014/main" id="{8864C403-C0EC-4AE4-96B9-ED5A228E896A}"/>
              </a:ext>
            </a:extLst>
          </p:cNvPr>
          <p:cNvSpPr/>
          <p:nvPr/>
        </p:nvSpPr>
        <p:spPr>
          <a:xfrm rot="2703926">
            <a:off x="1956833" y="1017209"/>
            <a:ext cx="1757341" cy="1757341"/>
          </a:xfrm>
          <a:prstGeom prst="rect">
            <a:avLst/>
          </a:prstGeom>
          <a:solidFill>
            <a:srgbClr val="007779"/>
          </a:solidFill>
          <a:ln w="317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1" name="Freeform 5">
            <a:extLst>
              <a:ext uri="{FF2B5EF4-FFF2-40B4-BE49-F238E27FC236}">
                <a16:creationId xmlns:a16="http://schemas.microsoft.com/office/drawing/2014/main" id="{A9EAB0BC-B214-4938-9221-5594A69D73B4}"/>
              </a:ext>
            </a:extLst>
          </p:cNvPr>
          <p:cNvSpPr>
            <a:spLocks noEditPoints="1"/>
          </p:cNvSpPr>
          <p:nvPr/>
        </p:nvSpPr>
        <p:spPr bwMode="auto">
          <a:xfrm>
            <a:off x="338134" y="-2183"/>
            <a:ext cx="3013076" cy="3063875"/>
          </a:xfrm>
          <a:custGeom>
            <a:avLst/>
            <a:gdLst>
              <a:gd name="T0" fmla="*/ 1451 w 1598"/>
              <a:gd name="T1" fmla="*/ 339 h 1625"/>
              <a:gd name="T2" fmla="*/ 1598 w 1598"/>
              <a:gd name="T3" fmla="*/ 486 h 1625"/>
              <a:gd name="T4" fmla="*/ 1598 w 1598"/>
              <a:gd name="T5" fmla="*/ 485 h 1625"/>
              <a:gd name="T6" fmla="*/ 1451 w 1598"/>
              <a:gd name="T7" fmla="*/ 339 h 1625"/>
              <a:gd name="T8" fmla="*/ 1084 w 1598"/>
              <a:gd name="T9" fmla="*/ 0 h 1625"/>
              <a:gd name="T10" fmla="*/ 1060 w 1598"/>
              <a:gd name="T11" fmla="*/ 9 h 1625"/>
              <a:gd name="T12" fmla="*/ 0 w 1598"/>
              <a:gd name="T13" fmla="*/ 1069 h 1625"/>
              <a:gd name="T14" fmla="*/ 385 w 1598"/>
              <a:gd name="T15" fmla="*/ 1454 h 1625"/>
              <a:gd name="T16" fmla="*/ 385 w 1598"/>
              <a:gd name="T17" fmla="*/ 1454 h 1625"/>
              <a:gd name="T18" fmla="*/ 556 w 1598"/>
              <a:gd name="T19" fmla="*/ 1625 h 1625"/>
              <a:gd name="T20" fmla="*/ 633 w 1598"/>
              <a:gd name="T21" fmla="*/ 1548 h 1625"/>
              <a:gd name="T22" fmla="*/ 228 w 1598"/>
              <a:gd name="T23" fmla="*/ 1143 h 1625"/>
              <a:gd name="T24" fmla="*/ 197 w 1598"/>
              <a:gd name="T25" fmla="*/ 1067 h 1625"/>
              <a:gd name="T26" fmla="*/ 228 w 1598"/>
              <a:gd name="T27" fmla="*/ 990 h 1625"/>
              <a:gd name="T28" fmla="*/ 822 w 1598"/>
              <a:gd name="T29" fmla="*/ 396 h 1625"/>
              <a:gd name="T30" fmla="*/ 899 w 1598"/>
              <a:gd name="T31" fmla="*/ 365 h 1625"/>
              <a:gd name="T32" fmla="*/ 975 w 1598"/>
              <a:gd name="T33" fmla="*/ 396 h 1625"/>
              <a:gd name="T34" fmla="*/ 1069 w 1598"/>
              <a:gd name="T35" fmla="*/ 490 h 1625"/>
              <a:gd name="T36" fmla="*/ 1287 w 1598"/>
              <a:gd name="T37" fmla="*/ 272 h 1625"/>
              <a:gd name="T38" fmla="*/ 1336 w 1598"/>
              <a:gd name="T39" fmla="*/ 252 h 1625"/>
              <a:gd name="T40" fmla="*/ 1384 w 1598"/>
              <a:gd name="T41" fmla="*/ 272 h 1625"/>
              <a:gd name="T42" fmla="*/ 1140 w 1598"/>
              <a:gd name="T43" fmla="*/ 27 h 1625"/>
              <a:gd name="T44" fmla="*/ 1084 w 1598"/>
              <a:gd name="T45" fmla="*/ 0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98" h="1625">
                <a:moveTo>
                  <a:pt x="1451" y="339"/>
                </a:moveTo>
                <a:cubicBezTo>
                  <a:pt x="1598" y="486"/>
                  <a:pt x="1598" y="486"/>
                  <a:pt x="1598" y="486"/>
                </a:cubicBezTo>
                <a:cubicBezTo>
                  <a:pt x="1598" y="486"/>
                  <a:pt x="1598" y="486"/>
                  <a:pt x="1598" y="485"/>
                </a:cubicBezTo>
                <a:cubicBezTo>
                  <a:pt x="1451" y="339"/>
                  <a:pt x="1451" y="339"/>
                  <a:pt x="1451" y="339"/>
                </a:cubicBezTo>
                <a:moveTo>
                  <a:pt x="1084" y="0"/>
                </a:moveTo>
                <a:cubicBezTo>
                  <a:pt x="1074" y="0"/>
                  <a:pt x="1066" y="3"/>
                  <a:pt x="1060" y="9"/>
                </a:cubicBezTo>
                <a:cubicBezTo>
                  <a:pt x="0" y="1069"/>
                  <a:pt x="0" y="1069"/>
                  <a:pt x="0" y="1069"/>
                </a:cubicBezTo>
                <a:cubicBezTo>
                  <a:pt x="385" y="1454"/>
                  <a:pt x="385" y="1454"/>
                  <a:pt x="385" y="1454"/>
                </a:cubicBezTo>
                <a:cubicBezTo>
                  <a:pt x="385" y="1454"/>
                  <a:pt x="385" y="1454"/>
                  <a:pt x="385" y="1454"/>
                </a:cubicBezTo>
                <a:cubicBezTo>
                  <a:pt x="556" y="1625"/>
                  <a:pt x="556" y="1625"/>
                  <a:pt x="556" y="1625"/>
                </a:cubicBezTo>
                <a:cubicBezTo>
                  <a:pt x="633" y="1548"/>
                  <a:pt x="633" y="1548"/>
                  <a:pt x="633" y="1548"/>
                </a:cubicBezTo>
                <a:cubicBezTo>
                  <a:pt x="228" y="1143"/>
                  <a:pt x="228" y="1143"/>
                  <a:pt x="228" y="1143"/>
                </a:cubicBezTo>
                <a:cubicBezTo>
                  <a:pt x="208" y="1123"/>
                  <a:pt x="197" y="1096"/>
                  <a:pt x="197" y="1067"/>
                </a:cubicBezTo>
                <a:cubicBezTo>
                  <a:pt x="197" y="1038"/>
                  <a:pt x="208" y="1011"/>
                  <a:pt x="228" y="990"/>
                </a:cubicBezTo>
                <a:cubicBezTo>
                  <a:pt x="822" y="396"/>
                  <a:pt x="822" y="396"/>
                  <a:pt x="822" y="396"/>
                </a:cubicBezTo>
                <a:cubicBezTo>
                  <a:pt x="843" y="376"/>
                  <a:pt x="870" y="365"/>
                  <a:pt x="899" y="365"/>
                </a:cubicBezTo>
                <a:cubicBezTo>
                  <a:pt x="928" y="365"/>
                  <a:pt x="955" y="376"/>
                  <a:pt x="975" y="396"/>
                </a:cubicBezTo>
                <a:cubicBezTo>
                  <a:pt x="1069" y="490"/>
                  <a:pt x="1069" y="490"/>
                  <a:pt x="1069" y="490"/>
                </a:cubicBezTo>
                <a:cubicBezTo>
                  <a:pt x="1287" y="272"/>
                  <a:pt x="1287" y="272"/>
                  <a:pt x="1287" y="272"/>
                </a:cubicBezTo>
                <a:cubicBezTo>
                  <a:pt x="1300" y="259"/>
                  <a:pt x="1318" y="252"/>
                  <a:pt x="1336" y="252"/>
                </a:cubicBezTo>
                <a:cubicBezTo>
                  <a:pt x="1353" y="252"/>
                  <a:pt x="1371" y="258"/>
                  <a:pt x="1384" y="272"/>
                </a:cubicBezTo>
                <a:cubicBezTo>
                  <a:pt x="1140" y="27"/>
                  <a:pt x="1140" y="27"/>
                  <a:pt x="1140" y="27"/>
                </a:cubicBezTo>
                <a:cubicBezTo>
                  <a:pt x="1122" y="10"/>
                  <a:pt x="1101" y="0"/>
                  <a:pt x="1084" y="0"/>
                </a:cubicBezTo>
              </a:path>
            </a:pathLst>
          </a:custGeom>
          <a:solidFill>
            <a:srgbClr val="CCEA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17" name="Freeform 8">
            <a:extLst>
              <a:ext uri="{FF2B5EF4-FFF2-40B4-BE49-F238E27FC236}">
                <a16:creationId xmlns:a16="http://schemas.microsoft.com/office/drawing/2014/main" id="{9B25C622-9FC0-4B1D-B48B-8B96A97EB9A2}"/>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18" name="Freeform 12">
            <a:extLst>
              <a:ext uri="{FF2B5EF4-FFF2-40B4-BE49-F238E27FC236}">
                <a16:creationId xmlns:a16="http://schemas.microsoft.com/office/drawing/2014/main" id="{21CD2DC3-4390-45A8-AE36-C04028DF11D1}"/>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19" name="Freeform 13">
            <a:extLst>
              <a:ext uri="{FF2B5EF4-FFF2-40B4-BE49-F238E27FC236}">
                <a16:creationId xmlns:a16="http://schemas.microsoft.com/office/drawing/2014/main" id="{842CDA66-5EF9-4965-806D-291DB46864F1}"/>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20" name="Freeform 14">
            <a:extLst>
              <a:ext uri="{FF2B5EF4-FFF2-40B4-BE49-F238E27FC236}">
                <a16:creationId xmlns:a16="http://schemas.microsoft.com/office/drawing/2014/main" id="{09D2EB10-F38D-4A50-B6FC-F1490DE6A0E3}"/>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21" name="Freeform 15">
            <a:extLst>
              <a:ext uri="{FF2B5EF4-FFF2-40B4-BE49-F238E27FC236}">
                <a16:creationId xmlns:a16="http://schemas.microsoft.com/office/drawing/2014/main" id="{6FA2DDA5-217B-4613-8C7D-DC383CF61F36}"/>
              </a:ext>
            </a:extLst>
          </p:cNvPr>
          <p:cNvSpPr>
            <a:spLocks/>
          </p:cNvSpPr>
          <p:nvPr/>
        </p:nvSpPr>
        <p:spPr bwMode="auto">
          <a:xfrm>
            <a:off x="2725734" y="3310930"/>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22" name="Freeform 16">
            <a:extLst>
              <a:ext uri="{FF2B5EF4-FFF2-40B4-BE49-F238E27FC236}">
                <a16:creationId xmlns:a16="http://schemas.microsoft.com/office/drawing/2014/main" id="{93217B7D-774F-4767-879C-D739B3B3039E}"/>
              </a:ext>
            </a:extLst>
          </p:cNvPr>
          <p:cNvSpPr>
            <a:spLocks/>
          </p:cNvSpPr>
          <p:nvPr/>
        </p:nvSpPr>
        <p:spPr bwMode="auto">
          <a:xfrm>
            <a:off x="3025772" y="2991843"/>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23" name="Freeform 17">
            <a:extLst>
              <a:ext uri="{FF2B5EF4-FFF2-40B4-BE49-F238E27FC236}">
                <a16:creationId xmlns:a16="http://schemas.microsoft.com/office/drawing/2014/main" id="{170A1819-720A-4EBF-972A-020A33887369}"/>
              </a:ext>
            </a:extLst>
          </p:cNvPr>
          <p:cNvSpPr>
            <a:spLocks/>
          </p:cNvSpPr>
          <p:nvPr/>
        </p:nvSpPr>
        <p:spPr bwMode="auto">
          <a:xfrm>
            <a:off x="709609" y="685205"/>
            <a:ext cx="2647950" cy="2647950"/>
          </a:xfrm>
          <a:custGeom>
            <a:avLst/>
            <a:gdLst>
              <a:gd name="T0" fmla="*/ 702 w 1404"/>
              <a:gd name="T1" fmla="*/ 1404 h 1404"/>
              <a:gd name="T2" fmla="*/ 625 w 1404"/>
              <a:gd name="T3" fmla="*/ 1372 h 1404"/>
              <a:gd name="T4" fmla="*/ 31 w 1404"/>
              <a:gd name="T5" fmla="*/ 778 h 1404"/>
              <a:gd name="T6" fmla="*/ 0 w 1404"/>
              <a:gd name="T7" fmla="*/ 702 h 1404"/>
              <a:gd name="T8" fmla="*/ 31 w 1404"/>
              <a:gd name="T9" fmla="*/ 625 h 1404"/>
              <a:gd name="T10" fmla="*/ 625 w 1404"/>
              <a:gd name="T11" fmla="*/ 31 h 1404"/>
              <a:gd name="T12" fmla="*/ 702 w 1404"/>
              <a:gd name="T13" fmla="*/ 0 h 1404"/>
              <a:gd name="T14" fmla="*/ 778 w 1404"/>
              <a:gd name="T15" fmla="*/ 31 h 1404"/>
              <a:gd name="T16" fmla="*/ 1372 w 1404"/>
              <a:gd name="T17" fmla="*/ 626 h 1404"/>
              <a:gd name="T18" fmla="*/ 1404 w 1404"/>
              <a:gd name="T19" fmla="*/ 702 h 1404"/>
              <a:gd name="T20" fmla="*/ 1372 w 1404"/>
              <a:gd name="T21" fmla="*/ 778 h 1404"/>
              <a:gd name="T22" fmla="*/ 778 w 1404"/>
              <a:gd name="T23" fmla="*/ 1372 h 1404"/>
              <a:gd name="T24" fmla="*/ 702 w 1404"/>
              <a:gd name="T25" fmla="*/ 1404 h 1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4" h="1404">
                <a:moveTo>
                  <a:pt x="702" y="1404"/>
                </a:moveTo>
                <a:cubicBezTo>
                  <a:pt x="673" y="1404"/>
                  <a:pt x="646" y="1393"/>
                  <a:pt x="625" y="1372"/>
                </a:cubicBezTo>
                <a:cubicBezTo>
                  <a:pt x="31" y="778"/>
                  <a:pt x="31" y="778"/>
                  <a:pt x="31" y="778"/>
                </a:cubicBezTo>
                <a:cubicBezTo>
                  <a:pt x="11" y="758"/>
                  <a:pt x="0" y="731"/>
                  <a:pt x="0" y="702"/>
                </a:cubicBezTo>
                <a:cubicBezTo>
                  <a:pt x="0" y="673"/>
                  <a:pt x="11" y="646"/>
                  <a:pt x="31" y="625"/>
                </a:cubicBezTo>
                <a:cubicBezTo>
                  <a:pt x="625" y="31"/>
                  <a:pt x="625" y="31"/>
                  <a:pt x="625" y="31"/>
                </a:cubicBezTo>
                <a:cubicBezTo>
                  <a:pt x="646" y="11"/>
                  <a:pt x="673" y="0"/>
                  <a:pt x="702" y="0"/>
                </a:cubicBezTo>
                <a:cubicBezTo>
                  <a:pt x="731" y="0"/>
                  <a:pt x="758" y="11"/>
                  <a:pt x="778" y="31"/>
                </a:cubicBezTo>
                <a:cubicBezTo>
                  <a:pt x="1372" y="626"/>
                  <a:pt x="1372" y="626"/>
                  <a:pt x="1372" y="626"/>
                </a:cubicBezTo>
                <a:cubicBezTo>
                  <a:pt x="1393" y="646"/>
                  <a:pt x="1404" y="673"/>
                  <a:pt x="1404" y="702"/>
                </a:cubicBezTo>
                <a:cubicBezTo>
                  <a:pt x="1404" y="731"/>
                  <a:pt x="1393" y="758"/>
                  <a:pt x="1372" y="778"/>
                </a:cubicBezTo>
                <a:cubicBezTo>
                  <a:pt x="778" y="1372"/>
                  <a:pt x="778" y="1372"/>
                  <a:pt x="778" y="1372"/>
                </a:cubicBezTo>
                <a:cubicBezTo>
                  <a:pt x="758" y="1393"/>
                  <a:pt x="731" y="1404"/>
                  <a:pt x="702" y="1404"/>
                </a:cubicBezTo>
              </a:path>
            </a:pathLst>
          </a:custGeom>
          <a:blipFill>
            <a:blip r:embed="rId5">
              <a:extLst>
                <a:ext uri="{28A0092B-C50C-407E-A947-70E740481C1C}">
                  <a14:useLocalDpi xmlns:a14="http://schemas.microsoft.com/office/drawing/2010/main" val="0"/>
                </a:ext>
              </a:extLst>
            </a:blip>
            <a:stretch>
              <a:fillRect/>
            </a:stretch>
          </a:blipFill>
          <a:ln w="76200">
            <a:solidFill>
              <a:schemeClr val="bg1"/>
            </a:solidFill>
          </a:ln>
        </p:spPr>
        <p:txBody>
          <a:bodyPr vert="horz" wrap="square" lIns="91440" tIns="45720" rIns="91440" bIns="45720" numCol="1" anchor="t" anchorCtr="0" compatLnSpc="1">
            <a:prstTxWarp prst="textNoShape">
              <a:avLst/>
            </a:prstTxWarp>
          </a:bodyPr>
          <a:lstStyle/>
          <a:p>
            <a:endParaRPr lang="zh-CN" altLang="en-US" sz="1100"/>
          </a:p>
        </p:txBody>
      </p:sp>
      <p:sp>
        <p:nvSpPr>
          <p:cNvPr id="24" name="Freeform 14">
            <a:extLst>
              <a:ext uri="{FF2B5EF4-FFF2-40B4-BE49-F238E27FC236}">
                <a16:creationId xmlns:a16="http://schemas.microsoft.com/office/drawing/2014/main" id="{08F75E60-C5C1-43E3-A8BA-65809F0D7B06}"/>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25" name="Freeform 15">
            <a:extLst>
              <a:ext uri="{FF2B5EF4-FFF2-40B4-BE49-F238E27FC236}">
                <a16:creationId xmlns:a16="http://schemas.microsoft.com/office/drawing/2014/main" id="{2245FB5A-CD95-454A-AF5F-31391D0E7BDB}"/>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26" name="Freeform 16">
            <a:extLst>
              <a:ext uri="{FF2B5EF4-FFF2-40B4-BE49-F238E27FC236}">
                <a16:creationId xmlns:a16="http://schemas.microsoft.com/office/drawing/2014/main" id="{3017E3C9-B421-4AFF-BF7C-29F25C223CF3}"/>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100"/>
          </a:p>
        </p:txBody>
      </p:sp>
      <p:sp>
        <p:nvSpPr>
          <p:cNvPr id="30" name="矩形 29">
            <a:extLst>
              <a:ext uri="{FF2B5EF4-FFF2-40B4-BE49-F238E27FC236}">
                <a16:creationId xmlns:a16="http://schemas.microsoft.com/office/drawing/2014/main" id="{7D62F2F0-5B8E-4216-81DD-2517A4BBD53F}"/>
              </a:ext>
            </a:extLst>
          </p:cNvPr>
          <p:cNvSpPr/>
          <p:nvPr/>
        </p:nvSpPr>
        <p:spPr>
          <a:xfrm>
            <a:off x="3992320" y="1575982"/>
            <a:ext cx="4414127" cy="769441"/>
          </a:xfrm>
          <a:prstGeom prst="rect">
            <a:avLst/>
          </a:prstGeom>
        </p:spPr>
        <p:txBody>
          <a:bodyPr wrap="square">
            <a:spAutoFit/>
          </a:bodyPr>
          <a:lstStyle/>
          <a:p>
            <a:pPr fontAlgn="auto">
              <a:spcBef>
                <a:spcPts val="0"/>
              </a:spcBef>
              <a:spcAft>
                <a:spcPts val="0"/>
              </a:spcAft>
              <a:defRPr/>
            </a:pPr>
            <a:r>
              <a:rPr lang="en-US" altLang="zh-CN" sz="4400" spc="300" dirty="0">
                <a:latin typeface="Agency FB" panose="020B0503020202020204" pitchFamily="34" charset="0"/>
                <a:cs typeface="+mn-ea"/>
                <a:sym typeface="+mn-lt"/>
              </a:rPr>
              <a:t>Fin de </a:t>
            </a:r>
            <a:r>
              <a:rPr lang="en-US" altLang="zh-CN" sz="4400" spc="300" dirty="0" err="1">
                <a:latin typeface="Agency FB" panose="020B0503020202020204" pitchFamily="34" charset="0"/>
                <a:cs typeface="+mn-ea"/>
                <a:sym typeface="+mn-lt"/>
              </a:rPr>
              <a:t>Presentación</a:t>
            </a:r>
            <a:endParaRPr lang="zh-CN" altLang="en-US" sz="4400" spc="300" dirty="0">
              <a:latin typeface="Agency FB" panose="020B0503020202020204" pitchFamily="34" charset="0"/>
              <a:cs typeface="+mn-ea"/>
              <a:sym typeface="+mn-lt"/>
            </a:endParaRPr>
          </a:p>
        </p:txBody>
      </p:sp>
      <p:sp>
        <p:nvSpPr>
          <p:cNvPr id="31" name="TextBox 7">
            <a:extLst>
              <a:ext uri="{FF2B5EF4-FFF2-40B4-BE49-F238E27FC236}">
                <a16:creationId xmlns:a16="http://schemas.microsoft.com/office/drawing/2014/main" id="{C9C7EE08-952B-4980-B17A-EEEF78B49E44}"/>
              </a:ext>
            </a:extLst>
          </p:cNvPr>
          <p:cNvSpPr>
            <a:spLocks noChangeArrowheads="1"/>
          </p:cNvSpPr>
          <p:nvPr/>
        </p:nvSpPr>
        <p:spPr bwMode="auto">
          <a:xfrm>
            <a:off x="4691021" y="2662675"/>
            <a:ext cx="2752355"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Gracias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por</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su</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a:t>
            </a:r>
            <a:r>
              <a:rPr lang="en-US" altLang="zh-CN" sz="1600" b="1" dirty="0" err="1">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atención</a:t>
            </a: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ustDataLst>
      <p:tags r:id="rId2"/>
    </p:custDataLst>
    <p:extLst>
      <p:ext uri="{BB962C8B-B14F-4D97-AF65-F5344CB8AC3E}">
        <p14:creationId xmlns:p14="http://schemas.microsoft.com/office/powerpoint/2010/main" val="1228628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500" fill="hold"/>
                                        <p:tgtEl>
                                          <p:spTgt spid="19"/>
                                        </p:tgtEl>
                                        <p:attrNameLst>
                                          <p:attrName>ppt_w</p:attrName>
                                        </p:attrNameLst>
                                      </p:cBhvr>
                                      <p:tavLst>
                                        <p:tav tm="0">
                                          <p:val>
                                            <p:fltVal val="0"/>
                                          </p:val>
                                        </p:tav>
                                        <p:tav tm="100000">
                                          <p:val>
                                            <p:strVal val="#ppt_w"/>
                                          </p:val>
                                        </p:tav>
                                      </p:tavLst>
                                    </p:anim>
                                    <p:anim calcmode="lin" valueType="num">
                                      <p:cBhvr>
                                        <p:cTn id="14" dur="500" fill="hold"/>
                                        <p:tgtEl>
                                          <p:spTgt spid="19"/>
                                        </p:tgtEl>
                                        <p:attrNameLst>
                                          <p:attrName>ppt_h</p:attrName>
                                        </p:attrNameLst>
                                      </p:cBhvr>
                                      <p:tavLst>
                                        <p:tav tm="0">
                                          <p:val>
                                            <p:fltVal val="0"/>
                                          </p:val>
                                        </p:tav>
                                        <p:tav tm="100000">
                                          <p:val>
                                            <p:strVal val="#ppt_h"/>
                                          </p:val>
                                        </p:tav>
                                      </p:tavLst>
                                    </p:anim>
                                    <p:animEffect transition="in" filter="fade">
                                      <p:cBhvr>
                                        <p:cTn id="15" dur="500"/>
                                        <p:tgtEl>
                                          <p:spTgt spid="1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par>
                          <p:cTn id="46" fill="hold">
                            <p:stCondLst>
                              <p:cond delay="3500"/>
                            </p:stCondLst>
                            <p:childTnLst>
                              <p:par>
                                <p:cTn id="47" presetID="2" presetClass="entr" presetSubtype="1"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0-#ppt_h/2"/>
                                          </p:val>
                                        </p:tav>
                                        <p:tav tm="100000">
                                          <p:val>
                                            <p:strVal val="#ppt_y"/>
                                          </p:val>
                                        </p:tav>
                                      </p:tavLst>
                                    </p:anim>
                                  </p:childTnLst>
                                </p:cTn>
                              </p:par>
                            </p:childTnLst>
                          </p:cTn>
                        </p:par>
                        <p:par>
                          <p:cTn id="51" fill="hold">
                            <p:stCondLst>
                              <p:cond delay="4000"/>
                            </p:stCondLst>
                            <p:childTnLst>
                              <p:par>
                                <p:cTn id="52" presetID="14" presetClass="entr" presetSubtype="10" fill="hold" grpId="0" nodeType="after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randombar(horizontal)">
                                      <p:cBhvr>
                                        <p:cTn id="54" dur="500"/>
                                        <p:tgtEl>
                                          <p:spTgt spid="30"/>
                                        </p:tgtEl>
                                      </p:cBhvr>
                                    </p:animEffect>
                                  </p:childTnLst>
                                </p:cTn>
                              </p:par>
                            </p:childTnLst>
                          </p:cTn>
                        </p:par>
                        <p:par>
                          <p:cTn id="55" fill="hold">
                            <p:stCondLst>
                              <p:cond delay="4500"/>
                            </p:stCondLst>
                            <p:childTnLst>
                              <p:par>
                                <p:cTn id="56" presetID="56" presetClass="entr" presetSubtype="0" fill="hold" grpId="0" nodeType="afterEffect">
                                  <p:stCondLst>
                                    <p:cond delay="0"/>
                                  </p:stCondLst>
                                  <p:iterate type="lt">
                                    <p:tmPct val="10000"/>
                                  </p:iterate>
                                  <p:childTnLst>
                                    <p:set>
                                      <p:cBhvr>
                                        <p:cTn id="57" dur="1" fill="hold">
                                          <p:stCondLst>
                                            <p:cond delay="0"/>
                                          </p:stCondLst>
                                        </p:cTn>
                                        <p:tgtEl>
                                          <p:spTgt spid="31"/>
                                        </p:tgtEl>
                                        <p:attrNameLst>
                                          <p:attrName>style.visibility</p:attrName>
                                        </p:attrNameLst>
                                      </p:cBhvr>
                                      <p:to>
                                        <p:strVal val="visible"/>
                                      </p:to>
                                    </p:set>
                                    <p:anim by="(-#ppt_w*2)" calcmode="lin" valueType="num">
                                      <p:cBhvr rctx="PPT">
                                        <p:cTn id="58" dur="500" autoRev="1" fill="hold">
                                          <p:stCondLst>
                                            <p:cond delay="0"/>
                                          </p:stCondLst>
                                        </p:cTn>
                                        <p:tgtEl>
                                          <p:spTgt spid="31"/>
                                        </p:tgtEl>
                                        <p:attrNameLst>
                                          <p:attrName>ppt_w</p:attrName>
                                        </p:attrNameLst>
                                      </p:cBhvr>
                                    </p:anim>
                                    <p:anim by="(#ppt_w*0.50)" calcmode="lin" valueType="num">
                                      <p:cBhvr>
                                        <p:cTn id="59" dur="500" decel="50000" autoRev="1" fill="hold">
                                          <p:stCondLst>
                                            <p:cond delay="0"/>
                                          </p:stCondLst>
                                        </p:cTn>
                                        <p:tgtEl>
                                          <p:spTgt spid="31"/>
                                        </p:tgtEl>
                                        <p:attrNameLst>
                                          <p:attrName>ppt_x</p:attrName>
                                        </p:attrNameLst>
                                      </p:cBhvr>
                                    </p:anim>
                                    <p:anim from="(-#ppt_h/2)" to="(#ppt_y)" calcmode="lin" valueType="num">
                                      <p:cBhvr>
                                        <p:cTn id="60" dur="1000" fill="hold">
                                          <p:stCondLst>
                                            <p:cond delay="0"/>
                                          </p:stCondLst>
                                        </p:cTn>
                                        <p:tgtEl>
                                          <p:spTgt spid="31"/>
                                        </p:tgtEl>
                                        <p:attrNameLst>
                                          <p:attrName>ppt_y</p:attrName>
                                        </p:attrNameLst>
                                      </p:cBhvr>
                                    </p:anim>
                                    <p:animRot by="21600000">
                                      <p:cBhvr>
                                        <p:cTn id="61" dur="1000" fill="hold">
                                          <p:stCondLst>
                                            <p:cond delay="0"/>
                                          </p:stCondLst>
                                        </p:cTn>
                                        <p:tgtEl>
                                          <p:spTgt spid="31"/>
                                        </p:tgtEl>
                                        <p:attrNameLst>
                                          <p:attrName>r</p:attrName>
                                        </p:attrNameLst>
                                      </p:cBhvr>
                                    </p:animRot>
                                  </p:childTnLst>
                                </p:cTn>
                              </p:par>
                            </p:childTnLst>
                          </p:cTn>
                        </p:par>
                        <p:par>
                          <p:cTn id="62" fill="hold">
                            <p:stCondLst>
                              <p:cond delay="7500"/>
                            </p:stCondLst>
                            <p:childTnLst>
                              <p:par>
                                <p:cTn id="63" presetID="36" presetClass="emph" presetSubtype="0" fill="hold" grpId="1" nodeType="afterEffect">
                                  <p:stCondLst>
                                    <p:cond delay="0"/>
                                  </p:stCondLst>
                                  <p:iterate type="lt">
                                    <p:tmPct val="10000"/>
                                  </p:iterate>
                                  <p:childTnLst>
                                    <p:animScale>
                                      <p:cBhvr>
                                        <p:cTn id="64" dur="250" autoRev="1" fill="hold">
                                          <p:stCondLst>
                                            <p:cond delay="0"/>
                                          </p:stCondLst>
                                        </p:cTn>
                                        <p:tgtEl>
                                          <p:spTgt spid="31"/>
                                        </p:tgtEl>
                                      </p:cBhvr>
                                      <p:to x="80000" y="100000"/>
                                    </p:animScale>
                                    <p:anim by="(#ppt_w*0.10)" calcmode="lin" valueType="num">
                                      <p:cBhvr>
                                        <p:cTn id="65" dur="250" autoRev="1" fill="hold">
                                          <p:stCondLst>
                                            <p:cond delay="0"/>
                                          </p:stCondLst>
                                        </p:cTn>
                                        <p:tgtEl>
                                          <p:spTgt spid="31"/>
                                        </p:tgtEl>
                                        <p:attrNameLst>
                                          <p:attrName>ppt_x</p:attrName>
                                        </p:attrNameLst>
                                      </p:cBhvr>
                                    </p:anim>
                                    <p:anim by="(-#ppt_w*0.10)" calcmode="lin" valueType="num">
                                      <p:cBhvr>
                                        <p:cTn id="66" dur="250" autoRev="1" fill="hold">
                                          <p:stCondLst>
                                            <p:cond delay="0"/>
                                          </p:stCondLst>
                                        </p:cTn>
                                        <p:tgtEl>
                                          <p:spTgt spid="31"/>
                                        </p:tgtEl>
                                        <p:attrNameLst>
                                          <p:attrName>ppt_y</p:attrName>
                                        </p:attrNameLst>
                                      </p:cBhvr>
                                    </p:anim>
                                    <p:animRot by="-480000">
                                      <p:cBhvr>
                                        <p:cTn id="67" dur="250" autoRev="1" fill="hold">
                                          <p:stCondLst>
                                            <p:cond delay="0"/>
                                          </p:stCondLst>
                                        </p:cTn>
                                        <p:tgtEl>
                                          <p:spTgt spid="31"/>
                                        </p:tgtEl>
                                        <p:attrNameLst>
                                          <p:attrName>r</p:attrName>
                                        </p:attrNameLst>
                                      </p:cBhvr>
                                    </p:animRot>
                                  </p:childTnLst>
                                </p:cTn>
                              </p:par>
                            </p:childTnLst>
                          </p:cTn>
                        </p:par>
                        <p:par>
                          <p:cTn id="68" fill="hold">
                            <p:stCondLst>
                              <p:cond delay="9000"/>
                            </p:stCondLst>
                            <p:childTnLst>
                              <p:par>
                                <p:cTn id="69" presetID="2" presetClass="entr" presetSubtype="2"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1+#ppt_w/2"/>
                                          </p:val>
                                        </p:tav>
                                        <p:tav tm="100000">
                                          <p:val>
                                            <p:strVal val="#ppt_x"/>
                                          </p:val>
                                        </p:tav>
                                      </p:tavLst>
                                    </p:anim>
                                    <p:anim calcmode="lin" valueType="num">
                                      <p:cBhvr additive="base">
                                        <p:cTn id="72" dur="500" fill="hold"/>
                                        <p:tgtEl>
                                          <p:spTgt spid="24"/>
                                        </p:tgtEl>
                                        <p:attrNameLst>
                                          <p:attrName>ppt_y</p:attrName>
                                        </p:attrNameLst>
                                      </p:cBhvr>
                                      <p:tavLst>
                                        <p:tav tm="0">
                                          <p:val>
                                            <p:strVal val="#ppt_y"/>
                                          </p:val>
                                        </p:tav>
                                        <p:tav tm="100000">
                                          <p:val>
                                            <p:strVal val="#ppt_y"/>
                                          </p:val>
                                        </p:tav>
                                      </p:tavLst>
                                    </p:anim>
                                  </p:childTnLst>
                                </p:cTn>
                              </p:par>
                            </p:childTnLst>
                          </p:cTn>
                        </p:par>
                        <p:par>
                          <p:cTn id="73" fill="hold">
                            <p:stCondLst>
                              <p:cond delay="9500"/>
                            </p:stCondLst>
                            <p:childTnLst>
                              <p:par>
                                <p:cTn id="74" presetID="53" presetClass="entr" presetSubtype="16"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ppt_w</p:attrName>
                                        </p:attrNameLst>
                                      </p:cBhvr>
                                      <p:tavLst>
                                        <p:tav tm="0">
                                          <p:val>
                                            <p:fltVal val="0"/>
                                          </p:val>
                                        </p:tav>
                                        <p:tav tm="100000">
                                          <p:val>
                                            <p:strVal val="#ppt_w"/>
                                          </p:val>
                                        </p:tav>
                                      </p:tavLst>
                                    </p:anim>
                                    <p:anim calcmode="lin" valueType="num">
                                      <p:cBhvr>
                                        <p:cTn id="77" dur="500" fill="hold"/>
                                        <p:tgtEl>
                                          <p:spTgt spid="25"/>
                                        </p:tgtEl>
                                        <p:attrNameLst>
                                          <p:attrName>ppt_h</p:attrName>
                                        </p:attrNameLst>
                                      </p:cBhvr>
                                      <p:tavLst>
                                        <p:tav tm="0">
                                          <p:val>
                                            <p:fltVal val="0"/>
                                          </p:val>
                                        </p:tav>
                                        <p:tav tm="100000">
                                          <p:val>
                                            <p:strVal val="#ppt_h"/>
                                          </p:val>
                                        </p:tav>
                                      </p:tavLst>
                                    </p:anim>
                                    <p:animEffect transition="in" filter="fade">
                                      <p:cBhvr>
                                        <p:cTn id="78" dur="500"/>
                                        <p:tgtEl>
                                          <p:spTgt spid="25"/>
                                        </p:tgtEl>
                                      </p:cBhvr>
                                    </p:animEffect>
                                  </p:childTnLst>
                                </p:cTn>
                              </p:par>
                            </p:childTnLst>
                          </p:cTn>
                        </p:par>
                        <p:par>
                          <p:cTn id="79" fill="hold">
                            <p:stCondLst>
                              <p:cond delay="10000"/>
                            </p:stCondLst>
                            <p:childTnLst>
                              <p:par>
                                <p:cTn id="80" presetID="53" presetClass="entr" presetSubtype="16"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ppt_w</p:attrName>
                                        </p:attrNameLst>
                                      </p:cBhvr>
                                      <p:tavLst>
                                        <p:tav tm="0">
                                          <p:val>
                                            <p:fltVal val="0"/>
                                          </p:val>
                                        </p:tav>
                                        <p:tav tm="100000">
                                          <p:val>
                                            <p:strVal val="#ppt_w"/>
                                          </p:val>
                                        </p:tav>
                                      </p:tavLst>
                                    </p:anim>
                                    <p:anim calcmode="lin" valueType="num">
                                      <p:cBhvr>
                                        <p:cTn id="83" dur="500" fill="hold"/>
                                        <p:tgtEl>
                                          <p:spTgt spid="26"/>
                                        </p:tgtEl>
                                        <p:attrNameLst>
                                          <p:attrName>ppt_h</p:attrName>
                                        </p:attrNameLst>
                                      </p:cBhvr>
                                      <p:tavLst>
                                        <p:tav tm="0">
                                          <p:val>
                                            <p:fltVal val="0"/>
                                          </p:val>
                                        </p:tav>
                                        <p:tav tm="100000">
                                          <p:val>
                                            <p:strVal val="#ppt_h"/>
                                          </p:val>
                                        </p:tav>
                                      </p:tavLst>
                                    </p:anim>
                                    <p:animEffect transition="in" filter="fade">
                                      <p:cBhvr>
                                        <p:cTn id="8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7" grpId="0" animBg="1"/>
      <p:bldP spid="19" grpId="0" animBg="1"/>
      <p:bldP spid="20" grpId="0" animBg="1"/>
      <p:bldP spid="21" grpId="0" animBg="1"/>
      <p:bldP spid="22" grpId="0" animBg="1"/>
      <p:bldP spid="23" grpId="0" animBg="1"/>
      <p:bldP spid="24" grpId="0" animBg="1"/>
      <p:bldP spid="25" grpId="0" animBg="1"/>
      <p:bldP spid="26" grpId="0" animBg="1"/>
      <p:bldP spid="30" grpId="0"/>
      <p:bldP spid="31" grpId="0"/>
      <p:bldP spid="3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8">
            <a:extLst>
              <a:ext uri="{FF2B5EF4-FFF2-40B4-BE49-F238E27FC236}">
                <a16:creationId xmlns:a16="http://schemas.microsoft.com/office/drawing/2014/main" id="{8791CCBE-0F5F-4E64-912A-B8A366227B3A}"/>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2">
            <a:extLst>
              <a:ext uri="{FF2B5EF4-FFF2-40B4-BE49-F238E27FC236}">
                <a16:creationId xmlns:a16="http://schemas.microsoft.com/office/drawing/2014/main" id="{DB7ACE15-EDAE-44AF-88B5-B5DC9F462D05}"/>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3">
            <a:extLst>
              <a:ext uri="{FF2B5EF4-FFF2-40B4-BE49-F238E27FC236}">
                <a16:creationId xmlns:a16="http://schemas.microsoft.com/office/drawing/2014/main" id="{F228765D-E6CF-4EA3-BE0A-AE8E6D929183}"/>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4">
            <a:extLst>
              <a:ext uri="{FF2B5EF4-FFF2-40B4-BE49-F238E27FC236}">
                <a16:creationId xmlns:a16="http://schemas.microsoft.com/office/drawing/2014/main" id="{B1FE4F07-7D97-4FFA-B59C-7C98075676D8}"/>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4">
            <a:extLst>
              <a:ext uri="{FF2B5EF4-FFF2-40B4-BE49-F238E27FC236}">
                <a16:creationId xmlns:a16="http://schemas.microsoft.com/office/drawing/2014/main" id="{9DD8812C-5ACE-4067-9A41-C416C30C7CF7}"/>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5">
            <a:extLst>
              <a:ext uri="{FF2B5EF4-FFF2-40B4-BE49-F238E27FC236}">
                <a16:creationId xmlns:a16="http://schemas.microsoft.com/office/drawing/2014/main" id="{0E8D3240-6A59-4AB9-8C53-59D3359FC7CD}"/>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6">
            <a:extLst>
              <a:ext uri="{FF2B5EF4-FFF2-40B4-BE49-F238E27FC236}">
                <a16:creationId xmlns:a16="http://schemas.microsoft.com/office/drawing/2014/main" id="{5E24136E-8A6C-4594-8EA1-9D6B269735B0}"/>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矩形 40">
            <a:extLst>
              <a:ext uri="{FF2B5EF4-FFF2-40B4-BE49-F238E27FC236}">
                <a16:creationId xmlns:a16="http://schemas.microsoft.com/office/drawing/2014/main" id="{93843724-7408-480B-8688-D2D7FB2FD649}"/>
              </a:ext>
            </a:extLst>
          </p:cNvPr>
          <p:cNvSpPr/>
          <p:nvPr/>
        </p:nvSpPr>
        <p:spPr>
          <a:xfrm>
            <a:off x="4107006" y="1158734"/>
            <a:ext cx="1354766" cy="1323439"/>
          </a:xfrm>
          <a:prstGeom prst="rect">
            <a:avLst/>
          </a:prstGeom>
        </p:spPr>
        <p:txBody>
          <a:bodyPr wrap="square">
            <a:spAutoFit/>
          </a:bodyPr>
          <a:lstStyle/>
          <a:p>
            <a:pPr fontAlgn="auto">
              <a:spcBef>
                <a:spcPts val="0"/>
              </a:spcBef>
              <a:spcAft>
                <a:spcPts val="0"/>
              </a:spcAft>
              <a:defRPr/>
            </a:pPr>
            <a:r>
              <a:rPr lang="en-US" altLang="zh-CN" sz="8000" spc="300" dirty="0">
                <a:latin typeface="Agency FB" panose="020B0503020202020204" pitchFamily="34" charset="0"/>
                <a:cs typeface="+mn-ea"/>
                <a:sym typeface="+mn-lt"/>
              </a:rPr>
              <a:t>01</a:t>
            </a:r>
            <a:endParaRPr lang="zh-CN" altLang="en-US" sz="8000" spc="300" dirty="0">
              <a:latin typeface="Agency FB" panose="020B0503020202020204" pitchFamily="34" charset="0"/>
              <a:cs typeface="+mn-ea"/>
              <a:sym typeface="+mn-lt"/>
            </a:endParaRPr>
          </a:p>
        </p:txBody>
      </p:sp>
      <p:sp>
        <p:nvSpPr>
          <p:cNvPr id="42" name="TextBox 7">
            <a:extLst>
              <a:ext uri="{FF2B5EF4-FFF2-40B4-BE49-F238E27FC236}">
                <a16:creationId xmlns:a16="http://schemas.microsoft.com/office/drawing/2014/main" id="{9A24FB9B-4BDC-4084-A8F8-90107351094D}"/>
              </a:ext>
            </a:extLst>
          </p:cNvPr>
          <p:cNvSpPr>
            <a:spLocks noChangeArrowheads="1"/>
          </p:cNvSpPr>
          <p:nvPr/>
        </p:nvSpPr>
        <p:spPr bwMode="auto">
          <a:xfrm>
            <a:off x="2513026" y="2483407"/>
            <a:ext cx="4428086"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s-ES" altLang="zh-CN" sz="2800" b="1" dirty="0">
                <a:solidFill>
                  <a:srgbClr val="007779"/>
                </a:solidFill>
                <a:latin typeface="微软雅黑" panose="020B0503020204020204" pitchFamily="34" charset="-122"/>
                <a:ea typeface="微软雅黑" panose="020B0503020204020204" pitchFamily="34" charset="-122"/>
                <a:cs typeface="+mn-ea"/>
                <a:sym typeface="+mn-lt"/>
              </a:rPr>
              <a:t>Concepto comprobante comercial</a:t>
            </a:r>
          </a:p>
        </p:txBody>
      </p:sp>
    </p:spTree>
    <p:extLst>
      <p:ext uri="{BB962C8B-B14F-4D97-AF65-F5344CB8AC3E}">
        <p14:creationId xmlns:p14="http://schemas.microsoft.com/office/powerpoint/2010/main" val="2237987283"/>
      </p:ext>
    </p:extLst>
  </p:cSld>
  <p:clrMapOvr>
    <a:masterClrMapping/>
  </p:clrMapOvr>
  <mc:AlternateContent xmlns:mc="http://schemas.openxmlformats.org/markup-compatibility/2006" xmlns:p14="http://schemas.microsoft.com/office/powerpoint/2010/main">
    <mc:Choice Requires="p14">
      <p:transition p14:dur="10" advTm="20000"/>
    </mc:Choice>
    <mc:Fallback xmlns="">
      <p:transition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randombar(horizontal)">
                                      <p:cBhvr>
                                        <p:cTn id="23" dur="500"/>
                                        <p:tgtEl>
                                          <p:spTgt spid="41"/>
                                        </p:tgtEl>
                                      </p:cBhvr>
                                    </p:animEffect>
                                  </p:childTnLst>
                                </p:cTn>
                              </p:par>
                            </p:childTnLst>
                          </p:cTn>
                        </p:par>
                        <p:par>
                          <p:cTn id="24" fill="hold">
                            <p:stCondLst>
                              <p:cond delay="10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2"/>
                                        </p:tgtEl>
                                        <p:attrNameLst>
                                          <p:attrName>style.visibility</p:attrName>
                                        </p:attrNameLst>
                                      </p:cBhvr>
                                      <p:to>
                                        <p:strVal val="visible"/>
                                      </p:to>
                                    </p:set>
                                    <p:anim by="(-#ppt_w*2)" calcmode="lin" valueType="num">
                                      <p:cBhvr rctx="PPT">
                                        <p:cTn id="27" dur="500" autoRev="1" fill="hold">
                                          <p:stCondLst>
                                            <p:cond delay="0"/>
                                          </p:stCondLst>
                                        </p:cTn>
                                        <p:tgtEl>
                                          <p:spTgt spid="42"/>
                                        </p:tgtEl>
                                        <p:attrNameLst>
                                          <p:attrName>ppt_w</p:attrName>
                                        </p:attrNameLst>
                                      </p:cBhvr>
                                    </p:anim>
                                    <p:anim by="(#ppt_w*0.50)" calcmode="lin" valueType="num">
                                      <p:cBhvr>
                                        <p:cTn id="28" dur="500" decel="50000" autoRev="1" fill="hold">
                                          <p:stCondLst>
                                            <p:cond delay="0"/>
                                          </p:stCondLst>
                                        </p:cTn>
                                        <p:tgtEl>
                                          <p:spTgt spid="42"/>
                                        </p:tgtEl>
                                        <p:attrNameLst>
                                          <p:attrName>ppt_x</p:attrName>
                                        </p:attrNameLst>
                                      </p:cBhvr>
                                    </p:anim>
                                    <p:anim from="(-#ppt_h/2)" to="(#ppt_y)" calcmode="lin" valueType="num">
                                      <p:cBhvr>
                                        <p:cTn id="29" dur="1000" fill="hold">
                                          <p:stCondLst>
                                            <p:cond delay="0"/>
                                          </p:stCondLst>
                                        </p:cTn>
                                        <p:tgtEl>
                                          <p:spTgt spid="42"/>
                                        </p:tgtEl>
                                        <p:attrNameLst>
                                          <p:attrName>ppt_y</p:attrName>
                                        </p:attrNameLst>
                                      </p:cBhvr>
                                    </p:anim>
                                    <p:animRot by="21600000">
                                      <p:cBhvr>
                                        <p:cTn id="30" dur="1000" fill="hold">
                                          <p:stCondLst>
                                            <p:cond delay="0"/>
                                          </p:stCondLst>
                                        </p:cTn>
                                        <p:tgtEl>
                                          <p:spTgt spid="42"/>
                                        </p:tgtEl>
                                        <p:attrNameLst>
                                          <p:attrName>r</p:attrName>
                                        </p:attrNameLst>
                                      </p:cBhvr>
                                    </p:animRot>
                                  </p:childTnLst>
                                </p:cTn>
                              </p:par>
                            </p:childTnLst>
                          </p:cTn>
                        </p:par>
                        <p:par>
                          <p:cTn id="31" fill="hold">
                            <p:stCondLst>
                              <p:cond delay="4700"/>
                            </p:stCondLst>
                            <p:childTnLst>
                              <p:par>
                                <p:cTn id="32" presetID="36" presetClass="emph" presetSubtype="0" fill="hold" grpId="1" nodeType="afterEffect">
                                  <p:stCondLst>
                                    <p:cond delay="0"/>
                                  </p:stCondLst>
                                  <p:iterate type="lt">
                                    <p:tmPct val="10000"/>
                                  </p:iterate>
                                  <p:childTnLst>
                                    <p:animScale>
                                      <p:cBhvr>
                                        <p:cTn id="33" dur="250" autoRev="1" fill="hold">
                                          <p:stCondLst>
                                            <p:cond delay="0"/>
                                          </p:stCondLst>
                                        </p:cTn>
                                        <p:tgtEl>
                                          <p:spTgt spid="42"/>
                                        </p:tgtEl>
                                      </p:cBhvr>
                                      <p:to x="80000" y="100000"/>
                                    </p:animScale>
                                    <p:anim by="(#ppt_w*0.10)" calcmode="lin" valueType="num">
                                      <p:cBhvr>
                                        <p:cTn id="34" dur="250" autoRev="1" fill="hold">
                                          <p:stCondLst>
                                            <p:cond delay="0"/>
                                          </p:stCondLst>
                                        </p:cTn>
                                        <p:tgtEl>
                                          <p:spTgt spid="42"/>
                                        </p:tgtEl>
                                        <p:attrNameLst>
                                          <p:attrName>ppt_x</p:attrName>
                                        </p:attrNameLst>
                                      </p:cBhvr>
                                    </p:anim>
                                    <p:anim by="(-#ppt_w*0.10)" calcmode="lin" valueType="num">
                                      <p:cBhvr>
                                        <p:cTn id="35" dur="250" autoRev="1" fill="hold">
                                          <p:stCondLst>
                                            <p:cond delay="0"/>
                                          </p:stCondLst>
                                        </p:cTn>
                                        <p:tgtEl>
                                          <p:spTgt spid="42"/>
                                        </p:tgtEl>
                                        <p:attrNameLst>
                                          <p:attrName>ppt_y</p:attrName>
                                        </p:attrNameLst>
                                      </p:cBhvr>
                                    </p:anim>
                                    <p:animRot by="-480000">
                                      <p:cBhvr>
                                        <p:cTn id="36" dur="250" autoRev="1" fill="hold">
                                          <p:stCondLst>
                                            <p:cond delay="0"/>
                                          </p:stCondLst>
                                        </p:cTn>
                                        <p:tgtEl>
                                          <p:spTgt spid="42"/>
                                        </p:tgtEl>
                                        <p:attrNameLst>
                                          <p:attrName>r</p:attrName>
                                        </p:attrNameLst>
                                      </p:cBhvr>
                                    </p:animRot>
                                  </p:childTnLst>
                                </p:cTn>
                              </p:par>
                            </p:childTnLst>
                          </p:cTn>
                        </p:par>
                        <p:par>
                          <p:cTn id="37" fill="hold">
                            <p:stCondLst>
                              <p:cond delay="6550"/>
                            </p:stCondLst>
                            <p:childTnLst>
                              <p:par>
                                <p:cTn id="38" presetID="2" presetClass="entr" presetSubtype="2"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1+#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childTnLst>
                          </p:cTn>
                        </p:par>
                        <p:par>
                          <p:cTn id="42" fill="hold">
                            <p:stCondLst>
                              <p:cond delay="7050"/>
                            </p:stCondLst>
                            <p:childTnLst>
                              <p:par>
                                <p:cTn id="43" presetID="53" presetClass="entr" presetSubtype="16"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7550"/>
                            </p:stCondLst>
                            <p:childTnLst>
                              <p:par>
                                <p:cTn id="49" presetID="53" presetClass="entr" presetSubtype="16"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2" grpId="0" animBg="1"/>
      <p:bldP spid="36" grpId="0" animBg="1"/>
      <p:bldP spid="37" grpId="0" animBg="1"/>
      <p:bldP spid="38" grpId="0" animBg="1"/>
      <p:bldP spid="41" grpId="0"/>
      <p:bldP spid="42" grpId="0"/>
      <p:bldP spid="4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4085078" y="-9525"/>
            <a:ext cx="5058922" cy="5153025"/>
          </a:xfrm>
          <a:prstGeom prst="rect">
            <a:avLst/>
          </a:prstGeom>
          <a:blipFill>
            <a:blip r:embed="rId3">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a:blipFill>
          <a:ln w="12700" cap="flat" cmpd="sng" algn="ctr">
            <a:solidFill>
              <a:srgbClr val="061A2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5"/>
          <p:cNvSpPr/>
          <p:nvPr/>
        </p:nvSpPr>
        <p:spPr>
          <a:xfrm>
            <a:off x="395537" y="1200150"/>
            <a:ext cx="4309816"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s-419" altLang="zh-CN" sz="2400" dirty="0"/>
              <a:t>Concepto Comprobante Comercial</a:t>
            </a:r>
          </a:p>
        </p:txBody>
      </p:sp>
      <p:grpSp>
        <p:nvGrpSpPr>
          <p:cNvPr id="29" name="Group 53"/>
          <p:cNvGrpSpPr/>
          <p:nvPr/>
        </p:nvGrpSpPr>
        <p:grpSpPr>
          <a:xfrm>
            <a:off x="1491739" y="2243135"/>
            <a:ext cx="204788" cy="209550"/>
            <a:chOff x="2308225" y="2935287"/>
            <a:chExt cx="273050" cy="279400"/>
          </a:xfrm>
          <a:solidFill>
            <a:schemeClr val="bg1"/>
          </a:solidFill>
        </p:grpSpPr>
        <p:sp>
          <p:nvSpPr>
            <p:cNvPr id="32" name="Freeform: Shape 54"/>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3" name="Freeform: Shape 55"/>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sp>
        <p:nvSpPr>
          <p:cNvPr id="2" name="CuadroTexto 1">
            <a:extLst>
              <a:ext uri="{FF2B5EF4-FFF2-40B4-BE49-F238E27FC236}">
                <a16:creationId xmlns:a16="http://schemas.microsoft.com/office/drawing/2014/main" id="{DB60083E-5808-70E5-CD05-99064AF6283C}"/>
              </a:ext>
            </a:extLst>
          </p:cNvPr>
          <p:cNvSpPr txBox="1"/>
          <p:nvPr/>
        </p:nvSpPr>
        <p:spPr>
          <a:xfrm flipH="1">
            <a:off x="538128" y="1995686"/>
            <a:ext cx="3384376" cy="1107996"/>
          </a:xfrm>
          <a:prstGeom prst="rect">
            <a:avLst/>
          </a:prstGeom>
          <a:noFill/>
        </p:spPr>
        <p:txBody>
          <a:bodyPr wrap="square" lIns="0" tIns="0" rIns="0" bIns="0" rtlCol="0">
            <a:spAutoFit/>
          </a:bodyPr>
          <a:lstStyle/>
          <a:p>
            <a:pPr algn="just"/>
            <a:r>
              <a:rPr lang="es-AR" sz="1800" dirty="0">
                <a:solidFill>
                  <a:srgbClr val="000000"/>
                </a:solidFill>
                <a:effectLst/>
                <a:latin typeface="Calibri" panose="020F0502020204030204" pitchFamily="34" charset="0"/>
                <a:ea typeface="Calibri" panose="020F0502020204030204" pitchFamily="34" charset="0"/>
              </a:rPr>
              <a:t>Se llama comprobante a todo aquel soporte físico con que se comprueba la existencia, momento y valor de un hecho económico.</a:t>
            </a:r>
            <a:endParaRPr lang="es-419" sz="1400"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1488042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8">
            <a:extLst>
              <a:ext uri="{FF2B5EF4-FFF2-40B4-BE49-F238E27FC236}">
                <a16:creationId xmlns:a16="http://schemas.microsoft.com/office/drawing/2014/main" id="{5FCB5A2A-0A5F-48B1-A215-09F27028129E}"/>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B9035F64-8700-4C75-9CDF-0A42A9FCF1B3}"/>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7F892FD4-C230-4690-8F95-83081AFA6CC8}"/>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a:extLst>
              <a:ext uri="{FF2B5EF4-FFF2-40B4-BE49-F238E27FC236}">
                <a16:creationId xmlns:a16="http://schemas.microsoft.com/office/drawing/2014/main" id="{27B072DB-93A9-4B2A-8E7F-35E33FE00E70}"/>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a:extLst>
              <a:ext uri="{FF2B5EF4-FFF2-40B4-BE49-F238E27FC236}">
                <a16:creationId xmlns:a16="http://schemas.microsoft.com/office/drawing/2014/main" id="{5BD84138-A935-414C-90FF-B94CC16DB72F}"/>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5">
            <a:extLst>
              <a:ext uri="{FF2B5EF4-FFF2-40B4-BE49-F238E27FC236}">
                <a16:creationId xmlns:a16="http://schemas.microsoft.com/office/drawing/2014/main" id="{FD851B55-9FD6-45ED-BFCD-F9333137B2C6}"/>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6">
            <a:extLst>
              <a:ext uri="{FF2B5EF4-FFF2-40B4-BE49-F238E27FC236}">
                <a16:creationId xmlns:a16="http://schemas.microsoft.com/office/drawing/2014/main" id="{A0B2C631-D37E-4893-BB05-02B68953D592}"/>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矩形 30">
            <a:extLst>
              <a:ext uri="{FF2B5EF4-FFF2-40B4-BE49-F238E27FC236}">
                <a16:creationId xmlns:a16="http://schemas.microsoft.com/office/drawing/2014/main" id="{84694A8A-6F5A-48DF-9802-281FF6292ADC}"/>
              </a:ext>
            </a:extLst>
          </p:cNvPr>
          <p:cNvSpPr/>
          <p:nvPr/>
        </p:nvSpPr>
        <p:spPr>
          <a:xfrm>
            <a:off x="4107006" y="1158734"/>
            <a:ext cx="1354766" cy="1323439"/>
          </a:xfrm>
          <a:prstGeom prst="rect">
            <a:avLst/>
          </a:prstGeom>
        </p:spPr>
        <p:txBody>
          <a:bodyPr wrap="square">
            <a:spAutoFit/>
          </a:bodyPr>
          <a:lstStyle/>
          <a:p>
            <a:pPr fontAlgn="auto">
              <a:spcBef>
                <a:spcPts val="0"/>
              </a:spcBef>
              <a:spcAft>
                <a:spcPts val="0"/>
              </a:spcAft>
              <a:defRPr/>
            </a:pPr>
            <a:r>
              <a:rPr lang="en-US" altLang="zh-CN" sz="8000" spc="300" dirty="0">
                <a:latin typeface="Agency FB" panose="020B0503020202020204" pitchFamily="34" charset="0"/>
                <a:cs typeface="+mn-ea"/>
                <a:sym typeface="+mn-lt"/>
              </a:rPr>
              <a:t>02</a:t>
            </a:r>
            <a:endParaRPr lang="zh-CN" altLang="en-US" sz="8000" spc="300" dirty="0">
              <a:latin typeface="Agency FB" panose="020B0503020202020204" pitchFamily="34" charset="0"/>
              <a:cs typeface="+mn-ea"/>
              <a:sym typeface="+mn-lt"/>
            </a:endParaRPr>
          </a:p>
        </p:txBody>
      </p:sp>
      <p:sp>
        <p:nvSpPr>
          <p:cNvPr id="44" name="TextBox 7">
            <a:extLst>
              <a:ext uri="{FF2B5EF4-FFF2-40B4-BE49-F238E27FC236}">
                <a16:creationId xmlns:a16="http://schemas.microsoft.com/office/drawing/2014/main" id="{671DE4AA-FF54-46B6-9BDE-C16C9F2E649C}"/>
              </a:ext>
            </a:extLst>
          </p:cNvPr>
          <p:cNvSpPr>
            <a:spLocks noChangeArrowheads="1"/>
          </p:cNvSpPr>
          <p:nvPr/>
        </p:nvSpPr>
        <p:spPr bwMode="auto">
          <a:xfrm>
            <a:off x="2588145" y="2392006"/>
            <a:ext cx="4392487" cy="129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s-ES" altLang="zh-CN" sz="2800" b="1" dirty="0">
                <a:solidFill>
                  <a:srgbClr val="007779"/>
                </a:solidFill>
                <a:latin typeface="微软雅黑" panose="020B0503020204020204" pitchFamily="34" charset="-122"/>
                <a:ea typeface="微软雅黑" panose="020B0503020204020204" pitchFamily="34" charset="-122"/>
                <a:cs typeface="+mn-ea"/>
                <a:sym typeface="+mn-lt"/>
              </a:rPr>
              <a:t>Concepto Resumen de cuenta</a:t>
            </a:r>
            <a:endParaRPr lang="zh-CN" altLang="en-US" sz="2800" b="1" dirty="0">
              <a:latin typeface="微软雅黑" panose="020B0503020204020204" pitchFamily="34" charset="-122"/>
              <a:ea typeface="微软雅黑" panose="020B0503020204020204" pitchFamily="34" charset="-122"/>
              <a:cs typeface="+mn-ea"/>
              <a:sym typeface="+mn-lt"/>
            </a:endParaRPr>
          </a:p>
          <a:p>
            <a:pPr algn="ctr">
              <a:defRPr/>
            </a:pPr>
            <a:endParaRPr lang="zh-CN" altLang="en-US" sz="2800" b="1"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24468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randombar(horizontal)">
                                      <p:cBhvr>
                                        <p:cTn id="23" dur="500"/>
                                        <p:tgtEl>
                                          <p:spTgt spid="31"/>
                                        </p:tgtEl>
                                      </p:cBhvr>
                                    </p:animEffect>
                                  </p:childTnLst>
                                </p:cTn>
                              </p:par>
                            </p:childTnLst>
                          </p:cTn>
                        </p:par>
                        <p:par>
                          <p:cTn id="24" fill="hold">
                            <p:stCondLst>
                              <p:cond delay="10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4"/>
                                        </p:tgtEl>
                                        <p:attrNameLst>
                                          <p:attrName>style.visibility</p:attrName>
                                        </p:attrNameLst>
                                      </p:cBhvr>
                                      <p:to>
                                        <p:strVal val="visible"/>
                                      </p:to>
                                    </p:set>
                                    <p:anim by="(-#ppt_w*2)" calcmode="lin" valueType="num">
                                      <p:cBhvr rctx="PPT">
                                        <p:cTn id="27" dur="500" autoRev="1" fill="hold">
                                          <p:stCondLst>
                                            <p:cond delay="0"/>
                                          </p:stCondLst>
                                        </p:cTn>
                                        <p:tgtEl>
                                          <p:spTgt spid="44"/>
                                        </p:tgtEl>
                                        <p:attrNameLst>
                                          <p:attrName>ppt_w</p:attrName>
                                        </p:attrNameLst>
                                      </p:cBhvr>
                                    </p:anim>
                                    <p:anim by="(#ppt_w*0.50)" calcmode="lin" valueType="num">
                                      <p:cBhvr>
                                        <p:cTn id="28" dur="500" decel="50000" autoRev="1" fill="hold">
                                          <p:stCondLst>
                                            <p:cond delay="0"/>
                                          </p:stCondLst>
                                        </p:cTn>
                                        <p:tgtEl>
                                          <p:spTgt spid="44"/>
                                        </p:tgtEl>
                                        <p:attrNameLst>
                                          <p:attrName>ppt_x</p:attrName>
                                        </p:attrNameLst>
                                      </p:cBhvr>
                                    </p:anim>
                                    <p:anim from="(-#ppt_h/2)" to="(#ppt_y)" calcmode="lin" valueType="num">
                                      <p:cBhvr>
                                        <p:cTn id="29" dur="1000" fill="hold">
                                          <p:stCondLst>
                                            <p:cond delay="0"/>
                                          </p:stCondLst>
                                        </p:cTn>
                                        <p:tgtEl>
                                          <p:spTgt spid="44"/>
                                        </p:tgtEl>
                                        <p:attrNameLst>
                                          <p:attrName>ppt_y</p:attrName>
                                        </p:attrNameLst>
                                      </p:cBhvr>
                                    </p:anim>
                                    <p:animRot by="21600000">
                                      <p:cBhvr>
                                        <p:cTn id="30" dur="1000" fill="hold">
                                          <p:stCondLst>
                                            <p:cond delay="0"/>
                                          </p:stCondLst>
                                        </p:cTn>
                                        <p:tgtEl>
                                          <p:spTgt spid="44"/>
                                        </p:tgtEl>
                                        <p:attrNameLst>
                                          <p:attrName>r</p:attrName>
                                        </p:attrNameLst>
                                      </p:cBhvr>
                                    </p:animRot>
                                  </p:childTnLst>
                                </p:cTn>
                              </p:par>
                            </p:childTnLst>
                          </p:cTn>
                        </p:par>
                        <p:par>
                          <p:cTn id="31" fill="hold">
                            <p:stCondLst>
                              <p:cond delay="4200"/>
                            </p:stCondLst>
                            <p:childTnLst>
                              <p:par>
                                <p:cTn id="32" presetID="36" presetClass="emph" presetSubtype="0" fill="hold" grpId="1" nodeType="afterEffect">
                                  <p:stCondLst>
                                    <p:cond delay="0"/>
                                  </p:stCondLst>
                                  <p:iterate type="lt">
                                    <p:tmPct val="10000"/>
                                  </p:iterate>
                                  <p:childTnLst>
                                    <p:animScale>
                                      <p:cBhvr>
                                        <p:cTn id="33" dur="250" autoRev="1" fill="hold">
                                          <p:stCondLst>
                                            <p:cond delay="0"/>
                                          </p:stCondLst>
                                        </p:cTn>
                                        <p:tgtEl>
                                          <p:spTgt spid="44"/>
                                        </p:tgtEl>
                                      </p:cBhvr>
                                      <p:to x="80000" y="100000"/>
                                    </p:animScale>
                                    <p:anim by="(#ppt_w*0.10)" calcmode="lin" valueType="num">
                                      <p:cBhvr>
                                        <p:cTn id="34" dur="250" autoRev="1" fill="hold">
                                          <p:stCondLst>
                                            <p:cond delay="0"/>
                                          </p:stCondLst>
                                        </p:cTn>
                                        <p:tgtEl>
                                          <p:spTgt spid="44"/>
                                        </p:tgtEl>
                                        <p:attrNameLst>
                                          <p:attrName>ppt_x</p:attrName>
                                        </p:attrNameLst>
                                      </p:cBhvr>
                                    </p:anim>
                                    <p:anim by="(-#ppt_w*0.10)" calcmode="lin" valueType="num">
                                      <p:cBhvr>
                                        <p:cTn id="35" dur="250" autoRev="1" fill="hold">
                                          <p:stCondLst>
                                            <p:cond delay="0"/>
                                          </p:stCondLst>
                                        </p:cTn>
                                        <p:tgtEl>
                                          <p:spTgt spid="44"/>
                                        </p:tgtEl>
                                        <p:attrNameLst>
                                          <p:attrName>ppt_y</p:attrName>
                                        </p:attrNameLst>
                                      </p:cBhvr>
                                    </p:anim>
                                    <p:animRot by="-480000">
                                      <p:cBhvr>
                                        <p:cTn id="36" dur="250" autoRev="1" fill="hold">
                                          <p:stCondLst>
                                            <p:cond delay="0"/>
                                          </p:stCondLst>
                                        </p:cTn>
                                        <p:tgtEl>
                                          <p:spTgt spid="44"/>
                                        </p:tgtEl>
                                        <p:attrNameLst>
                                          <p:attrName>r</p:attrName>
                                        </p:attrNameLst>
                                      </p:cBhvr>
                                    </p:animRot>
                                  </p:childTnLst>
                                </p:cTn>
                              </p:par>
                            </p:childTnLst>
                          </p:cTn>
                        </p:par>
                        <p:par>
                          <p:cTn id="37" fill="hold">
                            <p:stCondLst>
                              <p:cond delay="5800"/>
                            </p:stCondLst>
                            <p:childTnLst>
                              <p:par>
                                <p:cTn id="38" presetID="2" presetClass="entr" presetSubtype="2"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1+#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childTnLst>
                          </p:cTn>
                        </p:par>
                        <p:par>
                          <p:cTn id="42" fill="hold">
                            <p:stCondLst>
                              <p:cond delay="6300"/>
                            </p:stCondLst>
                            <p:childTnLst>
                              <p:par>
                                <p:cTn id="43" presetID="53" presetClass="entr" presetSubtype="16"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500" fill="hold"/>
                                        <p:tgtEl>
                                          <p:spTgt spid="29"/>
                                        </p:tgtEl>
                                        <p:attrNameLst>
                                          <p:attrName>ppt_w</p:attrName>
                                        </p:attrNameLst>
                                      </p:cBhvr>
                                      <p:tavLst>
                                        <p:tav tm="0">
                                          <p:val>
                                            <p:fltVal val="0"/>
                                          </p:val>
                                        </p:tav>
                                        <p:tav tm="100000">
                                          <p:val>
                                            <p:strVal val="#ppt_w"/>
                                          </p:val>
                                        </p:tav>
                                      </p:tavLst>
                                    </p:anim>
                                    <p:anim calcmode="lin" valueType="num">
                                      <p:cBhvr>
                                        <p:cTn id="46" dur="500" fill="hold"/>
                                        <p:tgtEl>
                                          <p:spTgt spid="29"/>
                                        </p:tgtEl>
                                        <p:attrNameLst>
                                          <p:attrName>ppt_h</p:attrName>
                                        </p:attrNameLst>
                                      </p:cBhvr>
                                      <p:tavLst>
                                        <p:tav tm="0">
                                          <p:val>
                                            <p:fltVal val="0"/>
                                          </p:val>
                                        </p:tav>
                                        <p:tav tm="100000">
                                          <p:val>
                                            <p:strVal val="#ppt_h"/>
                                          </p:val>
                                        </p:tav>
                                      </p:tavLst>
                                    </p:anim>
                                    <p:animEffect transition="in" filter="fade">
                                      <p:cBhvr>
                                        <p:cTn id="47" dur="500"/>
                                        <p:tgtEl>
                                          <p:spTgt spid="29"/>
                                        </p:tgtEl>
                                      </p:cBhvr>
                                    </p:animEffect>
                                  </p:childTnLst>
                                </p:cTn>
                              </p:par>
                            </p:childTnLst>
                          </p:cTn>
                        </p:par>
                        <p:par>
                          <p:cTn id="48" fill="hold">
                            <p:stCondLst>
                              <p:cond delay="6800"/>
                            </p:stCondLst>
                            <p:childTnLst>
                              <p:par>
                                <p:cTn id="49" presetID="53" presetClass="entr" presetSubtype="16"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p:cTn id="51" dur="500" fill="hold"/>
                                        <p:tgtEl>
                                          <p:spTgt spid="30"/>
                                        </p:tgtEl>
                                        <p:attrNameLst>
                                          <p:attrName>ppt_w</p:attrName>
                                        </p:attrNameLst>
                                      </p:cBhvr>
                                      <p:tavLst>
                                        <p:tav tm="0">
                                          <p:val>
                                            <p:fltVal val="0"/>
                                          </p:val>
                                        </p:tav>
                                        <p:tav tm="100000">
                                          <p:val>
                                            <p:strVal val="#ppt_w"/>
                                          </p:val>
                                        </p:tav>
                                      </p:tavLst>
                                    </p:anim>
                                    <p:anim calcmode="lin" valueType="num">
                                      <p:cBhvr>
                                        <p:cTn id="52" dur="500" fill="hold"/>
                                        <p:tgtEl>
                                          <p:spTgt spid="30"/>
                                        </p:tgtEl>
                                        <p:attrNameLst>
                                          <p:attrName>ppt_h</p:attrName>
                                        </p:attrNameLst>
                                      </p:cBhvr>
                                      <p:tavLst>
                                        <p:tav tm="0">
                                          <p:val>
                                            <p:fltVal val="0"/>
                                          </p:val>
                                        </p:tav>
                                        <p:tav tm="100000">
                                          <p:val>
                                            <p:strVal val="#ppt_h"/>
                                          </p:val>
                                        </p:tav>
                                      </p:tavLst>
                                    </p:anim>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29" grpId="0" animBg="1"/>
      <p:bldP spid="30" grpId="0" animBg="1"/>
      <p:bldP spid="31" grpId="0"/>
      <p:bldP spid="44" grpId="0"/>
      <p:bldP spid="4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p:nvPr/>
        </p:nvSpPr>
        <p:spPr>
          <a:xfrm>
            <a:off x="4085078" y="-9525"/>
            <a:ext cx="5058922" cy="5153025"/>
          </a:xfrm>
          <a:prstGeom prst="rect">
            <a:avLst/>
          </a:prstGeom>
          <a: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a:blipFill>
          <a:ln w="12700" cap="flat" cmpd="sng" algn="ctr">
            <a:solidFill>
              <a:srgbClr val="061A2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5"/>
          <p:cNvSpPr/>
          <p:nvPr/>
        </p:nvSpPr>
        <p:spPr>
          <a:xfrm>
            <a:off x="395537" y="1200150"/>
            <a:ext cx="4309816" cy="57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Autofit/>
          </a:bodyPr>
          <a:lstStyle/>
          <a:p>
            <a:pPr algn="ctr"/>
            <a:r>
              <a:rPr lang="es-419" altLang="zh-CN" sz="2400" dirty="0"/>
              <a:t>Concepto de resumen de cuenta</a:t>
            </a:r>
          </a:p>
        </p:txBody>
      </p:sp>
      <p:grpSp>
        <p:nvGrpSpPr>
          <p:cNvPr id="29" name="Group 53"/>
          <p:cNvGrpSpPr/>
          <p:nvPr/>
        </p:nvGrpSpPr>
        <p:grpSpPr>
          <a:xfrm>
            <a:off x="1491739" y="2243135"/>
            <a:ext cx="204788" cy="209550"/>
            <a:chOff x="2308225" y="2935287"/>
            <a:chExt cx="273050" cy="279400"/>
          </a:xfrm>
          <a:solidFill>
            <a:schemeClr val="bg1"/>
          </a:solidFill>
        </p:grpSpPr>
        <p:sp>
          <p:nvSpPr>
            <p:cNvPr id="32" name="Freeform: Shape 54"/>
            <p:cNvSpPr>
              <a:spLocks/>
            </p:cNvSpPr>
            <p:nvPr/>
          </p:nvSpPr>
          <p:spPr bwMode="auto">
            <a:xfrm>
              <a:off x="2308225" y="2935287"/>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3" name="Freeform: Shape 55"/>
            <p:cNvSpPr>
              <a:spLocks/>
            </p:cNvSpPr>
            <p:nvPr/>
          </p:nvSpPr>
          <p:spPr bwMode="auto">
            <a:xfrm>
              <a:off x="2471738" y="3121024"/>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sp>
        <p:nvSpPr>
          <p:cNvPr id="2" name="CuadroTexto 1">
            <a:extLst>
              <a:ext uri="{FF2B5EF4-FFF2-40B4-BE49-F238E27FC236}">
                <a16:creationId xmlns:a16="http://schemas.microsoft.com/office/drawing/2014/main" id="{DB60083E-5808-70E5-CD05-99064AF6283C}"/>
              </a:ext>
            </a:extLst>
          </p:cNvPr>
          <p:cNvSpPr txBox="1"/>
          <p:nvPr/>
        </p:nvSpPr>
        <p:spPr>
          <a:xfrm flipH="1">
            <a:off x="538128" y="1995686"/>
            <a:ext cx="3384376" cy="1723549"/>
          </a:xfrm>
          <a:prstGeom prst="rect">
            <a:avLst/>
          </a:prstGeom>
          <a:noFill/>
        </p:spPr>
        <p:txBody>
          <a:bodyPr wrap="square" lIns="0" tIns="0" rIns="0" bIns="0" rtlCol="0">
            <a:spAutoFit/>
          </a:bodyPr>
          <a:lstStyle/>
          <a:p>
            <a:pPr algn="just"/>
            <a:r>
              <a:rPr lang="es-419" sz="1400" dirty="0">
                <a:solidFill>
                  <a:schemeClr val="accent6"/>
                </a:solidFill>
                <a:latin typeface="微软雅黑" pitchFamily="34" charset="-122"/>
                <a:ea typeface="微软雅黑" pitchFamily="34" charset="-122"/>
              </a:rPr>
              <a:t>Es un comprobante donde se detallan las operaciones realizadas en cuenta corriente (compra, pagos, notas de débito y crédito si existieran) y el saldo a la fecha de emisión. </a:t>
            </a:r>
          </a:p>
          <a:p>
            <a:pPr algn="just"/>
            <a:r>
              <a:rPr lang="es-419" sz="1400" dirty="0">
                <a:solidFill>
                  <a:schemeClr val="accent6"/>
                </a:solidFill>
                <a:latin typeface="微软雅黑" pitchFamily="34" charset="-122"/>
                <a:ea typeface="微软雅黑" pitchFamily="34" charset="-122"/>
              </a:rPr>
              <a:t>El resumen de cuenta puede ser enviado periódicamente (quincenal o mensualmente).</a:t>
            </a:r>
          </a:p>
        </p:txBody>
      </p:sp>
    </p:spTree>
    <p:extLst>
      <p:ext uri="{BB962C8B-B14F-4D97-AF65-F5344CB8AC3E}">
        <p14:creationId xmlns:p14="http://schemas.microsoft.com/office/powerpoint/2010/main" val="2146455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8">
            <a:extLst>
              <a:ext uri="{FF2B5EF4-FFF2-40B4-BE49-F238E27FC236}">
                <a16:creationId xmlns:a16="http://schemas.microsoft.com/office/drawing/2014/main" id="{63A4DFF8-13FD-44CA-9714-9E6919BD1AE6}"/>
              </a:ext>
            </a:extLst>
          </p:cNvPr>
          <p:cNvSpPr>
            <a:spLocks/>
          </p:cNvSpPr>
          <p:nvPr/>
        </p:nvSpPr>
        <p:spPr bwMode="auto">
          <a:xfrm>
            <a:off x="-2301879" y="1539280"/>
            <a:ext cx="4210051" cy="4211638"/>
          </a:xfrm>
          <a:custGeom>
            <a:avLst/>
            <a:gdLst>
              <a:gd name="T0" fmla="*/ 1045 w 2233"/>
              <a:gd name="T1" fmla="*/ 39 h 2233"/>
              <a:gd name="T2" fmla="*/ 1188 w 2233"/>
              <a:gd name="T3" fmla="*/ 39 h 2233"/>
              <a:gd name="T4" fmla="*/ 2193 w 2233"/>
              <a:gd name="T5" fmla="*/ 1044 h 2233"/>
              <a:gd name="T6" fmla="*/ 2193 w 2233"/>
              <a:gd name="T7" fmla="*/ 1188 h 2233"/>
              <a:gd name="T8" fmla="*/ 1188 w 2233"/>
              <a:gd name="T9" fmla="*/ 2193 h 2233"/>
              <a:gd name="T10" fmla="*/ 1045 w 2233"/>
              <a:gd name="T11" fmla="*/ 2193 h 2233"/>
              <a:gd name="T12" fmla="*/ 40 w 2233"/>
              <a:gd name="T13" fmla="*/ 1188 h 2233"/>
              <a:gd name="T14" fmla="*/ 40 w 2233"/>
              <a:gd name="T15" fmla="*/ 1044 h 2233"/>
              <a:gd name="T16" fmla="*/ 1045 w 2233"/>
              <a:gd name="T17" fmla="*/ 39 h 2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3" h="2233">
                <a:moveTo>
                  <a:pt x="1045" y="39"/>
                </a:moveTo>
                <a:cubicBezTo>
                  <a:pt x="1084" y="0"/>
                  <a:pt x="1149" y="0"/>
                  <a:pt x="1188" y="39"/>
                </a:cubicBezTo>
                <a:cubicBezTo>
                  <a:pt x="2193" y="1044"/>
                  <a:pt x="2193" y="1044"/>
                  <a:pt x="2193" y="1044"/>
                </a:cubicBezTo>
                <a:cubicBezTo>
                  <a:pt x="2233" y="1084"/>
                  <a:pt x="2233" y="1148"/>
                  <a:pt x="2193" y="1188"/>
                </a:cubicBezTo>
                <a:cubicBezTo>
                  <a:pt x="1188" y="2193"/>
                  <a:pt x="1188" y="2193"/>
                  <a:pt x="1188" y="2193"/>
                </a:cubicBezTo>
                <a:cubicBezTo>
                  <a:pt x="1149" y="2233"/>
                  <a:pt x="1084" y="2233"/>
                  <a:pt x="1045" y="2193"/>
                </a:cubicBezTo>
                <a:cubicBezTo>
                  <a:pt x="40" y="1188"/>
                  <a:pt x="40" y="1188"/>
                  <a:pt x="40" y="1188"/>
                </a:cubicBezTo>
                <a:cubicBezTo>
                  <a:pt x="0" y="1148"/>
                  <a:pt x="0" y="1084"/>
                  <a:pt x="40" y="1044"/>
                </a:cubicBezTo>
                <a:cubicBezTo>
                  <a:pt x="1045" y="39"/>
                  <a:pt x="1045" y="39"/>
                  <a:pt x="1045" y="39"/>
                </a:cubicBezTo>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a:extLst>
              <a:ext uri="{FF2B5EF4-FFF2-40B4-BE49-F238E27FC236}">
                <a16:creationId xmlns:a16="http://schemas.microsoft.com/office/drawing/2014/main" id="{FBF83AD5-E226-4956-87CA-AA563D5EE9D0}"/>
              </a:ext>
            </a:extLst>
          </p:cNvPr>
          <p:cNvSpPr>
            <a:spLocks/>
          </p:cNvSpPr>
          <p:nvPr/>
        </p:nvSpPr>
        <p:spPr bwMode="auto">
          <a:xfrm>
            <a:off x="-1677991" y="3144243"/>
            <a:ext cx="2489200" cy="2489200"/>
          </a:xfrm>
          <a:custGeom>
            <a:avLst/>
            <a:gdLst>
              <a:gd name="T0" fmla="*/ 617 w 1320"/>
              <a:gd name="T1" fmla="*/ 24 h 1320"/>
              <a:gd name="T2" fmla="*/ 702 w 1320"/>
              <a:gd name="T3" fmla="*/ 24 h 1320"/>
              <a:gd name="T4" fmla="*/ 1296 w 1320"/>
              <a:gd name="T5" fmla="*/ 618 h 1320"/>
              <a:gd name="T6" fmla="*/ 1296 w 1320"/>
              <a:gd name="T7" fmla="*/ 702 h 1320"/>
              <a:gd name="T8" fmla="*/ 702 w 1320"/>
              <a:gd name="T9" fmla="*/ 1297 h 1320"/>
              <a:gd name="T10" fmla="*/ 617 w 1320"/>
              <a:gd name="T11" fmla="*/ 1297 h 1320"/>
              <a:gd name="T12" fmla="*/ 23 w 1320"/>
              <a:gd name="T13" fmla="*/ 702 h 1320"/>
              <a:gd name="T14" fmla="*/ 23 w 1320"/>
              <a:gd name="T15" fmla="*/ 618 h 1320"/>
              <a:gd name="T16" fmla="*/ 617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7" y="24"/>
                </a:moveTo>
                <a:cubicBezTo>
                  <a:pt x="641" y="0"/>
                  <a:pt x="679" y="0"/>
                  <a:pt x="702" y="24"/>
                </a:cubicBezTo>
                <a:cubicBezTo>
                  <a:pt x="1296" y="618"/>
                  <a:pt x="1296" y="618"/>
                  <a:pt x="1296" y="618"/>
                </a:cubicBezTo>
                <a:cubicBezTo>
                  <a:pt x="1320" y="641"/>
                  <a:pt x="1320" y="679"/>
                  <a:pt x="1296" y="702"/>
                </a:cubicBezTo>
                <a:cubicBezTo>
                  <a:pt x="702" y="1297"/>
                  <a:pt x="702" y="1297"/>
                  <a:pt x="702" y="1297"/>
                </a:cubicBezTo>
                <a:cubicBezTo>
                  <a:pt x="679" y="1320"/>
                  <a:pt x="641" y="1320"/>
                  <a:pt x="617" y="1297"/>
                </a:cubicBezTo>
                <a:cubicBezTo>
                  <a:pt x="23" y="702"/>
                  <a:pt x="23" y="702"/>
                  <a:pt x="23" y="702"/>
                </a:cubicBezTo>
                <a:cubicBezTo>
                  <a:pt x="0" y="679"/>
                  <a:pt x="0" y="641"/>
                  <a:pt x="23" y="618"/>
                </a:cubicBezTo>
                <a:lnTo>
                  <a:pt x="617"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a:extLst>
              <a:ext uri="{FF2B5EF4-FFF2-40B4-BE49-F238E27FC236}">
                <a16:creationId xmlns:a16="http://schemas.microsoft.com/office/drawing/2014/main" id="{05A9E336-126A-460F-BAAA-BDB57A84D333}"/>
              </a:ext>
            </a:extLst>
          </p:cNvPr>
          <p:cNvSpPr>
            <a:spLocks/>
          </p:cNvSpPr>
          <p:nvPr/>
        </p:nvSpPr>
        <p:spPr bwMode="auto">
          <a:xfrm>
            <a:off x="-1570041" y="3253780"/>
            <a:ext cx="2271713" cy="2270125"/>
          </a:xfrm>
          <a:custGeom>
            <a:avLst/>
            <a:gdLst>
              <a:gd name="T0" fmla="*/ 603 w 1205"/>
              <a:gd name="T1" fmla="*/ 1204 h 1204"/>
              <a:gd name="T2" fmla="*/ 597 w 1205"/>
              <a:gd name="T3" fmla="*/ 1202 h 1204"/>
              <a:gd name="T4" fmla="*/ 3 w 1205"/>
              <a:gd name="T5" fmla="*/ 608 h 1204"/>
              <a:gd name="T6" fmla="*/ 3 w 1205"/>
              <a:gd name="T7" fmla="*/ 596 h 1204"/>
              <a:gd name="T8" fmla="*/ 597 w 1205"/>
              <a:gd name="T9" fmla="*/ 2 h 1204"/>
              <a:gd name="T10" fmla="*/ 603 w 1205"/>
              <a:gd name="T11" fmla="*/ 0 h 1204"/>
              <a:gd name="T12" fmla="*/ 608 w 1205"/>
              <a:gd name="T13" fmla="*/ 2 h 1204"/>
              <a:gd name="T14" fmla="*/ 1202 w 1205"/>
              <a:gd name="T15" fmla="*/ 596 h 1204"/>
              <a:gd name="T16" fmla="*/ 1202 w 1205"/>
              <a:gd name="T17" fmla="*/ 608 h 1204"/>
              <a:gd name="T18" fmla="*/ 608 w 1205"/>
              <a:gd name="T19" fmla="*/ 1202 h 1204"/>
              <a:gd name="T20" fmla="*/ 603 w 1205"/>
              <a:gd name="T21" fmla="*/ 1204 h 1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5" h="1204">
                <a:moveTo>
                  <a:pt x="603" y="1204"/>
                </a:moveTo>
                <a:cubicBezTo>
                  <a:pt x="601" y="1204"/>
                  <a:pt x="599" y="1204"/>
                  <a:pt x="597" y="1202"/>
                </a:cubicBezTo>
                <a:cubicBezTo>
                  <a:pt x="3" y="608"/>
                  <a:pt x="3" y="608"/>
                  <a:pt x="3" y="608"/>
                </a:cubicBezTo>
                <a:cubicBezTo>
                  <a:pt x="0" y="605"/>
                  <a:pt x="0" y="600"/>
                  <a:pt x="3" y="596"/>
                </a:cubicBezTo>
                <a:cubicBezTo>
                  <a:pt x="597" y="2"/>
                  <a:pt x="597" y="2"/>
                  <a:pt x="597" y="2"/>
                </a:cubicBezTo>
                <a:cubicBezTo>
                  <a:pt x="599" y="0"/>
                  <a:pt x="601" y="0"/>
                  <a:pt x="603" y="0"/>
                </a:cubicBezTo>
                <a:cubicBezTo>
                  <a:pt x="604" y="0"/>
                  <a:pt x="606" y="0"/>
                  <a:pt x="608" y="2"/>
                </a:cubicBezTo>
                <a:cubicBezTo>
                  <a:pt x="1202" y="596"/>
                  <a:pt x="1202" y="596"/>
                  <a:pt x="1202" y="596"/>
                </a:cubicBezTo>
                <a:cubicBezTo>
                  <a:pt x="1205" y="600"/>
                  <a:pt x="1205" y="605"/>
                  <a:pt x="1202" y="608"/>
                </a:cubicBezTo>
                <a:cubicBezTo>
                  <a:pt x="608" y="1202"/>
                  <a:pt x="608" y="1202"/>
                  <a:pt x="608" y="1202"/>
                </a:cubicBezTo>
                <a:cubicBezTo>
                  <a:pt x="606" y="1204"/>
                  <a:pt x="604" y="1204"/>
                  <a:pt x="603" y="1204"/>
                </a:cubicBezTo>
                <a:close/>
              </a:path>
            </a:pathLst>
          </a:custGeom>
          <a:solidFill>
            <a:srgbClr val="01A8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a:extLst>
              <a:ext uri="{FF2B5EF4-FFF2-40B4-BE49-F238E27FC236}">
                <a16:creationId xmlns:a16="http://schemas.microsoft.com/office/drawing/2014/main" id="{82860A54-A5FE-40A9-9554-6D80EFB977D6}"/>
              </a:ext>
            </a:extLst>
          </p:cNvPr>
          <p:cNvSpPr>
            <a:spLocks/>
          </p:cNvSpPr>
          <p:nvPr/>
        </p:nvSpPr>
        <p:spPr bwMode="auto">
          <a:xfrm>
            <a:off x="346071" y="4298355"/>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4">
            <a:extLst>
              <a:ext uri="{FF2B5EF4-FFF2-40B4-BE49-F238E27FC236}">
                <a16:creationId xmlns:a16="http://schemas.microsoft.com/office/drawing/2014/main" id="{BFDDA507-66AB-43B5-B00B-1CAAFC9C7EA6}"/>
              </a:ext>
            </a:extLst>
          </p:cNvPr>
          <p:cNvSpPr>
            <a:spLocks/>
          </p:cNvSpPr>
          <p:nvPr/>
        </p:nvSpPr>
        <p:spPr bwMode="auto">
          <a:xfrm>
            <a:off x="8056266" y="1229391"/>
            <a:ext cx="2489200" cy="2489200"/>
          </a:xfrm>
          <a:custGeom>
            <a:avLst/>
            <a:gdLst>
              <a:gd name="T0" fmla="*/ 618 w 1320"/>
              <a:gd name="T1" fmla="*/ 24 h 1320"/>
              <a:gd name="T2" fmla="*/ 703 w 1320"/>
              <a:gd name="T3" fmla="*/ 24 h 1320"/>
              <a:gd name="T4" fmla="*/ 1297 w 1320"/>
              <a:gd name="T5" fmla="*/ 618 h 1320"/>
              <a:gd name="T6" fmla="*/ 1297 w 1320"/>
              <a:gd name="T7" fmla="*/ 702 h 1320"/>
              <a:gd name="T8" fmla="*/ 703 w 1320"/>
              <a:gd name="T9" fmla="*/ 1296 h 1320"/>
              <a:gd name="T10" fmla="*/ 618 w 1320"/>
              <a:gd name="T11" fmla="*/ 1296 h 1320"/>
              <a:gd name="T12" fmla="*/ 24 w 1320"/>
              <a:gd name="T13" fmla="*/ 702 h 1320"/>
              <a:gd name="T14" fmla="*/ 24 w 1320"/>
              <a:gd name="T15" fmla="*/ 618 h 1320"/>
              <a:gd name="T16" fmla="*/ 618 w 1320"/>
              <a:gd name="T17" fmla="*/ 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0" h="1320">
                <a:moveTo>
                  <a:pt x="618" y="24"/>
                </a:moveTo>
                <a:cubicBezTo>
                  <a:pt x="641" y="0"/>
                  <a:pt x="679" y="0"/>
                  <a:pt x="703" y="24"/>
                </a:cubicBezTo>
                <a:cubicBezTo>
                  <a:pt x="1297" y="618"/>
                  <a:pt x="1297" y="618"/>
                  <a:pt x="1297" y="618"/>
                </a:cubicBezTo>
                <a:cubicBezTo>
                  <a:pt x="1320" y="641"/>
                  <a:pt x="1320" y="679"/>
                  <a:pt x="1297" y="702"/>
                </a:cubicBezTo>
                <a:cubicBezTo>
                  <a:pt x="703" y="1296"/>
                  <a:pt x="703" y="1296"/>
                  <a:pt x="703" y="1296"/>
                </a:cubicBezTo>
                <a:cubicBezTo>
                  <a:pt x="679" y="1320"/>
                  <a:pt x="641" y="1320"/>
                  <a:pt x="618" y="1296"/>
                </a:cubicBezTo>
                <a:cubicBezTo>
                  <a:pt x="24" y="702"/>
                  <a:pt x="24" y="702"/>
                  <a:pt x="24" y="702"/>
                </a:cubicBezTo>
                <a:cubicBezTo>
                  <a:pt x="0" y="679"/>
                  <a:pt x="0" y="641"/>
                  <a:pt x="24" y="618"/>
                </a:cubicBezTo>
                <a:lnTo>
                  <a:pt x="618" y="24"/>
                </a:lnTo>
                <a:close/>
              </a:path>
            </a:pathLst>
          </a:custGeom>
          <a:solidFill>
            <a:srgbClr val="007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5">
            <a:extLst>
              <a:ext uri="{FF2B5EF4-FFF2-40B4-BE49-F238E27FC236}">
                <a16:creationId xmlns:a16="http://schemas.microsoft.com/office/drawing/2014/main" id="{FFBB5F04-FE25-462F-94A8-D4B188A06A3A}"/>
              </a:ext>
            </a:extLst>
          </p:cNvPr>
          <p:cNvSpPr>
            <a:spLocks/>
          </p:cNvSpPr>
          <p:nvPr/>
        </p:nvSpPr>
        <p:spPr bwMode="auto">
          <a:xfrm>
            <a:off x="8623987" y="1063497"/>
            <a:ext cx="331788" cy="331788"/>
          </a:xfrm>
          <a:custGeom>
            <a:avLst/>
            <a:gdLst>
              <a:gd name="T0" fmla="*/ 168 w 176"/>
              <a:gd name="T1" fmla="*/ 73 h 176"/>
              <a:gd name="T2" fmla="*/ 168 w 176"/>
              <a:gd name="T3" fmla="*/ 103 h 176"/>
              <a:gd name="T4" fmla="*/ 104 w 176"/>
              <a:gd name="T5" fmla="*/ 168 h 176"/>
              <a:gd name="T6" fmla="*/ 73 w 176"/>
              <a:gd name="T7" fmla="*/ 168 h 176"/>
              <a:gd name="T8" fmla="*/ 9 w 176"/>
              <a:gd name="T9" fmla="*/ 103 h 176"/>
              <a:gd name="T10" fmla="*/ 9 w 176"/>
              <a:gd name="T11" fmla="*/ 73 h 176"/>
              <a:gd name="T12" fmla="*/ 73 w 176"/>
              <a:gd name="T13" fmla="*/ 8 h 176"/>
              <a:gd name="T14" fmla="*/ 104 w 176"/>
              <a:gd name="T15" fmla="*/ 8 h 176"/>
              <a:gd name="T16" fmla="*/ 168 w 176"/>
              <a:gd name="T17" fmla="*/ 7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76">
                <a:moveTo>
                  <a:pt x="168" y="73"/>
                </a:moveTo>
                <a:cubicBezTo>
                  <a:pt x="176" y="81"/>
                  <a:pt x="176" y="95"/>
                  <a:pt x="168" y="103"/>
                </a:cubicBezTo>
                <a:cubicBezTo>
                  <a:pt x="104" y="168"/>
                  <a:pt x="104" y="168"/>
                  <a:pt x="104" y="168"/>
                </a:cubicBezTo>
                <a:cubicBezTo>
                  <a:pt x="95" y="176"/>
                  <a:pt x="82" y="176"/>
                  <a:pt x="73" y="168"/>
                </a:cubicBezTo>
                <a:cubicBezTo>
                  <a:pt x="9" y="103"/>
                  <a:pt x="9" y="103"/>
                  <a:pt x="9" y="103"/>
                </a:cubicBezTo>
                <a:cubicBezTo>
                  <a:pt x="0" y="95"/>
                  <a:pt x="0" y="81"/>
                  <a:pt x="9" y="73"/>
                </a:cubicBezTo>
                <a:cubicBezTo>
                  <a:pt x="73" y="8"/>
                  <a:pt x="73" y="8"/>
                  <a:pt x="73" y="8"/>
                </a:cubicBezTo>
                <a:cubicBezTo>
                  <a:pt x="82" y="0"/>
                  <a:pt x="95" y="0"/>
                  <a:pt x="104" y="8"/>
                </a:cubicBezTo>
                <a:lnTo>
                  <a:pt x="168" y="73"/>
                </a:lnTo>
                <a:close/>
              </a:path>
            </a:pathLst>
          </a:custGeom>
          <a:solidFill>
            <a:srgbClr val="061A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6">
            <a:extLst>
              <a:ext uri="{FF2B5EF4-FFF2-40B4-BE49-F238E27FC236}">
                <a16:creationId xmlns:a16="http://schemas.microsoft.com/office/drawing/2014/main" id="{FDB435FA-0AEF-4E2D-A605-F48656F43DF2}"/>
              </a:ext>
            </a:extLst>
          </p:cNvPr>
          <p:cNvSpPr>
            <a:spLocks/>
          </p:cNvSpPr>
          <p:nvPr/>
        </p:nvSpPr>
        <p:spPr bwMode="auto">
          <a:xfrm>
            <a:off x="8188451" y="1270208"/>
            <a:ext cx="482600" cy="471488"/>
          </a:xfrm>
          <a:custGeom>
            <a:avLst/>
            <a:gdLst>
              <a:gd name="T0" fmla="*/ 243 w 256"/>
              <a:gd name="T1" fmla="*/ 103 h 250"/>
              <a:gd name="T2" fmla="*/ 150 w 256"/>
              <a:gd name="T3" fmla="*/ 9 h 250"/>
              <a:gd name="T4" fmla="*/ 128 w 256"/>
              <a:gd name="T5" fmla="*/ 0 h 250"/>
              <a:gd name="T6" fmla="*/ 105 w 256"/>
              <a:gd name="T7" fmla="*/ 9 h 250"/>
              <a:gd name="T8" fmla="*/ 12 w 256"/>
              <a:gd name="T9" fmla="*/ 103 h 250"/>
              <a:gd name="T10" fmla="*/ 12 w 256"/>
              <a:gd name="T11" fmla="*/ 147 h 250"/>
              <a:gd name="T12" fmla="*/ 105 w 256"/>
              <a:gd name="T13" fmla="*/ 241 h 250"/>
              <a:gd name="T14" fmla="*/ 128 w 256"/>
              <a:gd name="T15" fmla="*/ 250 h 250"/>
              <a:gd name="T16" fmla="*/ 150 w 256"/>
              <a:gd name="T17" fmla="*/ 241 h 250"/>
              <a:gd name="T18" fmla="*/ 243 w 256"/>
              <a:gd name="T19" fmla="*/ 147 h 250"/>
              <a:gd name="T20" fmla="*/ 243 w 256"/>
              <a:gd name="T21" fmla="*/ 10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6" h="250">
                <a:moveTo>
                  <a:pt x="243" y="103"/>
                </a:moveTo>
                <a:cubicBezTo>
                  <a:pt x="150" y="9"/>
                  <a:pt x="150" y="9"/>
                  <a:pt x="150" y="9"/>
                </a:cubicBezTo>
                <a:cubicBezTo>
                  <a:pt x="144" y="3"/>
                  <a:pt x="136" y="0"/>
                  <a:pt x="128" y="0"/>
                </a:cubicBezTo>
                <a:cubicBezTo>
                  <a:pt x="120" y="0"/>
                  <a:pt x="112" y="3"/>
                  <a:pt x="105" y="9"/>
                </a:cubicBezTo>
                <a:cubicBezTo>
                  <a:pt x="12" y="103"/>
                  <a:pt x="12" y="103"/>
                  <a:pt x="12" y="103"/>
                </a:cubicBezTo>
                <a:cubicBezTo>
                  <a:pt x="0" y="115"/>
                  <a:pt x="0" y="135"/>
                  <a:pt x="12" y="147"/>
                </a:cubicBezTo>
                <a:cubicBezTo>
                  <a:pt x="105" y="241"/>
                  <a:pt x="105" y="241"/>
                  <a:pt x="105" y="241"/>
                </a:cubicBezTo>
                <a:cubicBezTo>
                  <a:pt x="112" y="247"/>
                  <a:pt x="120" y="250"/>
                  <a:pt x="128" y="250"/>
                </a:cubicBezTo>
                <a:cubicBezTo>
                  <a:pt x="136" y="250"/>
                  <a:pt x="144" y="247"/>
                  <a:pt x="150" y="241"/>
                </a:cubicBezTo>
                <a:cubicBezTo>
                  <a:pt x="243" y="147"/>
                  <a:pt x="243" y="147"/>
                  <a:pt x="243" y="147"/>
                </a:cubicBezTo>
                <a:cubicBezTo>
                  <a:pt x="256" y="135"/>
                  <a:pt x="256" y="115"/>
                  <a:pt x="243" y="103"/>
                </a:cubicBezTo>
                <a:close/>
              </a:path>
            </a:pathLst>
          </a:custGeom>
          <a:solidFill>
            <a:srgbClr val="2998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830ABB0D-0729-491C-95DE-482CB3A49A35}"/>
              </a:ext>
            </a:extLst>
          </p:cNvPr>
          <p:cNvSpPr/>
          <p:nvPr/>
        </p:nvSpPr>
        <p:spPr>
          <a:xfrm>
            <a:off x="4107006" y="1158734"/>
            <a:ext cx="1354766" cy="1323439"/>
          </a:xfrm>
          <a:prstGeom prst="rect">
            <a:avLst/>
          </a:prstGeom>
        </p:spPr>
        <p:txBody>
          <a:bodyPr wrap="square">
            <a:spAutoFit/>
          </a:bodyPr>
          <a:lstStyle/>
          <a:p>
            <a:pPr fontAlgn="auto">
              <a:spcBef>
                <a:spcPts val="0"/>
              </a:spcBef>
              <a:spcAft>
                <a:spcPts val="0"/>
              </a:spcAft>
              <a:defRPr/>
            </a:pPr>
            <a:r>
              <a:rPr lang="en-US" altLang="zh-CN" sz="8000" spc="300" dirty="0">
                <a:latin typeface="Agency FB" panose="020B0503020202020204" pitchFamily="34" charset="0"/>
                <a:cs typeface="+mn-ea"/>
                <a:sym typeface="+mn-lt"/>
              </a:rPr>
              <a:t>03</a:t>
            </a:r>
            <a:endParaRPr lang="zh-CN" altLang="en-US" sz="8000" spc="300" dirty="0">
              <a:latin typeface="Agency FB" panose="020B0503020202020204" pitchFamily="34" charset="0"/>
              <a:cs typeface="+mn-ea"/>
              <a:sym typeface="+mn-lt"/>
            </a:endParaRPr>
          </a:p>
        </p:txBody>
      </p:sp>
      <p:sp>
        <p:nvSpPr>
          <p:cNvPr id="44" name="TextBox 7">
            <a:extLst>
              <a:ext uri="{FF2B5EF4-FFF2-40B4-BE49-F238E27FC236}">
                <a16:creationId xmlns:a16="http://schemas.microsoft.com/office/drawing/2014/main" id="{1CDEEFC3-1F8E-406E-AD60-3491AD8AE436}"/>
              </a:ext>
            </a:extLst>
          </p:cNvPr>
          <p:cNvSpPr>
            <a:spLocks noChangeArrowheads="1"/>
          </p:cNvSpPr>
          <p:nvPr/>
        </p:nvSpPr>
        <p:spPr bwMode="auto">
          <a:xfrm>
            <a:off x="2699793" y="2357486"/>
            <a:ext cx="3744415"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s-ES" altLang="zh-CN" sz="2800" b="1" dirty="0">
                <a:solidFill>
                  <a:srgbClr val="007779"/>
                </a:solidFill>
                <a:latin typeface="微软雅黑" panose="020B0503020204020204" pitchFamily="34" charset="-122"/>
                <a:ea typeface="微软雅黑" panose="020B0503020204020204" pitchFamily="34" charset="-122"/>
                <a:cs typeface="+mn-ea"/>
                <a:sym typeface="+mn-lt"/>
              </a:rPr>
              <a:t>Importancia del resumen de cuenta</a:t>
            </a:r>
            <a:endParaRPr lang="zh-CN" altLang="en-US" sz="2800" b="1"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132760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randombar(horizontal)">
                                      <p:cBhvr>
                                        <p:cTn id="23" dur="500"/>
                                        <p:tgtEl>
                                          <p:spTgt spid="43"/>
                                        </p:tgtEl>
                                      </p:cBhvr>
                                    </p:animEffect>
                                  </p:childTnLst>
                                </p:cTn>
                              </p:par>
                            </p:childTnLst>
                          </p:cTn>
                        </p:par>
                        <p:par>
                          <p:cTn id="24" fill="hold">
                            <p:stCondLst>
                              <p:cond delay="1000"/>
                            </p:stCondLst>
                            <p:childTnLst>
                              <p:par>
                                <p:cTn id="25" presetID="56" presetClass="entr" presetSubtype="0" fill="hold" grpId="0" nodeType="afterEffect">
                                  <p:stCondLst>
                                    <p:cond delay="0"/>
                                  </p:stCondLst>
                                  <p:iterate type="lt">
                                    <p:tmPct val="10000"/>
                                  </p:iterate>
                                  <p:childTnLst>
                                    <p:set>
                                      <p:cBhvr>
                                        <p:cTn id="26" dur="1" fill="hold">
                                          <p:stCondLst>
                                            <p:cond delay="0"/>
                                          </p:stCondLst>
                                        </p:cTn>
                                        <p:tgtEl>
                                          <p:spTgt spid="44"/>
                                        </p:tgtEl>
                                        <p:attrNameLst>
                                          <p:attrName>style.visibility</p:attrName>
                                        </p:attrNameLst>
                                      </p:cBhvr>
                                      <p:to>
                                        <p:strVal val="visible"/>
                                      </p:to>
                                    </p:set>
                                    <p:anim by="(-#ppt_w*2)" calcmode="lin" valueType="num">
                                      <p:cBhvr rctx="PPT">
                                        <p:cTn id="27" dur="500" autoRev="1" fill="hold">
                                          <p:stCondLst>
                                            <p:cond delay="0"/>
                                          </p:stCondLst>
                                        </p:cTn>
                                        <p:tgtEl>
                                          <p:spTgt spid="44"/>
                                        </p:tgtEl>
                                        <p:attrNameLst>
                                          <p:attrName>ppt_w</p:attrName>
                                        </p:attrNameLst>
                                      </p:cBhvr>
                                    </p:anim>
                                    <p:anim by="(#ppt_w*0.50)" calcmode="lin" valueType="num">
                                      <p:cBhvr>
                                        <p:cTn id="28" dur="500" decel="50000" autoRev="1" fill="hold">
                                          <p:stCondLst>
                                            <p:cond delay="0"/>
                                          </p:stCondLst>
                                        </p:cTn>
                                        <p:tgtEl>
                                          <p:spTgt spid="44"/>
                                        </p:tgtEl>
                                        <p:attrNameLst>
                                          <p:attrName>ppt_x</p:attrName>
                                        </p:attrNameLst>
                                      </p:cBhvr>
                                    </p:anim>
                                    <p:anim from="(-#ppt_h/2)" to="(#ppt_y)" calcmode="lin" valueType="num">
                                      <p:cBhvr>
                                        <p:cTn id="29" dur="1000" fill="hold">
                                          <p:stCondLst>
                                            <p:cond delay="0"/>
                                          </p:stCondLst>
                                        </p:cTn>
                                        <p:tgtEl>
                                          <p:spTgt spid="44"/>
                                        </p:tgtEl>
                                        <p:attrNameLst>
                                          <p:attrName>ppt_y</p:attrName>
                                        </p:attrNameLst>
                                      </p:cBhvr>
                                    </p:anim>
                                    <p:animRot by="21600000">
                                      <p:cBhvr>
                                        <p:cTn id="30" dur="1000" fill="hold">
                                          <p:stCondLst>
                                            <p:cond delay="0"/>
                                          </p:stCondLst>
                                        </p:cTn>
                                        <p:tgtEl>
                                          <p:spTgt spid="44"/>
                                        </p:tgtEl>
                                        <p:attrNameLst>
                                          <p:attrName>r</p:attrName>
                                        </p:attrNameLst>
                                      </p:cBhvr>
                                    </p:animRot>
                                  </p:childTnLst>
                                </p:cTn>
                              </p:par>
                            </p:childTnLst>
                          </p:cTn>
                        </p:par>
                        <p:par>
                          <p:cTn id="31" fill="hold">
                            <p:stCondLst>
                              <p:cond delay="4800"/>
                            </p:stCondLst>
                            <p:childTnLst>
                              <p:par>
                                <p:cTn id="32" presetID="36" presetClass="emph" presetSubtype="0" fill="hold" grpId="1" nodeType="afterEffect">
                                  <p:stCondLst>
                                    <p:cond delay="0"/>
                                  </p:stCondLst>
                                  <p:iterate type="lt">
                                    <p:tmPct val="10000"/>
                                  </p:iterate>
                                  <p:childTnLst>
                                    <p:animScale>
                                      <p:cBhvr>
                                        <p:cTn id="33" dur="250" autoRev="1" fill="hold">
                                          <p:stCondLst>
                                            <p:cond delay="0"/>
                                          </p:stCondLst>
                                        </p:cTn>
                                        <p:tgtEl>
                                          <p:spTgt spid="44"/>
                                        </p:tgtEl>
                                      </p:cBhvr>
                                      <p:to x="80000" y="100000"/>
                                    </p:animScale>
                                    <p:anim by="(#ppt_w*0.10)" calcmode="lin" valueType="num">
                                      <p:cBhvr>
                                        <p:cTn id="34" dur="250" autoRev="1" fill="hold">
                                          <p:stCondLst>
                                            <p:cond delay="0"/>
                                          </p:stCondLst>
                                        </p:cTn>
                                        <p:tgtEl>
                                          <p:spTgt spid="44"/>
                                        </p:tgtEl>
                                        <p:attrNameLst>
                                          <p:attrName>ppt_x</p:attrName>
                                        </p:attrNameLst>
                                      </p:cBhvr>
                                    </p:anim>
                                    <p:anim by="(-#ppt_w*0.10)" calcmode="lin" valueType="num">
                                      <p:cBhvr>
                                        <p:cTn id="35" dur="250" autoRev="1" fill="hold">
                                          <p:stCondLst>
                                            <p:cond delay="0"/>
                                          </p:stCondLst>
                                        </p:cTn>
                                        <p:tgtEl>
                                          <p:spTgt spid="44"/>
                                        </p:tgtEl>
                                        <p:attrNameLst>
                                          <p:attrName>ppt_y</p:attrName>
                                        </p:attrNameLst>
                                      </p:cBhvr>
                                    </p:anim>
                                    <p:animRot by="-480000">
                                      <p:cBhvr>
                                        <p:cTn id="36" dur="250" autoRev="1" fill="hold">
                                          <p:stCondLst>
                                            <p:cond delay="0"/>
                                          </p:stCondLst>
                                        </p:cTn>
                                        <p:tgtEl>
                                          <p:spTgt spid="44"/>
                                        </p:tgtEl>
                                        <p:attrNameLst>
                                          <p:attrName>r</p:attrName>
                                        </p:attrNameLst>
                                      </p:cBhvr>
                                    </p:animRot>
                                  </p:childTnLst>
                                </p:cTn>
                              </p:par>
                            </p:childTnLst>
                          </p:cTn>
                        </p:par>
                        <p:par>
                          <p:cTn id="37" fill="hold">
                            <p:stCondLst>
                              <p:cond delay="6700"/>
                            </p:stCondLst>
                            <p:childTnLst>
                              <p:par>
                                <p:cTn id="38" presetID="2" presetClass="entr" presetSubtype="2"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1+#ppt_w/2"/>
                                          </p:val>
                                        </p:tav>
                                        <p:tav tm="100000">
                                          <p:val>
                                            <p:strVal val="#ppt_x"/>
                                          </p:val>
                                        </p:tav>
                                      </p:tavLst>
                                    </p:anim>
                                    <p:anim calcmode="lin" valueType="num">
                                      <p:cBhvr additive="base">
                                        <p:cTn id="41" dur="500" fill="hold"/>
                                        <p:tgtEl>
                                          <p:spTgt spid="23"/>
                                        </p:tgtEl>
                                        <p:attrNameLst>
                                          <p:attrName>ppt_y</p:attrName>
                                        </p:attrNameLst>
                                      </p:cBhvr>
                                      <p:tavLst>
                                        <p:tav tm="0">
                                          <p:val>
                                            <p:strVal val="#ppt_y"/>
                                          </p:val>
                                        </p:tav>
                                        <p:tav tm="100000">
                                          <p:val>
                                            <p:strVal val="#ppt_y"/>
                                          </p:val>
                                        </p:tav>
                                      </p:tavLst>
                                    </p:anim>
                                  </p:childTnLst>
                                </p:cTn>
                              </p:par>
                            </p:childTnLst>
                          </p:cTn>
                        </p:par>
                        <p:par>
                          <p:cTn id="42" fill="hold">
                            <p:stCondLst>
                              <p:cond delay="7200"/>
                            </p:stCondLst>
                            <p:childTnLst>
                              <p:par>
                                <p:cTn id="43" presetID="53" presetClass="entr" presetSubtype="1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 calcmode="lin" valueType="num">
                                      <p:cBhvr>
                                        <p:cTn id="50" dur="500" fill="hold"/>
                                        <p:tgtEl>
                                          <p:spTgt spid="42"/>
                                        </p:tgtEl>
                                        <p:attrNameLst>
                                          <p:attrName>ppt_w</p:attrName>
                                        </p:attrNameLst>
                                      </p:cBhvr>
                                      <p:tavLst>
                                        <p:tav tm="0">
                                          <p:val>
                                            <p:fltVal val="0"/>
                                          </p:val>
                                        </p:tav>
                                        <p:tav tm="100000">
                                          <p:val>
                                            <p:strVal val="#ppt_w"/>
                                          </p:val>
                                        </p:tav>
                                      </p:tavLst>
                                    </p:anim>
                                    <p:anim calcmode="lin" valueType="num">
                                      <p:cBhvr>
                                        <p:cTn id="51" dur="500" fill="hold"/>
                                        <p:tgtEl>
                                          <p:spTgt spid="42"/>
                                        </p:tgtEl>
                                        <p:attrNameLst>
                                          <p:attrName>ppt_h</p:attrName>
                                        </p:attrNameLst>
                                      </p:cBhvr>
                                      <p:tavLst>
                                        <p:tav tm="0">
                                          <p:val>
                                            <p:fltVal val="0"/>
                                          </p:val>
                                        </p:tav>
                                        <p:tav tm="100000">
                                          <p:val>
                                            <p:strVal val="#ppt_h"/>
                                          </p:val>
                                        </p:tav>
                                      </p:tavLst>
                                    </p:anim>
                                    <p:animEffect transition="in" filter="fade">
                                      <p:cBhvr>
                                        <p:cTn id="5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p:bldP spid="23" grpId="0" animBg="1"/>
      <p:bldP spid="24" grpId="0" animBg="1"/>
      <p:bldP spid="42" grpId="0" animBg="1"/>
      <p:bldP spid="43" grpId="0"/>
      <p:bldP spid="44" grpId="0"/>
      <p:bldP spid="4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a:spLocks/>
          </p:cNvSpPr>
          <p:nvPr/>
        </p:nvSpPr>
        <p:spPr bwMode="auto">
          <a:xfrm>
            <a:off x="4574382" y="564839"/>
            <a:ext cx="3699662" cy="4013823"/>
          </a:xfrm>
          <a:custGeom>
            <a:avLst/>
            <a:gdLst>
              <a:gd name="T0" fmla="*/ 357 w 860"/>
              <a:gd name="T1" fmla="*/ 772 h 934"/>
              <a:gd name="T2" fmla="*/ 326 w 860"/>
              <a:gd name="T3" fmla="*/ 787 h 934"/>
              <a:gd name="T4" fmla="*/ 292 w 860"/>
              <a:gd name="T5" fmla="*/ 821 h 934"/>
              <a:gd name="T6" fmla="*/ 282 w 860"/>
              <a:gd name="T7" fmla="*/ 848 h 934"/>
              <a:gd name="T8" fmla="*/ 245 w 860"/>
              <a:gd name="T9" fmla="*/ 891 h 934"/>
              <a:gd name="T10" fmla="*/ 239 w 860"/>
              <a:gd name="T11" fmla="*/ 922 h 934"/>
              <a:gd name="T12" fmla="*/ 236 w 860"/>
              <a:gd name="T13" fmla="*/ 918 h 934"/>
              <a:gd name="T14" fmla="*/ 228 w 860"/>
              <a:gd name="T15" fmla="*/ 905 h 934"/>
              <a:gd name="T16" fmla="*/ 224 w 860"/>
              <a:gd name="T17" fmla="*/ 876 h 934"/>
              <a:gd name="T18" fmla="*/ 226 w 860"/>
              <a:gd name="T19" fmla="*/ 844 h 934"/>
              <a:gd name="T20" fmla="*/ 216 w 860"/>
              <a:gd name="T21" fmla="*/ 876 h 934"/>
              <a:gd name="T22" fmla="*/ 212 w 860"/>
              <a:gd name="T23" fmla="*/ 891 h 934"/>
              <a:gd name="T24" fmla="*/ 179 w 860"/>
              <a:gd name="T25" fmla="*/ 923 h 934"/>
              <a:gd name="T26" fmla="*/ 187 w 860"/>
              <a:gd name="T27" fmla="*/ 866 h 934"/>
              <a:gd name="T28" fmla="*/ 205 w 860"/>
              <a:gd name="T29" fmla="*/ 813 h 934"/>
              <a:gd name="T30" fmla="*/ 188 w 860"/>
              <a:gd name="T31" fmla="*/ 832 h 934"/>
              <a:gd name="T32" fmla="*/ 183 w 860"/>
              <a:gd name="T33" fmla="*/ 849 h 934"/>
              <a:gd name="T34" fmla="*/ 235 w 860"/>
              <a:gd name="T35" fmla="*/ 713 h 934"/>
              <a:gd name="T36" fmla="*/ 219 w 860"/>
              <a:gd name="T37" fmla="*/ 723 h 934"/>
              <a:gd name="T38" fmla="*/ 217 w 860"/>
              <a:gd name="T39" fmla="*/ 675 h 934"/>
              <a:gd name="T40" fmla="*/ 226 w 860"/>
              <a:gd name="T41" fmla="*/ 654 h 934"/>
              <a:gd name="T42" fmla="*/ 240 w 860"/>
              <a:gd name="T43" fmla="*/ 616 h 934"/>
              <a:gd name="T44" fmla="*/ 229 w 860"/>
              <a:gd name="T45" fmla="*/ 584 h 934"/>
              <a:gd name="T46" fmla="*/ 208 w 860"/>
              <a:gd name="T47" fmla="*/ 590 h 934"/>
              <a:gd name="T48" fmla="*/ 174 w 860"/>
              <a:gd name="T49" fmla="*/ 636 h 934"/>
              <a:gd name="T50" fmla="*/ 130 w 860"/>
              <a:gd name="T51" fmla="*/ 676 h 934"/>
              <a:gd name="T52" fmla="*/ 132 w 860"/>
              <a:gd name="T53" fmla="*/ 665 h 934"/>
              <a:gd name="T54" fmla="*/ 106 w 860"/>
              <a:gd name="T55" fmla="*/ 682 h 934"/>
              <a:gd name="T56" fmla="*/ 72 w 860"/>
              <a:gd name="T57" fmla="*/ 735 h 934"/>
              <a:gd name="T58" fmla="*/ 29 w 860"/>
              <a:gd name="T59" fmla="*/ 822 h 934"/>
              <a:gd name="T60" fmla="*/ 17 w 860"/>
              <a:gd name="T61" fmla="*/ 876 h 934"/>
              <a:gd name="T62" fmla="*/ 0 w 860"/>
              <a:gd name="T63" fmla="*/ 929 h 934"/>
              <a:gd name="T64" fmla="*/ 54 w 860"/>
              <a:gd name="T65" fmla="*/ 694 h 934"/>
              <a:gd name="T66" fmla="*/ 145 w 860"/>
              <a:gd name="T67" fmla="*/ 487 h 934"/>
              <a:gd name="T68" fmla="*/ 163 w 860"/>
              <a:gd name="T69" fmla="*/ 431 h 934"/>
              <a:gd name="T70" fmla="*/ 219 w 860"/>
              <a:gd name="T71" fmla="*/ 302 h 934"/>
              <a:gd name="T72" fmla="*/ 376 w 860"/>
              <a:gd name="T73" fmla="*/ 166 h 934"/>
              <a:gd name="T74" fmla="*/ 392 w 860"/>
              <a:gd name="T75" fmla="*/ 144 h 934"/>
              <a:gd name="T76" fmla="*/ 416 w 860"/>
              <a:gd name="T77" fmla="*/ 144 h 934"/>
              <a:gd name="T78" fmla="*/ 459 w 860"/>
              <a:gd name="T79" fmla="*/ 112 h 934"/>
              <a:gd name="T80" fmla="*/ 489 w 860"/>
              <a:gd name="T81" fmla="*/ 94 h 934"/>
              <a:gd name="T82" fmla="*/ 496 w 860"/>
              <a:gd name="T83" fmla="*/ 88 h 934"/>
              <a:gd name="T84" fmla="*/ 520 w 860"/>
              <a:gd name="T85" fmla="*/ 62 h 934"/>
              <a:gd name="T86" fmla="*/ 590 w 860"/>
              <a:gd name="T87" fmla="*/ 22 h 934"/>
              <a:gd name="T88" fmla="*/ 655 w 860"/>
              <a:gd name="T89" fmla="*/ 32 h 934"/>
              <a:gd name="T90" fmla="*/ 766 w 860"/>
              <a:gd name="T91" fmla="*/ 43 h 934"/>
              <a:gd name="T92" fmla="*/ 778 w 860"/>
              <a:gd name="T93" fmla="*/ 48 h 934"/>
              <a:gd name="T94" fmla="*/ 780 w 860"/>
              <a:gd name="T95" fmla="*/ 49 h 934"/>
              <a:gd name="T96" fmla="*/ 794 w 860"/>
              <a:gd name="T97" fmla="*/ 69 h 934"/>
              <a:gd name="T98" fmla="*/ 769 w 860"/>
              <a:gd name="T99" fmla="*/ 146 h 934"/>
              <a:gd name="T100" fmla="*/ 781 w 860"/>
              <a:gd name="T101" fmla="*/ 212 h 934"/>
              <a:gd name="T102" fmla="*/ 802 w 860"/>
              <a:gd name="T103" fmla="*/ 227 h 934"/>
              <a:gd name="T104" fmla="*/ 853 w 860"/>
              <a:gd name="T105" fmla="*/ 250 h 934"/>
              <a:gd name="T106" fmla="*/ 848 w 860"/>
              <a:gd name="T107" fmla="*/ 329 h 934"/>
              <a:gd name="T108" fmla="*/ 692 w 860"/>
              <a:gd name="T109" fmla="*/ 458 h 934"/>
              <a:gd name="T110" fmla="*/ 574 w 860"/>
              <a:gd name="T111" fmla="*/ 519 h 934"/>
              <a:gd name="T112" fmla="*/ 437 w 860"/>
              <a:gd name="T113" fmla="*/ 663 h 934"/>
              <a:gd name="T114" fmla="*/ 385 w 860"/>
              <a:gd name="T115" fmla="*/ 720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0" h="934">
                <a:moveTo>
                  <a:pt x="367" y="757"/>
                </a:moveTo>
                <a:cubicBezTo>
                  <a:pt x="364" y="763"/>
                  <a:pt x="361" y="768"/>
                  <a:pt x="357" y="772"/>
                </a:cubicBezTo>
                <a:cubicBezTo>
                  <a:pt x="354" y="776"/>
                  <a:pt x="351" y="779"/>
                  <a:pt x="348" y="779"/>
                </a:cubicBezTo>
                <a:cubicBezTo>
                  <a:pt x="341" y="781"/>
                  <a:pt x="333" y="783"/>
                  <a:pt x="326" y="787"/>
                </a:cubicBezTo>
                <a:cubicBezTo>
                  <a:pt x="319" y="791"/>
                  <a:pt x="313" y="795"/>
                  <a:pt x="307" y="801"/>
                </a:cubicBezTo>
                <a:cubicBezTo>
                  <a:pt x="301" y="806"/>
                  <a:pt x="296" y="813"/>
                  <a:pt x="292" y="821"/>
                </a:cubicBezTo>
                <a:cubicBezTo>
                  <a:pt x="290" y="825"/>
                  <a:pt x="288" y="829"/>
                  <a:pt x="286" y="833"/>
                </a:cubicBezTo>
                <a:cubicBezTo>
                  <a:pt x="284" y="838"/>
                  <a:pt x="283" y="843"/>
                  <a:pt x="282" y="848"/>
                </a:cubicBezTo>
                <a:cubicBezTo>
                  <a:pt x="273" y="843"/>
                  <a:pt x="266" y="848"/>
                  <a:pt x="259" y="853"/>
                </a:cubicBezTo>
                <a:cubicBezTo>
                  <a:pt x="253" y="863"/>
                  <a:pt x="249" y="877"/>
                  <a:pt x="245" y="891"/>
                </a:cubicBezTo>
                <a:cubicBezTo>
                  <a:pt x="243" y="898"/>
                  <a:pt x="242" y="905"/>
                  <a:pt x="241" y="912"/>
                </a:cubicBezTo>
                <a:cubicBezTo>
                  <a:pt x="240" y="916"/>
                  <a:pt x="239" y="919"/>
                  <a:pt x="239" y="922"/>
                </a:cubicBezTo>
                <a:cubicBezTo>
                  <a:pt x="238" y="926"/>
                  <a:pt x="237" y="929"/>
                  <a:pt x="237" y="932"/>
                </a:cubicBezTo>
                <a:cubicBezTo>
                  <a:pt x="236" y="927"/>
                  <a:pt x="235" y="922"/>
                  <a:pt x="236" y="918"/>
                </a:cubicBezTo>
                <a:cubicBezTo>
                  <a:pt x="236" y="914"/>
                  <a:pt x="237" y="910"/>
                  <a:pt x="238" y="906"/>
                </a:cubicBezTo>
                <a:cubicBezTo>
                  <a:pt x="237" y="900"/>
                  <a:pt x="233" y="903"/>
                  <a:pt x="228" y="905"/>
                </a:cubicBezTo>
                <a:cubicBezTo>
                  <a:pt x="224" y="907"/>
                  <a:pt x="220" y="910"/>
                  <a:pt x="218" y="905"/>
                </a:cubicBezTo>
                <a:cubicBezTo>
                  <a:pt x="218" y="896"/>
                  <a:pt x="221" y="885"/>
                  <a:pt x="224" y="876"/>
                </a:cubicBezTo>
                <a:cubicBezTo>
                  <a:pt x="228" y="866"/>
                  <a:pt x="232" y="856"/>
                  <a:pt x="235" y="848"/>
                </a:cubicBezTo>
                <a:cubicBezTo>
                  <a:pt x="226" y="844"/>
                  <a:pt x="226" y="844"/>
                  <a:pt x="226" y="844"/>
                </a:cubicBezTo>
                <a:cubicBezTo>
                  <a:pt x="224" y="850"/>
                  <a:pt x="222" y="855"/>
                  <a:pt x="220" y="860"/>
                </a:cubicBezTo>
                <a:cubicBezTo>
                  <a:pt x="219" y="866"/>
                  <a:pt x="217" y="871"/>
                  <a:pt x="216" y="876"/>
                </a:cubicBezTo>
                <a:cubicBezTo>
                  <a:pt x="215" y="878"/>
                  <a:pt x="215" y="881"/>
                  <a:pt x="214" y="883"/>
                </a:cubicBezTo>
                <a:cubicBezTo>
                  <a:pt x="213" y="886"/>
                  <a:pt x="212" y="889"/>
                  <a:pt x="212" y="891"/>
                </a:cubicBezTo>
                <a:cubicBezTo>
                  <a:pt x="210" y="897"/>
                  <a:pt x="209" y="902"/>
                  <a:pt x="207" y="909"/>
                </a:cubicBezTo>
                <a:cubicBezTo>
                  <a:pt x="197" y="931"/>
                  <a:pt x="182" y="934"/>
                  <a:pt x="179" y="923"/>
                </a:cubicBezTo>
                <a:cubicBezTo>
                  <a:pt x="179" y="914"/>
                  <a:pt x="180" y="904"/>
                  <a:pt x="181" y="894"/>
                </a:cubicBezTo>
                <a:cubicBezTo>
                  <a:pt x="182" y="885"/>
                  <a:pt x="185" y="875"/>
                  <a:pt x="187" y="866"/>
                </a:cubicBezTo>
                <a:cubicBezTo>
                  <a:pt x="190" y="856"/>
                  <a:pt x="193" y="847"/>
                  <a:pt x="196" y="838"/>
                </a:cubicBezTo>
                <a:cubicBezTo>
                  <a:pt x="199" y="829"/>
                  <a:pt x="202" y="821"/>
                  <a:pt x="205" y="813"/>
                </a:cubicBezTo>
                <a:cubicBezTo>
                  <a:pt x="202" y="821"/>
                  <a:pt x="198" y="818"/>
                  <a:pt x="193" y="816"/>
                </a:cubicBezTo>
                <a:cubicBezTo>
                  <a:pt x="192" y="820"/>
                  <a:pt x="190" y="826"/>
                  <a:pt x="188" y="832"/>
                </a:cubicBezTo>
                <a:cubicBezTo>
                  <a:pt x="187" y="835"/>
                  <a:pt x="186" y="839"/>
                  <a:pt x="185" y="841"/>
                </a:cubicBezTo>
                <a:cubicBezTo>
                  <a:pt x="184" y="844"/>
                  <a:pt x="184" y="847"/>
                  <a:pt x="183" y="849"/>
                </a:cubicBezTo>
                <a:cubicBezTo>
                  <a:pt x="190" y="824"/>
                  <a:pt x="198" y="801"/>
                  <a:pt x="206" y="780"/>
                </a:cubicBezTo>
                <a:cubicBezTo>
                  <a:pt x="215" y="758"/>
                  <a:pt x="224" y="736"/>
                  <a:pt x="235" y="713"/>
                </a:cubicBezTo>
                <a:cubicBezTo>
                  <a:pt x="226" y="707"/>
                  <a:pt x="226" y="707"/>
                  <a:pt x="226" y="707"/>
                </a:cubicBezTo>
                <a:cubicBezTo>
                  <a:pt x="219" y="723"/>
                  <a:pt x="219" y="723"/>
                  <a:pt x="219" y="723"/>
                </a:cubicBezTo>
                <a:cubicBezTo>
                  <a:pt x="215" y="720"/>
                  <a:pt x="206" y="715"/>
                  <a:pt x="202" y="712"/>
                </a:cubicBezTo>
                <a:cubicBezTo>
                  <a:pt x="206" y="701"/>
                  <a:pt x="211" y="688"/>
                  <a:pt x="217" y="675"/>
                </a:cubicBezTo>
                <a:cubicBezTo>
                  <a:pt x="218" y="671"/>
                  <a:pt x="220" y="668"/>
                  <a:pt x="221" y="664"/>
                </a:cubicBezTo>
                <a:cubicBezTo>
                  <a:pt x="223" y="661"/>
                  <a:pt x="224" y="657"/>
                  <a:pt x="226" y="654"/>
                </a:cubicBezTo>
                <a:cubicBezTo>
                  <a:pt x="229" y="647"/>
                  <a:pt x="232" y="640"/>
                  <a:pt x="234" y="634"/>
                </a:cubicBezTo>
                <a:cubicBezTo>
                  <a:pt x="237" y="628"/>
                  <a:pt x="239" y="621"/>
                  <a:pt x="240" y="616"/>
                </a:cubicBezTo>
                <a:cubicBezTo>
                  <a:pt x="242" y="610"/>
                  <a:pt x="242" y="605"/>
                  <a:pt x="242" y="601"/>
                </a:cubicBezTo>
                <a:cubicBezTo>
                  <a:pt x="242" y="592"/>
                  <a:pt x="238" y="585"/>
                  <a:pt x="229" y="584"/>
                </a:cubicBezTo>
                <a:cubicBezTo>
                  <a:pt x="220" y="599"/>
                  <a:pt x="220" y="599"/>
                  <a:pt x="220" y="599"/>
                </a:cubicBezTo>
                <a:cubicBezTo>
                  <a:pt x="216" y="596"/>
                  <a:pt x="208" y="590"/>
                  <a:pt x="208" y="590"/>
                </a:cubicBezTo>
                <a:cubicBezTo>
                  <a:pt x="203" y="597"/>
                  <a:pt x="197" y="604"/>
                  <a:pt x="191" y="612"/>
                </a:cubicBezTo>
                <a:cubicBezTo>
                  <a:pt x="186" y="619"/>
                  <a:pt x="180" y="628"/>
                  <a:pt x="174" y="636"/>
                </a:cubicBezTo>
                <a:cubicBezTo>
                  <a:pt x="163" y="652"/>
                  <a:pt x="153" y="669"/>
                  <a:pt x="143" y="684"/>
                </a:cubicBezTo>
                <a:cubicBezTo>
                  <a:pt x="143" y="684"/>
                  <a:pt x="135" y="679"/>
                  <a:pt x="130" y="676"/>
                </a:cubicBezTo>
                <a:cubicBezTo>
                  <a:pt x="134" y="667"/>
                  <a:pt x="138" y="659"/>
                  <a:pt x="142" y="651"/>
                </a:cubicBezTo>
                <a:cubicBezTo>
                  <a:pt x="139" y="657"/>
                  <a:pt x="136" y="662"/>
                  <a:pt x="132" y="665"/>
                </a:cubicBezTo>
                <a:cubicBezTo>
                  <a:pt x="129" y="669"/>
                  <a:pt x="126" y="672"/>
                  <a:pt x="123" y="673"/>
                </a:cubicBezTo>
                <a:cubicBezTo>
                  <a:pt x="116" y="677"/>
                  <a:pt x="110" y="679"/>
                  <a:pt x="106" y="682"/>
                </a:cubicBezTo>
                <a:cubicBezTo>
                  <a:pt x="99" y="686"/>
                  <a:pt x="93" y="692"/>
                  <a:pt x="87" y="702"/>
                </a:cubicBezTo>
                <a:cubicBezTo>
                  <a:pt x="82" y="711"/>
                  <a:pt x="76" y="722"/>
                  <a:pt x="72" y="735"/>
                </a:cubicBezTo>
                <a:cubicBezTo>
                  <a:pt x="62" y="761"/>
                  <a:pt x="54" y="791"/>
                  <a:pt x="45" y="819"/>
                </a:cubicBezTo>
                <a:cubicBezTo>
                  <a:pt x="42" y="828"/>
                  <a:pt x="33" y="824"/>
                  <a:pt x="29" y="822"/>
                </a:cubicBezTo>
                <a:cubicBezTo>
                  <a:pt x="28" y="832"/>
                  <a:pt x="26" y="841"/>
                  <a:pt x="24" y="850"/>
                </a:cubicBezTo>
                <a:cubicBezTo>
                  <a:pt x="22" y="859"/>
                  <a:pt x="19" y="867"/>
                  <a:pt x="17" y="876"/>
                </a:cubicBezTo>
                <a:cubicBezTo>
                  <a:pt x="14" y="884"/>
                  <a:pt x="11" y="892"/>
                  <a:pt x="8" y="901"/>
                </a:cubicBezTo>
                <a:cubicBezTo>
                  <a:pt x="6" y="910"/>
                  <a:pt x="3" y="919"/>
                  <a:pt x="0" y="929"/>
                </a:cubicBezTo>
                <a:cubicBezTo>
                  <a:pt x="2" y="886"/>
                  <a:pt x="8" y="844"/>
                  <a:pt x="18" y="805"/>
                </a:cubicBezTo>
                <a:cubicBezTo>
                  <a:pt x="27" y="766"/>
                  <a:pt x="40" y="729"/>
                  <a:pt x="54" y="694"/>
                </a:cubicBezTo>
                <a:cubicBezTo>
                  <a:pt x="68" y="658"/>
                  <a:pt x="84" y="624"/>
                  <a:pt x="100" y="590"/>
                </a:cubicBezTo>
                <a:cubicBezTo>
                  <a:pt x="115" y="556"/>
                  <a:pt x="131" y="522"/>
                  <a:pt x="145" y="487"/>
                </a:cubicBezTo>
                <a:cubicBezTo>
                  <a:pt x="155" y="471"/>
                  <a:pt x="138" y="469"/>
                  <a:pt x="148" y="454"/>
                </a:cubicBezTo>
                <a:cubicBezTo>
                  <a:pt x="153" y="446"/>
                  <a:pt x="158" y="439"/>
                  <a:pt x="163" y="431"/>
                </a:cubicBezTo>
                <a:cubicBezTo>
                  <a:pt x="150" y="432"/>
                  <a:pt x="147" y="418"/>
                  <a:pt x="152" y="411"/>
                </a:cubicBezTo>
                <a:cubicBezTo>
                  <a:pt x="171" y="373"/>
                  <a:pt x="194" y="335"/>
                  <a:pt x="219" y="302"/>
                </a:cubicBezTo>
                <a:cubicBezTo>
                  <a:pt x="245" y="269"/>
                  <a:pt x="274" y="241"/>
                  <a:pt x="306" y="222"/>
                </a:cubicBezTo>
                <a:cubicBezTo>
                  <a:pt x="328" y="206"/>
                  <a:pt x="351" y="191"/>
                  <a:pt x="376" y="166"/>
                </a:cubicBezTo>
                <a:cubicBezTo>
                  <a:pt x="373" y="163"/>
                  <a:pt x="373" y="163"/>
                  <a:pt x="369" y="159"/>
                </a:cubicBezTo>
                <a:cubicBezTo>
                  <a:pt x="376" y="166"/>
                  <a:pt x="382" y="147"/>
                  <a:pt x="392" y="144"/>
                </a:cubicBezTo>
                <a:cubicBezTo>
                  <a:pt x="396" y="148"/>
                  <a:pt x="396" y="148"/>
                  <a:pt x="399" y="152"/>
                </a:cubicBezTo>
                <a:cubicBezTo>
                  <a:pt x="403" y="156"/>
                  <a:pt x="409" y="150"/>
                  <a:pt x="416" y="144"/>
                </a:cubicBezTo>
                <a:cubicBezTo>
                  <a:pt x="419" y="147"/>
                  <a:pt x="419" y="147"/>
                  <a:pt x="423" y="151"/>
                </a:cubicBezTo>
                <a:cubicBezTo>
                  <a:pt x="432" y="136"/>
                  <a:pt x="453" y="132"/>
                  <a:pt x="459" y="112"/>
                </a:cubicBezTo>
                <a:cubicBezTo>
                  <a:pt x="462" y="116"/>
                  <a:pt x="462" y="116"/>
                  <a:pt x="466" y="120"/>
                </a:cubicBezTo>
                <a:cubicBezTo>
                  <a:pt x="469" y="111"/>
                  <a:pt x="489" y="107"/>
                  <a:pt x="489" y="94"/>
                </a:cubicBezTo>
                <a:cubicBezTo>
                  <a:pt x="493" y="97"/>
                  <a:pt x="493" y="97"/>
                  <a:pt x="496" y="101"/>
                </a:cubicBezTo>
                <a:cubicBezTo>
                  <a:pt x="493" y="97"/>
                  <a:pt x="489" y="94"/>
                  <a:pt x="496" y="88"/>
                </a:cubicBezTo>
                <a:cubicBezTo>
                  <a:pt x="506" y="80"/>
                  <a:pt x="512" y="73"/>
                  <a:pt x="516" y="69"/>
                </a:cubicBezTo>
                <a:cubicBezTo>
                  <a:pt x="519" y="64"/>
                  <a:pt x="520" y="62"/>
                  <a:pt x="520" y="62"/>
                </a:cubicBezTo>
                <a:cubicBezTo>
                  <a:pt x="530" y="54"/>
                  <a:pt x="547" y="43"/>
                  <a:pt x="561" y="34"/>
                </a:cubicBezTo>
                <a:cubicBezTo>
                  <a:pt x="576" y="26"/>
                  <a:pt x="588" y="20"/>
                  <a:pt x="590" y="22"/>
                </a:cubicBezTo>
                <a:cubicBezTo>
                  <a:pt x="601" y="7"/>
                  <a:pt x="618" y="14"/>
                  <a:pt x="629" y="0"/>
                </a:cubicBezTo>
                <a:cubicBezTo>
                  <a:pt x="639" y="12"/>
                  <a:pt x="634" y="34"/>
                  <a:pt x="655" y="32"/>
                </a:cubicBezTo>
                <a:cubicBezTo>
                  <a:pt x="674" y="28"/>
                  <a:pt x="712" y="30"/>
                  <a:pt x="744" y="37"/>
                </a:cubicBezTo>
                <a:cubicBezTo>
                  <a:pt x="752" y="39"/>
                  <a:pt x="759" y="41"/>
                  <a:pt x="766" y="43"/>
                </a:cubicBezTo>
                <a:cubicBezTo>
                  <a:pt x="770" y="45"/>
                  <a:pt x="773" y="46"/>
                  <a:pt x="776" y="47"/>
                </a:cubicBezTo>
                <a:cubicBezTo>
                  <a:pt x="777" y="47"/>
                  <a:pt x="777" y="48"/>
                  <a:pt x="778" y="48"/>
                </a:cubicBezTo>
                <a:cubicBezTo>
                  <a:pt x="778" y="48"/>
                  <a:pt x="779" y="48"/>
                  <a:pt x="779" y="48"/>
                </a:cubicBezTo>
                <a:cubicBezTo>
                  <a:pt x="779" y="49"/>
                  <a:pt x="780" y="49"/>
                  <a:pt x="780" y="49"/>
                </a:cubicBezTo>
                <a:cubicBezTo>
                  <a:pt x="781" y="50"/>
                  <a:pt x="783" y="50"/>
                  <a:pt x="784" y="51"/>
                </a:cubicBezTo>
                <a:cubicBezTo>
                  <a:pt x="793" y="57"/>
                  <a:pt x="798" y="63"/>
                  <a:pt x="794" y="69"/>
                </a:cubicBezTo>
                <a:cubicBezTo>
                  <a:pt x="793" y="75"/>
                  <a:pt x="787" y="91"/>
                  <a:pt x="781" y="107"/>
                </a:cubicBezTo>
                <a:cubicBezTo>
                  <a:pt x="775" y="123"/>
                  <a:pt x="770" y="140"/>
                  <a:pt x="769" y="146"/>
                </a:cubicBezTo>
                <a:cubicBezTo>
                  <a:pt x="766" y="148"/>
                  <a:pt x="766" y="161"/>
                  <a:pt x="768" y="175"/>
                </a:cubicBezTo>
                <a:cubicBezTo>
                  <a:pt x="770" y="189"/>
                  <a:pt x="775" y="205"/>
                  <a:pt x="781" y="212"/>
                </a:cubicBezTo>
                <a:cubicBezTo>
                  <a:pt x="775" y="217"/>
                  <a:pt x="768" y="222"/>
                  <a:pt x="772" y="226"/>
                </a:cubicBezTo>
                <a:cubicBezTo>
                  <a:pt x="778" y="234"/>
                  <a:pt x="790" y="232"/>
                  <a:pt x="802" y="227"/>
                </a:cubicBezTo>
                <a:cubicBezTo>
                  <a:pt x="813" y="223"/>
                  <a:pt x="826" y="216"/>
                  <a:pt x="834" y="213"/>
                </a:cubicBezTo>
                <a:cubicBezTo>
                  <a:pt x="847" y="217"/>
                  <a:pt x="853" y="238"/>
                  <a:pt x="853" y="250"/>
                </a:cubicBezTo>
                <a:cubicBezTo>
                  <a:pt x="853" y="250"/>
                  <a:pt x="857" y="264"/>
                  <a:pt x="859" y="281"/>
                </a:cubicBezTo>
                <a:cubicBezTo>
                  <a:pt x="860" y="298"/>
                  <a:pt x="859" y="318"/>
                  <a:pt x="848" y="329"/>
                </a:cubicBezTo>
                <a:cubicBezTo>
                  <a:pt x="826" y="352"/>
                  <a:pt x="801" y="376"/>
                  <a:pt x="774" y="398"/>
                </a:cubicBezTo>
                <a:cubicBezTo>
                  <a:pt x="748" y="421"/>
                  <a:pt x="720" y="442"/>
                  <a:pt x="692" y="458"/>
                </a:cubicBezTo>
                <a:cubicBezTo>
                  <a:pt x="683" y="459"/>
                  <a:pt x="664" y="462"/>
                  <a:pt x="655" y="464"/>
                </a:cubicBezTo>
                <a:cubicBezTo>
                  <a:pt x="627" y="479"/>
                  <a:pt x="600" y="498"/>
                  <a:pt x="574" y="519"/>
                </a:cubicBezTo>
                <a:cubicBezTo>
                  <a:pt x="549" y="540"/>
                  <a:pt x="525" y="563"/>
                  <a:pt x="502" y="587"/>
                </a:cubicBezTo>
                <a:cubicBezTo>
                  <a:pt x="479" y="612"/>
                  <a:pt x="458" y="637"/>
                  <a:pt x="437" y="663"/>
                </a:cubicBezTo>
                <a:cubicBezTo>
                  <a:pt x="416" y="689"/>
                  <a:pt x="395" y="715"/>
                  <a:pt x="374" y="740"/>
                </a:cubicBezTo>
                <a:cubicBezTo>
                  <a:pt x="378" y="734"/>
                  <a:pt x="381" y="727"/>
                  <a:pt x="385" y="720"/>
                </a:cubicBezTo>
                <a:cubicBezTo>
                  <a:pt x="379" y="730"/>
                  <a:pt x="373" y="745"/>
                  <a:pt x="367" y="757"/>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1" name="Grupo 30">
            <a:extLst>
              <a:ext uri="{FF2B5EF4-FFF2-40B4-BE49-F238E27FC236}">
                <a16:creationId xmlns:a16="http://schemas.microsoft.com/office/drawing/2014/main" id="{3CA5C795-ECCE-7E91-A4EE-D30E882154D4}"/>
              </a:ext>
            </a:extLst>
          </p:cNvPr>
          <p:cNvGrpSpPr/>
          <p:nvPr/>
        </p:nvGrpSpPr>
        <p:grpSpPr>
          <a:xfrm>
            <a:off x="611560" y="961644"/>
            <a:ext cx="3866444" cy="3220212"/>
            <a:chOff x="869956" y="870122"/>
            <a:chExt cx="3866444" cy="3220212"/>
          </a:xfrm>
        </p:grpSpPr>
        <p:grpSp>
          <p:nvGrpSpPr>
            <p:cNvPr id="30" name="Grupo 29">
              <a:extLst>
                <a:ext uri="{FF2B5EF4-FFF2-40B4-BE49-F238E27FC236}">
                  <a16:creationId xmlns:a16="http://schemas.microsoft.com/office/drawing/2014/main" id="{27516B79-BC07-63F8-6DE6-2D0FB9F41114}"/>
                </a:ext>
              </a:extLst>
            </p:cNvPr>
            <p:cNvGrpSpPr/>
            <p:nvPr/>
          </p:nvGrpSpPr>
          <p:grpSpPr>
            <a:xfrm>
              <a:off x="869956" y="870122"/>
              <a:ext cx="3866443" cy="1440160"/>
              <a:chOff x="869956" y="870122"/>
              <a:chExt cx="3866443" cy="1440160"/>
            </a:xfrm>
          </p:grpSpPr>
          <p:grpSp>
            <p:nvGrpSpPr>
              <p:cNvPr id="21" name="组合 20"/>
              <p:cNvGrpSpPr/>
              <p:nvPr/>
            </p:nvGrpSpPr>
            <p:grpSpPr>
              <a:xfrm>
                <a:off x="869956" y="936727"/>
                <a:ext cx="299410" cy="299411"/>
                <a:chOff x="0" y="0"/>
                <a:chExt cx="767929" cy="767929"/>
              </a:xfrm>
            </p:grpSpPr>
            <p:sp>
              <p:nvSpPr>
                <p:cNvPr id="25" name="任意多边形: 形状 24"/>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p>
              </p:txBody>
            </p:sp>
            <p:sp>
              <p:nvSpPr>
                <p:cNvPr id="26" name="任意多边形: 形状 25"/>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p>
              </p:txBody>
            </p:sp>
          </p:grpSp>
          <p:grpSp>
            <p:nvGrpSpPr>
              <p:cNvPr id="22" name="组合 21"/>
              <p:cNvGrpSpPr/>
              <p:nvPr/>
            </p:nvGrpSpPr>
            <p:grpSpPr>
              <a:xfrm>
                <a:off x="1177636" y="870122"/>
                <a:ext cx="3558763" cy="1440160"/>
                <a:chOff x="6729846" y="3935367"/>
                <a:chExt cx="4745018" cy="1434387"/>
              </a:xfrm>
            </p:grpSpPr>
            <p:sp>
              <p:nvSpPr>
                <p:cNvPr id="23" name="矩形 22"/>
                <p:cNvSpPr/>
                <p:nvPr/>
              </p:nvSpPr>
              <p:spPr>
                <a:xfrm>
                  <a:off x="6729846" y="3935367"/>
                  <a:ext cx="4745018" cy="215444"/>
                </a:xfrm>
                <a:prstGeom prst="rect">
                  <a:avLst/>
                </a:prstGeom>
              </p:spPr>
              <p:txBody>
                <a:bodyPr wrap="none" lIns="144000" tIns="0" rIns="144000" bIns="0" anchor="ctr">
                  <a:normAutofit/>
                </a:bodyPr>
                <a:lstStyle/>
                <a:p>
                  <a:r>
                    <a:rPr lang="en-US" altLang="zh-CN" sz="1400" b="1" dirty="0">
                      <a:solidFill>
                        <a:schemeClr val="accent1"/>
                      </a:solidFill>
                    </a:rPr>
                    <a:t>Para </a:t>
                  </a:r>
                  <a:r>
                    <a:rPr lang="en-US" altLang="zh-CN" sz="1400" b="1" dirty="0" err="1">
                      <a:solidFill>
                        <a:schemeClr val="accent1"/>
                      </a:solidFill>
                    </a:rPr>
                    <a:t>el</a:t>
                  </a:r>
                  <a:r>
                    <a:rPr lang="en-US" altLang="zh-CN" sz="1400" b="1" dirty="0">
                      <a:solidFill>
                        <a:schemeClr val="accent1"/>
                      </a:solidFill>
                    </a:rPr>
                    <a:t> comprador</a:t>
                  </a:r>
                  <a:endParaRPr lang="zh-CN" altLang="en-US" sz="1400" b="1" dirty="0">
                    <a:solidFill>
                      <a:schemeClr val="accent1"/>
                    </a:solidFill>
                  </a:endParaRPr>
                </a:p>
              </p:txBody>
            </p:sp>
            <p:sp>
              <p:nvSpPr>
                <p:cNvPr id="24" name="矩形 23"/>
                <p:cNvSpPr/>
                <p:nvPr/>
              </p:nvSpPr>
              <p:spPr>
                <a:xfrm>
                  <a:off x="6729846" y="4150811"/>
                  <a:ext cx="4745018" cy="1218943"/>
                </a:xfrm>
                <a:prstGeom prst="rect">
                  <a:avLst/>
                </a:prstGeom>
              </p:spPr>
              <p:txBody>
                <a:bodyPr wrap="square" lIns="144000" tIns="0" rIns="144000" bIns="0" anchor="t">
                  <a:noAutofit/>
                </a:bodyPr>
                <a:lstStyle/>
                <a:p>
                  <a:pPr>
                    <a:lnSpc>
                      <a:spcPct val="120000"/>
                    </a:lnSpc>
                  </a:pPr>
                  <a:r>
                    <a:rPr lang="en-US" altLang="zh-CN" sz="1200" dirty="0">
                      <a:solidFill>
                        <a:srgbClr val="000000"/>
                      </a:solidFill>
                    </a:rPr>
                    <a:t>L</a:t>
                  </a:r>
                  <a:r>
                    <a:rPr lang="es-419" altLang="zh-CN" sz="1200" dirty="0">
                      <a:solidFill>
                        <a:srgbClr val="000000"/>
                      </a:solidFill>
                    </a:rPr>
                    <a:t>e sirve para controlar los datos del Resumen de Cuenta con sus propios registros de transacciones, para conciliación de la cuenta corriente que tiene el comprador y controlar si el saldo que tiene corresponde al resumen enviado.</a:t>
                  </a:r>
                </a:p>
                <a:p>
                  <a:pPr>
                    <a:lnSpc>
                      <a:spcPct val="120000"/>
                    </a:lnSpc>
                  </a:pPr>
                  <a:endParaRPr lang="zh-CN" altLang="en-US" sz="1200" dirty="0">
                    <a:solidFill>
                      <a:srgbClr val="000000"/>
                    </a:solidFill>
                  </a:endParaRPr>
                </a:p>
              </p:txBody>
            </p:sp>
          </p:grpSp>
        </p:grpSp>
        <p:grpSp>
          <p:nvGrpSpPr>
            <p:cNvPr id="7" name="组合 6"/>
            <p:cNvGrpSpPr/>
            <p:nvPr/>
          </p:nvGrpSpPr>
          <p:grpSpPr>
            <a:xfrm>
              <a:off x="869956" y="2309059"/>
              <a:ext cx="3866444" cy="669083"/>
              <a:chOff x="5403632" y="2988092"/>
              <a:chExt cx="5155259" cy="892110"/>
            </a:xfrm>
          </p:grpSpPr>
          <p:grpSp>
            <p:nvGrpSpPr>
              <p:cNvPr id="15" name="组合 14"/>
              <p:cNvGrpSpPr/>
              <p:nvPr/>
            </p:nvGrpSpPr>
            <p:grpSpPr>
              <a:xfrm>
                <a:off x="5403632" y="3066578"/>
                <a:ext cx="399214" cy="399214"/>
                <a:chOff x="0" y="0"/>
                <a:chExt cx="767929" cy="767929"/>
              </a:xfrm>
            </p:grpSpPr>
            <p:sp>
              <p:nvSpPr>
                <p:cNvPr id="19" name="任意多边形: 形状 18"/>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a:p>
              </p:txBody>
            </p:sp>
            <p:sp>
              <p:nvSpPr>
                <p:cNvPr id="20" name="任意多边形: 形状 19"/>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p>
              </p:txBody>
            </p:sp>
          </p:grpSp>
          <p:grpSp>
            <p:nvGrpSpPr>
              <p:cNvPr id="16" name="组合 15"/>
              <p:cNvGrpSpPr/>
              <p:nvPr/>
            </p:nvGrpSpPr>
            <p:grpSpPr>
              <a:xfrm>
                <a:off x="5813873" y="2988092"/>
                <a:ext cx="4745018" cy="892110"/>
                <a:chOff x="6729846" y="3935367"/>
                <a:chExt cx="4745018" cy="892110"/>
              </a:xfrm>
            </p:grpSpPr>
            <p:sp>
              <p:nvSpPr>
                <p:cNvPr id="17" name="矩形 16"/>
                <p:cNvSpPr/>
                <p:nvPr/>
              </p:nvSpPr>
              <p:spPr>
                <a:xfrm>
                  <a:off x="6729846" y="3935367"/>
                  <a:ext cx="4745018" cy="215444"/>
                </a:xfrm>
                <a:prstGeom prst="rect">
                  <a:avLst/>
                </a:prstGeom>
              </p:spPr>
              <p:txBody>
                <a:bodyPr wrap="none" lIns="144000" tIns="0" rIns="144000" bIns="0" anchor="ctr">
                  <a:normAutofit fontScale="85000" lnSpcReduction="20000"/>
                </a:bodyPr>
                <a:lstStyle/>
                <a:p>
                  <a:r>
                    <a:rPr lang="en-US" altLang="zh-CN" sz="1400" b="1" dirty="0">
                      <a:solidFill>
                        <a:schemeClr val="accent2"/>
                      </a:solidFill>
                    </a:rPr>
                    <a:t>Para </a:t>
                  </a:r>
                  <a:r>
                    <a:rPr lang="en-US" altLang="zh-CN" sz="1400" b="1" dirty="0" err="1">
                      <a:solidFill>
                        <a:schemeClr val="accent2"/>
                      </a:solidFill>
                    </a:rPr>
                    <a:t>el</a:t>
                  </a:r>
                  <a:r>
                    <a:rPr lang="en-US" altLang="zh-CN" sz="1400" b="1" dirty="0">
                      <a:solidFill>
                        <a:schemeClr val="accent2"/>
                      </a:solidFill>
                    </a:rPr>
                    <a:t> </a:t>
                  </a:r>
                  <a:r>
                    <a:rPr lang="en-US" altLang="zh-CN" sz="1400" b="1" dirty="0" err="1">
                      <a:solidFill>
                        <a:schemeClr val="accent2"/>
                      </a:solidFill>
                    </a:rPr>
                    <a:t>vendedor</a:t>
                  </a:r>
                  <a:endParaRPr lang="zh-CN" altLang="en-US" sz="1400" b="1" dirty="0">
                    <a:solidFill>
                      <a:schemeClr val="accent2"/>
                    </a:solidFill>
                  </a:endParaRPr>
                </a:p>
              </p:txBody>
            </p:sp>
            <p:sp>
              <p:nvSpPr>
                <p:cNvPr id="18" name="矩形 17"/>
                <p:cNvSpPr/>
                <p:nvPr/>
              </p:nvSpPr>
              <p:spPr>
                <a:xfrm>
                  <a:off x="6729846" y="4150811"/>
                  <a:ext cx="4745018" cy="676666"/>
                </a:xfrm>
                <a:prstGeom prst="rect">
                  <a:avLst/>
                </a:prstGeom>
              </p:spPr>
              <p:txBody>
                <a:bodyPr wrap="square" lIns="144000" tIns="0" rIns="144000" bIns="0" anchor="t">
                  <a:normAutofit/>
                </a:bodyPr>
                <a:lstStyle/>
                <a:p>
                  <a:pPr>
                    <a:lnSpc>
                      <a:spcPct val="120000"/>
                    </a:lnSpc>
                  </a:pPr>
                  <a:r>
                    <a:rPr lang="es-419" altLang="zh-CN" sz="1200" dirty="0">
                      <a:solidFill>
                        <a:srgbClr val="000000"/>
                      </a:solidFill>
                    </a:rPr>
                    <a:t>Le sirve para recordar al comprador el estado de su cuenta corriente.</a:t>
                  </a:r>
                </a:p>
              </p:txBody>
            </p:sp>
          </p:grpSp>
        </p:grpSp>
        <p:grpSp>
          <p:nvGrpSpPr>
            <p:cNvPr id="8" name="组合 7"/>
            <p:cNvGrpSpPr/>
            <p:nvPr/>
          </p:nvGrpSpPr>
          <p:grpSpPr>
            <a:xfrm>
              <a:off x="869956" y="2978142"/>
              <a:ext cx="3858173" cy="1112192"/>
              <a:chOff x="5403632" y="4279235"/>
              <a:chExt cx="5144231" cy="1482922"/>
            </a:xfrm>
          </p:grpSpPr>
          <p:grpSp>
            <p:nvGrpSpPr>
              <p:cNvPr id="9" name="组合 8"/>
              <p:cNvGrpSpPr/>
              <p:nvPr/>
            </p:nvGrpSpPr>
            <p:grpSpPr>
              <a:xfrm>
                <a:off x="5403632" y="4279235"/>
                <a:ext cx="399214" cy="399214"/>
                <a:chOff x="0" y="0"/>
                <a:chExt cx="767929" cy="767929"/>
              </a:xfrm>
            </p:grpSpPr>
            <p:sp>
              <p:nvSpPr>
                <p:cNvPr id="13" name="任意多边形: 形状 12"/>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a:p>
              </p:txBody>
            </p:sp>
            <p:sp>
              <p:nvSpPr>
                <p:cNvPr id="14" name="任意多边形: 形状 13"/>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p>
              </p:txBody>
            </p:sp>
          </p:grpSp>
          <p:grpSp>
            <p:nvGrpSpPr>
              <p:cNvPr id="10" name="组合 9"/>
              <p:cNvGrpSpPr/>
              <p:nvPr/>
            </p:nvGrpSpPr>
            <p:grpSpPr>
              <a:xfrm>
                <a:off x="5802845" y="4279235"/>
                <a:ext cx="4745018" cy="1482922"/>
                <a:chOff x="6729846" y="3935367"/>
                <a:chExt cx="4745018" cy="1482922"/>
              </a:xfrm>
            </p:grpSpPr>
            <p:sp>
              <p:nvSpPr>
                <p:cNvPr id="11" name="矩形 10"/>
                <p:cNvSpPr/>
                <p:nvPr/>
              </p:nvSpPr>
              <p:spPr>
                <a:xfrm>
                  <a:off x="6729846" y="3935367"/>
                  <a:ext cx="4745018" cy="215444"/>
                </a:xfrm>
                <a:prstGeom prst="rect">
                  <a:avLst/>
                </a:prstGeom>
              </p:spPr>
              <p:txBody>
                <a:bodyPr wrap="none" lIns="144000" tIns="0" rIns="144000" bIns="0" anchor="ctr">
                  <a:normAutofit fontScale="85000" lnSpcReduction="20000"/>
                </a:bodyPr>
                <a:lstStyle/>
                <a:p>
                  <a:r>
                    <a:rPr lang="en-US" altLang="zh-CN" sz="1400" b="1" dirty="0" err="1">
                      <a:solidFill>
                        <a:schemeClr val="accent3"/>
                      </a:solidFill>
                    </a:rPr>
                    <a:t>Otro</a:t>
                  </a:r>
                  <a:r>
                    <a:rPr lang="en-US" altLang="zh-CN" sz="1400" b="1" dirty="0">
                      <a:solidFill>
                        <a:schemeClr val="accent3"/>
                      </a:solidFill>
                    </a:rPr>
                    <a:t> </a:t>
                  </a:r>
                  <a:r>
                    <a:rPr lang="en-US" altLang="zh-CN" sz="1400" b="1" dirty="0" err="1">
                      <a:solidFill>
                        <a:schemeClr val="accent3"/>
                      </a:solidFill>
                    </a:rPr>
                    <a:t>caso</a:t>
                  </a:r>
                  <a:endParaRPr lang="zh-CN" altLang="en-US" sz="1400" b="1" dirty="0">
                    <a:solidFill>
                      <a:schemeClr val="accent3"/>
                    </a:solidFill>
                  </a:endParaRPr>
                </a:p>
              </p:txBody>
            </p:sp>
            <p:sp>
              <p:nvSpPr>
                <p:cNvPr id="12" name="矩形 11"/>
                <p:cNvSpPr/>
                <p:nvPr/>
              </p:nvSpPr>
              <p:spPr>
                <a:xfrm>
                  <a:off x="6729846" y="4150812"/>
                  <a:ext cx="4745018" cy="1267477"/>
                </a:xfrm>
                <a:prstGeom prst="rect">
                  <a:avLst/>
                </a:prstGeom>
              </p:spPr>
              <p:txBody>
                <a:bodyPr wrap="square" lIns="144000" tIns="0" rIns="144000" bIns="0" anchor="t">
                  <a:noAutofit/>
                </a:bodyPr>
                <a:lstStyle/>
                <a:p>
                  <a:pPr>
                    <a:lnSpc>
                      <a:spcPct val="120000"/>
                    </a:lnSpc>
                  </a:pPr>
                  <a:r>
                    <a:rPr lang="es-419" altLang="zh-CN" sz="1200" dirty="0">
                      <a:solidFill>
                        <a:srgbClr val="000000"/>
                      </a:solidFill>
                    </a:rPr>
                    <a:t>Así mismo, si se da el caso de que el proveedor le solicite al cliente el resumen de cuenta, serviría también para conciliación del saldo de la empresa con el resumen que haya enviado el mismo proveedor.</a:t>
                  </a:r>
                </a:p>
              </p:txBody>
            </p:sp>
          </p:grpSp>
        </p:grpSp>
      </p:grpSp>
    </p:spTree>
    <p:extLst>
      <p:ext uri="{BB962C8B-B14F-4D97-AF65-F5344CB8AC3E}">
        <p14:creationId xmlns:p14="http://schemas.microsoft.com/office/powerpoint/2010/main" val="145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ppt_w</p:attrName>
                                        </p:attrNameLst>
                                      </p:cBhvr>
                                      <p:tavLst>
                                        <p:tav tm="0">
                                          <p:val>
                                            <p:fltVal val="0"/>
                                          </p:val>
                                        </p:tav>
                                        <p:tav tm="100000">
                                          <p:val>
                                            <p:strVal val="#ppt_w"/>
                                          </p:val>
                                        </p:tav>
                                      </p:tavLst>
                                    </p:anim>
                                    <p:anim calcmode="lin" valueType="num">
                                      <p:cBhvr>
                                        <p:cTn id="14" dur="500" fill="hold"/>
                                        <p:tgtEl>
                                          <p:spTgt spid="31"/>
                                        </p:tgtEl>
                                        <p:attrNameLst>
                                          <p:attrName>ppt_h</p:attrName>
                                        </p:attrNameLst>
                                      </p:cBhvr>
                                      <p:tavLst>
                                        <p:tav tm="0">
                                          <p:val>
                                            <p:fltVal val="0"/>
                                          </p:val>
                                        </p:tav>
                                        <p:tav tm="100000">
                                          <p:val>
                                            <p:strVal val="#ppt_h"/>
                                          </p:val>
                                        </p:tav>
                                      </p:tavLst>
                                    </p:anim>
                                    <p:animEffect transition="in" filter="fad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CCF65E79-A64F-8A88-FDCC-64B4032805B5}"/>
              </a:ext>
            </a:extLst>
          </p:cNvPr>
          <p:cNvGrpSpPr/>
          <p:nvPr/>
        </p:nvGrpSpPr>
        <p:grpSpPr>
          <a:xfrm>
            <a:off x="1691680" y="771550"/>
            <a:ext cx="5949926" cy="3782016"/>
            <a:chOff x="998338" y="724719"/>
            <a:chExt cx="1917158" cy="3782016"/>
          </a:xfrm>
        </p:grpSpPr>
        <p:sp>
          <p:nvSpPr>
            <p:cNvPr id="21" name="矩形 20"/>
            <p:cNvSpPr/>
            <p:nvPr/>
          </p:nvSpPr>
          <p:spPr>
            <a:xfrm>
              <a:off x="998338" y="2782168"/>
              <a:ext cx="1917158" cy="4182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pPr algn="ctr"/>
              <a:r>
                <a:rPr lang="en-US" altLang="zh-CN" sz="2400" b="1" dirty="0" err="1"/>
                <a:t>Ejemplo</a:t>
              </a:r>
              <a:r>
                <a:rPr lang="en-US" altLang="zh-CN" sz="2400" b="1" dirty="0"/>
                <a:t> </a:t>
              </a:r>
              <a:r>
                <a:rPr lang="en-US" altLang="zh-CN" sz="2400" b="1" dirty="0" err="1"/>
                <a:t>Resumen</a:t>
              </a:r>
              <a:r>
                <a:rPr lang="en-US" altLang="zh-CN" sz="2400" b="1" dirty="0"/>
                <a:t> de </a:t>
              </a:r>
              <a:r>
                <a:rPr lang="en-US" altLang="zh-CN" sz="2400" b="1" dirty="0" err="1"/>
                <a:t>cuenta</a:t>
              </a:r>
              <a:endParaRPr lang="zh-CN" altLang="en-US" sz="2400" b="1" dirty="0"/>
            </a:p>
          </p:txBody>
        </p:sp>
        <p:sp>
          <p:nvSpPr>
            <p:cNvPr id="22" name="矩形 21"/>
            <p:cNvSpPr/>
            <p:nvPr/>
          </p:nvSpPr>
          <p:spPr>
            <a:xfrm>
              <a:off x="998338" y="3200373"/>
              <a:ext cx="1917158" cy="115170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任意多边形 5"/>
            <p:cNvSpPr>
              <a:spLocks/>
            </p:cNvSpPr>
            <p:nvPr/>
          </p:nvSpPr>
          <p:spPr bwMode="auto">
            <a:xfrm>
              <a:off x="2336125" y="4195744"/>
              <a:ext cx="326901" cy="310991"/>
            </a:xfrm>
            <a:custGeom>
              <a:avLst/>
              <a:gdLst>
                <a:gd name="T0" fmla="*/ 0 w 452"/>
                <a:gd name="T1" fmla="*/ 0 h 430"/>
                <a:gd name="T2" fmla="*/ 452 w 452"/>
                <a:gd name="T3" fmla="*/ 0 h 430"/>
                <a:gd name="T4" fmla="*/ 452 w 452"/>
                <a:gd name="T5" fmla="*/ 430 h 430"/>
                <a:gd name="T6" fmla="*/ 0 w 452"/>
                <a:gd name="T7" fmla="*/ 430 h 430"/>
                <a:gd name="T8" fmla="*/ 0 w 452"/>
                <a:gd name="T9" fmla="*/ 0 h 430"/>
                <a:gd name="T10" fmla="*/ 0 w 452"/>
                <a:gd name="T11" fmla="*/ 0 h 430"/>
              </a:gdLst>
              <a:ahLst/>
              <a:cxnLst>
                <a:cxn ang="0">
                  <a:pos x="T0" y="T1"/>
                </a:cxn>
                <a:cxn ang="0">
                  <a:pos x="T2" y="T3"/>
                </a:cxn>
                <a:cxn ang="0">
                  <a:pos x="T4" y="T5"/>
                </a:cxn>
                <a:cxn ang="0">
                  <a:pos x="T6" y="T7"/>
                </a:cxn>
                <a:cxn ang="0">
                  <a:pos x="T8" y="T9"/>
                </a:cxn>
                <a:cxn ang="0">
                  <a:pos x="T10" y="T11"/>
                </a:cxn>
              </a:cxnLst>
              <a:rect l="0" t="0" r="r" b="b"/>
              <a:pathLst>
                <a:path w="452" h="430">
                  <a:moveTo>
                    <a:pt x="0" y="0"/>
                  </a:moveTo>
                  <a:lnTo>
                    <a:pt x="452" y="0"/>
                  </a:lnTo>
                  <a:lnTo>
                    <a:pt x="452" y="430"/>
                  </a:lnTo>
                  <a:lnTo>
                    <a:pt x="0" y="430"/>
                  </a:lnTo>
                  <a:lnTo>
                    <a:pt x="0" y="0"/>
                  </a:lnTo>
                  <a:lnTo>
                    <a:pt x="0" y="0"/>
                  </a:lnTo>
                  <a:close/>
                </a:path>
              </a:pathLst>
            </a:custGeom>
            <a:solidFill>
              <a:schemeClr val="accent1"/>
            </a:solidFill>
            <a:ln>
              <a:noFill/>
            </a:ln>
          </p:spPr>
          <p:txBody>
            <a:bodyPr anchor="ctr"/>
            <a:lstStyle/>
            <a:p>
              <a:pPr algn="ctr"/>
              <a:endParaRPr/>
            </a:p>
          </p:txBody>
        </p:sp>
        <p:sp>
          <p:nvSpPr>
            <p:cNvPr id="24" name="文本框 6"/>
            <p:cNvSpPr txBox="1">
              <a:spLocks/>
            </p:cNvSpPr>
            <p:nvPr/>
          </p:nvSpPr>
          <p:spPr>
            <a:xfrm>
              <a:off x="998338" y="2782167"/>
              <a:ext cx="1917158" cy="418205"/>
            </a:xfrm>
            <a:prstGeom prst="rect">
              <a:avLst/>
            </a:prstGeom>
          </p:spPr>
          <p:txBody>
            <a:bodyPr anchor="ctr"/>
            <a:lstStyle/>
            <a:p>
              <a:pPr algn="ctr"/>
              <a:endParaRPr/>
            </a:p>
          </p:txBody>
        </p:sp>
        <p:sp>
          <p:nvSpPr>
            <p:cNvPr id="25" name="文本框 7"/>
            <p:cNvSpPr txBox="1">
              <a:spLocks/>
            </p:cNvSpPr>
            <p:nvPr/>
          </p:nvSpPr>
          <p:spPr>
            <a:xfrm>
              <a:off x="2336125" y="4195744"/>
              <a:ext cx="327533" cy="310991"/>
            </a:xfrm>
            <a:prstGeom prst="rect">
              <a:avLst/>
            </a:prstGeom>
          </p:spPr>
          <p:txBody>
            <a:bodyPr wrap="none" anchor="ctr">
              <a:normAutofit/>
            </a:bodyPr>
            <a:lstStyle/>
            <a:p>
              <a:pPr marL="0" indent="0" algn="ctr">
                <a:buNone/>
              </a:pPr>
              <a:r>
                <a:rPr lang="en-US" sz="1400">
                  <a:solidFill>
                    <a:schemeClr val="bg1"/>
                  </a:solidFill>
                </a:rPr>
                <a:t>1</a:t>
              </a:r>
            </a:p>
          </p:txBody>
        </p:sp>
        <p:sp>
          <p:nvSpPr>
            <p:cNvPr id="26" name="矩形 25"/>
            <p:cNvSpPr/>
            <p:nvPr/>
          </p:nvSpPr>
          <p:spPr>
            <a:xfrm>
              <a:off x="998338" y="724719"/>
              <a:ext cx="1917158" cy="2057446"/>
            </a:xfrm>
            <a:prstGeom prst="rect">
              <a:avLst/>
            </a:prstGeom>
            <a:blipFill>
              <a:blip r:embed="rId4">
                <a:extLst>
                  <a:ext uri="{28A0092B-C50C-407E-A947-70E740481C1C}">
                    <a14:useLocalDpi xmlns:a14="http://schemas.microsoft.com/office/drawing/2010/main" val="0"/>
                  </a:ext>
                </a:extLst>
              </a:blip>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矩形 26"/>
            <p:cNvSpPr/>
            <p:nvPr/>
          </p:nvSpPr>
          <p:spPr>
            <a:xfrm>
              <a:off x="998338" y="3485224"/>
              <a:ext cx="1917158" cy="582003"/>
            </a:xfrm>
            <a:prstGeom prst="rect">
              <a:avLst/>
            </a:prstGeom>
          </p:spPr>
          <p:txBody>
            <a:bodyPr wrap="square">
              <a:normAutofit/>
            </a:bodyPr>
            <a:lstStyle/>
            <a:p>
              <a:pPr algn="ctr">
                <a:lnSpc>
                  <a:spcPct val="120000"/>
                </a:lnSpc>
              </a:pPr>
              <a:r>
                <a:rPr lang="es-ES" altLang="zh-CN" sz="900" dirty="0"/>
                <a:t>En la imagen se detalla las transacciones, el nombre de la empresa, el periodo y otros datos importantes.</a:t>
              </a:r>
              <a:endParaRPr lang="zh-CN" altLang="en-US" sz="900" dirty="0"/>
            </a:p>
          </p:txBody>
        </p:sp>
      </p:grpSp>
    </p:spTree>
    <p:extLst>
      <p:ext uri="{BB962C8B-B14F-4D97-AF65-F5344CB8AC3E}">
        <p14:creationId xmlns:p14="http://schemas.microsoft.com/office/powerpoint/2010/main" val="3201682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007779"/>
      </a:accent1>
      <a:accent2>
        <a:srgbClr val="262626"/>
      </a:accent2>
      <a:accent3>
        <a:srgbClr val="007779"/>
      </a:accent3>
      <a:accent4>
        <a:srgbClr val="262626"/>
      </a:accent4>
      <a:accent5>
        <a:srgbClr val="007779"/>
      </a:accent5>
      <a:accent6>
        <a:srgbClr val="262626"/>
      </a:accent6>
      <a:hlink>
        <a:srgbClr val="007779"/>
      </a:hlink>
      <a:folHlink>
        <a:srgbClr val="26262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
    <a:dk1>
      <a:srgbClr val="000000"/>
    </a:dk1>
    <a:lt1>
      <a:srgbClr val="FFFFFF"/>
    </a:lt1>
    <a:dk2>
      <a:srgbClr val="FFFFFF"/>
    </a:dk2>
    <a:lt2>
      <a:srgbClr val="FFFFFF"/>
    </a:lt2>
    <a:accent1>
      <a:srgbClr val="007779"/>
    </a:accent1>
    <a:accent2>
      <a:srgbClr val="262626"/>
    </a:accent2>
    <a:accent3>
      <a:srgbClr val="007779"/>
    </a:accent3>
    <a:accent4>
      <a:srgbClr val="262626"/>
    </a:accent4>
    <a:accent5>
      <a:srgbClr val="007779"/>
    </a:accent5>
    <a:accent6>
      <a:srgbClr val="262626"/>
    </a:accent6>
    <a:hlink>
      <a:srgbClr val="007779"/>
    </a:hlink>
    <a:folHlink>
      <a:srgbClr val="262626"/>
    </a:folHlink>
  </a:clrScheme>
</a:themeOverride>
</file>

<file path=ppt/theme/themeOverride2.xml><?xml version="1.0" encoding="utf-8"?>
<a:themeOverride xmlns:a="http://schemas.openxmlformats.org/drawingml/2006/main">
  <a:clrScheme name="自定义 2">
    <a:dk1>
      <a:srgbClr val="000000"/>
    </a:dk1>
    <a:lt1>
      <a:srgbClr val="FFFFFF"/>
    </a:lt1>
    <a:dk2>
      <a:srgbClr val="FFFFFF"/>
    </a:dk2>
    <a:lt2>
      <a:srgbClr val="FFFFFF"/>
    </a:lt2>
    <a:accent1>
      <a:srgbClr val="007779"/>
    </a:accent1>
    <a:accent2>
      <a:srgbClr val="262626"/>
    </a:accent2>
    <a:accent3>
      <a:srgbClr val="007779"/>
    </a:accent3>
    <a:accent4>
      <a:srgbClr val="262626"/>
    </a:accent4>
    <a:accent5>
      <a:srgbClr val="007779"/>
    </a:accent5>
    <a:accent6>
      <a:srgbClr val="262626"/>
    </a:accent6>
    <a:hlink>
      <a:srgbClr val="007779"/>
    </a:hlink>
    <a:folHlink>
      <a:srgbClr val="262626"/>
    </a:folHlink>
  </a:clrScheme>
</a:themeOverride>
</file>

<file path=ppt/theme/themeOverride3.xml><?xml version="1.0" encoding="utf-8"?>
<a:themeOverride xmlns:a="http://schemas.openxmlformats.org/drawingml/2006/main">
  <a:clrScheme name="自定义 2">
    <a:dk1>
      <a:srgbClr val="000000"/>
    </a:dk1>
    <a:lt1>
      <a:srgbClr val="FFFFFF"/>
    </a:lt1>
    <a:dk2>
      <a:srgbClr val="FFFFFF"/>
    </a:dk2>
    <a:lt2>
      <a:srgbClr val="FFFFFF"/>
    </a:lt2>
    <a:accent1>
      <a:srgbClr val="007779"/>
    </a:accent1>
    <a:accent2>
      <a:srgbClr val="262626"/>
    </a:accent2>
    <a:accent3>
      <a:srgbClr val="007779"/>
    </a:accent3>
    <a:accent4>
      <a:srgbClr val="262626"/>
    </a:accent4>
    <a:accent5>
      <a:srgbClr val="007779"/>
    </a:accent5>
    <a:accent6>
      <a:srgbClr val="262626"/>
    </a:accent6>
    <a:hlink>
      <a:srgbClr val="007779"/>
    </a:hlink>
    <a:folHlink>
      <a:srgbClr val="262626"/>
    </a:folHlink>
  </a:clrScheme>
</a:themeOverride>
</file>

<file path=ppt/theme/themeOverride4.xml><?xml version="1.0" encoding="utf-8"?>
<a:themeOverride xmlns:a="http://schemas.openxmlformats.org/drawingml/2006/main">
  <a:clrScheme name="自定义 2">
    <a:dk1>
      <a:srgbClr val="000000"/>
    </a:dk1>
    <a:lt1>
      <a:srgbClr val="FFFFFF"/>
    </a:lt1>
    <a:dk2>
      <a:srgbClr val="FFFFFF"/>
    </a:dk2>
    <a:lt2>
      <a:srgbClr val="FFFFFF"/>
    </a:lt2>
    <a:accent1>
      <a:srgbClr val="007779"/>
    </a:accent1>
    <a:accent2>
      <a:srgbClr val="262626"/>
    </a:accent2>
    <a:accent3>
      <a:srgbClr val="007779"/>
    </a:accent3>
    <a:accent4>
      <a:srgbClr val="262626"/>
    </a:accent4>
    <a:accent5>
      <a:srgbClr val="007779"/>
    </a:accent5>
    <a:accent6>
      <a:srgbClr val="262626"/>
    </a:accent6>
    <a:hlink>
      <a:srgbClr val="007779"/>
    </a:hlink>
    <a:folHlink>
      <a:srgbClr val="262626"/>
    </a:folHlink>
  </a:clrScheme>
</a:themeOverride>
</file>

<file path=ppt/theme/themeOverride5.xml><?xml version="1.0" encoding="utf-8"?>
<a:themeOverride xmlns:a="http://schemas.openxmlformats.org/drawingml/2006/main">
  <a:clrScheme name="自定义 2">
    <a:dk1>
      <a:srgbClr val="000000"/>
    </a:dk1>
    <a:lt1>
      <a:srgbClr val="FFFFFF"/>
    </a:lt1>
    <a:dk2>
      <a:srgbClr val="FFFFFF"/>
    </a:dk2>
    <a:lt2>
      <a:srgbClr val="FFFFFF"/>
    </a:lt2>
    <a:accent1>
      <a:srgbClr val="007779"/>
    </a:accent1>
    <a:accent2>
      <a:srgbClr val="262626"/>
    </a:accent2>
    <a:accent3>
      <a:srgbClr val="007779"/>
    </a:accent3>
    <a:accent4>
      <a:srgbClr val="262626"/>
    </a:accent4>
    <a:accent5>
      <a:srgbClr val="007779"/>
    </a:accent5>
    <a:accent6>
      <a:srgbClr val="262626"/>
    </a:accent6>
    <a:hlink>
      <a:srgbClr val="007779"/>
    </a:hlink>
    <a:folHlink>
      <a:srgbClr val="262626"/>
    </a:folHlink>
  </a:clrScheme>
</a:themeOverride>
</file>

<file path=ppt/theme/themeOverride6.xml><?xml version="1.0" encoding="utf-8"?>
<a:themeOverride xmlns:a="http://schemas.openxmlformats.org/drawingml/2006/main">
  <a:clrScheme name="自定义 2">
    <a:dk1>
      <a:srgbClr val="000000"/>
    </a:dk1>
    <a:lt1>
      <a:srgbClr val="FFFFFF"/>
    </a:lt1>
    <a:dk2>
      <a:srgbClr val="FFFFFF"/>
    </a:dk2>
    <a:lt2>
      <a:srgbClr val="FFFFFF"/>
    </a:lt2>
    <a:accent1>
      <a:srgbClr val="007779"/>
    </a:accent1>
    <a:accent2>
      <a:srgbClr val="262626"/>
    </a:accent2>
    <a:accent3>
      <a:srgbClr val="007779"/>
    </a:accent3>
    <a:accent4>
      <a:srgbClr val="262626"/>
    </a:accent4>
    <a:accent5>
      <a:srgbClr val="007779"/>
    </a:accent5>
    <a:accent6>
      <a:srgbClr val="262626"/>
    </a:accent6>
    <a:hlink>
      <a:srgbClr val="007779"/>
    </a:hlink>
    <a:folHlink>
      <a:srgbClr val="262626"/>
    </a:folHlink>
  </a:clrScheme>
</a:themeOverride>
</file>

<file path=docProps/app.xml><?xml version="1.0" encoding="utf-8"?>
<Properties xmlns="http://schemas.openxmlformats.org/officeDocument/2006/extended-properties" xmlns:vt="http://schemas.openxmlformats.org/officeDocument/2006/docPropsVTypes">
  <TotalTime>9421</TotalTime>
  <Words>1046</Words>
  <Application>Microsoft Office PowerPoint</Application>
  <PresentationFormat>Presentación en pantalla (16:9)</PresentationFormat>
  <Paragraphs>137</Paragraphs>
  <Slides>23</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Microsoft YaHei</vt:lpstr>
      <vt:lpstr>Microsoft YaHei</vt:lpstr>
      <vt:lpstr>Agency FB</vt:lpstr>
      <vt:lpstr>Arial</vt:lpstr>
      <vt:lpstr>Calibri</vt:lpstr>
      <vt:lpstr>Wingdings</vt:lpstr>
      <vt:lpstr>Office 主题​​</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kingpub</dc:creator>
  <cp:lastModifiedBy>Nadia Pisarello</cp:lastModifiedBy>
  <cp:revision>1000</cp:revision>
  <dcterms:created xsi:type="dcterms:W3CDTF">2015-04-24T01:01:13Z</dcterms:created>
  <dcterms:modified xsi:type="dcterms:W3CDTF">2023-04-20T15:18:48Z</dcterms:modified>
</cp:coreProperties>
</file>